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Play"/>
      <p:regular r:id="rId23"/>
      <p:bold r:id="rId24"/>
    </p:embeddedFont>
    <p:embeddedFont>
      <p:font typeface="Inter SemiBold"/>
      <p:regular r:id="rId25"/>
      <p:bold r:id="rId26"/>
      <p:italic r:id="rId27"/>
      <p:boldItalic r:id="rId28"/>
    </p:embeddedFont>
    <p:embeddedFont>
      <p:font typeface="Plus Jakarta Sans"/>
      <p:regular r:id="rId29"/>
      <p:bold r:id="rId30"/>
      <p:italic r:id="rId31"/>
      <p:boldItalic r:id="rId32"/>
    </p:embeddedFont>
    <p:embeddedFont>
      <p:font typeface="Inter"/>
      <p:regular r:id="rId33"/>
      <p:bold r:id="rId34"/>
      <p:italic r:id="rId35"/>
      <p:boldItalic r:id="rId36"/>
    </p:embeddedFont>
    <p:embeddedFont>
      <p:font typeface="Inter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iQBUwUz310PpHowyeKH32FITcO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InterMedium-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lay-bold.fntdata"/><Relationship Id="rId23" Type="http://schemas.openxmlformats.org/officeDocument/2006/relationships/font" Target="fonts/Pl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nterSemiBold-bold.fntdata"/><Relationship Id="rId25" Type="http://schemas.openxmlformats.org/officeDocument/2006/relationships/font" Target="fonts/InterSemiBold-regular.fntdata"/><Relationship Id="rId28" Type="http://schemas.openxmlformats.org/officeDocument/2006/relationships/font" Target="fonts/InterSemiBold-boldItalic.fntdata"/><Relationship Id="rId27" Type="http://schemas.openxmlformats.org/officeDocument/2006/relationships/font" Target="fonts/InterSemi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usJakarta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lusJakartaSans-italic.fntdata"/><Relationship Id="rId30" Type="http://schemas.openxmlformats.org/officeDocument/2006/relationships/font" Target="fonts/PlusJakartaSans-bold.fntdata"/><Relationship Id="rId11" Type="http://schemas.openxmlformats.org/officeDocument/2006/relationships/slide" Target="slides/slide7.xml"/><Relationship Id="rId33" Type="http://schemas.openxmlformats.org/officeDocument/2006/relationships/font" Target="fonts/Inter-regular.fntdata"/><Relationship Id="rId10" Type="http://schemas.openxmlformats.org/officeDocument/2006/relationships/slide" Target="slides/slide6.xml"/><Relationship Id="rId32" Type="http://schemas.openxmlformats.org/officeDocument/2006/relationships/font" Target="fonts/PlusJakartaSans-boldItalic.fntdata"/><Relationship Id="rId13" Type="http://schemas.openxmlformats.org/officeDocument/2006/relationships/slide" Target="slides/slide9.xml"/><Relationship Id="rId35" Type="http://schemas.openxmlformats.org/officeDocument/2006/relationships/font" Target="fonts/Inter-italic.fntdata"/><Relationship Id="rId12" Type="http://schemas.openxmlformats.org/officeDocument/2006/relationships/slide" Target="slides/slide8.xml"/><Relationship Id="rId34" Type="http://schemas.openxmlformats.org/officeDocument/2006/relationships/font" Target="fonts/Inter-bold.fntdata"/><Relationship Id="rId15" Type="http://schemas.openxmlformats.org/officeDocument/2006/relationships/slide" Target="slides/slide11.xml"/><Relationship Id="rId37" Type="http://schemas.openxmlformats.org/officeDocument/2006/relationships/font" Target="fonts/InterMedium-regular.fntdata"/><Relationship Id="rId14" Type="http://schemas.openxmlformats.org/officeDocument/2006/relationships/slide" Target="slides/slide10.xml"/><Relationship Id="rId36" Type="http://schemas.openxmlformats.org/officeDocument/2006/relationships/font" Target="fonts/Inter-boldItalic.fntdata"/><Relationship Id="rId17" Type="http://schemas.openxmlformats.org/officeDocument/2006/relationships/slide" Target="slides/slide13.xml"/><Relationship Id="rId39" Type="http://schemas.openxmlformats.org/officeDocument/2006/relationships/font" Target="fonts/InterMedium-italic.fntdata"/><Relationship Id="rId16" Type="http://schemas.openxmlformats.org/officeDocument/2006/relationships/slide" Target="slides/slide12.xml"/><Relationship Id="rId38" Type="http://schemas.openxmlformats.org/officeDocument/2006/relationships/font" Target="fonts/InterMedium-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Plus Jakarta Sans"/>
                <a:ea typeface="Plus Jakarta Sans"/>
                <a:cs typeface="Plus Jakarta Sans"/>
                <a:sym typeface="Plus Jakarta Sans"/>
              </a:rPr>
              <a:t>‹#›</a:t>
            </a:fld>
            <a:endParaRPr b="0" i="0" sz="1200" u="none" cap="none" strike="noStrike">
              <a:solidFill>
                <a:schemeClr val="dk1"/>
              </a:solidFill>
              <a:latin typeface="Plus Jakarta Sans"/>
              <a:ea typeface="Plus Jakarta Sans"/>
              <a:cs typeface="Plus Jakarta Sans"/>
              <a:sym typeface="Plus Jakarta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 name="Google Shape;3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2fd87b4412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32fd87b4412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fd87b4412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32fd87b4412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fd87b4412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32fd87b4412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41c0bb0a4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341c0bb0a4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fd87b4412_0_1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32fd87b4412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fd87b4412_0_1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32fd87b4412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fd87b4412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32fd87b4412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40cc0ca5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3340cc0ca5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 name="Google Shape;4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32fd87b441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 name="Google Shape;53;g32fd87b441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2fd87b4412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g32fd87b4412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41c263f1b0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g341c263f1b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1c263f1b0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g341c263f1b0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2fd87b4412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g32fd87b4412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fd87b4412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32fd87b4412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fd87b4412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32fd87b4412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p:cSld name="7_Title Slide">
    <p:spTree>
      <p:nvGrpSpPr>
        <p:cNvPr id="10" name="Shape 10"/>
        <p:cNvGrpSpPr/>
        <p:nvPr/>
      </p:nvGrpSpPr>
      <p:grpSpPr>
        <a:xfrm>
          <a:off x="0" y="0"/>
          <a:ext cx="0" cy="0"/>
          <a:chOff x="0" y="0"/>
          <a:chExt cx="0" cy="0"/>
        </a:xfrm>
      </p:grpSpPr>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p:cSld name="32_Title Slide">
    <p:spTree>
      <p:nvGrpSpPr>
        <p:cNvPr id="22" name="Shape 22"/>
        <p:cNvGrpSpPr/>
        <p:nvPr/>
      </p:nvGrpSpPr>
      <p:grpSpPr>
        <a:xfrm>
          <a:off x="0" y="0"/>
          <a:ext cx="0" cy="0"/>
          <a:chOff x="0" y="0"/>
          <a:chExt cx="0" cy="0"/>
        </a:xfrm>
      </p:grpSpPr>
      <p:sp>
        <p:nvSpPr>
          <p:cNvPr id="23" name="Google Shape;23;p16"/>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us Jakarta Sans"/>
              <a:ea typeface="Plus Jakarta Sans"/>
              <a:cs typeface="Plus Jakarta Sans"/>
              <a:sym typeface="Plus Jakarta Sans"/>
            </a:endParaRPr>
          </a:p>
        </p:txBody>
      </p:sp>
      <p:sp>
        <p:nvSpPr>
          <p:cNvPr id="24" name="Google Shape;24;p16"/>
          <p:cNvSpPr/>
          <p:nvPr>
            <p:ph idx="2" type="pic"/>
          </p:nvPr>
        </p:nvSpPr>
        <p:spPr>
          <a:xfrm>
            <a:off x="6816725" y="1268413"/>
            <a:ext cx="2381023" cy="2976935"/>
          </a:xfrm>
          <a:prstGeom prst="rect">
            <a:avLst/>
          </a:prstGeom>
          <a:solidFill>
            <a:srgbClr val="F2F2F2"/>
          </a:solidFill>
          <a:ln>
            <a:noFill/>
          </a:ln>
        </p:spPr>
      </p:sp>
      <p:sp>
        <p:nvSpPr>
          <p:cNvPr id="25" name="Google Shape;25;p16"/>
          <p:cNvSpPr/>
          <p:nvPr>
            <p:ph idx="3" type="pic"/>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Slide">
  <p:cSld name="33_Title Slide">
    <p:spTree>
      <p:nvGrpSpPr>
        <p:cNvPr id="26" name="Shape 26"/>
        <p:cNvGrpSpPr/>
        <p:nvPr/>
      </p:nvGrpSpPr>
      <p:grpSpPr>
        <a:xfrm>
          <a:off x="0" y="0"/>
          <a:ext cx="0" cy="0"/>
          <a:chOff x="0" y="0"/>
          <a:chExt cx="0" cy="0"/>
        </a:xfrm>
      </p:grpSpPr>
      <p:sp>
        <p:nvSpPr>
          <p:cNvPr id="27" name="Google Shape;27;p17"/>
          <p:cNvSpPr/>
          <p:nvPr>
            <p:ph idx="2" type="pic"/>
          </p:nvPr>
        </p:nvSpPr>
        <p:spPr>
          <a:xfrm>
            <a:off x="-1" y="549274"/>
            <a:ext cx="4995082" cy="5759450"/>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Title Slide">
  <p:cSld name="34_Title Slide">
    <p:spTree>
      <p:nvGrpSpPr>
        <p:cNvPr id="28" name="Shape 28"/>
        <p:cNvGrpSpPr/>
        <p:nvPr/>
      </p:nvGrpSpPr>
      <p:grpSpPr>
        <a:xfrm>
          <a:off x="0" y="0"/>
          <a:ext cx="0" cy="0"/>
          <a:chOff x="0" y="0"/>
          <a:chExt cx="0" cy="0"/>
        </a:xfrm>
      </p:grpSpPr>
      <p:sp>
        <p:nvSpPr>
          <p:cNvPr id="29" name="Google Shape;29;p18"/>
          <p:cNvSpPr/>
          <p:nvPr>
            <p:ph idx="2" type="pic"/>
          </p:nvPr>
        </p:nvSpPr>
        <p:spPr>
          <a:xfrm>
            <a:off x="6095999" y="1270000"/>
            <a:ext cx="6096001" cy="4319588"/>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1" name="Shape 11"/>
        <p:cNvGrpSpPr/>
        <p:nvPr/>
      </p:nvGrpSpPr>
      <p:grpSpPr>
        <a:xfrm>
          <a:off x="0" y="0"/>
          <a:ext cx="0" cy="0"/>
          <a:chOff x="0" y="0"/>
          <a:chExt cx="0" cy="0"/>
        </a:xfrm>
      </p:grpSpPr>
      <p:sp>
        <p:nvSpPr>
          <p:cNvPr id="12" name="Google Shape;12;p8"/>
          <p:cNvSpPr/>
          <p:nvPr>
            <p:ph idx="2" type="pic"/>
          </p:nvPr>
        </p:nvSpPr>
        <p:spPr>
          <a:xfrm>
            <a:off x="1055687" y="1268413"/>
            <a:ext cx="4319586" cy="5040312"/>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4" name="Shape 14"/>
        <p:cNvGrpSpPr/>
        <p:nvPr/>
      </p:nvGrpSpPr>
      <p:grpSpPr>
        <a:xfrm>
          <a:off x="0" y="0"/>
          <a:ext cx="0" cy="0"/>
          <a:chOff x="0" y="0"/>
          <a:chExt cx="0" cy="0"/>
        </a:xfrm>
      </p:grpSpPr>
      <p:sp>
        <p:nvSpPr>
          <p:cNvPr id="15" name="Google Shape;15;p10"/>
          <p:cNvSpPr/>
          <p:nvPr>
            <p:ph idx="2" type="pic"/>
          </p:nvPr>
        </p:nvSpPr>
        <p:spPr>
          <a:xfrm>
            <a:off x="0" y="0"/>
            <a:ext cx="12192000" cy="6858000"/>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Slide">
  <p:cSld name="25_Title Slide">
    <p:spTree>
      <p:nvGrpSpPr>
        <p:cNvPr id="16" name="Shape 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Title Slide">
  <p:cSld name="28_Title Slide">
    <p:spTree>
      <p:nvGrpSpPr>
        <p:cNvPr id="17" name="Shape 1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Title Slide">
  <p:cSld name="29_Title Slide">
    <p:spTree>
      <p:nvGrpSpPr>
        <p:cNvPr id="18" name="Shape 1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Title Slide">
  <p:cSld name="30_Title Slide">
    <p:spTree>
      <p:nvGrpSpPr>
        <p:cNvPr id="19" name="Shape 1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Title Slide">
  <p:cSld name="31_Title Slide">
    <p:spTree>
      <p:nvGrpSpPr>
        <p:cNvPr id="20" name="Shape 20"/>
        <p:cNvGrpSpPr/>
        <p:nvPr/>
      </p:nvGrpSpPr>
      <p:grpSpPr>
        <a:xfrm>
          <a:off x="0" y="0"/>
          <a:ext cx="0" cy="0"/>
          <a:chOff x="0" y="0"/>
          <a:chExt cx="0" cy="0"/>
        </a:xfrm>
      </p:grpSpPr>
      <p:sp>
        <p:nvSpPr>
          <p:cNvPr id="21" name="Google Shape;21;p15"/>
          <p:cNvSpPr/>
          <p:nvPr>
            <p:ph idx="2" type="pic"/>
          </p:nvPr>
        </p:nvSpPr>
        <p:spPr>
          <a:xfrm>
            <a:off x="-1" y="0"/>
            <a:ext cx="9696450" cy="4868863"/>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4C9"/>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jetir.org/papers/JETIR2405D66.pdf" TargetMode="External"/><Relationship Id="rId4" Type="http://schemas.openxmlformats.org/officeDocument/2006/relationships/hyperlink" Target="https://doi.org/10.3390/informatics11030062" TargetMode="External"/><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1"/>
          <p:cNvSpPr/>
          <p:nvPr/>
        </p:nvSpPr>
        <p:spPr>
          <a:xfrm>
            <a:off x="894450" y="1114000"/>
            <a:ext cx="5622600" cy="303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lang="en-US" sz="4800">
                <a:solidFill>
                  <a:srgbClr val="007069"/>
                </a:solidFill>
                <a:latin typeface="Inter"/>
                <a:ea typeface="Inter"/>
                <a:cs typeface="Inter"/>
                <a:sym typeface="Inter"/>
              </a:rPr>
              <a:t>Fitness Tracker</a:t>
            </a:r>
            <a:endParaRPr b="1" sz="4800">
              <a:solidFill>
                <a:srgbClr val="007069"/>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4800"/>
              <a:buFont typeface="Arial"/>
              <a:buNone/>
            </a:pPr>
            <a:r>
              <a:rPr b="1" lang="en-US" sz="4800">
                <a:solidFill>
                  <a:srgbClr val="007069"/>
                </a:solidFill>
                <a:latin typeface="Inter"/>
                <a:ea typeface="Inter"/>
                <a:cs typeface="Inter"/>
                <a:sym typeface="Inter"/>
              </a:rPr>
              <a:t>with AI Nutritionist</a:t>
            </a:r>
            <a:endParaRPr b="1" sz="4800">
              <a:solidFill>
                <a:srgbClr val="007069"/>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07069"/>
                </a:solidFill>
                <a:latin typeface="Inter"/>
                <a:ea typeface="Inter"/>
                <a:cs typeface="Inter"/>
                <a:sym typeface="Inter"/>
              </a:rPr>
              <a:t> </a:t>
            </a:r>
            <a:endParaRPr b="0" i="0" sz="1400" u="none" cap="none" strike="noStrike">
              <a:solidFill>
                <a:srgbClr val="000000"/>
              </a:solidFill>
              <a:latin typeface="Inter"/>
              <a:ea typeface="Inter"/>
              <a:cs typeface="Inter"/>
              <a:sym typeface="Inter"/>
            </a:endParaRPr>
          </a:p>
        </p:txBody>
      </p:sp>
      <p:grpSp>
        <p:nvGrpSpPr>
          <p:cNvPr id="35" name="Google Shape;35;p1"/>
          <p:cNvGrpSpPr/>
          <p:nvPr/>
        </p:nvGrpSpPr>
        <p:grpSpPr>
          <a:xfrm>
            <a:off x="894425" y="789014"/>
            <a:ext cx="5512553" cy="2827005"/>
            <a:chOff x="894442" y="2675335"/>
            <a:chExt cx="7570108" cy="940767"/>
          </a:xfrm>
        </p:grpSpPr>
        <p:sp>
          <p:nvSpPr>
            <p:cNvPr id="36" name="Google Shape;36;p1"/>
            <p:cNvSpPr/>
            <p:nvPr/>
          </p:nvSpPr>
          <p:spPr>
            <a:xfrm>
              <a:off x="894442" y="2675335"/>
              <a:ext cx="7570108" cy="45719"/>
            </a:xfrm>
            <a:prstGeom prst="rect">
              <a:avLst/>
            </a:prstGeom>
            <a:solidFill>
              <a:srgbClr val="A582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nter"/>
                <a:ea typeface="Inter"/>
                <a:cs typeface="Inter"/>
                <a:sym typeface="Inter"/>
              </a:endParaRPr>
            </a:p>
          </p:txBody>
        </p:sp>
        <p:sp>
          <p:nvSpPr>
            <p:cNvPr id="37" name="Google Shape;37;p1"/>
            <p:cNvSpPr/>
            <p:nvPr/>
          </p:nvSpPr>
          <p:spPr>
            <a:xfrm>
              <a:off x="894442" y="3570383"/>
              <a:ext cx="7570108" cy="45719"/>
            </a:xfrm>
            <a:prstGeom prst="rect">
              <a:avLst/>
            </a:prstGeom>
            <a:solidFill>
              <a:srgbClr val="A582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nter"/>
                <a:ea typeface="Inter"/>
                <a:cs typeface="Inter"/>
                <a:sym typeface="Inter"/>
              </a:endParaRPr>
            </a:p>
          </p:txBody>
        </p:sp>
      </p:grpSp>
      <p:sp>
        <p:nvSpPr>
          <p:cNvPr id="38" name="Google Shape;38;p1"/>
          <p:cNvSpPr txBox="1"/>
          <p:nvPr/>
        </p:nvSpPr>
        <p:spPr>
          <a:xfrm>
            <a:off x="958200" y="4215700"/>
            <a:ext cx="5137800" cy="180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4740"/>
                </a:solidFill>
                <a:latin typeface="Inter"/>
                <a:ea typeface="Inter"/>
                <a:cs typeface="Inter"/>
                <a:sym typeface="Inter"/>
              </a:rPr>
              <a:t>Presenter Names: </a:t>
            </a:r>
            <a:endParaRPr/>
          </a:p>
          <a:p>
            <a:pPr indent="0" lvl="0" marL="0" rtl="0" algn="l">
              <a:spcBef>
                <a:spcPts val="766"/>
              </a:spcBef>
              <a:spcAft>
                <a:spcPts val="0"/>
              </a:spcAft>
              <a:buNone/>
            </a:pPr>
            <a:r>
              <a:rPr lang="en-US" sz="1700">
                <a:solidFill>
                  <a:srgbClr val="FF0000"/>
                </a:solidFill>
                <a:latin typeface="Inter"/>
                <a:ea typeface="Inter"/>
                <a:cs typeface="Inter"/>
                <a:sym typeface="Inter"/>
              </a:rPr>
              <a:t>Chaitanya Srinivas Lavu(VU21CSEN0100408) </a:t>
            </a:r>
            <a:endParaRPr sz="1700">
              <a:solidFill>
                <a:srgbClr val="FF0000"/>
              </a:solidFill>
              <a:latin typeface="Inter"/>
              <a:ea typeface="Inter"/>
              <a:cs typeface="Inter"/>
              <a:sym typeface="Inter"/>
            </a:endParaRPr>
          </a:p>
          <a:p>
            <a:pPr indent="0" lvl="0" marL="0" rtl="0" algn="l">
              <a:spcBef>
                <a:spcPts val="0"/>
              </a:spcBef>
              <a:spcAft>
                <a:spcPts val="0"/>
              </a:spcAft>
              <a:buNone/>
            </a:pPr>
            <a:r>
              <a:rPr lang="en-US" sz="1600">
                <a:solidFill>
                  <a:srgbClr val="FF0000"/>
                </a:solidFill>
                <a:latin typeface="Inter"/>
                <a:ea typeface="Inter"/>
                <a:cs typeface="Inter"/>
                <a:sym typeface="Inter"/>
              </a:rPr>
              <a:t>Amruth Dhulipalla(VU21CSEN0100452) </a:t>
            </a:r>
            <a:endParaRPr sz="1600">
              <a:solidFill>
                <a:srgbClr val="FF0000"/>
              </a:solidFill>
              <a:latin typeface="Inter"/>
              <a:ea typeface="Inter"/>
              <a:cs typeface="Inter"/>
              <a:sym typeface="Inter"/>
            </a:endParaRPr>
          </a:p>
          <a:p>
            <a:pPr indent="0" lvl="0" marL="0" rtl="0" algn="l">
              <a:spcBef>
                <a:spcPts val="0"/>
              </a:spcBef>
              <a:spcAft>
                <a:spcPts val="0"/>
              </a:spcAft>
              <a:buNone/>
            </a:pPr>
            <a:r>
              <a:rPr lang="en-US" sz="1600">
                <a:solidFill>
                  <a:srgbClr val="FF0000"/>
                </a:solidFill>
                <a:latin typeface="Inter"/>
                <a:ea typeface="Inter"/>
                <a:cs typeface="Inter"/>
                <a:sym typeface="Inter"/>
              </a:rPr>
              <a:t>Srinidhi Lavu(VU21CSEN0100082) </a:t>
            </a:r>
            <a:endParaRPr sz="1600">
              <a:solidFill>
                <a:srgbClr val="FF0000"/>
              </a:solidFill>
              <a:latin typeface="Inter"/>
              <a:ea typeface="Inter"/>
              <a:cs typeface="Inter"/>
              <a:sym typeface="Inter"/>
            </a:endParaRPr>
          </a:p>
          <a:p>
            <a:pPr indent="0" lvl="0" marL="0" rtl="0" algn="l">
              <a:spcBef>
                <a:spcPts val="0"/>
              </a:spcBef>
              <a:spcAft>
                <a:spcPts val="0"/>
              </a:spcAft>
              <a:buNone/>
            </a:pPr>
            <a:r>
              <a:rPr lang="en-US" sz="1600">
                <a:solidFill>
                  <a:srgbClr val="FF0000"/>
                </a:solidFill>
                <a:latin typeface="Inter"/>
                <a:ea typeface="Inter"/>
                <a:cs typeface="Inter"/>
                <a:sym typeface="Inter"/>
              </a:rPr>
              <a:t>P. Dheeraj Nandhan(VU21CSEN0100491)</a:t>
            </a:r>
            <a:endParaRPr sz="1600">
              <a:solidFill>
                <a:srgbClr val="FF000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sz="1600">
              <a:solidFill>
                <a:srgbClr val="FF0000"/>
              </a:solidFill>
              <a:latin typeface="Inter"/>
              <a:ea typeface="Inter"/>
              <a:cs typeface="Inter"/>
              <a:sym typeface="Inter"/>
            </a:endParaRPr>
          </a:p>
        </p:txBody>
      </p:sp>
      <p:sp>
        <p:nvSpPr>
          <p:cNvPr id="39" name="Google Shape;39;p1"/>
          <p:cNvSpPr txBox="1"/>
          <p:nvPr/>
        </p:nvSpPr>
        <p:spPr>
          <a:xfrm>
            <a:off x="434411" y="6230138"/>
            <a:ext cx="478980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pic>
        <p:nvPicPr>
          <p:cNvPr id="40" name="Google Shape;40;p1"/>
          <p:cNvPicPr preferRelativeResize="0"/>
          <p:nvPr/>
        </p:nvPicPr>
        <p:blipFill rotWithShape="1">
          <a:blip r:embed="rId3">
            <a:alphaModFix/>
          </a:blip>
          <a:srcRect b="0" l="0" r="0" t="0"/>
          <a:stretch/>
        </p:blipFill>
        <p:spPr>
          <a:xfrm>
            <a:off x="9657588" y="5780138"/>
            <a:ext cx="2100001" cy="900000"/>
          </a:xfrm>
          <a:prstGeom prst="rect">
            <a:avLst/>
          </a:prstGeom>
          <a:noFill/>
          <a:ln>
            <a:noFill/>
          </a:ln>
        </p:spPr>
      </p:pic>
      <p:sp>
        <p:nvSpPr>
          <p:cNvPr id="41" name="Google Shape;41;p1"/>
          <p:cNvSpPr txBox="1"/>
          <p:nvPr/>
        </p:nvSpPr>
        <p:spPr>
          <a:xfrm>
            <a:off x="7245800" y="4401380"/>
            <a:ext cx="33879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4740"/>
                </a:solidFill>
                <a:latin typeface="Inter"/>
                <a:ea typeface="Inter"/>
                <a:cs typeface="Inter"/>
                <a:sym typeface="Inter"/>
              </a:rPr>
              <a:t>Guide Name: </a:t>
            </a:r>
            <a:endParaRPr b="0" i="0" sz="2400" u="none" cap="none" strike="noStrike">
              <a:solidFill>
                <a:srgbClr val="00474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2400"/>
              <a:buFont typeface="Arial"/>
              <a:buNone/>
            </a:pPr>
            <a:r>
              <a:rPr lang="en-US" sz="1600">
                <a:solidFill>
                  <a:srgbClr val="FF0000"/>
                </a:solidFill>
                <a:latin typeface="Inter"/>
                <a:ea typeface="Inter"/>
                <a:cs typeface="Inter"/>
                <a:sym typeface="Inter"/>
              </a:rPr>
              <a:t>Mrs. Andavarapu Sravani</a:t>
            </a:r>
            <a:endParaRPr i="0" sz="1800" u="none" cap="none" strike="noStrike">
              <a:solidFill>
                <a:srgbClr val="FF0000"/>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2fd87b4412_0_76"/>
          <p:cNvSpPr txBox="1"/>
          <p:nvPr/>
        </p:nvSpPr>
        <p:spPr>
          <a:xfrm>
            <a:off x="334974" y="226025"/>
            <a:ext cx="8484000" cy="6465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lang="en-US" sz="3600">
                <a:solidFill>
                  <a:srgbClr val="007367"/>
                </a:solidFill>
                <a:latin typeface="Inter"/>
                <a:ea typeface="Inter"/>
                <a:cs typeface="Inter"/>
                <a:sym typeface="Inter"/>
              </a:rPr>
              <a:t>6</a:t>
            </a:r>
            <a:r>
              <a:rPr b="1" lang="en-US" sz="3600">
                <a:solidFill>
                  <a:srgbClr val="007367"/>
                </a:solidFill>
                <a:latin typeface="Inter"/>
                <a:ea typeface="Inter"/>
                <a:cs typeface="Inter"/>
                <a:sym typeface="Inter"/>
              </a:rPr>
              <a:t>. METHODOLOGY</a:t>
            </a:r>
            <a:endParaRPr b="0" i="0" sz="1400" u="none" cap="none" strike="noStrike">
              <a:solidFill>
                <a:srgbClr val="000000"/>
              </a:solidFill>
              <a:latin typeface="Inter"/>
              <a:ea typeface="Inter"/>
              <a:cs typeface="Inter"/>
              <a:sym typeface="Inter"/>
            </a:endParaRPr>
          </a:p>
        </p:txBody>
      </p:sp>
      <p:sp>
        <p:nvSpPr>
          <p:cNvPr id="112" name="Google Shape;112;g32fd87b4412_0_76"/>
          <p:cNvSpPr txBox="1"/>
          <p:nvPr/>
        </p:nvSpPr>
        <p:spPr>
          <a:xfrm>
            <a:off x="659075" y="1090775"/>
            <a:ext cx="6001800" cy="4956300"/>
          </a:xfrm>
          <a:prstGeom prst="rect">
            <a:avLst/>
          </a:prstGeom>
          <a:noFill/>
          <a:ln>
            <a:noFill/>
          </a:ln>
        </p:spPr>
        <p:txBody>
          <a:bodyPr anchorCtr="0" anchor="t" bIns="45700" lIns="91425" spcFirstLastPara="1" rIns="91425" wrap="square" tIns="45700">
            <a:spAutoFit/>
          </a:bodyPr>
          <a:lstStyle/>
          <a:p>
            <a:pPr indent="0" lvl="0" marL="0" rtl="0" algn="just">
              <a:spcBef>
                <a:spcPts val="1400"/>
              </a:spcBef>
              <a:spcAft>
                <a:spcPts val="0"/>
              </a:spcAft>
              <a:buNone/>
            </a:pPr>
            <a:r>
              <a:rPr lang="en-US" sz="1800">
                <a:solidFill>
                  <a:srgbClr val="A58255"/>
                </a:solidFill>
                <a:latin typeface="Inter SemiBold"/>
                <a:ea typeface="Inter SemiBold"/>
                <a:cs typeface="Inter SemiBold"/>
                <a:sym typeface="Inter SemiBold"/>
              </a:rPr>
              <a:t>Block Diagram Breakdown:</a:t>
            </a:r>
            <a:endParaRPr sz="1800">
              <a:solidFill>
                <a:srgbClr val="A58255"/>
              </a:solidFill>
              <a:latin typeface="Inter SemiBold"/>
              <a:ea typeface="Inter SemiBold"/>
              <a:cs typeface="Inter SemiBold"/>
              <a:sym typeface="Inter SemiBold"/>
            </a:endParaRPr>
          </a:p>
          <a:p>
            <a:pPr indent="-330200" lvl="0" marL="457200" rtl="0" algn="just">
              <a:spcBef>
                <a:spcPts val="1200"/>
              </a:spcBef>
              <a:spcAft>
                <a:spcPts val="0"/>
              </a:spcAft>
              <a:buClr>
                <a:srgbClr val="A58255"/>
              </a:buClr>
              <a:buSzPts val="1600"/>
              <a:buFont typeface="Inter SemiBold"/>
              <a:buAutoNum type="arabicPeriod"/>
            </a:pPr>
            <a:r>
              <a:rPr lang="en-US" sz="1600">
                <a:solidFill>
                  <a:srgbClr val="A58255"/>
                </a:solidFill>
                <a:latin typeface="Inter SemiBold"/>
                <a:ea typeface="Inter SemiBold"/>
                <a:cs typeface="Inter SemiBold"/>
                <a:sym typeface="Inter SemiBold"/>
              </a:rPr>
              <a:t>User Input Module</a:t>
            </a:r>
            <a:endParaRPr sz="1600">
              <a:solidFill>
                <a:srgbClr val="A58255"/>
              </a:solidFill>
              <a:latin typeface="Inter SemiBold"/>
              <a:ea typeface="Inter SemiBold"/>
              <a:cs typeface="Inter SemiBold"/>
              <a:sym typeface="Inter SemiBold"/>
            </a:endParaRPr>
          </a:p>
          <a:p>
            <a:pPr indent="-330200" lvl="1" marL="914400" rtl="0" algn="just">
              <a:spcBef>
                <a:spcPts val="0"/>
              </a:spcBef>
              <a:spcAft>
                <a:spcPts val="0"/>
              </a:spcAft>
              <a:buClr>
                <a:srgbClr val="A58255"/>
              </a:buClr>
              <a:buSzPts val="1600"/>
              <a:buFont typeface="Inter SemiBold"/>
              <a:buChar char="○"/>
            </a:pPr>
            <a:r>
              <a:rPr lang="en-US" sz="1600">
                <a:solidFill>
                  <a:srgbClr val="A58255"/>
                </a:solidFill>
                <a:latin typeface="Inter SemiBold"/>
                <a:ea typeface="Inter SemiBold"/>
                <a:cs typeface="Inter SemiBold"/>
                <a:sym typeface="Inter SemiBold"/>
              </a:rPr>
              <a:t>User enters details (age, gender, height, weight, exercise duration, heart rate, body temperature) through Gradio/Streamlit UI.</a:t>
            </a:r>
            <a:endParaRPr sz="1600">
              <a:solidFill>
                <a:srgbClr val="A58255"/>
              </a:solidFill>
              <a:latin typeface="Inter SemiBold"/>
              <a:ea typeface="Inter SemiBold"/>
              <a:cs typeface="Inter SemiBold"/>
              <a:sym typeface="Inter SemiBold"/>
            </a:endParaRPr>
          </a:p>
          <a:p>
            <a:pPr indent="-330200" lvl="0" marL="457200" rtl="0" algn="just">
              <a:spcBef>
                <a:spcPts val="0"/>
              </a:spcBef>
              <a:spcAft>
                <a:spcPts val="0"/>
              </a:spcAft>
              <a:buClr>
                <a:srgbClr val="A58255"/>
              </a:buClr>
              <a:buSzPts val="1600"/>
              <a:buFont typeface="Inter SemiBold"/>
              <a:buAutoNum type="arabicPeriod"/>
            </a:pPr>
            <a:r>
              <a:rPr lang="en-US" sz="1600">
                <a:solidFill>
                  <a:srgbClr val="A58255"/>
                </a:solidFill>
                <a:latin typeface="Inter SemiBold"/>
                <a:ea typeface="Inter SemiBold"/>
                <a:cs typeface="Inter SemiBold"/>
                <a:sym typeface="Inter SemiBold"/>
              </a:rPr>
              <a:t>Caloric Expenditure Estimation</a:t>
            </a:r>
            <a:endParaRPr sz="1600">
              <a:solidFill>
                <a:srgbClr val="A58255"/>
              </a:solidFill>
              <a:latin typeface="Inter SemiBold"/>
              <a:ea typeface="Inter SemiBold"/>
              <a:cs typeface="Inter SemiBold"/>
              <a:sym typeface="Inter SemiBold"/>
            </a:endParaRPr>
          </a:p>
          <a:p>
            <a:pPr indent="-330200" lvl="1" marL="914400" rtl="0" algn="just">
              <a:spcBef>
                <a:spcPts val="0"/>
              </a:spcBef>
              <a:spcAft>
                <a:spcPts val="0"/>
              </a:spcAft>
              <a:buClr>
                <a:srgbClr val="A58255"/>
              </a:buClr>
              <a:buSzPts val="1600"/>
              <a:buFont typeface="Inter SemiBold"/>
              <a:buChar char="○"/>
            </a:pPr>
            <a:r>
              <a:rPr lang="en-US" sz="1600">
                <a:solidFill>
                  <a:srgbClr val="A58255"/>
                </a:solidFill>
                <a:latin typeface="Inter SemiBold"/>
                <a:ea typeface="Inter SemiBold"/>
                <a:cs typeface="Inter SemiBold"/>
                <a:sym typeface="Inter SemiBold"/>
              </a:rPr>
              <a:t>Machine Learning Model (Random Forest Regressor) predicts calories burned based on input parameters.</a:t>
            </a:r>
            <a:endParaRPr sz="1600">
              <a:solidFill>
                <a:srgbClr val="A58255"/>
              </a:solidFill>
              <a:latin typeface="Inter SemiBold"/>
              <a:ea typeface="Inter SemiBold"/>
              <a:cs typeface="Inter SemiBold"/>
              <a:sym typeface="Inter SemiBold"/>
            </a:endParaRPr>
          </a:p>
          <a:p>
            <a:pPr indent="-330200" lvl="0" marL="457200" rtl="0" algn="just">
              <a:spcBef>
                <a:spcPts val="0"/>
              </a:spcBef>
              <a:spcAft>
                <a:spcPts val="0"/>
              </a:spcAft>
              <a:buClr>
                <a:srgbClr val="A58255"/>
              </a:buClr>
              <a:buSzPts val="1600"/>
              <a:buFont typeface="Inter SemiBold"/>
              <a:buAutoNum type="arabicPeriod"/>
            </a:pPr>
            <a:r>
              <a:rPr lang="en-US" sz="1600">
                <a:solidFill>
                  <a:srgbClr val="A58255"/>
                </a:solidFill>
                <a:latin typeface="Inter SemiBold"/>
                <a:ea typeface="Inter SemiBold"/>
                <a:cs typeface="Inter SemiBold"/>
                <a:sym typeface="Inter SemiBold"/>
              </a:rPr>
              <a:t>Diet Optimization Module</a:t>
            </a:r>
            <a:endParaRPr sz="1600">
              <a:solidFill>
                <a:srgbClr val="A58255"/>
              </a:solidFill>
              <a:latin typeface="Inter SemiBold"/>
              <a:ea typeface="Inter SemiBold"/>
              <a:cs typeface="Inter SemiBold"/>
              <a:sym typeface="Inter SemiBold"/>
            </a:endParaRPr>
          </a:p>
          <a:p>
            <a:pPr indent="-330200" lvl="1" marL="914400" rtl="0" algn="just">
              <a:spcBef>
                <a:spcPts val="0"/>
              </a:spcBef>
              <a:spcAft>
                <a:spcPts val="0"/>
              </a:spcAft>
              <a:buClr>
                <a:srgbClr val="A58255"/>
              </a:buClr>
              <a:buSzPts val="1600"/>
              <a:buFont typeface="Inter SemiBold"/>
              <a:buChar char="○"/>
            </a:pPr>
            <a:r>
              <a:rPr lang="en-US" sz="1600">
                <a:solidFill>
                  <a:srgbClr val="A58255"/>
                </a:solidFill>
                <a:latin typeface="Inter SemiBold"/>
                <a:ea typeface="Inter SemiBold"/>
                <a:cs typeface="Inter SemiBold"/>
                <a:sym typeface="Inter SemiBold"/>
              </a:rPr>
              <a:t>Linear Programming Model optimizes dietary recommendations by maximizing protein intake while staying within the estimated caloric burn.</a:t>
            </a:r>
            <a:endParaRPr sz="1600">
              <a:solidFill>
                <a:srgbClr val="A58255"/>
              </a:solidFill>
              <a:latin typeface="Inter SemiBold"/>
              <a:ea typeface="Inter SemiBold"/>
              <a:cs typeface="Inter SemiBold"/>
              <a:sym typeface="Inter SemiBold"/>
            </a:endParaRPr>
          </a:p>
          <a:p>
            <a:pPr indent="-330200" lvl="0" marL="457200" rtl="0" algn="just">
              <a:spcBef>
                <a:spcPts val="0"/>
              </a:spcBef>
              <a:spcAft>
                <a:spcPts val="0"/>
              </a:spcAft>
              <a:buClr>
                <a:srgbClr val="A58255"/>
              </a:buClr>
              <a:buSzPts val="1600"/>
              <a:buFont typeface="Inter SemiBold"/>
              <a:buAutoNum type="arabicPeriod"/>
            </a:pPr>
            <a:r>
              <a:rPr lang="en-US" sz="1600">
                <a:solidFill>
                  <a:srgbClr val="A58255"/>
                </a:solidFill>
                <a:latin typeface="Inter SemiBold"/>
                <a:ea typeface="Inter SemiBold"/>
                <a:cs typeface="Inter SemiBold"/>
                <a:sym typeface="Inter SemiBold"/>
              </a:rPr>
              <a:t>User Interface</a:t>
            </a:r>
            <a:endParaRPr sz="1600">
              <a:solidFill>
                <a:srgbClr val="A58255"/>
              </a:solidFill>
              <a:latin typeface="Inter SemiBold"/>
              <a:ea typeface="Inter SemiBold"/>
              <a:cs typeface="Inter SemiBold"/>
              <a:sym typeface="Inter SemiBold"/>
            </a:endParaRPr>
          </a:p>
          <a:p>
            <a:pPr indent="-330200" lvl="1" marL="914400" rtl="0" algn="just">
              <a:spcBef>
                <a:spcPts val="0"/>
              </a:spcBef>
              <a:spcAft>
                <a:spcPts val="0"/>
              </a:spcAft>
              <a:buClr>
                <a:srgbClr val="A58255"/>
              </a:buClr>
              <a:buSzPts val="1600"/>
              <a:buFont typeface="Inter SemiBold"/>
              <a:buChar char="○"/>
            </a:pPr>
            <a:r>
              <a:rPr lang="en-US" sz="1600">
                <a:solidFill>
                  <a:srgbClr val="A58255"/>
                </a:solidFill>
                <a:latin typeface="Inter SemiBold"/>
                <a:ea typeface="Inter SemiBold"/>
                <a:cs typeface="Inter SemiBold"/>
                <a:sym typeface="Inter SemiBold"/>
              </a:rPr>
              <a:t>The system provides calorie estimation results and personalized dietary recommendations through an interactive UI.</a:t>
            </a:r>
            <a:endParaRPr sz="1600">
              <a:solidFill>
                <a:srgbClr val="A58255"/>
              </a:solidFill>
              <a:latin typeface="Inter SemiBold"/>
              <a:ea typeface="Inter SemiBold"/>
              <a:cs typeface="Inter SemiBold"/>
              <a:sym typeface="Inter SemiBold"/>
            </a:endParaRPr>
          </a:p>
          <a:p>
            <a:pPr indent="-330200" lvl="1" marL="914400" rtl="0" algn="just">
              <a:spcBef>
                <a:spcPts val="0"/>
              </a:spcBef>
              <a:spcAft>
                <a:spcPts val="0"/>
              </a:spcAft>
              <a:buClr>
                <a:srgbClr val="A58255"/>
              </a:buClr>
              <a:buSzPts val="1600"/>
              <a:buFont typeface="Inter SemiBold"/>
              <a:buChar char="○"/>
            </a:pPr>
            <a:r>
              <a:rPr lang="en-US" sz="1600">
                <a:solidFill>
                  <a:srgbClr val="A58255"/>
                </a:solidFill>
                <a:latin typeface="Inter SemiBold"/>
                <a:ea typeface="Inter SemiBold"/>
                <a:cs typeface="Inter SemiBold"/>
                <a:sym typeface="Inter SemiBold"/>
              </a:rPr>
              <a:t>Data visualization tools display progress over time.</a:t>
            </a:r>
            <a:endParaRPr sz="1600" u="sng">
              <a:solidFill>
                <a:srgbClr val="A58255"/>
              </a:solidFill>
              <a:latin typeface="Inter SemiBold"/>
              <a:ea typeface="Inter SemiBold"/>
              <a:cs typeface="Inter SemiBold"/>
              <a:sym typeface="Inter SemiBold"/>
            </a:endParaRPr>
          </a:p>
        </p:txBody>
      </p:sp>
      <p:pic>
        <p:nvPicPr>
          <p:cNvPr id="113" name="Google Shape;113;g32fd87b4412_0_76"/>
          <p:cNvPicPr preferRelativeResize="0"/>
          <p:nvPr/>
        </p:nvPicPr>
        <p:blipFill rotWithShape="1">
          <a:blip r:embed="rId3">
            <a:alphaModFix/>
          </a:blip>
          <a:srcRect b="0" l="0" r="0" t="0"/>
          <a:stretch/>
        </p:blipFill>
        <p:spPr>
          <a:xfrm>
            <a:off x="9657588" y="5780138"/>
            <a:ext cx="2100002" cy="900001"/>
          </a:xfrm>
          <a:prstGeom prst="rect">
            <a:avLst/>
          </a:prstGeom>
          <a:noFill/>
          <a:ln>
            <a:noFill/>
          </a:ln>
        </p:spPr>
      </p:pic>
      <p:sp>
        <p:nvSpPr>
          <p:cNvPr id="114" name="Google Shape;114;g32fd87b4412_0_76"/>
          <p:cNvSpPr txBox="1"/>
          <p:nvPr/>
        </p:nvSpPr>
        <p:spPr>
          <a:xfrm>
            <a:off x="659086" y="62533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pic>
        <p:nvPicPr>
          <p:cNvPr id="115" name="Google Shape;115;g32fd87b4412_0_76"/>
          <p:cNvPicPr preferRelativeResize="0"/>
          <p:nvPr/>
        </p:nvPicPr>
        <p:blipFill rotWithShape="1">
          <a:blip r:embed="rId4">
            <a:alphaModFix/>
          </a:blip>
          <a:srcRect b="0" l="0" r="0" t="0"/>
          <a:stretch/>
        </p:blipFill>
        <p:spPr>
          <a:xfrm>
            <a:off x="6660875" y="1476558"/>
            <a:ext cx="5464600" cy="34823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2fd87b4412_0_85"/>
          <p:cNvSpPr txBox="1"/>
          <p:nvPr/>
        </p:nvSpPr>
        <p:spPr>
          <a:xfrm>
            <a:off x="334974" y="226025"/>
            <a:ext cx="8484000" cy="6465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lang="en-US" sz="3600">
                <a:solidFill>
                  <a:srgbClr val="007367"/>
                </a:solidFill>
                <a:latin typeface="Inter"/>
                <a:ea typeface="Inter"/>
                <a:cs typeface="Inter"/>
                <a:sym typeface="Inter"/>
              </a:rPr>
              <a:t>7</a:t>
            </a:r>
            <a:r>
              <a:rPr b="1" lang="en-US" sz="3600">
                <a:solidFill>
                  <a:srgbClr val="007367"/>
                </a:solidFill>
                <a:latin typeface="Inter"/>
                <a:ea typeface="Inter"/>
                <a:cs typeface="Inter"/>
                <a:sym typeface="Inter"/>
              </a:rPr>
              <a:t>. IMPLEMENTATION</a:t>
            </a:r>
            <a:endParaRPr b="0" i="0" sz="1400" u="none" cap="none" strike="noStrike">
              <a:solidFill>
                <a:srgbClr val="000000"/>
              </a:solidFill>
              <a:latin typeface="Inter"/>
              <a:ea typeface="Inter"/>
              <a:cs typeface="Inter"/>
              <a:sym typeface="Inter"/>
            </a:endParaRPr>
          </a:p>
        </p:txBody>
      </p:sp>
      <p:sp>
        <p:nvSpPr>
          <p:cNvPr id="121" name="Google Shape;121;g32fd87b4412_0_85"/>
          <p:cNvSpPr txBox="1"/>
          <p:nvPr/>
        </p:nvSpPr>
        <p:spPr>
          <a:xfrm>
            <a:off x="208875" y="974175"/>
            <a:ext cx="11697000" cy="4899900"/>
          </a:xfrm>
          <a:prstGeom prst="rect">
            <a:avLst/>
          </a:prstGeom>
          <a:noFill/>
          <a:ln>
            <a:noFill/>
          </a:ln>
        </p:spPr>
        <p:txBody>
          <a:bodyPr anchorCtr="0" anchor="t" bIns="45700" lIns="91425" spcFirstLastPara="1" rIns="91425" wrap="square" tIns="45700">
            <a:spAutoFit/>
          </a:bodyPr>
          <a:lstStyle/>
          <a:p>
            <a:pPr indent="0" lvl="0" marL="0" rtl="0" algn="just">
              <a:spcBef>
                <a:spcPts val="1400"/>
              </a:spcBef>
              <a:spcAft>
                <a:spcPts val="0"/>
              </a:spcAft>
              <a:buNone/>
            </a:pPr>
            <a:r>
              <a:rPr lang="en-US" sz="1700">
                <a:solidFill>
                  <a:srgbClr val="A58255"/>
                </a:solidFill>
                <a:latin typeface="Inter Medium"/>
                <a:ea typeface="Inter Medium"/>
                <a:cs typeface="Inter Medium"/>
                <a:sym typeface="Inter Medium"/>
              </a:rPr>
              <a:t>1. Data Collection &amp; Preprocessing</a:t>
            </a:r>
            <a:endParaRPr sz="1700">
              <a:solidFill>
                <a:srgbClr val="A58255"/>
              </a:solidFill>
              <a:latin typeface="Inter Medium"/>
              <a:ea typeface="Inter Medium"/>
              <a:cs typeface="Inter Medium"/>
              <a:sym typeface="Inter Medium"/>
            </a:endParaRPr>
          </a:p>
          <a:p>
            <a:pPr indent="-330200" lvl="0" marL="457200" rtl="0" algn="just">
              <a:spcBef>
                <a:spcPts val="1200"/>
              </a:spcBef>
              <a:spcAft>
                <a:spcPts val="0"/>
              </a:spcAft>
              <a:buClr>
                <a:srgbClr val="A58255"/>
              </a:buClr>
              <a:buSzPts val="1600"/>
              <a:buFont typeface="Times New Roman"/>
              <a:buChar char="●"/>
            </a:pPr>
            <a:r>
              <a:rPr lang="en-US" sz="1600">
                <a:solidFill>
                  <a:srgbClr val="A58255"/>
                </a:solidFill>
                <a:latin typeface="Inter Medium"/>
                <a:ea typeface="Inter Medium"/>
                <a:cs typeface="Inter Medium"/>
                <a:sym typeface="Inter Medium"/>
              </a:rPr>
              <a:t>User Inputs: The user provides key information such as height, weight, age, duration of workout, gender, and temperature to estimate calorie burn accurately.</a:t>
            </a:r>
            <a:endParaRPr sz="1600">
              <a:solidFill>
                <a:srgbClr val="A58255"/>
              </a:solidFill>
              <a:latin typeface="Inter Medium"/>
              <a:ea typeface="Inter Medium"/>
              <a:cs typeface="Inter Medium"/>
              <a:sym typeface="Inter Medium"/>
            </a:endParaRPr>
          </a:p>
          <a:p>
            <a:pPr indent="-330200" lvl="0" marL="457200" rtl="0" algn="just">
              <a:spcBef>
                <a:spcPts val="0"/>
              </a:spcBef>
              <a:spcAft>
                <a:spcPts val="0"/>
              </a:spcAft>
              <a:buClr>
                <a:srgbClr val="A58255"/>
              </a:buClr>
              <a:buSzPts val="1600"/>
              <a:buFont typeface="Times New Roman"/>
              <a:buChar char="●"/>
            </a:pPr>
            <a:r>
              <a:rPr lang="en-US" sz="1600">
                <a:solidFill>
                  <a:srgbClr val="A58255"/>
                </a:solidFill>
                <a:latin typeface="Inter Medium"/>
                <a:ea typeface="Inter Medium"/>
                <a:cs typeface="Inter Medium"/>
                <a:sym typeface="Inter Medium"/>
              </a:rPr>
              <a:t>Dataset Integration: The project uses a fitness activity dataset containing historical workout records and corresponding calorie expenditures.</a:t>
            </a:r>
            <a:endParaRPr sz="1600">
              <a:solidFill>
                <a:srgbClr val="A58255"/>
              </a:solidFill>
              <a:latin typeface="Inter Medium"/>
              <a:ea typeface="Inter Medium"/>
              <a:cs typeface="Inter Medium"/>
              <a:sym typeface="Inter Medium"/>
            </a:endParaRPr>
          </a:p>
          <a:p>
            <a:pPr indent="0" lvl="0" marL="0" rtl="0" algn="just">
              <a:spcBef>
                <a:spcPts val="1400"/>
              </a:spcBef>
              <a:spcAft>
                <a:spcPts val="0"/>
              </a:spcAft>
              <a:buNone/>
            </a:pPr>
            <a:r>
              <a:rPr lang="en-US" sz="1700">
                <a:solidFill>
                  <a:srgbClr val="A58255"/>
                </a:solidFill>
                <a:latin typeface="Inter Medium"/>
                <a:ea typeface="Inter Medium"/>
                <a:cs typeface="Inter Medium"/>
                <a:sym typeface="Inter Medium"/>
              </a:rPr>
              <a:t>2. Calorie Prediction Using Machine Learning</a:t>
            </a:r>
            <a:endParaRPr sz="1700">
              <a:solidFill>
                <a:srgbClr val="A58255"/>
              </a:solidFill>
              <a:latin typeface="Inter Medium"/>
              <a:ea typeface="Inter Medium"/>
              <a:cs typeface="Inter Medium"/>
              <a:sym typeface="Inter Medium"/>
            </a:endParaRPr>
          </a:p>
          <a:p>
            <a:pPr indent="-330200" lvl="0" marL="457200" rtl="0" algn="just">
              <a:spcBef>
                <a:spcPts val="1200"/>
              </a:spcBef>
              <a:spcAft>
                <a:spcPts val="0"/>
              </a:spcAft>
              <a:buClr>
                <a:srgbClr val="A58255"/>
              </a:buClr>
              <a:buSzPts val="1600"/>
              <a:buFont typeface="Times New Roman"/>
              <a:buChar char="●"/>
            </a:pPr>
            <a:r>
              <a:rPr lang="en-US" sz="1600">
                <a:solidFill>
                  <a:srgbClr val="A58255"/>
                </a:solidFill>
                <a:latin typeface="Inter Medium"/>
                <a:ea typeface="Inter Medium"/>
                <a:cs typeface="Inter Medium"/>
                <a:sym typeface="Inter Medium"/>
              </a:rPr>
              <a:t>Model Selection: The project uses a Random Forest Regressor due to its robustness in handling complex, non-linear relationships between input parameters and calorie expenditure.</a:t>
            </a:r>
            <a:endParaRPr sz="1600">
              <a:solidFill>
                <a:srgbClr val="A58255"/>
              </a:solidFill>
              <a:latin typeface="Inter Medium"/>
              <a:ea typeface="Inter Medium"/>
              <a:cs typeface="Inter Medium"/>
              <a:sym typeface="Inter Medium"/>
            </a:endParaRPr>
          </a:p>
          <a:p>
            <a:pPr indent="-330200" lvl="0" marL="457200" rtl="0" algn="just">
              <a:spcBef>
                <a:spcPts val="0"/>
              </a:spcBef>
              <a:spcAft>
                <a:spcPts val="0"/>
              </a:spcAft>
              <a:buClr>
                <a:srgbClr val="A58255"/>
              </a:buClr>
              <a:buSzPts val="1600"/>
              <a:buFont typeface="Times New Roman"/>
              <a:buChar char="●"/>
            </a:pPr>
            <a:r>
              <a:rPr lang="en-US" sz="1600">
                <a:solidFill>
                  <a:srgbClr val="A58255"/>
                </a:solidFill>
                <a:latin typeface="Inter Medium"/>
                <a:ea typeface="Inter Medium"/>
                <a:cs typeface="Inter Medium"/>
                <a:sym typeface="Inter Medium"/>
              </a:rPr>
              <a:t>Training the Model: The dataset is split into training (80%) and testing (20%) subsets. The model is trained on features such as age, weight, height, gender, exercise duration, and temperature to predict calorie burn.</a:t>
            </a:r>
            <a:endParaRPr sz="1600">
              <a:solidFill>
                <a:srgbClr val="A58255"/>
              </a:solidFill>
              <a:latin typeface="Inter Medium"/>
              <a:ea typeface="Inter Medium"/>
              <a:cs typeface="Inter Medium"/>
              <a:sym typeface="Inter Medium"/>
            </a:endParaRPr>
          </a:p>
          <a:p>
            <a:pPr indent="-330200" lvl="0" marL="457200" rtl="0" algn="just">
              <a:spcBef>
                <a:spcPts val="0"/>
              </a:spcBef>
              <a:spcAft>
                <a:spcPts val="0"/>
              </a:spcAft>
              <a:buClr>
                <a:srgbClr val="A58255"/>
              </a:buClr>
              <a:buSzPts val="1600"/>
              <a:buFont typeface="Times New Roman"/>
              <a:buChar char="●"/>
            </a:pPr>
            <a:r>
              <a:rPr lang="en-US" sz="1600">
                <a:solidFill>
                  <a:srgbClr val="A58255"/>
                </a:solidFill>
                <a:latin typeface="Inter Medium"/>
                <a:ea typeface="Inter Medium"/>
                <a:cs typeface="Inter Medium"/>
                <a:sym typeface="Inter Medium"/>
              </a:rPr>
              <a:t>Performance Evaluation: The model's accuracy is assessed using R² score (coefficient of determination) and RMSE (Root Mean Square Error). Hyperparameter tuning (GridSearchCV) is performed to optimize results.</a:t>
            </a:r>
            <a:endParaRPr sz="1600">
              <a:solidFill>
                <a:srgbClr val="A58255"/>
              </a:solidFill>
              <a:latin typeface="Inter Medium"/>
              <a:ea typeface="Inter Medium"/>
              <a:cs typeface="Inter Medium"/>
              <a:sym typeface="Inter Medium"/>
            </a:endParaRPr>
          </a:p>
          <a:p>
            <a:pPr indent="0" lvl="0" marL="0" rtl="0" algn="just">
              <a:spcBef>
                <a:spcPts val="1400"/>
              </a:spcBef>
              <a:spcAft>
                <a:spcPts val="0"/>
              </a:spcAft>
              <a:buNone/>
            </a:pPr>
            <a:r>
              <a:rPr lang="en-US" sz="1700">
                <a:solidFill>
                  <a:srgbClr val="A58255"/>
                </a:solidFill>
                <a:latin typeface="Inter Medium"/>
                <a:ea typeface="Inter Medium"/>
                <a:cs typeface="Inter Medium"/>
                <a:sym typeface="Inter Medium"/>
              </a:rPr>
              <a:t>3. Meal Plan Optimization Using Linear Programming</a:t>
            </a:r>
            <a:endParaRPr sz="1700">
              <a:solidFill>
                <a:srgbClr val="A58255"/>
              </a:solidFill>
              <a:latin typeface="Inter Medium"/>
              <a:ea typeface="Inter Medium"/>
              <a:cs typeface="Inter Medium"/>
              <a:sym typeface="Inter Medium"/>
            </a:endParaRPr>
          </a:p>
          <a:p>
            <a:pPr indent="-330200" lvl="0" marL="457200" rtl="0" algn="just">
              <a:spcBef>
                <a:spcPts val="1200"/>
              </a:spcBef>
              <a:spcAft>
                <a:spcPts val="0"/>
              </a:spcAft>
              <a:buClr>
                <a:srgbClr val="A58255"/>
              </a:buClr>
              <a:buSzPts val="1600"/>
              <a:buFont typeface="Times New Roman"/>
              <a:buChar char="●"/>
            </a:pPr>
            <a:r>
              <a:rPr lang="en-US" sz="1600">
                <a:solidFill>
                  <a:srgbClr val="A58255"/>
                </a:solidFill>
                <a:latin typeface="Inter Medium"/>
                <a:ea typeface="Inter Medium"/>
                <a:cs typeface="Inter Medium"/>
                <a:sym typeface="Inter Medium"/>
              </a:rPr>
              <a:t>Optimization Technique: PuLP (Linear Programming Solver) is used to find the best meal combination that meets calorie constraints while maximizing protein intake. The system iteratively generates multiple meal plans, allowing users to select their preferred option.</a:t>
            </a:r>
            <a:endParaRPr sz="1600">
              <a:solidFill>
                <a:srgbClr val="A58255"/>
              </a:solidFill>
              <a:latin typeface="Inter Medium"/>
              <a:ea typeface="Inter Medium"/>
              <a:cs typeface="Inter Medium"/>
              <a:sym typeface="Inter Medium"/>
            </a:endParaRPr>
          </a:p>
        </p:txBody>
      </p:sp>
      <p:pic>
        <p:nvPicPr>
          <p:cNvPr id="122" name="Google Shape;122;g32fd87b4412_0_85"/>
          <p:cNvPicPr preferRelativeResize="0"/>
          <p:nvPr/>
        </p:nvPicPr>
        <p:blipFill rotWithShape="1">
          <a:blip r:embed="rId3">
            <a:alphaModFix/>
          </a:blip>
          <a:srcRect b="0" l="0" r="0" t="0"/>
          <a:stretch/>
        </p:blipFill>
        <p:spPr>
          <a:xfrm>
            <a:off x="9805863" y="5957988"/>
            <a:ext cx="2100002" cy="900001"/>
          </a:xfrm>
          <a:prstGeom prst="rect">
            <a:avLst/>
          </a:prstGeom>
          <a:noFill/>
          <a:ln>
            <a:noFill/>
          </a:ln>
        </p:spPr>
      </p:pic>
      <p:sp>
        <p:nvSpPr>
          <p:cNvPr id="123" name="Google Shape;123;g32fd87b4412_0_85"/>
          <p:cNvSpPr txBox="1"/>
          <p:nvPr/>
        </p:nvSpPr>
        <p:spPr>
          <a:xfrm>
            <a:off x="659086" y="62533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2fd87b4412_0_92"/>
          <p:cNvSpPr txBox="1"/>
          <p:nvPr/>
        </p:nvSpPr>
        <p:spPr>
          <a:xfrm>
            <a:off x="334974" y="226025"/>
            <a:ext cx="8484000" cy="6465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lang="en-US" sz="3600">
                <a:solidFill>
                  <a:srgbClr val="007367"/>
                </a:solidFill>
                <a:latin typeface="Inter"/>
                <a:ea typeface="Inter"/>
                <a:cs typeface="Inter"/>
                <a:sym typeface="Inter"/>
              </a:rPr>
              <a:t>7. IMPLEMENTATION</a:t>
            </a:r>
            <a:endParaRPr b="0" i="0" sz="1400" u="none" cap="none" strike="noStrike">
              <a:solidFill>
                <a:srgbClr val="000000"/>
              </a:solidFill>
              <a:latin typeface="Inter"/>
              <a:ea typeface="Inter"/>
              <a:cs typeface="Inter"/>
              <a:sym typeface="Inter"/>
            </a:endParaRPr>
          </a:p>
        </p:txBody>
      </p:sp>
      <p:sp>
        <p:nvSpPr>
          <p:cNvPr id="129" name="Google Shape;129;g32fd87b4412_0_92"/>
          <p:cNvSpPr txBox="1"/>
          <p:nvPr/>
        </p:nvSpPr>
        <p:spPr>
          <a:xfrm>
            <a:off x="659075" y="974725"/>
            <a:ext cx="10982100" cy="4304700"/>
          </a:xfrm>
          <a:prstGeom prst="rect">
            <a:avLst/>
          </a:prstGeom>
          <a:noFill/>
          <a:ln>
            <a:noFill/>
          </a:ln>
        </p:spPr>
        <p:txBody>
          <a:bodyPr anchorCtr="0" anchor="t" bIns="45700" lIns="91425" spcFirstLastPara="1" rIns="91425" wrap="square" tIns="45700">
            <a:spAutoFit/>
          </a:bodyPr>
          <a:lstStyle/>
          <a:p>
            <a:pPr indent="0" lvl="0" marL="0" rtl="0" algn="just">
              <a:spcBef>
                <a:spcPts val="1400"/>
              </a:spcBef>
              <a:spcAft>
                <a:spcPts val="0"/>
              </a:spcAft>
              <a:buNone/>
            </a:pPr>
            <a:r>
              <a:rPr lang="en-US" sz="1700">
                <a:solidFill>
                  <a:srgbClr val="A58255"/>
                </a:solidFill>
                <a:latin typeface="Inter Medium"/>
                <a:ea typeface="Inter Medium"/>
                <a:cs typeface="Inter Medium"/>
                <a:sym typeface="Inter Medium"/>
              </a:rPr>
              <a:t>4. Data Visualization &amp; Weight Forecasting</a:t>
            </a:r>
            <a:endParaRPr sz="1700">
              <a:solidFill>
                <a:srgbClr val="A58255"/>
              </a:solidFill>
              <a:latin typeface="Inter Medium"/>
              <a:ea typeface="Inter Medium"/>
              <a:cs typeface="Inter Medium"/>
              <a:sym typeface="Inter Medium"/>
            </a:endParaRPr>
          </a:p>
          <a:p>
            <a:pPr indent="-330200" lvl="0" marL="457200" rtl="0" algn="just">
              <a:spcBef>
                <a:spcPts val="1200"/>
              </a:spcBef>
              <a:spcAft>
                <a:spcPts val="0"/>
              </a:spcAft>
              <a:buClr>
                <a:srgbClr val="A58255"/>
              </a:buClr>
              <a:buSzPts val="1600"/>
              <a:buFont typeface="Times New Roman"/>
              <a:buChar char="●"/>
            </a:pPr>
            <a:r>
              <a:rPr lang="en-US" sz="1600">
                <a:solidFill>
                  <a:srgbClr val="A58255"/>
                </a:solidFill>
                <a:latin typeface="Inter Medium"/>
                <a:ea typeface="Inter Medium"/>
                <a:cs typeface="Inter Medium"/>
                <a:sym typeface="Inter Medium"/>
              </a:rPr>
              <a:t>Historical Trend Analysis: Users can visualize past fitness trends through graphs that track weight.</a:t>
            </a:r>
            <a:endParaRPr sz="1600">
              <a:solidFill>
                <a:srgbClr val="A58255"/>
              </a:solidFill>
              <a:latin typeface="Inter Medium"/>
              <a:ea typeface="Inter Medium"/>
              <a:cs typeface="Inter Medium"/>
              <a:sym typeface="Inter Medium"/>
            </a:endParaRPr>
          </a:p>
          <a:p>
            <a:pPr indent="-330200" lvl="0" marL="457200" rtl="0" algn="just">
              <a:spcBef>
                <a:spcPts val="0"/>
              </a:spcBef>
              <a:spcAft>
                <a:spcPts val="0"/>
              </a:spcAft>
              <a:buClr>
                <a:srgbClr val="A58255"/>
              </a:buClr>
              <a:buSzPts val="1600"/>
              <a:buFont typeface="Times New Roman"/>
              <a:buChar char="●"/>
            </a:pPr>
            <a:r>
              <a:rPr lang="en-US" sz="1600">
                <a:solidFill>
                  <a:srgbClr val="A58255"/>
                </a:solidFill>
                <a:latin typeface="Inter Medium"/>
                <a:ea typeface="Inter Medium"/>
                <a:cs typeface="Inter Medium"/>
                <a:sym typeface="Inter Medium"/>
              </a:rPr>
              <a:t>Weight Forecasting: Uses linear regression to predict future weight based on historical calorie intake and exercise levels. Users can adjust workout and diet parameters to see the projected impact on their weight over time.</a:t>
            </a:r>
            <a:endParaRPr sz="1600">
              <a:solidFill>
                <a:srgbClr val="A58255"/>
              </a:solidFill>
              <a:latin typeface="Inter Medium"/>
              <a:ea typeface="Inter Medium"/>
              <a:cs typeface="Inter Medium"/>
              <a:sym typeface="Inter Medium"/>
            </a:endParaRPr>
          </a:p>
          <a:p>
            <a:pPr indent="-330200" lvl="0" marL="457200" rtl="0" algn="just">
              <a:spcBef>
                <a:spcPts val="0"/>
              </a:spcBef>
              <a:spcAft>
                <a:spcPts val="0"/>
              </a:spcAft>
              <a:buClr>
                <a:srgbClr val="A58255"/>
              </a:buClr>
              <a:buSzPts val="1600"/>
              <a:buFont typeface="Inter Medium"/>
              <a:buChar char="●"/>
            </a:pPr>
            <a:r>
              <a:rPr lang="en-US" sz="1600">
                <a:solidFill>
                  <a:srgbClr val="A58255"/>
                </a:solidFill>
                <a:latin typeface="Inter Medium"/>
                <a:ea typeface="Inter Medium"/>
                <a:cs typeface="Inter Medium"/>
                <a:sym typeface="Inter Medium"/>
              </a:rPr>
              <a:t>Visualization Tools Used:</a:t>
            </a:r>
            <a:endParaRPr sz="1600">
              <a:solidFill>
                <a:srgbClr val="A58255"/>
              </a:solidFill>
              <a:latin typeface="Inter Medium"/>
              <a:ea typeface="Inter Medium"/>
              <a:cs typeface="Inter Medium"/>
              <a:sym typeface="Inter Medium"/>
            </a:endParaRPr>
          </a:p>
          <a:p>
            <a:pPr indent="-330200" lvl="1" marL="914400" rtl="0" algn="just">
              <a:spcBef>
                <a:spcPts val="0"/>
              </a:spcBef>
              <a:spcAft>
                <a:spcPts val="0"/>
              </a:spcAft>
              <a:buClr>
                <a:srgbClr val="A58255"/>
              </a:buClr>
              <a:buSzPts val="1600"/>
              <a:buFont typeface="Times New Roman"/>
              <a:buChar char="○"/>
            </a:pPr>
            <a:r>
              <a:rPr lang="en-US" sz="1600">
                <a:solidFill>
                  <a:srgbClr val="A58255"/>
                </a:solidFill>
                <a:latin typeface="Inter Medium"/>
                <a:ea typeface="Inter Medium"/>
                <a:cs typeface="Inter Medium"/>
                <a:sym typeface="Inter Medium"/>
              </a:rPr>
              <a:t>Matplotlib &amp; Seaborn: Generate interactive charts and graphs for fitness progress tracking.</a:t>
            </a:r>
            <a:endParaRPr sz="1600">
              <a:solidFill>
                <a:srgbClr val="A58255"/>
              </a:solidFill>
              <a:latin typeface="Inter Medium"/>
              <a:ea typeface="Inter Medium"/>
              <a:cs typeface="Inter Medium"/>
              <a:sym typeface="Inter Medium"/>
            </a:endParaRPr>
          </a:p>
          <a:p>
            <a:pPr indent="-330200" lvl="1" marL="914400" rtl="0" algn="just">
              <a:spcBef>
                <a:spcPts val="0"/>
              </a:spcBef>
              <a:spcAft>
                <a:spcPts val="0"/>
              </a:spcAft>
              <a:buClr>
                <a:srgbClr val="A58255"/>
              </a:buClr>
              <a:buSzPts val="1600"/>
              <a:buFont typeface="Times New Roman"/>
              <a:buChar char="○"/>
            </a:pPr>
            <a:r>
              <a:rPr lang="en-US" sz="1600">
                <a:solidFill>
                  <a:srgbClr val="A58255"/>
                </a:solidFill>
                <a:latin typeface="Inter Medium"/>
                <a:ea typeface="Inter Medium"/>
                <a:cs typeface="Inter Medium"/>
                <a:sym typeface="Inter Medium"/>
              </a:rPr>
              <a:t>Streamlit Widgets: Allow users to adjust parameters dynamically and see real-time predictions.</a:t>
            </a:r>
            <a:endParaRPr sz="1600">
              <a:solidFill>
                <a:srgbClr val="A58255"/>
              </a:solidFill>
              <a:latin typeface="Inter Medium"/>
              <a:ea typeface="Inter Medium"/>
              <a:cs typeface="Inter Medium"/>
              <a:sym typeface="Inter Medium"/>
            </a:endParaRPr>
          </a:p>
          <a:p>
            <a:pPr indent="0" lvl="0" marL="0" rtl="0" algn="just">
              <a:spcBef>
                <a:spcPts val="1400"/>
              </a:spcBef>
              <a:spcAft>
                <a:spcPts val="0"/>
              </a:spcAft>
              <a:buNone/>
            </a:pPr>
            <a:r>
              <a:rPr lang="en-US" sz="1700">
                <a:solidFill>
                  <a:srgbClr val="A58255"/>
                </a:solidFill>
                <a:latin typeface="Inter Medium"/>
                <a:ea typeface="Inter Medium"/>
                <a:cs typeface="Inter Medium"/>
                <a:sym typeface="Inter Medium"/>
              </a:rPr>
              <a:t>5. Web Application Development &amp; Deployment</a:t>
            </a:r>
            <a:endParaRPr sz="1700">
              <a:solidFill>
                <a:srgbClr val="A58255"/>
              </a:solidFill>
              <a:latin typeface="Inter Medium"/>
              <a:ea typeface="Inter Medium"/>
              <a:cs typeface="Inter Medium"/>
              <a:sym typeface="Inter Medium"/>
            </a:endParaRPr>
          </a:p>
          <a:p>
            <a:pPr indent="-330200" lvl="0" marL="457200" rtl="0" algn="just">
              <a:spcBef>
                <a:spcPts val="1200"/>
              </a:spcBef>
              <a:spcAft>
                <a:spcPts val="0"/>
              </a:spcAft>
              <a:buClr>
                <a:srgbClr val="A58255"/>
              </a:buClr>
              <a:buSzPts val="1600"/>
              <a:buFont typeface="Times New Roman"/>
              <a:buChar char="●"/>
            </a:pPr>
            <a:r>
              <a:rPr lang="en-US" sz="1600">
                <a:solidFill>
                  <a:srgbClr val="A58255"/>
                </a:solidFill>
                <a:latin typeface="Inter Medium"/>
                <a:ea typeface="Inter Medium"/>
                <a:cs typeface="Inter Medium"/>
                <a:sym typeface="Inter Medium"/>
              </a:rPr>
              <a:t>User Interface (UI): The front end is built using Streamlit, allowing users to input fitness data, view calorie predictions, and receive meal plans in real time. Gradio provides an alternative interface for quick calorie burn estimation.</a:t>
            </a:r>
            <a:endParaRPr sz="1600">
              <a:solidFill>
                <a:srgbClr val="A58255"/>
              </a:solidFill>
              <a:latin typeface="Inter Medium"/>
              <a:ea typeface="Inter Medium"/>
              <a:cs typeface="Inter Medium"/>
              <a:sym typeface="Inter Medium"/>
            </a:endParaRPr>
          </a:p>
          <a:p>
            <a:pPr indent="-330200" lvl="0" marL="457200" rtl="0" algn="just">
              <a:spcBef>
                <a:spcPts val="0"/>
              </a:spcBef>
              <a:spcAft>
                <a:spcPts val="0"/>
              </a:spcAft>
              <a:buClr>
                <a:srgbClr val="A58255"/>
              </a:buClr>
              <a:buSzPts val="1600"/>
              <a:buFont typeface="Times New Roman"/>
              <a:buChar char="●"/>
            </a:pPr>
            <a:r>
              <a:rPr lang="en-US" sz="1600">
                <a:solidFill>
                  <a:srgbClr val="A58255"/>
                </a:solidFill>
                <a:latin typeface="Inter Medium"/>
                <a:ea typeface="Inter Medium"/>
                <a:cs typeface="Inter Medium"/>
                <a:sym typeface="Inter Medium"/>
              </a:rPr>
              <a:t>Deployment: The project is hosted on a localhost, but it can be hosted on a cloud platform making it accessible from any device with internet access. Continuous updates allow users to improve recommendations based on their progress and feedback.</a:t>
            </a:r>
            <a:endParaRPr sz="1600">
              <a:solidFill>
                <a:srgbClr val="A58255"/>
              </a:solidFill>
              <a:latin typeface="Inter Medium"/>
              <a:ea typeface="Inter Medium"/>
              <a:cs typeface="Inter Medium"/>
              <a:sym typeface="Inter Medium"/>
            </a:endParaRPr>
          </a:p>
        </p:txBody>
      </p:sp>
      <p:pic>
        <p:nvPicPr>
          <p:cNvPr id="130" name="Google Shape;130;g32fd87b4412_0_92"/>
          <p:cNvPicPr preferRelativeResize="0"/>
          <p:nvPr/>
        </p:nvPicPr>
        <p:blipFill rotWithShape="1">
          <a:blip r:embed="rId3">
            <a:alphaModFix/>
          </a:blip>
          <a:srcRect b="0" l="0" r="0" t="0"/>
          <a:stretch/>
        </p:blipFill>
        <p:spPr>
          <a:xfrm>
            <a:off x="9657588" y="5780138"/>
            <a:ext cx="2100002" cy="900001"/>
          </a:xfrm>
          <a:prstGeom prst="rect">
            <a:avLst/>
          </a:prstGeom>
          <a:noFill/>
          <a:ln>
            <a:noFill/>
          </a:ln>
        </p:spPr>
      </p:pic>
      <p:sp>
        <p:nvSpPr>
          <p:cNvPr id="131" name="Google Shape;131;g32fd87b4412_0_92"/>
          <p:cNvSpPr txBox="1"/>
          <p:nvPr/>
        </p:nvSpPr>
        <p:spPr>
          <a:xfrm>
            <a:off x="659086" y="62533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41c0bb0a4c_0_0"/>
          <p:cNvSpPr txBox="1"/>
          <p:nvPr/>
        </p:nvSpPr>
        <p:spPr>
          <a:xfrm>
            <a:off x="334974" y="226025"/>
            <a:ext cx="8484000" cy="6465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lang="en-US" sz="3600">
                <a:solidFill>
                  <a:srgbClr val="007367"/>
                </a:solidFill>
                <a:latin typeface="Inter"/>
                <a:ea typeface="Inter"/>
                <a:cs typeface="Inter"/>
                <a:sym typeface="Inter"/>
              </a:rPr>
              <a:t>7. IMPLEMENTATION</a:t>
            </a:r>
            <a:endParaRPr b="0" i="0" sz="1400" u="none" cap="none" strike="noStrike">
              <a:solidFill>
                <a:srgbClr val="000000"/>
              </a:solidFill>
              <a:latin typeface="Inter"/>
              <a:ea typeface="Inter"/>
              <a:cs typeface="Inter"/>
              <a:sym typeface="Inter"/>
            </a:endParaRPr>
          </a:p>
        </p:txBody>
      </p:sp>
      <p:pic>
        <p:nvPicPr>
          <p:cNvPr id="137" name="Google Shape;137;g341c0bb0a4c_0_0"/>
          <p:cNvPicPr preferRelativeResize="0"/>
          <p:nvPr/>
        </p:nvPicPr>
        <p:blipFill rotWithShape="1">
          <a:blip r:embed="rId3">
            <a:alphaModFix/>
          </a:blip>
          <a:srcRect b="0" l="0" r="0" t="0"/>
          <a:stretch/>
        </p:blipFill>
        <p:spPr>
          <a:xfrm>
            <a:off x="9657588" y="5780138"/>
            <a:ext cx="2100002" cy="900001"/>
          </a:xfrm>
          <a:prstGeom prst="rect">
            <a:avLst/>
          </a:prstGeom>
          <a:noFill/>
          <a:ln>
            <a:noFill/>
          </a:ln>
        </p:spPr>
      </p:pic>
      <p:sp>
        <p:nvSpPr>
          <p:cNvPr id="138" name="Google Shape;138;g341c0bb0a4c_0_0"/>
          <p:cNvSpPr txBox="1"/>
          <p:nvPr/>
        </p:nvSpPr>
        <p:spPr>
          <a:xfrm>
            <a:off x="659086" y="62533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pic>
        <p:nvPicPr>
          <p:cNvPr id="139" name="Google Shape;139;g341c0bb0a4c_0_0"/>
          <p:cNvPicPr preferRelativeResize="0"/>
          <p:nvPr/>
        </p:nvPicPr>
        <p:blipFill>
          <a:blip r:embed="rId4">
            <a:alphaModFix/>
          </a:blip>
          <a:stretch>
            <a:fillRect/>
          </a:stretch>
        </p:blipFill>
        <p:spPr>
          <a:xfrm>
            <a:off x="698875" y="780475"/>
            <a:ext cx="9352788" cy="49216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2fd87b4412_0_106"/>
          <p:cNvSpPr txBox="1"/>
          <p:nvPr/>
        </p:nvSpPr>
        <p:spPr>
          <a:xfrm>
            <a:off x="334974" y="226025"/>
            <a:ext cx="8484000" cy="6465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lang="en-US" sz="3600">
                <a:solidFill>
                  <a:srgbClr val="007367"/>
                </a:solidFill>
                <a:latin typeface="Inter"/>
                <a:ea typeface="Inter"/>
                <a:cs typeface="Inter"/>
                <a:sym typeface="Inter"/>
              </a:rPr>
              <a:t>8</a:t>
            </a:r>
            <a:r>
              <a:rPr b="1" lang="en-US" sz="3600">
                <a:solidFill>
                  <a:srgbClr val="007367"/>
                </a:solidFill>
                <a:latin typeface="Inter"/>
                <a:ea typeface="Inter"/>
                <a:cs typeface="Inter"/>
                <a:sym typeface="Inter"/>
              </a:rPr>
              <a:t>. SCREENSHOTS OF PROJECT</a:t>
            </a:r>
            <a:endParaRPr b="0" i="0" sz="1400" u="none" cap="none" strike="noStrike">
              <a:solidFill>
                <a:srgbClr val="000000"/>
              </a:solidFill>
              <a:latin typeface="Inter"/>
              <a:ea typeface="Inter"/>
              <a:cs typeface="Inter"/>
              <a:sym typeface="Inter"/>
            </a:endParaRPr>
          </a:p>
        </p:txBody>
      </p:sp>
      <p:pic>
        <p:nvPicPr>
          <p:cNvPr id="145" name="Google Shape;145;g32fd87b4412_0_106"/>
          <p:cNvPicPr preferRelativeResize="0"/>
          <p:nvPr/>
        </p:nvPicPr>
        <p:blipFill rotWithShape="1">
          <a:blip r:embed="rId3">
            <a:alphaModFix/>
          </a:blip>
          <a:srcRect b="0" l="0" r="0" t="0"/>
          <a:stretch/>
        </p:blipFill>
        <p:spPr>
          <a:xfrm>
            <a:off x="9657588" y="5780138"/>
            <a:ext cx="2100002" cy="900001"/>
          </a:xfrm>
          <a:prstGeom prst="rect">
            <a:avLst/>
          </a:prstGeom>
          <a:noFill/>
          <a:ln>
            <a:noFill/>
          </a:ln>
        </p:spPr>
      </p:pic>
      <p:sp>
        <p:nvSpPr>
          <p:cNvPr id="146" name="Google Shape;146;g32fd87b4412_0_106"/>
          <p:cNvSpPr txBox="1"/>
          <p:nvPr/>
        </p:nvSpPr>
        <p:spPr>
          <a:xfrm>
            <a:off x="659086" y="62533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pic>
        <p:nvPicPr>
          <p:cNvPr id="147" name="Google Shape;147;g32fd87b4412_0_106"/>
          <p:cNvPicPr preferRelativeResize="0"/>
          <p:nvPr/>
        </p:nvPicPr>
        <p:blipFill>
          <a:blip r:embed="rId4">
            <a:alphaModFix/>
          </a:blip>
          <a:stretch>
            <a:fillRect/>
          </a:stretch>
        </p:blipFill>
        <p:spPr>
          <a:xfrm>
            <a:off x="86063" y="1646138"/>
            <a:ext cx="5819775" cy="3276600"/>
          </a:xfrm>
          <a:prstGeom prst="rect">
            <a:avLst/>
          </a:prstGeom>
          <a:noFill/>
          <a:ln>
            <a:noFill/>
          </a:ln>
        </p:spPr>
      </p:pic>
      <p:pic>
        <p:nvPicPr>
          <p:cNvPr id="148" name="Google Shape;148;g32fd87b4412_0_106"/>
          <p:cNvPicPr preferRelativeResize="0"/>
          <p:nvPr/>
        </p:nvPicPr>
        <p:blipFill>
          <a:blip r:embed="rId5">
            <a:alphaModFix/>
          </a:blip>
          <a:stretch>
            <a:fillRect/>
          </a:stretch>
        </p:blipFill>
        <p:spPr>
          <a:xfrm>
            <a:off x="5905850" y="1646150"/>
            <a:ext cx="5819775" cy="327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2fd87b4412_0_113"/>
          <p:cNvSpPr txBox="1"/>
          <p:nvPr/>
        </p:nvSpPr>
        <p:spPr>
          <a:xfrm>
            <a:off x="334974" y="226025"/>
            <a:ext cx="8484000" cy="6465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lang="en-US" sz="3600">
                <a:solidFill>
                  <a:srgbClr val="007367"/>
                </a:solidFill>
                <a:latin typeface="Inter"/>
                <a:ea typeface="Inter"/>
                <a:cs typeface="Inter"/>
                <a:sym typeface="Inter"/>
              </a:rPr>
              <a:t>9</a:t>
            </a:r>
            <a:r>
              <a:rPr b="1" lang="en-US" sz="3600">
                <a:solidFill>
                  <a:srgbClr val="007367"/>
                </a:solidFill>
                <a:latin typeface="Inter"/>
                <a:ea typeface="Inter"/>
                <a:cs typeface="Inter"/>
                <a:sym typeface="Inter"/>
              </a:rPr>
              <a:t>. RESULTS &amp; DISCUSSION</a:t>
            </a:r>
            <a:endParaRPr b="0" i="0" sz="1400" u="none" cap="none" strike="noStrike">
              <a:solidFill>
                <a:srgbClr val="000000"/>
              </a:solidFill>
              <a:latin typeface="Inter"/>
              <a:ea typeface="Inter"/>
              <a:cs typeface="Inter"/>
              <a:sym typeface="Inter"/>
            </a:endParaRPr>
          </a:p>
        </p:txBody>
      </p:sp>
      <p:sp>
        <p:nvSpPr>
          <p:cNvPr id="154" name="Google Shape;154;g32fd87b4412_0_113"/>
          <p:cNvSpPr txBox="1"/>
          <p:nvPr/>
        </p:nvSpPr>
        <p:spPr>
          <a:xfrm>
            <a:off x="604950" y="1268425"/>
            <a:ext cx="10982100" cy="4096500"/>
          </a:xfrm>
          <a:prstGeom prst="rect">
            <a:avLst/>
          </a:prstGeom>
          <a:noFill/>
          <a:ln>
            <a:noFill/>
          </a:ln>
        </p:spPr>
        <p:txBody>
          <a:bodyPr anchorCtr="0" anchor="t" bIns="45700" lIns="91425" spcFirstLastPara="1" rIns="91425" wrap="square" tIns="45700">
            <a:spAutoFit/>
          </a:bodyPr>
          <a:lstStyle/>
          <a:p>
            <a:pPr indent="0" lvl="0" marL="0" rtl="0" algn="just">
              <a:lnSpc>
                <a:spcPct val="90000"/>
              </a:lnSpc>
              <a:spcBef>
                <a:spcPts val="0"/>
              </a:spcBef>
              <a:spcAft>
                <a:spcPts val="0"/>
              </a:spcAft>
              <a:buNone/>
            </a:pPr>
            <a:r>
              <a:rPr lang="en-US" sz="2100">
                <a:solidFill>
                  <a:srgbClr val="A58255"/>
                </a:solidFill>
                <a:latin typeface="Inter Medium"/>
                <a:ea typeface="Inter Medium"/>
                <a:cs typeface="Inter Medium"/>
                <a:sym typeface="Inter Medium"/>
              </a:rPr>
              <a:t>1. Model Performance: The Random Forest model predicted calorie burn effectively, evidenced by robust accuracy metrics like R², MAE, and RMSE.</a:t>
            </a:r>
            <a:endParaRPr sz="2100">
              <a:solidFill>
                <a:srgbClr val="A58255"/>
              </a:solidFill>
              <a:latin typeface="Inter Medium"/>
              <a:ea typeface="Inter Medium"/>
              <a:cs typeface="Inter Medium"/>
              <a:sym typeface="Inter Medium"/>
            </a:endParaRPr>
          </a:p>
          <a:p>
            <a:pPr indent="0" lvl="0" marL="0" rtl="0" algn="just">
              <a:lnSpc>
                <a:spcPct val="90000"/>
              </a:lnSpc>
              <a:spcBef>
                <a:spcPts val="1000"/>
              </a:spcBef>
              <a:spcAft>
                <a:spcPts val="0"/>
              </a:spcAft>
              <a:buNone/>
            </a:pPr>
            <a:r>
              <a:rPr lang="en-US" sz="2100">
                <a:solidFill>
                  <a:srgbClr val="A58255"/>
                </a:solidFill>
                <a:latin typeface="Inter Medium"/>
                <a:ea typeface="Inter Medium"/>
                <a:cs typeface="Inter Medium"/>
                <a:sym typeface="Inter Medium"/>
              </a:rPr>
              <a:t>2. User Interaction: Interfaces built with Gradio and Streamlit facilitated real-time feedback and interactive tracking, enhancing user engagement and goal adherence.</a:t>
            </a:r>
            <a:endParaRPr sz="2100">
              <a:solidFill>
                <a:srgbClr val="A58255"/>
              </a:solidFill>
              <a:latin typeface="Inter Medium"/>
              <a:ea typeface="Inter Medium"/>
              <a:cs typeface="Inter Medium"/>
              <a:sym typeface="Inter Medium"/>
            </a:endParaRPr>
          </a:p>
          <a:p>
            <a:pPr indent="0" lvl="0" marL="0" rtl="0" algn="just">
              <a:lnSpc>
                <a:spcPct val="90000"/>
              </a:lnSpc>
              <a:spcBef>
                <a:spcPts val="1000"/>
              </a:spcBef>
              <a:spcAft>
                <a:spcPts val="0"/>
              </a:spcAft>
              <a:buNone/>
            </a:pPr>
            <a:r>
              <a:rPr lang="en-US" sz="2100">
                <a:solidFill>
                  <a:srgbClr val="A58255"/>
                </a:solidFill>
                <a:latin typeface="Inter Medium"/>
                <a:ea typeface="Inter Medium"/>
                <a:cs typeface="Inter Medium"/>
                <a:sym typeface="Inter Medium"/>
              </a:rPr>
              <a:t>3. Diet Optimization: Linear programming optimized meal plans focused on maximizing protein within calorie limits, offering diverse and balanced diet options.</a:t>
            </a:r>
            <a:endParaRPr sz="2100">
              <a:solidFill>
                <a:srgbClr val="A58255"/>
              </a:solidFill>
              <a:latin typeface="Inter Medium"/>
              <a:ea typeface="Inter Medium"/>
              <a:cs typeface="Inter Medium"/>
              <a:sym typeface="Inter Medium"/>
            </a:endParaRPr>
          </a:p>
          <a:p>
            <a:pPr indent="0" lvl="0" marL="0" rtl="0" algn="just">
              <a:lnSpc>
                <a:spcPct val="90000"/>
              </a:lnSpc>
              <a:spcBef>
                <a:spcPts val="1000"/>
              </a:spcBef>
              <a:spcAft>
                <a:spcPts val="0"/>
              </a:spcAft>
              <a:buNone/>
            </a:pPr>
            <a:r>
              <a:rPr lang="en-US" sz="2100">
                <a:solidFill>
                  <a:srgbClr val="A58255"/>
                </a:solidFill>
                <a:latin typeface="Inter Medium"/>
                <a:ea typeface="Inter Medium"/>
                <a:cs typeface="Inter Medium"/>
                <a:sym typeface="Inter Medium"/>
              </a:rPr>
              <a:t>4. System Integration and Scalability: Integration of various tools (pandas, PuLP) showcased the system’s robustness and potential for future enhancements, such as incorporating more detailed user preferences and real-time activity data.</a:t>
            </a:r>
            <a:endParaRPr sz="2100">
              <a:solidFill>
                <a:srgbClr val="A58255"/>
              </a:solidFill>
              <a:latin typeface="Inter Medium"/>
              <a:ea typeface="Inter Medium"/>
              <a:cs typeface="Inter Medium"/>
              <a:sym typeface="Inter Medium"/>
            </a:endParaRPr>
          </a:p>
          <a:p>
            <a:pPr indent="0" lvl="0" marL="0" rtl="0" algn="just">
              <a:lnSpc>
                <a:spcPct val="90000"/>
              </a:lnSpc>
              <a:spcBef>
                <a:spcPts val="1000"/>
              </a:spcBef>
              <a:spcAft>
                <a:spcPts val="0"/>
              </a:spcAft>
              <a:buNone/>
            </a:pPr>
            <a:r>
              <a:rPr lang="en-US" sz="2100">
                <a:solidFill>
                  <a:srgbClr val="A58255"/>
                </a:solidFill>
                <a:latin typeface="Inter Medium"/>
                <a:ea typeface="Inter Medium"/>
                <a:cs typeface="Inter Medium"/>
                <a:sym typeface="Inter Medium"/>
              </a:rPr>
              <a:t>5. Future Directions: Future improvements could focus on personalized adaptations based on ongoing user feedback and integration with wearable devices for enhanced accuracy in health metrics.</a:t>
            </a:r>
            <a:endParaRPr sz="2600">
              <a:solidFill>
                <a:srgbClr val="A58255"/>
              </a:solidFill>
              <a:latin typeface="Inter Medium"/>
              <a:ea typeface="Inter Medium"/>
              <a:cs typeface="Inter Medium"/>
              <a:sym typeface="Inter Medium"/>
            </a:endParaRPr>
          </a:p>
        </p:txBody>
      </p:sp>
      <p:pic>
        <p:nvPicPr>
          <p:cNvPr id="155" name="Google Shape;155;g32fd87b4412_0_113"/>
          <p:cNvPicPr preferRelativeResize="0"/>
          <p:nvPr/>
        </p:nvPicPr>
        <p:blipFill rotWithShape="1">
          <a:blip r:embed="rId3">
            <a:alphaModFix/>
          </a:blip>
          <a:srcRect b="0" l="0" r="0" t="0"/>
          <a:stretch/>
        </p:blipFill>
        <p:spPr>
          <a:xfrm>
            <a:off x="9657588" y="5780138"/>
            <a:ext cx="2100002" cy="900001"/>
          </a:xfrm>
          <a:prstGeom prst="rect">
            <a:avLst/>
          </a:prstGeom>
          <a:noFill/>
          <a:ln>
            <a:noFill/>
          </a:ln>
        </p:spPr>
      </p:pic>
      <p:sp>
        <p:nvSpPr>
          <p:cNvPr id="156" name="Google Shape;156;g32fd87b4412_0_113"/>
          <p:cNvSpPr txBox="1"/>
          <p:nvPr/>
        </p:nvSpPr>
        <p:spPr>
          <a:xfrm>
            <a:off x="659086" y="62533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2fd87b4412_0_120"/>
          <p:cNvSpPr txBox="1"/>
          <p:nvPr/>
        </p:nvSpPr>
        <p:spPr>
          <a:xfrm>
            <a:off x="277650" y="156400"/>
            <a:ext cx="8947500" cy="6465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lang="en-US" sz="3600">
                <a:solidFill>
                  <a:srgbClr val="007367"/>
                </a:solidFill>
                <a:latin typeface="Inter"/>
                <a:ea typeface="Inter"/>
                <a:cs typeface="Inter"/>
                <a:sym typeface="Inter"/>
              </a:rPr>
              <a:t>10</a:t>
            </a:r>
            <a:r>
              <a:rPr b="1" lang="en-US" sz="3600">
                <a:solidFill>
                  <a:srgbClr val="007367"/>
                </a:solidFill>
                <a:latin typeface="Inter"/>
                <a:ea typeface="Inter"/>
                <a:cs typeface="Inter"/>
                <a:sym typeface="Inter"/>
              </a:rPr>
              <a:t>. CONCLUSION &amp; FUTURE SCOPE</a:t>
            </a:r>
            <a:endParaRPr b="0" i="0" sz="1400" u="none" cap="none" strike="noStrike">
              <a:solidFill>
                <a:srgbClr val="000000"/>
              </a:solidFill>
              <a:latin typeface="Inter"/>
              <a:ea typeface="Inter"/>
              <a:cs typeface="Inter"/>
              <a:sym typeface="Inter"/>
            </a:endParaRPr>
          </a:p>
        </p:txBody>
      </p:sp>
      <p:sp>
        <p:nvSpPr>
          <p:cNvPr id="162" name="Google Shape;162;g32fd87b4412_0_120"/>
          <p:cNvSpPr txBox="1"/>
          <p:nvPr/>
        </p:nvSpPr>
        <p:spPr>
          <a:xfrm>
            <a:off x="277650" y="802900"/>
            <a:ext cx="11636700" cy="5571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n-US" sz="1300">
                <a:solidFill>
                  <a:srgbClr val="A58255"/>
                </a:solidFill>
                <a:latin typeface="Inter Medium"/>
                <a:ea typeface="Inter Medium"/>
                <a:cs typeface="Inter Medium"/>
                <a:sym typeface="Inter Medium"/>
              </a:rPr>
              <a:t>CONCLUSION</a:t>
            </a:r>
            <a:endParaRPr sz="1300">
              <a:solidFill>
                <a:srgbClr val="A58255"/>
              </a:solidFill>
              <a:latin typeface="Inter Medium"/>
              <a:ea typeface="Inter Medium"/>
              <a:cs typeface="Inter Medium"/>
              <a:sym typeface="Inter Medium"/>
            </a:endParaRPr>
          </a:p>
          <a:p>
            <a:pPr indent="0" lvl="0" marL="0" rtl="0" algn="just">
              <a:lnSpc>
                <a:spcPct val="90000"/>
              </a:lnSpc>
              <a:spcBef>
                <a:spcPts val="1000"/>
              </a:spcBef>
              <a:spcAft>
                <a:spcPts val="0"/>
              </a:spcAft>
              <a:buNone/>
            </a:pPr>
            <a:r>
              <a:rPr lang="en-US" sz="1300">
                <a:solidFill>
                  <a:srgbClr val="A58255"/>
                </a:solidFill>
                <a:latin typeface="Inter Medium"/>
                <a:ea typeface="Inter Medium"/>
                <a:cs typeface="Inter Medium"/>
                <a:sym typeface="Inter Medium"/>
              </a:rPr>
              <a:t>The implemented diet recommendation system effectively combines machine learning with linear programming to predict calorie expenditure and optimize dietary intake, tailored to individual health and fitness goals. Utilizing a Random Forest model integrated with user-friendly interfaces such as Gradio and Streamlit, the system provides accurate predictions of calories burned based on various physical attributes and activity levels. It also offers optimized dietary suggestions that maximize nutritional intake without surpassing caloric needs, crucial for balanced diet maintenance. This interactive platform simplifies tracking fitness and dietary intake, enhancing user engagement through an accessible web interface. The system's design allows for scalability and future enhancements, such as integration with wearable technology and more detailed nutritional tracking, showing potential for personalized health management and improved public health outcomes.</a:t>
            </a:r>
            <a:endParaRPr sz="1300">
              <a:solidFill>
                <a:srgbClr val="A58255"/>
              </a:solidFill>
              <a:latin typeface="Inter Medium"/>
              <a:ea typeface="Inter Medium"/>
              <a:cs typeface="Inter Medium"/>
              <a:sym typeface="Inter Medium"/>
            </a:endParaRPr>
          </a:p>
          <a:p>
            <a:pPr indent="0" lvl="0" marL="0" rtl="0" algn="just">
              <a:lnSpc>
                <a:spcPct val="90000"/>
              </a:lnSpc>
              <a:spcBef>
                <a:spcPts val="0"/>
              </a:spcBef>
              <a:spcAft>
                <a:spcPts val="0"/>
              </a:spcAft>
              <a:buNone/>
            </a:pPr>
            <a:r>
              <a:t/>
            </a:r>
            <a:endParaRPr sz="1300">
              <a:solidFill>
                <a:srgbClr val="A58255"/>
              </a:solidFill>
              <a:latin typeface="Inter Medium"/>
              <a:ea typeface="Inter Medium"/>
              <a:cs typeface="Inter Medium"/>
              <a:sym typeface="Inter Medium"/>
            </a:endParaRPr>
          </a:p>
          <a:p>
            <a:pPr indent="0" lvl="0" marL="0" rtl="0" algn="just">
              <a:spcBef>
                <a:spcPts val="0"/>
              </a:spcBef>
              <a:spcAft>
                <a:spcPts val="0"/>
              </a:spcAft>
              <a:buNone/>
            </a:pPr>
            <a:r>
              <a:rPr lang="en-US" sz="1300">
                <a:solidFill>
                  <a:srgbClr val="A58255"/>
                </a:solidFill>
                <a:latin typeface="Inter Medium"/>
                <a:ea typeface="Inter Medium"/>
                <a:cs typeface="Inter Medium"/>
                <a:sym typeface="Inter Medium"/>
              </a:rPr>
              <a:t>FUTURE SCOPE</a:t>
            </a:r>
            <a:endParaRPr sz="1300">
              <a:solidFill>
                <a:srgbClr val="A58255"/>
              </a:solidFill>
              <a:latin typeface="Inter Medium"/>
              <a:ea typeface="Inter Medium"/>
              <a:cs typeface="Inter Medium"/>
              <a:sym typeface="Inter Medium"/>
            </a:endParaRPr>
          </a:p>
          <a:p>
            <a:pPr indent="-311150" lvl="0" marL="457200" rtl="0" algn="just">
              <a:spcBef>
                <a:spcPts val="1000"/>
              </a:spcBef>
              <a:spcAft>
                <a:spcPts val="0"/>
              </a:spcAft>
              <a:buClr>
                <a:srgbClr val="A58255"/>
              </a:buClr>
              <a:buSzPts val="1300"/>
              <a:buFont typeface="Times New Roman"/>
              <a:buAutoNum type="arabicPeriod"/>
            </a:pPr>
            <a:r>
              <a:rPr lang="en-US" sz="1300">
                <a:solidFill>
                  <a:srgbClr val="A58255"/>
                </a:solidFill>
                <a:latin typeface="Inter Medium"/>
                <a:ea typeface="Inter Medium"/>
                <a:cs typeface="Inter Medium"/>
                <a:sym typeface="Inter Medium"/>
              </a:rPr>
              <a:t>Integration with Wearable Devices: Enhancing data accuracy by syncing with wearable devices to monitor real-time activity and health stats.</a:t>
            </a:r>
            <a:endParaRPr sz="1300">
              <a:solidFill>
                <a:srgbClr val="A58255"/>
              </a:solidFill>
              <a:latin typeface="Inter Medium"/>
              <a:ea typeface="Inter Medium"/>
              <a:cs typeface="Inter Medium"/>
              <a:sym typeface="Inter Medium"/>
            </a:endParaRPr>
          </a:p>
          <a:p>
            <a:pPr indent="-311150" lvl="0" marL="457200" rtl="0" algn="just">
              <a:spcBef>
                <a:spcPts val="0"/>
              </a:spcBef>
              <a:spcAft>
                <a:spcPts val="0"/>
              </a:spcAft>
              <a:buClr>
                <a:srgbClr val="A58255"/>
              </a:buClr>
              <a:buSzPts val="1300"/>
              <a:buFont typeface="Times New Roman"/>
              <a:buAutoNum type="arabicPeriod"/>
            </a:pPr>
            <a:r>
              <a:rPr lang="en-US" sz="1300">
                <a:solidFill>
                  <a:srgbClr val="A58255"/>
                </a:solidFill>
                <a:latin typeface="Inter Medium"/>
                <a:ea typeface="Inter Medium"/>
                <a:cs typeface="Inter Medium"/>
                <a:sym typeface="Inter Medium"/>
              </a:rPr>
              <a:t>Expanded Nutritional Database: Broadening the food database to include diverse dietary options, catering to various cultural and dietary preferences.</a:t>
            </a:r>
            <a:endParaRPr sz="1300">
              <a:solidFill>
                <a:srgbClr val="A58255"/>
              </a:solidFill>
              <a:latin typeface="Inter Medium"/>
              <a:ea typeface="Inter Medium"/>
              <a:cs typeface="Inter Medium"/>
              <a:sym typeface="Inter Medium"/>
            </a:endParaRPr>
          </a:p>
          <a:p>
            <a:pPr indent="-311150" lvl="0" marL="457200" rtl="0" algn="just">
              <a:spcBef>
                <a:spcPts val="0"/>
              </a:spcBef>
              <a:spcAft>
                <a:spcPts val="0"/>
              </a:spcAft>
              <a:buClr>
                <a:srgbClr val="A58255"/>
              </a:buClr>
              <a:buSzPts val="1300"/>
              <a:buFont typeface="Times New Roman"/>
              <a:buAutoNum type="arabicPeriod"/>
            </a:pPr>
            <a:r>
              <a:rPr lang="en-US" sz="1300">
                <a:solidFill>
                  <a:srgbClr val="A58255"/>
                </a:solidFill>
                <a:latin typeface="Inter Medium"/>
                <a:ea typeface="Inter Medium"/>
                <a:cs typeface="Inter Medium"/>
                <a:sym typeface="Inter Medium"/>
              </a:rPr>
              <a:t>Advanced Machine Learning Models: Implementing more sophisticated algorithms to improve prediction accuracy for personalized recommendations.</a:t>
            </a:r>
            <a:endParaRPr sz="1300">
              <a:solidFill>
                <a:srgbClr val="A58255"/>
              </a:solidFill>
              <a:latin typeface="Inter Medium"/>
              <a:ea typeface="Inter Medium"/>
              <a:cs typeface="Inter Medium"/>
              <a:sym typeface="Inter Medium"/>
            </a:endParaRPr>
          </a:p>
          <a:p>
            <a:pPr indent="-311150" lvl="0" marL="457200" rtl="0" algn="just">
              <a:spcBef>
                <a:spcPts val="0"/>
              </a:spcBef>
              <a:spcAft>
                <a:spcPts val="0"/>
              </a:spcAft>
              <a:buClr>
                <a:srgbClr val="A58255"/>
              </a:buClr>
              <a:buSzPts val="1300"/>
              <a:buFont typeface="Times New Roman"/>
              <a:buAutoNum type="arabicPeriod"/>
            </a:pPr>
            <a:r>
              <a:rPr lang="en-US" sz="1300">
                <a:solidFill>
                  <a:srgbClr val="A58255"/>
                </a:solidFill>
                <a:latin typeface="Inter Medium"/>
                <a:ea typeface="Inter Medium"/>
                <a:cs typeface="Inter Medium"/>
                <a:sym typeface="Inter Medium"/>
              </a:rPr>
              <a:t>User Engagement and Interaction: Introducing features like goal setting, progress tracking, and social sharing to boost user motivation and engagement.</a:t>
            </a:r>
            <a:endParaRPr sz="1300">
              <a:solidFill>
                <a:srgbClr val="A58255"/>
              </a:solidFill>
              <a:latin typeface="Inter Medium"/>
              <a:ea typeface="Inter Medium"/>
              <a:cs typeface="Inter Medium"/>
              <a:sym typeface="Inter Medium"/>
            </a:endParaRPr>
          </a:p>
          <a:p>
            <a:pPr indent="-311150" lvl="0" marL="457200" rtl="0" algn="just">
              <a:spcBef>
                <a:spcPts val="0"/>
              </a:spcBef>
              <a:spcAft>
                <a:spcPts val="0"/>
              </a:spcAft>
              <a:buClr>
                <a:srgbClr val="A58255"/>
              </a:buClr>
              <a:buSzPts val="1300"/>
              <a:buFont typeface="Times New Roman"/>
              <a:buAutoNum type="arabicPeriod"/>
            </a:pPr>
            <a:r>
              <a:rPr lang="en-US" sz="1300">
                <a:solidFill>
                  <a:srgbClr val="A58255"/>
                </a:solidFill>
                <a:latin typeface="Inter Medium"/>
                <a:ea typeface="Inter Medium"/>
                <a:cs typeface="Inter Medium"/>
                <a:sym typeface="Inter Medium"/>
              </a:rPr>
              <a:t>Comprehensive Meal Planning: Developing tools for automated meal planning, including shopping lists and recipe suggestions tailored to user preferences.</a:t>
            </a:r>
            <a:endParaRPr sz="1300">
              <a:solidFill>
                <a:srgbClr val="A58255"/>
              </a:solidFill>
              <a:latin typeface="Inter Medium"/>
              <a:ea typeface="Inter Medium"/>
              <a:cs typeface="Inter Medium"/>
              <a:sym typeface="Inter Medium"/>
            </a:endParaRPr>
          </a:p>
          <a:p>
            <a:pPr indent="-311150" lvl="0" marL="457200" rtl="0" algn="just">
              <a:spcBef>
                <a:spcPts val="0"/>
              </a:spcBef>
              <a:spcAft>
                <a:spcPts val="0"/>
              </a:spcAft>
              <a:buClr>
                <a:srgbClr val="A58255"/>
              </a:buClr>
              <a:buSzPts val="1300"/>
              <a:buFont typeface="Times New Roman"/>
              <a:buAutoNum type="arabicPeriod"/>
            </a:pPr>
            <a:r>
              <a:rPr lang="en-US" sz="1300">
                <a:solidFill>
                  <a:srgbClr val="A58255"/>
                </a:solidFill>
                <a:latin typeface="Inter Medium"/>
                <a:ea typeface="Inter Medium"/>
                <a:cs typeface="Inter Medium"/>
                <a:sym typeface="Inter Medium"/>
              </a:rPr>
              <a:t>Health Education Integration: Providing educational resources about nutrition and wellness to empower users with knowledge for better health decisions.</a:t>
            </a:r>
            <a:endParaRPr sz="1300">
              <a:solidFill>
                <a:srgbClr val="A58255"/>
              </a:solidFill>
              <a:latin typeface="Inter Medium"/>
              <a:ea typeface="Inter Medium"/>
              <a:cs typeface="Inter Medium"/>
              <a:sym typeface="Inter Medium"/>
            </a:endParaRPr>
          </a:p>
          <a:p>
            <a:pPr indent="-311150" lvl="0" marL="457200" rtl="0" algn="just">
              <a:spcBef>
                <a:spcPts val="0"/>
              </a:spcBef>
              <a:spcAft>
                <a:spcPts val="0"/>
              </a:spcAft>
              <a:buClr>
                <a:srgbClr val="A58255"/>
              </a:buClr>
              <a:buSzPts val="1300"/>
              <a:buFont typeface="Times New Roman"/>
              <a:buAutoNum type="arabicPeriod"/>
            </a:pPr>
            <a:r>
              <a:rPr lang="en-US" sz="1300">
                <a:solidFill>
                  <a:srgbClr val="A58255"/>
                </a:solidFill>
                <a:latin typeface="Inter Medium"/>
                <a:ea typeface="Inter Medium"/>
                <a:cs typeface="Inter Medium"/>
                <a:sym typeface="Inter Medium"/>
              </a:rPr>
              <a:t>Predictive Health Analytics: Using data analytics to predict health risks and provide preventative recommendations.</a:t>
            </a:r>
            <a:endParaRPr sz="1300">
              <a:solidFill>
                <a:srgbClr val="A58255"/>
              </a:solidFill>
              <a:latin typeface="Inter Medium"/>
              <a:ea typeface="Inter Medium"/>
              <a:cs typeface="Inter Medium"/>
              <a:sym typeface="Inter Medium"/>
            </a:endParaRPr>
          </a:p>
          <a:p>
            <a:pPr indent="-311150" lvl="0" marL="457200" rtl="0" algn="just">
              <a:spcBef>
                <a:spcPts val="0"/>
              </a:spcBef>
              <a:spcAft>
                <a:spcPts val="0"/>
              </a:spcAft>
              <a:buClr>
                <a:srgbClr val="A58255"/>
              </a:buClr>
              <a:buSzPts val="1300"/>
              <a:buFont typeface="Times New Roman"/>
              <a:buAutoNum type="arabicPeriod"/>
            </a:pPr>
            <a:r>
              <a:rPr lang="en-US" sz="1300">
                <a:solidFill>
                  <a:srgbClr val="A58255"/>
                </a:solidFill>
                <a:latin typeface="Inter Medium"/>
                <a:ea typeface="Inter Medium"/>
                <a:cs typeface="Inter Medium"/>
                <a:sym typeface="Inter Medium"/>
              </a:rPr>
              <a:t>Mobile App Development: Creating a mobile application for easier access and integration into users' daily routines.</a:t>
            </a:r>
            <a:endParaRPr sz="1300">
              <a:solidFill>
                <a:srgbClr val="A58255"/>
              </a:solidFill>
              <a:latin typeface="Inter Medium"/>
              <a:ea typeface="Inter Medium"/>
              <a:cs typeface="Inter Medium"/>
              <a:sym typeface="Inter Medium"/>
            </a:endParaRPr>
          </a:p>
          <a:p>
            <a:pPr indent="-311150" lvl="0" marL="457200" rtl="0" algn="just">
              <a:spcBef>
                <a:spcPts val="0"/>
              </a:spcBef>
              <a:spcAft>
                <a:spcPts val="0"/>
              </a:spcAft>
              <a:buClr>
                <a:srgbClr val="A58255"/>
              </a:buClr>
              <a:buSzPts val="1300"/>
              <a:buFont typeface="Times New Roman"/>
              <a:buAutoNum type="arabicPeriod"/>
            </a:pPr>
            <a:r>
              <a:rPr lang="en-US" sz="1300">
                <a:solidFill>
                  <a:srgbClr val="A58255"/>
                </a:solidFill>
                <a:latin typeface="Inter Medium"/>
                <a:ea typeface="Inter Medium"/>
                <a:cs typeface="Inter Medium"/>
                <a:sym typeface="Inter Medium"/>
              </a:rPr>
              <a:t>Expansion to Healthcare Services: Adapting the system for use by healthcare providers to monitor and manage patient health more effectively.</a:t>
            </a:r>
            <a:endParaRPr sz="1300">
              <a:solidFill>
                <a:srgbClr val="A58255"/>
              </a:solidFill>
              <a:latin typeface="Inter Medium"/>
              <a:ea typeface="Inter Medium"/>
              <a:cs typeface="Inter Medium"/>
              <a:sym typeface="Inter Medium"/>
            </a:endParaRPr>
          </a:p>
          <a:p>
            <a:pPr indent="0" lvl="0" marL="0" rtl="0" algn="just">
              <a:lnSpc>
                <a:spcPct val="90000"/>
              </a:lnSpc>
              <a:spcBef>
                <a:spcPts val="0"/>
              </a:spcBef>
              <a:spcAft>
                <a:spcPts val="0"/>
              </a:spcAft>
              <a:buNone/>
            </a:pPr>
            <a:r>
              <a:t/>
            </a:r>
            <a:endParaRPr sz="1300">
              <a:solidFill>
                <a:srgbClr val="A58255"/>
              </a:solidFill>
              <a:latin typeface="Times New Roman"/>
              <a:ea typeface="Times New Roman"/>
              <a:cs typeface="Times New Roman"/>
              <a:sym typeface="Times New Roman"/>
            </a:endParaRPr>
          </a:p>
        </p:txBody>
      </p:sp>
      <p:pic>
        <p:nvPicPr>
          <p:cNvPr id="163" name="Google Shape;163;g32fd87b4412_0_120"/>
          <p:cNvPicPr preferRelativeResize="0"/>
          <p:nvPr/>
        </p:nvPicPr>
        <p:blipFill rotWithShape="1">
          <a:blip r:embed="rId3">
            <a:alphaModFix/>
          </a:blip>
          <a:srcRect b="0" l="0" r="0" t="0"/>
          <a:stretch/>
        </p:blipFill>
        <p:spPr>
          <a:xfrm>
            <a:off x="9814338" y="5987988"/>
            <a:ext cx="2100002" cy="900001"/>
          </a:xfrm>
          <a:prstGeom prst="rect">
            <a:avLst/>
          </a:prstGeom>
          <a:noFill/>
          <a:ln>
            <a:noFill/>
          </a:ln>
        </p:spPr>
      </p:pic>
      <p:sp>
        <p:nvSpPr>
          <p:cNvPr id="164" name="Google Shape;164;g32fd87b4412_0_120"/>
          <p:cNvSpPr txBox="1"/>
          <p:nvPr/>
        </p:nvSpPr>
        <p:spPr>
          <a:xfrm>
            <a:off x="659086" y="62533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340cc0ca55_0_0"/>
          <p:cNvSpPr txBox="1"/>
          <p:nvPr/>
        </p:nvSpPr>
        <p:spPr>
          <a:xfrm>
            <a:off x="277650" y="156400"/>
            <a:ext cx="8947500" cy="6465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lang="en-US" sz="3600">
                <a:solidFill>
                  <a:srgbClr val="007367"/>
                </a:solidFill>
                <a:latin typeface="Inter"/>
                <a:ea typeface="Inter"/>
                <a:cs typeface="Inter"/>
                <a:sym typeface="Inter"/>
              </a:rPr>
              <a:t>REFERENCES</a:t>
            </a:r>
            <a:endParaRPr b="0" i="0" sz="1400" u="none" cap="none" strike="noStrike">
              <a:solidFill>
                <a:srgbClr val="000000"/>
              </a:solidFill>
              <a:latin typeface="Inter"/>
              <a:ea typeface="Inter"/>
              <a:cs typeface="Inter"/>
              <a:sym typeface="Inter"/>
            </a:endParaRPr>
          </a:p>
        </p:txBody>
      </p:sp>
      <p:sp>
        <p:nvSpPr>
          <p:cNvPr id="170" name="Google Shape;170;g3340cc0ca55_0_0"/>
          <p:cNvSpPr txBox="1"/>
          <p:nvPr/>
        </p:nvSpPr>
        <p:spPr>
          <a:xfrm>
            <a:off x="277650" y="1074275"/>
            <a:ext cx="11636700" cy="4256100"/>
          </a:xfrm>
          <a:prstGeom prst="rect">
            <a:avLst/>
          </a:prstGeom>
          <a:noFill/>
          <a:ln>
            <a:noFill/>
          </a:ln>
        </p:spPr>
        <p:txBody>
          <a:bodyPr anchorCtr="0" anchor="t" bIns="45700" lIns="91425" spcFirstLastPara="1" rIns="91425" wrap="square" tIns="45700">
            <a:spAutoFit/>
          </a:bodyPr>
          <a:lstStyle/>
          <a:p>
            <a:pPr indent="-317500" lvl="0" marL="457200" rtl="0" algn="just">
              <a:lnSpc>
                <a:spcPct val="150000"/>
              </a:lnSpc>
              <a:spcBef>
                <a:spcPts val="1900"/>
              </a:spcBef>
              <a:spcAft>
                <a:spcPts val="0"/>
              </a:spcAft>
              <a:buClr>
                <a:srgbClr val="A58255"/>
              </a:buClr>
              <a:buSzPts val="1400"/>
              <a:buFont typeface="Times New Roman"/>
              <a:buAutoNum type="arabicPeriod"/>
            </a:pPr>
            <a:r>
              <a:rPr lang="en-US">
                <a:solidFill>
                  <a:srgbClr val="A58255"/>
                </a:solidFill>
                <a:latin typeface="Inter Medium"/>
                <a:ea typeface="Inter Medium"/>
                <a:cs typeface="Inter Medium"/>
                <a:sym typeface="Inter Medium"/>
              </a:rPr>
              <a:t>Dr. N K Sakthivel, Dr. S. Subasree, Mr. Surya Kannan Kumbhar, Mr. C. Jeffrey Hasan, Mr. G. Muruguraj, Mr. Shabin Sj, 2024, AI-Powered Nutrition Assistant and Step Tracker, INTERNATIONAL JOURNAL OF ENGINEERING RESEARCH &amp; TECHNOLOGY (IJERT) Volume 13, Issue 04 (April 2024)</a:t>
            </a:r>
            <a:endParaRPr>
              <a:solidFill>
                <a:srgbClr val="A58255"/>
              </a:solidFill>
              <a:latin typeface="Inter Medium"/>
              <a:ea typeface="Inter Medium"/>
              <a:cs typeface="Inter Medium"/>
              <a:sym typeface="Inter Medium"/>
            </a:endParaRPr>
          </a:p>
          <a:p>
            <a:pPr indent="-317500" lvl="0" marL="457200" rtl="0" algn="just">
              <a:lnSpc>
                <a:spcPct val="150000"/>
              </a:lnSpc>
              <a:spcBef>
                <a:spcPts val="0"/>
              </a:spcBef>
              <a:spcAft>
                <a:spcPts val="0"/>
              </a:spcAft>
              <a:buClr>
                <a:srgbClr val="A58255"/>
              </a:buClr>
              <a:buSzPts val="1400"/>
              <a:buAutoNum type="arabicPeriod"/>
            </a:pPr>
            <a:r>
              <a:rPr lang="en-US">
                <a:solidFill>
                  <a:srgbClr val="A58255"/>
                </a:solidFill>
                <a:latin typeface="Inter Medium"/>
                <a:ea typeface="Inter Medium"/>
                <a:cs typeface="Inter Medium"/>
                <a:sym typeface="Inter Medium"/>
              </a:rPr>
              <a:t>"AI-Powered Fitness App for Dynamic Workout Tracking and Personalized Exercise and Nutritional Plan Recommendations", International Journal of Emerging Technologies and Innovative Research (www.jetir.org), ISSN:2349-5162, Vol.11, Issue 5, page no.n464-n468, May-2024, Available :</a:t>
            </a:r>
            <a:r>
              <a:rPr lang="en-US" u="sng">
                <a:solidFill>
                  <a:srgbClr val="A58255"/>
                </a:solidFill>
                <a:latin typeface="Inter Medium"/>
                <a:ea typeface="Inter Medium"/>
                <a:cs typeface="Inter Medium"/>
                <a:sym typeface="Inter Medium"/>
                <a:hlinkClick r:id="rId3">
                  <a:extLst>
                    <a:ext uri="{A12FA001-AC4F-418D-AE19-62706E023703}">
                      <ahyp:hlinkClr val="tx"/>
                    </a:ext>
                  </a:extLst>
                </a:hlinkClick>
              </a:rPr>
              <a:t>http://www.jetir.org/papers/JETIR2405D66.pdf</a:t>
            </a:r>
            <a:endParaRPr>
              <a:solidFill>
                <a:srgbClr val="A58255"/>
              </a:solidFill>
              <a:latin typeface="Inter Medium"/>
              <a:ea typeface="Inter Medium"/>
              <a:cs typeface="Inter Medium"/>
              <a:sym typeface="Inter Medium"/>
            </a:endParaRPr>
          </a:p>
          <a:p>
            <a:pPr indent="-317500" lvl="0" marL="457200" rtl="0" algn="just">
              <a:lnSpc>
                <a:spcPct val="150000"/>
              </a:lnSpc>
              <a:spcBef>
                <a:spcPts val="0"/>
              </a:spcBef>
              <a:spcAft>
                <a:spcPts val="0"/>
              </a:spcAft>
              <a:buClr>
                <a:srgbClr val="A58255"/>
              </a:buClr>
              <a:buSzPts val="1400"/>
              <a:buFont typeface="Inter Medium"/>
              <a:buAutoNum type="arabicPeriod"/>
            </a:pPr>
            <a:r>
              <a:rPr lang="en-US">
                <a:solidFill>
                  <a:srgbClr val="A58255"/>
                </a:solidFill>
                <a:latin typeface="Inter Medium"/>
                <a:ea typeface="Inter Medium"/>
                <a:cs typeface="Inter Medium"/>
                <a:sym typeface="Inter Medium"/>
              </a:rPr>
              <a:t>Machine Learning for Personalized Nutrition and Diet Recommendations, Sarda, A., Almeida, M., &amp; Chen, J. (2019). </a:t>
            </a:r>
            <a:r>
              <a:rPr i="1" lang="en-US">
                <a:solidFill>
                  <a:srgbClr val="A58255"/>
                </a:solidFill>
                <a:latin typeface="Inter Medium"/>
                <a:ea typeface="Inter Medium"/>
                <a:cs typeface="Inter Medium"/>
                <a:sym typeface="Inter Medium"/>
              </a:rPr>
              <a:t>Machine Learning Techniques for Personalized Nutrition Recommendation Systems</a:t>
            </a:r>
            <a:r>
              <a:rPr lang="en-US">
                <a:solidFill>
                  <a:srgbClr val="A58255"/>
                </a:solidFill>
                <a:latin typeface="Inter Medium"/>
                <a:ea typeface="Inter Medium"/>
                <a:cs typeface="Inter Medium"/>
                <a:sym typeface="Inter Medium"/>
              </a:rPr>
              <a:t>. Journal of Nutritional Health. This paper discusses the role of machine learning in creating personalized dietary recommendations based on individual user data.</a:t>
            </a:r>
            <a:endParaRPr>
              <a:solidFill>
                <a:srgbClr val="A58255"/>
              </a:solidFill>
              <a:latin typeface="Inter Medium"/>
              <a:ea typeface="Inter Medium"/>
              <a:cs typeface="Inter Medium"/>
              <a:sym typeface="Inter Medium"/>
            </a:endParaRPr>
          </a:p>
          <a:p>
            <a:pPr indent="-317500" lvl="0" marL="457200" rtl="0" algn="just">
              <a:lnSpc>
                <a:spcPct val="150000"/>
              </a:lnSpc>
              <a:spcBef>
                <a:spcPts val="0"/>
              </a:spcBef>
              <a:spcAft>
                <a:spcPts val="0"/>
              </a:spcAft>
              <a:buClr>
                <a:srgbClr val="A58255"/>
              </a:buClr>
              <a:buSzPts val="1400"/>
              <a:buFont typeface="Inter Medium"/>
              <a:buAutoNum type="arabicPeriod"/>
            </a:pPr>
            <a:r>
              <a:rPr lang="en-US">
                <a:solidFill>
                  <a:srgbClr val="A58255"/>
                </a:solidFill>
                <a:latin typeface="Inter Medium"/>
                <a:ea typeface="Inter Medium"/>
                <a:cs typeface="Inter Medium"/>
                <a:sym typeface="Inter Medium"/>
              </a:rPr>
              <a:t>KH, Asha. (2024). Al Fitness Model using Deep Learning. International Journal of Advanced Research in Science Communication and Technology. 4. 459- 464. 10.48175/IJARSCT-15361.</a:t>
            </a:r>
            <a:endParaRPr>
              <a:solidFill>
                <a:srgbClr val="A58255"/>
              </a:solidFill>
              <a:latin typeface="Inter Medium"/>
              <a:ea typeface="Inter Medium"/>
              <a:cs typeface="Inter Medium"/>
              <a:sym typeface="Inter Medium"/>
            </a:endParaRPr>
          </a:p>
          <a:p>
            <a:pPr indent="-336550" lvl="0" marL="457200" rtl="0" algn="just">
              <a:lnSpc>
                <a:spcPct val="150000"/>
              </a:lnSpc>
              <a:spcBef>
                <a:spcPts val="0"/>
              </a:spcBef>
              <a:spcAft>
                <a:spcPts val="0"/>
              </a:spcAft>
              <a:buClr>
                <a:srgbClr val="A58255"/>
              </a:buClr>
              <a:buSzPts val="1700"/>
              <a:buFont typeface="Inter Medium"/>
              <a:buAutoNum type="arabicPeriod"/>
            </a:pPr>
            <a:r>
              <a:rPr lang="en-US">
                <a:solidFill>
                  <a:srgbClr val="A58255"/>
                </a:solidFill>
                <a:latin typeface="Inter Medium"/>
                <a:ea typeface="Inter Medium"/>
                <a:cs typeface="Inter Medium"/>
                <a:sym typeface="Inter Medium"/>
              </a:rPr>
              <a:t>Tsolakidis, D.; Gymnopoulos, L.P.; Dimitropoulos, K. Artificial Intelligence and Machine Learning Technologies for Personalized Nutrition: A Review. </a:t>
            </a:r>
            <a:r>
              <a:rPr i="1" lang="en-US">
                <a:solidFill>
                  <a:srgbClr val="A58255"/>
                </a:solidFill>
                <a:latin typeface="Inter Medium"/>
                <a:ea typeface="Inter Medium"/>
                <a:cs typeface="Inter Medium"/>
                <a:sym typeface="Inter Medium"/>
              </a:rPr>
              <a:t>Informatics</a:t>
            </a:r>
            <a:r>
              <a:rPr lang="en-US">
                <a:solidFill>
                  <a:srgbClr val="A58255"/>
                </a:solidFill>
                <a:latin typeface="Inter Medium"/>
                <a:ea typeface="Inter Medium"/>
                <a:cs typeface="Inter Medium"/>
                <a:sym typeface="Inter Medium"/>
              </a:rPr>
              <a:t> 2024, </a:t>
            </a:r>
            <a:r>
              <a:rPr i="1" lang="en-US">
                <a:solidFill>
                  <a:srgbClr val="A58255"/>
                </a:solidFill>
                <a:latin typeface="Inter Medium"/>
                <a:ea typeface="Inter Medium"/>
                <a:cs typeface="Inter Medium"/>
                <a:sym typeface="Inter Medium"/>
              </a:rPr>
              <a:t>11</a:t>
            </a:r>
            <a:r>
              <a:rPr lang="en-US">
                <a:solidFill>
                  <a:srgbClr val="A58255"/>
                </a:solidFill>
                <a:latin typeface="Inter Medium"/>
                <a:ea typeface="Inter Medium"/>
                <a:cs typeface="Inter Medium"/>
                <a:sym typeface="Inter Medium"/>
              </a:rPr>
              <a:t>, 62. </a:t>
            </a:r>
            <a:r>
              <a:rPr lang="en-US" u="sng">
                <a:solidFill>
                  <a:srgbClr val="A58255"/>
                </a:solidFill>
                <a:latin typeface="Inter Medium"/>
                <a:ea typeface="Inter Medium"/>
                <a:cs typeface="Inter Medium"/>
                <a:sym typeface="Inter Medium"/>
                <a:hlinkClick r:id="rId4">
                  <a:extLst>
                    <a:ext uri="{A12FA001-AC4F-418D-AE19-62706E023703}">
                      <ahyp:hlinkClr val="tx"/>
                    </a:ext>
                  </a:extLst>
                </a:hlinkClick>
              </a:rPr>
              <a:t>https://doi.org/10.3390/informatics11030062</a:t>
            </a:r>
            <a:endParaRPr sz="1600">
              <a:solidFill>
                <a:srgbClr val="A58255"/>
              </a:solidFill>
              <a:latin typeface="Inter Medium"/>
              <a:ea typeface="Inter Medium"/>
              <a:cs typeface="Inter Medium"/>
              <a:sym typeface="Inter Medium"/>
            </a:endParaRPr>
          </a:p>
        </p:txBody>
      </p:sp>
      <p:pic>
        <p:nvPicPr>
          <p:cNvPr id="171" name="Google Shape;171;g3340cc0ca55_0_0"/>
          <p:cNvPicPr preferRelativeResize="0"/>
          <p:nvPr/>
        </p:nvPicPr>
        <p:blipFill rotWithShape="1">
          <a:blip r:embed="rId5">
            <a:alphaModFix/>
          </a:blip>
          <a:srcRect b="0" l="0" r="0" t="0"/>
          <a:stretch/>
        </p:blipFill>
        <p:spPr>
          <a:xfrm>
            <a:off x="9814338" y="5987988"/>
            <a:ext cx="2100002" cy="900001"/>
          </a:xfrm>
          <a:prstGeom prst="rect">
            <a:avLst/>
          </a:prstGeom>
          <a:noFill/>
          <a:ln>
            <a:noFill/>
          </a:ln>
        </p:spPr>
      </p:pic>
      <p:sp>
        <p:nvSpPr>
          <p:cNvPr id="172" name="Google Shape;172;g3340cc0ca55_0_0"/>
          <p:cNvSpPr txBox="1"/>
          <p:nvPr/>
        </p:nvSpPr>
        <p:spPr>
          <a:xfrm>
            <a:off x="659086" y="62533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5"/>
          <p:cNvSpPr txBox="1"/>
          <p:nvPr/>
        </p:nvSpPr>
        <p:spPr>
          <a:xfrm>
            <a:off x="707572" y="3001566"/>
            <a:ext cx="4706257" cy="861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000"/>
              <a:buFont typeface="Arial"/>
              <a:buNone/>
            </a:pPr>
            <a:r>
              <a:rPr b="1" i="0" lang="en-US" sz="5000" u="none" cap="none" strike="noStrike">
                <a:solidFill>
                  <a:srgbClr val="007367"/>
                </a:solidFill>
                <a:latin typeface="Inter"/>
                <a:ea typeface="Inter"/>
                <a:cs typeface="Inter"/>
                <a:sym typeface="Inter"/>
              </a:rPr>
              <a:t>Thank You</a:t>
            </a:r>
            <a:endParaRPr b="0" i="0" sz="1400" u="none" cap="none" strike="noStrike">
              <a:solidFill>
                <a:srgbClr val="000000"/>
              </a:solidFill>
              <a:latin typeface="Inter"/>
              <a:ea typeface="Inter"/>
              <a:cs typeface="Inter"/>
              <a:sym typeface="Inter"/>
            </a:endParaRPr>
          </a:p>
        </p:txBody>
      </p:sp>
      <p:sp>
        <p:nvSpPr>
          <p:cNvPr id="178" name="Google Shape;178;p5"/>
          <p:cNvSpPr/>
          <p:nvPr/>
        </p:nvSpPr>
        <p:spPr>
          <a:xfrm>
            <a:off x="10692817" y="360212"/>
            <a:ext cx="284482" cy="28448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23672"/>
              </a:solidFill>
              <a:latin typeface="Play"/>
              <a:ea typeface="Play"/>
              <a:cs typeface="Play"/>
              <a:sym typeface="Play"/>
            </a:endParaRPr>
          </a:p>
        </p:txBody>
      </p:sp>
      <p:sp>
        <p:nvSpPr>
          <p:cNvPr id="179" name="Google Shape;179;p5"/>
          <p:cNvSpPr/>
          <p:nvPr/>
        </p:nvSpPr>
        <p:spPr>
          <a:xfrm>
            <a:off x="10755442" y="423468"/>
            <a:ext cx="159232" cy="157970"/>
          </a:xfrm>
          <a:custGeom>
            <a:rect b="b" l="l" r="r" t="t"/>
            <a:pathLst>
              <a:path extrusionOk="0" h="443" w="444">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rgbClr val="017069"/>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3672"/>
              </a:solidFill>
              <a:latin typeface="Play"/>
              <a:ea typeface="Play"/>
              <a:cs typeface="Play"/>
              <a:sym typeface="Play"/>
            </a:endParaRPr>
          </a:p>
        </p:txBody>
      </p:sp>
      <p:sp>
        <p:nvSpPr>
          <p:cNvPr id="180" name="Google Shape;180;p5"/>
          <p:cNvSpPr/>
          <p:nvPr/>
        </p:nvSpPr>
        <p:spPr>
          <a:xfrm>
            <a:off x="11108103" y="360212"/>
            <a:ext cx="284482" cy="28448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23672"/>
              </a:solidFill>
              <a:latin typeface="Play"/>
              <a:ea typeface="Play"/>
              <a:cs typeface="Play"/>
              <a:sym typeface="Play"/>
            </a:endParaRPr>
          </a:p>
        </p:txBody>
      </p:sp>
      <p:sp>
        <p:nvSpPr>
          <p:cNvPr id="181" name="Google Shape;181;p5"/>
          <p:cNvSpPr/>
          <p:nvPr/>
        </p:nvSpPr>
        <p:spPr>
          <a:xfrm>
            <a:off x="11173901" y="455187"/>
            <a:ext cx="152886" cy="94532"/>
          </a:xfrm>
          <a:custGeom>
            <a:rect b="b" l="l" r="r" t="t"/>
            <a:pathLst>
              <a:path extrusionOk="0" h="285" w="461">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017069"/>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3672"/>
              </a:solidFill>
              <a:latin typeface="Play"/>
              <a:ea typeface="Play"/>
              <a:cs typeface="Play"/>
              <a:sym typeface="Play"/>
            </a:endParaRPr>
          </a:p>
        </p:txBody>
      </p:sp>
      <p:sp>
        <p:nvSpPr>
          <p:cNvPr id="182" name="Google Shape;182;p5"/>
          <p:cNvSpPr/>
          <p:nvPr/>
        </p:nvSpPr>
        <p:spPr>
          <a:xfrm>
            <a:off x="11523389" y="360212"/>
            <a:ext cx="284482" cy="28448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23672"/>
              </a:solidFill>
              <a:latin typeface="Play"/>
              <a:ea typeface="Play"/>
              <a:cs typeface="Play"/>
              <a:sym typeface="Play"/>
            </a:endParaRPr>
          </a:p>
        </p:txBody>
      </p:sp>
      <p:sp>
        <p:nvSpPr>
          <p:cNvPr id="183" name="Google Shape;183;p5"/>
          <p:cNvSpPr/>
          <p:nvPr/>
        </p:nvSpPr>
        <p:spPr>
          <a:xfrm>
            <a:off x="11624228" y="414630"/>
            <a:ext cx="82804" cy="175646"/>
          </a:xfrm>
          <a:custGeom>
            <a:rect b="b" l="l" r="r" t="t"/>
            <a:pathLst>
              <a:path extrusionOk="0" h="498" w="232">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rgbClr val="017069"/>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23672"/>
              </a:solidFill>
              <a:latin typeface="Play"/>
              <a:ea typeface="Play"/>
              <a:cs typeface="Play"/>
              <a:sym typeface="Play"/>
            </a:endParaRPr>
          </a:p>
        </p:txBody>
      </p:sp>
      <p:sp>
        <p:nvSpPr>
          <p:cNvPr id="184" name="Google Shape;184;p5"/>
          <p:cNvSpPr/>
          <p:nvPr/>
        </p:nvSpPr>
        <p:spPr>
          <a:xfrm>
            <a:off x="783772" y="2945605"/>
            <a:ext cx="899884" cy="52507"/>
          </a:xfrm>
          <a:prstGeom prst="rect">
            <a:avLst/>
          </a:prstGeom>
          <a:solidFill>
            <a:srgbClr val="A582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5" name="Google Shape;185;p5"/>
          <p:cNvPicPr preferRelativeResize="0"/>
          <p:nvPr/>
        </p:nvPicPr>
        <p:blipFill rotWithShape="1">
          <a:blip r:embed="rId3">
            <a:alphaModFix/>
          </a:blip>
          <a:srcRect b="0" l="0" r="0" t="0"/>
          <a:stretch/>
        </p:blipFill>
        <p:spPr>
          <a:xfrm>
            <a:off x="9657588" y="5780138"/>
            <a:ext cx="2100001" cy="900000"/>
          </a:xfrm>
          <a:prstGeom prst="rect">
            <a:avLst/>
          </a:prstGeom>
          <a:noFill/>
          <a:ln>
            <a:noFill/>
          </a:ln>
        </p:spPr>
      </p:pic>
      <p:sp>
        <p:nvSpPr>
          <p:cNvPr id="186" name="Google Shape;186;p5"/>
          <p:cNvSpPr txBox="1"/>
          <p:nvPr/>
        </p:nvSpPr>
        <p:spPr>
          <a:xfrm>
            <a:off x="434411" y="6230138"/>
            <a:ext cx="478980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2"/>
          <p:cNvSpPr txBox="1"/>
          <p:nvPr/>
        </p:nvSpPr>
        <p:spPr>
          <a:xfrm>
            <a:off x="590240" y="466318"/>
            <a:ext cx="4789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7367"/>
                </a:solidFill>
                <a:latin typeface="Inter"/>
                <a:ea typeface="Inter"/>
                <a:cs typeface="Inter"/>
                <a:sym typeface="Inter"/>
              </a:rPr>
              <a:t>Contents</a:t>
            </a:r>
            <a:endParaRPr b="0" i="0" sz="1400" u="none" cap="none" strike="noStrike">
              <a:solidFill>
                <a:srgbClr val="000000"/>
              </a:solidFill>
              <a:latin typeface="Inter"/>
              <a:ea typeface="Inter"/>
              <a:cs typeface="Inter"/>
              <a:sym typeface="Inter"/>
            </a:endParaRPr>
          </a:p>
        </p:txBody>
      </p:sp>
      <p:sp>
        <p:nvSpPr>
          <p:cNvPr id="47" name="Google Shape;47;p2"/>
          <p:cNvSpPr txBox="1"/>
          <p:nvPr/>
        </p:nvSpPr>
        <p:spPr>
          <a:xfrm>
            <a:off x="659074" y="1301625"/>
            <a:ext cx="8316600" cy="5110200"/>
          </a:xfrm>
          <a:prstGeom prst="rect">
            <a:avLst/>
          </a:prstGeom>
          <a:noFill/>
          <a:ln>
            <a:noFill/>
          </a:ln>
        </p:spPr>
        <p:txBody>
          <a:bodyPr anchorCtr="0" anchor="t" bIns="45700" lIns="91425" spcFirstLastPara="1" rIns="91425" wrap="square" tIns="45700">
            <a:spAutoFit/>
          </a:bodyPr>
          <a:lstStyle/>
          <a:p>
            <a:pPr indent="-722313" lvl="0" marL="811213"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400" u="none" cap="none" strike="noStrike">
                <a:solidFill>
                  <a:srgbClr val="A58255"/>
                </a:solidFill>
                <a:latin typeface="Inter"/>
                <a:ea typeface="Inter"/>
                <a:cs typeface="Inter"/>
                <a:sym typeface="Inter"/>
              </a:rPr>
              <a:t>1. Abstract</a:t>
            </a:r>
            <a:endParaRPr/>
          </a:p>
          <a:p>
            <a:pPr indent="0" lvl="0" marL="0" marR="0" rtl="0" algn="l">
              <a:lnSpc>
                <a:spcPct val="100000"/>
              </a:lnSpc>
              <a:spcBef>
                <a:spcPts val="0"/>
              </a:spcBef>
              <a:spcAft>
                <a:spcPts val="0"/>
              </a:spcAft>
              <a:buNone/>
            </a:pPr>
            <a:r>
              <a:rPr b="1" i="0" lang="en-US" sz="2400" u="none" cap="none" strike="noStrike">
                <a:solidFill>
                  <a:srgbClr val="A58255"/>
                </a:solidFill>
                <a:latin typeface="Inter"/>
                <a:ea typeface="Inter"/>
                <a:cs typeface="Inter"/>
                <a:sym typeface="Inter"/>
              </a:rPr>
              <a:t>2. Introduction</a:t>
            </a:r>
            <a:endParaRPr/>
          </a:p>
          <a:p>
            <a:pPr indent="0" lvl="0" marL="0" marR="0" rtl="0" algn="l">
              <a:lnSpc>
                <a:spcPct val="100000"/>
              </a:lnSpc>
              <a:spcBef>
                <a:spcPts val="0"/>
              </a:spcBef>
              <a:spcAft>
                <a:spcPts val="0"/>
              </a:spcAft>
              <a:buNone/>
            </a:pPr>
            <a:r>
              <a:rPr b="1" i="0" lang="en-US" sz="2400" u="none" cap="none" strike="noStrike">
                <a:solidFill>
                  <a:srgbClr val="A58255"/>
                </a:solidFill>
                <a:latin typeface="Inter"/>
                <a:ea typeface="Inter"/>
                <a:cs typeface="Inter"/>
                <a:sym typeface="Inter"/>
              </a:rPr>
              <a:t>3. Literature Review</a:t>
            </a:r>
            <a:endParaRPr/>
          </a:p>
          <a:p>
            <a:pPr indent="0" lvl="0" marL="0" marR="0" rtl="0" algn="l">
              <a:lnSpc>
                <a:spcPct val="100000"/>
              </a:lnSpc>
              <a:spcBef>
                <a:spcPts val="0"/>
              </a:spcBef>
              <a:spcAft>
                <a:spcPts val="0"/>
              </a:spcAft>
              <a:buNone/>
            </a:pPr>
            <a:r>
              <a:rPr b="1" i="0" lang="en-US" sz="2400" u="none" cap="none" strike="noStrike">
                <a:solidFill>
                  <a:srgbClr val="A58255"/>
                </a:solidFill>
                <a:latin typeface="Inter"/>
                <a:ea typeface="Inter"/>
                <a:cs typeface="Inter"/>
                <a:sym typeface="Inter"/>
              </a:rPr>
              <a:t>4. Requirement Analysis</a:t>
            </a:r>
            <a:endParaRPr/>
          </a:p>
          <a:p>
            <a:pPr indent="0" lvl="0" marL="0" marR="0" rtl="0" algn="l">
              <a:lnSpc>
                <a:spcPct val="100000"/>
              </a:lnSpc>
              <a:spcBef>
                <a:spcPts val="0"/>
              </a:spcBef>
              <a:spcAft>
                <a:spcPts val="0"/>
              </a:spcAft>
              <a:buNone/>
            </a:pPr>
            <a:r>
              <a:rPr b="1" i="0" lang="en-US" sz="2400" u="none" cap="none" strike="noStrike">
                <a:solidFill>
                  <a:srgbClr val="A58255"/>
                </a:solidFill>
                <a:latin typeface="Inter"/>
                <a:ea typeface="Inter"/>
                <a:cs typeface="Inter"/>
                <a:sym typeface="Inter"/>
              </a:rPr>
              <a:t>5. Design Analysis</a:t>
            </a:r>
            <a:endParaRPr/>
          </a:p>
          <a:p>
            <a:pPr indent="0" lvl="0" marL="0" marR="0" rtl="0" algn="l">
              <a:lnSpc>
                <a:spcPct val="100000"/>
              </a:lnSpc>
              <a:spcBef>
                <a:spcPts val="0"/>
              </a:spcBef>
              <a:spcAft>
                <a:spcPts val="0"/>
              </a:spcAft>
              <a:buNone/>
            </a:pPr>
            <a:r>
              <a:rPr b="1" i="0" lang="en-US" sz="2400" u="none" cap="none" strike="noStrike">
                <a:solidFill>
                  <a:srgbClr val="A58255"/>
                </a:solidFill>
                <a:latin typeface="Inter"/>
                <a:ea typeface="Inter"/>
                <a:cs typeface="Inter"/>
                <a:sym typeface="Inter"/>
              </a:rPr>
              <a:t>6. Methodology/ Tools/Methods to be used</a:t>
            </a:r>
            <a:endParaRPr/>
          </a:p>
          <a:p>
            <a:pPr indent="0" lvl="0" marL="0" marR="0" rtl="0" algn="l">
              <a:lnSpc>
                <a:spcPct val="100000"/>
              </a:lnSpc>
              <a:spcBef>
                <a:spcPts val="0"/>
              </a:spcBef>
              <a:spcAft>
                <a:spcPts val="0"/>
              </a:spcAft>
              <a:buNone/>
            </a:pPr>
            <a:r>
              <a:rPr b="1" i="0" lang="en-US" sz="2400" u="none" cap="none" strike="noStrike">
                <a:solidFill>
                  <a:srgbClr val="A58255"/>
                </a:solidFill>
                <a:latin typeface="Inter"/>
                <a:ea typeface="Inter"/>
                <a:cs typeface="Inter"/>
                <a:sym typeface="Inter"/>
              </a:rPr>
              <a:t>7. Implementation</a:t>
            </a:r>
            <a:endParaRPr/>
          </a:p>
          <a:p>
            <a:pPr indent="0" lvl="0" marL="0" marR="0" rtl="0" algn="l">
              <a:lnSpc>
                <a:spcPct val="100000"/>
              </a:lnSpc>
              <a:spcBef>
                <a:spcPts val="0"/>
              </a:spcBef>
              <a:spcAft>
                <a:spcPts val="0"/>
              </a:spcAft>
              <a:buNone/>
            </a:pPr>
            <a:r>
              <a:rPr b="1" i="0" lang="en-US" sz="2400" u="none" cap="none" strike="noStrike">
                <a:solidFill>
                  <a:srgbClr val="A58255"/>
                </a:solidFill>
                <a:latin typeface="Inter"/>
                <a:ea typeface="Inter"/>
                <a:cs typeface="Inter"/>
                <a:sym typeface="Inter"/>
              </a:rPr>
              <a:t>8. Screenshots of the project</a:t>
            </a:r>
            <a:endParaRPr/>
          </a:p>
          <a:p>
            <a:pPr indent="0" lvl="0" marL="0" marR="0" rtl="0" algn="l">
              <a:lnSpc>
                <a:spcPct val="100000"/>
              </a:lnSpc>
              <a:spcBef>
                <a:spcPts val="0"/>
              </a:spcBef>
              <a:spcAft>
                <a:spcPts val="0"/>
              </a:spcAft>
              <a:buNone/>
            </a:pPr>
            <a:r>
              <a:rPr b="1" i="0" lang="en-US" sz="2400" u="none" cap="none" strike="noStrike">
                <a:solidFill>
                  <a:srgbClr val="A58255"/>
                </a:solidFill>
                <a:latin typeface="Inter"/>
                <a:ea typeface="Inter"/>
                <a:cs typeface="Inter"/>
                <a:sym typeface="Inter"/>
              </a:rPr>
              <a:t>9. Results &amp; Discussions</a:t>
            </a:r>
            <a:endParaRPr/>
          </a:p>
          <a:p>
            <a:pPr indent="0" lvl="0" marL="0" marR="0" rtl="0" algn="l">
              <a:lnSpc>
                <a:spcPct val="100000"/>
              </a:lnSpc>
              <a:spcBef>
                <a:spcPts val="0"/>
              </a:spcBef>
              <a:spcAft>
                <a:spcPts val="0"/>
              </a:spcAft>
              <a:buNone/>
            </a:pPr>
            <a:r>
              <a:rPr b="1" i="0" lang="en-US" sz="2400" u="none" cap="none" strike="noStrike">
                <a:solidFill>
                  <a:srgbClr val="A58255"/>
                </a:solidFill>
                <a:latin typeface="Inter"/>
                <a:ea typeface="Inter"/>
                <a:cs typeface="Inter"/>
                <a:sym typeface="Inter"/>
              </a:rPr>
              <a:t>10. Conclusion and Future Scope</a:t>
            </a:r>
            <a:endParaRPr/>
          </a:p>
          <a:p>
            <a:pPr indent="0" lvl="0" marL="0" marR="0" rtl="0" algn="l">
              <a:lnSpc>
                <a:spcPct val="100000"/>
              </a:lnSpc>
              <a:spcBef>
                <a:spcPts val="0"/>
              </a:spcBef>
              <a:spcAft>
                <a:spcPts val="0"/>
              </a:spcAft>
              <a:buNone/>
            </a:pPr>
            <a:r>
              <a:t/>
            </a:r>
            <a:endParaRPr b="1" i="0" sz="2400" u="none" cap="none" strike="noStrike">
              <a:solidFill>
                <a:srgbClr val="A58255"/>
              </a:solidFill>
              <a:latin typeface="Inter"/>
              <a:ea typeface="Inter"/>
              <a:cs typeface="Inter"/>
              <a:sym typeface="Inter"/>
            </a:endParaRPr>
          </a:p>
          <a:p>
            <a:pPr indent="0" lvl="0" marL="0" marR="0" rtl="0" algn="l">
              <a:lnSpc>
                <a:spcPct val="100000"/>
              </a:lnSpc>
              <a:spcBef>
                <a:spcPts val="0"/>
              </a:spcBef>
              <a:spcAft>
                <a:spcPts val="0"/>
              </a:spcAft>
              <a:buNone/>
            </a:pPr>
            <a:r>
              <a:rPr b="1" i="0" lang="en-US" sz="2400" u="none" cap="none" strike="noStrike">
                <a:solidFill>
                  <a:srgbClr val="A58255"/>
                </a:solidFill>
                <a:latin typeface="Inter"/>
                <a:ea typeface="Inter"/>
                <a:cs typeface="Inter"/>
                <a:sym typeface="Inter"/>
              </a:rPr>
              <a:t>References</a:t>
            </a:r>
            <a:endParaRPr/>
          </a:p>
          <a:p>
            <a:pPr indent="0" lvl="0" marL="0" marR="0" rtl="0" algn="l">
              <a:lnSpc>
                <a:spcPct val="100000"/>
              </a:lnSpc>
              <a:spcBef>
                <a:spcPts val="0"/>
              </a:spcBef>
              <a:spcAft>
                <a:spcPts val="0"/>
              </a:spcAft>
              <a:buNone/>
            </a:pPr>
            <a:r>
              <a:t/>
            </a:r>
            <a:endParaRPr b="1" i="0" sz="2400" u="none" cap="none" strike="noStrike">
              <a:solidFill>
                <a:srgbClr val="A58255"/>
              </a:solidFill>
              <a:latin typeface="Inter"/>
              <a:ea typeface="Inter"/>
              <a:cs typeface="Inter"/>
              <a:sym typeface="Inter"/>
            </a:endParaRPr>
          </a:p>
        </p:txBody>
      </p:sp>
      <p:pic>
        <p:nvPicPr>
          <p:cNvPr id="48" name="Google Shape;48;p2"/>
          <p:cNvPicPr preferRelativeResize="0"/>
          <p:nvPr/>
        </p:nvPicPr>
        <p:blipFill rotWithShape="1">
          <a:blip r:embed="rId3">
            <a:alphaModFix/>
          </a:blip>
          <a:srcRect b="0" l="0" r="0" t="0"/>
          <a:stretch/>
        </p:blipFill>
        <p:spPr>
          <a:xfrm>
            <a:off x="9657588" y="5780138"/>
            <a:ext cx="2100001" cy="900000"/>
          </a:xfrm>
          <a:prstGeom prst="rect">
            <a:avLst/>
          </a:prstGeom>
          <a:noFill/>
          <a:ln>
            <a:noFill/>
          </a:ln>
        </p:spPr>
      </p:pic>
      <p:sp>
        <p:nvSpPr>
          <p:cNvPr id="49" name="Google Shape;49;p2"/>
          <p:cNvSpPr txBox="1"/>
          <p:nvPr/>
        </p:nvSpPr>
        <p:spPr>
          <a:xfrm>
            <a:off x="659086" y="62533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pic>
        <p:nvPicPr>
          <p:cNvPr id="50" name="Google Shape;50;p2" title="Fitness Tracker with AI Nutrit~2.png"/>
          <p:cNvPicPr preferRelativeResize="0"/>
          <p:nvPr/>
        </p:nvPicPr>
        <p:blipFill>
          <a:blip r:embed="rId4">
            <a:alphaModFix/>
          </a:blip>
          <a:stretch>
            <a:fillRect/>
          </a:stretch>
        </p:blipFill>
        <p:spPr>
          <a:xfrm>
            <a:off x="8224799" y="1669825"/>
            <a:ext cx="2911526" cy="27979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32fd87b4412_0_0"/>
          <p:cNvSpPr txBox="1"/>
          <p:nvPr/>
        </p:nvSpPr>
        <p:spPr>
          <a:xfrm>
            <a:off x="334965" y="226018"/>
            <a:ext cx="4789800" cy="6465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lang="en-US" sz="3600">
                <a:solidFill>
                  <a:srgbClr val="007367"/>
                </a:solidFill>
                <a:latin typeface="Inter"/>
                <a:ea typeface="Inter"/>
                <a:cs typeface="Inter"/>
                <a:sym typeface="Inter"/>
              </a:rPr>
              <a:t>1. ABSTRACT</a:t>
            </a:r>
            <a:endParaRPr b="0" i="0" sz="1400" u="none" cap="none" strike="noStrike">
              <a:solidFill>
                <a:srgbClr val="000000"/>
              </a:solidFill>
              <a:latin typeface="Inter"/>
              <a:ea typeface="Inter"/>
              <a:cs typeface="Inter"/>
              <a:sym typeface="Inter"/>
            </a:endParaRPr>
          </a:p>
        </p:txBody>
      </p:sp>
      <p:sp>
        <p:nvSpPr>
          <p:cNvPr id="56" name="Google Shape;56;g32fd87b4412_0_0"/>
          <p:cNvSpPr txBox="1"/>
          <p:nvPr/>
        </p:nvSpPr>
        <p:spPr>
          <a:xfrm>
            <a:off x="659075" y="1090775"/>
            <a:ext cx="10701300" cy="4553100"/>
          </a:xfrm>
          <a:prstGeom prst="rect">
            <a:avLst/>
          </a:prstGeom>
          <a:noFill/>
          <a:ln>
            <a:noFill/>
          </a:ln>
        </p:spPr>
        <p:txBody>
          <a:bodyPr anchorCtr="0" anchor="t" bIns="45700" lIns="91425" spcFirstLastPara="1" rIns="91425" wrap="square" tIns="45700">
            <a:spAutoFit/>
          </a:bodyPr>
          <a:lstStyle/>
          <a:p>
            <a:pPr indent="0" lvl="0" marL="0" rtl="0" algn="just">
              <a:lnSpc>
                <a:spcPct val="90000"/>
              </a:lnSpc>
              <a:spcBef>
                <a:spcPts val="1200"/>
              </a:spcBef>
              <a:spcAft>
                <a:spcPts val="1200"/>
              </a:spcAft>
              <a:buNone/>
            </a:pPr>
            <a:r>
              <a:rPr lang="en-US" sz="2300">
                <a:solidFill>
                  <a:srgbClr val="A58255"/>
                </a:solidFill>
                <a:latin typeface="Inter SemiBold"/>
                <a:ea typeface="Inter SemiBold"/>
                <a:cs typeface="Inter SemiBold"/>
                <a:sym typeface="Inter SemiBold"/>
              </a:rPr>
              <a:t>Fitness Tracker with AI Nutritionist is an intelligent system that integrates calorie expenditure estimation with personalized dietary recommendations to enhance health and fitness management. It employs a Random Forest Regressor to predict calories burned based on gender, age, height, weight, exercise duration, heart rate, and body temperature. The estimated calories serve as a threshold for a linear programming-based optimization model, which recommends high-protein diets while maintaining calorie constraints. A user-friendly interface, developed with Gradio and Streamlit, allows users to input personal details and receive tailored advice instantly. Additionally, data visualization tools enable progress tracking, ensuring informed decision-making. By combining machine learning, mathematical optimization, and interactive design, this system provides a holistic AI-driven approach to fitness and nutrition management.</a:t>
            </a:r>
            <a:endParaRPr i="0" sz="2300" u="none" cap="none" strike="noStrike">
              <a:solidFill>
                <a:srgbClr val="A58255"/>
              </a:solidFill>
              <a:latin typeface="Inter SemiBold"/>
              <a:ea typeface="Inter SemiBold"/>
              <a:cs typeface="Inter SemiBold"/>
              <a:sym typeface="Inter SemiBold"/>
            </a:endParaRPr>
          </a:p>
        </p:txBody>
      </p:sp>
      <p:pic>
        <p:nvPicPr>
          <p:cNvPr id="57" name="Google Shape;57;g32fd87b4412_0_0"/>
          <p:cNvPicPr preferRelativeResize="0"/>
          <p:nvPr/>
        </p:nvPicPr>
        <p:blipFill rotWithShape="1">
          <a:blip r:embed="rId3">
            <a:alphaModFix/>
          </a:blip>
          <a:srcRect b="0" l="0" r="0" t="0"/>
          <a:stretch/>
        </p:blipFill>
        <p:spPr>
          <a:xfrm>
            <a:off x="9657588" y="5780138"/>
            <a:ext cx="2100002" cy="900001"/>
          </a:xfrm>
          <a:prstGeom prst="rect">
            <a:avLst/>
          </a:prstGeom>
          <a:noFill/>
          <a:ln>
            <a:noFill/>
          </a:ln>
        </p:spPr>
      </p:pic>
      <p:sp>
        <p:nvSpPr>
          <p:cNvPr id="58" name="Google Shape;58;g32fd87b4412_0_0"/>
          <p:cNvSpPr txBox="1"/>
          <p:nvPr/>
        </p:nvSpPr>
        <p:spPr>
          <a:xfrm>
            <a:off x="659086" y="62533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32fd87b4412_0_40"/>
          <p:cNvSpPr txBox="1"/>
          <p:nvPr/>
        </p:nvSpPr>
        <p:spPr>
          <a:xfrm>
            <a:off x="334965" y="226018"/>
            <a:ext cx="4789800" cy="6465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lang="en-US" sz="3600">
                <a:solidFill>
                  <a:srgbClr val="007367"/>
                </a:solidFill>
                <a:latin typeface="Inter"/>
                <a:ea typeface="Inter"/>
                <a:cs typeface="Inter"/>
                <a:sym typeface="Inter"/>
              </a:rPr>
              <a:t>2</a:t>
            </a:r>
            <a:r>
              <a:rPr b="1" lang="en-US" sz="3600">
                <a:solidFill>
                  <a:srgbClr val="007367"/>
                </a:solidFill>
                <a:latin typeface="Inter"/>
                <a:ea typeface="Inter"/>
                <a:cs typeface="Inter"/>
                <a:sym typeface="Inter"/>
              </a:rPr>
              <a:t>. INTRODUCTION</a:t>
            </a:r>
            <a:endParaRPr b="0" i="0" sz="1400" u="none" cap="none" strike="noStrike">
              <a:solidFill>
                <a:srgbClr val="000000"/>
              </a:solidFill>
              <a:latin typeface="Inter"/>
              <a:ea typeface="Inter"/>
              <a:cs typeface="Inter"/>
              <a:sym typeface="Inter"/>
            </a:endParaRPr>
          </a:p>
        </p:txBody>
      </p:sp>
      <p:sp>
        <p:nvSpPr>
          <p:cNvPr id="64" name="Google Shape;64;g32fd87b4412_0_40"/>
          <p:cNvSpPr txBox="1"/>
          <p:nvPr/>
        </p:nvSpPr>
        <p:spPr>
          <a:xfrm>
            <a:off x="659075" y="1090775"/>
            <a:ext cx="10701300" cy="48687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None/>
            </a:pPr>
            <a:r>
              <a:rPr lang="en-US" sz="2200">
                <a:solidFill>
                  <a:srgbClr val="A58255"/>
                </a:solidFill>
                <a:latin typeface="Inter SemiBold"/>
                <a:ea typeface="Inter SemiBold"/>
                <a:cs typeface="Inter SemiBold"/>
                <a:sym typeface="Inter SemiBold"/>
              </a:rPr>
              <a:t>In response to the growing emphasis on health and wellness, we present an AI-driven system that integrates fitness tracking with personalized dietary recommendations. Traditional methods of monitoring calorie expenditure and meal planning are often manual and lack optimization. Our solution leverages a Random Forest Regressor to estimate calories burned based on user-specific inputs and linear programming to generate meal plans that maximize protein intake while staying within </a:t>
            </a:r>
            <a:r>
              <a:rPr lang="en-US" sz="2200">
                <a:solidFill>
                  <a:srgbClr val="A58255"/>
                </a:solidFill>
                <a:latin typeface="Inter SemiBold"/>
                <a:ea typeface="Inter SemiBold"/>
                <a:cs typeface="Inter SemiBold"/>
                <a:sym typeface="Inter SemiBold"/>
              </a:rPr>
              <a:t>calorie</a:t>
            </a:r>
            <a:r>
              <a:rPr lang="en-US" sz="2200">
                <a:solidFill>
                  <a:srgbClr val="A58255"/>
                </a:solidFill>
                <a:latin typeface="Inter SemiBold"/>
                <a:ea typeface="Inter SemiBold"/>
                <a:cs typeface="Inter SemiBold"/>
                <a:sym typeface="Inter SemiBold"/>
              </a:rPr>
              <a:t> limits.</a:t>
            </a:r>
            <a:endParaRPr sz="2200">
              <a:solidFill>
                <a:srgbClr val="A58255"/>
              </a:solidFill>
              <a:latin typeface="Inter SemiBold"/>
              <a:ea typeface="Inter SemiBold"/>
              <a:cs typeface="Inter SemiBold"/>
              <a:sym typeface="Inter SemiBold"/>
            </a:endParaRPr>
          </a:p>
          <a:p>
            <a:pPr indent="0" lvl="0" marL="0" rtl="0" algn="just">
              <a:lnSpc>
                <a:spcPct val="115000"/>
              </a:lnSpc>
              <a:spcBef>
                <a:spcPts val="1200"/>
              </a:spcBef>
              <a:spcAft>
                <a:spcPts val="1200"/>
              </a:spcAft>
              <a:buNone/>
            </a:pPr>
            <a:r>
              <a:rPr lang="en-US" sz="2200">
                <a:solidFill>
                  <a:srgbClr val="A58255"/>
                </a:solidFill>
                <a:latin typeface="Inter SemiBold"/>
                <a:ea typeface="Inter SemiBold"/>
                <a:cs typeface="Inter SemiBold"/>
                <a:sym typeface="Inter SemiBold"/>
              </a:rPr>
              <a:t>To enhance usability, the system features Gradio and Streamlit interfaces for seamless data input, real-time feedback, and interactive visualizations. By combining machine learning with optimization techniques, this solution empowers users with data-driven insights for better fitness and nutrition management.</a:t>
            </a:r>
            <a:endParaRPr sz="2200">
              <a:solidFill>
                <a:srgbClr val="A58255"/>
              </a:solidFill>
              <a:latin typeface="Inter SemiBold"/>
              <a:ea typeface="Inter SemiBold"/>
              <a:cs typeface="Inter SemiBold"/>
              <a:sym typeface="Inter SemiBold"/>
            </a:endParaRPr>
          </a:p>
        </p:txBody>
      </p:sp>
      <p:pic>
        <p:nvPicPr>
          <p:cNvPr id="65" name="Google Shape;65;g32fd87b4412_0_40"/>
          <p:cNvPicPr preferRelativeResize="0"/>
          <p:nvPr/>
        </p:nvPicPr>
        <p:blipFill rotWithShape="1">
          <a:blip r:embed="rId3">
            <a:alphaModFix/>
          </a:blip>
          <a:srcRect b="0" l="0" r="0" t="0"/>
          <a:stretch/>
        </p:blipFill>
        <p:spPr>
          <a:xfrm>
            <a:off x="9657588" y="5780138"/>
            <a:ext cx="2100002" cy="900001"/>
          </a:xfrm>
          <a:prstGeom prst="rect">
            <a:avLst/>
          </a:prstGeom>
          <a:noFill/>
          <a:ln>
            <a:noFill/>
          </a:ln>
        </p:spPr>
      </p:pic>
      <p:sp>
        <p:nvSpPr>
          <p:cNvPr id="66" name="Google Shape;66;g32fd87b4412_0_40"/>
          <p:cNvSpPr txBox="1"/>
          <p:nvPr/>
        </p:nvSpPr>
        <p:spPr>
          <a:xfrm>
            <a:off x="659086" y="62533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341c263f1b0_0_10"/>
          <p:cNvSpPr txBox="1"/>
          <p:nvPr/>
        </p:nvSpPr>
        <p:spPr>
          <a:xfrm>
            <a:off x="334980" y="226025"/>
            <a:ext cx="7277400" cy="6465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lang="en-US" sz="3600">
                <a:solidFill>
                  <a:srgbClr val="007367"/>
                </a:solidFill>
                <a:latin typeface="Inter"/>
                <a:ea typeface="Inter"/>
                <a:cs typeface="Inter"/>
                <a:sym typeface="Inter"/>
              </a:rPr>
              <a:t>3. LITERATURE REVIEW</a:t>
            </a:r>
            <a:endParaRPr b="0" i="0" sz="1400" u="none" cap="none" strike="noStrike">
              <a:solidFill>
                <a:srgbClr val="000000"/>
              </a:solidFill>
              <a:latin typeface="Inter"/>
              <a:ea typeface="Inter"/>
              <a:cs typeface="Inter"/>
              <a:sym typeface="Inter"/>
            </a:endParaRPr>
          </a:p>
        </p:txBody>
      </p:sp>
      <p:sp>
        <p:nvSpPr>
          <p:cNvPr id="72" name="Google Shape;72;g341c263f1b0_0_10"/>
          <p:cNvSpPr txBox="1"/>
          <p:nvPr/>
        </p:nvSpPr>
        <p:spPr>
          <a:xfrm>
            <a:off x="659075" y="1090775"/>
            <a:ext cx="10701300" cy="5154300"/>
          </a:xfrm>
          <a:prstGeom prst="rect">
            <a:avLst/>
          </a:prstGeom>
          <a:noFill/>
          <a:ln>
            <a:noFill/>
          </a:ln>
        </p:spPr>
        <p:txBody>
          <a:bodyPr anchorCtr="0" anchor="t" bIns="45700" lIns="91425" spcFirstLastPara="1" rIns="91425" wrap="square" tIns="45700">
            <a:spAutoFit/>
          </a:bodyPr>
          <a:lstStyle/>
          <a:p>
            <a:pPr indent="-317500" lvl="0" marL="457200" rtl="0" algn="just">
              <a:lnSpc>
                <a:spcPct val="115000"/>
              </a:lnSpc>
              <a:spcBef>
                <a:spcPts val="1200"/>
              </a:spcBef>
              <a:spcAft>
                <a:spcPts val="0"/>
              </a:spcAft>
              <a:buClr>
                <a:srgbClr val="A58255"/>
              </a:buClr>
              <a:buSzPts val="1400"/>
              <a:buFont typeface="Inter SemiBold"/>
              <a:buAutoNum type="arabicPeriod"/>
            </a:pPr>
            <a:r>
              <a:rPr lang="en-US">
                <a:solidFill>
                  <a:srgbClr val="A58255"/>
                </a:solidFill>
                <a:latin typeface="Inter SemiBold"/>
                <a:ea typeface="Inter SemiBold"/>
                <a:cs typeface="Inter SemiBold"/>
                <a:sym typeface="Inter SemiBold"/>
              </a:rPr>
              <a:t>Title : AI-Powered Nutrition Assistant and Step Tracker</a:t>
            </a:r>
            <a:endParaRPr>
              <a:solidFill>
                <a:srgbClr val="A58255"/>
              </a:solidFill>
              <a:latin typeface="Inter SemiBold"/>
              <a:ea typeface="Inter SemiBold"/>
              <a:cs typeface="Inter SemiBold"/>
              <a:sym typeface="Inter SemiBold"/>
            </a:endParaRPr>
          </a:p>
          <a:p>
            <a:pPr indent="0" lvl="0" marL="457200" rtl="0" algn="just">
              <a:lnSpc>
                <a:spcPct val="107916"/>
              </a:lnSpc>
              <a:spcBef>
                <a:spcPts val="1200"/>
              </a:spcBef>
              <a:spcAft>
                <a:spcPts val="0"/>
              </a:spcAft>
              <a:buNone/>
            </a:pPr>
            <a:r>
              <a:rPr lang="en-US">
                <a:solidFill>
                  <a:srgbClr val="A58255"/>
                </a:solidFill>
                <a:latin typeface="Inter SemiBold"/>
                <a:ea typeface="Inter SemiBold"/>
                <a:cs typeface="Inter SemiBold"/>
                <a:sym typeface="Inter SemiBold"/>
              </a:rPr>
              <a:t>Literature Review: Machine learning techniques, particularly neural networks and collaborative filtering, have shown great potential in generating personalized meal recommendations and dietary plans based on individual user preferences, health goals, and constraints. Researchers have explored various algorithms and data representations to enhance the accuracy and relevance of these recommendations.  The integration of Internet of Things (IoT) technology has enabled the development of wearable devices and sensors for tracking physical activity levels, such as step counting and heart rate monitoring. Studies have demonstrated the effectiveness of these IoT-based solutions in promoting an active lifestyle and providing real- time fitness data. </a:t>
            </a:r>
            <a:endParaRPr sz="1300">
              <a:solidFill>
                <a:srgbClr val="A58255"/>
              </a:solidFill>
              <a:latin typeface="Inter SemiBold"/>
              <a:ea typeface="Inter SemiBold"/>
              <a:cs typeface="Inter SemiBold"/>
              <a:sym typeface="Inter SemiBold"/>
            </a:endParaRPr>
          </a:p>
          <a:p>
            <a:pPr indent="0" lvl="0" marL="457200" rtl="0" algn="just">
              <a:lnSpc>
                <a:spcPct val="107916"/>
              </a:lnSpc>
              <a:spcBef>
                <a:spcPts val="800"/>
              </a:spcBef>
              <a:spcAft>
                <a:spcPts val="0"/>
              </a:spcAft>
              <a:buNone/>
            </a:pPr>
            <a:r>
              <a:rPr lang="en-US">
                <a:solidFill>
                  <a:srgbClr val="A58255"/>
                </a:solidFill>
                <a:latin typeface="Inter SemiBold"/>
                <a:ea typeface="Inter SemiBold"/>
                <a:cs typeface="Inter SemiBold"/>
                <a:sym typeface="Inter SemiBold"/>
              </a:rPr>
              <a:t>Challenges: Data Privacy Concerns, Algorithm Bias, Connectivity Dependence, Integration Challenges, User Adoption and Compliance</a:t>
            </a:r>
            <a:endParaRPr>
              <a:solidFill>
                <a:srgbClr val="A58255"/>
              </a:solidFill>
              <a:latin typeface="Inter SemiBold"/>
              <a:ea typeface="Inter SemiBold"/>
              <a:cs typeface="Inter SemiBold"/>
              <a:sym typeface="Inter SemiBold"/>
            </a:endParaRPr>
          </a:p>
          <a:p>
            <a:pPr indent="-317500" lvl="0" marL="457200" marR="466344" rtl="0" algn="just">
              <a:lnSpc>
                <a:spcPct val="115000"/>
              </a:lnSpc>
              <a:spcBef>
                <a:spcPts val="2112"/>
              </a:spcBef>
              <a:spcAft>
                <a:spcPts val="0"/>
              </a:spcAft>
              <a:buClr>
                <a:srgbClr val="A58255"/>
              </a:buClr>
              <a:buSzPts val="1400"/>
              <a:buFont typeface="Times New Roman"/>
              <a:buAutoNum type="arabicPeriod"/>
            </a:pPr>
            <a:r>
              <a:rPr lang="en-US">
                <a:solidFill>
                  <a:srgbClr val="A58255"/>
                </a:solidFill>
                <a:latin typeface="Inter SemiBold"/>
                <a:ea typeface="Inter SemiBold"/>
                <a:cs typeface="Inter SemiBold"/>
                <a:sym typeface="Inter SemiBold"/>
              </a:rPr>
              <a:t>Title : Building a Personalized Fitness Recommendation Application based on Sequential Information</a:t>
            </a:r>
            <a:endParaRPr>
              <a:solidFill>
                <a:srgbClr val="A58255"/>
              </a:solidFill>
              <a:latin typeface="Inter SemiBold"/>
              <a:ea typeface="Inter SemiBold"/>
              <a:cs typeface="Inter SemiBold"/>
              <a:sym typeface="Inter SemiBold"/>
            </a:endParaRPr>
          </a:p>
          <a:p>
            <a:pPr indent="0" lvl="0" marL="457200" rtl="0" algn="just">
              <a:lnSpc>
                <a:spcPct val="107916"/>
              </a:lnSpc>
              <a:spcBef>
                <a:spcPts val="0"/>
              </a:spcBef>
              <a:spcAft>
                <a:spcPts val="0"/>
              </a:spcAft>
              <a:buNone/>
            </a:pPr>
            <a:r>
              <a:rPr lang="en-US">
                <a:solidFill>
                  <a:srgbClr val="A58255"/>
                </a:solidFill>
                <a:latin typeface="Inter SemiBold"/>
                <a:ea typeface="Inter SemiBold"/>
                <a:cs typeface="Inter SemiBold"/>
                <a:sym typeface="Inter SemiBold"/>
              </a:rPr>
              <a:t>Literature Review: In this paper, a recommendation system is proposed to help individuals choose suitable sports activities based on factors like heart rate, speed, and height. Using the FitRec dataset and the SPARK tool, the study groups individuals by their characteristics using the k-means method. This ensures tailored training recommendations for each group. The paper emphasizes the importance of proper sports practice for health and discusses big data analytics and related work. It concludes with implementation details and results, showcasing the system's ability to provide personalized training recommendations. </a:t>
            </a:r>
            <a:endParaRPr>
              <a:solidFill>
                <a:srgbClr val="A58255"/>
              </a:solidFill>
              <a:latin typeface="Inter SemiBold"/>
              <a:ea typeface="Inter SemiBold"/>
              <a:cs typeface="Inter SemiBold"/>
              <a:sym typeface="Inter SemiBold"/>
            </a:endParaRPr>
          </a:p>
          <a:p>
            <a:pPr indent="0" lvl="0" marL="457200" rtl="0" algn="just">
              <a:lnSpc>
                <a:spcPct val="107916"/>
              </a:lnSpc>
              <a:spcBef>
                <a:spcPts val="800"/>
              </a:spcBef>
              <a:spcAft>
                <a:spcPts val="800"/>
              </a:spcAft>
              <a:buNone/>
            </a:pPr>
            <a:r>
              <a:rPr lang="en-US">
                <a:solidFill>
                  <a:srgbClr val="A58255"/>
                </a:solidFill>
                <a:latin typeface="Inter SemiBold"/>
                <a:ea typeface="Inter SemiBold"/>
                <a:cs typeface="Inter SemiBold"/>
                <a:sym typeface="Inter SemiBold"/>
              </a:rPr>
              <a:t>Challenges: Data Dependency, Complexity in Model Training, Scalability Issues, Bias in Recommendations, Requirement for Specific Equipment</a:t>
            </a:r>
            <a:endParaRPr sz="2500">
              <a:solidFill>
                <a:srgbClr val="A58255"/>
              </a:solidFill>
              <a:latin typeface="Inter SemiBold"/>
              <a:ea typeface="Inter SemiBold"/>
              <a:cs typeface="Inter SemiBold"/>
              <a:sym typeface="Inter SemiBold"/>
            </a:endParaRPr>
          </a:p>
        </p:txBody>
      </p:sp>
      <p:pic>
        <p:nvPicPr>
          <p:cNvPr id="73" name="Google Shape;73;g341c263f1b0_0_10"/>
          <p:cNvPicPr preferRelativeResize="0"/>
          <p:nvPr/>
        </p:nvPicPr>
        <p:blipFill rotWithShape="1">
          <a:blip r:embed="rId3">
            <a:alphaModFix/>
          </a:blip>
          <a:srcRect b="0" l="0" r="0" t="0"/>
          <a:stretch/>
        </p:blipFill>
        <p:spPr>
          <a:xfrm>
            <a:off x="9657588" y="5780138"/>
            <a:ext cx="2100002" cy="900001"/>
          </a:xfrm>
          <a:prstGeom prst="rect">
            <a:avLst/>
          </a:prstGeom>
          <a:noFill/>
          <a:ln>
            <a:noFill/>
          </a:ln>
        </p:spPr>
      </p:pic>
      <p:sp>
        <p:nvSpPr>
          <p:cNvPr id="74" name="Google Shape;74;g341c263f1b0_0_10"/>
          <p:cNvSpPr txBox="1"/>
          <p:nvPr/>
        </p:nvSpPr>
        <p:spPr>
          <a:xfrm>
            <a:off x="659086" y="62533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341c263f1b0_0_2"/>
          <p:cNvSpPr txBox="1"/>
          <p:nvPr/>
        </p:nvSpPr>
        <p:spPr>
          <a:xfrm>
            <a:off x="5" y="226025"/>
            <a:ext cx="7277400" cy="6465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lang="en-US" sz="3600">
                <a:solidFill>
                  <a:srgbClr val="007367"/>
                </a:solidFill>
                <a:latin typeface="Inter"/>
                <a:ea typeface="Inter"/>
                <a:cs typeface="Inter"/>
                <a:sym typeface="Inter"/>
              </a:rPr>
              <a:t>3. LITERATURE REVIEW</a:t>
            </a:r>
            <a:endParaRPr b="0" i="0" sz="1400" u="none" cap="none" strike="noStrike">
              <a:solidFill>
                <a:srgbClr val="000000"/>
              </a:solidFill>
              <a:latin typeface="Inter"/>
              <a:ea typeface="Inter"/>
              <a:cs typeface="Inter"/>
              <a:sym typeface="Inter"/>
            </a:endParaRPr>
          </a:p>
        </p:txBody>
      </p:sp>
      <p:sp>
        <p:nvSpPr>
          <p:cNvPr id="80" name="Google Shape;80;g341c263f1b0_0_2"/>
          <p:cNvSpPr txBox="1"/>
          <p:nvPr/>
        </p:nvSpPr>
        <p:spPr>
          <a:xfrm>
            <a:off x="416350" y="872525"/>
            <a:ext cx="11440800" cy="5757600"/>
          </a:xfrm>
          <a:prstGeom prst="rect">
            <a:avLst/>
          </a:prstGeom>
          <a:noFill/>
          <a:ln>
            <a:noFill/>
          </a:ln>
        </p:spPr>
        <p:txBody>
          <a:bodyPr anchorCtr="0" anchor="t" bIns="45700" lIns="91425" spcFirstLastPara="1" rIns="91425" wrap="square" tIns="45700">
            <a:spAutoFit/>
          </a:bodyPr>
          <a:lstStyle/>
          <a:p>
            <a:pPr indent="0" lvl="0" marL="0" rtl="0" algn="just">
              <a:lnSpc>
                <a:spcPct val="160000"/>
              </a:lnSpc>
              <a:spcBef>
                <a:spcPts val="1400"/>
              </a:spcBef>
              <a:spcAft>
                <a:spcPts val="0"/>
              </a:spcAft>
              <a:buNone/>
            </a:pPr>
            <a:r>
              <a:rPr lang="en-US">
                <a:solidFill>
                  <a:srgbClr val="A58255"/>
                </a:solidFill>
                <a:latin typeface="Inter Medium"/>
                <a:ea typeface="Inter Medium"/>
                <a:cs typeface="Inter Medium"/>
                <a:sym typeface="Inter Medium"/>
              </a:rPr>
              <a:t>3</a:t>
            </a:r>
            <a:r>
              <a:rPr lang="en-US">
                <a:solidFill>
                  <a:srgbClr val="A58255"/>
                </a:solidFill>
                <a:latin typeface="Inter Medium"/>
                <a:ea typeface="Inter Medium"/>
                <a:cs typeface="Inter Medium"/>
                <a:sym typeface="Inter Medium"/>
              </a:rPr>
              <a:t>. Title: Machine Learning for Personalized Nutrition and Diet Recommendations</a:t>
            </a:r>
            <a:endParaRPr>
              <a:solidFill>
                <a:srgbClr val="A58255"/>
              </a:solidFill>
              <a:latin typeface="Inter Medium"/>
              <a:ea typeface="Inter Medium"/>
              <a:cs typeface="Inter Medium"/>
              <a:sym typeface="Inter Medium"/>
            </a:endParaRPr>
          </a:p>
          <a:p>
            <a:pPr indent="0" lvl="0" marL="0" rtl="0" algn="just">
              <a:lnSpc>
                <a:spcPct val="115000"/>
              </a:lnSpc>
              <a:spcBef>
                <a:spcPts val="800"/>
              </a:spcBef>
              <a:spcAft>
                <a:spcPts val="0"/>
              </a:spcAft>
              <a:buNone/>
            </a:pPr>
            <a:r>
              <a:rPr lang="en-US">
                <a:solidFill>
                  <a:srgbClr val="A58255"/>
                </a:solidFill>
                <a:latin typeface="Inter Medium"/>
                <a:ea typeface="Inter Medium"/>
                <a:cs typeface="Inter Medium"/>
                <a:sym typeface="Inter Medium"/>
              </a:rPr>
              <a:t>Literature Review: This study by Sarda, A., Almeida, M. explores the application of machine learning in personalized dietary recommendations based on individual user data. The research highlights the effectiveness of supervised learning techniques such as decision trees and neural networks in analyzing health conditions to generate tailored meal plans. The study also emphasizes the role of feature engineering in improving the accuracy of recommendation models by incorporating parameters such as calorie intake, macronutrient distribution, and dietary restrictions. The research concludes that machine learning-driven dietary recommendations can significantly improve adherence to nutrition plans and health outcomes.</a:t>
            </a:r>
            <a:endParaRPr>
              <a:solidFill>
                <a:srgbClr val="A58255"/>
              </a:solidFill>
              <a:latin typeface="Inter Medium"/>
              <a:ea typeface="Inter Medium"/>
              <a:cs typeface="Inter Medium"/>
              <a:sym typeface="Inter Medium"/>
            </a:endParaRPr>
          </a:p>
          <a:p>
            <a:pPr indent="0" lvl="0" marL="0" rtl="0" algn="just">
              <a:lnSpc>
                <a:spcPct val="115000"/>
              </a:lnSpc>
              <a:spcBef>
                <a:spcPts val="800"/>
              </a:spcBef>
              <a:spcAft>
                <a:spcPts val="0"/>
              </a:spcAft>
              <a:buNone/>
            </a:pPr>
            <a:r>
              <a:rPr lang="en-US">
                <a:solidFill>
                  <a:srgbClr val="A58255"/>
                </a:solidFill>
                <a:latin typeface="Inter Medium"/>
                <a:ea typeface="Inter Medium"/>
                <a:cs typeface="Inter Medium"/>
                <a:sym typeface="Inter Medium"/>
              </a:rPr>
              <a:t>Challenges: Data Dependency, Personalization Complexity, Model Interpretability, Need for Large-Scale Nutritional Data.</a:t>
            </a:r>
            <a:endParaRPr>
              <a:solidFill>
                <a:srgbClr val="A58255"/>
              </a:solidFill>
              <a:latin typeface="Inter Medium"/>
              <a:ea typeface="Inter Medium"/>
              <a:cs typeface="Inter Medium"/>
              <a:sym typeface="Inter Medium"/>
            </a:endParaRPr>
          </a:p>
          <a:p>
            <a:pPr indent="0" lvl="0" marL="0" rtl="0" algn="just">
              <a:lnSpc>
                <a:spcPct val="115000"/>
              </a:lnSpc>
              <a:spcBef>
                <a:spcPts val="800"/>
              </a:spcBef>
              <a:spcAft>
                <a:spcPts val="0"/>
              </a:spcAft>
              <a:buNone/>
            </a:pPr>
            <a:r>
              <a:t/>
            </a:r>
            <a:endParaRPr>
              <a:solidFill>
                <a:srgbClr val="A58255"/>
              </a:solidFill>
              <a:latin typeface="Inter Medium"/>
              <a:ea typeface="Inter Medium"/>
              <a:cs typeface="Inter Medium"/>
              <a:sym typeface="Inter Medium"/>
            </a:endParaRPr>
          </a:p>
          <a:p>
            <a:pPr indent="0" lvl="0" marL="0" rtl="0" algn="just">
              <a:lnSpc>
                <a:spcPct val="160000"/>
              </a:lnSpc>
              <a:spcBef>
                <a:spcPts val="1400"/>
              </a:spcBef>
              <a:spcAft>
                <a:spcPts val="0"/>
              </a:spcAft>
              <a:buNone/>
            </a:pPr>
            <a:r>
              <a:rPr lang="en-US">
                <a:solidFill>
                  <a:srgbClr val="A58255"/>
                </a:solidFill>
                <a:latin typeface="Inter Medium"/>
                <a:ea typeface="Inter Medium"/>
                <a:cs typeface="Inter Medium"/>
                <a:sym typeface="Inter Medium"/>
              </a:rPr>
              <a:t>4</a:t>
            </a:r>
            <a:r>
              <a:rPr lang="en-US">
                <a:solidFill>
                  <a:srgbClr val="A58255"/>
                </a:solidFill>
                <a:latin typeface="Inter Medium"/>
                <a:ea typeface="Inter Medium"/>
                <a:cs typeface="Inter Medium"/>
                <a:sym typeface="Inter Medium"/>
              </a:rPr>
              <a:t>. Title: AI Fitness Model using Deep Learning</a:t>
            </a:r>
            <a:endParaRPr>
              <a:solidFill>
                <a:srgbClr val="A58255"/>
              </a:solidFill>
              <a:latin typeface="Inter Medium"/>
              <a:ea typeface="Inter Medium"/>
              <a:cs typeface="Inter Medium"/>
              <a:sym typeface="Inter Medium"/>
            </a:endParaRPr>
          </a:p>
          <a:p>
            <a:pPr indent="0" lvl="0" marL="0" rtl="0" algn="just">
              <a:lnSpc>
                <a:spcPct val="115000"/>
              </a:lnSpc>
              <a:spcBef>
                <a:spcPts val="800"/>
              </a:spcBef>
              <a:spcAft>
                <a:spcPts val="0"/>
              </a:spcAft>
              <a:buNone/>
            </a:pPr>
            <a:r>
              <a:rPr lang="en-US">
                <a:solidFill>
                  <a:srgbClr val="A58255"/>
                </a:solidFill>
                <a:latin typeface="Inter Medium"/>
                <a:ea typeface="Inter Medium"/>
                <a:cs typeface="Inter Medium"/>
                <a:sym typeface="Inter Medium"/>
              </a:rPr>
              <a:t>Literature Review: In this paper, KH, Asha (2024) presents a deep learning-based AI fitness model that provides personalized fitness and health recommendations. The study investigates the use of convolutional neural networks (CNNs) in analyzing fitness data to optimize workout plans and dietary recommendations. By leveraging real-time inputs such as heart rate and metabolic rate, the model predicts optimal exercise intensity and meal intake. Furthermore, the paper explores the integration of wearable technology with deep learning models to enable continuous health monitoring. The study concludes that AI-powered fitness models improve engagement, adherence, and long-term health benefits by offering personalized, data-driven insights.</a:t>
            </a:r>
            <a:endParaRPr>
              <a:solidFill>
                <a:srgbClr val="A58255"/>
              </a:solidFill>
              <a:latin typeface="Inter Medium"/>
              <a:ea typeface="Inter Medium"/>
              <a:cs typeface="Inter Medium"/>
              <a:sym typeface="Inter Medium"/>
            </a:endParaRPr>
          </a:p>
          <a:p>
            <a:pPr indent="0" lvl="0" marL="0" rtl="0" algn="just">
              <a:lnSpc>
                <a:spcPct val="115000"/>
              </a:lnSpc>
              <a:spcBef>
                <a:spcPts val="800"/>
              </a:spcBef>
              <a:spcAft>
                <a:spcPts val="0"/>
              </a:spcAft>
              <a:buNone/>
            </a:pPr>
            <a:r>
              <a:rPr lang="en-US">
                <a:solidFill>
                  <a:srgbClr val="A58255"/>
                </a:solidFill>
                <a:latin typeface="Inter Medium"/>
                <a:ea typeface="Inter Medium"/>
                <a:cs typeface="Inter Medium"/>
                <a:sym typeface="Inter Medium"/>
              </a:rPr>
              <a:t>Challenges: Scalability Issues, Computational Complexity, Hardware Requirements, Model Overfitting, Bias in Training Data</a:t>
            </a:r>
            <a:endParaRPr>
              <a:solidFill>
                <a:srgbClr val="A58255"/>
              </a:solidFill>
              <a:latin typeface="Inter Medium"/>
              <a:ea typeface="Inter Medium"/>
              <a:cs typeface="Inter Medium"/>
              <a:sym typeface="Inter Medium"/>
            </a:endParaRPr>
          </a:p>
          <a:p>
            <a:pPr indent="0" lvl="0" marL="0" rtl="0" algn="just">
              <a:lnSpc>
                <a:spcPct val="115000"/>
              </a:lnSpc>
              <a:spcBef>
                <a:spcPts val="800"/>
              </a:spcBef>
              <a:spcAft>
                <a:spcPts val="0"/>
              </a:spcAft>
              <a:buNone/>
            </a:pPr>
            <a:r>
              <a:t/>
            </a:r>
            <a:endParaRPr>
              <a:solidFill>
                <a:srgbClr val="A58255"/>
              </a:solidFill>
              <a:latin typeface="Inter Medium"/>
              <a:ea typeface="Inter Medium"/>
              <a:cs typeface="Inter Medium"/>
              <a:sym typeface="Inter Medium"/>
            </a:endParaRPr>
          </a:p>
          <a:p>
            <a:pPr indent="0" lvl="0" marL="457200" rtl="0" algn="just">
              <a:lnSpc>
                <a:spcPct val="107916"/>
              </a:lnSpc>
              <a:spcBef>
                <a:spcPts val="0"/>
              </a:spcBef>
              <a:spcAft>
                <a:spcPts val="800"/>
              </a:spcAft>
              <a:buNone/>
            </a:pPr>
            <a:r>
              <a:t/>
            </a:r>
            <a:endParaRPr>
              <a:solidFill>
                <a:srgbClr val="A58255"/>
              </a:solidFill>
              <a:latin typeface="Inter Medium"/>
              <a:ea typeface="Inter Medium"/>
              <a:cs typeface="Inter Medium"/>
              <a:sym typeface="Inter Medium"/>
            </a:endParaRPr>
          </a:p>
        </p:txBody>
      </p:sp>
      <p:pic>
        <p:nvPicPr>
          <p:cNvPr id="81" name="Google Shape;81;g341c263f1b0_0_2"/>
          <p:cNvPicPr preferRelativeResize="0"/>
          <p:nvPr/>
        </p:nvPicPr>
        <p:blipFill rotWithShape="1">
          <a:blip r:embed="rId3">
            <a:alphaModFix/>
          </a:blip>
          <a:srcRect b="0" l="0" r="0" t="0"/>
          <a:stretch/>
        </p:blipFill>
        <p:spPr>
          <a:xfrm>
            <a:off x="10086313" y="5987988"/>
            <a:ext cx="2100002" cy="900001"/>
          </a:xfrm>
          <a:prstGeom prst="rect">
            <a:avLst/>
          </a:prstGeom>
          <a:noFill/>
          <a:ln>
            <a:noFill/>
          </a:ln>
        </p:spPr>
      </p:pic>
      <p:sp>
        <p:nvSpPr>
          <p:cNvPr id="82" name="Google Shape;82;g341c263f1b0_0_2"/>
          <p:cNvSpPr txBox="1"/>
          <p:nvPr/>
        </p:nvSpPr>
        <p:spPr>
          <a:xfrm>
            <a:off x="659086" y="62533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32fd87b4412_0_55"/>
          <p:cNvSpPr txBox="1"/>
          <p:nvPr/>
        </p:nvSpPr>
        <p:spPr>
          <a:xfrm>
            <a:off x="334974" y="226025"/>
            <a:ext cx="8484000" cy="6465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lang="en-US" sz="3600">
                <a:solidFill>
                  <a:srgbClr val="007367"/>
                </a:solidFill>
                <a:latin typeface="Inter"/>
                <a:ea typeface="Inter"/>
                <a:cs typeface="Inter"/>
                <a:sym typeface="Inter"/>
              </a:rPr>
              <a:t>4</a:t>
            </a:r>
            <a:r>
              <a:rPr b="1" lang="en-US" sz="3600">
                <a:solidFill>
                  <a:srgbClr val="007367"/>
                </a:solidFill>
                <a:latin typeface="Inter"/>
                <a:ea typeface="Inter"/>
                <a:cs typeface="Inter"/>
                <a:sym typeface="Inter"/>
              </a:rPr>
              <a:t>. REQUIREMENT ANALYSIS</a:t>
            </a:r>
            <a:endParaRPr b="0" i="0" sz="1400" u="none" cap="none" strike="noStrike">
              <a:solidFill>
                <a:srgbClr val="000000"/>
              </a:solidFill>
              <a:latin typeface="Inter"/>
              <a:ea typeface="Inter"/>
              <a:cs typeface="Inter"/>
              <a:sym typeface="Inter"/>
            </a:endParaRPr>
          </a:p>
        </p:txBody>
      </p:sp>
      <p:sp>
        <p:nvSpPr>
          <p:cNvPr id="88" name="Google Shape;88;g32fd87b4412_0_55"/>
          <p:cNvSpPr txBox="1"/>
          <p:nvPr/>
        </p:nvSpPr>
        <p:spPr>
          <a:xfrm>
            <a:off x="659075" y="1090775"/>
            <a:ext cx="10701300" cy="4211400"/>
          </a:xfrm>
          <a:prstGeom prst="rect">
            <a:avLst/>
          </a:prstGeom>
          <a:noFill/>
          <a:ln>
            <a:noFill/>
          </a:ln>
        </p:spPr>
        <p:txBody>
          <a:bodyPr anchorCtr="0" anchor="t" bIns="45700" lIns="91425" spcFirstLastPara="1" rIns="91425" wrap="square" tIns="45700">
            <a:spAutoFit/>
          </a:bodyPr>
          <a:lstStyle/>
          <a:p>
            <a:pPr indent="0" lvl="0" marL="0" rtl="0" algn="just">
              <a:lnSpc>
                <a:spcPct val="90000"/>
              </a:lnSpc>
              <a:spcBef>
                <a:spcPts val="0"/>
              </a:spcBef>
              <a:spcAft>
                <a:spcPts val="0"/>
              </a:spcAft>
              <a:buNone/>
            </a:pPr>
            <a:r>
              <a:rPr lang="en-US" sz="2200" u="sng">
                <a:solidFill>
                  <a:srgbClr val="A58255"/>
                </a:solidFill>
                <a:latin typeface="Inter SemiBold"/>
                <a:ea typeface="Inter SemiBold"/>
                <a:cs typeface="Inter SemiBold"/>
                <a:sym typeface="Inter SemiBold"/>
              </a:rPr>
              <a:t>Functional Requirements -</a:t>
            </a:r>
            <a:endParaRPr sz="2200" u="sng">
              <a:solidFill>
                <a:srgbClr val="A58255"/>
              </a:solidFill>
              <a:latin typeface="Inter SemiBold"/>
              <a:ea typeface="Inter SemiBold"/>
              <a:cs typeface="Inter SemiBold"/>
              <a:sym typeface="Inter SemiBold"/>
            </a:endParaRPr>
          </a:p>
          <a:p>
            <a:pPr indent="0" lvl="0" marL="0" rtl="0" algn="just">
              <a:lnSpc>
                <a:spcPct val="90000"/>
              </a:lnSpc>
              <a:spcBef>
                <a:spcPts val="0"/>
              </a:spcBef>
              <a:spcAft>
                <a:spcPts val="0"/>
              </a:spcAft>
              <a:buNone/>
            </a:pPr>
            <a:r>
              <a:t/>
            </a:r>
            <a:endParaRPr sz="2200">
              <a:solidFill>
                <a:srgbClr val="A58255"/>
              </a:solidFill>
              <a:latin typeface="Inter SemiBold"/>
              <a:ea typeface="Inter SemiBold"/>
              <a:cs typeface="Inter SemiBold"/>
              <a:sym typeface="Inter SemiBold"/>
            </a:endParaRPr>
          </a:p>
          <a:p>
            <a:pPr indent="-349250" lvl="0" marL="457200" rtl="0" algn="just">
              <a:spcBef>
                <a:spcPts val="0"/>
              </a:spcBef>
              <a:spcAft>
                <a:spcPts val="0"/>
              </a:spcAft>
              <a:buClr>
                <a:srgbClr val="A58255"/>
              </a:buClr>
              <a:buSzPts val="1900"/>
              <a:buAutoNum type="arabicPeriod"/>
            </a:pPr>
            <a:r>
              <a:rPr lang="en-US" sz="1900">
                <a:solidFill>
                  <a:srgbClr val="A58255"/>
                </a:solidFill>
                <a:latin typeface="Inter SemiBold"/>
                <a:ea typeface="Inter SemiBold"/>
                <a:cs typeface="Inter SemiBold"/>
                <a:sym typeface="Inter SemiBold"/>
              </a:rPr>
              <a:t>Data Handling: Import and merge exercise and nutritional data from CSV files. Process data by cleaning, filling missing values, and converting types.</a:t>
            </a:r>
            <a:endParaRPr sz="1900">
              <a:solidFill>
                <a:srgbClr val="A58255"/>
              </a:solidFill>
              <a:latin typeface="Inter SemiBold"/>
              <a:ea typeface="Inter SemiBold"/>
              <a:cs typeface="Inter SemiBold"/>
              <a:sym typeface="Inter SemiBold"/>
            </a:endParaRPr>
          </a:p>
          <a:p>
            <a:pPr indent="-349250" lvl="0" marL="457200" rtl="0" algn="just">
              <a:spcBef>
                <a:spcPts val="0"/>
              </a:spcBef>
              <a:spcAft>
                <a:spcPts val="0"/>
              </a:spcAft>
              <a:buClr>
                <a:srgbClr val="A58255"/>
              </a:buClr>
              <a:buSzPts val="1900"/>
              <a:buAutoNum type="arabicPeriod"/>
            </a:pPr>
            <a:r>
              <a:rPr lang="en-US" sz="1900">
                <a:solidFill>
                  <a:srgbClr val="A58255"/>
                </a:solidFill>
                <a:latin typeface="Inter SemiBold"/>
                <a:ea typeface="Inter SemiBold"/>
                <a:cs typeface="Inter SemiBold"/>
                <a:sym typeface="Inter SemiBold"/>
              </a:rPr>
              <a:t>Calorie Prediction and Exercise Analysis: Predict calories burned using a pre-trained Random Forest Regressor based on user inputs like gender, age, height, etc. (Implied) Analyze exercise form and track repetitions, leveraging pose estimation if applicable.</a:t>
            </a:r>
            <a:endParaRPr sz="1900">
              <a:solidFill>
                <a:srgbClr val="A58255"/>
              </a:solidFill>
              <a:latin typeface="Inter SemiBold"/>
              <a:ea typeface="Inter SemiBold"/>
              <a:cs typeface="Inter SemiBold"/>
              <a:sym typeface="Inter SemiBold"/>
            </a:endParaRPr>
          </a:p>
          <a:p>
            <a:pPr indent="-349250" lvl="0" marL="457200" rtl="0" algn="just">
              <a:spcBef>
                <a:spcPts val="0"/>
              </a:spcBef>
              <a:spcAft>
                <a:spcPts val="0"/>
              </a:spcAft>
              <a:buClr>
                <a:srgbClr val="A58255"/>
              </a:buClr>
              <a:buSzPts val="1900"/>
              <a:buAutoNum type="arabicPeriod"/>
            </a:pPr>
            <a:r>
              <a:rPr lang="en-US" sz="1900">
                <a:solidFill>
                  <a:srgbClr val="A58255"/>
                </a:solidFill>
                <a:latin typeface="Inter SemiBold"/>
                <a:ea typeface="Inter SemiBold"/>
                <a:cs typeface="Inter SemiBold"/>
                <a:sym typeface="Inter SemiBold"/>
              </a:rPr>
              <a:t>Dietary Optimization: Generate dietary plans optimized for calorie intake and nutritional balance using linear programming. Adjust dietary recommendations based on user's real-time data and goals.</a:t>
            </a:r>
            <a:endParaRPr sz="1900">
              <a:solidFill>
                <a:srgbClr val="A58255"/>
              </a:solidFill>
              <a:latin typeface="Inter SemiBold"/>
              <a:ea typeface="Inter SemiBold"/>
              <a:cs typeface="Inter SemiBold"/>
              <a:sym typeface="Inter SemiBold"/>
            </a:endParaRPr>
          </a:p>
          <a:p>
            <a:pPr indent="-349250" lvl="0" marL="457200" rtl="0" algn="just">
              <a:spcBef>
                <a:spcPts val="0"/>
              </a:spcBef>
              <a:spcAft>
                <a:spcPts val="0"/>
              </a:spcAft>
              <a:buClr>
                <a:srgbClr val="A58255"/>
              </a:buClr>
              <a:buSzPts val="1900"/>
              <a:buAutoNum type="arabicPeriod"/>
            </a:pPr>
            <a:r>
              <a:rPr lang="en-US" sz="1900">
                <a:solidFill>
                  <a:srgbClr val="A58255"/>
                </a:solidFill>
                <a:latin typeface="Inter SemiBold"/>
                <a:ea typeface="Inter SemiBold"/>
                <a:cs typeface="Inter SemiBold"/>
                <a:sym typeface="Inter SemiBold"/>
              </a:rPr>
              <a:t>User Interface: Provide interactive input and output handling through Gradio and Streamlit, allowing users to receive personalized fitness and dietary feedback.</a:t>
            </a:r>
            <a:endParaRPr sz="1900">
              <a:solidFill>
                <a:srgbClr val="A58255"/>
              </a:solidFill>
              <a:latin typeface="Inter SemiBold"/>
              <a:ea typeface="Inter SemiBold"/>
              <a:cs typeface="Inter SemiBold"/>
              <a:sym typeface="Inter SemiBold"/>
            </a:endParaRPr>
          </a:p>
          <a:p>
            <a:pPr indent="-349250" lvl="0" marL="457200" rtl="0" algn="just">
              <a:spcBef>
                <a:spcPts val="0"/>
              </a:spcBef>
              <a:spcAft>
                <a:spcPts val="0"/>
              </a:spcAft>
              <a:buClr>
                <a:srgbClr val="A58255"/>
              </a:buClr>
              <a:buSzPts val="1900"/>
              <a:buAutoNum type="arabicPeriod"/>
            </a:pPr>
            <a:r>
              <a:rPr lang="en-US" sz="1900">
                <a:solidFill>
                  <a:srgbClr val="A58255"/>
                </a:solidFill>
                <a:latin typeface="Inter SemiBold"/>
                <a:ea typeface="Inter SemiBold"/>
                <a:cs typeface="Inter SemiBold"/>
                <a:sym typeface="Inter SemiBold"/>
              </a:rPr>
              <a:t>Visualization and Monitoring: </a:t>
            </a:r>
            <a:r>
              <a:rPr lang="en-US" sz="1900">
                <a:solidFill>
                  <a:srgbClr val="A58255"/>
                </a:solidFill>
                <a:latin typeface="Inter SemiBold"/>
                <a:ea typeface="Inter SemiBold"/>
                <a:cs typeface="Inter SemiBold"/>
                <a:sym typeface="Inter SemiBold"/>
              </a:rPr>
              <a:t>V</a:t>
            </a:r>
            <a:r>
              <a:rPr lang="en-US" sz="1900">
                <a:solidFill>
                  <a:srgbClr val="A58255"/>
                </a:solidFill>
                <a:latin typeface="Inter SemiBold"/>
                <a:ea typeface="Inter SemiBold"/>
                <a:cs typeface="Inter SemiBold"/>
                <a:sym typeface="Inter SemiBold"/>
              </a:rPr>
              <a:t>isualize exercise and diet data to monitor progress and adjustments in dietary plans.</a:t>
            </a:r>
            <a:endParaRPr sz="1900">
              <a:solidFill>
                <a:srgbClr val="A58255"/>
              </a:solidFill>
              <a:latin typeface="Inter SemiBold"/>
              <a:ea typeface="Inter SemiBold"/>
              <a:cs typeface="Inter SemiBold"/>
              <a:sym typeface="Inter SemiBold"/>
            </a:endParaRPr>
          </a:p>
        </p:txBody>
      </p:sp>
      <p:pic>
        <p:nvPicPr>
          <p:cNvPr id="89" name="Google Shape;89;g32fd87b4412_0_55"/>
          <p:cNvPicPr preferRelativeResize="0"/>
          <p:nvPr/>
        </p:nvPicPr>
        <p:blipFill rotWithShape="1">
          <a:blip r:embed="rId3">
            <a:alphaModFix/>
          </a:blip>
          <a:srcRect b="0" l="0" r="0" t="0"/>
          <a:stretch/>
        </p:blipFill>
        <p:spPr>
          <a:xfrm>
            <a:off x="9657588" y="5780138"/>
            <a:ext cx="2100002" cy="900001"/>
          </a:xfrm>
          <a:prstGeom prst="rect">
            <a:avLst/>
          </a:prstGeom>
          <a:noFill/>
          <a:ln>
            <a:noFill/>
          </a:ln>
        </p:spPr>
      </p:pic>
      <p:sp>
        <p:nvSpPr>
          <p:cNvPr id="90" name="Google Shape;90;g32fd87b4412_0_55"/>
          <p:cNvSpPr txBox="1"/>
          <p:nvPr/>
        </p:nvSpPr>
        <p:spPr>
          <a:xfrm>
            <a:off x="659086" y="62533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32fd87b4412_0_62"/>
          <p:cNvSpPr txBox="1"/>
          <p:nvPr/>
        </p:nvSpPr>
        <p:spPr>
          <a:xfrm>
            <a:off x="334974" y="226025"/>
            <a:ext cx="8484000" cy="6465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lang="en-US" sz="3600">
                <a:solidFill>
                  <a:srgbClr val="007367"/>
                </a:solidFill>
                <a:latin typeface="Inter"/>
                <a:ea typeface="Inter"/>
                <a:cs typeface="Inter"/>
                <a:sym typeface="Inter"/>
              </a:rPr>
              <a:t>4. REQUIREMENT ANALYSIS</a:t>
            </a:r>
            <a:endParaRPr b="0" i="0" sz="1400" u="none" cap="none" strike="noStrike">
              <a:solidFill>
                <a:srgbClr val="000000"/>
              </a:solidFill>
              <a:latin typeface="Inter"/>
              <a:ea typeface="Inter"/>
              <a:cs typeface="Inter"/>
              <a:sym typeface="Inter"/>
            </a:endParaRPr>
          </a:p>
        </p:txBody>
      </p:sp>
      <p:sp>
        <p:nvSpPr>
          <p:cNvPr id="96" name="Google Shape;96;g32fd87b4412_0_62"/>
          <p:cNvSpPr txBox="1"/>
          <p:nvPr/>
        </p:nvSpPr>
        <p:spPr>
          <a:xfrm>
            <a:off x="659075" y="1090775"/>
            <a:ext cx="10701300" cy="3766500"/>
          </a:xfrm>
          <a:prstGeom prst="rect">
            <a:avLst/>
          </a:prstGeom>
          <a:noFill/>
          <a:ln>
            <a:noFill/>
          </a:ln>
        </p:spPr>
        <p:txBody>
          <a:bodyPr anchorCtr="0" anchor="t" bIns="45700" lIns="91425" spcFirstLastPara="1" rIns="91425" wrap="square" tIns="45700">
            <a:spAutoFit/>
          </a:bodyPr>
          <a:lstStyle/>
          <a:p>
            <a:pPr indent="0" lvl="0" marL="0" rtl="0" algn="just">
              <a:lnSpc>
                <a:spcPct val="90000"/>
              </a:lnSpc>
              <a:spcBef>
                <a:spcPts val="0"/>
              </a:spcBef>
              <a:spcAft>
                <a:spcPts val="0"/>
              </a:spcAft>
              <a:buNone/>
            </a:pPr>
            <a:r>
              <a:rPr lang="en-US" sz="2300" u="sng">
                <a:solidFill>
                  <a:srgbClr val="A58255"/>
                </a:solidFill>
                <a:latin typeface="Inter SemiBold"/>
                <a:ea typeface="Inter SemiBold"/>
                <a:cs typeface="Inter SemiBold"/>
                <a:sym typeface="Inter SemiBold"/>
              </a:rPr>
              <a:t>Non -</a:t>
            </a:r>
            <a:r>
              <a:rPr lang="en-US" sz="2300" u="sng">
                <a:solidFill>
                  <a:srgbClr val="A58255"/>
                </a:solidFill>
                <a:latin typeface="Inter SemiBold"/>
                <a:ea typeface="Inter SemiBold"/>
                <a:cs typeface="Inter SemiBold"/>
                <a:sym typeface="Inter SemiBold"/>
              </a:rPr>
              <a:t>Functional Requirements -</a:t>
            </a:r>
            <a:endParaRPr sz="2300" u="sng">
              <a:solidFill>
                <a:srgbClr val="A58255"/>
              </a:solidFill>
              <a:latin typeface="Inter SemiBold"/>
              <a:ea typeface="Inter SemiBold"/>
              <a:cs typeface="Inter SemiBold"/>
              <a:sym typeface="Inter SemiBold"/>
            </a:endParaRPr>
          </a:p>
          <a:p>
            <a:pPr indent="0" lvl="0" marL="0" rtl="0" algn="just">
              <a:lnSpc>
                <a:spcPct val="90000"/>
              </a:lnSpc>
              <a:spcBef>
                <a:spcPts val="0"/>
              </a:spcBef>
              <a:spcAft>
                <a:spcPts val="0"/>
              </a:spcAft>
              <a:buNone/>
            </a:pPr>
            <a:r>
              <a:t/>
            </a:r>
            <a:endParaRPr sz="2000">
              <a:solidFill>
                <a:srgbClr val="A58255"/>
              </a:solidFill>
              <a:latin typeface="Inter SemiBold"/>
              <a:ea typeface="Inter SemiBold"/>
              <a:cs typeface="Inter SemiBold"/>
              <a:sym typeface="Inter SemiBold"/>
            </a:endParaRPr>
          </a:p>
          <a:p>
            <a:pPr indent="-355600" lvl="0" marL="457200" rtl="0" algn="just">
              <a:spcBef>
                <a:spcPts val="0"/>
              </a:spcBef>
              <a:spcAft>
                <a:spcPts val="0"/>
              </a:spcAft>
              <a:buClr>
                <a:srgbClr val="A58255"/>
              </a:buClr>
              <a:buSzPts val="2000"/>
              <a:buAutoNum type="arabicPeriod"/>
            </a:pPr>
            <a:r>
              <a:rPr lang="en-US" sz="2000">
                <a:solidFill>
                  <a:srgbClr val="A58255"/>
                </a:solidFill>
                <a:latin typeface="Inter SemiBold"/>
                <a:ea typeface="Inter SemiBold"/>
                <a:cs typeface="Inter SemiBold"/>
                <a:sym typeface="Inter SemiBold"/>
              </a:rPr>
              <a:t>Performance: Ensure quick response times for data processing and user interactions.</a:t>
            </a:r>
            <a:endParaRPr sz="2000">
              <a:solidFill>
                <a:srgbClr val="A58255"/>
              </a:solidFill>
              <a:latin typeface="Inter SemiBold"/>
              <a:ea typeface="Inter SemiBold"/>
              <a:cs typeface="Inter SemiBold"/>
              <a:sym typeface="Inter SemiBold"/>
            </a:endParaRPr>
          </a:p>
          <a:p>
            <a:pPr indent="-355600" lvl="0" marL="457200" rtl="0" algn="just">
              <a:spcBef>
                <a:spcPts val="0"/>
              </a:spcBef>
              <a:spcAft>
                <a:spcPts val="0"/>
              </a:spcAft>
              <a:buClr>
                <a:srgbClr val="A58255"/>
              </a:buClr>
              <a:buSzPts val="2000"/>
              <a:buAutoNum type="arabicPeriod"/>
            </a:pPr>
            <a:r>
              <a:rPr lang="en-US" sz="2000">
                <a:solidFill>
                  <a:srgbClr val="A58255"/>
                </a:solidFill>
                <a:latin typeface="Inter SemiBold"/>
                <a:ea typeface="Inter SemiBold"/>
                <a:cs typeface="Inter SemiBold"/>
                <a:sym typeface="Inter SemiBold"/>
              </a:rPr>
              <a:t>Usability: Offer intuitive interfaces that non-technical users can easily navigate.</a:t>
            </a:r>
            <a:endParaRPr sz="2000">
              <a:solidFill>
                <a:srgbClr val="A58255"/>
              </a:solidFill>
              <a:latin typeface="Inter SemiBold"/>
              <a:ea typeface="Inter SemiBold"/>
              <a:cs typeface="Inter SemiBold"/>
              <a:sym typeface="Inter SemiBold"/>
            </a:endParaRPr>
          </a:p>
          <a:p>
            <a:pPr indent="-355600" lvl="0" marL="457200" rtl="0" algn="just">
              <a:spcBef>
                <a:spcPts val="0"/>
              </a:spcBef>
              <a:spcAft>
                <a:spcPts val="0"/>
              </a:spcAft>
              <a:buClr>
                <a:srgbClr val="A58255"/>
              </a:buClr>
              <a:buSzPts val="2000"/>
              <a:buAutoNum type="arabicPeriod"/>
            </a:pPr>
            <a:r>
              <a:rPr lang="en-US" sz="2000">
                <a:solidFill>
                  <a:srgbClr val="A58255"/>
                </a:solidFill>
                <a:latin typeface="Inter SemiBold"/>
                <a:ea typeface="Inter SemiBold"/>
                <a:cs typeface="Inter SemiBold"/>
                <a:sym typeface="Inter SemiBold"/>
              </a:rPr>
              <a:t>Scalability: Handle increasing volumes of data and user interactions efficiently.</a:t>
            </a:r>
            <a:endParaRPr sz="2000">
              <a:solidFill>
                <a:srgbClr val="A58255"/>
              </a:solidFill>
              <a:latin typeface="Inter SemiBold"/>
              <a:ea typeface="Inter SemiBold"/>
              <a:cs typeface="Inter SemiBold"/>
              <a:sym typeface="Inter SemiBold"/>
            </a:endParaRPr>
          </a:p>
          <a:p>
            <a:pPr indent="-355600" lvl="0" marL="457200" rtl="0" algn="just">
              <a:spcBef>
                <a:spcPts val="0"/>
              </a:spcBef>
              <a:spcAft>
                <a:spcPts val="0"/>
              </a:spcAft>
              <a:buClr>
                <a:srgbClr val="A58255"/>
              </a:buClr>
              <a:buSzPts val="2000"/>
              <a:buAutoNum type="arabicPeriod"/>
            </a:pPr>
            <a:r>
              <a:rPr lang="en-US" sz="2000">
                <a:solidFill>
                  <a:srgbClr val="A58255"/>
                </a:solidFill>
                <a:latin typeface="Inter SemiBold"/>
                <a:ea typeface="Inter SemiBold"/>
                <a:cs typeface="Inter SemiBold"/>
                <a:sym typeface="Inter SemiBold"/>
              </a:rPr>
              <a:t>Security: Securely manage sensitive user data, ensuring privacy and compliance with data protection laws.</a:t>
            </a:r>
            <a:endParaRPr sz="2000">
              <a:solidFill>
                <a:srgbClr val="A58255"/>
              </a:solidFill>
              <a:latin typeface="Inter SemiBold"/>
              <a:ea typeface="Inter SemiBold"/>
              <a:cs typeface="Inter SemiBold"/>
              <a:sym typeface="Inter SemiBold"/>
            </a:endParaRPr>
          </a:p>
          <a:p>
            <a:pPr indent="-355600" lvl="0" marL="457200" rtl="0" algn="just">
              <a:spcBef>
                <a:spcPts val="0"/>
              </a:spcBef>
              <a:spcAft>
                <a:spcPts val="0"/>
              </a:spcAft>
              <a:buClr>
                <a:srgbClr val="A58255"/>
              </a:buClr>
              <a:buSzPts val="2000"/>
              <a:buAutoNum type="arabicPeriod"/>
            </a:pPr>
            <a:r>
              <a:rPr lang="en-US" sz="2000">
                <a:solidFill>
                  <a:srgbClr val="A58255"/>
                </a:solidFill>
                <a:latin typeface="Inter SemiBold"/>
                <a:ea typeface="Inter SemiBold"/>
                <a:cs typeface="Inter SemiBold"/>
                <a:sym typeface="Inter SemiBold"/>
              </a:rPr>
              <a:t>Reliability: Provide a stable system with high availability, especially for web-based access.</a:t>
            </a:r>
            <a:endParaRPr sz="2000">
              <a:solidFill>
                <a:srgbClr val="A58255"/>
              </a:solidFill>
              <a:latin typeface="Inter SemiBold"/>
              <a:ea typeface="Inter SemiBold"/>
              <a:cs typeface="Inter SemiBold"/>
              <a:sym typeface="Inter SemiBold"/>
            </a:endParaRPr>
          </a:p>
          <a:p>
            <a:pPr indent="-355600" lvl="0" marL="457200" rtl="0" algn="just">
              <a:spcBef>
                <a:spcPts val="0"/>
              </a:spcBef>
              <a:spcAft>
                <a:spcPts val="0"/>
              </a:spcAft>
              <a:buClr>
                <a:srgbClr val="A58255"/>
              </a:buClr>
              <a:buSzPts val="2000"/>
              <a:buAutoNum type="arabicPeriod"/>
            </a:pPr>
            <a:r>
              <a:rPr lang="en-US" sz="2000">
                <a:solidFill>
                  <a:srgbClr val="A58255"/>
                </a:solidFill>
                <a:latin typeface="Inter SemiBold"/>
                <a:ea typeface="Inter SemiBold"/>
                <a:cs typeface="Inter SemiBold"/>
                <a:sym typeface="Inter SemiBold"/>
              </a:rPr>
              <a:t>Maintainability: Ensure the system is easy to update and maintain, with clear documentation and a modular design.</a:t>
            </a:r>
            <a:endParaRPr sz="2000">
              <a:solidFill>
                <a:srgbClr val="A58255"/>
              </a:solidFill>
              <a:latin typeface="Inter SemiBold"/>
              <a:ea typeface="Inter SemiBold"/>
              <a:cs typeface="Inter SemiBold"/>
              <a:sym typeface="Inter SemiBold"/>
            </a:endParaRPr>
          </a:p>
        </p:txBody>
      </p:sp>
      <p:pic>
        <p:nvPicPr>
          <p:cNvPr id="97" name="Google Shape;97;g32fd87b4412_0_62"/>
          <p:cNvPicPr preferRelativeResize="0"/>
          <p:nvPr/>
        </p:nvPicPr>
        <p:blipFill rotWithShape="1">
          <a:blip r:embed="rId3">
            <a:alphaModFix/>
          </a:blip>
          <a:srcRect b="0" l="0" r="0" t="0"/>
          <a:stretch/>
        </p:blipFill>
        <p:spPr>
          <a:xfrm>
            <a:off x="9657588" y="5780138"/>
            <a:ext cx="2100002" cy="900001"/>
          </a:xfrm>
          <a:prstGeom prst="rect">
            <a:avLst/>
          </a:prstGeom>
          <a:noFill/>
          <a:ln>
            <a:noFill/>
          </a:ln>
        </p:spPr>
      </p:pic>
      <p:sp>
        <p:nvSpPr>
          <p:cNvPr id="98" name="Google Shape;98;g32fd87b4412_0_62"/>
          <p:cNvSpPr txBox="1"/>
          <p:nvPr/>
        </p:nvSpPr>
        <p:spPr>
          <a:xfrm>
            <a:off x="659086" y="62533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2fd87b4412_0_69"/>
          <p:cNvSpPr txBox="1"/>
          <p:nvPr/>
        </p:nvSpPr>
        <p:spPr>
          <a:xfrm>
            <a:off x="334974" y="226025"/>
            <a:ext cx="8484000" cy="6465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lang="en-US" sz="3600">
                <a:solidFill>
                  <a:srgbClr val="007367"/>
                </a:solidFill>
                <a:latin typeface="Inter"/>
                <a:ea typeface="Inter"/>
                <a:cs typeface="Inter"/>
                <a:sym typeface="Inter"/>
              </a:rPr>
              <a:t>5</a:t>
            </a:r>
            <a:r>
              <a:rPr b="1" lang="en-US" sz="3600">
                <a:solidFill>
                  <a:srgbClr val="007367"/>
                </a:solidFill>
                <a:latin typeface="Inter"/>
                <a:ea typeface="Inter"/>
                <a:cs typeface="Inter"/>
                <a:sym typeface="Inter"/>
              </a:rPr>
              <a:t>. DESIGN ANALYSIS</a:t>
            </a:r>
            <a:endParaRPr b="0" i="0" sz="1400" u="none" cap="none" strike="noStrike">
              <a:solidFill>
                <a:srgbClr val="000000"/>
              </a:solidFill>
              <a:latin typeface="Inter"/>
              <a:ea typeface="Inter"/>
              <a:cs typeface="Inter"/>
              <a:sym typeface="Inter"/>
            </a:endParaRPr>
          </a:p>
        </p:txBody>
      </p:sp>
      <p:sp>
        <p:nvSpPr>
          <p:cNvPr id="104" name="Google Shape;104;g32fd87b4412_0_69"/>
          <p:cNvSpPr txBox="1"/>
          <p:nvPr/>
        </p:nvSpPr>
        <p:spPr>
          <a:xfrm>
            <a:off x="659075" y="1090775"/>
            <a:ext cx="10701300" cy="4248300"/>
          </a:xfrm>
          <a:prstGeom prst="rect">
            <a:avLst/>
          </a:prstGeom>
          <a:noFill/>
          <a:ln>
            <a:noFill/>
          </a:ln>
        </p:spPr>
        <p:txBody>
          <a:bodyPr anchorCtr="0" anchor="t" bIns="45700" lIns="91425" spcFirstLastPara="1" rIns="91425" wrap="square" tIns="45700">
            <a:spAutoFit/>
          </a:bodyPr>
          <a:lstStyle/>
          <a:p>
            <a:pPr indent="-342900" lvl="0" marL="457200" rtl="0" algn="just">
              <a:spcBef>
                <a:spcPts val="0"/>
              </a:spcBef>
              <a:spcAft>
                <a:spcPts val="0"/>
              </a:spcAft>
              <a:buClr>
                <a:srgbClr val="A58255"/>
              </a:buClr>
              <a:buSzPts val="1800"/>
              <a:buFont typeface="Inter Medium"/>
              <a:buAutoNum type="arabicPeriod"/>
            </a:pPr>
            <a:r>
              <a:rPr lang="en-US" sz="1800">
                <a:solidFill>
                  <a:srgbClr val="A58255"/>
                </a:solidFill>
                <a:latin typeface="Inter Medium"/>
                <a:ea typeface="Inter Medium"/>
                <a:cs typeface="Inter Medium"/>
                <a:sym typeface="Inter Medium"/>
              </a:rPr>
              <a:t>Data Management -</a:t>
            </a:r>
            <a:endParaRPr sz="1800">
              <a:solidFill>
                <a:srgbClr val="A58255"/>
              </a:solidFill>
              <a:latin typeface="Inter Medium"/>
              <a:ea typeface="Inter Medium"/>
              <a:cs typeface="Inter Medium"/>
              <a:sym typeface="Inter Medium"/>
            </a:endParaRPr>
          </a:p>
          <a:p>
            <a:pPr indent="0" lvl="0" marL="457200" rtl="0" algn="just">
              <a:spcBef>
                <a:spcPts val="0"/>
              </a:spcBef>
              <a:spcAft>
                <a:spcPts val="0"/>
              </a:spcAft>
              <a:buNone/>
            </a:pPr>
            <a:r>
              <a:rPr lang="en-US" sz="1800">
                <a:solidFill>
                  <a:srgbClr val="A58255"/>
                </a:solidFill>
                <a:latin typeface="Inter Medium"/>
                <a:ea typeface="Inter Medium"/>
                <a:cs typeface="Inter Medium"/>
                <a:sym typeface="Inter Medium"/>
              </a:rPr>
              <a:t>  	Integration: Combines exercise and calorie data using pandas.</a:t>
            </a:r>
            <a:endParaRPr sz="1800">
              <a:solidFill>
                <a:srgbClr val="A58255"/>
              </a:solidFill>
              <a:latin typeface="Inter Medium"/>
              <a:ea typeface="Inter Medium"/>
              <a:cs typeface="Inter Medium"/>
              <a:sym typeface="Inter Medium"/>
            </a:endParaRPr>
          </a:p>
          <a:p>
            <a:pPr indent="0" lvl="0" marL="457200" rtl="0" algn="just">
              <a:spcBef>
                <a:spcPts val="0"/>
              </a:spcBef>
              <a:spcAft>
                <a:spcPts val="0"/>
              </a:spcAft>
              <a:buNone/>
            </a:pPr>
            <a:r>
              <a:rPr lang="en-US" sz="1800">
                <a:solidFill>
                  <a:srgbClr val="A58255"/>
                </a:solidFill>
                <a:latin typeface="Inter Medium"/>
                <a:ea typeface="Inter Medium"/>
                <a:cs typeface="Inter Medium"/>
                <a:sym typeface="Inter Medium"/>
              </a:rPr>
              <a:t>  	Preparation: Cleans and transforms data for analysis.</a:t>
            </a:r>
            <a:endParaRPr sz="1800">
              <a:solidFill>
                <a:srgbClr val="A58255"/>
              </a:solidFill>
              <a:latin typeface="Inter Medium"/>
              <a:ea typeface="Inter Medium"/>
              <a:cs typeface="Inter Medium"/>
              <a:sym typeface="Inter Medium"/>
            </a:endParaRPr>
          </a:p>
          <a:p>
            <a:pPr indent="-342900" lvl="0" marL="457200" rtl="0" algn="just">
              <a:spcBef>
                <a:spcPts val="0"/>
              </a:spcBef>
              <a:spcAft>
                <a:spcPts val="0"/>
              </a:spcAft>
              <a:buClr>
                <a:srgbClr val="A58255"/>
              </a:buClr>
              <a:buSzPts val="1800"/>
              <a:buFont typeface="Inter Medium"/>
              <a:buAutoNum type="arabicPeriod"/>
            </a:pPr>
            <a:r>
              <a:rPr lang="en-US" sz="1800">
                <a:solidFill>
                  <a:srgbClr val="A58255"/>
                </a:solidFill>
                <a:latin typeface="Inter Medium"/>
                <a:ea typeface="Inter Medium"/>
                <a:cs typeface="Inter Medium"/>
                <a:sym typeface="Inter Medium"/>
              </a:rPr>
              <a:t>Machine Learning and Model Persistence</a:t>
            </a:r>
            <a:endParaRPr sz="1800">
              <a:solidFill>
                <a:srgbClr val="A58255"/>
              </a:solidFill>
              <a:latin typeface="Inter Medium"/>
              <a:ea typeface="Inter Medium"/>
              <a:cs typeface="Inter Medium"/>
              <a:sym typeface="Inter Medium"/>
            </a:endParaRPr>
          </a:p>
          <a:p>
            <a:pPr indent="457200" lvl="0" marL="457200" rtl="0" algn="just">
              <a:spcBef>
                <a:spcPts val="0"/>
              </a:spcBef>
              <a:spcAft>
                <a:spcPts val="0"/>
              </a:spcAft>
              <a:buNone/>
            </a:pPr>
            <a:r>
              <a:rPr lang="en-US" sz="1800">
                <a:solidFill>
                  <a:srgbClr val="A58255"/>
                </a:solidFill>
                <a:latin typeface="Inter Medium"/>
                <a:ea typeface="Inter Medium"/>
                <a:cs typeface="Inter Medium"/>
                <a:sym typeface="Inter Medium"/>
              </a:rPr>
              <a:t>Model: Trains a Random Forest Regressor to predict calorie burn.</a:t>
            </a:r>
            <a:endParaRPr sz="1800">
              <a:solidFill>
                <a:srgbClr val="A58255"/>
              </a:solidFill>
              <a:latin typeface="Inter Medium"/>
              <a:ea typeface="Inter Medium"/>
              <a:cs typeface="Inter Medium"/>
              <a:sym typeface="Inter Medium"/>
            </a:endParaRPr>
          </a:p>
          <a:p>
            <a:pPr indent="0" lvl="0" marL="457200" rtl="0" algn="just">
              <a:spcBef>
                <a:spcPts val="0"/>
              </a:spcBef>
              <a:spcAft>
                <a:spcPts val="0"/>
              </a:spcAft>
              <a:buNone/>
            </a:pPr>
            <a:r>
              <a:rPr lang="en-US" sz="1800">
                <a:solidFill>
                  <a:srgbClr val="A58255"/>
                </a:solidFill>
                <a:latin typeface="Inter Medium"/>
                <a:ea typeface="Inter Medium"/>
                <a:cs typeface="Inter Medium"/>
                <a:sym typeface="Inter Medium"/>
              </a:rPr>
              <a:t>  	Validation: Evaluates model with accuracy metrics and saves it using joblib.</a:t>
            </a:r>
            <a:endParaRPr sz="1800">
              <a:solidFill>
                <a:srgbClr val="A58255"/>
              </a:solidFill>
              <a:latin typeface="Inter Medium"/>
              <a:ea typeface="Inter Medium"/>
              <a:cs typeface="Inter Medium"/>
              <a:sym typeface="Inter Medium"/>
            </a:endParaRPr>
          </a:p>
          <a:p>
            <a:pPr indent="-342900" lvl="0" marL="457200" rtl="0" algn="just">
              <a:spcBef>
                <a:spcPts val="0"/>
              </a:spcBef>
              <a:spcAft>
                <a:spcPts val="0"/>
              </a:spcAft>
              <a:buClr>
                <a:srgbClr val="A58255"/>
              </a:buClr>
              <a:buSzPts val="1800"/>
              <a:buFont typeface="Inter Medium"/>
              <a:buAutoNum type="arabicPeriod"/>
            </a:pPr>
            <a:r>
              <a:rPr lang="en-US" sz="1800">
                <a:solidFill>
                  <a:srgbClr val="A58255"/>
                </a:solidFill>
                <a:latin typeface="Inter Medium"/>
                <a:ea typeface="Inter Medium"/>
                <a:cs typeface="Inter Medium"/>
                <a:sym typeface="Inter Medium"/>
              </a:rPr>
              <a:t>User Interaction</a:t>
            </a:r>
            <a:endParaRPr sz="1800">
              <a:solidFill>
                <a:srgbClr val="A58255"/>
              </a:solidFill>
              <a:latin typeface="Inter Medium"/>
              <a:ea typeface="Inter Medium"/>
              <a:cs typeface="Inter Medium"/>
              <a:sym typeface="Inter Medium"/>
            </a:endParaRPr>
          </a:p>
          <a:p>
            <a:pPr indent="457200" lvl="0" marL="457200" rtl="0" algn="just">
              <a:spcBef>
                <a:spcPts val="0"/>
              </a:spcBef>
              <a:spcAft>
                <a:spcPts val="0"/>
              </a:spcAft>
              <a:buNone/>
            </a:pPr>
            <a:r>
              <a:rPr lang="en-US" sz="1800">
                <a:solidFill>
                  <a:srgbClr val="A58255"/>
                </a:solidFill>
                <a:latin typeface="Inter Medium"/>
                <a:ea typeface="Inter Medium"/>
                <a:cs typeface="Inter Medium"/>
                <a:sym typeface="Inter Medium"/>
              </a:rPr>
              <a:t>Gradio Interface: Provides real-time interactive predictions.</a:t>
            </a:r>
            <a:endParaRPr sz="1800">
              <a:solidFill>
                <a:srgbClr val="A58255"/>
              </a:solidFill>
              <a:latin typeface="Inter Medium"/>
              <a:ea typeface="Inter Medium"/>
              <a:cs typeface="Inter Medium"/>
              <a:sym typeface="Inter Medium"/>
            </a:endParaRPr>
          </a:p>
          <a:p>
            <a:pPr indent="457200" lvl="0" marL="457200" rtl="0" algn="just">
              <a:spcBef>
                <a:spcPts val="0"/>
              </a:spcBef>
              <a:spcAft>
                <a:spcPts val="0"/>
              </a:spcAft>
              <a:buNone/>
            </a:pPr>
            <a:r>
              <a:rPr lang="en-US" sz="1800">
                <a:solidFill>
                  <a:srgbClr val="A58255"/>
                </a:solidFill>
                <a:latin typeface="Inter Medium"/>
                <a:ea typeface="Inter Medium"/>
                <a:cs typeface="Inter Medium"/>
                <a:sym typeface="Inter Medium"/>
              </a:rPr>
              <a:t>Streamlit Web App: Offers personalized diet plans and fitness tracking.</a:t>
            </a:r>
            <a:endParaRPr sz="1800">
              <a:solidFill>
                <a:srgbClr val="A58255"/>
              </a:solidFill>
              <a:latin typeface="Inter Medium"/>
              <a:ea typeface="Inter Medium"/>
              <a:cs typeface="Inter Medium"/>
              <a:sym typeface="Inter Medium"/>
            </a:endParaRPr>
          </a:p>
          <a:p>
            <a:pPr indent="-342900" lvl="0" marL="457200" rtl="0" algn="just">
              <a:spcBef>
                <a:spcPts val="0"/>
              </a:spcBef>
              <a:spcAft>
                <a:spcPts val="0"/>
              </a:spcAft>
              <a:buClr>
                <a:srgbClr val="A58255"/>
              </a:buClr>
              <a:buSzPts val="1800"/>
              <a:buFont typeface="Inter Medium"/>
              <a:buAutoNum type="arabicPeriod"/>
            </a:pPr>
            <a:r>
              <a:rPr lang="en-US" sz="1800">
                <a:solidFill>
                  <a:srgbClr val="A58255"/>
                </a:solidFill>
                <a:latin typeface="Inter Medium"/>
                <a:ea typeface="Inter Medium"/>
                <a:cs typeface="Inter Medium"/>
                <a:sym typeface="Inter Medium"/>
              </a:rPr>
              <a:t>Optimization for Diet Planning</a:t>
            </a:r>
            <a:endParaRPr sz="1800">
              <a:solidFill>
                <a:srgbClr val="A58255"/>
              </a:solidFill>
              <a:latin typeface="Inter Medium"/>
              <a:ea typeface="Inter Medium"/>
              <a:cs typeface="Inter Medium"/>
              <a:sym typeface="Inter Medium"/>
            </a:endParaRPr>
          </a:p>
          <a:p>
            <a:pPr indent="0" lvl="0" marL="914400" rtl="0" algn="just">
              <a:spcBef>
                <a:spcPts val="0"/>
              </a:spcBef>
              <a:spcAft>
                <a:spcPts val="0"/>
              </a:spcAft>
              <a:buNone/>
            </a:pPr>
            <a:r>
              <a:rPr lang="en-US" sz="1800">
                <a:solidFill>
                  <a:srgbClr val="A58255"/>
                </a:solidFill>
                <a:latin typeface="Inter Medium"/>
                <a:ea typeface="Inter Medium"/>
                <a:cs typeface="Inter Medium"/>
                <a:sym typeface="Inter Medium"/>
              </a:rPr>
              <a:t>PuLP for Linear Programming: Maximizes protein within calorie constraints.</a:t>
            </a:r>
            <a:endParaRPr sz="1800">
              <a:solidFill>
                <a:srgbClr val="A58255"/>
              </a:solidFill>
              <a:latin typeface="Inter Medium"/>
              <a:ea typeface="Inter Medium"/>
              <a:cs typeface="Inter Medium"/>
              <a:sym typeface="Inter Medium"/>
            </a:endParaRPr>
          </a:p>
          <a:p>
            <a:pPr indent="0" lvl="0" marL="914400" rtl="0" algn="just">
              <a:spcBef>
                <a:spcPts val="0"/>
              </a:spcBef>
              <a:spcAft>
                <a:spcPts val="0"/>
              </a:spcAft>
              <a:buNone/>
            </a:pPr>
            <a:r>
              <a:rPr lang="en-US" sz="1800">
                <a:solidFill>
                  <a:srgbClr val="A58255"/>
                </a:solidFill>
                <a:latin typeface="Inter Medium"/>
                <a:ea typeface="Inter Medium"/>
                <a:cs typeface="Inter Medium"/>
                <a:sym typeface="Inter Medium"/>
              </a:rPr>
              <a:t>Diverse Recommendations: Iteratively generates multiple diet plans.</a:t>
            </a:r>
            <a:endParaRPr sz="1800">
              <a:solidFill>
                <a:srgbClr val="A58255"/>
              </a:solidFill>
              <a:latin typeface="Inter Medium"/>
              <a:ea typeface="Inter Medium"/>
              <a:cs typeface="Inter Medium"/>
              <a:sym typeface="Inter Medium"/>
            </a:endParaRPr>
          </a:p>
          <a:p>
            <a:pPr indent="-342900" lvl="0" marL="457200" rtl="0" algn="just">
              <a:spcBef>
                <a:spcPts val="0"/>
              </a:spcBef>
              <a:spcAft>
                <a:spcPts val="0"/>
              </a:spcAft>
              <a:buClr>
                <a:srgbClr val="A58255"/>
              </a:buClr>
              <a:buSzPts val="1800"/>
              <a:buFont typeface="Inter Medium"/>
              <a:buAutoNum type="arabicPeriod"/>
            </a:pPr>
            <a:r>
              <a:rPr lang="en-US" sz="1800">
                <a:solidFill>
                  <a:srgbClr val="A58255"/>
                </a:solidFill>
                <a:latin typeface="Inter Medium"/>
                <a:ea typeface="Inter Medium"/>
                <a:cs typeface="Inter Medium"/>
                <a:sym typeface="Inter Medium"/>
              </a:rPr>
              <a:t>System Integration</a:t>
            </a:r>
            <a:endParaRPr sz="1800">
              <a:solidFill>
                <a:srgbClr val="A58255"/>
              </a:solidFill>
              <a:latin typeface="Inter Medium"/>
              <a:ea typeface="Inter Medium"/>
              <a:cs typeface="Inter Medium"/>
              <a:sym typeface="Inter Medium"/>
            </a:endParaRPr>
          </a:p>
          <a:p>
            <a:pPr indent="457200" lvl="0" marL="457200" rtl="0" algn="just">
              <a:spcBef>
                <a:spcPts val="0"/>
              </a:spcBef>
              <a:spcAft>
                <a:spcPts val="0"/>
              </a:spcAft>
              <a:buNone/>
            </a:pPr>
            <a:r>
              <a:rPr lang="en-US" sz="1800">
                <a:solidFill>
                  <a:srgbClr val="A58255"/>
                </a:solidFill>
                <a:latin typeface="Inter Medium"/>
                <a:ea typeface="Inter Medium"/>
                <a:cs typeface="Inter Medium"/>
                <a:sym typeface="Inter Medium"/>
              </a:rPr>
              <a:t>Modular Design: Separates data management, predictive modeling, and user interfaces.</a:t>
            </a:r>
            <a:endParaRPr sz="1800">
              <a:solidFill>
                <a:srgbClr val="A58255"/>
              </a:solidFill>
              <a:latin typeface="Inter Medium"/>
              <a:ea typeface="Inter Medium"/>
              <a:cs typeface="Inter Medium"/>
              <a:sym typeface="Inter Medium"/>
            </a:endParaRPr>
          </a:p>
          <a:p>
            <a:pPr indent="0" lvl="0" marL="914400" rtl="0" algn="just">
              <a:spcBef>
                <a:spcPts val="0"/>
              </a:spcBef>
              <a:spcAft>
                <a:spcPts val="0"/>
              </a:spcAft>
              <a:buNone/>
            </a:pPr>
            <a:r>
              <a:rPr lang="en-US" sz="1800">
                <a:solidFill>
                  <a:srgbClr val="A58255"/>
                </a:solidFill>
                <a:latin typeface="Inter Medium"/>
                <a:ea typeface="Inter Medium"/>
                <a:cs typeface="Inter Medium"/>
                <a:sym typeface="Inter Medium"/>
              </a:rPr>
              <a:t>Python Ecosystem: Leverages robust libraries for comprehensive functionality.</a:t>
            </a:r>
            <a:endParaRPr sz="1800" u="sng">
              <a:solidFill>
                <a:srgbClr val="A58255"/>
              </a:solidFill>
              <a:latin typeface="Inter Medium"/>
              <a:ea typeface="Inter Medium"/>
              <a:cs typeface="Inter Medium"/>
              <a:sym typeface="Inter Medium"/>
            </a:endParaRPr>
          </a:p>
        </p:txBody>
      </p:sp>
      <p:pic>
        <p:nvPicPr>
          <p:cNvPr id="105" name="Google Shape;105;g32fd87b4412_0_69"/>
          <p:cNvPicPr preferRelativeResize="0"/>
          <p:nvPr/>
        </p:nvPicPr>
        <p:blipFill rotWithShape="1">
          <a:blip r:embed="rId3">
            <a:alphaModFix/>
          </a:blip>
          <a:srcRect b="0" l="0" r="0" t="0"/>
          <a:stretch/>
        </p:blipFill>
        <p:spPr>
          <a:xfrm>
            <a:off x="9657588" y="5780138"/>
            <a:ext cx="2100002" cy="900001"/>
          </a:xfrm>
          <a:prstGeom prst="rect">
            <a:avLst/>
          </a:prstGeom>
          <a:noFill/>
          <a:ln>
            <a:noFill/>
          </a:ln>
        </p:spPr>
      </p:pic>
      <p:sp>
        <p:nvSpPr>
          <p:cNvPr id="106" name="Google Shape;106;g32fd87b4412_0_69"/>
          <p:cNvSpPr txBox="1"/>
          <p:nvPr/>
        </p:nvSpPr>
        <p:spPr>
          <a:xfrm>
            <a:off x="659086" y="62533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Inter"/>
                <a:ea typeface="Inter"/>
                <a:cs typeface="Inter"/>
                <a:sym typeface="Inter"/>
              </a:rPr>
              <a:t>CSE, GST, Visakhapatnam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