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5" r:id="rId5"/>
    <p:sldId id="269" r:id="rId6"/>
    <p:sldId id="270" r:id="rId7"/>
    <p:sldId id="271"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72" r:id="rId22"/>
    <p:sldId id="273"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3" y="3085765"/>
            <a:ext cx="11262867"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3" y="2495453"/>
            <a:ext cx="10993547" cy="590321"/>
          </a:xfrm>
        </p:spPr>
        <p:txBody>
          <a:bodyPr anchor="t">
            <a:normAutofit/>
          </a:bodyPr>
          <a:lstStyle>
            <a:lvl1pPr marL="0" indent="0" algn="l">
              <a:buNone/>
              <a:defRPr sz="1600" cap="all">
                <a:solidFill>
                  <a:schemeClr val="accent2"/>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45"/>
            <a:ext cx="2844800" cy="365125"/>
          </a:xfrm>
        </p:spPr>
        <p:txBody>
          <a:bodyPr/>
          <a:lstStyle>
            <a:lvl1pPr>
              <a:defRPr>
                <a:solidFill>
                  <a:schemeClr val="accent1">
                    <a:lumMod val="75000"/>
                    <a:lumOff val="25000"/>
                  </a:schemeClr>
                </a:solidFill>
              </a:defRPr>
            </a:lvl1pPr>
          </a:lstStyle>
          <a:p>
            <a:fld id="{E9969D57-01A5-4849-980F-A84CDA69637D}" type="datetimeFigureOut">
              <a:rPr lang="en-IN" smtClean="0"/>
              <a:t>11-10-2021</a:t>
            </a:fld>
            <a:endParaRPr lang="en-IN"/>
          </a:p>
        </p:txBody>
      </p:sp>
      <p:sp>
        <p:nvSpPr>
          <p:cNvPr id="5" name="Footer Placeholder 4"/>
          <p:cNvSpPr>
            <a:spLocks noGrp="1"/>
          </p:cNvSpPr>
          <p:nvPr>
            <p:ph type="ftr" sz="quarter" idx="11"/>
          </p:nvPr>
        </p:nvSpPr>
        <p:spPr>
          <a:xfrm>
            <a:off x="581193" y="5951819"/>
            <a:ext cx="6917211"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45"/>
            <a:ext cx="1016440" cy="365125"/>
          </a:xfrm>
        </p:spPr>
        <p:txBody>
          <a:bodyPr/>
          <a:lstStyle>
            <a:lvl1pPr>
              <a:defRPr>
                <a:solidFill>
                  <a:schemeClr val="accent1">
                    <a:lumMod val="75000"/>
                    <a:lumOff val="25000"/>
                  </a:schemeClr>
                </a:solidFill>
              </a:defRPr>
            </a:lvl1pPr>
          </a:lstStyle>
          <a:p>
            <a:fld id="{6D612824-885C-4993-BBCB-9C0AFEFB583F}" type="slidenum">
              <a:rPr lang="en-IN" smtClean="0"/>
              <a:t>‹#›</a:t>
            </a:fld>
            <a:endParaRPr lang="en-IN"/>
          </a:p>
        </p:txBody>
      </p:sp>
    </p:spTree>
    <p:extLst>
      <p:ext uri="{BB962C8B-B14F-4D97-AF65-F5344CB8AC3E}">
        <p14:creationId xmlns:p14="http://schemas.microsoft.com/office/powerpoint/2010/main" val="69593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69D57-01A5-4849-980F-A84CDA69637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12824-885C-4993-BBCB-9C0AFEFB583F}" type="slidenum">
              <a:rPr lang="en-IN" smtClean="0"/>
              <a:t>‹#›</a:t>
            </a:fld>
            <a:endParaRPr lang="en-IN"/>
          </a:p>
        </p:txBody>
      </p:sp>
    </p:spTree>
    <p:extLst>
      <p:ext uri="{BB962C8B-B14F-4D97-AF65-F5344CB8AC3E}">
        <p14:creationId xmlns:p14="http://schemas.microsoft.com/office/powerpoint/2010/main" val="358943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6"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3" y="675734"/>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9" y="675734"/>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6" y="5956145"/>
            <a:ext cx="1328141" cy="365125"/>
          </a:xfrm>
        </p:spPr>
        <p:txBody>
          <a:bodyPr/>
          <a:lstStyle>
            <a:lvl1pPr>
              <a:defRPr>
                <a:solidFill>
                  <a:schemeClr val="accent1">
                    <a:lumMod val="75000"/>
                    <a:lumOff val="25000"/>
                  </a:schemeClr>
                </a:solidFill>
              </a:defRPr>
            </a:lvl1pPr>
          </a:lstStyle>
          <a:p>
            <a:fld id="{E9969D57-01A5-4849-980F-A84CDA69637D}" type="datetimeFigureOut">
              <a:rPr lang="en-IN" smtClean="0"/>
              <a:t>11-10-2021</a:t>
            </a:fld>
            <a:endParaRPr lang="en-IN"/>
          </a:p>
        </p:txBody>
      </p:sp>
      <p:sp>
        <p:nvSpPr>
          <p:cNvPr id="5" name="Footer Placeholder 4"/>
          <p:cNvSpPr>
            <a:spLocks noGrp="1"/>
          </p:cNvSpPr>
          <p:nvPr>
            <p:ph type="ftr" sz="quarter" idx="11"/>
          </p:nvPr>
        </p:nvSpPr>
        <p:spPr>
          <a:xfrm>
            <a:off x="774929" y="5951819"/>
            <a:ext cx="7896279" cy="365125"/>
          </a:xfrm>
        </p:spPr>
        <p:txBody>
          <a:bodyPr/>
          <a:lstStyle/>
          <a:p>
            <a:endParaRPr lang="en-IN"/>
          </a:p>
        </p:txBody>
      </p:sp>
      <p:sp>
        <p:nvSpPr>
          <p:cNvPr id="6" name="Slide Number Placeholder 5"/>
          <p:cNvSpPr>
            <a:spLocks noGrp="1"/>
          </p:cNvSpPr>
          <p:nvPr>
            <p:ph type="sldNum" sz="quarter" idx="12"/>
          </p:nvPr>
        </p:nvSpPr>
        <p:spPr>
          <a:xfrm>
            <a:off x="10446617" y="5956145"/>
            <a:ext cx="1164195" cy="365125"/>
          </a:xfrm>
        </p:spPr>
        <p:txBody>
          <a:bodyPr/>
          <a:lstStyle>
            <a:lvl1pPr>
              <a:defRPr>
                <a:solidFill>
                  <a:schemeClr val="accent1">
                    <a:lumMod val="75000"/>
                    <a:lumOff val="25000"/>
                  </a:schemeClr>
                </a:solidFill>
              </a:defRPr>
            </a:lvl1pPr>
          </a:lstStyle>
          <a:p>
            <a:fld id="{6D612824-885C-4993-BBCB-9C0AFEFB583F}" type="slidenum">
              <a:rPr lang="en-IN" smtClean="0"/>
              <a:t>‹#›</a:t>
            </a:fld>
            <a:endParaRPr lang="en-IN"/>
          </a:p>
        </p:txBody>
      </p:sp>
    </p:spTree>
    <p:extLst>
      <p:ext uri="{BB962C8B-B14F-4D97-AF65-F5344CB8AC3E}">
        <p14:creationId xmlns:p14="http://schemas.microsoft.com/office/powerpoint/2010/main" val="59098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8" y="2180502"/>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69D57-01A5-4849-980F-A84CDA69637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3" y="5956145"/>
            <a:ext cx="1052508" cy="365125"/>
          </a:xfrm>
        </p:spPr>
        <p:txBody>
          <a:bodyPr/>
          <a:lstStyle/>
          <a:p>
            <a:fld id="{6D612824-885C-4993-BBCB-9C0AFEFB583F}" type="slidenum">
              <a:rPr lang="en-IN" smtClean="0"/>
              <a:t>‹#›</a:t>
            </a:fld>
            <a:endParaRPr lang="en-IN"/>
          </a:p>
        </p:txBody>
      </p:sp>
    </p:spTree>
    <p:extLst>
      <p:ext uri="{BB962C8B-B14F-4D97-AF65-F5344CB8AC3E}">
        <p14:creationId xmlns:p14="http://schemas.microsoft.com/office/powerpoint/2010/main" val="133211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9" y="5141982"/>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8" y="3043915"/>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8" y="4541417"/>
            <a:ext cx="11029615" cy="600556"/>
          </a:xfrm>
        </p:spPr>
        <p:txBody>
          <a:bodyPr anchor="t">
            <a:normAutofit/>
          </a:bodyPr>
          <a:lstStyle>
            <a:lvl1pPr marL="0" indent="0" algn="l">
              <a:buNone/>
              <a:defRPr sz="1800" cap="all">
                <a:solidFill>
                  <a:schemeClr val="accent2"/>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9969D57-01A5-4849-980F-A84CDA69637D}" type="datetimeFigureOut">
              <a:rPr lang="en-IN" smtClean="0"/>
              <a:t>11-10-2021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612824-885C-4993-BBCB-9C0AFEFB583F}" type="slidenum">
              <a:rPr lang="en-IN" smtClean="0"/>
              <a:t>‹#›</a:t>
            </a:fld>
            <a:endParaRPr lang="en-IN"/>
          </a:p>
        </p:txBody>
      </p:sp>
    </p:spTree>
    <p:extLst>
      <p:ext uri="{BB962C8B-B14F-4D97-AF65-F5344CB8AC3E}">
        <p14:creationId xmlns:p14="http://schemas.microsoft.com/office/powerpoint/2010/main" val="234993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3" y="606562"/>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8" y="2228004"/>
            <a:ext cx="5422391"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969D57-01A5-4849-980F-A84CDA69637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12824-885C-4993-BBCB-9C0AFEFB583F}" type="slidenum">
              <a:rPr lang="en-IN" smtClean="0"/>
              <a:t>‹#›</a:t>
            </a:fld>
            <a:endParaRPr lang="en-IN"/>
          </a:p>
        </p:txBody>
      </p:sp>
    </p:spTree>
    <p:extLst>
      <p:ext uri="{BB962C8B-B14F-4D97-AF65-F5344CB8AC3E}">
        <p14:creationId xmlns:p14="http://schemas.microsoft.com/office/powerpoint/2010/main" val="66109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3" y="606562"/>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21" y="2250900"/>
            <a:ext cx="5087075" cy="536005"/>
          </a:xfrm>
        </p:spPr>
        <p:txBody>
          <a:bodyPr anchor="b">
            <a:noAutofit/>
          </a:bodyPr>
          <a:lstStyle>
            <a:lvl1pPr marL="0" indent="0">
              <a:buNone/>
              <a:defRPr sz="2200" b="0">
                <a:solidFill>
                  <a:schemeClr val="accent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5" y="2926060"/>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41" y="2250900"/>
            <a:ext cx="5087073" cy="553373"/>
          </a:xfrm>
        </p:spPr>
        <p:txBody>
          <a:bodyPr anchor="b">
            <a:noAutofit/>
          </a:bodyPr>
          <a:lstStyle>
            <a:lvl1pPr marL="0" indent="0">
              <a:buNone/>
              <a:defRPr sz="2200" b="0">
                <a:solidFill>
                  <a:schemeClr val="accent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11" y="2926060"/>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969D57-01A5-4849-980F-A84CDA69637D}"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12824-885C-4993-BBCB-9C0AFEFB583F}" type="slidenum">
              <a:rPr lang="en-IN" smtClean="0"/>
              <a:t>‹#›</a:t>
            </a:fld>
            <a:endParaRPr lang="en-IN"/>
          </a:p>
        </p:txBody>
      </p:sp>
    </p:spTree>
    <p:extLst>
      <p:ext uri="{BB962C8B-B14F-4D97-AF65-F5344CB8AC3E}">
        <p14:creationId xmlns:p14="http://schemas.microsoft.com/office/powerpoint/2010/main" val="118276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62"/>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5"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969D57-01A5-4849-980F-A84CDA69637D}"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612824-885C-4993-BBCB-9C0AFEFB583F}" type="slidenum">
              <a:rPr lang="en-IN" smtClean="0"/>
              <a:t>‹#›</a:t>
            </a:fld>
            <a:endParaRPr lang="en-IN"/>
          </a:p>
        </p:txBody>
      </p:sp>
    </p:spTree>
    <p:extLst>
      <p:ext uri="{BB962C8B-B14F-4D97-AF65-F5344CB8AC3E}">
        <p14:creationId xmlns:p14="http://schemas.microsoft.com/office/powerpoint/2010/main" val="67842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69D57-01A5-4849-980F-A84CDA69637D}" type="datetimeFigureOut">
              <a:rPr lang="en-IN" smtClean="0"/>
              <a:t>11-10-2021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612824-885C-4993-BBCB-9C0AFEFB583F}" type="slidenum">
              <a:rPr lang="en-IN" smtClean="0"/>
              <a:t>‹#›</a:t>
            </a:fld>
            <a:endParaRPr lang="en-IN"/>
          </a:p>
        </p:txBody>
      </p:sp>
    </p:spTree>
    <p:extLst>
      <p:ext uri="{BB962C8B-B14F-4D97-AF65-F5344CB8AC3E}">
        <p14:creationId xmlns:p14="http://schemas.microsoft.com/office/powerpoint/2010/main" val="360967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5" y="5262304"/>
            <a:ext cx="5869987" cy="689515"/>
          </a:xfrm>
        </p:spPr>
        <p:txBody>
          <a:bodyPr anchor="ctr">
            <a:normAutofit/>
          </a:bodyPr>
          <a:lstStyle>
            <a:lvl1pPr marL="0" indent="0" algn="r">
              <a:buNone/>
              <a:defRPr sz="1100">
                <a:solidFill>
                  <a:schemeClr val="bg1"/>
                </a:solidFill>
              </a:defRPr>
            </a:lvl1pPr>
            <a:lvl2pPr marL="457178" indent="0">
              <a:buNone/>
              <a:defRPr sz="11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969D57-01A5-4849-980F-A84CDA69637D}" type="datetimeFigureOut">
              <a:rPr lang="en-IN" smtClean="0"/>
              <a:t>11-10-2021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612824-885C-4993-BBCB-9C0AFEFB583F}" type="slidenum">
              <a:rPr lang="en-IN" smtClean="0"/>
              <a:t>‹#›</a:t>
            </a:fld>
            <a:endParaRPr lang="en-IN"/>
          </a:p>
        </p:txBody>
      </p:sp>
    </p:spTree>
    <p:extLst>
      <p:ext uri="{BB962C8B-B14F-4D97-AF65-F5344CB8AC3E}">
        <p14:creationId xmlns:p14="http://schemas.microsoft.com/office/powerpoint/2010/main" val="185593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178" indent="0">
              <a:buNone/>
              <a:defRPr sz="1600"/>
            </a:lvl2pPr>
            <a:lvl3pPr marL="914354" indent="0">
              <a:buNone/>
              <a:defRPr sz="1600"/>
            </a:lvl3pPr>
            <a:lvl4pPr marL="1371532" indent="0">
              <a:buNone/>
              <a:defRPr sz="1600"/>
            </a:lvl4pPr>
            <a:lvl5pPr marL="1828709" indent="0">
              <a:buNone/>
              <a:defRPr sz="1600"/>
            </a:lvl5pPr>
            <a:lvl6pPr marL="2285886" indent="0">
              <a:buNone/>
              <a:defRPr sz="1600"/>
            </a:lvl6pPr>
            <a:lvl7pPr marL="2743062" indent="0">
              <a:buNone/>
              <a:defRPr sz="1600"/>
            </a:lvl7pPr>
            <a:lvl8pPr marL="3200240" indent="0">
              <a:buNone/>
              <a:defRPr sz="1600"/>
            </a:lvl8pPr>
            <a:lvl9pPr marL="3657418"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7" y="5260135"/>
            <a:ext cx="11029617" cy="598671"/>
          </a:xfrm>
        </p:spPr>
        <p:txBody>
          <a:bodyPr>
            <a:normAutofit/>
          </a:bodyPr>
          <a:lstStyle>
            <a:lvl1pPr marL="0" indent="0">
              <a:buNone/>
              <a:defRPr sz="12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969D57-01A5-4849-980F-A84CDA69637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12824-885C-4993-BBCB-9C0AFEFB583F}" type="slidenum">
              <a:rPr lang="en-IN" smtClean="0"/>
              <a:t>‹#›</a:t>
            </a:fld>
            <a:endParaRPr lang="en-IN"/>
          </a:p>
        </p:txBody>
      </p:sp>
    </p:spTree>
    <p:extLst>
      <p:ext uri="{BB962C8B-B14F-4D97-AF65-F5344CB8AC3E}">
        <p14:creationId xmlns:p14="http://schemas.microsoft.com/office/powerpoint/2010/main" val="113791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7" y="5956145"/>
            <a:ext cx="2844799" cy="365125"/>
          </a:xfrm>
          <a:prstGeom prst="rect">
            <a:avLst/>
          </a:prstGeom>
        </p:spPr>
        <p:txBody>
          <a:bodyPr vert="horz" lIns="91440" tIns="45720" rIns="91440" bIns="45720" rtlCol="0" anchor="ctr"/>
          <a:lstStyle>
            <a:lvl1pPr algn="r">
              <a:defRPr sz="900">
                <a:solidFill>
                  <a:schemeClr val="accent2"/>
                </a:solidFill>
              </a:defRPr>
            </a:lvl1pPr>
          </a:lstStyle>
          <a:p>
            <a:fld id="{E9969D57-01A5-4849-980F-A84CDA69637D}" type="datetimeFigureOut">
              <a:rPr lang="en-IN" smtClean="0"/>
              <a:t>11-10-2021</a:t>
            </a:fld>
            <a:endParaRPr lang="en-IN"/>
          </a:p>
        </p:txBody>
      </p:sp>
      <p:sp>
        <p:nvSpPr>
          <p:cNvPr id="5" name="Footer Placeholder 4"/>
          <p:cNvSpPr>
            <a:spLocks noGrp="1"/>
          </p:cNvSpPr>
          <p:nvPr>
            <p:ph type="ftr" sz="quarter" idx="3"/>
          </p:nvPr>
        </p:nvSpPr>
        <p:spPr>
          <a:xfrm>
            <a:off x="581193" y="5951819"/>
            <a:ext cx="6917211"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5" y="5956145"/>
            <a:ext cx="1052511" cy="365125"/>
          </a:xfrm>
          <a:prstGeom prst="rect">
            <a:avLst/>
          </a:prstGeom>
        </p:spPr>
        <p:txBody>
          <a:bodyPr vert="horz" lIns="91440" tIns="45720" rIns="91440" bIns="45720" rtlCol="0" anchor="ctr"/>
          <a:lstStyle>
            <a:lvl1pPr algn="r">
              <a:defRPr sz="900">
                <a:solidFill>
                  <a:schemeClr val="accent2"/>
                </a:solidFill>
              </a:defRPr>
            </a:lvl1pPr>
          </a:lstStyle>
          <a:p>
            <a:fld id="{6D612824-885C-4993-BBCB-9C0AFEFB583F}" type="slidenum">
              <a:rPr lang="en-IN" smtClean="0"/>
              <a:t>‹#›</a:t>
            </a:fld>
            <a:endParaRPr lang="en-IN"/>
          </a:p>
        </p:txBody>
      </p:sp>
      <p:sp>
        <p:nvSpPr>
          <p:cNvPr id="9" name="Rectangle 8"/>
          <p:cNvSpPr/>
          <p:nvPr/>
        </p:nvSpPr>
        <p:spPr>
          <a:xfrm>
            <a:off x="446535"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519484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178"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84" indent="-305984"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68" indent="-305984"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956" indent="-269987"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1938" indent="-233989"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1920" indent="-233989"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06" indent="-228589"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890" indent="-228589"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876" indent="-228589"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861" indent="-228589" algn="l" defTabSz="457178"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422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489720"/>
            <a:ext cx="11029616" cy="1013800"/>
          </a:xfrm>
        </p:spPr>
        <p:txBody>
          <a:bodyPr>
            <a:normAutofit/>
          </a:bodyPr>
          <a:lstStyle/>
          <a:p>
            <a:r>
              <a:rPr lang="en-IN" sz="3600" dirty="0">
                <a:latin typeface="Calibri" panose="020F0502020204030204" pitchFamily="34" charset="0"/>
              </a:rPr>
              <a:t>Exploratory Data </a:t>
            </a:r>
            <a:r>
              <a:rPr lang="en-IN" sz="3600" dirty="0" smtClean="0">
                <a:latin typeface="Calibri" panose="020F0502020204030204" pitchFamily="34" charset="0"/>
              </a:rPr>
              <a:t>Analysis:</a:t>
            </a:r>
            <a:endParaRPr lang="en-IN" sz="3600" dirty="0">
              <a:latin typeface="Calibri" panose="020F0502020204030204" pitchFamily="34" charset="0"/>
            </a:endParaRPr>
          </a:p>
        </p:txBody>
      </p:sp>
      <p:sp>
        <p:nvSpPr>
          <p:cNvPr id="3" name="Content Placeholder 2"/>
          <p:cNvSpPr>
            <a:spLocks noGrp="1"/>
          </p:cNvSpPr>
          <p:nvPr>
            <p:ph idx="1"/>
          </p:nvPr>
        </p:nvSpPr>
        <p:spPr>
          <a:xfrm>
            <a:off x="581198" y="1939636"/>
            <a:ext cx="11029615" cy="2724728"/>
          </a:xfrm>
        </p:spPr>
        <p:txBody>
          <a:bodyPr/>
          <a:lstStyle/>
          <a:p>
            <a:pPr>
              <a:buClrTx/>
              <a:buSzPct val="100000"/>
              <a:buFont typeface="Wingdings" panose="05000000000000000000" pitchFamily="2" charset="2"/>
              <a:buChar char="§"/>
            </a:pPr>
            <a:r>
              <a:rPr lang="en-IN" dirty="0">
                <a:solidFill>
                  <a:schemeClr val="tx1"/>
                </a:solidFill>
                <a:latin typeface="Calibri" panose="020F0502020204030204" pitchFamily="34" charset="0"/>
              </a:rPr>
              <a:t>The one whose salary is more can have a greater chance of loan approval</a:t>
            </a:r>
            <a:r>
              <a:rPr lang="en-IN" dirty="0" smtClean="0">
                <a:solidFill>
                  <a:schemeClr val="tx1"/>
                </a:solidFill>
                <a:latin typeface="Calibri" panose="020F0502020204030204" pitchFamily="34" charset="0"/>
              </a:rPr>
              <a:t>.</a:t>
            </a:r>
          </a:p>
          <a:p>
            <a:pPr>
              <a:buClrTx/>
              <a:buSzPct val="100000"/>
              <a:buFont typeface="Wingdings" panose="05000000000000000000" pitchFamily="2" charset="2"/>
              <a:buChar char="§"/>
            </a:pPr>
            <a:r>
              <a:rPr lang="en-IN" dirty="0">
                <a:solidFill>
                  <a:schemeClr val="tx1"/>
                </a:solidFill>
                <a:latin typeface="Calibri" panose="020F0502020204030204" pitchFamily="34" charset="0"/>
              </a:rPr>
              <a:t>The one who is graduate has a better chance of loan approval. </a:t>
            </a:r>
          </a:p>
          <a:p>
            <a:pPr>
              <a:buClrTx/>
              <a:buSzPct val="100000"/>
              <a:buFont typeface="Wingdings" panose="05000000000000000000" pitchFamily="2" charset="2"/>
              <a:buChar char="§"/>
            </a:pPr>
            <a:r>
              <a:rPr lang="en-IN" dirty="0">
                <a:solidFill>
                  <a:schemeClr val="tx1"/>
                </a:solidFill>
                <a:latin typeface="Calibri" panose="020F0502020204030204" pitchFamily="34" charset="0"/>
              </a:rPr>
              <a:t>Married people would have an upper hand than unmarried people for loan approval</a:t>
            </a:r>
            <a:r>
              <a:rPr lang="en-IN" dirty="0" smtClean="0">
                <a:solidFill>
                  <a:schemeClr val="tx1"/>
                </a:solidFill>
                <a:latin typeface="Calibri" panose="020F0502020204030204" pitchFamily="34" charset="0"/>
              </a:rPr>
              <a:t>.</a:t>
            </a:r>
          </a:p>
          <a:p>
            <a:pPr>
              <a:buClrTx/>
              <a:buSzPct val="100000"/>
              <a:buFont typeface="Wingdings" panose="05000000000000000000" pitchFamily="2" charset="2"/>
              <a:buChar char="§"/>
            </a:pPr>
            <a:r>
              <a:rPr lang="en-IN" dirty="0">
                <a:solidFill>
                  <a:schemeClr val="tx1"/>
                </a:solidFill>
                <a:latin typeface="Calibri" panose="020F0502020204030204" pitchFamily="34" charset="0"/>
              </a:rPr>
              <a:t>The applicant who has a smaller number of dependents have a high probability for loan approval. </a:t>
            </a:r>
            <a:endParaRPr lang="en-IN" dirty="0" smtClean="0">
              <a:solidFill>
                <a:schemeClr val="tx1"/>
              </a:solidFill>
              <a:latin typeface="Calibri" panose="020F0502020204030204" pitchFamily="34" charset="0"/>
            </a:endParaRPr>
          </a:p>
          <a:p>
            <a:pPr>
              <a:buClrTx/>
              <a:buSzPct val="100000"/>
              <a:buFont typeface="Wingdings" panose="05000000000000000000" pitchFamily="2" charset="2"/>
              <a:buChar char="§"/>
            </a:pPr>
            <a:r>
              <a:rPr lang="en-IN" dirty="0">
                <a:solidFill>
                  <a:schemeClr val="tx1"/>
                </a:solidFill>
                <a:latin typeface="Calibri" panose="020F0502020204030204" pitchFamily="34" charset="0"/>
              </a:rPr>
              <a:t>The lesser the loan amounts the higher the chance for getting </a:t>
            </a:r>
            <a:r>
              <a:rPr lang="en-IN" dirty="0" smtClean="0">
                <a:solidFill>
                  <a:schemeClr val="tx1"/>
                </a:solidFill>
                <a:latin typeface="Calibri" panose="020F0502020204030204" pitchFamily="34" charset="0"/>
              </a:rPr>
              <a:t>loan</a:t>
            </a:r>
            <a:endParaRPr lang="en-IN" dirty="0">
              <a:solidFill>
                <a:schemeClr val="tx1"/>
              </a:solidFill>
              <a:latin typeface="Calibri" panose="020F0502020204030204" pitchFamily="34" charset="0"/>
            </a:endParaRPr>
          </a:p>
        </p:txBody>
      </p:sp>
    </p:spTree>
    <p:extLst>
      <p:ext uri="{BB962C8B-B14F-4D97-AF65-F5344CB8AC3E}">
        <p14:creationId xmlns:p14="http://schemas.microsoft.com/office/powerpoint/2010/main" val="3937808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526665"/>
            <a:ext cx="11029616" cy="1013800"/>
          </a:xfrm>
        </p:spPr>
        <p:txBody>
          <a:bodyPr>
            <a:normAutofit/>
          </a:bodyPr>
          <a:lstStyle/>
          <a:p>
            <a:r>
              <a:rPr lang="en-IN" sz="3600" dirty="0">
                <a:latin typeface="Calibri" panose="020F0502020204030204" pitchFamily="34" charset="0"/>
              </a:rPr>
              <a:t>Logarithmic Visualization Of </a:t>
            </a:r>
            <a:r>
              <a:rPr lang="en-IN" sz="3600" dirty="0" smtClean="0">
                <a:latin typeface="Calibri" panose="020F0502020204030204" pitchFamily="34" charset="0"/>
              </a:rPr>
              <a:t>Data:</a:t>
            </a:r>
            <a:endParaRPr lang="en-IN" sz="3600"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1707666" y="1874411"/>
            <a:ext cx="3609145" cy="2499577"/>
          </a:xfrm>
          <a:prstGeom prst="rect">
            <a:avLst/>
          </a:prstGeom>
        </p:spPr>
      </p:pic>
      <p:pic>
        <p:nvPicPr>
          <p:cNvPr id="9" name="Picture 8"/>
          <p:cNvPicPr>
            <a:picLocks noChangeAspect="1"/>
          </p:cNvPicPr>
          <p:nvPr/>
        </p:nvPicPr>
        <p:blipFill>
          <a:blip r:embed="rId3"/>
          <a:stretch>
            <a:fillRect/>
          </a:stretch>
        </p:blipFill>
        <p:spPr>
          <a:xfrm>
            <a:off x="6859687" y="1874410"/>
            <a:ext cx="3718882" cy="2499577"/>
          </a:xfrm>
          <a:prstGeom prst="rect">
            <a:avLst/>
          </a:prstGeom>
        </p:spPr>
      </p:pic>
      <p:pic>
        <p:nvPicPr>
          <p:cNvPr id="10" name="Picture 9"/>
          <p:cNvPicPr>
            <a:picLocks noChangeAspect="1"/>
          </p:cNvPicPr>
          <p:nvPr/>
        </p:nvPicPr>
        <p:blipFill>
          <a:blip r:embed="rId4"/>
          <a:stretch>
            <a:fillRect/>
          </a:stretch>
        </p:blipFill>
        <p:spPr>
          <a:xfrm>
            <a:off x="1671086" y="4212107"/>
            <a:ext cx="3682303" cy="2645893"/>
          </a:xfrm>
          <a:prstGeom prst="rect">
            <a:avLst/>
          </a:prstGeom>
        </p:spPr>
      </p:pic>
      <p:pic>
        <p:nvPicPr>
          <p:cNvPr id="11" name="Picture 10"/>
          <p:cNvPicPr>
            <a:picLocks noChangeAspect="1"/>
          </p:cNvPicPr>
          <p:nvPr/>
        </p:nvPicPr>
        <p:blipFill>
          <a:blip r:embed="rId5"/>
          <a:stretch>
            <a:fillRect/>
          </a:stretch>
        </p:blipFill>
        <p:spPr>
          <a:xfrm>
            <a:off x="6859687" y="4147452"/>
            <a:ext cx="3718882" cy="2639797"/>
          </a:xfrm>
          <a:prstGeom prst="rect">
            <a:avLst/>
          </a:prstGeom>
        </p:spPr>
      </p:pic>
    </p:spTree>
    <p:extLst>
      <p:ext uri="{BB962C8B-B14F-4D97-AF65-F5344CB8AC3E}">
        <p14:creationId xmlns:p14="http://schemas.microsoft.com/office/powerpoint/2010/main" val="343289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508193"/>
            <a:ext cx="11029616" cy="1013800"/>
          </a:xfrm>
        </p:spPr>
        <p:txBody>
          <a:bodyPr>
            <a:normAutofit/>
          </a:bodyPr>
          <a:lstStyle/>
          <a:p>
            <a:r>
              <a:rPr lang="en-IN" sz="3600" dirty="0">
                <a:latin typeface="Calibri" panose="020F0502020204030204" pitchFamily="34" charset="0"/>
              </a:rPr>
              <a:t>Correlation </a:t>
            </a:r>
            <a:r>
              <a:rPr lang="en-IN" sz="3600" dirty="0" smtClean="0">
                <a:latin typeface="Calibri" panose="020F0502020204030204" pitchFamily="34" charset="0"/>
              </a:rPr>
              <a:t>Matrix:</a:t>
            </a:r>
            <a:endParaRPr lang="en-IN" sz="36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2562145" y="1694240"/>
            <a:ext cx="6882981" cy="5163760"/>
          </a:xfrm>
          <a:prstGeom prst="rect">
            <a:avLst/>
          </a:prstGeom>
          <a:ln>
            <a:noFill/>
          </a:ln>
          <a:effectLst>
            <a:softEdge rad="112500"/>
          </a:effectLst>
        </p:spPr>
      </p:pic>
    </p:spTree>
    <p:extLst>
      <p:ext uri="{BB962C8B-B14F-4D97-AF65-F5344CB8AC3E}">
        <p14:creationId xmlns:p14="http://schemas.microsoft.com/office/powerpoint/2010/main" val="113164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5" y="535695"/>
            <a:ext cx="11029616" cy="988332"/>
          </a:xfrm>
        </p:spPr>
        <p:txBody>
          <a:bodyPr>
            <a:normAutofit/>
          </a:bodyPr>
          <a:lstStyle/>
          <a:p>
            <a:r>
              <a:rPr lang="en-IN" sz="3600" dirty="0" smtClean="0">
                <a:latin typeface="Calibri" panose="020F0502020204030204" pitchFamily="34" charset="0"/>
              </a:rPr>
              <a:t>Code:</a:t>
            </a:r>
            <a:endParaRPr lang="en-IN" sz="3600" dirty="0">
              <a:latin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32" y="1942292"/>
            <a:ext cx="11426779" cy="4780094"/>
          </a:xfrm>
          <a:prstGeom prst="rect">
            <a:avLst/>
          </a:prstGeom>
        </p:spPr>
      </p:pic>
    </p:spTree>
    <p:extLst>
      <p:ext uri="{BB962C8B-B14F-4D97-AF65-F5344CB8AC3E}">
        <p14:creationId xmlns:p14="http://schemas.microsoft.com/office/powerpoint/2010/main" val="2368768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480484"/>
            <a:ext cx="11029616" cy="1013800"/>
          </a:xfrm>
        </p:spPr>
        <p:txBody>
          <a:bodyPr>
            <a:normAutofit/>
          </a:bodyPr>
          <a:lstStyle/>
          <a:p>
            <a:r>
              <a:rPr lang="en-IN" sz="3600" dirty="0" smtClean="0">
                <a:latin typeface="Calibri" panose="020F0502020204030204" pitchFamily="34" charset="0"/>
              </a:rPr>
              <a:t>Code:</a:t>
            </a:r>
            <a:endParaRPr lang="en-IN" sz="3600"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31" y="2145028"/>
            <a:ext cx="11433347" cy="3415262"/>
          </a:xfrm>
          <a:prstGeom prst="rect">
            <a:avLst/>
          </a:prstGeom>
        </p:spPr>
      </p:pic>
    </p:spTree>
    <p:extLst>
      <p:ext uri="{BB962C8B-B14F-4D97-AF65-F5344CB8AC3E}">
        <p14:creationId xmlns:p14="http://schemas.microsoft.com/office/powerpoint/2010/main" val="4218902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526665"/>
            <a:ext cx="11029616" cy="1013800"/>
          </a:xfrm>
        </p:spPr>
        <p:txBody>
          <a:bodyPr>
            <a:normAutofit/>
          </a:bodyPr>
          <a:lstStyle/>
          <a:p>
            <a:r>
              <a:rPr lang="en-IN" sz="3600" dirty="0" smtClean="0">
                <a:latin typeface="Calibri" panose="020F0502020204030204" pitchFamily="34" charset="0"/>
              </a:rPr>
              <a:t>Code:</a:t>
            </a:r>
            <a:endParaRPr lang="en-IN" sz="3600" dirty="0">
              <a:latin typeface="Calibri" panose="020F050202020403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8095"/>
          <a:stretch/>
        </p:blipFill>
        <p:spPr>
          <a:xfrm>
            <a:off x="581197" y="2101406"/>
            <a:ext cx="11187872" cy="4086958"/>
          </a:xfrm>
          <a:prstGeom prst="rect">
            <a:avLst/>
          </a:prstGeom>
        </p:spPr>
      </p:pic>
    </p:spTree>
    <p:extLst>
      <p:ext uri="{BB962C8B-B14F-4D97-AF65-F5344CB8AC3E}">
        <p14:creationId xmlns:p14="http://schemas.microsoft.com/office/powerpoint/2010/main" val="1928187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517429"/>
            <a:ext cx="11029616" cy="1013800"/>
          </a:xfrm>
        </p:spPr>
        <p:txBody>
          <a:bodyPr/>
          <a:lstStyle/>
          <a:p>
            <a:r>
              <a:rPr lang="en-IN" sz="3600" dirty="0">
                <a:solidFill>
                  <a:prstClr val="white"/>
                </a:solidFill>
                <a:latin typeface="Calibri" panose="020F0502020204030204" pitchFamily="34" charset="0"/>
              </a:rPr>
              <a:t>Code:</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3146"/>
          <a:stretch/>
        </p:blipFill>
        <p:spPr>
          <a:xfrm>
            <a:off x="581191" y="2447635"/>
            <a:ext cx="11212256" cy="2438401"/>
          </a:xfrm>
          <a:prstGeom prst="rect">
            <a:avLst/>
          </a:prstGeom>
        </p:spPr>
      </p:pic>
    </p:spTree>
    <p:extLst>
      <p:ext uri="{BB962C8B-B14F-4D97-AF65-F5344CB8AC3E}">
        <p14:creationId xmlns:p14="http://schemas.microsoft.com/office/powerpoint/2010/main" val="1196498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54374"/>
            <a:ext cx="11029616" cy="1013800"/>
          </a:xfrm>
        </p:spPr>
        <p:txBody>
          <a:bodyPr/>
          <a:lstStyle/>
          <a:p>
            <a:r>
              <a:rPr lang="en-IN" sz="3600" dirty="0">
                <a:solidFill>
                  <a:prstClr val="white"/>
                </a:solidFill>
                <a:latin typeface="Calibri" panose="020F0502020204030204" pitchFamily="34" charset="0"/>
              </a:rPr>
              <a:t>Code: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006946"/>
            <a:ext cx="11036967" cy="4680182"/>
          </a:xfrm>
          <a:prstGeom prst="rect">
            <a:avLst/>
          </a:prstGeom>
        </p:spPr>
      </p:pic>
    </p:spTree>
    <p:extLst>
      <p:ext uri="{BB962C8B-B14F-4D97-AF65-F5344CB8AC3E}">
        <p14:creationId xmlns:p14="http://schemas.microsoft.com/office/powerpoint/2010/main" val="1126495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37" y="508192"/>
            <a:ext cx="11029616" cy="1013800"/>
          </a:xfrm>
        </p:spPr>
        <p:txBody>
          <a:bodyPr/>
          <a:lstStyle/>
          <a:p>
            <a:r>
              <a:rPr lang="en-IN" sz="3600" dirty="0">
                <a:solidFill>
                  <a:prstClr val="white"/>
                </a:solidFill>
                <a:latin typeface="Calibri" panose="020F0502020204030204" pitchFamily="34" charset="0"/>
              </a:rPr>
              <a:t>Code: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37" y="1869325"/>
            <a:ext cx="11167463" cy="4903764"/>
          </a:xfrm>
          <a:prstGeom prst="rect">
            <a:avLst/>
          </a:prstGeom>
        </p:spPr>
      </p:pic>
    </p:spTree>
    <p:extLst>
      <p:ext uri="{BB962C8B-B14F-4D97-AF65-F5344CB8AC3E}">
        <p14:creationId xmlns:p14="http://schemas.microsoft.com/office/powerpoint/2010/main" val="2225131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17429"/>
            <a:ext cx="11029616" cy="1013800"/>
          </a:xfrm>
        </p:spPr>
        <p:txBody>
          <a:bodyPr/>
          <a:lstStyle/>
          <a:p>
            <a:r>
              <a:rPr lang="en-IN" sz="3600" dirty="0">
                <a:solidFill>
                  <a:prstClr val="white"/>
                </a:solidFill>
                <a:latin typeface="Calibri" panose="020F0502020204030204" pitchFamily="34" charset="0"/>
              </a:rPr>
              <a:t>Code:</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59058"/>
          <a:stretch/>
        </p:blipFill>
        <p:spPr>
          <a:xfrm>
            <a:off x="581192" y="2454794"/>
            <a:ext cx="11070145" cy="2375824"/>
          </a:xfrm>
          <a:prstGeom prst="rect">
            <a:avLst/>
          </a:prstGeom>
        </p:spPr>
      </p:pic>
    </p:spTree>
    <p:extLst>
      <p:ext uri="{BB962C8B-B14F-4D97-AF65-F5344CB8AC3E}">
        <p14:creationId xmlns:p14="http://schemas.microsoft.com/office/powerpoint/2010/main" val="1469147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423" y="989117"/>
            <a:ext cx="10751127" cy="812800"/>
          </a:xfrm>
        </p:spPr>
        <p:txBody>
          <a:bodyPr>
            <a:normAutofit/>
          </a:bodyPr>
          <a:lstStyle/>
          <a:p>
            <a:pPr algn="ctr"/>
            <a:r>
              <a:rPr lang="en-IN" sz="4000" dirty="0">
                <a:solidFill>
                  <a:schemeClr val="tx1"/>
                </a:solidFill>
                <a:latin typeface="Calibri" panose="020F0502020204030204" pitchFamily="34" charset="0"/>
              </a:rPr>
              <a:t>Loan Prediction Using Machine </a:t>
            </a:r>
            <a:r>
              <a:rPr lang="en-IN" sz="4000" dirty="0" smtClean="0">
                <a:solidFill>
                  <a:schemeClr val="tx1"/>
                </a:solidFill>
                <a:latin typeface="Calibri" panose="020F0502020204030204" pitchFamily="34" charset="0"/>
              </a:rPr>
              <a:t>Learning</a:t>
            </a:r>
            <a:endParaRPr lang="en-IN" sz="4000" dirty="0">
              <a:solidFill>
                <a:schemeClr val="tx1"/>
              </a:solidFill>
              <a:latin typeface="Calibri" panose="020F0502020204030204" pitchFamily="34" charset="0"/>
            </a:endParaRPr>
          </a:p>
        </p:txBody>
      </p:sp>
      <p:sp>
        <p:nvSpPr>
          <p:cNvPr id="5" name="TextBox 4"/>
          <p:cNvSpPr txBox="1"/>
          <p:nvPr/>
        </p:nvSpPr>
        <p:spPr>
          <a:xfrm>
            <a:off x="928257" y="3285535"/>
            <a:ext cx="4359564" cy="584775"/>
          </a:xfrm>
          <a:prstGeom prst="rect">
            <a:avLst/>
          </a:prstGeom>
          <a:noFill/>
        </p:spPr>
        <p:txBody>
          <a:bodyPr wrap="square" rtlCol="0">
            <a:spAutoFit/>
          </a:bodyPr>
          <a:lstStyle/>
          <a:p>
            <a:r>
              <a:rPr lang="en-IN" sz="3200" i="1" dirty="0" smtClean="0">
                <a:solidFill>
                  <a:schemeClr val="bg1"/>
                </a:solidFill>
                <a:latin typeface="Calibri" panose="020F0502020204030204" pitchFamily="34" charset="0"/>
              </a:rPr>
              <a:t>Group Member: </a:t>
            </a:r>
            <a:endParaRPr lang="en-IN" sz="3200" i="1" dirty="0">
              <a:solidFill>
                <a:schemeClr val="bg1"/>
              </a:solidFill>
              <a:latin typeface="Calibri" panose="020F0502020204030204" pitchFamily="34" charset="0"/>
            </a:endParaRPr>
          </a:p>
        </p:txBody>
      </p:sp>
      <p:sp>
        <p:nvSpPr>
          <p:cNvPr id="6" name="TextBox 5"/>
          <p:cNvSpPr txBox="1"/>
          <p:nvPr/>
        </p:nvSpPr>
        <p:spPr>
          <a:xfrm>
            <a:off x="1653313" y="4030489"/>
            <a:ext cx="3398978" cy="1323439"/>
          </a:xfrm>
          <a:prstGeom prst="rect">
            <a:avLst/>
          </a:prstGeom>
          <a:noFill/>
        </p:spPr>
        <p:txBody>
          <a:bodyPr wrap="square" rtlCol="0">
            <a:spAutoFit/>
          </a:bodyPr>
          <a:lstStyle/>
          <a:p>
            <a:pPr marL="342882" indent="-342882">
              <a:buFont typeface="+mj-lt"/>
              <a:buAutoNum type="arabicPeriod"/>
            </a:pPr>
            <a:r>
              <a:rPr lang="en-IN" sz="2000" dirty="0" err="1" smtClean="0">
                <a:solidFill>
                  <a:schemeClr val="bg1"/>
                </a:solidFill>
              </a:rPr>
              <a:t>Insiya</a:t>
            </a:r>
            <a:r>
              <a:rPr lang="en-IN" sz="2000" dirty="0" smtClean="0">
                <a:solidFill>
                  <a:schemeClr val="bg1"/>
                </a:solidFill>
              </a:rPr>
              <a:t> </a:t>
            </a:r>
            <a:r>
              <a:rPr lang="en-IN" sz="2000" dirty="0" err="1" smtClean="0">
                <a:solidFill>
                  <a:schemeClr val="bg1"/>
                </a:solidFill>
              </a:rPr>
              <a:t>Saher</a:t>
            </a:r>
            <a:r>
              <a:rPr lang="en-IN" sz="2000" dirty="0" smtClean="0">
                <a:solidFill>
                  <a:schemeClr val="bg1"/>
                </a:solidFill>
              </a:rPr>
              <a:t> (27 - A)</a:t>
            </a:r>
            <a:endParaRPr lang="en-IN" sz="2000" dirty="0">
              <a:solidFill>
                <a:schemeClr val="bg1"/>
              </a:solidFill>
            </a:endParaRPr>
          </a:p>
          <a:p>
            <a:pPr marL="342882" indent="-342882">
              <a:buFont typeface="+mj-lt"/>
              <a:buAutoNum type="arabicPeriod"/>
            </a:pPr>
            <a:r>
              <a:rPr lang="en-IN" sz="2000" dirty="0" smtClean="0">
                <a:solidFill>
                  <a:schemeClr val="bg1"/>
                </a:solidFill>
              </a:rPr>
              <a:t>Chaitanya Sudan (41 - A)</a:t>
            </a:r>
          </a:p>
          <a:p>
            <a:pPr marL="342882" indent="-342882">
              <a:buFont typeface="+mj-lt"/>
              <a:buAutoNum type="arabicPeriod"/>
            </a:pPr>
            <a:r>
              <a:rPr lang="en-IN" sz="2000" dirty="0" smtClean="0">
                <a:solidFill>
                  <a:schemeClr val="bg1"/>
                </a:solidFill>
              </a:rPr>
              <a:t>Neha </a:t>
            </a:r>
            <a:r>
              <a:rPr lang="en-IN" sz="2000" dirty="0" err="1" smtClean="0">
                <a:solidFill>
                  <a:schemeClr val="bg1"/>
                </a:solidFill>
              </a:rPr>
              <a:t>Sahu</a:t>
            </a:r>
            <a:r>
              <a:rPr lang="en-IN" sz="2000" dirty="0" smtClean="0">
                <a:solidFill>
                  <a:schemeClr val="bg1"/>
                </a:solidFill>
              </a:rPr>
              <a:t> (09 - B)</a:t>
            </a:r>
          </a:p>
          <a:p>
            <a:pPr marL="342882" indent="-342882">
              <a:buFont typeface="+mj-lt"/>
              <a:buAutoNum type="arabicPeriod"/>
            </a:pPr>
            <a:r>
              <a:rPr lang="en-IN" sz="2000" dirty="0" smtClean="0">
                <a:solidFill>
                  <a:schemeClr val="bg1"/>
                </a:solidFill>
              </a:rPr>
              <a:t>Georgina Frank (11 - B)</a:t>
            </a:r>
            <a:endParaRPr lang="en-IN" sz="2000" dirty="0">
              <a:solidFill>
                <a:schemeClr val="bg1"/>
              </a:solidFill>
            </a:endParaRPr>
          </a:p>
        </p:txBody>
      </p:sp>
      <p:sp>
        <p:nvSpPr>
          <p:cNvPr id="3" name="TextBox 2"/>
          <p:cNvSpPr txBox="1"/>
          <p:nvPr/>
        </p:nvSpPr>
        <p:spPr>
          <a:xfrm>
            <a:off x="4895276" y="1869763"/>
            <a:ext cx="6991924" cy="523220"/>
          </a:xfrm>
          <a:prstGeom prst="rect">
            <a:avLst/>
          </a:prstGeom>
          <a:noFill/>
        </p:spPr>
        <p:txBody>
          <a:bodyPr wrap="square" rtlCol="0">
            <a:spAutoFit/>
          </a:bodyPr>
          <a:lstStyle/>
          <a:p>
            <a:r>
              <a:rPr lang="en-IN" sz="2800" dirty="0">
                <a:latin typeface="Calibri" panose="020F0502020204030204" pitchFamily="34" charset="0"/>
              </a:rPr>
              <a:t>Machine Learning [ECT453-3] </a:t>
            </a:r>
            <a:r>
              <a:rPr lang="en-IN" sz="2800" dirty="0" smtClean="0">
                <a:latin typeface="Calibri" panose="020F0502020204030204" pitchFamily="34" charset="0"/>
              </a:rPr>
              <a:t>– VII </a:t>
            </a:r>
            <a:r>
              <a:rPr lang="en-IN" sz="2800" baseline="30000" dirty="0" smtClean="0">
                <a:latin typeface="Calibri" panose="020F0502020204030204" pitchFamily="34" charset="0"/>
              </a:rPr>
              <a:t>TH</a:t>
            </a:r>
            <a:r>
              <a:rPr lang="en-IN" sz="2800" dirty="0" smtClean="0">
                <a:latin typeface="Calibri" panose="020F0502020204030204" pitchFamily="34" charset="0"/>
              </a:rPr>
              <a:t> </a:t>
            </a:r>
            <a:r>
              <a:rPr lang="en-IN" sz="2800" dirty="0">
                <a:latin typeface="Calibri" panose="020F0502020204030204" pitchFamily="34" charset="0"/>
              </a:rPr>
              <a:t>Semester</a:t>
            </a:r>
          </a:p>
        </p:txBody>
      </p:sp>
      <p:sp>
        <p:nvSpPr>
          <p:cNvPr id="7" name="TextBox 6"/>
          <p:cNvSpPr txBox="1"/>
          <p:nvPr/>
        </p:nvSpPr>
        <p:spPr>
          <a:xfrm>
            <a:off x="4895276" y="2392983"/>
            <a:ext cx="5163127" cy="523220"/>
          </a:xfrm>
          <a:prstGeom prst="rect">
            <a:avLst/>
          </a:prstGeom>
          <a:noFill/>
        </p:spPr>
        <p:txBody>
          <a:bodyPr wrap="square" rtlCol="0">
            <a:spAutoFit/>
          </a:bodyPr>
          <a:lstStyle/>
          <a:p>
            <a:r>
              <a:rPr lang="en-IN" sz="2800" dirty="0">
                <a:latin typeface="Calibri" panose="020F0502020204030204" pitchFamily="34" charset="0"/>
              </a:rPr>
              <a:t>Guided By </a:t>
            </a:r>
            <a:r>
              <a:rPr lang="en-IN" sz="2800" dirty="0" smtClean="0">
                <a:latin typeface="Calibri" panose="020F0502020204030204" pitchFamily="34" charset="0"/>
              </a:rPr>
              <a:t>- </a:t>
            </a:r>
            <a:r>
              <a:rPr lang="en-IN" sz="2800" dirty="0">
                <a:latin typeface="Calibri" panose="020F0502020204030204" pitchFamily="34" charset="0"/>
              </a:rPr>
              <a:t>Professor</a:t>
            </a:r>
            <a:r>
              <a:rPr lang="en-IN" sz="2800" dirty="0" smtClean="0">
                <a:latin typeface="Calibri" panose="020F0502020204030204" pitchFamily="34" charset="0"/>
              </a:rPr>
              <a:t> A. </a:t>
            </a:r>
            <a:r>
              <a:rPr lang="en-IN" sz="2800" dirty="0" err="1">
                <a:latin typeface="Calibri" panose="020F0502020204030204" pitchFamily="34" charset="0"/>
              </a:rPr>
              <a:t>J</a:t>
            </a:r>
            <a:r>
              <a:rPr lang="en-IN" sz="2800" dirty="0" err="1" smtClean="0">
                <a:latin typeface="Calibri" panose="020F0502020204030204" pitchFamily="34" charset="0"/>
              </a:rPr>
              <a:t>aiswal</a:t>
            </a:r>
            <a:r>
              <a:rPr lang="en-IN" sz="2800" dirty="0" smtClean="0">
                <a:latin typeface="Calibri" panose="020F0502020204030204" pitchFamily="34" charset="0"/>
              </a:rPr>
              <a:t> </a:t>
            </a:r>
            <a:endParaRPr lang="en-IN" sz="2800" dirty="0">
              <a:latin typeface="Calibri" panose="020F0502020204030204" pitchFamily="34" charset="0"/>
            </a:endParaRPr>
          </a:p>
        </p:txBody>
      </p:sp>
      <p:pic>
        <p:nvPicPr>
          <p:cNvPr id="8" name="Picture 7"/>
          <p:cNvPicPr>
            <a:picLocks noChangeAspect="1"/>
          </p:cNvPicPr>
          <p:nvPr/>
        </p:nvPicPr>
        <p:blipFill>
          <a:blip r:embed="rId2"/>
          <a:stretch>
            <a:fillRect/>
          </a:stretch>
        </p:blipFill>
        <p:spPr>
          <a:xfrm>
            <a:off x="9186606" y="3285535"/>
            <a:ext cx="2127944" cy="2858245"/>
          </a:xfrm>
          <a:prstGeom prst="rect">
            <a:avLst/>
          </a:prstGeom>
        </p:spPr>
      </p:pic>
    </p:spTree>
    <p:extLst>
      <p:ext uri="{BB962C8B-B14F-4D97-AF65-F5344CB8AC3E}">
        <p14:creationId xmlns:p14="http://schemas.microsoft.com/office/powerpoint/2010/main" val="2578146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45137"/>
            <a:ext cx="11029616" cy="1013800"/>
          </a:xfrm>
        </p:spPr>
        <p:txBody>
          <a:bodyPr/>
          <a:lstStyle/>
          <a:p>
            <a:r>
              <a:rPr lang="en-IN" sz="3600" dirty="0">
                <a:solidFill>
                  <a:prstClr val="white"/>
                </a:solidFill>
                <a:latin typeface="Calibri" panose="020F0502020204030204" pitchFamily="34" charset="0"/>
              </a:rPr>
              <a:t>Code:</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1109"/>
          <a:stretch/>
        </p:blipFill>
        <p:spPr>
          <a:xfrm>
            <a:off x="581192" y="2235200"/>
            <a:ext cx="10553700" cy="3257896"/>
          </a:xfrm>
          <a:prstGeom prst="rect">
            <a:avLst/>
          </a:prstGeom>
        </p:spPr>
      </p:pic>
    </p:spTree>
    <p:extLst>
      <p:ext uri="{BB962C8B-B14F-4D97-AF65-F5344CB8AC3E}">
        <p14:creationId xmlns:p14="http://schemas.microsoft.com/office/powerpoint/2010/main" val="21732276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545137"/>
            <a:ext cx="11029616" cy="1013800"/>
          </a:xfrm>
        </p:spPr>
        <p:txBody>
          <a:bodyPr>
            <a:normAutofit/>
          </a:bodyPr>
          <a:lstStyle/>
          <a:p>
            <a:r>
              <a:rPr lang="en-IN" sz="3600" dirty="0" smtClean="0">
                <a:latin typeface="Calibri" panose="020F0502020204030204" pitchFamily="34" charset="0"/>
              </a:rPr>
              <a:t>Result: </a:t>
            </a:r>
            <a:endParaRPr lang="en-IN" sz="3600" dirty="0">
              <a:latin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2145716" y="3629891"/>
            <a:ext cx="7335169" cy="2419928"/>
          </a:xfrm>
          <a:prstGeom prst="rect">
            <a:avLst/>
          </a:prstGeom>
        </p:spPr>
      </p:pic>
      <p:sp>
        <p:nvSpPr>
          <p:cNvPr id="5" name="TextBox 4"/>
          <p:cNvSpPr txBox="1"/>
          <p:nvPr/>
        </p:nvSpPr>
        <p:spPr>
          <a:xfrm>
            <a:off x="581197" y="2078182"/>
            <a:ext cx="10788767" cy="1200329"/>
          </a:xfrm>
          <a:prstGeom prst="rect">
            <a:avLst/>
          </a:prstGeom>
          <a:noFill/>
        </p:spPr>
        <p:txBody>
          <a:bodyPr wrap="square" rtlCol="0">
            <a:spAutoFit/>
          </a:bodyPr>
          <a:lstStyle/>
          <a:p>
            <a:r>
              <a:rPr lang="en-IN" dirty="0">
                <a:latin typeface="Calibri" panose="020F0502020204030204" pitchFamily="34" charset="0"/>
              </a:rPr>
              <a:t>So here, it can be resulted with confidence that the Logistic Regression model is extremely efficient and gives a better result when compared to other models. It works correctly and </a:t>
            </a:r>
            <a:r>
              <a:rPr lang="en-IN" dirty="0" smtClean="0">
                <a:latin typeface="Calibri" panose="020F0502020204030204" pitchFamily="34" charset="0"/>
              </a:rPr>
              <a:t>fulfils </a:t>
            </a:r>
            <a:r>
              <a:rPr lang="en-IN" dirty="0">
                <a:latin typeface="Calibri" panose="020F0502020204030204" pitchFamily="34" charset="0"/>
              </a:rPr>
              <a:t>all requirements of bankers. This system properly and accurately calculate the result. It predicts the loan is approve or reject to loan applicant or customer very accurately.</a:t>
            </a:r>
          </a:p>
        </p:txBody>
      </p:sp>
    </p:spTree>
    <p:extLst>
      <p:ext uri="{BB962C8B-B14F-4D97-AF65-F5344CB8AC3E}">
        <p14:creationId xmlns:p14="http://schemas.microsoft.com/office/powerpoint/2010/main" val="2512126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443538"/>
            <a:ext cx="11029616" cy="1013800"/>
          </a:xfrm>
        </p:spPr>
        <p:txBody>
          <a:bodyPr>
            <a:normAutofit/>
          </a:bodyPr>
          <a:lstStyle/>
          <a:p>
            <a:r>
              <a:rPr lang="en-IN" sz="3600" dirty="0" smtClean="0">
                <a:latin typeface="Calibri" panose="020F0502020204030204" pitchFamily="34" charset="0"/>
              </a:rPr>
              <a:t>Conclusion: </a:t>
            </a:r>
            <a:endParaRPr lang="en-IN" sz="3600" dirty="0">
              <a:latin typeface="Calibri" panose="020F0502020204030204" pitchFamily="34" charset="0"/>
            </a:endParaRPr>
          </a:p>
        </p:txBody>
      </p:sp>
      <p:sp>
        <p:nvSpPr>
          <p:cNvPr id="3" name="Content Placeholder 2"/>
          <p:cNvSpPr>
            <a:spLocks noGrp="1"/>
          </p:cNvSpPr>
          <p:nvPr>
            <p:ph idx="1"/>
          </p:nvPr>
        </p:nvSpPr>
        <p:spPr>
          <a:xfrm>
            <a:off x="581197" y="1838757"/>
            <a:ext cx="11029615" cy="4220298"/>
          </a:xfrm>
        </p:spPr>
        <p:txBody>
          <a:bodyPr>
            <a:normAutofit/>
          </a:bodyPr>
          <a:lstStyle/>
          <a:p>
            <a:pPr>
              <a:buClrTx/>
              <a:buSzPct val="100000"/>
              <a:buFont typeface="Wingdings" panose="05000000000000000000" pitchFamily="2" charset="2"/>
              <a:buChar char="§"/>
            </a:pPr>
            <a:r>
              <a:rPr lang="en-IN" dirty="0">
                <a:solidFill>
                  <a:schemeClr val="tx1"/>
                </a:solidFill>
                <a:latin typeface="Calibri" panose="020F0502020204030204" pitchFamily="34" charset="0"/>
              </a:rPr>
              <a:t>The main purpose of the project is </a:t>
            </a:r>
            <a:r>
              <a:rPr lang="en-IN" dirty="0" smtClean="0">
                <a:solidFill>
                  <a:schemeClr val="tx1"/>
                </a:solidFill>
                <a:latin typeface="Calibri" panose="020F0502020204030204" pitchFamily="34" charset="0"/>
              </a:rPr>
              <a:t>to</a:t>
            </a:r>
            <a:r>
              <a:rPr lang="en-IN" dirty="0" smtClean="0">
                <a:solidFill>
                  <a:schemeClr val="tx1"/>
                </a:solidFill>
              </a:rPr>
              <a:t> improve </a:t>
            </a:r>
            <a:r>
              <a:rPr lang="en-IN" dirty="0">
                <a:solidFill>
                  <a:schemeClr val="tx1"/>
                </a:solidFill>
              </a:rPr>
              <a:t>the model selection before Loan </a:t>
            </a:r>
            <a:r>
              <a:rPr lang="en-IN" dirty="0" smtClean="0">
                <a:solidFill>
                  <a:schemeClr val="tx1"/>
                </a:solidFill>
              </a:rPr>
              <a:t>Prediction</a:t>
            </a:r>
            <a:r>
              <a:rPr lang="en-IN" dirty="0" smtClean="0">
                <a:solidFill>
                  <a:schemeClr val="tx1"/>
                </a:solidFill>
                <a:latin typeface="Calibri" panose="020F0502020204030204" pitchFamily="34" charset="0"/>
              </a:rPr>
              <a:t>. </a:t>
            </a:r>
            <a:r>
              <a:rPr lang="en-IN" dirty="0">
                <a:solidFill>
                  <a:schemeClr val="tx1"/>
                </a:solidFill>
                <a:latin typeface="Calibri" panose="020F0502020204030204" pitchFamily="34" charset="0"/>
              </a:rPr>
              <a:t>From a proper analysis of available data and constraints of the banking sector, it can be concluded that by keeping safety in mind that this product is much effective or highly efficient. This application is operating efficiently and fulfilling all the major requirements of Banker. </a:t>
            </a:r>
            <a:endParaRPr lang="en-IN" dirty="0" smtClean="0"/>
          </a:p>
          <a:p>
            <a:pPr>
              <a:buClrTx/>
              <a:buSzPct val="100000"/>
              <a:buFont typeface="Wingdings" panose="05000000000000000000" pitchFamily="2" charset="2"/>
              <a:buChar char="§"/>
            </a:pPr>
            <a:r>
              <a:rPr lang="en-IN" dirty="0">
                <a:solidFill>
                  <a:schemeClr val="tx1"/>
                </a:solidFill>
                <a:latin typeface="Calibri" panose="020F0502020204030204" pitchFamily="34" charset="0"/>
              </a:rPr>
              <a:t>This project can be expanded to a higher level in the future, so the software can have some better modifications to make it more reliable, secure and accurate. Therefore, the system is trained with existing datasets that may be older in the future, so it can also take on new tests that will be performed to pass new test cases</a:t>
            </a:r>
            <a:r>
              <a:rPr lang="en-IN" dirty="0" smtClean="0">
                <a:solidFill>
                  <a:schemeClr val="tx1"/>
                </a:solidFill>
                <a:latin typeface="Calibri" panose="020F0502020204030204" pitchFamily="34" charset="0"/>
              </a:rPr>
              <a:t>.</a:t>
            </a:r>
            <a:endParaRPr lang="en-IN" dirty="0">
              <a:solidFill>
                <a:schemeClr val="tx1"/>
              </a:solidFill>
              <a:latin typeface="Calibri" panose="020F0502020204030204" pitchFamily="34" charset="0"/>
            </a:endParaRPr>
          </a:p>
          <a:p>
            <a:pPr>
              <a:buClrTx/>
              <a:buSzPct val="100000"/>
              <a:buFont typeface="Wingdings" panose="05000000000000000000" pitchFamily="2" charset="2"/>
              <a:buChar char="§"/>
            </a:pPr>
            <a:r>
              <a:rPr lang="en-IN" dirty="0">
                <a:solidFill>
                  <a:schemeClr val="tx1"/>
                </a:solidFill>
                <a:latin typeface="Calibri" panose="020F0502020204030204" pitchFamily="34" charset="0"/>
              </a:rPr>
              <a:t>Therefore have been numbers cases of computer glitches, errors in content and most important weight of features is fixed in automated prediction system. So, in the near future the so –called software could be made more secure, reliable and dynamic weight adjustment. In near future this module of prediction can be integrated with the module of automated processing system</a:t>
            </a:r>
            <a:r>
              <a:rPr lang="en-IN" dirty="0" smtClean="0">
                <a:solidFill>
                  <a:schemeClr val="tx1"/>
                </a:solidFill>
                <a:latin typeface="Calibri" panose="020F0502020204030204" pitchFamily="34" charset="0"/>
              </a:rPr>
              <a:t>.</a:t>
            </a:r>
            <a:endParaRPr lang="en-IN" dirty="0">
              <a:solidFill>
                <a:schemeClr val="tx1"/>
              </a:solidFill>
              <a:latin typeface="Calibri" panose="020F0502020204030204" pitchFamily="34" charset="0"/>
            </a:endParaRPr>
          </a:p>
        </p:txBody>
      </p:sp>
    </p:spTree>
    <p:extLst>
      <p:ext uri="{BB962C8B-B14F-4D97-AF65-F5344CB8AC3E}">
        <p14:creationId xmlns:p14="http://schemas.microsoft.com/office/powerpoint/2010/main" val="387137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159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868219"/>
            <a:ext cx="11029616" cy="672247"/>
          </a:xfrm>
        </p:spPr>
        <p:txBody>
          <a:bodyPr>
            <a:normAutofit/>
          </a:bodyPr>
          <a:lstStyle/>
          <a:p>
            <a:r>
              <a:rPr lang="en-IN" sz="3600" dirty="0" smtClean="0">
                <a:latin typeface="Calibri" panose="020F0502020204030204" pitchFamily="34" charset="0"/>
              </a:rPr>
              <a:t>Contents</a:t>
            </a:r>
            <a:endParaRPr lang="en-IN" sz="3600" dirty="0">
              <a:latin typeface="Calibri" panose="020F0502020204030204" pitchFamily="34" charset="0"/>
            </a:endParaRPr>
          </a:p>
        </p:txBody>
      </p:sp>
      <p:sp>
        <p:nvSpPr>
          <p:cNvPr id="5" name="TextBox 4"/>
          <p:cNvSpPr txBox="1"/>
          <p:nvPr/>
        </p:nvSpPr>
        <p:spPr>
          <a:xfrm>
            <a:off x="581191" y="2050473"/>
            <a:ext cx="9227128" cy="3970318"/>
          </a:xfrm>
          <a:prstGeom prst="rect">
            <a:avLst/>
          </a:prstGeom>
          <a:noFill/>
        </p:spPr>
        <p:txBody>
          <a:bodyPr wrap="square" rtlCol="0">
            <a:spAutoFit/>
          </a:bodyPr>
          <a:lstStyle/>
          <a:p>
            <a:pPr marL="457200" indent="-457200">
              <a:buFont typeface="Arial" panose="020B0604020202020204" pitchFamily="34" charset="0"/>
              <a:buChar char="•"/>
            </a:pPr>
            <a:r>
              <a:rPr lang="en-IN" sz="2800" i="1" dirty="0" smtClean="0">
                <a:latin typeface="Calibri" panose="020F0502020204030204" pitchFamily="34" charset="0"/>
              </a:rPr>
              <a:t>Abstract</a:t>
            </a:r>
          </a:p>
          <a:p>
            <a:pPr marL="457200" indent="-457200">
              <a:buFont typeface="Arial" panose="020B0604020202020204" pitchFamily="34" charset="0"/>
              <a:buChar char="•"/>
            </a:pPr>
            <a:r>
              <a:rPr lang="en-IN" sz="2800" i="1" dirty="0">
                <a:latin typeface="Calibri" panose="020F0502020204030204" pitchFamily="34" charset="0"/>
              </a:rPr>
              <a:t>Introduction</a:t>
            </a:r>
          </a:p>
          <a:p>
            <a:pPr marL="457200" indent="-457200">
              <a:buFont typeface="Arial" panose="020B0604020202020204" pitchFamily="34" charset="0"/>
              <a:buChar char="•"/>
            </a:pPr>
            <a:r>
              <a:rPr lang="en-IN" sz="2800" i="1" dirty="0">
                <a:latin typeface="Calibri" panose="020F0502020204030204" pitchFamily="34" charset="0"/>
              </a:rPr>
              <a:t>Objective</a:t>
            </a:r>
          </a:p>
          <a:p>
            <a:pPr marL="457200" indent="-457200">
              <a:buFont typeface="Arial" panose="020B0604020202020204" pitchFamily="34" charset="0"/>
              <a:buChar char="•"/>
            </a:pPr>
            <a:r>
              <a:rPr lang="en-IN" sz="2800" i="1" dirty="0">
                <a:latin typeface="Calibri" panose="020F0502020204030204" pitchFamily="34" charset="0"/>
              </a:rPr>
              <a:t>Problem Statement</a:t>
            </a:r>
          </a:p>
          <a:p>
            <a:pPr marL="457200" indent="-457200">
              <a:buFont typeface="Arial" panose="020B0604020202020204" pitchFamily="34" charset="0"/>
              <a:buChar char="•"/>
            </a:pPr>
            <a:r>
              <a:rPr lang="en-IN" sz="2800" i="1" dirty="0" smtClean="0">
                <a:latin typeface="Calibri" panose="020F0502020204030204" pitchFamily="34" charset="0"/>
              </a:rPr>
              <a:t>Implemented </a:t>
            </a:r>
            <a:r>
              <a:rPr lang="en-IN" sz="2800" i="1" dirty="0">
                <a:latin typeface="Calibri" panose="020F0502020204030204" pitchFamily="34" charset="0"/>
              </a:rPr>
              <a:t>Approach/ Algorithm</a:t>
            </a:r>
          </a:p>
          <a:p>
            <a:pPr marL="457200" indent="-457200">
              <a:buFont typeface="Arial" panose="020B0604020202020204" pitchFamily="34" charset="0"/>
              <a:buChar char="•"/>
            </a:pPr>
            <a:r>
              <a:rPr lang="en-IN" sz="2800" i="1" dirty="0">
                <a:latin typeface="Calibri" panose="020F0502020204030204" pitchFamily="34" charset="0"/>
              </a:rPr>
              <a:t>Exploratory Data Analysis</a:t>
            </a:r>
          </a:p>
          <a:p>
            <a:pPr marL="457200" indent="-457200">
              <a:buFont typeface="Arial" panose="020B0604020202020204" pitchFamily="34" charset="0"/>
              <a:buChar char="•"/>
            </a:pPr>
            <a:r>
              <a:rPr lang="en-IN" sz="2800" i="1" dirty="0">
                <a:latin typeface="Calibri" panose="020F0502020204030204" pitchFamily="34" charset="0"/>
              </a:rPr>
              <a:t>Code</a:t>
            </a:r>
          </a:p>
          <a:p>
            <a:pPr marL="457200" indent="-457200">
              <a:buFont typeface="Arial" panose="020B0604020202020204" pitchFamily="34" charset="0"/>
              <a:buChar char="•"/>
            </a:pPr>
            <a:r>
              <a:rPr lang="en-IN" sz="2800" i="1" dirty="0">
                <a:latin typeface="Calibri" panose="020F0502020204030204" pitchFamily="34" charset="0"/>
              </a:rPr>
              <a:t>Result</a:t>
            </a:r>
          </a:p>
          <a:p>
            <a:pPr marL="457200" indent="-457200">
              <a:buFont typeface="Arial" panose="020B0604020202020204" pitchFamily="34" charset="0"/>
              <a:buChar char="•"/>
            </a:pPr>
            <a:r>
              <a:rPr lang="en-IN" sz="2800" i="1" dirty="0" smtClean="0">
                <a:latin typeface="Calibri" panose="020F0502020204030204" pitchFamily="34" charset="0"/>
              </a:rPr>
              <a:t>Conclusion</a:t>
            </a:r>
            <a:endParaRPr lang="en-IN" sz="2800" i="1" dirty="0">
              <a:latin typeface="Calibri" panose="020F0502020204030204" pitchFamily="34" charset="0"/>
            </a:endParaRPr>
          </a:p>
        </p:txBody>
      </p:sp>
    </p:spTree>
    <p:extLst>
      <p:ext uri="{BB962C8B-B14F-4D97-AF65-F5344CB8AC3E}">
        <p14:creationId xmlns:p14="http://schemas.microsoft.com/office/powerpoint/2010/main" val="221985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8" y="489720"/>
            <a:ext cx="11029616" cy="1013800"/>
          </a:xfrm>
        </p:spPr>
        <p:txBody>
          <a:bodyPr>
            <a:normAutofit/>
          </a:bodyPr>
          <a:lstStyle/>
          <a:p>
            <a:r>
              <a:rPr lang="en-IN" sz="3600" dirty="0" smtClean="0">
                <a:latin typeface="Calibri" panose="020F0502020204030204" pitchFamily="34" charset="0"/>
              </a:rPr>
              <a:t>Abstract:</a:t>
            </a:r>
            <a:endParaRPr lang="en-IN" sz="3600" dirty="0">
              <a:latin typeface="Calibri" panose="020F0502020204030204" pitchFamily="34" charset="0"/>
            </a:endParaRPr>
          </a:p>
        </p:txBody>
      </p:sp>
      <p:sp>
        <p:nvSpPr>
          <p:cNvPr id="3" name="Content Placeholder 2"/>
          <p:cNvSpPr>
            <a:spLocks noGrp="1"/>
          </p:cNvSpPr>
          <p:nvPr>
            <p:ph idx="1"/>
          </p:nvPr>
        </p:nvSpPr>
        <p:spPr>
          <a:xfrm>
            <a:off x="581199" y="1875703"/>
            <a:ext cx="11029615" cy="3712298"/>
          </a:xfrm>
        </p:spPr>
        <p:txBody>
          <a:bodyPr>
            <a:normAutofit/>
          </a:bodyPr>
          <a:lstStyle/>
          <a:p>
            <a:pPr>
              <a:buClrTx/>
            </a:pPr>
            <a:r>
              <a:rPr lang="en-IN" dirty="0">
                <a:solidFill>
                  <a:schemeClr val="tx1"/>
                </a:solidFill>
                <a:latin typeface="Calibri" panose="020F0502020204030204" pitchFamily="34" charset="0"/>
              </a:rPr>
              <a:t>Banks have numerous goods to sell in our financial system, but the major source of income for any bank is its credit line. As a result, they can profit from the interest on the loans they credit. The profit or loss of a bank is mostly determined by loans, i.e. whether consumers repay the loan or default. The bank can lower its non-performing assets by forecasting loan defaulters.</a:t>
            </a:r>
          </a:p>
          <a:p>
            <a:pPr>
              <a:buClrTx/>
            </a:pPr>
            <a:r>
              <a:rPr lang="en-IN" dirty="0">
                <a:solidFill>
                  <a:schemeClr val="tx1"/>
                </a:solidFill>
                <a:latin typeface="Calibri" panose="020F0502020204030204" pitchFamily="34" charset="0"/>
              </a:rPr>
              <a:t>As a result, research into this phenomenon is critical. Previous research in this era has revealed that there are numerous methods for studying the problem of loan default control. However, because accurate forecasts are critical for profit maximization, it is critical to investigate the nature of the various methodologies and compare them</a:t>
            </a:r>
            <a:r>
              <a:rPr lang="en-IN" dirty="0" smtClean="0">
                <a:solidFill>
                  <a:schemeClr val="tx1"/>
                </a:solidFill>
                <a:latin typeface="Calibri" panose="020F0502020204030204" pitchFamily="34" charset="0"/>
              </a:rPr>
              <a:t>.</a:t>
            </a:r>
          </a:p>
          <a:p>
            <a:pPr>
              <a:buClrTx/>
            </a:pPr>
            <a:r>
              <a:rPr lang="en-IN" dirty="0">
                <a:solidFill>
                  <a:schemeClr val="tx1"/>
                </a:solidFill>
                <a:latin typeface="Calibri" panose="020F0502020204030204" pitchFamily="34" charset="0"/>
              </a:rPr>
              <a:t>A very important approach in predictive analytics is used to study the problem of predicting loan defaulters (a)Collection of Data (b)Data Cleaning and (c)Performance </a:t>
            </a:r>
            <a:r>
              <a:rPr lang="en-IN" dirty="0" smtClean="0">
                <a:solidFill>
                  <a:schemeClr val="tx1"/>
                </a:solidFill>
                <a:latin typeface="Calibri" panose="020F0502020204030204" pitchFamily="34" charset="0"/>
              </a:rPr>
              <a:t>Evaluation</a:t>
            </a:r>
            <a:endParaRPr lang="en-IN" dirty="0">
              <a:solidFill>
                <a:schemeClr val="tx1"/>
              </a:solidFill>
              <a:latin typeface="Calibri" panose="020F0502020204030204" pitchFamily="34" charset="0"/>
            </a:endParaRPr>
          </a:p>
        </p:txBody>
      </p:sp>
    </p:spTree>
    <p:extLst>
      <p:ext uri="{BB962C8B-B14F-4D97-AF65-F5344CB8AC3E}">
        <p14:creationId xmlns:p14="http://schemas.microsoft.com/office/powerpoint/2010/main" val="4205373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406592"/>
            <a:ext cx="11029616" cy="1013800"/>
          </a:xfrm>
        </p:spPr>
        <p:txBody>
          <a:bodyPr>
            <a:normAutofit/>
          </a:bodyPr>
          <a:lstStyle/>
          <a:p>
            <a:r>
              <a:rPr lang="en-IN" sz="3600" dirty="0" smtClean="0">
                <a:latin typeface="Calibri" panose="020F0502020204030204" pitchFamily="34" charset="0"/>
              </a:rPr>
              <a:t>Introduction:</a:t>
            </a:r>
            <a:endParaRPr lang="en-IN" sz="3600" dirty="0">
              <a:latin typeface="Calibri" panose="020F0502020204030204" pitchFamily="34" charset="0"/>
            </a:endParaRPr>
          </a:p>
        </p:txBody>
      </p:sp>
      <p:sp>
        <p:nvSpPr>
          <p:cNvPr id="3" name="Content Placeholder 2"/>
          <p:cNvSpPr>
            <a:spLocks noGrp="1"/>
          </p:cNvSpPr>
          <p:nvPr>
            <p:ph idx="1"/>
          </p:nvPr>
        </p:nvSpPr>
        <p:spPr>
          <a:xfrm>
            <a:off x="581197" y="1801811"/>
            <a:ext cx="11029615" cy="3933971"/>
          </a:xfrm>
        </p:spPr>
        <p:txBody>
          <a:bodyPr/>
          <a:lstStyle/>
          <a:p>
            <a:pPr>
              <a:buClr>
                <a:schemeClr val="tx1"/>
              </a:buClr>
              <a:buSzPct val="100000"/>
              <a:buFont typeface="Wingdings" panose="05000000000000000000" pitchFamily="2" charset="2"/>
              <a:buChar char="§"/>
            </a:pPr>
            <a:r>
              <a:rPr lang="en-IN" dirty="0">
                <a:solidFill>
                  <a:schemeClr val="tx1"/>
                </a:solidFill>
                <a:latin typeface="Calibri" panose="020F0502020204030204" pitchFamily="34" charset="0"/>
              </a:rPr>
              <a:t>Loan Prediction is very helpful for employee of banks as well as for the applicant also. The aim of this Project is to provide quick, immediate and easy way to choose the deserving applicants. </a:t>
            </a:r>
            <a:endParaRPr lang="en-IN" dirty="0" smtClean="0"/>
          </a:p>
          <a:p>
            <a:pPr>
              <a:buClr>
                <a:schemeClr val="tx1"/>
              </a:buClr>
              <a:buSzPct val="100000"/>
              <a:buFont typeface="Wingdings" panose="05000000000000000000" pitchFamily="2" charset="2"/>
              <a:buChar char="§"/>
            </a:pPr>
            <a:r>
              <a:rPr lang="en-IN" dirty="0">
                <a:solidFill>
                  <a:schemeClr val="tx1"/>
                </a:solidFill>
                <a:latin typeface="Calibri" panose="020F0502020204030204" pitchFamily="34" charset="0"/>
              </a:rPr>
              <a:t>Customer first apply for loan after that company or bank validates the customer eligibility for loan. Company or bank wants to automate the loan eligibility process (real time) based on customer details provided while filling application form. These details are Gender, Marital Status, Education, Number of Dependents, Income, Loan Amount, Credit History and other. </a:t>
            </a:r>
          </a:p>
          <a:p>
            <a:pPr>
              <a:buClr>
                <a:schemeClr val="tx1"/>
              </a:buClr>
              <a:buSzPct val="100000"/>
              <a:buFont typeface="Wingdings" panose="05000000000000000000" pitchFamily="2" charset="2"/>
              <a:buChar char="§"/>
            </a:pPr>
            <a:r>
              <a:rPr lang="en-IN" dirty="0">
                <a:solidFill>
                  <a:schemeClr val="tx1"/>
                </a:solidFill>
                <a:latin typeface="Calibri" panose="020F0502020204030204" pitchFamily="34" charset="0"/>
              </a:rPr>
              <a:t>This project has taken the data of previous customers of various banks </a:t>
            </a:r>
            <a:r>
              <a:rPr lang="en-IN" dirty="0" smtClean="0">
                <a:solidFill>
                  <a:schemeClr val="tx1"/>
                </a:solidFill>
                <a:latin typeface="Calibri" panose="020F0502020204030204" pitchFamily="34" charset="0"/>
              </a:rPr>
              <a:t>to whom </a:t>
            </a:r>
            <a:r>
              <a:rPr lang="en-IN" dirty="0">
                <a:solidFill>
                  <a:schemeClr val="tx1"/>
                </a:solidFill>
                <a:latin typeface="Calibri" panose="020F0502020204030204" pitchFamily="34" charset="0"/>
              </a:rPr>
              <a:t>on a set of parameters loan were approved (</a:t>
            </a:r>
            <a:r>
              <a:rPr lang="en-IN" dirty="0" err="1">
                <a:solidFill>
                  <a:schemeClr val="tx1"/>
                </a:solidFill>
                <a:latin typeface="Calibri" panose="020F0502020204030204" pitchFamily="34" charset="0"/>
              </a:rPr>
              <a:t>Kaggle</a:t>
            </a:r>
            <a:r>
              <a:rPr lang="en-IN" dirty="0">
                <a:solidFill>
                  <a:schemeClr val="tx1"/>
                </a:solidFill>
                <a:latin typeface="Calibri" panose="020F0502020204030204" pitchFamily="34" charset="0"/>
              </a:rPr>
              <a:t> Dataset</a:t>
            </a:r>
            <a:r>
              <a:rPr lang="en-IN" dirty="0" smtClean="0">
                <a:solidFill>
                  <a:schemeClr val="tx1"/>
                </a:solidFill>
                <a:latin typeface="Calibri" panose="020F0502020204030204" pitchFamily="34" charset="0"/>
              </a:rPr>
              <a:t>). So </a:t>
            </a:r>
            <a:r>
              <a:rPr lang="en-IN" dirty="0">
                <a:solidFill>
                  <a:schemeClr val="tx1"/>
                </a:solidFill>
                <a:latin typeface="Calibri" panose="020F0502020204030204" pitchFamily="34" charset="0"/>
              </a:rPr>
              <a:t>the machine learning model is trained on that record to get accurate results.</a:t>
            </a:r>
          </a:p>
          <a:p>
            <a:pPr>
              <a:buClr>
                <a:schemeClr val="tx1"/>
              </a:buClr>
              <a:buSzPct val="100000"/>
              <a:buFont typeface="Wingdings" panose="05000000000000000000" pitchFamily="2" charset="2"/>
              <a:buChar char="§"/>
            </a:pPr>
            <a:endParaRPr lang="en-IN" dirty="0">
              <a:solidFill>
                <a:schemeClr val="tx1"/>
              </a:solidFill>
              <a:latin typeface="Calibri" panose="020F0502020204030204" pitchFamily="34" charset="0"/>
            </a:endParaRPr>
          </a:p>
        </p:txBody>
      </p:sp>
    </p:spTree>
    <p:extLst>
      <p:ext uri="{BB962C8B-B14F-4D97-AF65-F5344CB8AC3E}">
        <p14:creationId xmlns:p14="http://schemas.microsoft.com/office/powerpoint/2010/main" val="2780100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8" y="517429"/>
            <a:ext cx="11029616" cy="1013800"/>
          </a:xfrm>
        </p:spPr>
        <p:txBody>
          <a:bodyPr>
            <a:normAutofit/>
          </a:bodyPr>
          <a:lstStyle/>
          <a:p>
            <a:r>
              <a:rPr lang="en-IN" sz="3600" dirty="0" smtClean="0">
                <a:latin typeface="Calibri" panose="020F0502020204030204" pitchFamily="34" charset="0"/>
              </a:rPr>
              <a:t>Objective:</a:t>
            </a:r>
            <a:endParaRPr lang="en-IN" sz="3600" dirty="0">
              <a:latin typeface="Calibri" panose="020F0502020204030204" pitchFamily="34" charset="0"/>
            </a:endParaRPr>
          </a:p>
        </p:txBody>
      </p:sp>
      <p:sp>
        <p:nvSpPr>
          <p:cNvPr id="3" name="Content Placeholder 2"/>
          <p:cNvSpPr>
            <a:spLocks noGrp="1"/>
          </p:cNvSpPr>
          <p:nvPr>
            <p:ph idx="1"/>
          </p:nvPr>
        </p:nvSpPr>
        <p:spPr>
          <a:xfrm>
            <a:off x="581198" y="1958108"/>
            <a:ext cx="11029615" cy="2669309"/>
          </a:xfrm>
        </p:spPr>
        <p:txBody>
          <a:bodyPr/>
          <a:lstStyle/>
          <a:p>
            <a:pPr>
              <a:buClrTx/>
              <a:buSzPct val="100000"/>
              <a:buFont typeface="Wingdings" panose="05000000000000000000" pitchFamily="2" charset="2"/>
              <a:buChar char="§"/>
            </a:pPr>
            <a:r>
              <a:rPr lang="en-IN" dirty="0">
                <a:solidFill>
                  <a:schemeClr val="tx1"/>
                </a:solidFill>
                <a:latin typeface="Calibri" panose="020F0502020204030204" pitchFamily="34" charset="0"/>
              </a:rPr>
              <a:t>Our main objective of this project is to predict the best machine learning algorithm to predict with maximum accuracy that whether the applicant should be given the loan or not. </a:t>
            </a:r>
            <a:endParaRPr lang="en-IN" dirty="0" smtClean="0">
              <a:solidFill>
                <a:schemeClr val="tx1"/>
              </a:solidFill>
              <a:latin typeface="Calibri" panose="020F0502020204030204" pitchFamily="34" charset="0"/>
            </a:endParaRPr>
          </a:p>
          <a:p>
            <a:pPr>
              <a:buClrTx/>
              <a:buSzPct val="100000"/>
              <a:buFont typeface="Wingdings" panose="05000000000000000000" pitchFamily="2" charset="2"/>
              <a:buChar char="§"/>
            </a:pPr>
            <a:r>
              <a:rPr lang="en-IN" dirty="0">
                <a:solidFill>
                  <a:schemeClr val="tx1"/>
                </a:solidFill>
                <a:latin typeface="Calibri" panose="020F0502020204030204" pitchFamily="34" charset="0"/>
              </a:rPr>
              <a:t>To predict loan safety, </a:t>
            </a:r>
            <a:r>
              <a:rPr lang="en-IN" dirty="0" smtClean="0">
                <a:solidFill>
                  <a:schemeClr val="tx1"/>
                </a:solidFill>
                <a:latin typeface="Calibri" panose="020F0502020204030204" pitchFamily="34" charset="0"/>
              </a:rPr>
              <a:t>Logistic </a:t>
            </a:r>
            <a:r>
              <a:rPr lang="en-IN" dirty="0">
                <a:solidFill>
                  <a:schemeClr val="tx1"/>
                </a:solidFill>
                <a:latin typeface="Calibri" panose="020F0502020204030204" pitchFamily="34" charset="0"/>
              </a:rPr>
              <a:t>Regression, Decision Tree Classifier, Random Forest Classifier, Extra Trees Classifier algorithm are used</a:t>
            </a:r>
            <a:r>
              <a:rPr lang="en-IN" dirty="0" smtClean="0">
                <a:solidFill>
                  <a:schemeClr val="tx1"/>
                </a:solidFill>
                <a:latin typeface="Calibri" panose="020F0502020204030204" pitchFamily="34" charset="0"/>
              </a:rPr>
              <a:t>.</a:t>
            </a:r>
            <a:endParaRPr lang="en-IN" dirty="0">
              <a:solidFill>
                <a:schemeClr val="tx1"/>
              </a:solidFill>
              <a:latin typeface="Calibri" panose="020F0502020204030204" pitchFamily="34" charset="0"/>
            </a:endParaRPr>
          </a:p>
          <a:p>
            <a:pPr>
              <a:buClrTx/>
              <a:buSzPct val="100000"/>
              <a:buFont typeface="Wingdings" panose="05000000000000000000" pitchFamily="2" charset="2"/>
              <a:buChar char="§"/>
            </a:pPr>
            <a:endParaRPr lang="en-IN" dirty="0"/>
          </a:p>
        </p:txBody>
      </p:sp>
    </p:spTree>
    <p:extLst>
      <p:ext uri="{BB962C8B-B14F-4D97-AF65-F5344CB8AC3E}">
        <p14:creationId xmlns:p14="http://schemas.microsoft.com/office/powerpoint/2010/main" val="46754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480484"/>
            <a:ext cx="11029616" cy="1013800"/>
          </a:xfrm>
        </p:spPr>
        <p:txBody>
          <a:bodyPr>
            <a:normAutofit/>
          </a:bodyPr>
          <a:lstStyle/>
          <a:p>
            <a:r>
              <a:rPr lang="en-IN" sz="3600" dirty="0">
                <a:latin typeface="Calibri" panose="020F0502020204030204" pitchFamily="34" charset="0"/>
              </a:rPr>
              <a:t>PROBLEM </a:t>
            </a:r>
            <a:r>
              <a:rPr lang="en-IN" sz="3600" dirty="0" smtClean="0">
                <a:latin typeface="Calibri" panose="020F0502020204030204" pitchFamily="34" charset="0"/>
              </a:rPr>
              <a:t>STATEMENT: </a:t>
            </a:r>
            <a:endParaRPr lang="en-IN" sz="3600" dirty="0">
              <a:latin typeface="Calibri" panose="020F0502020204030204" pitchFamily="34" charset="0"/>
            </a:endParaRPr>
          </a:p>
        </p:txBody>
      </p:sp>
      <p:sp>
        <p:nvSpPr>
          <p:cNvPr id="3" name="Content Placeholder 2"/>
          <p:cNvSpPr>
            <a:spLocks noGrp="1"/>
          </p:cNvSpPr>
          <p:nvPr>
            <p:ph idx="1"/>
          </p:nvPr>
        </p:nvSpPr>
        <p:spPr>
          <a:xfrm>
            <a:off x="581198" y="1828799"/>
            <a:ext cx="11029615" cy="1554660"/>
          </a:xfrm>
        </p:spPr>
        <p:txBody>
          <a:bodyPr/>
          <a:lstStyle/>
          <a:p>
            <a:pPr marL="0" indent="0">
              <a:buClrTx/>
              <a:buSzPct val="100000"/>
              <a:buNone/>
            </a:pPr>
            <a:r>
              <a:rPr lang="en-IN" dirty="0">
                <a:solidFill>
                  <a:schemeClr val="tx1"/>
                </a:solidFill>
              </a:rPr>
              <a:t>To overcome the problems of existing system by improving the model selection before Loan Prediction analysis. Problem of </a:t>
            </a:r>
            <a:r>
              <a:rPr lang="en-IN" dirty="0" smtClean="0">
                <a:solidFill>
                  <a:schemeClr val="tx1"/>
                </a:solidFill>
              </a:rPr>
              <a:t>existing systems </a:t>
            </a:r>
            <a:r>
              <a:rPr lang="en-IN" dirty="0">
                <a:solidFill>
                  <a:schemeClr val="tx1"/>
                </a:solidFill>
              </a:rPr>
              <a:t>is the less accuracy for predictive </a:t>
            </a:r>
            <a:r>
              <a:rPr lang="en-IN" dirty="0" smtClean="0">
                <a:solidFill>
                  <a:schemeClr val="tx1"/>
                </a:solidFill>
              </a:rPr>
              <a:t>analysis and generally only </a:t>
            </a:r>
            <a:r>
              <a:rPr lang="en-IN" dirty="0">
                <a:solidFill>
                  <a:schemeClr val="tx1"/>
                </a:solidFill>
              </a:rPr>
              <a:t>one prediction model is available to predict the loan approval</a:t>
            </a:r>
            <a:r>
              <a:rPr lang="en-IN" dirty="0" smtClean="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2816884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8" y="397356"/>
            <a:ext cx="11029616" cy="1013800"/>
          </a:xfrm>
        </p:spPr>
        <p:txBody>
          <a:bodyPr>
            <a:normAutofit/>
          </a:bodyPr>
          <a:lstStyle/>
          <a:p>
            <a:r>
              <a:rPr lang="en-IN" sz="3600" dirty="0">
                <a:latin typeface="Calibri" panose="020F0502020204030204" pitchFamily="34" charset="0"/>
              </a:rPr>
              <a:t>IMPLEMENTED </a:t>
            </a:r>
            <a:r>
              <a:rPr lang="en-IN" sz="3600" dirty="0" smtClean="0">
                <a:latin typeface="Calibri" panose="020F0502020204030204" pitchFamily="34" charset="0"/>
              </a:rPr>
              <a:t>APPROACH / ALGORITHM:</a:t>
            </a:r>
            <a:endParaRPr lang="en-IN" sz="3600" dirty="0">
              <a:latin typeface="Calibri" panose="020F0502020204030204" pitchFamily="34" charset="0"/>
            </a:endParaRPr>
          </a:p>
        </p:txBody>
      </p:sp>
      <p:sp>
        <p:nvSpPr>
          <p:cNvPr id="3" name="Content Placeholder 2"/>
          <p:cNvSpPr>
            <a:spLocks noGrp="1"/>
          </p:cNvSpPr>
          <p:nvPr>
            <p:ph idx="1"/>
          </p:nvPr>
        </p:nvSpPr>
        <p:spPr>
          <a:xfrm>
            <a:off x="332510" y="1791855"/>
            <a:ext cx="11278304" cy="5237019"/>
          </a:xfrm>
        </p:spPr>
        <p:txBody>
          <a:bodyPr>
            <a:normAutofit fontScale="55000" lnSpcReduction="20000"/>
          </a:bodyPr>
          <a:lstStyle/>
          <a:p>
            <a:pPr>
              <a:buClrTx/>
              <a:buSzPct val="100000"/>
            </a:pPr>
            <a:r>
              <a:rPr lang="en-IN" sz="3300" dirty="0" smtClean="0">
                <a:solidFill>
                  <a:schemeClr val="tx1"/>
                </a:solidFill>
                <a:latin typeface="Calibri" panose="020F0502020204030204" pitchFamily="34" charset="0"/>
              </a:rPr>
              <a:t>Load </a:t>
            </a:r>
            <a:r>
              <a:rPr lang="en-IN" sz="3300" dirty="0">
                <a:solidFill>
                  <a:schemeClr val="tx1"/>
                </a:solidFill>
                <a:latin typeface="Calibri" panose="020F0502020204030204" pitchFamily="34" charset="0"/>
              </a:rPr>
              <a:t>the data</a:t>
            </a:r>
          </a:p>
          <a:p>
            <a:pPr>
              <a:buClrTx/>
              <a:buSzPct val="100000"/>
            </a:pPr>
            <a:r>
              <a:rPr lang="en-IN" sz="3300" dirty="0">
                <a:solidFill>
                  <a:schemeClr val="tx1"/>
                </a:solidFill>
                <a:latin typeface="Calibri" panose="020F0502020204030204" pitchFamily="34" charset="0"/>
              </a:rPr>
              <a:t>Data cleaning and pre-processing</a:t>
            </a:r>
          </a:p>
          <a:p>
            <a:pPr marL="0" indent="0">
              <a:buClrTx/>
              <a:buSzPct val="100000"/>
              <a:buNone/>
            </a:pPr>
            <a:r>
              <a:rPr lang="en-IN" sz="3300" dirty="0">
                <a:solidFill>
                  <a:schemeClr val="tx1"/>
                </a:solidFill>
                <a:latin typeface="Calibri" panose="020F0502020204030204" pitchFamily="34" charset="0"/>
              </a:rPr>
              <a:t>        1. Fill the missing values with mean values regarding numerical values.</a:t>
            </a:r>
          </a:p>
          <a:p>
            <a:pPr marL="0" indent="0">
              <a:buClrTx/>
              <a:buSzPct val="100000"/>
              <a:buNone/>
            </a:pPr>
            <a:r>
              <a:rPr lang="en-IN" sz="3300" dirty="0">
                <a:solidFill>
                  <a:schemeClr val="tx1"/>
                </a:solidFill>
                <a:latin typeface="Calibri" panose="020F0502020204030204" pitchFamily="34" charset="0"/>
              </a:rPr>
              <a:t>  </a:t>
            </a:r>
            <a:r>
              <a:rPr lang="en-IN" sz="3300" dirty="0" smtClean="0">
                <a:solidFill>
                  <a:schemeClr val="tx1"/>
                </a:solidFill>
                <a:latin typeface="Calibri" panose="020F0502020204030204" pitchFamily="34" charset="0"/>
              </a:rPr>
              <a:t>      </a:t>
            </a:r>
            <a:r>
              <a:rPr lang="en-IN" sz="3300" dirty="0">
                <a:solidFill>
                  <a:schemeClr val="tx1"/>
                </a:solidFill>
                <a:latin typeface="Calibri" panose="020F0502020204030204" pitchFamily="34" charset="0"/>
              </a:rPr>
              <a:t>2. Fill the missing values with mode values regarding categorical variables.</a:t>
            </a:r>
          </a:p>
          <a:p>
            <a:pPr marL="0" indent="0">
              <a:buClrTx/>
              <a:buSzPct val="100000"/>
              <a:buNone/>
            </a:pPr>
            <a:r>
              <a:rPr lang="en-IN" sz="3300" dirty="0">
                <a:solidFill>
                  <a:schemeClr val="tx1"/>
                </a:solidFill>
                <a:latin typeface="Calibri" panose="020F0502020204030204" pitchFamily="34" charset="0"/>
              </a:rPr>
              <a:t>        3. Outlier treatment</a:t>
            </a:r>
          </a:p>
          <a:p>
            <a:pPr>
              <a:buClrTx/>
              <a:buSzPct val="100000"/>
            </a:pPr>
            <a:r>
              <a:rPr lang="en-IN" sz="3300" dirty="0">
                <a:solidFill>
                  <a:schemeClr val="tx1"/>
                </a:solidFill>
                <a:latin typeface="Calibri" panose="020F0502020204030204" pitchFamily="34" charset="0"/>
              </a:rPr>
              <a:t>Data Visualization using </a:t>
            </a:r>
            <a:r>
              <a:rPr lang="en-IN" sz="3300" dirty="0" err="1">
                <a:solidFill>
                  <a:schemeClr val="tx1"/>
                </a:solidFill>
                <a:latin typeface="Calibri" panose="020F0502020204030204" pitchFamily="34" charset="0"/>
              </a:rPr>
              <a:t>Countplot</a:t>
            </a:r>
            <a:r>
              <a:rPr lang="en-IN" sz="3300" dirty="0">
                <a:solidFill>
                  <a:schemeClr val="tx1"/>
                </a:solidFill>
                <a:latin typeface="Calibri" panose="020F0502020204030204" pitchFamily="34" charset="0"/>
              </a:rPr>
              <a:t> and </a:t>
            </a:r>
            <a:r>
              <a:rPr lang="en-IN" sz="3300" dirty="0" err="1">
                <a:solidFill>
                  <a:schemeClr val="tx1"/>
                </a:solidFill>
                <a:latin typeface="Calibri" panose="020F0502020204030204" pitchFamily="34" charset="0"/>
              </a:rPr>
              <a:t>Histplot</a:t>
            </a:r>
            <a:endParaRPr lang="en-IN" sz="3300" dirty="0">
              <a:solidFill>
                <a:schemeClr val="tx1"/>
              </a:solidFill>
              <a:latin typeface="Calibri" panose="020F0502020204030204" pitchFamily="34" charset="0"/>
            </a:endParaRPr>
          </a:p>
          <a:p>
            <a:pPr>
              <a:buClrTx/>
              <a:buSzPct val="100000"/>
            </a:pPr>
            <a:r>
              <a:rPr lang="en-IN" sz="3300" dirty="0">
                <a:solidFill>
                  <a:schemeClr val="tx1"/>
                </a:solidFill>
                <a:latin typeface="Calibri" panose="020F0502020204030204" pitchFamily="34" charset="0"/>
              </a:rPr>
              <a:t>Logarithm Conversion of Attributes and Visualization</a:t>
            </a:r>
          </a:p>
          <a:p>
            <a:pPr>
              <a:buClrTx/>
              <a:buSzPct val="100000"/>
            </a:pPr>
            <a:r>
              <a:rPr lang="en-IN" sz="3300" dirty="0">
                <a:solidFill>
                  <a:schemeClr val="tx1"/>
                </a:solidFill>
                <a:latin typeface="Calibri" panose="020F0502020204030204" pitchFamily="34" charset="0"/>
              </a:rPr>
              <a:t>Correlation Matrix</a:t>
            </a:r>
          </a:p>
          <a:p>
            <a:pPr>
              <a:buClrTx/>
              <a:buSzPct val="100000"/>
            </a:pPr>
            <a:r>
              <a:rPr lang="en-IN" sz="3300" dirty="0">
                <a:solidFill>
                  <a:schemeClr val="tx1"/>
                </a:solidFill>
                <a:latin typeface="Calibri" panose="020F0502020204030204" pitchFamily="34" charset="0"/>
              </a:rPr>
              <a:t>Apply the modelling for prediction</a:t>
            </a:r>
          </a:p>
          <a:p>
            <a:pPr marL="0" indent="0">
              <a:buClrTx/>
              <a:buSzPct val="100000"/>
              <a:buNone/>
            </a:pPr>
            <a:r>
              <a:rPr lang="en-IN" sz="3300" dirty="0">
                <a:solidFill>
                  <a:schemeClr val="tx1"/>
                </a:solidFill>
                <a:latin typeface="Calibri" panose="020F0502020204030204" pitchFamily="34" charset="0"/>
              </a:rPr>
              <a:t>        1. Create the target variable. In this approach, target variable is loan-status</a:t>
            </a:r>
          </a:p>
          <a:p>
            <a:pPr marL="0" indent="0">
              <a:buClrTx/>
              <a:buSzPct val="100000"/>
              <a:buNone/>
            </a:pPr>
            <a:r>
              <a:rPr lang="en-IN" sz="3300" dirty="0">
                <a:solidFill>
                  <a:schemeClr val="tx1"/>
                </a:solidFill>
                <a:latin typeface="Calibri" panose="020F0502020204030204" pitchFamily="34" charset="0"/>
              </a:rPr>
              <a:t>        2. Create a dummy variable for categorical variable (if required) and split the </a:t>
            </a:r>
            <a:r>
              <a:rPr lang="en-IN" sz="3300" dirty="0" smtClean="0">
                <a:solidFill>
                  <a:schemeClr val="tx1"/>
                </a:solidFill>
                <a:latin typeface="Calibri" panose="020F0502020204030204" pitchFamily="34" charset="0"/>
              </a:rPr>
              <a:t>training and </a:t>
            </a:r>
            <a:r>
              <a:rPr lang="en-IN" sz="3300" dirty="0">
                <a:solidFill>
                  <a:schemeClr val="tx1"/>
                </a:solidFill>
                <a:latin typeface="Calibri" panose="020F0502020204030204" pitchFamily="34" charset="0"/>
              </a:rPr>
              <a:t>testing </a:t>
            </a:r>
            <a:r>
              <a:rPr lang="en-IN" sz="3300" dirty="0" smtClean="0">
                <a:solidFill>
                  <a:schemeClr val="tx1"/>
                </a:solidFill>
                <a:latin typeface="Calibri" panose="020F0502020204030204" pitchFamily="34" charset="0"/>
              </a:rPr>
              <a:t>data.</a:t>
            </a:r>
            <a:endParaRPr lang="en-IN" sz="3300" dirty="0">
              <a:solidFill>
                <a:schemeClr val="tx1"/>
              </a:solidFill>
              <a:latin typeface="Calibri" panose="020F0502020204030204" pitchFamily="34" charset="0"/>
            </a:endParaRPr>
          </a:p>
          <a:p>
            <a:pPr marL="0" indent="0">
              <a:buClrTx/>
              <a:buSzPct val="100000"/>
              <a:buNone/>
            </a:pPr>
            <a:r>
              <a:rPr lang="en-IN" sz="3300" dirty="0">
                <a:solidFill>
                  <a:schemeClr val="tx1"/>
                </a:solidFill>
                <a:latin typeface="Calibri" panose="020F0502020204030204" pitchFamily="34" charset="0"/>
              </a:rPr>
              <a:t>        3. Apply the model: Logistic Regression, Decision Tree Classifier, Random Forest </a:t>
            </a:r>
            <a:r>
              <a:rPr lang="en-IN" sz="3300" dirty="0" smtClean="0">
                <a:solidFill>
                  <a:schemeClr val="tx1"/>
                </a:solidFill>
                <a:latin typeface="Calibri" panose="020F0502020204030204" pitchFamily="34" charset="0"/>
              </a:rPr>
              <a:t>Classifier</a:t>
            </a:r>
            <a:r>
              <a:rPr lang="en-IN" sz="3300" dirty="0">
                <a:solidFill>
                  <a:schemeClr val="tx1"/>
                </a:solidFill>
                <a:latin typeface="Calibri" panose="020F0502020204030204" pitchFamily="34" charset="0"/>
              </a:rPr>
              <a:t>, Extra Tree Classifier.</a:t>
            </a:r>
          </a:p>
          <a:p>
            <a:pPr marL="0" indent="0">
              <a:buClrTx/>
              <a:buSzPct val="100000"/>
              <a:buNone/>
            </a:pPr>
            <a:r>
              <a:rPr lang="en-IN" sz="3300" dirty="0">
                <a:solidFill>
                  <a:schemeClr val="tx1"/>
                </a:solidFill>
                <a:latin typeface="Calibri" panose="020F0502020204030204" pitchFamily="34" charset="0"/>
              </a:rPr>
              <a:t>        4. Determine the accuracy and identify the best algorithm.</a:t>
            </a:r>
          </a:p>
          <a:p>
            <a:pPr>
              <a:buClrTx/>
              <a:buSzPct val="100000"/>
            </a:pPr>
            <a:endParaRPr lang="en-IN" dirty="0" smtClean="0">
              <a:solidFill>
                <a:schemeClr val="tx1"/>
              </a:solidFill>
              <a:latin typeface="Calibri" panose="020F0502020204030204" pitchFamily="34" charset="0"/>
            </a:endParaRPr>
          </a:p>
        </p:txBody>
      </p:sp>
    </p:spTree>
    <p:extLst>
      <p:ext uri="{BB962C8B-B14F-4D97-AF65-F5344CB8AC3E}">
        <p14:creationId xmlns:p14="http://schemas.microsoft.com/office/powerpoint/2010/main" val="2039043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7" y="471247"/>
            <a:ext cx="11029616" cy="1013800"/>
          </a:xfrm>
        </p:spPr>
        <p:txBody>
          <a:bodyPr>
            <a:normAutofit/>
          </a:bodyPr>
          <a:lstStyle/>
          <a:p>
            <a:r>
              <a:rPr lang="en-IN" sz="3600" dirty="0" smtClean="0">
                <a:latin typeface="Calibri" panose="020F0502020204030204" pitchFamily="34" charset="0"/>
              </a:rPr>
              <a:t>System Implementation: </a:t>
            </a:r>
            <a:endParaRPr lang="en-IN" sz="3600" dirty="0">
              <a:latin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2584018" y="1756352"/>
            <a:ext cx="7023973" cy="5288297"/>
          </a:xfrm>
          <a:prstGeom prst="rect">
            <a:avLst/>
          </a:prstGeom>
        </p:spPr>
      </p:pic>
    </p:spTree>
    <p:extLst>
      <p:ext uri="{BB962C8B-B14F-4D97-AF65-F5344CB8AC3E}">
        <p14:creationId xmlns:p14="http://schemas.microsoft.com/office/powerpoint/2010/main" val="440041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269</TotalTime>
  <Words>979</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Wingdings</vt:lpstr>
      <vt:lpstr>Wingdings 2</vt:lpstr>
      <vt:lpstr>Dividend</vt:lpstr>
      <vt:lpstr>PowerPoint Presentation</vt:lpstr>
      <vt:lpstr>Loan Prediction Using Machine Learning</vt:lpstr>
      <vt:lpstr>Contents</vt:lpstr>
      <vt:lpstr>Abstract:</vt:lpstr>
      <vt:lpstr>Introduction:</vt:lpstr>
      <vt:lpstr>Objective:</vt:lpstr>
      <vt:lpstr>PROBLEM STATEMENT: </vt:lpstr>
      <vt:lpstr>IMPLEMENTED APPROACH / ALGORITHM:</vt:lpstr>
      <vt:lpstr>System Implementation: </vt:lpstr>
      <vt:lpstr>Exploratory Data Analysis:</vt:lpstr>
      <vt:lpstr>Logarithmic Visualization Of Data:</vt:lpstr>
      <vt:lpstr>Correlation Matrix:</vt:lpstr>
      <vt:lpstr>Code:</vt:lpstr>
      <vt:lpstr>Code:</vt:lpstr>
      <vt:lpstr>Code:</vt:lpstr>
      <vt:lpstr>Code:</vt:lpstr>
      <vt:lpstr>Code:</vt:lpstr>
      <vt:lpstr>Code:</vt:lpstr>
      <vt:lpstr>Code:</vt:lpstr>
      <vt:lpstr>Code:</vt:lpstr>
      <vt:lpstr>Result: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Supernova</dc:creator>
  <cp:lastModifiedBy>Supernova</cp:lastModifiedBy>
  <cp:revision>35</cp:revision>
  <dcterms:created xsi:type="dcterms:W3CDTF">2021-08-29T17:25:30Z</dcterms:created>
  <dcterms:modified xsi:type="dcterms:W3CDTF">2021-10-11T16:35:36Z</dcterms:modified>
</cp:coreProperties>
</file>