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Research Question</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Research Question</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Research Question</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Research Question</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Research Question</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Research Question</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Research Question</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Research Question</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Research Question</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br>
              <a:rPr lang="en-US" sz="8000" dirty="0"/>
            </a:br>
            <a:endParaRPr lang="en-US"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1431388"/>
          </a:xfrm>
        </p:spPr>
        <p:txBody>
          <a:bodyPr/>
          <a:lstStyle/>
          <a:p>
            <a:r>
              <a:rPr lang="en-GB"/>
              <a:t>Research Question</a:t>
            </a:r>
            <a:endParaRPr lang="en-GB" dirty="0"/>
          </a:p>
        </p:txBody>
      </p:sp>
      <p:sp>
        <p:nvSpPr>
          <p:cNvPr id="7" name="Slide Number Placeholder 6">
            <a:extLst>
              <a:ext uri="{FF2B5EF4-FFF2-40B4-BE49-F238E27FC236}">
                <a16:creationId xmlns:a16="http://schemas.microsoft.com/office/drawing/2014/main" id="{5FD4A977-546D-10C7-ACB4-A2538F5A5476}"/>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9" name="TextBox 8">
            <a:extLst>
              <a:ext uri="{FF2B5EF4-FFF2-40B4-BE49-F238E27FC236}">
                <a16:creationId xmlns:a16="http://schemas.microsoft.com/office/drawing/2014/main" id="{81270A23-0FBD-0709-2C8D-0CEE54CE2BE2}"/>
              </a:ext>
            </a:extLst>
          </p:cNvPr>
          <p:cNvSpPr txBox="1"/>
          <p:nvPr/>
        </p:nvSpPr>
        <p:spPr>
          <a:xfrm>
            <a:off x="771144" y="597877"/>
            <a:ext cx="11309487" cy="1569660"/>
          </a:xfrm>
          <a:prstGeom prst="rect">
            <a:avLst/>
          </a:prstGeom>
          <a:noFill/>
        </p:spPr>
        <p:txBody>
          <a:bodyPr wrap="square">
            <a:spAutoFit/>
          </a:bodyPr>
          <a:lstStyle/>
          <a:p>
            <a:r>
              <a:rPr lang="en-GB" sz="1600" dirty="0">
                <a:solidFill>
                  <a:schemeClr val="bg1"/>
                </a:solidFill>
                <a:latin typeface="Times New Roman" panose="02020603050405020304" pitchFamily="18" charset="0"/>
                <a:cs typeface="Times New Roman" panose="02020603050405020304" pitchFamily="18" charset="0"/>
              </a:rPr>
              <a:t>7COM1079-2024  Student Group No:  A93              Names of Student Attendees  (all group should attend to get feedback):</a:t>
            </a:r>
          </a:p>
          <a:p>
            <a:r>
              <a:rPr lang="en-GB" sz="1600" dirty="0">
                <a:solidFill>
                  <a:schemeClr val="bg1"/>
                </a:solidFill>
                <a:latin typeface="Times New Roman" panose="02020603050405020304" pitchFamily="18" charset="0"/>
                <a:cs typeface="Times New Roman" panose="02020603050405020304" pitchFamily="18" charset="0"/>
              </a:rPr>
              <a:t>                                                                                   Chaitanya Thota</a:t>
            </a:r>
          </a:p>
          <a:p>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Bindhu</a:t>
            </a:r>
            <a:r>
              <a:rPr lang="en-GB" sz="1600" dirty="0">
                <a:solidFill>
                  <a:schemeClr val="bg1"/>
                </a:solidFill>
                <a:latin typeface="Times New Roman" panose="02020603050405020304" pitchFamily="18" charset="0"/>
                <a:cs typeface="Times New Roman" panose="02020603050405020304" pitchFamily="18" charset="0"/>
              </a:rPr>
              <a:t> Reddy </a:t>
            </a:r>
            <a:r>
              <a:rPr lang="en-GB" sz="1600" dirty="0" err="1">
                <a:solidFill>
                  <a:schemeClr val="bg1"/>
                </a:solidFill>
                <a:latin typeface="Times New Roman" panose="02020603050405020304" pitchFamily="18" charset="0"/>
                <a:cs typeface="Times New Roman" panose="02020603050405020304" pitchFamily="18" charset="0"/>
              </a:rPr>
              <a:t>Varimadugu</a:t>
            </a:r>
            <a:endParaRPr lang="en-GB" sz="1600" dirty="0">
              <a:solidFill>
                <a:schemeClr val="bg1"/>
              </a:solidFill>
              <a:latin typeface="Times New Roman" panose="02020603050405020304" pitchFamily="18" charset="0"/>
              <a:cs typeface="Times New Roman" panose="02020603050405020304" pitchFamily="18" charset="0"/>
            </a:endParaRPr>
          </a:p>
          <a:p>
            <a:r>
              <a:rPr lang="en-GB" sz="1600" dirty="0">
                <a:solidFill>
                  <a:schemeClr val="bg1"/>
                </a:solidFill>
                <a:latin typeface="Times New Roman" panose="02020603050405020304" pitchFamily="18" charset="0"/>
                <a:cs typeface="Times New Roman" panose="02020603050405020304" pitchFamily="18" charset="0"/>
              </a:rPr>
              <a:t>                                                                                   Gayathri Reddy </a:t>
            </a:r>
            <a:r>
              <a:rPr lang="en-GB" sz="1600" dirty="0" err="1">
                <a:solidFill>
                  <a:schemeClr val="bg1"/>
                </a:solidFill>
                <a:latin typeface="Times New Roman" panose="02020603050405020304" pitchFamily="18" charset="0"/>
                <a:cs typeface="Times New Roman" panose="02020603050405020304" pitchFamily="18" charset="0"/>
              </a:rPr>
              <a:t>Duggempudi</a:t>
            </a:r>
            <a:endParaRPr lang="en-GB" sz="1600" dirty="0">
              <a:solidFill>
                <a:schemeClr val="bg1"/>
              </a:solidFill>
              <a:latin typeface="Times New Roman" panose="02020603050405020304" pitchFamily="18" charset="0"/>
              <a:cs typeface="Times New Roman" panose="02020603050405020304" pitchFamily="18" charset="0"/>
            </a:endParaRPr>
          </a:p>
          <a:p>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Tejaswini</a:t>
            </a:r>
            <a:r>
              <a:rPr lang="en-GB" sz="1600" dirty="0">
                <a:solidFill>
                  <a:schemeClr val="bg1"/>
                </a:solidFill>
                <a:latin typeface="Times New Roman" panose="02020603050405020304" pitchFamily="18" charset="0"/>
                <a:cs typeface="Times New Roman" panose="02020603050405020304" pitchFamily="18" charset="0"/>
              </a:rPr>
              <a:t> </a:t>
            </a:r>
            <a:r>
              <a:rPr lang="en-GB" sz="1600" dirty="0" err="1">
                <a:solidFill>
                  <a:schemeClr val="bg1"/>
                </a:solidFill>
                <a:latin typeface="Times New Roman" panose="02020603050405020304" pitchFamily="18" charset="0"/>
                <a:cs typeface="Times New Roman" panose="02020603050405020304" pitchFamily="18" charset="0"/>
              </a:rPr>
              <a:t>Satthu</a:t>
            </a:r>
            <a:endParaRPr lang="en-GB" sz="1600" dirty="0">
              <a:solidFill>
                <a:schemeClr val="bg1"/>
              </a:solidFill>
              <a:latin typeface="Times New Roman" panose="02020603050405020304" pitchFamily="18" charset="0"/>
              <a:cs typeface="Times New Roman" panose="02020603050405020304" pitchFamily="18" charset="0"/>
            </a:endParaRPr>
          </a:p>
          <a:p>
            <a:r>
              <a:rPr lang="en-GB" sz="1600" dirty="0">
                <a:solidFill>
                  <a:schemeClr val="bg1"/>
                </a:solidFill>
                <a:latin typeface="Times New Roman" panose="02020603050405020304" pitchFamily="18" charset="0"/>
                <a:cs typeface="Times New Roman" panose="02020603050405020304" pitchFamily="18" charset="0"/>
              </a:rPr>
              <a:t>                                                                                   Ravindra Pavan </a:t>
            </a:r>
            <a:r>
              <a:rPr lang="en-GB" sz="1600" dirty="0" err="1">
                <a:solidFill>
                  <a:schemeClr val="bg1"/>
                </a:solidFill>
                <a:latin typeface="Times New Roman" panose="02020603050405020304" pitchFamily="18" charset="0"/>
                <a:cs typeface="Times New Roman" panose="02020603050405020304" pitchFamily="18" charset="0"/>
              </a:rPr>
              <a:t>Mundru</a:t>
            </a:r>
            <a:r>
              <a:rPr lang="en-GB" sz="16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latin typeface="Times New Roman" panose="02020603050405020304" pitchFamily="18" charset="0"/>
                <a:cs typeface="Times New Roman" panose="02020603050405020304" pitchFamily="18" charset="0"/>
              </a:rPr>
              <a:t>Research Question</a:t>
            </a:r>
            <a:endParaRPr lang="en-GB" dirty="0">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id="{CCA68579-E2E2-274E-BD1B-6CA087B9FA44}"/>
              </a:ext>
            </a:extLst>
          </p:cNvPr>
          <p:cNvSpPr>
            <a:spLocks noGrp="1"/>
          </p:cNvSpPr>
          <p:nvPr>
            <p:ph type="subTitle" idx="1"/>
          </p:nvPr>
        </p:nvSpPr>
        <p:spPr>
          <a:xfrm>
            <a:off x="1050868" y="1603628"/>
            <a:ext cx="7200000" cy="360000"/>
          </a:xfrm>
        </p:spPr>
        <p:txBody>
          <a:bodyPr/>
          <a:lstStyle/>
          <a:p>
            <a:r>
              <a:rPr lang="en-US" dirty="0">
                <a:latin typeface="Times New Roman" panose="02020603050405020304" pitchFamily="18" charset="0"/>
                <a:cs typeface="Times New Roman" panose="02020603050405020304" pitchFamily="18" charset="0"/>
              </a:rPr>
              <a:t>Our dataset has 100 rows</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639BC96-87F4-513F-ADD4-609842677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68" y="2240791"/>
            <a:ext cx="10076044" cy="2653582"/>
          </a:xfrm>
          <a:prstGeom prst="rect">
            <a:avLst/>
          </a:prstGeom>
        </p:spPr>
      </p:pic>
      <p:sp>
        <p:nvSpPr>
          <p:cNvPr id="2" name="Slide Number Placeholder 1">
            <a:extLst>
              <a:ext uri="{FF2B5EF4-FFF2-40B4-BE49-F238E27FC236}">
                <a16:creationId xmlns:a16="http://schemas.microsoft.com/office/drawing/2014/main" id="{9B774AA2-D556-8C3F-8E59-B0186CD71E8D}"/>
              </a:ext>
            </a:extLst>
          </p:cNvPr>
          <p:cNvSpPr>
            <a:spLocks noGrp="1"/>
          </p:cNvSpPr>
          <p:nvPr>
            <p:ph type="sldNum" sz="quarter" idx="12"/>
          </p:nvPr>
        </p:nvSpPr>
        <p:spPr/>
        <p:txBody>
          <a:bodyPr/>
          <a:lstStyle/>
          <a:p>
            <a:fld id="{E4D355CA-84B7-41B1-B164-8BB439CC7C6B}" type="slidenum">
              <a:rPr lang="en-GB" smtClean="0">
                <a:latin typeface="Times New Roman" panose="02020603050405020304" pitchFamily="18" charset="0"/>
                <a:cs typeface="Times New Roman" panose="02020603050405020304" pitchFamily="18" charset="0"/>
              </a:rPr>
              <a:pPr/>
              <a:t>2</a:t>
            </a:fld>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sz="3200" dirty="0">
                <a:latin typeface="Times New Roman" panose="02020603050405020304" pitchFamily="18" charset="0"/>
                <a:cs typeface="Times New Roman" panose="02020603050405020304" pitchFamily="18" charset="0"/>
              </a:rPr>
              <a:t>Dataset </a:t>
            </a:r>
            <a:r>
              <a:rPr lang="en-US" sz="3200" dirty="0">
                <a:solidFill>
                  <a:srgbClr val="203232"/>
                </a:solidFill>
                <a:latin typeface="Times New Roman" panose="02020603050405020304" pitchFamily="18" charset="0"/>
                <a:cs typeface="Times New Roman" panose="02020603050405020304" pitchFamily="18" charset="0"/>
              </a:rPr>
              <a:t>ID</a:t>
            </a:r>
            <a:r>
              <a:rPr lang="en-US" sz="160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DS028 and nba_2016_2017_100.csv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a:t>Research Question</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3286580"/>
          </a:xfrm>
        </p:spPr>
        <p:txBody>
          <a:bodyPr>
            <a:noAutofit/>
          </a:bodyPr>
          <a:lstStyle/>
          <a:p>
            <a:pPr>
              <a:lnSpc>
                <a:spcPct val="100000"/>
              </a:lnSpc>
            </a:pPr>
            <a:r>
              <a:rPr lang="en-US" sz="2000" b="0" spc="0" dirty="0">
                <a:latin typeface="Times New Roman" panose="02020603050405020304" pitchFamily="18" charset="0"/>
                <a:cs typeface="Times New Roman" panose="02020603050405020304" pitchFamily="18" charset="0"/>
              </a:rPr>
              <a:t>This dataset is interesting to us because, </a:t>
            </a:r>
            <a:r>
              <a:rPr lang="en-US" sz="2000" spc="0" dirty="0">
                <a:solidFill>
                  <a:srgbClr val="FF0000"/>
                </a:solidFill>
                <a:latin typeface="Times New Roman" panose="02020603050405020304" pitchFamily="18" charset="0"/>
                <a:cs typeface="Times New Roman" panose="02020603050405020304" pitchFamily="18" charset="0"/>
              </a:rPr>
              <a:t>it provides a comprehensive view of NBA player performance, salaries, and social media influence, enabling analysis of factors that contribute to team success and individual player value</a:t>
            </a:r>
            <a:r>
              <a:rPr lang="en-US" sz="2000" spc="0" dirty="0">
                <a:latin typeface="Times New Roman" panose="02020603050405020304" pitchFamily="18" charset="0"/>
                <a:cs typeface="Times New Roman" panose="02020603050405020304" pitchFamily="18" charset="0"/>
              </a:rPr>
              <a:t>..</a:t>
            </a:r>
            <a:br>
              <a:rPr lang="en-US" sz="2000" b="0" spc="0" dirty="0">
                <a:latin typeface="Times New Roman" panose="02020603050405020304" pitchFamily="18" charset="0"/>
                <a:cs typeface="Times New Roman" panose="02020603050405020304" pitchFamily="18" charset="0"/>
              </a:rPr>
            </a:br>
            <a:br>
              <a:rPr lang="en-US" sz="2000" b="0" spc="0" dirty="0">
                <a:latin typeface="Times New Roman" panose="02020603050405020304" pitchFamily="18" charset="0"/>
                <a:cs typeface="Times New Roman" panose="02020603050405020304" pitchFamily="18" charset="0"/>
              </a:rPr>
            </a:br>
            <a:r>
              <a:rPr lang="en-US" sz="2000" b="0" i="1" spc="0" dirty="0">
                <a:solidFill>
                  <a:schemeClr val="accent2">
                    <a:lumMod val="75000"/>
                  </a:schemeClr>
                </a:solidFill>
                <a:latin typeface="Times New Roman" panose="02020603050405020304" pitchFamily="18" charset="0"/>
                <a:cs typeface="Times New Roman" panose="02020603050405020304" pitchFamily="18" charset="0"/>
              </a:rPr>
              <a:t>From the column headings in our dataset, we have chosen ONE independent and ONE dependent variable . </a:t>
            </a:r>
            <a:br>
              <a:rPr lang="en-US" sz="2000" b="0" spc="0" dirty="0">
                <a:latin typeface="Times New Roman" panose="02020603050405020304" pitchFamily="18" charset="0"/>
                <a:cs typeface="Times New Roman" panose="02020603050405020304" pitchFamily="18" charset="0"/>
              </a:rPr>
            </a:br>
            <a:r>
              <a:rPr lang="en-US" sz="2000" b="0" spc="0" dirty="0">
                <a:latin typeface="Times New Roman" panose="02020603050405020304" pitchFamily="18" charset="0"/>
                <a:cs typeface="Times New Roman" panose="02020603050405020304" pitchFamily="18" charset="0"/>
              </a:rPr>
              <a:t>Our  Independent variable is: </a:t>
            </a:r>
            <a:r>
              <a:rPr lang="en-US" sz="2000" b="0" spc="0" dirty="0">
                <a:solidFill>
                  <a:srgbClr val="FF0000"/>
                </a:solidFill>
                <a:latin typeface="Times New Roman" panose="02020603050405020304" pitchFamily="18" charset="0"/>
                <a:cs typeface="Times New Roman" panose="02020603050405020304" pitchFamily="18" charset="0"/>
              </a:rPr>
              <a:t>Age</a:t>
            </a:r>
            <a:br>
              <a:rPr lang="en-US" sz="2000" b="0" spc="0" dirty="0">
                <a:latin typeface="Times New Roman" panose="02020603050405020304" pitchFamily="18" charset="0"/>
                <a:cs typeface="Times New Roman" panose="02020603050405020304" pitchFamily="18" charset="0"/>
              </a:rPr>
            </a:br>
            <a:r>
              <a:rPr lang="en-US" sz="2000" b="0" spc="0" dirty="0">
                <a:latin typeface="Times New Roman" panose="02020603050405020304" pitchFamily="18" charset="0"/>
                <a:cs typeface="Times New Roman" panose="02020603050405020304" pitchFamily="18" charset="0"/>
              </a:rPr>
              <a:t>This  Independent variable datatype is (select one): </a:t>
            </a:r>
            <a:r>
              <a:rPr lang="en-US" sz="2000" b="0" spc="0" dirty="0">
                <a:solidFill>
                  <a:srgbClr val="FF0000"/>
                </a:solidFill>
                <a:latin typeface="Times New Roman" panose="02020603050405020304" pitchFamily="18" charset="0"/>
                <a:cs typeface="Times New Roman" panose="02020603050405020304" pitchFamily="18" charset="0"/>
              </a:rPr>
              <a:t> Interval/measurement data.</a:t>
            </a:r>
            <a:br>
              <a:rPr lang="en-US" sz="2000" b="0" spc="0" dirty="0">
                <a:latin typeface="Times New Roman" panose="02020603050405020304" pitchFamily="18" charset="0"/>
                <a:cs typeface="Times New Roman" panose="02020603050405020304" pitchFamily="18" charset="0"/>
              </a:rPr>
            </a:br>
            <a:r>
              <a:rPr lang="en-US" sz="2000" b="0" spc="0" dirty="0">
                <a:latin typeface="Times New Roman" panose="02020603050405020304" pitchFamily="18" charset="0"/>
                <a:cs typeface="Times New Roman" panose="02020603050405020304" pitchFamily="18" charset="0"/>
              </a:rPr>
              <a:t>Our Dependent variable is: </a:t>
            </a:r>
            <a:r>
              <a:rPr lang="en-US" sz="2000" b="0" spc="0" dirty="0">
                <a:solidFill>
                  <a:srgbClr val="FF0000"/>
                </a:solidFill>
                <a:latin typeface="Times New Roman" panose="02020603050405020304" pitchFamily="18" charset="0"/>
                <a:cs typeface="Times New Roman" panose="02020603050405020304" pitchFamily="18" charset="0"/>
              </a:rPr>
              <a:t>Winning Percentage (</a:t>
            </a:r>
            <a:r>
              <a:rPr lang="en-US" sz="2000" b="0" spc="0" dirty="0" err="1">
                <a:solidFill>
                  <a:srgbClr val="FF0000"/>
                </a:solidFill>
                <a:latin typeface="Times New Roman" panose="02020603050405020304" pitchFamily="18" charset="0"/>
                <a:cs typeface="Times New Roman" panose="02020603050405020304" pitchFamily="18" charset="0"/>
              </a:rPr>
              <a:t>w_pct</a:t>
            </a:r>
            <a:r>
              <a:rPr lang="en-US" sz="2000" b="0" spc="0" dirty="0">
                <a:solidFill>
                  <a:srgbClr val="FF0000"/>
                </a:solidFill>
                <a:latin typeface="Times New Roman" panose="02020603050405020304" pitchFamily="18" charset="0"/>
                <a:cs typeface="Times New Roman" panose="02020603050405020304" pitchFamily="18" charset="0"/>
              </a:rPr>
              <a:t>)</a:t>
            </a:r>
            <a:br>
              <a:rPr lang="en-US" sz="2000" b="0" spc="0" dirty="0">
                <a:latin typeface="Times New Roman" panose="02020603050405020304" pitchFamily="18" charset="0"/>
                <a:cs typeface="Times New Roman" panose="02020603050405020304" pitchFamily="18" charset="0"/>
              </a:rPr>
            </a:br>
            <a:r>
              <a:rPr lang="en-US" sz="2000" b="0" spc="0" dirty="0">
                <a:latin typeface="Times New Roman" panose="02020603050405020304" pitchFamily="18" charset="0"/>
                <a:cs typeface="Times New Roman" panose="02020603050405020304" pitchFamily="18" charset="0"/>
              </a:rPr>
              <a:t>This Dependent variable datatype is  (select one): </a:t>
            </a:r>
            <a:r>
              <a:rPr lang="en-US" sz="2000" b="0" spc="0" dirty="0">
                <a:solidFill>
                  <a:srgbClr val="FF0000"/>
                </a:solidFill>
                <a:latin typeface="Times New Roman" panose="02020603050405020304" pitchFamily="18" charset="0"/>
                <a:cs typeface="Times New Roman" panose="02020603050405020304" pitchFamily="18" charset="0"/>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7"/>
            <a:ext cx="9753625" cy="379321"/>
          </a:xfrm>
        </p:spPr>
        <p:txBody>
          <a:bodyPr/>
          <a:lstStyle/>
          <a:p>
            <a:pPr>
              <a:spcAft>
                <a:spcPts val="0"/>
              </a:spcAft>
            </a:pPr>
            <a:r>
              <a:rPr lang="en-GB" sz="2400" spc="0" dirty="0">
                <a:latin typeface="Times New Roman" panose="02020603050405020304" pitchFamily="18" charset="0"/>
                <a:cs typeface="Times New Roman" panose="02020603050405020304" pitchFamily="18" charset="0"/>
              </a:rPr>
              <a:t>Our Research Question is</a:t>
            </a:r>
            <a:endParaRPr lang="en-GB" sz="2400" spc="0" dirty="0">
              <a:solidFill>
                <a:srgbClr val="FF0000"/>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a:t>Research Question</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651248"/>
            <a:ext cx="10640594" cy="2920752"/>
          </a:xfrm>
        </p:spPr>
        <p:txBody>
          <a:bodyPr>
            <a:noAutofit/>
          </a:bodyPr>
          <a:lstStyle/>
          <a:p>
            <a:pPr>
              <a:lnSpc>
                <a:spcPct val="100000"/>
              </a:lnSpc>
            </a:pPr>
            <a:r>
              <a:rPr lang="en-IE" sz="2000" spc="0" dirty="0">
                <a:effectLst/>
                <a:latin typeface="Times New Roman" panose="02020603050405020304" pitchFamily="18" charset="0"/>
                <a:ea typeface="Calibri" panose="020F0502020204030204" pitchFamily="34" charset="0"/>
                <a:cs typeface="Times New Roman" panose="02020603050405020304" pitchFamily="18" charset="0"/>
              </a:rPr>
              <a:t>Template </a:t>
            </a:r>
            <a:r>
              <a:rPr lang="en-IE" sz="2000" spc="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E" sz="2000" spc="0" dirty="0">
                <a:effectLst/>
                <a:latin typeface="Times New Roman" panose="02020603050405020304" pitchFamily="18" charset="0"/>
                <a:ea typeface="Calibri" panose="020F0502020204030204" pitchFamily="34" charset="0"/>
                <a:cs typeface="Times New Roman" panose="02020603050405020304" pitchFamily="18" charset="0"/>
              </a:rPr>
              <a:t>: </a:t>
            </a:r>
            <a:r>
              <a:rPr lang="en-IE" sz="2000" b="0" spc="0" dirty="0">
                <a:effectLst/>
                <a:latin typeface="Times New Roman" panose="02020603050405020304" pitchFamily="18" charset="0"/>
                <a:ea typeface="Calibri" panose="020F0502020204030204" pitchFamily="34" charset="0"/>
                <a:cs typeface="Times New Roman" panose="02020603050405020304" pitchFamily="18" charset="0"/>
              </a:rPr>
              <a:t>Interval/Ordinal vs Interval/Ordinal: “Is there a correlation between </a:t>
            </a:r>
            <a:r>
              <a:rPr lang="en-IE" sz="2000" b="0" spc="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Winning percentage </a:t>
            </a:r>
            <a:r>
              <a:rPr lang="en-IE" sz="2000" b="0" spc="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E" sz="2000" b="0" spc="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E" sz="2000" b="0" spc="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Age?</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965289" y="1252337"/>
            <a:ext cx="10406581" cy="691873"/>
          </a:xfrm>
        </p:spPr>
        <p:txBody>
          <a:bodyPr vert="horz" lIns="0" tIns="0" rIns="0" bIns="0" rtlCol="0" anchor="t">
            <a:noAutofit/>
          </a:bodyPr>
          <a:lstStyle/>
          <a:p>
            <a:pPr>
              <a:lnSpc>
                <a:spcPct val="100000"/>
              </a:lnSpc>
            </a:pPr>
            <a:r>
              <a:rPr lang="en-GB" sz="2800" dirty="0">
                <a:latin typeface="Times New Roman" panose="02020603050405020304" pitchFamily="18" charset="0"/>
                <a:cs typeface="Times New Roman" panose="02020603050405020304" pitchFamily="18" charset="0"/>
              </a:rPr>
              <a:t>Hypothesis</a:t>
            </a:r>
          </a:p>
          <a:p>
            <a:pPr>
              <a:lnSpc>
                <a:spcPct val="100000"/>
              </a:lnSpc>
            </a:pPr>
            <a:endParaRPr lang="en-GB" sz="2000" b="0" dirty="0">
              <a:latin typeface="Times New Roman" panose="02020603050405020304" pitchFamily="18" charset="0"/>
              <a:cs typeface="Times New Roman" panose="02020603050405020304" pitchFamily="18" charset="0"/>
            </a:endParaRPr>
          </a:p>
          <a:p>
            <a:pPr>
              <a:lnSpc>
                <a:spcPct val="100000"/>
              </a:lnSpc>
            </a:pPr>
            <a:r>
              <a:rPr lang="en-GB" sz="2000" b="0" dirty="0">
                <a:latin typeface="Times New Roman" panose="02020603050405020304" pitchFamily="18" charset="0"/>
                <a:cs typeface="Times New Roman" panose="02020603050405020304" pitchFamily="18" charset="0"/>
              </a:rPr>
              <a:t>We reject the Null hypothesis as there is a correlation between Winning percentage and Age.</a:t>
            </a:r>
          </a:p>
          <a:p>
            <a:pPr>
              <a:lnSpc>
                <a:spcPct val="100000"/>
              </a:lnSpc>
            </a:pPr>
            <a:r>
              <a:rPr lang="en-GB" sz="2000" b="0" dirty="0">
                <a:latin typeface="Times New Roman" panose="02020603050405020304" pitchFamily="18" charset="0"/>
                <a:cs typeface="Times New Roman" panose="02020603050405020304" pitchFamily="18" charset="0"/>
              </a:rPr>
              <a:t>This is Alternative hypothesis, because the test is designed to determine if there is evidence of a relationship between age and winning percentage.</a:t>
            </a:r>
            <a:endParaRPr lang="en-GB" sz="2000" b="0" dirty="0">
              <a:solidFill>
                <a:srgbClr val="FF0000"/>
              </a:solidFill>
              <a:latin typeface="Times New Roman" panose="02020603050405020304" pitchFamily="18" charset="0"/>
              <a:cs typeface="Times New Roman" panose="02020603050405020304" pitchFamily="18" charset="0"/>
            </a:endParaRPr>
          </a:p>
          <a:p>
            <a:pPr>
              <a:lnSpc>
                <a:spcPct val="100000"/>
              </a:lnSpc>
            </a:pPr>
            <a:endParaRPr lang="en-GB" sz="2000" b="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5</a:t>
            </a:r>
            <a:endParaRPr lang="en-GB" dirty="0"/>
          </a:p>
        </p:txBody>
      </p:sp>
      <p:sp>
        <p:nvSpPr>
          <p:cNvPr id="3" name="Footer Placeholder 2">
            <a:extLst>
              <a:ext uri="{FF2B5EF4-FFF2-40B4-BE49-F238E27FC236}">
                <a16:creationId xmlns:a16="http://schemas.microsoft.com/office/drawing/2014/main" id="{CB9DE91C-4BFC-A4A0-AC97-15C7ACA73B96}"/>
              </a:ext>
            </a:extLst>
          </p:cNvPr>
          <p:cNvSpPr>
            <a:spLocks noGrp="1"/>
          </p:cNvSpPr>
          <p:nvPr>
            <p:ph type="ftr" sz="quarter" idx="11"/>
          </p:nvPr>
        </p:nvSpPr>
        <p:spPr/>
        <p:txBody>
          <a:bodyPr/>
          <a:lstStyle/>
          <a:p>
            <a:r>
              <a:rPr lang="en-GB" dirty="0"/>
              <a:t>Research Question</a:t>
            </a: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11463</TotalTime>
  <Words>440</Words>
  <Application>Microsoft Office PowerPoint</Application>
  <PresentationFormat>Widescreen</PresentationFormat>
  <Paragraphs>32</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Herts Theme</vt:lpstr>
      <vt:lpstr>Research Question –  Tutorial Presentation for Feedback  </vt:lpstr>
      <vt:lpstr>PowerPoint Presentation</vt:lpstr>
      <vt:lpstr>This dataset is interesting to us because, it provides a comprehensive view of NBA player performance, salaries, and social media influence, enabling analysis of factors that contribute to team success and individual player value..  From the column headings in our dataset, we have chosen ONE independent and ONE dependent variable .  Our  Independent variable is: Age This  Independent variable datatype is (select one):  Interval/measurement data. Our Dependent variable is: Winning Percentage (w_pct) This Dependent variable datatype is  (select one): Interval/measurement data.</vt:lpstr>
      <vt:lpstr>Template 1: Interval/Ordinal vs Interval/Ordinal: “Is there a correlation between Winning percentage  and Age?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revanth reddy</cp:lastModifiedBy>
  <cp:revision>240</cp:revision>
  <dcterms:created xsi:type="dcterms:W3CDTF">2019-10-01T08:37:56Z</dcterms:created>
  <dcterms:modified xsi:type="dcterms:W3CDTF">2024-11-23T21:39:24Z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