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3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3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4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4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4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4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4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7"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528120"/>
            <a:ext cx="8229240" cy="397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7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7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7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8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9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9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1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528120"/>
            <a:ext cx="8229240" cy="397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1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528120"/>
            <a:ext cx="8229240" cy="397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950" spc="-1" strike="noStrike">
              <a:solidFill>
                <a:srgbClr val="000000"/>
              </a:solidFill>
              <a:latin typeface="Calibri"/>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2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528120"/>
            <a:ext cx="8229240" cy="856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950" spc="-1" strike="noStrike">
              <a:solidFill>
                <a:srgbClr val="000000"/>
              </a:solidFill>
              <a:latin typeface="Calibri"/>
            </a:endParaRPr>
          </a:p>
        </p:txBody>
      </p:sp>
      <p:sp>
        <p:nvSpPr>
          <p:cNvPr id="3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95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5400"/>
            <a:ext cx="9162720" cy="78084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gs>
              <a:gs pos="100000">
                <a:srgbClr val="00c4cd"/>
              </a:gs>
            </a:gsLst>
            <a:lin ang="5400000"/>
          </a:gradFill>
          <a:ln w="9360">
            <a:noFill/>
          </a:ln>
        </p:spPr>
        <p:style>
          <a:lnRef idx="0"/>
          <a:fillRef idx="0"/>
          <a:effectRef idx="0"/>
          <a:fontRef idx="minor"/>
        </p:style>
      </p:sp>
      <p:sp>
        <p:nvSpPr>
          <p:cNvPr id="1" name="CustomShape 2"/>
          <p:cNvSpPr/>
          <p:nvPr/>
        </p:nvSpPr>
        <p:spPr>
          <a:xfrm>
            <a:off x="4381560" y="-5400"/>
            <a:ext cx="4762080" cy="47844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8abf"/>
              </a:gs>
              <a:gs pos="100000">
                <a:srgbClr val="00a0a8"/>
              </a:gs>
            </a:gsLst>
            <a:lin ang="16200000"/>
          </a:gradFill>
          <a:ln w="9360">
            <a:noFill/>
          </a:ln>
        </p:spPr>
        <p:style>
          <a:lnRef idx="0"/>
          <a:fillRef idx="0"/>
          <a:effectRef idx="0"/>
          <a:fontRef idx="minor"/>
        </p:style>
      </p:sp>
      <p:grpSp>
        <p:nvGrpSpPr>
          <p:cNvPr id="2" name="Group 3"/>
          <p:cNvGrpSpPr/>
          <p:nvPr/>
        </p:nvGrpSpPr>
        <p:grpSpPr>
          <a:xfrm>
            <a:off x="-29160" y="-11520"/>
            <a:ext cx="9175680" cy="814320"/>
            <a:chOff x="-29160" y="-11520"/>
            <a:chExt cx="9175680" cy="814320"/>
          </a:xfrm>
        </p:grpSpPr>
        <p:sp>
          <p:nvSpPr>
            <p:cNvPr id="3" name="CustomShape 4"/>
            <p:cNvSpPr/>
            <p:nvPr/>
          </p:nvSpPr>
          <p:spPr>
            <a:xfrm rot="21477600">
              <a:off x="-23040" y="151920"/>
              <a:ext cx="9158040" cy="486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 name="CustomShape 5"/>
            <p:cNvSpPr/>
            <p:nvPr/>
          </p:nvSpPr>
          <p:spPr>
            <a:xfrm rot="21477600">
              <a:off x="-17280" y="207360"/>
              <a:ext cx="9171000" cy="39744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 name="PlaceHolder 6"/>
          <p:cNvSpPr>
            <a:spLocks noGrp="1"/>
          </p:cNvSpPr>
          <p:nvPr>
            <p:ph type="title"/>
          </p:nvPr>
        </p:nvSpPr>
        <p:spPr>
          <a:xfrm>
            <a:off x="533520" y="1028880"/>
            <a:ext cx="7851240" cy="1371240"/>
          </a:xfrm>
          <a:prstGeom prst="rect">
            <a:avLst/>
          </a:prstGeom>
        </p:spPr>
        <p:txBody>
          <a:bodyPr lIns="0" rIns="18360" tIns="0" bIns="0" anchor="b">
            <a:normAutofit/>
          </a:bodyPr>
          <a:p>
            <a:pPr algn="r">
              <a:lnSpc>
                <a:spcPct val="100000"/>
              </a:lnSpc>
            </a:pPr>
            <a:r>
              <a:rPr b="1" lang="en-IN" sz="4200" spc="-1" strike="noStrike">
                <a:solidFill>
                  <a:srgbClr val="50e0ea"/>
                </a:solidFill>
                <a:latin typeface="Calibri"/>
              </a:rPr>
              <a:t>Click to edit Master title style</a:t>
            </a:r>
            <a:endParaRPr b="0" lang="en-IN" sz="4200" spc="-1" strike="noStrike">
              <a:solidFill>
                <a:srgbClr val="000000"/>
              </a:solidFill>
              <a:latin typeface="Arial"/>
            </a:endParaRPr>
          </a:p>
        </p:txBody>
      </p:sp>
      <p:sp>
        <p:nvSpPr>
          <p:cNvPr id="6" name="PlaceHolder 7"/>
          <p:cNvSpPr>
            <a:spLocks noGrp="1"/>
          </p:cNvSpPr>
          <p:nvPr>
            <p:ph type="dt"/>
          </p:nvPr>
        </p:nvSpPr>
        <p:spPr>
          <a:xfrm>
            <a:off x="457200" y="4767120"/>
            <a:ext cx="2133360" cy="273600"/>
          </a:xfrm>
          <a:prstGeom prst="rect">
            <a:avLst/>
          </a:prstGeom>
        </p:spPr>
        <p:txBody>
          <a:bodyPr lIns="0" rIns="0" tIns="0" bIns="0" anchor="b">
            <a:noAutofit/>
          </a:bodyPr>
          <a:p>
            <a:endParaRPr b="0" lang="en-IN" sz="2400" spc="-1" strike="noStrike">
              <a:latin typeface="Times New Roman"/>
            </a:endParaRPr>
          </a:p>
        </p:txBody>
      </p:sp>
      <p:sp>
        <p:nvSpPr>
          <p:cNvPr id="7" name="PlaceHolder 8"/>
          <p:cNvSpPr>
            <a:spLocks noGrp="1"/>
          </p:cNvSpPr>
          <p:nvPr>
            <p:ph type="ftr"/>
          </p:nvPr>
        </p:nvSpPr>
        <p:spPr>
          <a:xfrm>
            <a:off x="2666880" y="4767120"/>
            <a:ext cx="3352320" cy="273600"/>
          </a:xfrm>
          <a:prstGeom prst="rect">
            <a:avLst/>
          </a:prstGeom>
        </p:spPr>
        <p:txBody>
          <a:bodyPr lIns="0" rIns="0" tIns="0" bIns="0" anchor="b">
            <a:noAutofit/>
          </a:bodyPr>
          <a:p>
            <a:endParaRPr b="0" lang="en-IN" sz="2400" spc="-1" strike="noStrike">
              <a:latin typeface="Times New Roman"/>
            </a:endParaRPr>
          </a:p>
        </p:txBody>
      </p:sp>
      <p:sp>
        <p:nvSpPr>
          <p:cNvPr id="8" name="PlaceHolder 9"/>
          <p:cNvSpPr>
            <a:spLocks noGrp="1"/>
          </p:cNvSpPr>
          <p:nvPr>
            <p:ph type="sldNum"/>
          </p:nvPr>
        </p:nvSpPr>
        <p:spPr>
          <a:xfrm>
            <a:off x="7924680" y="4767120"/>
            <a:ext cx="761760" cy="273600"/>
          </a:xfrm>
          <a:prstGeom prst="rect">
            <a:avLst/>
          </a:prstGeom>
        </p:spPr>
        <p:txBody>
          <a:bodyPr lIns="0" rIns="0" tIns="0" bIns="0" anchor="b">
            <a:noAutofit/>
          </a:bodyPr>
          <a:p>
            <a:endParaRPr b="0" lang="en-IN" sz="2400" spc="-1" strike="noStrike">
              <a:latin typeface="Times New Roman"/>
            </a:endParaRPr>
          </a:p>
        </p:txBody>
      </p:sp>
      <p:sp>
        <p:nvSpPr>
          <p:cNvPr id="9"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950" spc="-1" strike="noStrike">
                <a:solidFill>
                  <a:srgbClr val="ffffff"/>
                </a:solidFill>
                <a:latin typeface="Calibri"/>
              </a:rPr>
              <a:t>Click to edit the outline text format</a:t>
            </a:r>
            <a:endParaRPr b="0" lang="en-IN" sz="195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0" lang="en-IN" sz="1580" spc="-1" strike="noStrike">
                <a:solidFill>
                  <a:srgbClr val="ffffff"/>
                </a:solidFill>
                <a:latin typeface="Calibri"/>
              </a:rPr>
              <a:t>Second Outline Level</a:t>
            </a:r>
            <a:endParaRPr b="0" lang="en-IN" sz="158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0" lang="en-IN" sz="1500" spc="-1" strike="noStrike">
                <a:solidFill>
                  <a:srgbClr val="ffffff"/>
                </a:solidFill>
                <a:latin typeface="Calibri"/>
              </a:rPr>
              <a:t>Third Outline Level</a:t>
            </a:r>
            <a:endParaRPr b="0" lang="en-IN" sz="15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0" lang="en-IN" sz="1500" spc="-1" strike="noStrike">
                <a:solidFill>
                  <a:srgbClr val="ffffff"/>
                </a:solidFill>
                <a:latin typeface="Calibri"/>
              </a:rPr>
              <a:t>Fourth Outline Level</a:t>
            </a:r>
            <a:endParaRPr b="0" lang="en-IN" sz="15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ffffff"/>
                </a:solidFill>
                <a:latin typeface="Calibri"/>
              </a:rPr>
              <a:t>Fifth Outline Level</a:t>
            </a:r>
            <a:endParaRPr b="0" lang="en-IN"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ffffff"/>
                </a:solidFill>
                <a:latin typeface="Calibri"/>
              </a:rPr>
              <a:t>Sixth Outline Level</a:t>
            </a:r>
            <a:endParaRPr b="0" lang="en-IN"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ffffff"/>
                </a:solidFill>
                <a:latin typeface="Calibri"/>
              </a:rPr>
              <a:t>Seventh Outline Level</a:t>
            </a:r>
            <a:endParaRPr b="0" lang="en-IN"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6" name="CustomShape 1"/>
          <p:cNvSpPr/>
          <p:nvPr/>
        </p:nvSpPr>
        <p:spPr>
          <a:xfrm>
            <a:off x="-9360" y="-5400"/>
            <a:ext cx="9162720" cy="78084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gs>
              <a:gs pos="100000">
                <a:srgbClr val="00c4cd"/>
              </a:gs>
            </a:gsLst>
            <a:lin ang="5400000"/>
          </a:gradFill>
          <a:ln w="9360">
            <a:noFill/>
          </a:ln>
        </p:spPr>
        <p:style>
          <a:lnRef idx="0"/>
          <a:fillRef idx="0"/>
          <a:effectRef idx="0"/>
          <a:fontRef idx="minor"/>
        </p:style>
      </p:sp>
      <p:sp>
        <p:nvSpPr>
          <p:cNvPr id="47" name="CustomShape 2"/>
          <p:cNvSpPr/>
          <p:nvPr/>
        </p:nvSpPr>
        <p:spPr>
          <a:xfrm>
            <a:off x="4381560" y="-5400"/>
            <a:ext cx="4762080" cy="47844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8abf"/>
              </a:gs>
              <a:gs pos="100000">
                <a:srgbClr val="00a0a8"/>
              </a:gs>
            </a:gsLst>
            <a:lin ang="16200000"/>
          </a:gradFill>
          <a:ln w="9360">
            <a:noFill/>
          </a:ln>
        </p:spPr>
        <p:style>
          <a:lnRef idx="0"/>
          <a:fillRef idx="0"/>
          <a:effectRef idx="0"/>
          <a:fontRef idx="minor"/>
        </p:style>
      </p:sp>
      <p:grpSp>
        <p:nvGrpSpPr>
          <p:cNvPr id="48" name="Group 3"/>
          <p:cNvGrpSpPr/>
          <p:nvPr/>
        </p:nvGrpSpPr>
        <p:grpSpPr>
          <a:xfrm>
            <a:off x="-29160" y="-11520"/>
            <a:ext cx="9175680" cy="814320"/>
            <a:chOff x="-29160" y="-11520"/>
            <a:chExt cx="9175680" cy="814320"/>
          </a:xfrm>
        </p:grpSpPr>
        <p:sp>
          <p:nvSpPr>
            <p:cNvPr id="49" name="CustomShape 4"/>
            <p:cNvSpPr/>
            <p:nvPr/>
          </p:nvSpPr>
          <p:spPr>
            <a:xfrm rot="21477600">
              <a:off x="-23040" y="151920"/>
              <a:ext cx="9158040" cy="486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50" name="CustomShape 5"/>
            <p:cNvSpPr/>
            <p:nvPr/>
          </p:nvSpPr>
          <p:spPr>
            <a:xfrm rot="21477600">
              <a:off x="-17280" y="207360"/>
              <a:ext cx="9171000" cy="39744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1" name="PlaceHolder 6"/>
          <p:cNvSpPr>
            <a:spLocks noGrp="1"/>
          </p:cNvSpPr>
          <p:nvPr>
            <p:ph type="title"/>
          </p:nvPr>
        </p:nvSpPr>
        <p:spPr>
          <a:xfrm>
            <a:off x="457200" y="528120"/>
            <a:ext cx="8229240" cy="856800"/>
          </a:xfrm>
          <a:prstGeom prst="rect">
            <a:avLst/>
          </a:prstGeom>
        </p:spPr>
        <p:txBody>
          <a:bodyPr lIns="0" rIns="0" tIns="45000" bIns="0" anchor="b">
            <a:noAutofit/>
          </a:bodyPr>
          <a:p>
            <a:pPr>
              <a:lnSpc>
                <a:spcPct val="100000"/>
              </a:lnSpc>
            </a:pPr>
            <a:r>
              <a:rPr b="0" lang="en-IN" sz="3750" spc="-1" strike="noStrike">
                <a:solidFill>
                  <a:srgbClr val="04617b"/>
                </a:solidFill>
                <a:latin typeface="Calibri"/>
              </a:rPr>
              <a:t>Click to edit Master title style</a:t>
            </a:r>
            <a:endParaRPr b="0" lang="en-IN" sz="3750" spc="-1" strike="noStrike">
              <a:solidFill>
                <a:srgbClr val="000000"/>
              </a:solidFill>
              <a:latin typeface="Arial"/>
            </a:endParaRPr>
          </a:p>
        </p:txBody>
      </p:sp>
      <p:sp>
        <p:nvSpPr>
          <p:cNvPr id="52" name="PlaceHolder 7"/>
          <p:cNvSpPr>
            <a:spLocks noGrp="1"/>
          </p:cNvSpPr>
          <p:nvPr>
            <p:ph type="body"/>
          </p:nvPr>
        </p:nvSpPr>
        <p:spPr>
          <a:xfrm>
            <a:off x="457200" y="1451520"/>
            <a:ext cx="8229240" cy="3291480"/>
          </a:xfrm>
          <a:prstGeom prst="rect">
            <a:avLst/>
          </a:prstGeom>
        </p:spPr>
        <p:txBody>
          <a:bodyPr lIns="90000" rIns="90000" tIns="45000" bIns="45000">
            <a:noAutofit/>
          </a:bodyPr>
          <a:p>
            <a:pPr marL="205920" indent="-205560">
              <a:lnSpc>
                <a:spcPct val="100000"/>
              </a:lnSpc>
              <a:spcBef>
                <a:spcPts val="292"/>
              </a:spcBef>
              <a:buClr>
                <a:srgbClr val="0bd0d9"/>
              </a:buClr>
              <a:buSzPct val="95000"/>
              <a:buFont typeface="Wingdings 2" charset="2"/>
              <a:buChar char=""/>
            </a:pPr>
            <a:r>
              <a:rPr b="0" lang="en-IN" sz="1950" spc="-1" strike="noStrike">
                <a:solidFill>
                  <a:srgbClr val="000000"/>
                </a:solidFill>
                <a:latin typeface="Calibri"/>
              </a:rPr>
              <a:t>Click to edit Master text styles</a:t>
            </a:r>
            <a:endParaRPr b="0" lang="en-IN" sz="1950" spc="-1" strike="noStrike">
              <a:solidFill>
                <a:srgbClr val="000000"/>
              </a:solidFill>
              <a:latin typeface="Calibri"/>
            </a:endParaRPr>
          </a:p>
          <a:p>
            <a:pPr lvl="1" marL="480240" indent="-185040">
              <a:lnSpc>
                <a:spcPct val="100000"/>
              </a:lnSpc>
              <a:spcBef>
                <a:spcPts val="269"/>
              </a:spcBef>
              <a:buClr>
                <a:srgbClr val="0f6fc6"/>
              </a:buClr>
              <a:buSzPct val="85000"/>
              <a:buFont typeface="Wingdings 2" charset="2"/>
              <a:buChar char=""/>
            </a:pPr>
            <a:r>
              <a:rPr b="0" lang="en-IN" sz="1800" spc="-1" strike="noStrike">
                <a:solidFill>
                  <a:srgbClr val="000000"/>
                </a:solidFill>
                <a:latin typeface="Calibri"/>
              </a:rPr>
              <a:t>Second level</a:t>
            </a:r>
            <a:endParaRPr b="0" lang="en-IN" sz="1800" spc="-1" strike="noStrike">
              <a:solidFill>
                <a:srgbClr val="000000"/>
              </a:solidFill>
              <a:latin typeface="Calibri"/>
            </a:endParaRPr>
          </a:p>
          <a:p>
            <a:pPr lvl="2" marL="685800" indent="-185040">
              <a:lnSpc>
                <a:spcPct val="100000"/>
              </a:lnSpc>
              <a:spcBef>
                <a:spcPts val="235"/>
              </a:spcBef>
              <a:buClr>
                <a:srgbClr val="009dd9"/>
              </a:buClr>
              <a:buSzPct val="70000"/>
              <a:buFont typeface="Wingdings 2" charset="2"/>
              <a:buChar char=""/>
            </a:pPr>
            <a:r>
              <a:rPr b="0" lang="en-IN" sz="1580" spc="-1" strike="noStrike">
                <a:solidFill>
                  <a:srgbClr val="000000"/>
                </a:solidFill>
                <a:latin typeface="Calibri"/>
              </a:rPr>
              <a:t>Third level</a:t>
            </a:r>
            <a:endParaRPr b="0" lang="en-IN" sz="1580" spc="-1" strike="noStrike">
              <a:solidFill>
                <a:srgbClr val="000000"/>
              </a:solidFill>
              <a:latin typeface="Calibri"/>
            </a:endParaRPr>
          </a:p>
          <a:p>
            <a:pPr lvl="3" marL="891720" indent="-156960">
              <a:lnSpc>
                <a:spcPct val="100000"/>
              </a:lnSpc>
              <a:spcBef>
                <a:spcPts val="224"/>
              </a:spcBef>
              <a:buClr>
                <a:srgbClr val="0bd0d9"/>
              </a:buClr>
              <a:buSzPct val="65000"/>
              <a:buFont typeface="Wingdings 2" charset="2"/>
              <a:buChar char=""/>
            </a:pPr>
            <a:r>
              <a:rPr b="0" lang="en-IN" sz="1500" spc="-1" strike="noStrike">
                <a:solidFill>
                  <a:srgbClr val="000000"/>
                </a:solidFill>
                <a:latin typeface="Calibri"/>
              </a:rPr>
              <a:t>Fourth level</a:t>
            </a:r>
            <a:endParaRPr b="0" lang="en-IN" sz="1500" spc="-1" strike="noStrike">
              <a:solidFill>
                <a:srgbClr val="000000"/>
              </a:solidFill>
              <a:latin typeface="Calibri"/>
            </a:endParaRPr>
          </a:p>
          <a:p>
            <a:pPr lvl="4" marL="1097280" indent="-156960">
              <a:lnSpc>
                <a:spcPct val="100000"/>
              </a:lnSpc>
              <a:spcBef>
                <a:spcPts val="224"/>
              </a:spcBef>
              <a:buClr>
                <a:srgbClr val="10cf9b"/>
              </a:buClr>
              <a:buSzPct val="65000"/>
              <a:buFont typeface="Wingdings 2" charset="2"/>
              <a:buChar char=""/>
            </a:pPr>
            <a:r>
              <a:rPr b="0" lang="en-IN" sz="1500" spc="-1" strike="noStrike">
                <a:solidFill>
                  <a:srgbClr val="000000"/>
                </a:solidFill>
                <a:latin typeface="Calibri"/>
              </a:rPr>
              <a:t>Fifth level</a:t>
            </a:r>
            <a:endParaRPr b="0" lang="en-IN" sz="1500" spc="-1" strike="noStrike">
              <a:solidFill>
                <a:srgbClr val="000000"/>
              </a:solidFill>
              <a:latin typeface="Calibri"/>
            </a:endParaRPr>
          </a:p>
        </p:txBody>
      </p:sp>
      <p:sp>
        <p:nvSpPr>
          <p:cNvPr id="53" name="PlaceHolder 8"/>
          <p:cNvSpPr>
            <a:spLocks noGrp="1"/>
          </p:cNvSpPr>
          <p:nvPr>
            <p:ph type="dt"/>
          </p:nvPr>
        </p:nvSpPr>
        <p:spPr>
          <a:xfrm>
            <a:off x="457200" y="4767120"/>
            <a:ext cx="2133360" cy="273600"/>
          </a:xfrm>
          <a:prstGeom prst="rect">
            <a:avLst/>
          </a:prstGeom>
        </p:spPr>
        <p:txBody>
          <a:bodyPr lIns="0" rIns="0" tIns="0" bIns="0" anchor="b">
            <a:noAutofit/>
          </a:bodyPr>
          <a:p>
            <a:endParaRPr b="0" lang="en-IN" sz="2400" spc="-1" strike="noStrike">
              <a:latin typeface="Times New Roman"/>
            </a:endParaRPr>
          </a:p>
        </p:txBody>
      </p:sp>
      <p:sp>
        <p:nvSpPr>
          <p:cNvPr id="54" name="PlaceHolder 9"/>
          <p:cNvSpPr>
            <a:spLocks noGrp="1"/>
          </p:cNvSpPr>
          <p:nvPr>
            <p:ph type="ftr"/>
          </p:nvPr>
        </p:nvSpPr>
        <p:spPr>
          <a:xfrm>
            <a:off x="2666880" y="4767120"/>
            <a:ext cx="3352320" cy="273600"/>
          </a:xfrm>
          <a:prstGeom prst="rect">
            <a:avLst/>
          </a:prstGeom>
        </p:spPr>
        <p:txBody>
          <a:bodyPr lIns="0" rIns="0" tIns="0" bIns="0" anchor="b">
            <a:noAutofit/>
          </a:bodyPr>
          <a:p>
            <a:endParaRPr b="0" lang="en-IN" sz="2400" spc="-1" strike="noStrike">
              <a:latin typeface="Times New Roman"/>
            </a:endParaRPr>
          </a:p>
        </p:txBody>
      </p:sp>
      <p:sp>
        <p:nvSpPr>
          <p:cNvPr id="55" name="PlaceHolder 10"/>
          <p:cNvSpPr>
            <a:spLocks noGrp="1"/>
          </p:cNvSpPr>
          <p:nvPr>
            <p:ph type="sldNum"/>
          </p:nvPr>
        </p:nvSpPr>
        <p:spPr>
          <a:xfrm>
            <a:off x="7924680" y="4767120"/>
            <a:ext cx="761760" cy="273600"/>
          </a:xfrm>
          <a:prstGeom prst="rect">
            <a:avLst/>
          </a:prstGeom>
        </p:spPr>
        <p:txBody>
          <a:bodyPr lIns="0" rIns="0" tIns="0" bIns="0" anchor="b">
            <a:noAutofit/>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92" name="CustomShape 1"/>
          <p:cNvSpPr/>
          <p:nvPr/>
        </p:nvSpPr>
        <p:spPr>
          <a:xfrm>
            <a:off x="-9360" y="-5400"/>
            <a:ext cx="9162720" cy="78084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gs>
              <a:gs pos="100000">
                <a:srgbClr val="00c4cd"/>
              </a:gs>
            </a:gsLst>
            <a:lin ang="5400000"/>
          </a:gradFill>
          <a:ln w="9360">
            <a:noFill/>
          </a:ln>
        </p:spPr>
        <p:style>
          <a:lnRef idx="0"/>
          <a:fillRef idx="0"/>
          <a:effectRef idx="0"/>
          <a:fontRef idx="minor"/>
        </p:style>
      </p:sp>
      <p:sp>
        <p:nvSpPr>
          <p:cNvPr id="93" name="CustomShape 2"/>
          <p:cNvSpPr/>
          <p:nvPr/>
        </p:nvSpPr>
        <p:spPr>
          <a:xfrm>
            <a:off x="4381560" y="-5400"/>
            <a:ext cx="4762080" cy="47844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8abf"/>
              </a:gs>
              <a:gs pos="100000">
                <a:srgbClr val="00a0a8"/>
              </a:gs>
            </a:gsLst>
            <a:lin ang="16200000"/>
          </a:gradFill>
          <a:ln w="9360">
            <a:noFill/>
          </a:ln>
        </p:spPr>
        <p:style>
          <a:lnRef idx="0"/>
          <a:fillRef idx="0"/>
          <a:effectRef idx="0"/>
          <a:fontRef idx="minor"/>
        </p:style>
      </p:sp>
      <p:grpSp>
        <p:nvGrpSpPr>
          <p:cNvPr id="94" name="Group 3"/>
          <p:cNvGrpSpPr/>
          <p:nvPr/>
        </p:nvGrpSpPr>
        <p:grpSpPr>
          <a:xfrm>
            <a:off x="-29160" y="-11520"/>
            <a:ext cx="9175680" cy="814320"/>
            <a:chOff x="-29160" y="-11520"/>
            <a:chExt cx="9175680" cy="814320"/>
          </a:xfrm>
        </p:grpSpPr>
        <p:sp>
          <p:nvSpPr>
            <p:cNvPr id="95" name="CustomShape 4"/>
            <p:cNvSpPr/>
            <p:nvPr/>
          </p:nvSpPr>
          <p:spPr>
            <a:xfrm rot="21477600">
              <a:off x="-23040" y="151920"/>
              <a:ext cx="9158040" cy="486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96" name="CustomShape 5"/>
            <p:cNvSpPr/>
            <p:nvPr/>
          </p:nvSpPr>
          <p:spPr>
            <a:xfrm rot="21477600">
              <a:off x="-17280" y="207360"/>
              <a:ext cx="9171000" cy="39744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97" name="PlaceHolder 6"/>
          <p:cNvSpPr>
            <a:spLocks noGrp="1"/>
          </p:cNvSpPr>
          <p:nvPr>
            <p:ph type="title"/>
          </p:nvPr>
        </p:nvSpPr>
        <p:spPr>
          <a:xfrm>
            <a:off x="457200" y="528120"/>
            <a:ext cx="8229240" cy="856800"/>
          </a:xfrm>
          <a:prstGeom prst="rect">
            <a:avLst/>
          </a:prstGeom>
        </p:spPr>
        <p:txBody>
          <a:bodyPr lIns="0" rIns="0" tIns="45000" bIns="0" anchor="b">
            <a:noAutofit/>
          </a:bodyPr>
          <a:p>
            <a:pPr>
              <a:lnSpc>
                <a:spcPct val="100000"/>
              </a:lnSpc>
            </a:pPr>
            <a:r>
              <a:rPr b="0" lang="en-IN" sz="3750" spc="-1" strike="noStrike">
                <a:solidFill>
                  <a:srgbClr val="04617b"/>
                </a:solidFill>
                <a:latin typeface="Calibri"/>
              </a:rPr>
              <a:t>Click to edit Master title style</a:t>
            </a:r>
            <a:endParaRPr b="0" lang="en-IN" sz="3750" spc="-1" strike="noStrike">
              <a:solidFill>
                <a:srgbClr val="000000"/>
              </a:solidFill>
              <a:latin typeface="Arial"/>
            </a:endParaRPr>
          </a:p>
        </p:txBody>
      </p:sp>
      <p:sp>
        <p:nvSpPr>
          <p:cNvPr id="98" name="PlaceHolder 7"/>
          <p:cNvSpPr>
            <a:spLocks noGrp="1"/>
          </p:cNvSpPr>
          <p:nvPr>
            <p:ph type="dt"/>
          </p:nvPr>
        </p:nvSpPr>
        <p:spPr>
          <a:xfrm>
            <a:off x="457200" y="4767120"/>
            <a:ext cx="2133360" cy="273600"/>
          </a:xfrm>
          <a:prstGeom prst="rect">
            <a:avLst/>
          </a:prstGeom>
        </p:spPr>
        <p:txBody>
          <a:bodyPr lIns="0" rIns="0" tIns="0" bIns="0" anchor="b">
            <a:noAutofit/>
          </a:bodyPr>
          <a:p>
            <a:endParaRPr b="0" lang="en-IN" sz="2400" spc="-1" strike="noStrike">
              <a:latin typeface="Times New Roman"/>
            </a:endParaRPr>
          </a:p>
        </p:txBody>
      </p:sp>
      <p:sp>
        <p:nvSpPr>
          <p:cNvPr id="99" name="PlaceHolder 8"/>
          <p:cNvSpPr>
            <a:spLocks noGrp="1"/>
          </p:cNvSpPr>
          <p:nvPr>
            <p:ph type="ftr"/>
          </p:nvPr>
        </p:nvSpPr>
        <p:spPr>
          <a:xfrm>
            <a:off x="2666880" y="4767120"/>
            <a:ext cx="3352320" cy="273600"/>
          </a:xfrm>
          <a:prstGeom prst="rect">
            <a:avLst/>
          </a:prstGeom>
        </p:spPr>
        <p:txBody>
          <a:bodyPr lIns="0" rIns="0" tIns="0" bIns="0" anchor="b">
            <a:noAutofit/>
          </a:bodyPr>
          <a:p>
            <a:endParaRPr b="0" lang="en-IN" sz="2400" spc="-1" strike="noStrike">
              <a:latin typeface="Times New Roman"/>
            </a:endParaRPr>
          </a:p>
        </p:txBody>
      </p:sp>
      <p:sp>
        <p:nvSpPr>
          <p:cNvPr id="100" name="PlaceHolder 9"/>
          <p:cNvSpPr>
            <a:spLocks noGrp="1"/>
          </p:cNvSpPr>
          <p:nvPr>
            <p:ph type="sldNum"/>
          </p:nvPr>
        </p:nvSpPr>
        <p:spPr>
          <a:xfrm>
            <a:off x="7924680" y="4767120"/>
            <a:ext cx="761760" cy="273600"/>
          </a:xfrm>
          <a:prstGeom prst="rect">
            <a:avLst/>
          </a:prstGeom>
        </p:spPr>
        <p:txBody>
          <a:bodyPr lIns="0" rIns="0" tIns="0" bIns="0" anchor="b">
            <a:noAutofit/>
          </a:bodyPr>
          <a:p>
            <a:endParaRPr b="0" lang="en-IN" sz="2400" spc="-1" strike="noStrike">
              <a:latin typeface="Times New Roman"/>
            </a:endParaRPr>
          </a:p>
        </p:txBody>
      </p:sp>
      <p:sp>
        <p:nvSpPr>
          <p:cNvPr id="101"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950" spc="-1" strike="noStrike">
                <a:solidFill>
                  <a:srgbClr val="000000"/>
                </a:solidFill>
                <a:latin typeface="Calibri"/>
              </a:rPr>
              <a:t>Click to edit the outline text format</a:t>
            </a:r>
            <a:endParaRPr b="0" lang="en-IN" sz="195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580" spc="-1" strike="noStrike">
                <a:solidFill>
                  <a:srgbClr val="000000"/>
                </a:solidFill>
                <a:latin typeface="Calibri"/>
              </a:rPr>
              <a:t>Second Outline Level</a:t>
            </a:r>
            <a:endParaRPr b="0" lang="en-IN" sz="158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500" spc="-1" strike="noStrike">
                <a:solidFill>
                  <a:srgbClr val="000000"/>
                </a:solidFill>
                <a:latin typeface="Calibri"/>
              </a:rPr>
              <a:t>Third Outline Level</a:t>
            </a:r>
            <a:endParaRPr b="0" lang="en-IN" sz="15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500" spc="-1" strike="noStrike">
                <a:solidFill>
                  <a:srgbClr val="000000"/>
                </a:solidFill>
                <a:latin typeface="Calibri"/>
              </a:rPr>
              <a:t>Fourth Outline Level</a:t>
            </a:r>
            <a:endParaRPr b="0" lang="en-IN" sz="15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33520" y="1028880"/>
            <a:ext cx="7851240" cy="1371240"/>
          </a:xfrm>
          <a:prstGeom prst="rect">
            <a:avLst/>
          </a:prstGeom>
          <a:noFill/>
          <a:ln>
            <a:noFill/>
          </a:ln>
        </p:spPr>
        <p:txBody>
          <a:bodyPr tIns="91440" bIns="91440" anchor="ctr">
            <a:normAutofit fontScale="38000"/>
          </a:bodyPr>
          <a:p>
            <a:pPr algn="ctr">
              <a:lnSpc>
                <a:spcPct val="100000"/>
              </a:lnSpc>
            </a:pPr>
            <a:r>
              <a:rPr b="1" lang="en-IN" sz="4200" spc="-1" strike="noStrike">
                <a:solidFill>
                  <a:srgbClr val="50e0ea"/>
                </a:solidFill>
                <a:latin typeface="Calibri"/>
              </a:rPr>
              <a:t> </a:t>
            </a:r>
            <a:r>
              <a:rPr b="1" lang="en-IN" sz="3650" spc="-1" strike="noStrike">
                <a:solidFill>
                  <a:srgbClr val="50e0ea"/>
                </a:solidFill>
                <a:latin typeface="Calibri"/>
              </a:rPr>
              <a:t>BE Project Work Stage 1</a:t>
            </a:r>
            <a:br/>
            <a:r>
              <a:rPr b="1" lang="en-IN" sz="3309" spc="-1" strike="noStrike">
                <a:solidFill>
                  <a:srgbClr val="50e0ea"/>
                </a:solidFill>
                <a:latin typeface="Calibri"/>
              </a:rPr>
              <a:t>Examination Presentation </a:t>
            </a:r>
            <a:br/>
            <a:r>
              <a:rPr b="1" lang="en-IN" sz="3300" spc="-1" strike="noStrike">
                <a:solidFill>
                  <a:srgbClr val="50e0ea"/>
                </a:solidFill>
                <a:latin typeface="Calibri"/>
              </a:rPr>
              <a:t> On</a:t>
            </a:r>
            <a:br/>
            <a:r>
              <a:rPr b="1" lang="en-IN" sz="3300" spc="-1" strike="noStrike">
                <a:solidFill>
                  <a:srgbClr val="50e0ea"/>
                </a:solidFill>
                <a:latin typeface="Calibri"/>
              </a:rPr>
              <a:t>     “ Image to Image Synthesis using CycleGANs ”</a:t>
            </a:r>
            <a:endParaRPr b="0" lang="en-IN" sz="3300" spc="-1" strike="noStrike">
              <a:solidFill>
                <a:srgbClr val="000000"/>
              </a:solidFill>
              <a:latin typeface="Arial"/>
            </a:endParaRPr>
          </a:p>
        </p:txBody>
      </p:sp>
      <p:sp>
        <p:nvSpPr>
          <p:cNvPr id="139" name="TextShape 2"/>
          <p:cNvSpPr txBox="1"/>
          <p:nvPr/>
        </p:nvSpPr>
        <p:spPr>
          <a:xfrm>
            <a:off x="533520" y="2421360"/>
            <a:ext cx="7854480" cy="2535120"/>
          </a:xfrm>
          <a:prstGeom prst="rect">
            <a:avLst/>
          </a:prstGeom>
          <a:noFill/>
          <a:ln>
            <a:noFill/>
          </a:ln>
        </p:spPr>
        <p:txBody>
          <a:bodyPr tIns="91440" bIns="91440">
            <a:normAutofit/>
          </a:bodyPr>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1800" spc="-1" strike="noStrike">
                <a:solidFill>
                  <a:srgbClr val="ffffff"/>
                </a:solidFill>
                <a:latin typeface="Calibri"/>
              </a:rPr>
              <a:t>Presented By:                                                                     </a:t>
            </a:r>
            <a:endParaRPr b="0" lang="en-IN" sz="1800" spc="-1" strike="noStrike">
              <a:latin typeface="Arial"/>
            </a:endParaRPr>
          </a:p>
          <a:p>
            <a:pPr>
              <a:lnSpc>
                <a:spcPct val="100000"/>
              </a:lnSpc>
            </a:pPr>
            <a:r>
              <a:rPr b="0" lang="en-IN" sz="1800" spc="-1" strike="noStrike">
                <a:solidFill>
                  <a:srgbClr val="ffffff"/>
                </a:solidFill>
                <a:latin typeface="Calibri"/>
              </a:rPr>
              <a:t>Name:                                        Seat Number:</a:t>
            </a:r>
            <a:endParaRPr b="0" lang="en-IN" sz="1800" spc="-1" strike="noStrike">
              <a:latin typeface="Arial"/>
            </a:endParaRPr>
          </a:p>
          <a:p>
            <a:pPr>
              <a:lnSpc>
                <a:spcPct val="100000"/>
              </a:lnSpc>
            </a:pPr>
            <a:r>
              <a:rPr b="0" lang="en-IN" sz="1800" spc="-1" strike="noStrike">
                <a:solidFill>
                  <a:srgbClr val="ffffff"/>
                </a:solidFill>
                <a:latin typeface="Calibri"/>
                <a:ea typeface="Microsoft YaHei"/>
              </a:rPr>
              <a:t>1. Chaitanya Wagh                   </a:t>
            </a:r>
            <a:r>
              <a:rPr b="0" lang="en-IN" sz="1800" spc="-1" strike="noStrike">
                <a:solidFill>
                  <a:srgbClr val="ffffff"/>
                </a:solidFill>
                <a:latin typeface="Calibri"/>
              </a:rPr>
              <a:t>B150364543</a:t>
            </a:r>
            <a:endParaRPr b="0" lang="en-IN" sz="1800" spc="-1" strike="noStrike">
              <a:latin typeface="Arial"/>
            </a:endParaRPr>
          </a:p>
          <a:p>
            <a:pPr>
              <a:lnSpc>
                <a:spcPct val="100000"/>
              </a:lnSpc>
            </a:pPr>
            <a:r>
              <a:rPr b="0" lang="en-IN" sz="1800" spc="-1" strike="noStrike">
                <a:solidFill>
                  <a:srgbClr val="ffffff"/>
                </a:solidFill>
                <a:latin typeface="Calibri"/>
              </a:rPr>
              <a:t>2. Anshula Awasthi  </a:t>
            </a:r>
            <a:r>
              <a:rPr b="0" lang="en-IN" sz="1950" spc="-1" strike="noStrike">
                <a:solidFill>
                  <a:srgbClr val="ffffff"/>
                </a:solidFill>
                <a:latin typeface="Calibri"/>
              </a:rPr>
              <a:t>               </a:t>
            </a:r>
            <a:r>
              <a:rPr b="0" lang="en-IN" sz="1700" spc="-1" strike="noStrike">
                <a:solidFill>
                  <a:srgbClr val="ffffff"/>
                </a:solidFill>
                <a:latin typeface="Calibri"/>
              </a:rPr>
              <a:t>B150364222</a:t>
            </a:r>
            <a:r>
              <a:rPr b="0" lang="en-IN" sz="2000" spc="-1" strike="noStrike">
                <a:solidFill>
                  <a:srgbClr val="ffffff"/>
                </a:solidFill>
                <a:latin typeface="Calibri"/>
              </a:rPr>
              <a:t>  </a:t>
            </a:r>
            <a:endParaRPr b="0" lang="en-IN" sz="2000" spc="-1" strike="noStrike">
              <a:latin typeface="Arial"/>
            </a:endParaRPr>
          </a:p>
          <a:p>
            <a:pPr>
              <a:lnSpc>
                <a:spcPct val="100000"/>
              </a:lnSpc>
            </a:pPr>
            <a:r>
              <a:rPr b="0" lang="en-IN" sz="1800" spc="-1" strike="noStrike">
                <a:solidFill>
                  <a:srgbClr val="ffffff"/>
                </a:solidFill>
                <a:latin typeface="Calibri"/>
              </a:rPr>
              <a:t>3. Yuvraj Singh                          B150364553</a:t>
            </a:r>
            <a:endParaRPr b="0" lang="en-IN" sz="1800" spc="-1" strike="noStrike">
              <a:latin typeface="Arial"/>
            </a:endParaRPr>
          </a:p>
          <a:p>
            <a:pPr>
              <a:lnSpc>
                <a:spcPct val="100000"/>
              </a:lnSpc>
            </a:pPr>
            <a:r>
              <a:rPr b="0" lang="en-IN" sz="1800" spc="-1" strike="noStrike">
                <a:solidFill>
                  <a:srgbClr val="ffffff"/>
                </a:solidFill>
                <a:latin typeface="Calibri"/>
                <a:ea typeface="Microsoft YaHei"/>
              </a:rPr>
              <a:t>4. Raj Dilip Mesta                     </a:t>
            </a:r>
            <a:r>
              <a:rPr b="0" lang="en-IN" sz="1700" spc="-1" strike="noStrike">
                <a:solidFill>
                  <a:srgbClr val="ffffff"/>
                </a:solidFill>
                <a:latin typeface="Calibri"/>
              </a:rPr>
              <a:t>B150364408</a:t>
            </a:r>
            <a:endParaRPr b="0" lang="en-IN" sz="1700" spc="-1" strike="noStrike">
              <a:latin typeface="Arial"/>
            </a:endParaRPr>
          </a:p>
        </p:txBody>
      </p:sp>
      <p:pic>
        <p:nvPicPr>
          <p:cNvPr id="140" name="Google Shape;279;p13" descr=""/>
          <p:cNvPicPr/>
          <p:nvPr/>
        </p:nvPicPr>
        <p:blipFill>
          <a:blip r:embed="rId1"/>
          <a:stretch/>
        </p:blipFill>
        <p:spPr>
          <a:xfrm>
            <a:off x="0" y="0"/>
            <a:ext cx="1425960" cy="1096560"/>
          </a:xfrm>
          <a:prstGeom prst="rect">
            <a:avLst/>
          </a:prstGeom>
          <a:ln>
            <a:noFill/>
          </a:ln>
        </p:spPr>
      </p:pic>
      <p:pic>
        <p:nvPicPr>
          <p:cNvPr id="141" name="Google Shape;280;p13" descr=""/>
          <p:cNvPicPr/>
          <p:nvPr/>
        </p:nvPicPr>
        <p:blipFill>
          <a:blip r:embed="rId2"/>
          <a:stretch/>
        </p:blipFill>
        <p:spPr>
          <a:xfrm>
            <a:off x="7764120" y="37440"/>
            <a:ext cx="1338120" cy="981000"/>
          </a:xfrm>
          <a:prstGeom prst="rect">
            <a:avLst/>
          </a:prstGeom>
          <a:ln>
            <a:noFill/>
          </a:ln>
        </p:spPr>
      </p:pic>
      <p:sp>
        <p:nvSpPr>
          <p:cNvPr id="142" name="CustomShape 3"/>
          <p:cNvSpPr/>
          <p:nvPr/>
        </p:nvSpPr>
        <p:spPr>
          <a:xfrm>
            <a:off x="5872320" y="3099960"/>
            <a:ext cx="2860200" cy="1923840"/>
          </a:xfrm>
          <a:prstGeom prst="rect">
            <a:avLst/>
          </a:prstGeom>
          <a:noFill/>
          <a:ln>
            <a:noFill/>
          </a:ln>
        </p:spPr>
        <p:style>
          <a:lnRef idx="0"/>
          <a:fillRef idx="0"/>
          <a:effectRef idx="0"/>
          <a:fontRef idx="minor"/>
        </p:style>
        <p:txBody>
          <a:bodyPr tIns="91440" bIns="91440">
            <a:noAutofit/>
          </a:bodyPr>
          <a:p>
            <a:pPr>
              <a:lnSpc>
                <a:spcPct val="100000"/>
              </a:lnSpc>
            </a:pPr>
            <a:r>
              <a:rPr b="0" lang="en-IN" sz="1700" spc="-1" strike="noStrike">
                <a:solidFill>
                  <a:srgbClr val="ffffff"/>
                </a:solidFill>
                <a:latin typeface="Roboto"/>
                <a:ea typeface="Roboto"/>
              </a:rPr>
              <a:t>Guided By:</a:t>
            </a:r>
            <a:endParaRPr b="0" lang="en-IN" sz="1700" spc="-1" strike="noStrike">
              <a:latin typeface="Arial"/>
            </a:endParaRPr>
          </a:p>
          <a:p>
            <a:pPr>
              <a:lnSpc>
                <a:spcPct val="100000"/>
              </a:lnSpc>
            </a:pPr>
            <a:r>
              <a:rPr b="0" lang="en-IN" sz="1900" spc="-1" strike="noStrike">
                <a:solidFill>
                  <a:srgbClr val="ffffff"/>
                </a:solidFill>
                <a:latin typeface="Roboto"/>
                <a:ea typeface="Roboto"/>
              </a:rPr>
              <a:t>Dr. Parikshit Mahalle</a:t>
            </a:r>
            <a:endParaRPr b="0" lang="en-IN" sz="1900" spc="-1" strike="noStrike">
              <a:latin typeface="Arial"/>
            </a:endParaRPr>
          </a:p>
          <a:p>
            <a:pPr>
              <a:lnSpc>
                <a:spcPct val="100000"/>
              </a:lnSpc>
            </a:pPr>
            <a:r>
              <a:rPr b="0" lang="en-IN" sz="1700" spc="-1" strike="noStrike">
                <a:solidFill>
                  <a:srgbClr val="ffffff"/>
                </a:solidFill>
                <a:latin typeface="Roboto"/>
                <a:ea typeface="Roboto"/>
              </a:rPr>
              <a:t>HoD</a:t>
            </a:r>
            <a:endParaRPr b="0" lang="en-IN" sz="1700" spc="-1" strike="noStrike">
              <a:latin typeface="Arial"/>
            </a:endParaRPr>
          </a:p>
          <a:p>
            <a:pPr>
              <a:lnSpc>
                <a:spcPct val="100000"/>
              </a:lnSpc>
            </a:pPr>
            <a:r>
              <a:rPr b="0" lang="en-IN" sz="1700" spc="-1" strike="noStrike">
                <a:solidFill>
                  <a:srgbClr val="ffffff"/>
                </a:solidFill>
                <a:latin typeface="Roboto"/>
                <a:ea typeface="Roboto"/>
              </a:rPr>
              <a:t>(Computer Department)</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0" y="203760"/>
            <a:ext cx="8520120" cy="4364640"/>
          </a:xfrm>
          <a:prstGeom prst="rect">
            <a:avLst/>
          </a:prstGeom>
          <a:noFill/>
          <a:ln>
            <a:noFill/>
          </a:ln>
        </p:spPr>
        <p:txBody>
          <a:bodyPr tIns="91440" bIns="91440">
            <a:normAutofit/>
          </a:bodyPr>
          <a:p>
            <a:pPr>
              <a:lnSpc>
                <a:spcPct val="100000"/>
              </a:lnSpc>
            </a:pPr>
            <a:endParaRPr b="0" lang="en-IN" sz="1950" spc="-1" strike="noStrike">
              <a:solidFill>
                <a:srgbClr val="000000"/>
              </a:solidFill>
              <a:latin typeface="Calibri"/>
            </a:endParaRPr>
          </a:p>
          <a:p>
            <a:pPr>
              <a:lnSpc>
                <a:spcPct val="100000"/>
              </a:lnSpc>
              <a:spcBef>
                <a:spcPts val="1199"/>
              </a:spcBef>
            </a:pPr>
            <a:r>
              <a:rPr b="0" lang="en-IN" sz="1950" spc="-1" strike="noStrike">
                <a:solidFill>
                  <a:srgbClr val="000000"/>
                </a:solidFill>
                <a:latin typeface="Calibri"/>
              </a:rPr>
              <a:t> </a:t>
            </a:r>
            <a:endParaRPr b="0" lang="en-IN" sz="1950" spc="-1" strike="noStrike">
              <a:solidFill>
                <a:srgbClr val="000000"/>
              </a:solidFill>
              <a:latin typeface="Calibri"/>
            </a:endParaRPr>
          </a:p>
          <a:p>
            <a:pPr>
              <a:lnSpc>
                <a:spcPct val="100000"/>
              </a:lnSpc>
              <a:spcBef>
                <a:spcPts val="1199"/>
              </a:spcBef>
            </a:pPr>
            <a:r>
              <a:rPr b="0" lang="en-IN" sz="1950" spc="-1" strike="noStrike">
                <a:solidFill>
                  <a:srgbClr val="000000"/>
                </a:solidFill>
                <a:latin typeface="Calibri"/>
              </a:rPr>
              <a:t>   </a:t>
            </a:r>
            <a:r>
              <a:rPr b="0" lang="en-IN" sz="1950" spc="-1" strike="noStrike">
                <a:solidFill>
                  <a:srgbClr val="000000"/>
                </a:solidFill>
                <a:latin typeface="Calibri"/>
              </a:rPr>
              <a:t>Sequence Diagram: </a:t>
            </a:r>
            <a:endParaRPr b="0" lang="en-IN" sz="1950" spc="-1" strike="noStrike">
              <a:solidFill>
                <a:srgbClr val="000000"/>
              </a:solidFill>
              <a:latin typeface="Calibri"/>
            </a:endParaRPr>
          </a:p>
        </p:txBody>
      </p:sp>
      <p:pic>
        <p:nvPicPr>
          <p:cNvPr id="185" name="Google Shape;336;p22" descr=""/>
          <p:cNvPicPr/>
          <p:nvPr/>
        </p:nvPicPr>
        <p:blipFill>
          <a:blip r:embed="rId1"/>
          <a:srcRect l="0" t="0" r="0" b="400"/>
          <a:stretch/>
        </p:blipFill>
        <p:spPr>
          <a:xfrm>
            <a:off x="2383200" y="779400"/>
            <a:ext cx="4618080" cy="3957840"/>
          </a:xfrm>
          <a:prstGeom prst="rect">
            <a:avLst/>
          </a:prstGeom>
          <a:ln>
            <a:noFill/>
          </a:ln>
        </p:spPr>
      </p:pic>
      <p:sp>
        <p:nvSpPr>
          <p:cNvPr id="186" name="TextShape 2"/>
          <p:cNvSpPr txBox="1"/>
          <p:nvPr/>
        </p:nvSpPr>
        <p:spPr>
          <a:xfrm>
            <a:off x="457200" y="47880"/>
            <a:ext cx="822924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	</a:t>
            </a:r>
            <a:r>
              <a:rPr b="0" lang="en-IN" sz="3750" spc="-1" strike="noStrike">
                <a:solidFill>
                  <a:srgbClr val="04617b"/>
                </a:solidFill>
                <a:latin typeface="Calibri"/>
              </a:rPr>
              <a:t>            </a:t>
            </a:r>
            <a:r>
              <a:rPr b="0" lang="en-IN" sz="3750" spc="-1" strike="noStrike">
                <a:solidFill>
                  <a:srgbClr val="04617b"/>
                </a:solidFill>
                <a:latin typeface="Calibri"/>
              </a:rPr>
              <a:t>System Diagrams </a:t>
            </a:r>
            <a:endParaRPr b="0" lang="en-IN" sz="3750" spc="-1" strike="noStrike">
              <a:solidFill>
                <a:srgbClr val="000000"/>
              </a:solidFill>
              <a:latin typeface="Arial"/>
            </a:endParaRPr>
          </a:p>
        </p:txBody>
      </p:sp>
      <p:sp>
        <p:nvSpPr>
          <p:cNvPr id="187"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88"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89"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37960" y="212760"/>
            <a:ext cx="8229240" cy="654480"/>
          </a:xfrm>
          <a:prstGeom prst="rect">
            <a:avLst/>
          </a:prstGeom>
          <a:noFill/>
          <a:ln>
            <a:noFill/>
          </a:ln>
        </p:spPr>
        <p:txBody>
          <a:bodyPr tIns="91440" bIns="91440">
            <a:normAutofit fontScale="97000"/>
          </a:bodyPr>
          <a:p>
            <a:pPr marL="2286000">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Mathematical Models</a:t>
            </a:r>
            <a:endParaRPr b="0" lang="en-IN" sz="3750" spc="-1" strike="noStrike">
              <a:solidFill>
                <a:srgbClr val="000000"/>
              </a:solidFill>
              <a:latin typeface="Arial"/>
            </a:endParaRPr>
          </a:p>
        </p:txBody>
      </p:sp>
      <p:sp>
        <p:nvSpPr>
          <p:cNvPr id="191" name="TextShape 2"/>
          <p:cNvSpPr txBox="1"/>
          <p:nvPr/>
        </p:nvSpPr>
        <p:spPr>
          <a:xfrm>
            <a:off x="237960" y="867240"/>
            <a:ext cx="8667360" cy="3825360"/>
          </a:xfrm>
          <a:prstGeom prst="rect">
            <a:avLst/>
          </a:prstGeom>
          <a:noFill/>
          <a:ln>
            <a:noFill/>
          </a:ln>
        </p:spPr>
        <p:txBody>
          <a:bodyPr tIns="91440" bIns="91440">
            <a:normAutofit/>
          </a:bodyPr>
          <a:p>
            <a:pPr marL="205920" indent="-205560">
              <a:lnSpc>
                <a:spcPct val="100000"/>
              </a:lnSpc>
              <a:buClr>
                <a:srgbClr val="0bd0d9"/>
              </a:buClr>
              <a:buSzPct val="95000"/>
              <a:buFont typeface="Wingdings 2" charset="2"/>
              <a:buChar char=""/>
            </a:pPr>
            <a:r>
              <a:rPr b="0" lang="en-IN" sz="1950" spc="-1" strike="noStrike">
                <a:solidFill>
                  <a:srgbClr val="000000"/>
                </a:solidFill>
                <a:latin typeface="Calibri"/>
              </a:rPr>
              <a:t>Generator </a:t>
            </a: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gn="just">
              <a:lnSpc>
                <a:spcPct val="100000"/>
              </a:lnSpc>
              <a:spcBef>
                <a:spcPts val="1199"/>
              </a:spcBef>
              <a:spcAft>
                <a:spcPts val="1199"/>
              </a:spcAft>
            </a:pPr>
            <a:r>
              <a:rPr b="0" lang="en-IN" sz="1400" spc="-1" strike="noStrike">
                <a:solidFill>
                  <a:srgbClr val="000000"/>
                </a:solidFill>
                <a:latin typeface="Calibri"/>
              </a:rPr>
              <a:t>Building the generator : The generator has three components Encoding, Transformation and Decoding.</a:t>
            </a:r>
            <a:endParaRPr b="0" lang="en-IN" sz="1400" spc="-1" strike="noStrike">
              <a:solidFill>
                <a:srgbClr val="000000"/>
              </a:solidFill>
              <a:latin typeface="Calibri"/>
            </a:endParaRPr>
          </a:p>
        </p:txBody>
      </p:sp>
      <p:pic>
        <p:nvPicPr>
          <p:cNvPr id="192" name="Google Shape;344;p23" descr=""/>
          <p:cNvPicPr/>
          <p:nvPr/>
        </p:nvPicPr>
        <p:blipFill>
          <a:blip r:embed="rId1"/>
          <a:stretch/>
        </p:blipFill>
        <p:spPr>
          <a:xfrm>
            <a:off x="408240" y="1554480"/>
            <a:ext cx="8497080" cy="2034720"/>
          </a:xfrm>
          <a:prstGeom prst="rect">
            <a:avLst/>
          </a:prstGeom>
          <a:ln>
            <a:noFill/>
          </a:ln>
        </p:spPr>
      </p:pic>
      <p:sp>
        <p:nvSpPr>
          <p:cNvPr id="193"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94"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95"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0" y="226800"/>
            <a:ext cx="8229240" cy="725400"/>
          </a:xfrm>
          <a:prstGeom prst="rect">
            <a:avLst/>
          </a:prstGeom>
          <a:noFill/>
          <a:ln>
            <a:noFill/>
          </a:ln>
        </p:spPr>
        <p:txBody>
          <a:bodyPr tIns="91440" bIns="91440">
            <a:normAutofit/>
          </a:bodyPr>
          <a:p>
            <a:pPr marL="2286000" indent="457200">
              <a:lnSpc>
                <a:spcPct val="100000"/>
              </a:lnSpc>
            </a:pPr>
            <a:r>
              <a:rPr b="0" lang="en-IN" sz="3750" spc="-1" strike="noStrike">
                <a:solidFill>
                  <a:srgbClr val="04617b"/>
                </a:solidFill>
                <a:latin typeface="Calibri"/>
              </a:rPr>
              <a:t>Mathematical Models</a:t>
            </a:r>
            <a:endParaRPr b="0" lang="en-IN" sz="3750" spc="-1" strike="noStrike">
              <a:solidFill>
                <a:srgbClr val="000000"/>
              </a:solidFill>
              <a:latin typeface="Arial"/>
            </a:endParaRPr>
          </a:p>
        </p:txBody>
      </p:sp>
      <p:sp>
        <p:nvSpPr>
          <p:cNvPr id="197" name="TextShape 2"/>
          <p:cNvSpPr txBox="1"/>
          <p:nvPr/>
        </p:nvSpPr>
        <p:spPr>
          <a:xfrm>
            <a:off x="478080" y="810720"/>
            <a:ext cx="8209080" cy="3567240"/>
          </a:xfrm>
          <a:prstGeom prst="rect">
            <a:avLst/>
          </a:prstGeom>
          <a:noFill/>
          <a:ln>
            <a:noFill/>
          </a:ln>
        </p:spPr>
        <p:txBody>
          <a:bodyPr tIns="91440" bIns="91440">
            <a:normAutofit fontScale="91000"/>
          </a:bodyPr>
          <a:p>
            <a:pPr marL="205920" indent="-205560">
              <a:lnSpc>
                <a:spcPct val="100000"/>
              </a:lnSpc>
              <a:buClr>
                <a:srgbClr val="0bd0d9"/>
              </a:buClr>
              <a:buSzPct val="95000"/>
              <a:buFont typeface="Wingdings 2" charset="2"/>
              <a:buChar char=""/>
            </a:pPr>
            <a:r>
              <a:rPr b="0" lang="en-IN" sz="1950" spc="-1" strike="noStrike">
                <a:solidFill>
                  <a:srgbClr val="000000"/>
                </a:solidFill>
                <a:latin typeface="Calibri"/>
              </a:rPr>
              <a:t>Discriminator</a:t>
            </a: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nSpc>
                <a:spcPct val="100000"/>
              </a:lnSpc>
              <a:spcBef>
                <a:spcPts val="1199"/>
              </a:spcBef>
              <a:spcAft>
                <a:spcPts val="1199"/>
              </a:spcAft>
            </a:pPr>
            <a:r>
              <a:rPr b="0" lang="en-IN" sz="1950" spc="-1" strike="noStrike">
                <a:solidFill>
                  <a:srgbClr val="000000"/>
                </a:solidFill>
                <a:latin typeface="Calibri"/>
              </a:rPr>
              <a:t>Building the Discriminator :The discriminator would take an image as an input and try to predict if it is an original or the output from the generator, which is a convolution network in our case</a:t>
            </a:r>
            <a:endParaRPr b="0" lang="en-IN" sz="1950" spc="-1" strike="noStrike">
              <a:solidFill>
                <a:srgbClr val="000000"/>
              </a:solidFill>
              <a:latin typeface="Calibri"/>
            </a:endParaRPr>
          </a:p>
        </p:txBody>
      </p:sp>
      <p:pic>
        <p:nvPicPr>
          <p:cNvPr id="198" name="Google Shape;351;p24" descr=""/>
          <p:cNvPicPr/>
          <p:nvPr/>
        </p:nvPicPr>
        <p:blipFill>
          <a:blip r:embed="rId1"/>
          <a:stretch/>
        </p:blipFill>
        <p:spPr>
          <a:xfrm>
            <a:off x="729000" y="1364400"/>
            <a:ext cx="7500600" cy="2244240"/>
          </a:xfrm>
          <a:prstGeom prst="rect">
            <a:avLst/>
          </a:prstGeom>
          <a:ln>
            <a:noFill/>
          </a:ln>
        </p:spPr>
      </p:pic>
      <p:sp>
        <p:nvSpPr>
          <p:cNvPr id="199"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200"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201"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528120"/>
            <a:ext cx="8229240" cy="856800"/>
          </a:xfrm>
          <a:prstGeom prst="rect">
            <a:avLst/>
          </a:prstGeom>
          <a:noFill/>
          <a:ln>
            <a:noFill/>
          </a:ln>
        </p:spPr>
        <p:txBody>
          <a:bodyPr tIns="91440" bIns="91440">
            <a:normAutofit/>
          </a:bodyPr>
          <a:p>
            <a:pPr marL="1828800" indent="457200">
              <a:lnSpc>
                <a:spcPct val="100000"/>
              </a:lnSpc>
            </a:pPr>
            <a:r>
              <a:rPr b="0" lang="en-IN" sz="3750" spc="-1" strike="noStrike">
                <a:solidFill>
                  <a:srgbClr val="04617b"/>
                </a:solidFill>
                <a:latin typeface="Calibri"/>
              </a:rPr>
              <a:t>System Requirements</a:t>
            </a:r>
            <a:endParaRPr b="0" lang="en-IN" sz="3750" spc="-1" strike="noStrike">
              <a:solidFill>
                <a:srgbClr val="000000"/>
              </a:solidFill>
              <a:latin typeface="Arial"/>
            </a:endParaRPr>
          </a:p>
        </p:txBody>
      </p:sp>
      <p:sp>
        <p:nvSpPr>
          <p:cNvPr id="203" name="TextShape 2"/>
          <p:cNvSpPr txBox="1"/>
          <p:nvPr/>
        </p:nvSpPr>
        <p:spPr>
          <a:xfrm>
            <a:off x="643320" y="717480"/>
            <a:ext cx="7876800" cy="3850920"/>
          </a:xfrm>
          <a:prstGeom prst="rect">
            <a:avLst/>
          </a:prstGeom>
          <a:noFill/>
          <a:ln>
            <a:noFill/>
          </a:ln>
        </p:spPr>
        <p:txBody>
          <a:bodyPr tIns="91440" bIns="91440">
            <a:normAutofit/>
          </a:bodyPr>
          <a:p>
            <a:pPr>
              <a:lnSpc>
                <a:spcPct val="100000"/>
              </a:lnSpc>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1.</a:t>
            </a:r>
            <a:r>
              <a:rPr b="1" lang="en-IN" sz="1400" spc="-1" strike="noStrike">
                <a:solidFill>
                  <a:srgbClr val="000000"/>
                </a:solidFill>
                <a:latin typeface="Calibri"/>
                <a:ea typeface="Roboto"/>
              </a:rPr>
              <a:t>Dataset :</a:t>
            </a:r>
            <a:r>
              <a:rPr b="0" lang="en-IN" sz="1400" spc="-1" strike="noStrike">
                <a:solidFill>
                  <a:srgbClr val="000000"/>
                </a:solidFill>
                <a:latin typeface="Calibri"/>
                <a:ea typeface="Roboto"/>
              </a:rPr>
              <a:t> We note that decent results can often be obtained even on small datasets. Our facade training set consists of just 400 images, and the day to night training set consists of only 91 unique webcams. </a:t>
            </a:r>
            <a:endParaRPr b="0" lang="en-IN" sz="140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2.</a:t>
            </a:r>
            <a:r>
              <a:rPr b="1" lang="en-IN" sz="1400" spc="-1" strike="noStrike">
                <a:solidFill>
                  <a:srgbClr val="000000"/>
                </a:solidFill>
                <a:latin typeface="Calibri"/>
                <a:ea typeface="Roboto"/>
              </a:rPr>
              <a:t> Software Requirements : </a:t>
            </a:r>
            <a:r>
              <a:rPr b="0" lang="en-IN" sz="1400" spc="-1" strike="noStrike">
                <a:solidFill>
                  <a:srgbClr val="000000"/>
                </a:solidFill>
                <a:latin typeface="Calibri"/>
                <a:ea typeface="Roboto"/>
              </a:rPr>
              <a:t>Windows operating system, Python 3, Anaconda Environment </a:t>
            </a:r>
            <a:endParaRPr b="0" lang="en-IN" sz="140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3. </a:t>
            </a:r>
            <a:r>
              <a:rPr b="1" lang="en-IN" sz="1400" spc="-1" strike="noStrike">
                <a:solidFill>
                  <a:srgbClr val="000000"/>
                </a:solidFill>
                <a:latin typeface="Calibri"/>
                <a:ea typeface="Roboto"/>
              </a:rPr>
              <a:t>Hardware Requirements </a:t>
            </a:r>
            <a:r>
              <a:rPr b="0" lang="en-IN" sz="1400" spc="-1" strike="noStrike">
                <a:solidFill>
                  <a:srgbClr val="000000"/>
                </a:solidFill>
                <a:latin typeface="Calibri"/>
                <a:ea typeface="Roboto"/>
              </a:rPr>
              <a:t>: Minimum 8 GB RAM, Minimum 2GB GPU ,Processor minimum i5.</a:t>
            </a:r>
            <a:endParaRPr b="0" lang="en-IN" sz="1400" spc="-1" strike="noStrike">
              <a:solidFill>
                <a:srgbClr val="000000"/>
              </a:solidFill>
              <a:latin typeface="Calibri"/>
            </a:endParaRPr>
          </a:p>
          <a:p>
            <a:pPr algn="just">
              <a:lnSpc>
                <a:spcPct val="100000"/>
              </a:lnSpc>
              <a:spcBef>
                <a:spcPts val="1199"/>
              </a:spcBef>
              <a:spcAft>
                <a:spcPts val="1199"/>
              </a:spcAft>
            </a:pPr>
            <a:r>
              <a:rPr b="0" lang="en-IN" sz="1400" spc="-1" strike="noStrike">
                <a:solidFill>
                  <a:srgbClr val="000000"/>
                </a:solidFill>
                <a:latin typeface="Calibri"/>
                <a:ea typeface="Roboto"/>
              </a:rPr>
              <a:t>4. </a:t>
            </a:r>
            <a:r>
              <a:rPr b="1" lang="en-IN" sz="1400" spc="-1" strike="noStrike">
                <a:solidFill>
                  <a:srgbClr val="000000"/>
                </a:solidFill>
                <a:latin typeface="Calibri"/>
                <a:ea typeface="Roboto"/>
              </a:rPr>
              <a:t>Analysis Models:</a:t>
            </a:r>
            <a:r>
              <a:rPr b="0" lang="en-IN" sz="1400" spc="-1" strike="noStrike">
                <a:solidFill>
                  <a:srgbClr val="000000"/>
                </a:solidFill>
                <a:latin typeface="Calibri"/>
                <a:ea typeface="Roboto"/>
              </a:rPr>
              <a:t> SDLC Model to be applied like Agile Model.</a:t>
            </a:r>
            <a:endParaRPr b="0" lang="en-IN" sz="1400" spc="-1" strike="noStrike">
              <a:solidFill>
                <a:srgbClr val="000000"/>
              </a:solidFill>
              <a:latin typeface="Calibri"/>
            </a:endParaRPr>
          </a:p>
        </p:txBody>
      </p:sp>
      <p:sp>
        <p:nvSpPr>
          <p:cNvPr id="204"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205"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206"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528120"/>
            <a:ext cx="8229240" cy="856800"/>
          </a:xfrm>
          <a:prstGeom prst="rect">
            <a:avLst/>
          </a:prstGeom>
          <a:noFill/>
          <a:ln>
            <a:noFill/>
          </a:ln>
        </p:spPr>
        <p:txBody>
          <a:bodyPr tIns="91440" bIns="91440">
            <a:normAutofit/>
          </a:bodyPr>
          <a:p>
            <a:pPr marL="1371600" indent="457200">
              <a:lnSpc>
                <a:spcPct val="100000"/>
              </a:lnSpc>
            </a:pPr>
            <a:r>
              <a:rPr b="0" lang="en-IN" sz="3750" spc="-1" strike="noStrike">
                <a:solidFill>
                  <a:srgbClr val="04617b"/>
                </a:solidFill>
                <a:latin typeface="Calibri"/>
              </a:rPr>
              <a:t>Advantage And Limitations</a:t>
            </a:r>
            <a:endParaRPr b="0" lang="en-IN" sz="3750" spc="-1" strike="noStrike">
              <a:solidFill>
                <a:srgbClr val="000000"/>
              </a:solidFill>
              <a:latin typeface="Arial"/>
            </a:endParaRPr>
          </a:p>
        </p:txBody>
      </p:sp>
      <p:sp>
        <p:nvSpPr>
          <p:cNvPr id="208" name="TextShape 2"/>
          <p:cNvSpPr txBox="1"/>
          <p:nvPr/>
        </p:nvSpPr>
        <p:spPr>
          <a:xfrm>
            <a:off x="328320" y="657360"/>
            <a:ext cx="8480160" cy="3918240"/>
          </a:xfrm>
          <a:prstGeom prst="rect">
            <a:avLst/>
          </a:prstGeom>
          <a:noFill/>
          <a:ln>
            <a:noFill/>
          </a:ln>
        </p:spPr>
        <p:txBody>
          <a:bodyPr tIns="91440" bIns="91440">
            <a:normAutofit/>
          </a:bodyPr>
          <a:p>
            <a:pPr>
              <a:lnSpc>
                <a:spcPct val="100000"/>
              </a:lnSpc>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algn="just">
              <a:lnSpc>
                <a:spcPct val="100000"/>
              </a:lnSpc>
              <a:spcBef>
                <a:spcPts val="1199"/>
              </a:spcBef>
            </a:pPr>
            <a:r>
              <a:rPr b="1" lang="en-IN" sz="1400" spc="-1" strike="noStrike">
                <a:solidFill>
                  <a:srgbClr val="000000"/>
                </a:solidFill>
                <a:latin typeface="Calibri"/>
                <a:ea typeface="Roboto"/>
              </a:rPr>
              <a:t>Advantages:</a:t>
            </a:r>
            <a:endParaRPr b="0" lang="en-IN" sz="140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1. Image to image translation : CycleGAN provide very good image quality   approaches that of paired image-to-image translation on many tasks.</a:t>
            </a:r>
            <a:endParaRPr b="0" lang="en-IN" sz="140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2. Accurate results : It works well on tasks that involve color or texture changes, like day-to-night photo translations and collection style transfer.</a:t>
            </a:r>
            <a:endParaRPr b="0" lang="en-IN" sz="1400" spc="-1" strike="noStrike">
              <a:solidFill>
                <a:srgbClr val="000000"/>
              </a:solidFill>
              <a:latin typeface="Calibri"/>
            </a:endParaRPr>
          </a:p>
          <a:p>
            <a:pPr algn="just">
              <a:lnSpc>
                <a:spcPct val="100000"/>
              </a:lnSpc>
              <a:spcBef>
                <a:spcPts val="1199"/>
              </a:spcBef>
            </a:pPr>
            <a:r>
              <a:rPr b="1" lang="en-IN" sz="1400" spc="-1" strike="noStrike">
                <a:solidFill>
                  <a:srgbClr val="000000"/>
                </a:solidFill>
                <a:latin typeface="Calibri"/>
                <a:ea typeface="Roboto"/>
              </a:rPr>
              <a:t>Limitation</a:t>
            </a:r>
            <a:r>
              <a:rPr b="0" lang="en-IN" sz="1400" spc="-1" strike="noStrike">
                <a:solidFill>
                  <a:srgbClr val="000000"/>
                </a:solidFill>
                <a:latin typeface="Calibri"/>
                <a:ea typeface="Roboto"/>
              </a:rPr>
              <a:t>:</a:t>
            </a:r>
            <a:endParaRPr b="0" lang="en-IN" sz="1400" spc="-1" strike="noStrike">
              <a:solidFill>
                <a:srgbClr val="000000"/>
              </a:solidFill>
              <a:latin typeface="Calibri"/>
            </a:endParaRPr>
          </a:p>
          <a:p>
            <a:pPr algn="just">
              <a:lnSpc>
                <a:spcPct val="100000"/>
              </a:lnSpc>
              <a:spcBef>
                <a:spcPts val="1199"/>
              </a:spcBef>
            </a:pPr>
            <a:r>
              <a:rPr b="0" lang="en-IN" sz="1400" spc="-1" strike="noStrike">
                <a:solidFill>
                  <a:srgbClr val="000000"/>
                </a:solidFill>
                <a:latin typeface="Calibri"/>
                <a:ea typeface="Roboto"/>
              </a:rPr>
              <a:t>1. Hardware: It is extremely expensive to train due to complex data models. Moreover deep learning requires expensive GPUs and hundreds of machines.</a:t>
            </a:r>
            <a:endParaRPr b="0" lang="en-IN" sz="1400" spc="-1" strike="noStrike">
              <a:solidFill>
                <a:srgbClr val="000000"/>
              </a:solidFill>
              <a:latin typeface="Calibri"/>
            </a:endParaRPr>
          </a:p>
          <a:p>
            <a:pPr algn="just">
              <a:lnSpc>
                <a:spcPct val="100000"/>
              </a:lnSpc>
              <a:spcBef>
                <a:spcPts val="1199"/>
              </a:spcBef>
              <a:spcAft>
                <a:spcPts val="1199"/>
              </a:spcAft>
            </a:pPr>
            <a:r>
              <a:rPr b="0" lang="en-IN" sz="1400" spc="-1" strike="noStrike">
                <a:solidFill>
                  <a:srgbClr val="000000"/>
                </a:solidFill>
                <a:latin typeface="Calibri"/>
                <a:ea typeface="Roboto"/>
              </a:rPr>
              <a:t>2. Less geometric changes : This failure might be caused by our generator architectures which are tailored for good performance on the appearance changes.</a:t>
            </a:r>
            <a:endParaRPr b="0" lang="en-IN" sz="1400" spc="-1" strike="noStrike">
              <a:solidFill>
                <a:srgbClr val="000000"/>
              </a:solidFill>
              <a:latin typeface="Calibri"/>
            </a:endParaRPr>
          </a:p>
        </p:txBody>
      </p:sp>
      <p:sp>
        <p:nvSpPr>
          <p:cNvPr id="209"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210"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211"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1494720" y="482040"/>
            <a:ext cx="615420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600" spc="-1" strike="noStrike">
                <a:solidFill>
                  <a:srgbClr val="04617b"/>
                </a:solidFill>
                <a:latin typeface="Calibri"/>
              </a:rPr>
              <a:t>Conclusion and Future Work</a:t>
            </a:r>
            <a:endParaRPr b="0" lang="en-IN" sz="3600" spc="-1" strike="noStrike">
              <a:solidFill>
                <a:srgbClr val="000000"/>
              </a:solidFill>
              <a:latin typeface="Arial"/>
            </a:endParaRPr>
          </a:p>
        </p:txBody>
      </p:sp>
      <p:sp>
        <p:nvSpPr>
          <p:cNvPr id="213" name="TextShape 2"/>
          <p:cNvSpPr txBox="1"/>
          <p:nvPr/>
        </p:nvSpPr>
        <p:spPr>
          <a:xfrm>
            <a:off x="84600" y="1190160"/>
            <a:ext cx="8553240" cy="3052800"/>
          </a:xfrm>
          <a:prstGeom prst="rect">
            <a:avLst/>
          </a:prstGeom>
          <a:noFill/>
          <a:ln>
            <a:noFill/>
          </a:ln>
        </p:spPr>
        <p:txBody>
          <a:bodyPr tIns="91440" bIns="91440">
            <a:normAutofit/>
          </a:bodyPr>
          <a:p>
            <a:pPr marL="457200" algn="just">
              <a:lnSpc>
                <a:spcPct val="140000"/>
              </a:lnSpc>
            </a:pPr>
            <a:endParaRPr b="0" lang="en-IN" sz="1950" spc="-1" strike="noStrike">
              <a:solidFill>
                <a:srgbClr val="000000"/>
              </a:solidFill>
              <a:latin typeface="Calibri"/>
            </a:endParaRPr>
          </a:p>
          <a:p>
            <a:pPr marL="457200" algn="just">
              <a:lnSpc>
                <a:spcPct val="140000"/>
              </a:lnSpc>
            </a:pPr>
            <a:r>
              <a:rPr b="0" lang="en-IN" sz="1400" spc="-1" strike="noStrike">
                <a:solidFill>
                  <a:srgbClr val="000000"/>
                </a:solidFill>
                <a:latin typeface="Calibri"/>
                <a:ea typeface="Roboto"/>
              </a:rPr>
              <a:t>The thorough experimental analysis, confirms that the proposed CSGAN outperforms the state-of-the-art methods. The results in this project suggest that cycle adversarial networks are a promising approach for many image-to-image translation tasks, especially those involving highly structured graphical outputs. These networks learn a loss adapted to the task and data at hand, which makes them applicable in a wide variety of settings.</a:t>
            </a:r>
            <a:endParaRPr b="0" lang="en-IN" sz="1400" spc="-1" strike="noStrike">
              <a:solidFill>
                <a:srgbClr val="000000"/>
              </a:solidFill>
              <a:latin typeface="Calibri"/>
            </a:endParaRPr>
          </a:p>
          <a:p>
            <a:pPr marL="457200" algn="just">
              <a:lnSpc>
                <a:spcPct val="140000"/>
              </a:lnSpc>
              <a:spcBef>
                <a:spcPts val="400"/>
              </a:spcBef>
            </a:pPr>
            <a:endParaRPr b="0" lang="en-IN" sz="1400" spc="-1" strike="noStrike">
              <a:solidFill>
                <a:srgbClr val="000000"/>
              </a:solidFill>
              <a:latin typeface="Calibri"/>
            </a:endParaRPr>
          </a:p>
          <a:p>
            <a:pPr marL="457200" algn="just">
              <a:lnSpc>
                <a:spcPct val="140000"/>
              </a:lnSpc>
              <a:spcBef>
                <a:spcPts val="400"/>
              </a:spcBef>
              <a:spcAft>
                <a:spcPts val="400"/>
              </a:spcAft>
            </a:pPr>
            <a:r>
              <a:rPr b="0" lang="en-IN" sz="1400" spc="-1" strike="noStrike">
                <a:solidFill>
                  <a:srgbClr val="000000"/>
                </a:solidFill>
                <a:latin typeface="Calibri"/>
                <a:ea typeface="Roboto"/>
              </a:rPr>
              <a:t>In future we want to extend our work towards optimizing the generator and discriminator networks and to focus on unpaired datasets i.e., towards unsupervised learning.The technology used in this project can be further modified and used in various other domain such as Object transfiguration.</a:t>
            </a:r>
            <a:endParaRPr b="0" lang="en-IN" sz="1400" spc="-1" strike="noStrike">
              <a:solidFill>
                <a:srgbClr val="000000"/>
              </a:solidFill>
              <a:latin typeface="Calibri"/>
            </a:endParaRPr>
          </a:p>
        </p:txBody>
      </p:sp>
      <p:sp>
        <p:nvSpPr>
          <p:cNvPr id="214"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215"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216"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220320" y="337680"/>
            <a:ext cx="8229240" cy="856800"/>
          </a:xfrm>
          <a:prstGeom prst="rect">
            <a:avLst/>
          </a:prstGeom>
          <a:noFill/>
          <a:ln>
            <a:noFill/>
          </a:ln>
        </p:spPr>
        <p:txBody>
          <a:bodyPr tIns="91440" bIns="91440">
            <a:normAutofit/>
          </a:bodyPr>
          <a:p>
            <a:pPr algn="ctr">
              <a:lnSpc>
                <a:spcPct val="100000"/>
              </a:lnSpc>
            </a:pPr>
            <a:r>
              <a:rPr b="0" lang="en-IN" sz="3750" spc="-1" strike="noStrike">
                <a:solidFill>
                  <a:srgbClr val="04617b"/>
                </a:solidFill>
                <a:latin typeface="Calibri"/>
              </a:rPr>
              <a:t>REFERENCES</a:t>
            </a:r>
            <a:endParaRPr b="0" lang="en-IN" sz="3750" spc="-1" strike="noStrike">
              <a:solidFill>
                <a:srgbClr val="000000"/>
              </a:solidFill>
              <a:latin typeface="Arial"/>
            </a:endParaRPr>
          </a:p>
        </p:txBody>
      </p:sp>
      <p:sp>
        <p:nvSpPr>
          <p:cNvPr id="218" name="TextShape 2"/>
          <p:cNvSpPr txBox="1"/>
          <p:nvPr/>
        </p:nvSpPr>
        <p:spPr>
          <a:xfrm>
            <a:off x="269280" y="902160"/>
            <a:ext cx="8520120" cy="3522600"/>
          </a:xfrm>
          <a:prstGeom prst="rect">
            <a:avLst/>
          </a:prstGeom>
          <a:noFill/>
          <a:ln>
            <a:noFill/>
          </a:ln>
        </p:spPr>
        <p:txBody>
          <a:bodyPr tIns="91440" bIns="91440">
            <a:normAutofit fontScale="1000"/>
          </a:bodyPr>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a:t>
            </a:r>
            <a:r>
              <a:rPr b="0" lang="en-IN" sz="5250" spc="-1" strike="noStrike">
                <a:solidFill>
                  <a:srgbClr val="000000"/>
                </a:solidFill>
                <a:latin typeface="Calibri"/>
              </a:rPr>
              <a:t>Unpaired Image to Image Translation using Cycle Consistent Adversarial Network” , by Jun-Yan Zhu, Taesung Park, Phillip Isola, Alexei A. Efros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 “</a:t>
            </a:r>
            <a:r>
              <a:rPr b="0" lang="en-IN" sz="5250" spc="-1" strike="noStrike">
                <a:solidFill>
                  <a:srgbClr val="000000"/>
                </a:solidFill>
                <a:latin typeface="Calibri"/>
              </a:rPr>
              <a:t>Image-to-Image Translation with Conditional Adversarial Networks“, Phillip Isola Jun-Yan Zhu Tinghui Zhou Alexei A. Efros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a:t>
            </a:r>
            <a:r>
              <a:rPr b="0" lang="en-IN" sz="5250" spc="-1" strike="noStrike">
                <a:solidFill>
                  <a:srgbClr val="000000"/>
                </a:solidFill>
                <a:latin typeface="Calibri"/>
              </a:rPr>
              <a:t>Generative-Adversarial Networks” by Ian J. Goodfellow, Jean Pouget-Abadie, Mehdi Mirza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"Learning from Simulated and Unsupervised Images through Adversarial Training" Ashish Shrivastava, Tomas Pfister, Oncel Tuzel, Josh Susskind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"Improved Techniques for Training GANs" by Tim Salimans, Ian Goodfellow, Wojciech Zaremba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J. Donahue, P. Krahenb ¨l, and T. Darrell. Adversarial ¨ feature learning. arXiv preprint arXiv:1605.09782, 2016.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 </a:t>
            </a:r>
            <a:r>
              <a:rPr b="0" lang="en-IN" sz="5250" spc="-1" strike="noStrike">
                <a:solidFill>
                  <a:srgbClr val="000000"/>
                </a:solidFill>
                <a:latin typeface="Calibri"/>
              </a:rPr>
              <a:t>K. Bousmalis, N. Silberman, D. Dohan, D. Erhan, and D. Krishnan. Unsupervised pixel-level domain adaptation with generative adversarial networks. arXiv preprint arXiv:1612.05424, 2016. </a:t>
            </a:r>
            <a:endParaRPr b="0" lang="en-IN" sz="5250" spc="-1" strike="noStrike">
              <a:solidFill>
                <a:srgbClr val="000000"/>
              </a:solidFill>
              <a:latin typeface="Calibri"/>
            </a:endParaRPr>
          </a:p>
          <a:p>
            <a:pPr marL="431280" indent="-285480" algn="just">
              <a:lnSpc>
                <a:spcPct val="150000"/>
              </a:lnSpc>
              <a:buClr>
                <a:srgbClr val="0bd0d9"/>
              </a:buClr>
              <a:buFont typeface="Wingdings 2" charset="2"/>
              <a:buChar char=""/>
            </a:pPr>
            <a:r>
              <a:rPr b="0" lang="en-IN" sz="5250" spc="-1" strike="noStrike">
                <a:solidFill>
                  <a:srgbClr val="000000"/>
                </a:solidFill>
                <a:latin typeface="Calibri"/>
              </a:rPr>
              <a:t> </a:t>
            </a:r>
            <a:r>
              <a:rPr b="0" lang="en-IN" sz="5250" spc="-1" strike="noStrike">
                <a:solidFill>
                  <a:srgbClr val="000000"/>
                </a:solidFill>
                <a:latin typeface="Calibri"/>
              </a:rPr>
              <a:t>D. Eigen and R. Fergus. Predicting depth, surface normals and semantic labels with a common multi-scale convolutional architecture. In ICCV, pages 2650–2658, 2015. </a:t>
            </a:r>
            <a:endParaRPr b="0" lang="en-IN" sz="5250" spc="-1" strike="noStrike">
              <a:solidFill>
                <a:srgbClr val="000000"/>
              </a:solidFill>
              <a:latin typeface="Calibri"/>
            </a:endParaRPr>
          </a:p>
          <a:p>
            <a:pPr>
              <a:lnSpc>
                <a:spcPct val="100000"/>
              </a:lnSpc>
              <a:spcBef>
                <a:spcPts val="1199"/>
              </a:spcBef>
              <a:spcAft>
                <a:spcPts val="1199"/>
              </a:spcAft>
            </a:pPr>
            <a:endParaRPr b="0" lang="en-IN" sz="5250" spc="-1" strike="noStrike">
              <a:solidFill>
                <a:srgbClr val="000000"/>
              </a:solidFill>
              <a:latin typeface="Calibri"/>
            </a:endParaRPr>
          </a:p>
        </p:txBody>
      </p:sp>
      <p:sp>
        <p:nvSpPr>
          <p:cNvPr id="219"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220"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221"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2478960" y="2197080"/>
            <a:ext cx="531396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Thank You </a:t>
            </a:r>
            <a:endParaRPr b="0" lang="en-IN" sz="3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528120"/>
            <a:ext cx="8229240" cy="856800"/>
          </a:xfrm>
          <a:prstGeom prst="rect">
            <a:avLst/>
          </a:prstGeom>
          <a:noFill/>
          <a:ln>
            <a:noFill/>
          </a:ln>
        </p:spPr>
        <p:txBody>
          <a:bodyPr tIns="91440" bIns="91440">
            <a:normAutofit/>
          </a:bodyPr>
          <a:p>
            <a:pPr algn="ctr">
              <a:lnSpc>
                <a:spcPct val="100000"/>
              </a:lnSpc>
            </a:pPr>
            <a:r>
              <a:rPr b="0" lang="en-IN" sz="3750" spc="-1" strike="noStrike">
                <a:solidFill>
                  <a:srgbClr val="04617b"/>
                </a:solidFill>
                <a:latin typeface="Calibri"/>
              </a:rPr>
              <a:t>MOTIVATION</a:t>
            </a:r>
            <a:endParaRPr b="0" lang="en-IN" sz="3750" spc="-1" strike="noStrike">
              <a:solidFill>
                <a:srgbClr val="000000"/>
              </a:solidFill>
              <a:latin typeface="Arial"/>
            </a:endParaRPr>
          </a:p>
        </p:txBody>
      </p:sp>
      <p:sp>
        <p:nvSpPr>
          <p:cNvPr id="144" name="TextShape 2"/>
          <p:cNvSpPr txBox="1"/>
          <p:nvPr/>
        </p:nvSpPr>
        <p:spPr>
          <a:xfrm>
            <a:off x="457200" y="1451520"/>
            <a:ext cx="8229240" cy="3291480"/>
          </a:xfrm>
          <a:prstGeom prst="rect">
            <a:avLst/>
          </a:prstGeom>
          <a:noFill/>
          <a:ln>
            <a:noFill/>
          </a:ln>
        </p:spPr>
        <p:txBody>
          <a:bodyPr tIns="91440" bIns="91440">
            <a:normAutofit/>
          </a:bodyPr>
          <a:p>
            <a:pPr marL="205920" indent="-205560" algn="just">
              <a:lnSpc>
                <a:spcPct val="100000"/>
              </a:lnSpc>
              <a:buClr>
                <a:srgbClr val="0bd0d9"/>
              </a:buClr>
              <a:buSzPct val="95000"/>
              <a:buFont typeface="Wingdings 2" charset="2"/>
              <a:buChar char=""/>
            </a:pPr>
            <a:r>
              <a:rPr b="0" lang="en-IN" sz="1400" spc="-1" strike="noStrike">
                <a:solidFill>
                  <a:srgbClr val="000000"/>
                </a:solidFill>
                <a:latin typeface="Calibri"/>
                <a:ea typeface="Roboto"/>
              </a:rPr>
              <a:t>Deep learning models are getting more attention in the area of computer vision and recognition tasks.Deep learning based methods are able to exploit the hidden relations in an image data and learn better features for representation of raw input data. </a:t>
            </a:r>
            <a:endParaRPr b="0" lang="en-IN" sz="140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0" lang="en-IN" sz="1400" spc="-1" strike="noStrike">
                <a:solidFill>
                  <a:srgbClr val="000000"/>
                </a:solidFill>
                <a:latin typeface="Calibri"/>
                <a:ea typeface="Roboto"/>
              </a:rPr>
              <a:t>The CycleGAN does not require a dataset of paired images, unlike other GAN models for image translation. For example, if we are interested in translating photographs of oranges to apples, we do not require a training dataset of oranges that have been manually converted to apples. </a:t>
            </a:r>
            <a:endParaRPr b="0" lang="en-IN" sz="1400" spc="-1" strike="noStrike">
              <a:solidFill>
                <a:srgbClr val="000000"/>
              </a:solidFill>
              <a:latin typeface="Calibri"/>
            </a:endParaRPr>
          </a:p>
          <a:p>
            <a:pPr marL="205920" indent="-205560" algn="just">
              <a:lnSpc>
                <a:spcPct val="100000"/>
              </a:lnSpc>
              <a:spcBef>
                <a:spcPts val="1199"/>
              </a:spcBef>
              <a:spcAft>
                <a:spcPts val="1199"/>
              </a:spcAft>
              <a:buClr>
                <a:srgbClr val="0bd0d9"/>
              </a:buClr>
              <a:buSzPct val="95000"/>
              <a:buFont typeface="Wingdings 2" charset="2"/>
              <a:buChar char=""/>
            </a:pPr>
            <a:r>
              <a:rPr b="0" lang="en-IN" sz="1400" spc="-1" strike="noStrike">
                <a:solidFill>
                  <a:srgbClr val="000000"/>
                </a:solidFill>
                <a:latin typeface="Calibri"/>
                <a:ea typeface="Roboto"/>
              </a:rPr>
              <a:t>This enables a translation model to be built on issues where there might be no training datasets, such as translating paintings into photographs. Therefore using CycleGANs are more beneficial than traditional GANs. </a:t>
            </a:r>
            <a:endParaRPr b="0" lang="en-IN" sz="1400" spc="-1" strike="noStrike">
              <a:solidFill>
                <a:srgbClr val="000000"/>
              </a:solidFill>
              <a:latin typeface="Calibri"/>
            </a:endParaRPr>
          </a:p>
        </p:txBody>
      </p:sp>
      <p:sp>
        <p:nvSpPr>
          <p:cNvPr id="145" name="TextShape 3"/>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46"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47" name="TextShape 5"/>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38400" y="423000"/>
            <a:ext cx="759924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600" spc="-1" strike="noStrike">
                <a:solidFill>
                  <a:srgbClr val="04617b"/>
                </a:solidFill>
                <a:latin typeface="Calibri"/>
              </a:rPr>
              <a:t>INTRODUCTION</a:t>
            </a:r>
            <a:endParaRPr b="0" lang="en-IN" sz="3600" spc="-1" strike="noStrike">
              <a:solidFill>
                <a:srgbClr val="000000"/>
              </a:solidFill>
              <a:latin typeface="Arial"/>
            </a:endParaRPr>
          </a:p>
        </p:txBody>
      </p:sp>
      <p:sp>
        <p:nvSpPr>
          <p:cNvPr id="149" name="TextShape 2"/>
          <p:cNvSpPr txBox="1"/>
          <p:nvPr/>
        </p:nvSpPr>
        <p:spPr>
          <a:xfrm>
            <a:off x="610200" y="667440"/>
            <a:ext cx="7810920" cy="3897360"/>
          </a:xfrm>
          <a:prstGeom prst="rect">
            <a:avLst/>
          </a:prstGeom>
          <a:noFill/>
          <a:ln>
            <a:noFill/>
          </a:ln>
        </p:spPr>
        <p:txBody>
          <a:bodyPr tIns="91440" bIns="91440">
            <a:normAutofit/>
          </a:bodyPr>
          <a:p>
            <a:pPr>
              <a:lnSpc>
                <a:spcPct val="100000"/>
              </a:lnSpc>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0" lang="en-IN" sz="1400" spc="-1" strike="noStrike">
                <a:solidFill>
                  <a:srgbClr val="000000"/>
                </a:solidFill>
                <a:latin typeface="Calibri"/>
                <a:ea typeface="Roboto"/>
              </a:rPr>
              <a:t>Image-to-image translation involves creating image with a particular alteration, a new synthetic version of a given image, such as converting a zebra into a horse. </a:t>
            </a:r>
            <a:endParaRPr b="0" lang="en-IN" sz="140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0" lang="en-IN" sz="1400" spc="-1" strike="noStrike">
                <a:solidFill>
                  <a:srgbClr val="000000"/>
                </a:solidFill>
                <a:latin typeface="Calibri"/>
                <a:ea typeface="Roboto"/>
              </a:rPr>
              <a:t>CycleGAN is a methodology that requires automated training without paired dataset of image-to-image translation models. The models are trained in an unsupervised manner employing a collection of images from the source and target domain that don't have to be related in any way. The CycleGAN extends the GAN architecture. Two generator models and two discriminator models are trained simultaneously in this.</a:t>
            </a:r>
            <a:endParaRPr b="0" lang="en-IN" sz="140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0" lang="en-IN" sz="1400" spc="-1" strike="noStrike">
                <a:solidFill>
                  <a:srgbClr val="000000"/>
                </a:solidFill>
                <a:latin typeface="Calibri"/>
                <a:ea typeface="Roboto"/>
              </a:rPr>
              <a:t>For many tasks, like object transfiguration (e.g., zebra &lt;-&gt; horse), the desired output is not well-defined. This is known as the unpaired image to-image conversion problem. </a:t>
            </a:r>
            <a:endParaRPr b="0" lang="en-IN" sz="1400" spc="-1" strike="noStrike">
              <a:solidFill>
                <a:srgbClr val="000000"/>
              </a:solidFill>
              <a:latin typeface="Calibri"/>
            </a:endParaRPr>
          </a:p>
          <a:p>
            <a:pPr>
              <a:lnSpc>
                <a:spcPct val="100000"/>
              </a:lnSpc>
              <a:spcBef>
                <a:spcPts val="1199"/>
              </a:spcBef>
              <a:spcAft>
                <a:spcPts val="1199"/>
              </a:spcAft>
            </a:pPr>
            <a:endParaRPr b="0" lang="en-IN" sz="1400" spc="-1" strike="noStrike">
              <a:solidFill>
                <a:srgbClr val="000000"/>
              </a:solidFill>
              <a:latin typeface="Calibri"/>
            </a:endParaRPr>
          </a:p>
        </p:txBody>
      </p:sp>
      <p:sp>
        <p:nvSpPr>
          <p:cNvPr id="150" name="TextShape 3"/>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51"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52" name="TextShape 5"/>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528120"/>
            <a:ext cx="822924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Problem Statement</a:t>
            </a:r>
            <a:endParaRPr b="0" lang="en-IN" sz="3750" spc="-1" strike="noStrike">
              <a:solidFill>
                <a:srgbClr val="000000"/>
              </a:solidFill>
              <a:latin typeface="Arial"/>
            </a:endParaRPr>
          </a:p>
        </p:txBody>
      </p:sp>
      <p:sp>
        <p:nvSpPr>
          <p:cNvPr id="154" name="TextShape 2"/>
          <p:cNvSpPr txBox="1"/>
          <p:nvPr/>
        </p:nvSpPr>
        <p:spPr>
          <a:xfrm>
            <a:off x="1056600" y="1838880"/>
            <a:ext cx="7030440" cy="2540880"/>
          </a:xfrm>
          <a:prstGeom prst="rect">
            <a:avLst/>
          </a:prstGeom>
          <a:noFill/>
          <a:ln>
            <a:noFill/>
          </a:ln>
        </p:spPr>
        <p:txBody>
          <a:bodyPr tIns="91440" bIns="91440">
            <a:normAutofit/>
          </a:bodyPr>
          <a:p>
            <a:pPr>
              <a:lnSpc>
                <a:spcPct val="100000"/>
              </a:lnSpc>
            </a:pPr>
            <a:r>
              <a:rPr b="0" lang="en-IN" sz="1400" spc="-1" strike="noStrike">
                <a:solidFill>
                  <a:srgbClr val="333333"/>
                </a:solidFill>
                <a:latin typeface="Calibri"/>
                <a:ea typeface="Roboto"/>
              </a:rPr>
              <a:t>We present an approach for learning to translate an image from a source domain X to a target domain Y in the absence of paired examples with the help of Cycle Generative Adversarial Networks</a:t>
            </a:r>
            <a:endParaRPr b="0" lang="en-IN" sz="1400" spc="-1" strike="noStrike">
              <a:solidFill>
                <a:srgbClr val="000000"/>
              </a:solidFill>
              <a:latin typeface="Calibri"/>
            </a:endParaRPr>
          </a:p>
          <a:p>
            <a:pPr>
              <a:lnSpc>
                <a:spcPct val="100000"/>
              </a:lnSpc>
              <a:spcBef>
                <a:spcPts val="1199"/>
              </a:spcBef>
            </a:pPr>
            <a:endParaRPr b="0" lang="en-IN" sz="1400" spc="-1" strike="noStrike">
              <a:solidFill>
                <a:srgbClr val="000000"/>
              </a:solidFill>
              <a:latin typeface="Calibri"/>
            </a:endParaRPr>
          </a:p>
          <a:p>
            <a:pPr>
              <a:lnSpc>
                <a:spcPct val="100000"/>
              </a:lnSpc>
              <a:spcBef>
                <a:spcPts val="1199"/>
              </a:spcBef>
              <a:spcAft>
                <a:spcPts val="1199"/>
              </a:spcAft>
            </a:pPr>
            <a:endParaRPr b="0" lang="en-IN" sz="1400" spc="-1" strike="noStrike">
              <a:solidFill>
                <a:srgbClr val="000000"/>
              </a:solidFill>
              <a:latin typeface="Calibri"/>
            </a:endParaRPr>
          </a:p>
        </p:txBody>
      </p:sp>
      <p:sp>
        <p:nvSpPr>
          <p:cNvPr id="155"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56"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57"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821320" y="364320"/>
            <a:ext cx="333576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State Of Art </a:t>
            </a:r>
            <a:endParaRPr b="0" lang="en-IN" sz="3750" spc="-1" strike="noStrike">
              <a:solidFill>
                <a:srgbClr val="000000"/>
              </a:solidFill>
              <a:latin typeface="Arial"/>
            </a:endParaRPr>
          </a:p>
        </p:txBody>
      </p:sp>
      <p:sp>
        <p:nvSpPr>
          <p:cNvPr id="159" name="TextShape 2"/>
          <p:cNvSpPr txBox="1"/>
          <p:nvPr/>
        </p:nvSpPr>
        <p:spPr>
          <a:xfrm>
            <a:off x="563400" y="884520"/>
            <a:ext cx="8186040" cy="4040280"/>
          </a:xfrm>
          <a:prstGeom prst="rect">
            <a:avLst/>
          </a:prstGeom>
          <a:noFill/>
          <a:ln>
            <a:noFill/>
          </a:ln>
        </p:spPr>
        <p:txBody>
          <a:bodyPr tIns="91440" bIns="91440">
            <a:normAutofit fontScale="6000"/>
          </a:bodyPr>
          <a:p>
            <a:pPr>
              <a:lnSpc>
                <a:spcPct val="100000"/>
              </a:lnSpc>
            </a:pPr>
            <a:endParaRPr b="0" lang="en-IN" sz="1950" spc="-1" strike="noStrike">
              <a:solidFill>
                <a:srgbClr val="000000"/>
              </a:solidFill>
              <a:latin typeface="Calibri"/>
            </a:endParaRPr>
          </a:p>
          <a:p>
            <a:pPr>
              <a:lnSpc>
                <a:spcPct val="100000"/>
              </a:lnSpc>
              <a:spcBef>
                <a:spcPts val="1199"/>
              </a:spcBef>
            </a:pPr>
            <a:endParaRPr b="0" lang="en-IN" sz="195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1" lang="en-IN" sz="4300" spc="-1" strike="noStrike">
                <a:solidFill>
                  <a:srgbClr val="000000"/>
                </a:solidFill>
                <a:latin typeface="Calibri"/>
                <a:ea typeface="Roboto"/>
              </a:rPr>
              <a:t>Generative Adversarial Networks (GANs)</a:t>
            </a:r>
            <a:r>
              <a:rPr b="0" lang="en-IN" sz="4300" spc="-1" strike="noStrike">
                <a:solidFill>
                  <a:srgbClr val="000000"/>
                </a:solidFill>
                <a:latin typeface="Calibri"/>
                <a:ea typeface="Roboto"/>
              </a:rPr>
              <a:t>: The key to GANs’ success is the idea of an adversarial loss that forces the generated images to be, in principle, indistinguishable from real images. This is particularly powerful for image generation tasks, as this is exactly the objective that much of computer graphics aims to optimize. </a:t>
            </a:r>
            <a:endParaRPr b="0" lang="en-IN" sz="430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1" lang="en-IN" sz="4300" spc="-1" strike="noStrike">
                <a:solidFill>
                  <a:srgbClr val="000000"/>
                </a:solidFill>
                <a:latin typeface="Calibri"/>
                <a:ea typeface="Roboto"/>
              </a:rPr>
              <a:t>Image-to-Image Translation: </a:t>
            </a:r>
            <a:r>
              <a:rPr b="0" lang="en-IN" sz="4300" spc="-1" strike="noStrike">
                <a:solidFill>
                  <a:srgbClr val="000000"/>
                </a:solidFill>
                <a:latin typeface="Calibri"/>
                <a:ea typeface="Roboto"/>
              </a:rPr>
              <a:t>The idea of image-to-image translation goes back at least to Hertzmann et al. 's Image Analogies, who employ a nonparametric texture model on a single input-output training image pair. More recent approaches use a dataset of input-output examples to learn a parametric translation function using CNNs. Our approach builds on the “pix2pix” framework which uses a conditional generative adversarial network to learn a mapping from input to output images. </a:t>
            </a:r>
            <a:endParaRPr b="0" lang="en-IN" sz="4300" spc="-1" strike="noStrike">
              <a:solidFill>
                <a:srgbClr val="000000"/>
              </a:solidFill>
              <a:latin typeface="Calibri"/>
            </a:endParaRPr>
          </a:p>
          <a:p>
            <a:pPr marL="205920" indent="-205560" algn="just">
              <a:lnSpc>
                <a:spcPct val="100000"/>
              </a:lnSpc>
              <a:spcBef>
                <a:spcPts val="1199"/>
              </a:spcBef>
              <a:buClr>
                <a:srgbClr val="0bd0d9"/>
              </a:buClr>
              <a:buSzPct val="95000"/>
              <a:buFont typeface="Wingdings 2" charset="2"/>
              <a:buChar char=""/>
            </a:pPr>
            <a:r>
              <a:rPr b="1" lang="en-IN" sz="4300" spc="-1" strike="noStrike">
                <a:solidFill>
                  <a:srgbClr val="000000"/>
                </a:solidFill>
                <a:latin typeface="Calibri"/>
                <a:ea typeface="Roboto"/>
              </a:rPr>
              <a:t>Neural Style Transfer</a:t>
            </a:r>
            <a:r>
              <a:rPr b="0" lang="en-IN" sz="4300" spc="-1" strike="noStrike">
                <a:solidFill>
                  <a:srgbClr val="000000"/>
                </a:solidFill>
                <a:latin typeface="Calibri"/>
                <a:ea typeface="Roboto"/>
              </a:rPr>
              <a:t> is another way to perform image-to-image translation, which synthesizes a novel image by combining the content of one image with the style of another image (typically a painting) by matching the Gram matrix statistics of pre-trained deep features. Our main focus, on the other hand, is learning the mapping between two domains, rather than between two specific images, by trying to capture correspondences between higher-level appearance structures.</a:t>
            </a:r>
            <a:endParaRPr b="0" lang="en-IN" sz="4300" spc="-1" strike="noStrike">
              <a:solidFill>
                <a:srgbClr val="000000"/>
              </a:solidFill>
              <a:latin typeface="Calibri"/>
            </a:endParaRPr>
          </a:p>
          <a:p>
            <a:pPr>
              <a:lnSpc>
                <a:spcPct val="100000"/>
              </a:lnSpc>
              <a:spcBef>
                <a:spcPts val="1199"/>
              </a:spcBef>
              <a:spcAft>
                <a:spcPts val="1199"/>
              </a:spcAft>
            </a:pPr>
            <a:endParaRPr b="0" lang="en-IN" sz="4300" spc="-1" strike="noStrike">
              <a:solidFill>
                <a:srgbClr val="000000"/>
              </a:solidFill>
              <a:latin typeface="Calibri"/>
            </a:endParaRPr>
          </a:p>
        </p:txBody>
      </p:sp>
      <p:sp>
        <p:nvSpPr>
          <p:cNvPr id="160"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61"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62"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37600" y="120240"/>
            <a:ext cx="8229240" cy="856800"/>
          </a:xfrm>
          <a:prstGeom prst="rect">
            <a:avLst/>
          </a:prstGeom>
          <a:noFill/>
          <a:ln>
            <a:noFill/>
          </a:ln>
        </p:spPr>
        <p:txBody>
          <a:bodyPr tIns="91440" bIns="91440">
            <a:normAutofit/>
          </a:bodyPr>
          <a:p>
            <a:pPr marL="2286000" indent="457200">
              <a:lnSpc>
                <a:spcPct val="100000"/>
              </a:lnSpc>
            </a:pPr>
            <a:r>
              <a:rPr b="0" lang="en-IN" sz="3750" spc="-1" strike="noStrike">
                <a:solidFill>
                  <a:srgbClr val="04617b"/>
                </a:solidFill>
                <a:latin typeface="Calibri"/>
              </a:rPr>
              <a:t>State Of Art Evaluation</a:t>
            </a:r>
            <a:endParaRPr b="0" lang="en-IN" sz="3750" spc="-1" strike="noStrike">
              <a:solidFill>
                <a:srgbClr val="000000"/>
              </a:solidFill>
              <a:latin typeface="Arial"/>
            </a:endParaRPr>
          </a:p>
        </p:txBody>
      </p:sp>
      <p:pic>
        <p:nvPicPr>
          <p:cNvPr id="164" name="Google Shape;311;p18" descr=""/>
          <p:cNvPicPr/>
          <p:nvPr/>
        </p:nvPicPr>
        <p:blipFill>
          <a:blip r:embed="rId1"/>
          <a:stretch/>
        </p:blipFill>
        <p:spPr>
          <a:xfrm>
            <a:off x="87480" y="760320"/>
            <a:ext cx="8838720" cy="4007520"/>
          </a:xfrm>
          <a:prstGeom prst="rect">
            <a:avLst/>
          </a:prstGeom>
          <a:ln>
            <a:noFill/>
          </a:ln>
        </p:spPr>
      </p:pic>
      <p:sp>
        <p:nvSpPr>
          <p:cNvPr id="165" name="TextShape 2"/>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66" name="TextShape 3"/>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67" name="TextShape 4"/>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71520" y="22680"/>
            <a:ext cx="8229240" cy="856800"/>
          </a:xfrm>
          <a:prstGeom prst="rect">
            <a:avLst/>
          </a:prstGeom>
          <a:noFill/>
          <a:ln>
            <a:noFill/>
          </a:ln>
        </p:spPr>
        <p:txBody>
          <a:bodyPr tIns="91440" bIns="91440">
            <a:normAutofit/>
          </a:bodyPr>
          <a:p>
            <a:pPr marL="2286000" indent="457200">
              <a:lnSpc>
                <a:spcPct val="100000"/>
              </a:lnSpc>
            </a:pPr>
            <a:r>
              <a:rPr b="0" lang="en-IN" sz="3750" spc="-1" strike="noStrike">
                <a:solidFill>
                  <a:srgbClr val="04617b"/>
                </a:solidFill>
                <a:latin typeface="Calibri"/>
              </a:rPr>
              <a:t>System Architecture</a:t>
            </a:r>
            <a:endParaRPr b="0" lang="en-IN" sz="3750" spc="-1" strike="noStrike">
              <a:solidFill>
                <a:srgbClr val="000000"/>
              </a:solidFill>
              <a:latin typeface="Arial"/>
            </a:endParaRPr>
          </a:p>
        </p:txBody>
      </p:sp>
      <p:pic>
        <p:nvPicPr>
          <p:cNvPr id="169" name="Google Shape;317;p19" descr=""/>
          <p:cNvPicPr/>
          <p:nvPr/>
        </p:nvPicPr>
        <p:blipFill>
          <a:blip r:embed="rId1"/>
          <a:stretch/>
        </p:blipFill>
        <p:spPr>
          <a:xfrm>
            <a:off x="1157040" y="617760"/>
            <a:ext cx="6987240" cy="4151880"/>
          </a:xfrm>
          <a:prstGeom prst="rect">
            <a:avLst/>
          </a:prstGeom>
          <a:ln>
            <a:noFill/>
          </a:ln>
        </p:spPr>
      </p:pic>
      <p:sp>
        <p:nvSpPr>
          <p:cNvPr id="170" name="TextShape 2"/>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71" name="TextShape 3"/>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72" name="TextShape 4"/>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102960" y="403560"/>
            <a:ext cx="8229240" cy="856800"/>
          </a:xfrm>
          <a:prstGeom prst="rect">
            <a:avLst/>
          </a:prstGeom>
          <a:noFill/>
          <a:ln>
            <a:noFill/>
          </a:ln>
        </p:spPr>
        <p:txBody>
          <a:bodyPr tIns="91440" bIns="91440">
            <a:normAutofit/>
          </a:bodyPr>
          <a:p>
            <a:pPr marL="2286000" indent="457200">
              <a:lnSpc>
                <a:spcPct val="100000"/>
              </a:lnSpc>
            </a:pPr>
            <a:r>
              <a:rPr b="0" lang="en-IN" sz="3750" spc="-1" strike="noStrike">
                <a:solidFill>
                  <a:srgbClr val="04617b"/>
                </a:solidFill>
                <a:latin typeface="Calibri"/>
              </a:rPr>
              <a:t>Proposed Algorithm</a:t>
            </a:r>
            <a:endParaRPr b="0" lang="en-IN" sz="3750" spc="-1" strike="noStrike">
              <a:solidFill>
                <a:srgbClr val="000000"/>
              </a:solidFill>
              <a:latin typeface="Arial"/>
            </a:endParaRPr>
          </a:p>
        </p:txBody>
      </p:sp>
      <p:sp>
        <p:nvSpPr>
          <p:cNvPr id="174" name="TextShape 2"/>
          <p:cNvSpPr txBox="1"/>
          <p:nvPr/>
        </p:nvSpPr>
        <p:spPr>
          <a:xfrm>
            <a:off x="262080" y="1007280"/>
            <a:ext cx="8257680" cy="3492720"/>
          </a:xfrm>
          <a:prstGeom prst="rect">
            <a:avLst/>
          </a:prstGeom>
          <a:noFill/>
          <a:ln>
            <a:noFill/>
          </a:ln>
        </p:spPr>
        <p:txBody>
          <a:bodyPr tIns="91440" bIns="91440">
            <a:normAutofit/>
          </a:bodyPr>
          <a:p>
            <a:pPr marL="457200">
              <a:lnSpc>
                <a:spcPct val="100000"/>
              </a:lnSpc>
            </a:pPr>
            <a:endParaRPr b="0" lang="en-IN" sz="1950" spc="-1" strike="noStrike">
              <a:solidFill>
                <a:srgbClr val="000000"/>
              </a:solidFill>
              <a:latin typeface="Calibri"/>
            </a:endParaRPr>
          </a:p>
          <a:p>
            <a:pPr marL="425520" indent="-285480" algn="just">
              <a:lnSpc>
                <a:spcPct val="140000"/>
              </a:lnSpc>
              <a:spcBef>
                <a:spcPts val="1199"/>
              </a:spcBef>
              <a:buClr>
                <a:srgbClr val="0bd0d9"/>
              </a:buClr>
              <a:buFont typeface="Wingdings 2" charset="2"/>
              <a:buChar char=""/>
            </a:pPr>
            <a:r>
              <a:rPr b="0" lang="en-IN" sz="1400" spc="-1" strike="noStrike">
                <a:solidFill>
                  <a:srgbClr val="000000"/>
                </a:solidFill>
                <a:latin typeface="Roboto"/>
                <a:ea typeface="Roboto"/>
              </a:rPr>
              <a:t>Develop an architecture of two GANs, and each GAN has a discriminator and a generator model.</a:t>
            </a:r>
            <a:endParaRPr b="0" lang="en-IN" sz="1400" spc="-1" strike="noStrike">
              <a:solidFill>
                <a:srgbClr val="000000"/>
              </a:solidFill>
              <a:latin typeface="Calibri"/>
            </a:endParaRPr>
          </a:p>
          <a:p>
            <a:pPr marL="425520" indent="-285480" algn="just">
              <a:lnSpc>
                <a:spcPct val="140000"/>
              </a:lnSpc>
              <a:buClr>
                <a:srgbClr val="0bd0d9"/>
              </a:buClr>
              <a:buFont typeface="Wingdings 2" charset="2"/>
              <a:buChar char=""/>
            </a:pPr>
            <a:r>
              <a:rPr b="0" lang="en-IN" sz="1400" spc="-1" strike="noStrike">
                <a:solidFill>
                  <a:srgbClr val="000000"/>
                </a:solidFill>
                <a:latin typeface="Roboto"/>
                <a:ea typeface="Roboto"/>
              </a:rPr>
              <a:t>Generator model  will synthesize an image given an input image.</a:t>
            </a:r>
            <a:endParaRPr b="0" lang="en-IN" sz="1400" spc="-1" strike="noStrike">
              <a:solidFill>
                <a:srgbClr val="000000"/>
              </a:solidFill>
              <a:latin typeface="Calibri"/>
            </a:endParaRPr>
          </a:p>
          <a:p>
            <a:pPr marL="425520" indent="-285480" algn="just">
              <a:lnSpc>
                <a:spcPct val="140000"/>
              </a:lnSpc>
              <a:buClr>
                <a:srgbClr val="0bd0d9"/>
              </a:buClr>
              <a:buFont typeface="Wingdings 2" charset="2"/>
              <a:buChar char=""/>
            </a:pPr>
            <a:r>
              <a:rPr b="0" lang="en-IN" sz="1400" spc="-1" strike="noStrike">
                <a:solidFill>
                  <a:srgbClr val="000000"/>
                </a:solidFill>
                <a:latin typeface="Roboto"/>
                <a:ea typeface="Roboto"/>
              </a:rPr>
              <a:t>Discriminator model to predict how likely the generated image is to have come from the target image collection.</a:t>
            </a:r>
            <a:endParaRPr b="0" lang="en-IN" sz="1400" spc="-1" strike="noStrike">
              <a:solidFill>
                <a:srgbClr val="000000"/>
              </a:solidFill>
              <a:latin typeface="Calibri"/>
            </a:endParaRPr>
          </a:p>
          <a:p>
            <a:pPr marL="425520" indent="-285480" algn="just">
              <a:lnSpc>
                <a:spcPct val="140000"/>
              </a:lnSpc>
              <a:buClr>
                <a:srgbClr val="0bd0d9"/>
              </a:buClr>
              <a:buFont typeface="Wingdings 2" charset="2"/>
              <a:buChar char=""/>
            </a:pPr>
            <a:r>
              <a:rPr b="0" lang="en-IN" sz="1400" spc="-1" strike="noStrike">
                <a:solidFill>
                  <a:srgbClr val="000000"/>
                </a:solidFill>
                <a:latin typeface="Roboto"/>
                <a:ea typeface="Roboto"/>
              </a:rPr>
              <a:t>The discriminator and generator models for a GAN are trained under normal adversarial loss like a standard GAN model.</a:t>
            </a:r>
            <a:endParaRPr b="0" lang="en-IN" sz="1400" spc="-1" strike="noStrike">
              <a:solidFill>
                <a:srgbClr val="000000"/>
              </a:solidFill>
              <a:latin typeface="Calibri"/>
            </a:endParaRPr>
          </a:p>
          <a:p>
            <a:pPr marL="425520" indent="-285480" algn="just">
              <a:lnSpc>
                <a:spcPct val="140000"/>
              </a:lnSpc>
              <a:buClr>
                <a:srgbClr val="0bd0d9"/>
              </a:buClr>
              <a:buFont typeface="Wingdings 2" charset="2"/>
              <a:buChar char=""/>
            </a:pPr>
            <a:r>
              <a:rPr b="0" lang="en-IN" sz="1400" spc="-1" strike="noStrike">
                <a:solidFill>
                  <a:srgbClr val="000000"/>
                </a:solidFill>
                <a:latin typeface="Roboto"/>
                <a:ea typeface="Roboto"/>
              </a:rPr>
              <a:t>Each of the GANs are also updated using cycle consistency loss. This is designed compares an input photo with Cycle GAN generated photo and calculates the difference between the two.</a:t>
            </a:r>
            <a:endParaRPr b="0" lang="en-IN" sz="1400" spc="-1" strike="noStrike">
              <a:solidFill>
                <a:srgbClr val="000000"/>
              </a:solidFill>
              <a:latin typeface="Calibri"/>
            </a:endParaRPr>
          </a:p>
        </p:txBody>
      </p:sp>
      <p:sp>
        <p:nvSpPr>
          <p:cNvPr id="175"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76"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77"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05920" y="47880"/>
            <a:ext cx="8229240" cy="856800"/>
          </a:xfrm>
          <a:prstGeom prst="rect">
            <a:avLst/>
          </a:prstGeom>
          <a:noFill/>
          <a:ln>
            <a:noFill/>
          </a:ln>
        </p:spPr>
        <p:txBody>
          <a:bodyPr tIns="91440" bIns="91440">
            <a:normAutofit/>
          </a:bodyPr>
          <a:p>
            <a:pPr>
              <a:lnSpc>
                <a:spcPct val="100000"/>
              </a:lnSpc>
            </a:pPr>
            <a:r>
              <a:rPr b="0" lang="en-IN" sz="3750" spc="-1" strike="noStrike">
                <a:solidFill>
                  <a:srgbClr val="04617b"/>
                </a:solidFill>
                <a:latin typeface="Calibri"/>
              </a:rPr>
              <a:t>     </a:t>
            </a:r>
            <a:r>
              <a:rPr b="0" lang="en-IN" sz="3750" spc="-1" strike="noStrike">
                <a:solidFill>
                  <a:srgbClr val="04617b"/>
                </a:solidFill>
                <a:latin typeface="Calibri"/>
              </a:rPr>
              <a:t>	</a:t>
            </a:r>
            <a:r>
              <a:rPr b="0" lang="en-IN" sz="3750" spc="-1" strike="noStrike">
                <a:solidFill>
                  <a:srgbClr val="04617b"/>
                </a:solidFill>
                <a:latin typeface="Calibri"/>
              </a:rPr>
              <a:t>	</a:t>
            </a:r>
            <a:r>
              <a:rPr b="0" lang="en-IN" sz="3750" spc="-1" strike="noStrike">
                <a:solidFill>
                  <a:srgbClr val="04617b"/>
                </a:solidFill>
                <a:latin typeface="Calibri"/>
              </a:rPr>
              <a:t>    </a:t>
            </a:r>
            <a:r>
              <a:rPr b="0" lang="en-IN" sz="3750" spc="-1" strike="noStrike">
                <a:solidFill>
                  <a:srgbClr val="04617b"/>
                </a:solidFill>
                <a:latin typeface="Calibri"/>
              </a:rPr>
              <a:t>System Diagrams </a:t>
            </a:r>
            <a:endParaRPr b="0" lang="en-IN" sz="3750" spc="-1" strike="noStrike">
              <a:solidFill>
                <a:srgbClr val="000000"/>
              </a:solidFill>
              <a:latin typeface="Arial"/>
            </a:endParaRPr>
          </a:p>
        </p:txBody>
      </p:sp>
      <p:sp>
        <p:nvSpPr>
          <p:cNvPr id="179" name="TextShape 2"/>
          <p:cNvSpPr txBox="1"/>
          <p:nvPr/>
        </p:nvSpPr>
        <p:spPr>
          <a:xfrm>
            <a:off x="0" y="600120"/>
            <a:ext cx="8520120" cy="4309920"/>
          </a:xfrm>
          <a:prstGeom prst="rect">
            <a:avLst/>
          </a:prstGeom>
          <a:noFill/>
          <a:ln>
            <a:noFill/>
          </a:ln>
        </p:spPr>
        <p:txBody>
          <a:bodyPr tIns="91440" bIns="91440">
            <a:normAutofit/>
          </a:bodyPr>
          <a:p>
            <a:pPr>
              <a:lnSpc>
                <a:spcPct val="100000"/>
              </a:lnSpc>
            </a:pPr>
            <a:endParaRPr b="0" lang="en-IN" sz="1950" spc="-1" strike="noStrike">
              <a:solidFill>
                <a:srgbClr val="000000"/>
              </a:solidFill>
              <a:latin typeface="Calibri"/>
            </a:endParaRPr>
          </a:p>
          <a:p>
            <a:pPr>
              <a:lnSpc>
                <a:spcPct val="100000"/>
              </a:lnSpc>
            </a:pPr>
            <a:r>
              <a:rPr b="0" lang="en-IN" sz="1950" spc="-1" strike="noStrike">
                <a:solidFill>
                  <a:srgbClr val="000000"/>
                </a:solidFill>
                <a:latin typeface="Calibri"/>
              </a:rPr>
              <a:t>     </a:t>
            </a:r>
            <a:r>
              <a:rPr b="0" lang="en-IN" sz="1950" spc="-1" strike="noStrike">
                <a:solidFill>
                  <a:srgbClr val="000000"/>
                </a:solidFill>
                <a:latin typeface="Calibri"/>
              </a:rPr>
              <a:t>UML : </a:t>
            </a:r>
            <a:endParaRPr b="0" lang="en-IN" sz="1950" spc="-1" strike="noStrike">
              <a:solidFill>
                <a:srgbClr val="000000"/>
              </a:solidFill>
              <a:latin typeface="Calibri"/>
            </a:endParaRPr>
          </a:p>
        </p:txBody>
      </p:sp>
      <p:pic>
        <p:nvPicPr>
          <p:cNvPr id="180" name="Google Shape;330;p21" descr=""/>
          <p:cNvPicPr/>
          <p:nvPr/>
        </p:nvPicPr>
        <p:blipFill>
          <a:blip r:embed="rId1"/>
          <a:stretch/>
        </p:blipFill>
        <p:spPr>
          <a:xfrm>
            <a:off x="1645200" y="680040"/>
            <a:ext cx="5230440" cy="4150080"/>
          </a:xfrm>
          <a:prstGeom prst="rect">
            <a:avLst/>
          </a:prstGeom>
          <a:ln>
            <a:noFill/>
          </a:ln>
        </p:spPr>
      </p:pic>
      <p:sp>
        <p:nvSpPr>
          <p:cNvPr id="181" name="TextShape 3"/>
          <p:cNvSpPr txBox="1"/>
          <p:nvPr/>
        </p:nvSpPr>
        <p:spPr>
          <a:xfrm>
            <a:off x="7924680" y="4767120"/>
            <a:ext cx="761760" cy="273600"/>
          </a:xfrm>
          <a:prstGeom prst="rect">
            <a:avLst/>
          </a:prstGeom>
          <a:noFill/>
          <a:ln>
            <a:noFill/>
          </a:ln>
        </p:spPr>
        <p:txBody>
          <a:bodyPr lIns="0" rIns="0" tIns="0" bIns="0" anchor="b">
            <a:noAutofit/>
          </a:bodyPr>
          <a:p>
            <a:endParaRPr b="0" lang="en-IN" sz="2400" spc="-1" strike="noStrike">
              <a:latin typeface="Times New Roman"/>
            </a:endParaRPr>
          </a:p>
        </p:txBody>
      </p:sp>
      <p:sp>
        <p:nvSpPr>
          <p:cNvPr id="182" name="TextShape 4"/>
          <p:cNvSpPr txBox="1"/>
          <p:nvPr/>
        </p:nvSpPr>
        <p:spPr>
          <a:xfrm>
            <a:off x="2666880" y="4767120"/>
            <a:ext cx="3352320" cy="273600"/>
          </a:xfrm>
          <a:prstGeom prst="rect">
            <a:avLst/>
          </a:prstGeom>
          <a:noFill/>
          <a:ln>
            <a:noFill/>
          </a:ln>
        </p:spPr>
        <p:txBody>
          <a:bodyPr lIns="0" rIns="0" tIns="0" bIns="0" anchor="b">
            <a:noAutofit/>
          </a:bodyPr>
          <a:p>
            <a:pPr>
              <a:lnSpc>
                <a:spcPct val="100000"/>
              </a:lnSpc>
            </a:pPr>
            <a:r>
              <a:rPr b="0" lang="en-IN" sz="900" spc="-1" strike="noStrike">
                <a:solidFill>
                  <a:srgbClr val="035c75"/>
                </a:solidFill>
                <a:latin typeface="Arial"/>
                <a:ea typeface="Arial"/>
              </a:rPr>
              <a:t>BE Project SKNCOE 2020-21</a:t>
            </a:r>
            <a:endParaRPr b="0" lang="en-IN" sz="900" spc="-1" strike="noStrike">
              <a:latin typeface="Times New Roman"/>
            </a:endParaRPr>
          </a:p>
        </p:txBody>
      </p:sp>
      <p:sp>
        <p:nvSpPr>
          <p:cNvPr id="183" name="TextShape 5"/>
          <p:cNvSpPr txBox="1"/>
          <p:nvPr/>
        </p:nvSpPr>
        <p:spPr>
          <a:xfrm>
            <a:off x="457200" y="4767120"/>
            <a:ext cx="2133360" cy="273600"/>
          </a:xfrm>
          <a:prstGeom prst="rect">
            <a:avLst/>
          </a:prstGeom>
          <a:noFill/>
          <a:ln>
            <a:noFill/>
          </a:ln>
        </p:spPr>
        <p:txBody>
          <a:bodyPr lIns="0" rIns="0" tIns="0" bIns="0" anchor="b">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Trio_Office/6.2.8.2$Windows_x86 LibreOffice_project/</Application>
  <Words>7978</Words>
  <Paragraphs>217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2021-04-26T04:03:28Z</dcterms:created>
  <dc:creator/>
  <dc:description/>
  <dc:language>en-IN</dc:language>
  <cp:lastModifiedBy/>
  <dcterms:modified xsi:type="dcterms:W3CDTF">2021-04-26T13:56:01Z</dcterms:modified>
  <cp:revision>5</cp:revision>
  <dc:subject/>
  <dc:title> BE Project Work Stage 1Examination Presentation  On     “ Image to Image Synthesis using CycleGANs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1033-10.2.0.7636</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