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0" r:id="rId3"/>
    <p:sldId id="261" r:id="rId4"/>
    <p:sldId id="257" r:id="rId5"/>
    <p:sldId id="263" r:id="rId6"/>
    <p:sldId id="264" r:id="rId7"/>
    <p:sldId id="265" r:id="rId8"/>
    <p:sldId id="269" r:id="rId9"/>
    <p:sldId id="273" r:id="rId10"/>
    <p:sldId id="270" r:id="rId11"/>
    <p:sldId id="268" r:id="rId12"/>
    <p:sldId id="271" r:id="rId13"/>
    <p:sldId id="272" r:id="rId14"/>
    <p:sldId id="276" r:id="rId15"/>
    <p:sldId id="275" r:id="rId16"/>
    <p:sldId id="266" r:id="rId17"/>
    <p:sldId id="274" r:id="rId18"/>
    <p:sldId id="277"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80" d="100"/>
          <a:sy n="80" d="100"/>
        </p:scale>
        <p:origin x="782"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12/9/2018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12/9/2018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12/9/2018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12/9/2018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12/9/2018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12/9/2018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C2451-8BAB-4073-AF15-A25A7760A3BE}"/>
              </a:ext>
            </a:extLst>
          </p:cNvPr>
          <p:cNvSpPr>
            <a:spLocks noGrp="1"/>
          </p:cNvSpPr>
          <p:nvPr>
            <p:ph type="ctrTitle"/>
          </p:nvPr>
        </p:nvSpPr>
        <p:spPr>
          <a:xfrm>
            <a:off x="838200" y="1298448"/>
            <a:ext cx="5165598" cy="3371798"/>
          </a:xfrm>
        </p:spPr>
        <p:txBody>
          <a:bodyPr/>
          <a:lstStyle/>
          <a:p>
            <a:r>
              <a:rPr lang="en-US" dirty="0"/>
              <a:t>Facebook</a:t>
            </a:r>
          </a:p>
        </p:txBody>
      </p:sp>
      <p:sp>
        <p:nvSpPr>
          <p:cNvPr id="3" name="Subtitle 2">
            <a:extLst>
              <a:ext uri="{FF2B5EF4-FFF2-40B4-BE49-F238E27FC236}">
                <a16:creationId xmlns:a16="http://schemas.microsoft.com/office/drawing/2014/main" id="{53D524A9-72AA-443F-A6CE-DFCEDE6BF8CC}"/>
              </a:ext>
            </a:extLst>
          </p:cNvPr>
          <p:cNvSpPr>
            <a:spLocks noGrp="1"/>
          </p:cNvSpPr>
          <p:nvPr>
            <p:ph type="subTitle" idx="1"/>
          </p:nvPr>
        </p:nvSpPr>
        <p:spPr>
          <a:xfrm>
            <a:off x="930402" y="4746446"/>
            <a:ext cx="5165598" cy="914400"/>
          </a:xfrm>
        </p:spPr>
        <p:txBody>
          <a:bodyPr/>
          <a:lstStyle/>
          <a:p>
            <a:r>
              <a:rPr lang="en-US" dirty="0"/>
              <a:t>BUS 243: Database management</a:t>
            </a:r>
          </a:p>
          <a:p>
            <a:r>
              <a:rPr lang="en-US" dirty="0"/>
              <a:t>Group 5 | Final Project | MS DA Section 11</a:t>
            </a:r>
          </a:p>
        </p:txBody>
      </p:sp>
      <p:pic>
        <p:nvPicPr>
          <p:cNvPr id="7" name="Picture 6">
            <a:extLst>
              <a:ext uri="{FF2B5EF4-FFF2-40B4-BE49-F238E27FC236}">
                <a16:creationId xmlns:a16="http://schemas.microsoft.com/office/drawing/2014/main" id="{0996203F-5C4E-4CED-83DB-A519465695CE}"/>
              </a:ext>
            </a:extLst>
          </p:cNvPr>
          <p:cNvPicPr>
            <a:picLocks noChangeAspect="1"/>
          </p:cNvPicPr>
          <p:nvPr/>
        </p:nvPicPr>
        <p:blipFill>
          <a:blip r:embed="rId2"/>
          <a:stretch>
            <a:fillRect/>
          </a:stretch>
        </p:blipFill>
        <p:spPr>
          <a:xfrm>
            <a:off x="9597135" y="4010782"/>
            <a:ext cx="1947166" cy="1471327"/>
          </a:xfrm>
          <a:prstGeom prst="rect">
            <a:avLst/>
          </a:prstGeom>
        </p:spPr>
      </p:pic>
    </p:spTree>
    <p:extLst>
      <p:ext uri="{BB962C8B-B14F-4D97-AF65-F5344CB8AC3E}">
        <p14:creationId xmlns:p14="http://schemas.microsoft.com/office/powerpoint/2010/main" val="2214116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E7A54-7CB5-4794-B283-BD5F435641B6}"/>
              </a:ext>
            </a:extLst>
          </p:cNvPr>
          <p:cNvSpPr>
            <a:spLocks noGrp="1"/>
          </p:cNvSpPr>
          <p:nvPr>
            <p:ph type="title"/>
          </p:nvPr>
        </p:nvSpPr>
        <p:spPr>
          <a:xfrm>
            <a:off x="222738" y="1123837"/>
            <a:ext cx="3272936" cy="4601183"/>
          </a:xfrm>
        </p:spPr>
        <p:txBody>
          <a:bodyPr/>
          <a:lstStyle/>
          <a:p>
            <a:r>
              <a:rPr lang="en-US" dirty="0"/>
              <a:t>Demographic </a:t>
            </a:r>
            <a:br>
              <a:rPr lang="en-US" dirty="0"/>
            </a:br>
            <a:r>
              <a:rPr lang="en-US" dirty="0"/>
              <a:t>Analysis 2.0</a:t>
            </a:r>
            <a:br>
              <a:rPr lang="en-US" dirty="0"/>
            </a:br>
            <a:br>
              <a:rPr lang="en-US" dirty="0"/>
            </a:br>
            <a:br>
              <a:rPr lang="en-US" dirty="0"/>
            </a:br>
            <a:r>
              <a:rPr lang="en-US" sz="2000" dirty="0"/>
              <a:t>Background study</a:t>
            </a:r>
            <a:br>
              <a:rPr lang="en-US" sz="2000" dirty="0"/>
            </a:br>
            <a:r>
              <a:rPr lang="en-US" sz="1600" dirty="0"/>
              <a:t>of</a:t>
            </a:r>
            <a:r>
              <a:rPr lang="en-US" sz="1800" dirty="0"/>
              <a:t> </a:t>
            </a:r>
            <a:r>
              <a:rPr lang="en-US" sz="1600" dirty="0"/>
              <a:t>California residents </a:t>
            </a:r>
            <a:br>
              <a:rPr lang="en-US" sz="1600" dirty="0"/>
            </a:br>
            <a:r>
              <a:rPr lang="en-US" sz="1600" dirty="0"/>
              <a:t>using JOIN_ON clause</a:t>
            </a:r>
            <a:br>
              <a:rPr lang="en-US" sz="2000" dirty="0"/>
            </a:br>
            <a:r>
              <a:rPr lang="en-US" sz="2000" dirty="0"/>
              <a:t>&amp;</a:t>
            </a:r>
            <a:br>
              <a:rPr lang="en-US" dirty="0"/>
            </a:br>
            <a:r>
              <a:rPr lang="en-US" sz="2000" dirty="0"/>
              <a:t>Age groups </a:t>
            </a:r>
            <a:br>
              <a:rPr lang="en-US" sz="2000" dirty="0"/>
            </a:br>
            <a:r>
              <a:rPr lang="en-US" sz="1600" dirty="0"/>
              <a:t>using Age as a derived </a:t>
            </a:r>
            <a:br>
              <a:rPr lang="en-US" sz="1600" dirty="0"/>
            </a:br>
            <a:r>
              <a:rPr lang="en-US" sz="1600" dirty="0"/>
              <a:t>attribute &amp; NTILE function</a:t>
            </a:r>
            <a:endParaRPr lang="en-US" dirty="0"/>
          </a:p>
        </p:txBody>
      </p:sp>
      <p:sp>
        <p:nvSpPr>
          <p:cNvPr id="3" name="Content Placeholder 2">
            <a:extLst>
              <a:ext uri="{FF2B5EF4-FFF2-40B4-BE49-F238E27FC236}">
                <a16:creationId xmlns:a16="http://schemas.microsoft.com/office/drawing/2014/main" id="{CBEEFFE2-3D26-4864-99B6-C02041482C33}"/>
              </a:ext>
            </a:extLst>
          </p:cNvPr>
          <p:cNvSpPr>
            <a:spLocks noGrp="1"/>
          </p:cNvSpPr>
          <p:nvPr>
            <p:ph idx="1"/>
          </p:nvPr>
        </p:nvSpPr>
        <p:spPr>
          <a:xfrm>
            <a:off x="3679876" y="1609755"/>
            <a:ext cx="7315200" cy="4601183"/>
          </a:xfrm>
        </p:spPr>
        <p:txBody>
          <a:bodyPr>
            <a:normAutofit fontScale="92500" lnSpcReduction="10000"/>
          </a:bodyPr>
          <a:lstStyle/>
          <a:p>
            <a:endParaRPr lang="en-US" sz="1400" b="1" u="sng" dirty="0">
              <a:latin typeface="Arial" panose="020B0604020202020204" pitchFamily="34" charset="0"/>
              <a:cs typeface="Arial" panose="020B0604020202020204" pitchFamily="34" charset="0"/>
            </a:endParaRPr>
          </a:p>
          <a:p>
            <a:endParaRPr lang="en-US" sz="1400" b="1" u="sng" dirty="0">
              <a:latin typeface="Arial" panose="020B0604020202020204" pitchFamily="34" charset="0"/>
              <a:cs typeface="Arial" panose="020B0604020202020204" pitchFamily="34" charset="0"/>
            </a:endParaRPr>
          </a:p>
          <a:p>
            <a:endParaRPr lang="en-US" sz="1400" b="1" u="sng" dirty="0">
              <a:latin typeface="Arial" panose="020B0604020202020204" pitchFamily="34" charset="0"/>
              <a:cs typeface="Arial" panose="020B0604020202020204" pitchFamily="34" charset="0"/>
            </a:endParaRPr>
          </a:p>
          <a:p>
            <a:endParaRPr lang="en-US" sz="1400" b="1" u="sng" dirty="0">
              <a:latin typeface="Arial" panose="020B0604020202020204" pitchFamily="34" charset="0"/>
              <a:cs typeface="Arial" panose="020B0604020202020204" pitchFamily="34" charset="0"/>
            </a:endParaRPr>
          </a:p>
          <a:p>
            <a:endParaRPr lang="en-US" sz="1400" b="1" u="sng" dirty="0">
              <a:latin typeface="Arial" panose="020B0604020202020204" pitchFamily="34" charset="0"/>
              <a:cs typeface="Arial" panose="020B0604020202020204" pitchFamily="34" charset="0"/>
            </a:endParaRPr>
          </a:p>
          <a:p>
            <a:endParaRPr lang="en-US" sz="1400" b="1" u="sng" dirty="0">
              <a:latin typeface="Arial" panose="020B0604020202020204" pitchFamily="34" charset="0"/>
              <a:cs typeface="Arial" panose="020B0604020202020204" pitchFamily="34" charset="0"/>
            </a:endParaRPr>
          </a:p>
          <a:p>
            <a:endParaRPr lang="en-US" sz="1400" b="1" u="sng" dirty="0">
              <a:latin typeface="Arial" panose="020B0604020202020204" pitchFamily="34" charset="0"/>
              <a:cs typeface="Arial" panose="020B0604020202020204" pitchFamily="34" charset="0"/>
            </a:endParaRPr>
          </a:p>
          <a:p>
            <a:endParaRPr lang="en-US" sz="1400" b="1" u="sng" dirty="0">
              <a:latin typeface="Arial" panose="020B0604020202020204" pitchFamily="34" charset="0"/>
              <a:cs typeface="Arial" panose="020B0604020202020204" pitchFamily="34" charset="0"/>
            </a:endParaRPr>
          </a:p>
          <a:p>
            <a:endParaRPr lang="en-US" sz="1400" b="1" u="sng" dirty="0">
              <a:latin typeface="Arial" panose="020B0604020202020204" pitchFamily="34" charset="0"/>
              <a:cs typeface="Arial" panose="020B0604020202020204" pitchFamily="34" charset="0"/>
            </a:endParaRPr>
          </a:p>
          <a:p>
            <a:endParaRPr lang="en-US" sz="1400" b="1" u="sng" dirty="0">
              <a:latin typeface="Arial" panose="020B0604020202020204" pitchFamily="34" charset="0"/>
              <a:cs typeface="Arial" panose="020B0604020202020204" pitchFamily="34" charset="0"/>
            </a:endParaRPr>
          </a:p>
          <a:p>
            <a:pPr marL="0" indent="0">
              <a:buNone/>
            </a:pPr>
            <a:r>
              <a:rPr lang="en-US" sz="1400" b="1" u="sng" dirty="0">
                <a:latin typeface="Arial" panose="020B0604020202020204" pitchFamily="34" charset="0"/>
                <a:cs typeface="Arial" panose="020B0604020202020204" pitchFamily="34" charset="0"/>
              </a:rPr>
              <a:t>Commands:</a:t>
            </a:r>
          </a:p>
          <a:p>
            <a:pPr marL="0" indent="0">
              <a:buNone/>
            </a:pPr>
            <a:r>
              <a:rPr lang="en-US" sz="1400" dirty="0">
                <a:latin typeface="Arial" panose="020B0604020202020204" pitchFamily="34" charset="0"/>
                <a:cs typeface="Arial" panose="020B0604020202020204" pitchFamily="34" charset="0"/>
              </a:rPr>
              <a:t>SELECT CONCAT(</a:t>
            </a:r>
            <a:r>
              <a:rPr lang="en-US" sz="1400" dirty="0" err="1">
                <a:latin typeface="Arial" panose="020B0604020202020204" pitchFamily="34" charset="0"/>
                <a:cs typeface="Arial" panose="020B0604020202020204" pitchFamily="34" charset="0"/>
              </a:rPr>
              <a:t>first_name</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last_name</a:t>
            </a:r>
            <a:r>
              <a:rPr lang="en-US" sz="1400" dirty="0">
                <a:latin typeface="Arial" panose="020B0604020202020204" pitchFamily="34" charset="0"/>
                <a:cs typeface="Arial" panose="020B0604020202020204" pitchFamily="34" charset="0"/>
              </a:rPr>
              <a:t>) AS Name, </a:t>
            </a:r>
            <a:r>
              <a:rPr lang="en-US" sz="1400" dirty="0" err="1">
                <a:latin typeface="Arial" panose="020B0604020202020204" pitchFamily="34" charset="0"/>
                <a:cs typeface="Arial" panose="020B0604020202020204" pitchFamily="34" charset="0"/>
              </a:rPr>
              <a:t>Education_level</a:t>
            </a:r>
            <a:r>
              <a:rPr lang="en-US" sz="1400" dirty="0">
                <a:latin typeface="Arial" panose="020B0604020202020204" pitchFamily="34" charset="0"/>
                <a:cs typeface="Arial" panose="020B0604020202020204" pitchFamily="34" charset="0"/>
              </a:rPr>
              <a:t>, Occupation, </a:t>
            </a:r>
            <a:r>
              <a:rPr lang="en-US" sz="1400" dirty="0" err="1">
                <a:latin typeface="Arial" panose="020B0604020202020204" pitchFamily="34" charset="0"/>
                <a:cs typeface="Arial" panose="020B0604020202020204" pitchFamily="34" charset="0"/>
              </a:rPr>
              <a:t>Lives_inFROM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user_basic</a:t>
            </a:r>
            <a:r>
              <a:rPr lang="en-US" sz="1400" dirty="0">
                <a:latin typeface="Arial" panose="020B0604020202020204" pitchFamily="34" charset="0"/>
                <a:cs typeface="Arial" panose="020B0604020202020204" pitchFamily="34" charset="0"/>
              </a:rPr>
              <a:t> JOIN </a:t>
            </a:r>
            <a:r>
              <a:rPr lang="en-US" sz="1400" dirty="0" err="1">
                <a:latin typeface="Arial" panose="020B0604020202020204" pitchFamily="34" charset="0"/>
                <a:cs typeface="Arial" panose="020B0604020202020204" pitchFamily="34" charset="0"/>
              </a:rPr>
              <a:t>user_about</a:t>
            </a:r>
            <a:r>
              <a:rPr lang="en-US" sz="1400" dirty="0">
                <a:latin typeface="Arial" panose="020B0604020202020204" pitchFamily="34" charset="0"/>
                <a:cs typeface="Arial" panose="020B0604020202020204" pitchFamily="34" charset="0"/>
              </a:rPr>
              <a:t> ON </a:t>
            </a:r>
            <a:r>
              <a:rPr lang="en-US" sz="1400" dirty="0" err="1">
                <a:latin typeface="Arial" panose="020B0604020202020204" pitchFamily="34" charset="0"/>
                <a:cs typeface="Arial" panose="020B0604020202020204" pitchFamily="34" charset="0"/>
              </a:rPr>
              <a:t>user_basic.user_id</a:t>
            </a:r>
            <a:r>
              <a:rPr lang="en-US" sz="1400"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user_about.user_id</a:t>
            </a:r>
            <a:r>
              <a:rPr lang="en-US" sz="1400" dirty="0">
                <a:latin typeface="Arial" panose="020B0604020202020204" pitchFamily="34" charset="0"/>
                <a:cs typeface="Arial" panose="020B0604020202020204" pitchFamily="34" charset="0"/>
              </a:rPr>
              <a:t> WHERE </a:t>
            </a:r>
            <a:r>
              <a:rPr lang="en-US" sz="1400" dirty="0" err="1">
                <a:latin typeface="Arial" panose="020B0604020202020204" pitchFamily="34" charset="0"/>
                <a:cs typeface="Arial" panose="020B0604020202020204" pitchFamily="34" charset="0"/>
              </a:rPr>
              <a:t>lives_in</a:t>
            </a:r>
            <a:r>
              <a:rPr lang="en-US" sz="1400" dirty="0">
                <a:latin typeface="Arial" panose="020B0604020202020204" pitchFamily="34" charset="0"/>
                <a:cs typeface="Arial" panose="020B0604020202020204" pitchFamily="34" charset="0"/>
              </a:rPr>
              <a:t> ='California’;</a:t>
            </a:r>
          </a:p>
          <a:p>
            <a:pPr marL="0" indent="0">
              <a:buNone/>
            </a:pPr>
            <a:r>
              <a:rPr lang="en-US" sz="1400" dirty="0">
                <a:latin typeface="Arial" panose="020B0604020202020204" pitchFamily="34" charset="0"/>
                <a:cs typeface="Arial" panose="020B0604020202020204" pitchFamily="34" charset="0"/>
              </a:rPr>
              <a:t>SELECT *, YEAR(CURDATE()) - YEAR(</a:t>
            </a:r>
            <a:r>
              <a:rPr lang="en-US" sz="1400" dirty="0" err="1">
                <a:latin typeface="Arial" panose="020B0604020202020204" pitchFamily="34" charset="0"/>
                <a:cs typeface="Arial" panose="020B0604020202020204" pitchFamily="34" charset="0"/>
              </a:rPr>
              <a:t>birth_date</a:t>
            </a:r>
            <a:r>
              <a:rPr lang="en-US" sz="1400" dirty="0">
                <a:latin typeface="Arial" panose="020B0604020202020204" pitchFamily="34" charset="0"/>
                <a:cs typeface="Arial" panose="020B0604020202020204" pitchFamily="34" charset="0"/>
              </a:rPr>
              <a:t>) AS Age, NTILE(4) OVER (ORDER BY 'Age' ASC) AS "Quantile (Age groups - 1 to 4)“ FROM </a:t>
            </a:r>
            <a:r>
              <a:rPr lang="en-US" sz="1400" dirty="0" err="1">
                <a:latin typeface="Arial" panose="020B0604020202020204" pitchFamily="34" charset="0"/>
                <a:cs typeface="Arial" panose="020B0604020202020204" pitchFamily="34" charset="0"/>
              </a:rPr>
              <a:t>user_basic</a:t>
            </a:r>
            <a:r>
              <a:rPr lang="en-US" sz="1400" dirty="0">
                <a:latin typeface="Arial" panose="020B0604020202020204" pitchFamily="34" charset="0"/>
                <a:cs typeface="Arial" panose="020B0604020202020204" pitchFamily="34" charset="0"/>
              </a:rPr>
              <a:t>;</a:t>
            </a:r>
          </a:p>
        </p:txBody>
      </p:sp>
      <p:pic>
        <p:nvPicPr>
          <p:cNvPr id="5" name="Picture 4">
            <a:extLst>
              <a:ext uri="{FF2B5EF4-FFF2-40B4-BE49-F238E27FC236}">
                <a16:creationId xmlns:a16="http://schemas.microsoft.com/office/drawing/2014/main" id="{A8FE4DA7-582F-4529-9ACB-9830A26D4B88}"/>
              </a:ext>
            </a:extLst>
          </p:cNvPr>
          <p:cNvPicPr>
            <a:picLocks noChangeAspect="1"/>
          </p:cNvPicPr>
          <p:nvPr/>
        </p:nvPicPr>
        <p:blipFill>
          <a:blip r:embed="rId2"/>
          <a:stretch>
            <a:fillRect/>
          </a:stretch>
        </p:blipFill>
        <p:spPr>
          <a:xfrm>
            <a:off x="3679876" y="864108"/>
            <a:ext cx="6187138" cy="1962769"/>
          </a:xfrm>
          <a:prstGeom prst="rect">
            <a:avLst/>
          </a:prstGeom>
          <a:ln>
            <a:solidFill>
              <a:schemeClr val="accent1"/>
            </a:solidFill>
          </a:ln>
        </p:spPr>
      </p:pic>
      <p:pic>
        <p:nvPicPr>
          <p:cNvPr id="6" name="Picture 5">
            <a:extLst>
              <a:ext uri="{FF2B5EF4-FFF2-40B4-BE49-F238E27FC236}">
                <a16:creationId xmlns:a16="http://schemas.microsoft.com/office/drawing/2014/main" id="{CA7CA05E-3198-4354-B73A-48B49C43153A}"/>
              </a:ext>
            </a:extLst>
          </p:cNvPr>
          <p:cNvPicPr>
            <a:picLocks noChangeAspect="1"/>
          </p:cNvPicPr>
          <p:nvPr/>
        </p:nvPicPr>
        <p:blipFill>
          <a:blip r:embed="rId3"/>
          <a:stretch>
            <a:fillRect/>
          </a:stretch>
        </p:blipFill>
        <p:spPr>
          <a:xfrm>
            <a:off x="6224753" y="2688653"/>
            <a:ext cx="5333309" cy="2305163"/>
          </a:xfrm>
          <a:prstGeom prst="rect">
            <a:avLst/>
          </a:prstGeom>
          <a:ln>
            <a:solidFill>
              <a:schemeClr val="accent1"/>
            </a:solidFill>
          </a:ln>
        </p:spPr>
      </p:pic>
    </p:spTree>
    <p:extLst>
      <p:ext uri="{BB962C8B-B14F-4D97-AF65-F5344CB8AC3E}">
        <p14:creationId xmlns:p14="http://schemas.microsoft.com/office/powerpoint/2010/main" val="921167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48980-823B-400E-BB22-D9FF1AAB5831}"/>
              </a:ext>
            </a:extLst>
          </p:cNvPr>
          <p:cNvSpPr>
            <a:spLocks noGrp="1"/>
          </p:cNvSpPr>
          <p:nvPr>
            <p:ph type="title"/>
          </p:nvPr>
        </p:nvSpPr>
        <p:spPr/>
        <p:txBody>
          <a:bodyPr/>
          <a:lstStyle/>
          <a:p>
            <a:r>
              <a:rPr lang="en-US" dirty="0"/>
              <a:t>Fb Marketplace study</a:t>
            </a:r>
            <a:br>
              <a:rPr lang="en-US" dirty="0"/>
            </a:br>
            <a:br>
              <a:rPr lang="en-US" dirty="0"/>
            </a:br>
            <a:r>
              <a:rPr lang="en-US" sz="2400" dirty="0"/>
              <a:t>Aggregation with ROLLUP and NTILE functions</a:t>
            </a:r>
            <a:endParaRPr lang="en-US" dirty="0"/>
          </a:p>
        </p:txBody>
      </p:sp>
      <p:pic>
        <p:nvPicPr>
          <p:cNvPr id="4" name="Picture 3">
            <a:extLst>
              <a:ext uri="{FF2B5EF4-FFF2-40B4-BE49-F238E27FC236}">
                <a16:creationId xmlns:a16="http://schemas.microsoft.com/office/drawing/2014/main" id="{0EBAAF4E-4B19-4EBB-B63B-364CE6DCEF0A}"/>
              </a:ext>
            </a:extLst>
          </p:cNvPr>
          <p:cNvPicPr>
            <a:picLocks noChangeAspect="1"/>
          </p:cNvPicPr>
          <p:nvPr/>
        </p:nvPicPr>
        <p:blipFill rotWithShape="1">
          <a:blip r:embed="rId2"/>
          <a:srcRect l="602" t="480" r="2115" b="23297"/>
          <a:stretch/>
        </p:blipFill>
        <p:spPr>
          <a:xfrm>
            <a:off x="3749679" y="840130"/>
            <a:ext cx="5455727" cy="2253131"/>
          </a:xfrm>
          <a:prstGeom prst="rect">
            <a:avLst/>
          </a:prstGeom>
          <a:ln>
            <a:solidFill>
              <a:schemeClr val="accent1"/>
            </a:solidFill>
          </a:ln>
        </p:spPr>
      </p:pic>
      <p:sp>
        <p:nvSpPr>
          <p:cNvPr id="5" name="Rectangle 4">
            <a:extLst>
              <a:ext uri="{FF2B5EF4-FFF2-40B4-BE49-F238E27FC236}">
                <a16:creationId xmlns:a16="http://schemas.microsoft.com/office/drawing/2014/main" id="{C7446BA4-FBE5-4D40-A1C9-223551C05FFB}"/>
              </a:ext>
            </a:extLst>
          </p:cNvPr>
          <p:cNvSpPr/>
          <p:nvPr/>
        </p:nvSpPr>
        <p:spPr>
          <a:xfrm>
            <a:off x="3683004" y="4632875"/>
            <a:ext cx="7562849" cy="1384995"/>
          </a:xfrm>
          <a:prstGeom prst="rect">
            <a:avLst/>
          </a:prstGeom>
        </p:spPr>
        <p:txBody>
          <a:bodyPr wrap="square">
            <a:spAutoFit/>
          </a:bodyPr>
          <a:lstStyle/>
          <a:p>
            <a:r>
              <a:rPr lang="en-US" sz="1400" b="1" u="sng" dirty="0">
                <a:solidFill>
                  <a:schemeClr val="tx1">
                    <a:lumMod val="65000"/>
                    <a:lumOff val="35000"/>
                  </a:schemeClr>
                </a:solidFill>
                <a:latin typeface="Arial" panose="020B0604020202020204" pitchFamily="34" charset="0"/>
                <a:cs typeface="Arial" panose="020B0604020202020204" pitchFamily="34" charset="0"/>
              </a:rPr>
              <a:t>Commands:</a:t>
            </a:r>
          </a:p>
          <a:p>
            <a:r>
              <a:rPr lang="en-US" sz="1400" dirty="0">
                <a:solidFill>
                  <a:schemeClr val="tx1">
                    <a:lumMod val="65000"/>
                    <a:lumOff val="35000"/>
                  </a:schemeClr>
                </a:solidFill>
                <a:latin typeface="Arial" panose="020B0604020202020204" pitchFamily="34" charset="0"/>
                <a:cs typeface="Arial" panose="020B0604020202020204" pitchFamily="34" charset="0"/>
              </a:rPr>
              <a:t>SELECT category "Category", COUNT(category) "Item count", quantity "Stock quantity“</a:t>
            </a:r>
          </a:p>
          <a:p>
            <a:r>
              <a:rPr lang="en-US" sz="1400" dirty="0">
                <a:solidFill>
                  <a:schemeClr val="tx1">
                    <a:lumMod val="65000"/>
                    <a:lumOff val="35000"/>
                  </a:schemeClr>
                </a:solidFill>
                <a:latin typeface="Arial" panose="020B0604020202020204" pitchFamily="34" charset="0"/>
                <a:cs typeface="Arial" panose="020B0604020202020204" pitchFamily="34" charset="0"/>
              </a:rPr>
              <a:t>FROM marketplace GROUP BY category WITH ROLLUPORDER BY quantity;</a:t>
            </a:r>
          </a:p>
          <a:p>
            <a:endParaRPr lang="en-US" sz="1400" dirty="0">
              <a:solidFill>
                <a:schemeClr val="tx1">
                  <a:lumMod val="65000"/>
                  <a:lumOff val="35000"/>
                </a:schemeClr>
              </a:solidFill>
              <a:latin typeface="Arial" panose="020B0604020202020204" pitchFamily="34" charset="0"/>
              <a:cs typeface="Arial" panose="020B0604020202020204" pitchFamily="34" charset="0"/>
            </a:endParaRPr>
          </a:p>
          <a:p>
            <a:r>
              <a:rPr lang="en-US" sz="1400" dirty="0">
                <a:solidFill>
                  <a:schemeClr val="tx1">
                    <a:lumMod val="65000"/>
                    <a:lumOff val="35000"/>
                  </a:schemeClr>
                </a:solidFill>
                <a:latin typeface="Arial" panose="020B0604020202020204" pitchFamily="34" charset="0"/>
                <a:cs typeface="Arial" panose="020B0604020202020204" pitchFamily="34" charset="0"/>
              </a:rPr>
              <a:t>SELECT </a:t>
            </a:r>
            <a:r>
              <a:rPr lang="en-US" sz="1400" dirty="0" err="1">
                <a:solidFill>
                  <a:schemeClr val="tx1">
                    <a:lumMod val="65000"/>
                    <a:lumOff val="35000"/>
                  </a:schemeClr>
                </a:solidFill>
                <a:latin typeface="Arial" panose="020B0604020202020204" pitchFamily="34" charset="0"/>
                <a:cs typeface="Arial" panose="020B0604020202020204" pitchFamily="34" charset="0"/>
              </a:rPr>
              <a:t>item_id,category</a:t>
            </a:r>
            <a:r>
              <a:rPr lang="en-US" sz="1400" dirty="0">
                <a:solidFill>
                  <a:schemeClr val="tx1">
                    <a:lumMod val="65000"/>
                    <a:lumOff val="35000"/>
                  </a:schemeClr>
                </a:solidFill>
                <a:latin typeface="Arial" panose="020B0604020202020204" pitchFamily="34" charset="0"/>
                <a:cs typeface="Arial" panose="020B0604020202020204" pitchFamily="34" charset="0"/>
              </a:rPr>
              <a:t> AS "Item category", quantity*price AS "Cost", NTILE(5) OVER (ORDER BY quantity*price) AS "Quantile" FROM marketplace GROUP BY category;</a:t>
            </a:r>
          </a:p>
        </p:txBody>
      </p:sp>
      <p:pic>
        <p:nvPicPr>
          <p:cNvPr id="6" name="Picture 5">
            <a:extLst>
              <a:ext uri="{FF2B5EF4-FFF2-40B4-BE49-F238E27FC236}">
                <a16:creationId xmlns:a16="http://schemas.microsoft.com/office/drawing/2014/main" id="{F9A9DC39-A79A-41DF-A89F-DB813E03578C}"/>
              </a:ext>
            </a:extLst>
          </p:cNvPr>
          <p:cNvPicPr>
            <a:picLocks noChangeAspect="1"/>
          </p:cNvPicPr>
          <p:nvPr/>
        </p:nvPicPr>
        <p:blipFill rotWithShape="1">
          <a:blip r:embed="rId3"/>
          <a:srcRect r="8143"/>
          <a:stretch/>
        </p:blipFill>
        <p:spPr>
          <a:xfrm>
            <a:off x="6483354" y="2225125"/>
            <a:ext cx="5455727" cy="2378795"/>
          </a:xfrm>
          <a:prstGeom prst="rect">
            <a:avLst/>
          </a:prstGeom>
          <a:ln>
            <a:solidFill>
              <a:schemeClr val="accent1"/>
            </a:solidFill>
          </a:ln>
        </p:spPr>
      </p:pic>
    </p:spTree>
    <p:extLst>
      <p:ext uri="{BB962C8B-B14F-4D97-AF65-F5344CB8AC3E}">
        <p14:creationId xmlns:p14="http://schemas.microsoft.com/office/powerpoint/2010/main" val="169833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A933-DBBE-479D-810A-CF15A0493F30}"/>
              </a:ext>
            </a:extLst>
          </p:cNvPr>
          <p:cNvSpPr>
            <a:spLocks noGrp="1"/>
          </p:cNvSpPr>
          <p:nvPr>
            <p:ph type="title"/>
          </p:nvPr>
        </p:nvSpPr>
        <p:spPr/>
        <p:txBody>
          <a:bodyPr>
            <a:normAutofit/>
          </a:bodyPr>
          <a:lstStyle/>
          <a:p>
            <a:r>
              <a:rPr lang="en-US" dirty="0"/>
              <a:t>Events in Fb</a:t>
            </a:r>
            <a:br>
              <a:rPr lang="en-US" dirty="0"/>
            </a:br>
            <a:br>
              <a:rPr lang="en-US" dirty="0"/>
            </a:br>
            <a:br>
              <a:rPr lang="en-US" sz="1800" dirty="0"/>
            </a:br>
            <a:r>
              <a:rPr lang="en-US" sz="1800" dirty="0"/>
              <a:t>Count of invites </a:t>
            </a:r>
            <a:br>
              <a:rPr lang="en-US" sz="1800" dirty="0"/>
            </a:br>
            <a:r>
              <a:rPr lang="en-US" sz="1800" dirty="0"/>
              <a:t>and Name of invitees </a:t>
            </a:r>
            <a:br>
              <a:rPr lang="en-US" sz="1800" dirty="0"/>
            </a:br>
            <a:r>
              <a:rPr lang="en-US" sz="1800" dirty="0"/>
              <a:t>using COUNT, GROUP_BY, JOIN and CONCAT functions</a:t>
            </a:r>
            <a:br>
              <a:rPr lang="en-US" dirty="0"/>
            </a:br>
            <a:endParaRPr lang="en-US" dirty="0"/>
          </a:p>
        </p:txBody>
      </p:sp>
      <p:sp>
        <p:nvSpPr>
          <p:cNvPr id="3" name="Content Placeholder 2">
            <a:extLst>
              <a:ext uri="{FF2B5EF4-FFF2-40B4-BE49-F238E27FC236}">
                <a16:creationId xmlns:a16="http://schemas.microsoft.com/office/drawing/2014/main" id="{33C22165-497E-4943-9F43-7A8F6E62C99B}"/>
              </a:ext>
            </a:extLst>
          </p:cNvPr>
          <p:cNvSpPr>
            <a:spLocks noGrp="1"/>
          </p:cNvSpPr>
          <p:nvPr>
            <p:ph idx="1"/>
          </p:nvPr>
        </p:nvSpPr>
        <p:spPr>
          <a:xfrm>
            <a:off x="3869268" y="1123836"/>
            <a:ext cx="7315200" cy="4860911"/>
          </a:xfrm>
        </p:spPr>
        <p:txBody>
          <a:bodyPr>
            <a:normAutofit fontScale="32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sz="4300" b="1" u="sng" dirty="0">
                <a:latin typeface="Arial" panose="020B0604020202020204" pitchFamily="34" charset="0"/>
                <a:cs typeface="Arial" panose="020B0604020202020204" pitchFamily="34" charset="0"/>
              </a:rPr>
              <a:t>Commands:</a:t>
            </a:r>
          </a:p>
          <a:p>
            <a:r>
              <a:rPr lang="en-US" sz="4300" dirty="0">
                <a:latin typeface="Arial" panose="020B0604020202020204" pitchFamily="34" charset="0"/>
                <a:cs typeface="Arial" panose="020B0604020202020204" pitchFamily="34" charset="0"/>
              </a:rPr>
              <a:t>SELECT CONCAT(</a:t>
            </a:r>
            <a:r>
              <a:rPr lang="en-US" sz="4300" dirty="0" err="1">
                <a:latin typeface="Arial" panose="020B0604020202020204" pitchFamily="34" charset="0"/>
                <a:cs typeface="Arial" panose="020B0604020202020204" pitchFamily="34" charset="0"/>
              </a:rPr>
              <a:t>first_name</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last_name</a:t>
            </a:r>
            <a:r>
              <a:rPr lang="en-US" sz="4300" dirty="0">
                <a:latin typeface="Arial" panose="020B0604020202020204" pitchFamily="34" charset="0"/>
                <a:cs typeface="Arial" panose="020B0604020202020204" pitchFamily="34" charset="0"/>
              </a:rPr>
              <a:t>) AS Name, Venue, </a:t>
            </a:r>
            <a:r>
              <a:rPr lang="en-US" sz="4300" dirty="0" err="1">
                <a:latin typeface="Arial" panose="020B0604020202020204" pitchFamily="34" charset="0"/>
                <a:cs typeface="Arial" panose="020B0604020202020204" pitchFamily="34" charset="0"/>
              </a:rPr>
              <a:t>Date_Time</a:t>
            </a:r>
            <a:r>
              <a:rPr lang="en-US" sz="4300" dirty="0">
                <a:latin typeface="Arial" panose="020B0604020202020204" pitchFamily="34" charset="0"/>
                <a:cs typeface="Arial" panose="020B0604020202020204" pitchFamily="34" charset="0"/>
              </a:rPr>
              <a:t>   FROM </a:t>
            </a:r>
            <a:r>
              <a:rPr lang="en-US" sz="4300" dirty="0" err="1">
                <a:latin typeface="Arial" panose="020B0604020202020204" pitchFamily="34" charset="0"/>
                <a:cs typeface="Arial" panose="020B0604020202020204" pitchFamily="34" charset="0"/>
              </a:rPr>
              <a:t>user_basic</a:t>
            </a:r>
            <a:r>
              <a:rPr lang="en-US" sz="4300" dirty="0">
                <a:latin typeface="Arial" panose="020B0604020202020204" pitchFamily="34" charset="0"/>
                <a:cs typeface="Arial" panose="020B0604020202020204" pitchFamily="34" charset="0"/>
              </a:rPr>
              <a:t> JOIN events ON </a:t>
            </a:r>
            <a:r>
              <a:rPr lang="en-US" sz="4300" dirty="0" err="1">
                <a:latin typeface="Arial" panose="020B0604020202020204" pitchFamily="34" charset="0"/>
                <a:cs typeface="Arial" panose="020B0604020202020204" pitchFamily="34" charset="0"/>
              </a:rPr>
              <a:t>events.invitees_userid</a:t>
            </a:r>
            <a:r>
              <a:rPr lang="en-US" sz="4300" dirty="0">
                <a:latin typeface="Arial" panose="020B0604020202020204" pitchFamily="34" charset="0"/>
                <a:cs typeface="Arial" panose="020B0604020202020204" pitchFamily="34" charset="0"/>
              </a:rPr>
              <a:t> = </a:t>
            </a:r>
            <a:r>
              <a:rPr lang="en-US" sz="4300" dirty="0" err="1">
                <a:latin typeface="Arial" panose="020B0604020202020204" pitchFamily="34" charset="0"/>
                <a:cs typeface="Arial" panose="020B0604020202020204" pitchFamily="34" charset="0"/>
              </a:rPr>
              <a:t>user_basic.user_id</a:t>
            </a:r>
            <a:r>
              <a:rPr lang="en-US" sz="4300" dirty="0">
                <a:latin typeface="Arial" panose="020B0604020202020204" pitchFamily="34" charset="0"/>
                <a:cs typeface="Arial" panose="020B0604020202020204" pitchFamily="34" charset="0"/>
              </a:rPr>
              <a:t> ORDER BY Venue, </a:t>
            </a:r>
            <a:r>
              <a:rPr lang="en-US" sz="4300" dirty="0" err="1">
                <a:latin typeface="Arial" panose="020B0604020202020204" pitchFamily="34" charset="0"/>
                <a:cs typeface="Arial" panose="020B0604020202020204" pitchFamily="34" charset="0"/>
              </a:rPr>
              <a:t>Date_Time</a:t>
            </a:r>
            <a:r>
              <a:rPr lang="en-US" sz="4300" dirty="0">
                <a:latin typeface="Arial" panose="020B0604020202020204" pitchFamily="34" charset="0"/>
                <a:cs typeface="Arial" panose="020B0604020202020204" pitchFamily="34" charset="0"/>
              </a:rPr>
              <a:t>;</a:t>
            </a:r>
          </a:p>
          <a:p>
            <a:r>
              <a:rPr lang="en-US" sz="4300" dirty="0">
                <a:latin typeface="Arial" panose="020B0604020202020204" pitchFamily="34" charset="0"/>
                <a:cs typeface="Arial" panose="020B0604020202020204" pitchFamily="34" charset="0"/>
              </a:rPr>
              <a:t>SELECT Venue AS "Event Venue", </a:t>
            </a:r>
            <a:r>
              <a:rPr lang="en-US" sz="4300" dirty="0" err="1">
                <a:latin typeface="Arial" panose="020B0604020202020204" pitchFamily="34" charset="0"/>
                <a:cs typeface="Arial" panose="020B0604020202020204" pitchFamily="34" charset="0"/>
              </a:rPr>
              <a:t>Date_Time</a:t>
            </a:r>
            <a:r>
              <a:rPr lang="en-US" sz="4300" dirty="0">
                <a:latin typeface="Arial" panose="020B0604020202020204" pitchFamily="34" charset="0"/>
                <a:cs typeface="Arial" panose="020B0604020202020204" pitchFamily="34" charset="0"/>
              </a:rPr>
              <a:t>, COUNT(</a:t>
            </a:r>
            <a:r>
              <a:rPr lang="en-US" sz="4300" dirty="0" err="1">
                <a:latin typeface="Arial" panose="020B0604020202020204" pitchFamily="34" charset="0"/>
                <a:cs typeface="Arial" panose="020B0604020202020204" pitchFamily="34" charset="0"/>
              </a:rPr>
              <a:t>Invitees_Userid</a:t>
            </a:r>
            <a:r>
              <a:rPr lang="en-US" sz="4300" dirty="0">
                <a:latin typeface="Arial" panose="020B0604020202020204" pitchFamily="34" charset="0"/>
                <a:cs typeface="Arial" panose="020B0604020202020204" pitchFamily="34" charset="0"/>
              </a:rPr>
              <a:t>) AS "No. of Invites" FROM Events GROUP BY Venue, </a:t>
            </a:r>
            <a:r>
              <a:rPr lang="en-US" sz="4300" dirty="0" err="1">
                <a:latin typeface="Arial" panose="020B0604020202020204" pitchFamily="34" charset="0"/>
                <a:cs typeface="Arial" panose="020B0604020202020204" pitchFamily="34" charset="0"/>
              </a:rPr>
              <a:t>Date_Time</a:t>
            </a:r>
            <a:r>
              <a:rPr lang="en-US" sz="4300" dirty="0">
                <a:latin typeface="Arial" panose="020B0604020202020204" pitchFamily="34" charset="0"/>
                <a:cs typeface="Arial" panose="020B0604020202020204" pitchFamily="34" charset="0"/>
              </a:rPr>
              <a:t>;</a:t>
            </a:r>
          </a:p>
          <a:p>
            <a:endParaRPr lang="en-US" sz="43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9C3AE6F-E5A0-4A1E-92F0-9AA053735EAB}"/>
              </a:ext>
            </a:extLst>
          </p:cNvPr>
          <p:cNvPicPr>
            <a:picLocks noChangeAspect="1"/>
          </p:cNvPicPr>
          <p:nvPr/>
        </p:nvPicPr>
        <p:blipFill rotWithShape="1">
          <a:blip r:embed="rId2"/>
          <a:srcRect b="27553"/>
          <a:stretch/>
        </p:blipFill>
        <p:spPr>
          <a:xfrm>
            <a:off x="3869268" y="929285"/>
            <a:ext cx="4347915" cy="1931255"/>
          </a:xfrm>
          <a:prstGeom prst="rect">
            <a:avLst/>
          </a:prstGeom>
          <a:ln>
            <a:solidFill>
              <a:schemeClr val="accent1"/>
            </a:solidFill>
          </a:ln>
        </p:spPr>
      </p:pic>
      <p:pic>
        <p:nvPicPr>
          <p:cNvPr id="6" name="Picture 5">
            <a:extLst>
              <a:ext uri="{FF2B5EF4-FFF2-40B4-BE49-F238E27FC236}">
                <a16:creationId xmlns:a16="http://schemas.microsoft.com/office/drawing/2014/main" id="{22A58425-0F1E-4B27-AAC4-394B46BA1E77}"/>
              </a:ext>
            </a:extLst>
          </p:cNvPr>
          <p:cNvPicPr>
            <a:picLocks noChangeAspect="1"/>
          </p:cNvPicPr>
          <p:nvPr/>
        </p:nvPicPr>
        <p:blipFill rotWithShape="1">
          <a:blip r:embed="rId3"/>
          <a:srcRect r="3462"/>
          <a:stretch/>
        </p:blipFill>
        <p:spPr>
          <a:xfrm>
            <a:off x="6992288" y="2477069"/>
            <a:ext cx="4347915" cy="2116513"/>
          </a:xfrm>
          <a:prstGeom prst="rect">
            <a:avLst/>
          </a:prstGeom>
          <a:ln>
            <a:solidFill>
              <a:schemeClr val="accent1"/>
            </a:solidFill>
          </a:ln>
        </p:spPr>
      </p:pic>
    </p:spTree>
    <p:extLst>
      <p:ext uri="{BB962C8B-B14F-4D97-AF65-F5344CB8AC3E}">
        <p14:creationId xmlns:p14="http://schemas.microsoft.com/office/powerpoint/2010/main" val="3843773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9E19-5C57-4E93-9DFF-E0F700570A40}"/>
              </a:ext>
            </a:extLst>
          </p:cNvPr>
          <p:cNvSpPr>
            <a:spLocks noGrp="1"/>
          </p:cNvSpPr>
          <p:nvPr>
            <p:ph type="title"/>
          </p:nvPr>
        </p:nvSpPr>
        <p:spPr/>
        <p:txBody>
          <a:bodyPr>
            <a:normAutofit/>
          </a:bodyPr>
          <a:lstStyle/>
          <a:p>
            <a:r>
              <a:rPr lang="en-US" sz="2400" dirty="0"/>
              <a:t>Delete reported users and shadow  / inactive profiles without compromising referential integrity</a:t>
            </a:r>
            <a:br>
              <a:rPr lang="en-US" sz="2400" dirty="0"/>
            </a:br>
            <a:br>
              <a:rPr lang="en-US" sz="2400" dirty="0"/>
            </a:br>
            <a:br>
              <a:rPr lang="en-US" sz="2400" dirty="0"/>
            </a:br>
            <a:r>
              <a:rPr lang="en-US" sz="1600" dirty="0"/>
              <a:t>Using DELETE, JOIN_ON, INTERVAL 6 MONTH and NOW function </a:t>
            </a:r>
            <a:endParaRPr lang="en-US" sz="2400" dirty="0"/>
          </a:p>
        </p:txBody>
      </p:sp>
      <p:pic>
        <p:nvPicPr>
          <p:cNvPr id="4" name="Content Placeholder 3">
            <a:extLst>
              <a:ext uri="{FF2B5EF4-FFF2-40B4-BE49-F238E27FC236}">
                <a16:creationId xmlns:a16="http://schemas.microsoft.com/office/drawing/2014/main" id="{A9567351-B15B-44F7-B681-52ED8AB52F22}"/>
              </a:ext>
            </a:extLst>
          </p:cNvPr>
          <p:cNvPicPr>
            <a:picLocks noGrp="1" noChangeAspect="1"/>
          </p:cNvPicPr>
          <p:nvPr>
            <p:ph idx="1"/>
          </p:nvPr>
        </p:nvPicPr>
        <p:blipFill>
          <a:blip r:embed="rId2"/>
          <a:stretch>
            <a:fillRect/>
          </a:stretch>
        </p:blipFill>
        <p:spPr>
          <a:xfrm>
            <a:off x="3932065" y="1123837"/>
            <a:ext cx="7315200" cy="1233679"/>
          </a:xfrm>
          <a:prstGeom prst="rect">
            <a:avLst/>
          </a:prstGeom>
          <a:ln>
            <a:solidFill>
              <a:schemeClr val="accent1"/>
            </a:solidFill>
          </a:ln>
        </p:spPr>
      </p:pic>
      <p:pic>
        <p:nvPicPr>
          <p:cNvPr id="5" name="Picture 4">
            <a:extLst>
              <a:ext uri="{FF2B5EF4-FFF2-40B4-BE49-F238E27FC236}">
                <a16:creationId xmlns:a16="http://schemas.microsoft.com/office/drawing/2014/main" id="{2045372E-6B64-4DA1-B224-69260CB86C29}"/>
              </a:ext>
            </a:extLst>
          </p:cNvPr>
          <p:cNvPicPr>
            <a:picLocks noChangeAspect="1"/>
          </p:cNvPicPr>
          <p:nvPr/>
        </p:nvPicPr>
        <p:blipFill rotWithShape="1">
          <a:blip r:embed="rId3"/>
          <a:srcRect r="17685" b="4073"/>
          <a:stretch/>
        </p:blipFill>
        <p:spPr>
          <a:xfrm>
            <a:off x="3932065" y="2271114"/>
            <a:ext cx="7315200" cy="292384"/>
          </a:xfrm>
          <a:prstGeom prst="rect">
            <a:avLst/>
          </a:prstGeom>
          <a:ln>
            <a:solidFill>
              <a:schemeClr val="accent1"/>
            </a:solidFill>
          </a:ln>
        </p:spPr>
      </p:pic>
      <p:pic>
        <p:nvPicPr>
          <p:cNvPr id="6" name="Picture 5">
            <a:extLst>
              <a:ext uri="{FF2B5EF4-FFF2-40B4-BE49-F238E27FC236}">
                <a16:creationId xmlns:a16="http://schemas.microsoft.com/office/drawing/2014/main" id="{0E56F643-D6A8-49B5-AFA9-EC6AA6F14401}"/>
              </a:ext>
            </a:extLst>
          </p:cNvPr>
          <p:cNvPicPr>
            <a:picLocks noChangeAspect="1"/>
          </p:cNvPicPr>
          <p:nvPr/>
        </p:nvPicPr>
        <p:blipFill>
          <a:blip r:embed="rId4"/>
          <a:stretch>
            <a:fillRect/>
          </a:stretch>
        </p:blipFill>
        <p:spPr>
          <a:xfrm>
            <a:off x="4904707" y="2895166"/>
            <a:ext cx="5181600" cy="647700"/>
          </a:xfrm>
          <a:prstGeom prst="rect">
            <a:avLst/>
          </a:prstGeom>
          <a:ln>
            <a:solidFill>
              <a:schemeClr val="accent1"/>
            </a:solidFill>
          </a:ln>
        </p:spPr>
      </p:pic>
      <p:pic>
        <p:nvPicPr>
          <p:cNvPr id="8" name="Picture 7">
            <a:extLst>
              <a:ext uri="{FF2B5EF4-FFF2-40B4-BE49-F238E27FC236}">
                <a16:creationId xmlns:a16="http://schemas.microsoft.com/office/drawing/2014/main" id="{A6BB1ED6-B6A6-4573-A031-5C7FE2C2AAC5}"/>
              </a:ext>
            </a:extLst>
          </p:cNvPr>
          <p:cNvPicPr>
            <a:picLocks noChangeAspect="1"/>
          </p:cNvPicPr>
          <p:nvPr/>
        </p:nvPicPr>
        <p:blipFill rotWithShape="1">
          <a:blip r:embed="rId5"/>
          <a:srcRect r="878" b="8112"/>
          <a:stretch/>
        </p:blipFill>
        <p:spPr>
          <a:xfrm>
            <a:off x="4904707" y="3290094"/>
            <a:ext cx="5181600" cy="268667"/>
          </a:xfrm>
          <a:prstGeom prst="rect">
            <a:avLst/>
          </a:prstGeom>
          <a:ln>
            <a:solidFill>
              <a:schemeClr val="accent1"/>
            </a:solidFill>
          </a:ln>
        </p:spPr>
      </p:pic>
      <p:sp>
        <p:nvSpPr>
          <p:cNvPr id="9" name="Rectangle 8">
            <a:extLst>
              <a:ext uri="{FF2B5EF4-FFF2-40B4-BE49-F238E27FC236}">
                <a16:creationId xmlns:a16="http://schemas.microsoft.com/office/drawing/2014/main" id="{F177C1A4-121B-4F47-8E84-DD1196B37197}"/>
              </a:ext>
            </a:extLst>
          </p:cNvPr>
          <p:cNvSpPr/>
          <p:nvPr/>
        </p:nvSpPr>
        <p:spPr>
          <a:xfrm>
            <a:off x="4052511" y="3960936"/>
            <a:ext cx="7074309" cy="2308324"/>
          </a:xfrm>
          <a:prstGeom prst="rect">
            <a:avLst/>
          </a:prstGeom>
        </p:spPr>
        <p:txBody>
          <a:bodyPr wrap="none">
            <a:spAutoFit/>
          </a:bodyPr>
          <a:lstStyle/>
          <a:p>
            <a:r>
              <a:rPr lang="en-US" sz="1400" b="1" u="sng" dirty="0">
                <a:solidFill>
                  <a:schemeClr val="tx1">
                    <a:lumMod val="65000"/>
                    <a:lumOff val="35000"/>
                  </a:schemeClr>
                </a:solidFill>
                <a:latin typeface="Arial" panose="020B0604020202020204" pitchFamily="34" charset="0"/>
                <a:cs typeface="Arial" panose="020B0604020202020204" pitchFamily="34" charset="0"/>
              </a:rPr>
              <a:t>Commands</a:t>
            </a:r>
            <a:r>
              <a:rPr lang="en-US" sz="1400" b="1" dirty="0">
                <a:solidFill>
                  <a:schemeClr val="tx1">
                    <a:lumMod val="65000"/>
                    <a:lumOff val="35000"/>
                  </a:schemeClr>
                </a:solidFill>
                <a:latin typeface="Arial" panose="020B0604020202020204" pitchFamily="34" charset="0"/>
                <a:cs typeface="Arial" panose="020B0604020202020204" pitchFamily="34" charset="0"/>
              </a:rPr>
              <a:t>:</a:t>
            </a:r>
          </a:p>
          <a:p>
            <a:endParaRPr lang="en-US" sz="1400" dirty="0">
              <a:solidFill>
                <a:schemeClr val="tx1">
                  <a:lumMod val="65000"/>
                  <a:lumOff val="35000"/>
                </a:schemeClr>
              </a:solidFill>
              <a:latin typeface="Arial" panose="020B0604020202020204" pitchFamily="34" charset="0"/>
              <a:cs typeface="Arial" panose="020B0604020202020204" pitchFamily="34" charset="0"/>
            </a:endParaRPr>
          </a:p>
          <a:p>
            <a:r>
              <a:rPr lang="en-US" sz="1400" dirty="0">
                <a:solidFill>
                  <a:schemeClr val="tx1">
                    <a:lumMod val="65000"/>
                    <a:lumOff val="35000"/>
                  </a:schemeClr>
                </a:solidFill>
                <a:latin typeface="Arial" panose="020B0604020202020204" pitchFamily="34" charset="0"/>
                <a:cs typeface="Arial" panose="020B0604020202020204" pitchFamily="34" charset="0"/>
              </a:rPr>
              <a:t>DELETE FROM </a:t>
            </a:r>
            <a:r>
              <a:rPr lang="en-US" sz="1400" dirty="0" err="1">
                <a:solidFill>
                  <a:schemeClr val="tx1">
                    <a:lumMod val="65000"/>
                    <a:lumOff val="35000"/>
                  </a:schemeClr>
                </a:solidFill>
                <a:latin typeface="Arial" panose="020B0604020202020204" pitchFamily="34" charset="0"/>
                <a:cs typeface="Arial" panose="020B0604020202020204" pitchFamily="34" charset="0"/>
              </a:rPr>
              <a:t>user_basic</a:t>
            </a:r>
            <a:r>
              <a:rPr lang="en-US" sz="1400" dirty="0">
                <a:solidFill>
                  <a:schemeClr val="tx1">
                    <a:lumMod val="65000"/>
                    <a:lumOff val="35000"/>
                  </a:schemeClr>
                </a:solidFill>
                <a:latin typeface="Arial" panose="020B0604020202020204" pitchFamily="34" charset="0"/>
                <a:cs typeface="Arial" panose="020B0604020202020204" pitchFamily="34" charset="0"/>
              </a:rPr>
              <a:t> WHERE </a:t>
            </a:r>
            <a:r>
              <a:rPr lang="en-US" sz="1400" dirty="0" err="1">
                <a:solidFill>
                  <a:schemeClr val="tx1">
                    <a:lumMod val="65000"/>
                    <a:lumOff val="35000"/>
                  </a:schemeClr>
                </a:solidFill>
                <a:latin typeface="Arial" panose="020B0604020202020204" pitchFamily="34" charset="0"/>
                <a:cs typeface="Arial" panose="020B0604020202020204" pitchFamily="34" charset="0"/>
              </a:rPr>
              <a:t>user_id</a:t>
            </a:r>
            <a:r>
              <a:rPr lang="en-US" sz="1400" dirty="0">
                <a:solidFill>
                  <a:schemeClr val="tx1">
                    <a:lumMod val="65000"/>
                    <a:lumOff val="35000"/>
                  </a:schemeClr>
                </a:solidFill>
                <a:latin typeface="Arial" panose="020B0604020202020204" pitchFamily="34" charset="0"/>
                <a:cs typeface="Arial" panose="020B0604020202020204" pitchFamily="34" charset="0"/>
              </a:rPr>
              <a:t> = 100528;</a:t>
            </a:r>
          </a:p>
          <a:p>
            <a:endParaRPr lang="en-US" sz="1400" dirty="0">
              <a:solidFill>
                <a:schemeClr val="tx1">
                  <a:lumMod val="65000"/>
                  <a:lumOff val="35000"/>
                </a:schemeClr>
              </a:solidFill>
              <a:latin typeface="Arial" panose="020B0604020202020204" pitchFamily="34" charset="0"/>
              <a:cs typeface="Arial" panose="020B0604020202020204" pitchFamily="34" charset="0"/>
            </a:endParaRPr>
          </a:p>
          <a:p>
            <a:r>
              <a:rPr lang="en-US" sz="1400" dirty="0">
                <a:solidFill>
                  <a:schemeClr val="tx1">
                    <a:lumMod val="65000"/>
                    <a:lumOff val="35000"/>
                  </a:schemeClr>
                </a:solidFill>
                <a:latin typeface="Arial" panose="020B0604020202020204" pitchFamily="34" charset="0"/>
                <a:cs typeface="Arial" panose="020B0604020202020204" pitchFamily="34" charset="0"/>
              </a:rPr>
              <a:t>SET SQL_SAFE_UPDATES = 0;</a:t>
            </a:r>
          </a:p>
          <a:p>
            <a:r>
              <a:rPr lang="en-US" sz="1400" dirty="0">
                <a:solidFill>
                  <a:schemeClr val="tx1">
                    <a:lumMod val="65000"/>
                    <a:lumOff val="35000"/>
                  </a:schemeClr>
                </a:solidFill>
                <a:latin typeface="Arial" panose="020B0604020202020204" pitchFamily="34" charset="0"/>
                <a:cs typeface="Arial" panose="020B0604020202020204" pitchFamily="34" charset="0"/>
              </a:rPr>
              <a:t>DELETE FROM </a:t>
            </a:r>
            <a:r>
              <a:rPr lang="en-US" sz="1400" dirty="0" err="1">
                <a:solidFill>
                  <a:schemeClr val="tx1">
                    <a:lumMod val="65000"/>
                    <a:lumOff val="35000"/>
                  </a:schemeClr>
                </a:solidFill>
                <a:latin typeface="Arial" panose="020B0604020202020204" pitchFamily="34" charset="0"/>
                <a:cs typeface="Arial" panose="020B0604020202020204" pitchFamily="34" charset="0"/>
              </a:rPr>
              <a:t>user_basic</a:t>
            </a:r>
            <a:r>
              <a:rPr lang="en-US" sz="1400" dirty="0">
                <a:solidFill>
                  <a:schemeClr val="tx1">
                    <a:lumMod val="65000"/>
                    <a:lumOff val="35000"/>
                  </a:schemeClr>
                </a:solidFill>
                <a:latin typeface="Arial" panose="020B0604020202020204" pitchFamily="34" charset="0"/>
                <a:cs typeface="Arial" panose="020B0604020202020204" pitchFamily="34" charset="0"/>
              </a:rPr>
              <a:t> WHERE </a:t>
            </a:r>
            <a:r>
              <a:rPr lang="en-US" sz="1400" dirty="0" err="1">
                <a:solidFill>
                  <a:schemeClr val="tx1">
                    <a:lumMod val="65000"/>
                    <a:lumOff val="35000"/>
                  </a:schemeClr>
                </a:solidFill>
                <a:latin typeface="Arial" panose="020B0604020202020204" pitchFamily="34" charset="0"/>
                <a:cs typeface="Arial" panose="020B0604020202020204" pitchFamily="34" charset="0"/>
              </a:rPr>
              <a:t>user_id</a:t>
            </a:r>
            <a:r>
              <a:rPr lang="en-US" sz="1400" dirty="0">
                <a:solidFill>
                  <a:schemeClr val="tx1">
                    <a:lumMod val="65000"/>
                    <a:lumOff val="35000"/>
                  </a:schemeClr>
                </a:solidFill>
                <a:latin typeface="Arial" panose="020B0604020202020204" pitchFamily="34" charset="0"/>
                <a:cs typeface="Arial" panose="020B0604020202020204" pitchFamily="34" charset="0"/>
              </a:rPr>
              <a:t> IN</a:t>
            </a:r>
          </a:p>
          <a:p>
            <a:r>
              <a:rPr lang="en-US" sz="1400" dirty="0">
                <a:solidFill>
                  <a:schemeClr val="tx1">
                    <a:lumMod val="65000"/>
                    <a:lumOff val="35000"/>
                  </a:schemeClr>
                </a:solidFill>
                <a:latin typeface="Arial" panose="020B0604020202020204" pitchFamily="34" charset="0"/>
                <a:cs typeface="Arial" panose="020B0604020202020204" pitchFamily="34" charset="0"/>
              </a:rPr>
              <a:t>(SELECT </a:t>
            </a:r>
            <a:r>
              <a:rPr lang="en-US" sz="1400" dirty="0" err="1">
                <a:solidFill>
                  <a:schemeClr val="tx1">
                    <a:lumMod val="65000"/>
                    <a:lumOff val="35000"/>
                  </a:schemeClr>
                </a:solidFill>
                <a:latin typeface="Arial" panose="020B0604020202020204" pitchFamily="34" charset="0"/>
                <a:cs typeface="Arial" panose="020B0604020202020204" pitchFamily="34" charset="0"/>
              </a:rPr>
              <a:t>u.user_id</a:t>
            </a:r>
            <a:r>
              <a:rPr lang="en-US" sz="1400" dirty="0">
                <a:solidFill>
                  <a:schemeClr val="tx1">
                    <a:lumMod val="65000"/>
                    <a:lumOff val="35000"/>
                  </a:schemeClr>
                </a:solidFill>
                <a:latin typeface="Arial" panose="020B0604020202020204" pitchFamily="34" charset="0"/>
                <a:cs typeface="Arial" panose="020B0604020202020204" pitchFamily="34" charset="0"/>
              </a:rPr>
              <a:t> FROM </a:t>
            </a:r>
            <a:r>
              <a:rPr lang="en-US" sz="1400" dirty="0" err="1">
                <a:solidFill>
                  <a:schemeClr val="tx1">
                    <a:lumMod val="65000"/>
                    <a:lumOff val="35000"/>
                  </a:schemeClr>
                </a:solidFill>
                <a:latin typeface="Arial" panose="020B0604020202020204" pitchFamily="34" charset="0"/>
                <a:cs typeface="Arial" panose="020B0604020202020204" pitchFamily="34" charset="0"/>
              </a:rPr>
              <a:t>User_about</a:t>
            </a:r>
            <a:r>
              <a:rPr lang="en-US" sz="1400" dirty="0">
                <a:solidFill>
                  <a:schemeClr val="tx1">
                    <a:lumMod val="65000"/>
                    <a:lumOff val="35000"/>
                  </a:schemeClr>
                </a:solidFill>
                <a:latin typeface="Arial" panose="020B0604020202020204" pitchFamily="34" charset="0"/>
                <a:cs typeface="Arial" panose="020B0604020202020204" pitchFamily="34" charset="0"/>
              </a:rPr>
              <a:t> u JOIN </a:t>
            </a:r>
            <a:r>
              <a:rPr lang="en-US" sz="1400" dirty="0" err="1">
                <a:solidFill>
                  <a:schemeClr val="tx1">
                    <a:lumMod val="65000"/>
                    <a:lumOff val="35000"/>
                  </a:schemeClr>
                </a:solidFill>
                <a:latin typeface="Arial" panose="020B0604020202020204" pitchFamily="34" charset="0"/>
                <a:cs typeface="Arial" panose="020B0604020202020204" pitchFamily="34" charset="0"/>
              </a:rPr>
              <a:t>activity_log</a:t>
            </a:r>
            <a:r>
              <a:rPr lang="en-US" sz="1400" dirty="0">
                <a:solidFill>
                  <a:schemeClr val="tx1">
                    <a:lumMod val="65000"/>
                    <a:lumOff val="35000"/>
                  </a:schemeClr>
                </a:solidFill>
                <a:latin typeface="Arial" panose="020B0604020202020204" pitchFamily="34" charset="0"/>
                <a:cs typeface="Arial" panose="020B0604020202020204" pitchFamily="34" charset="0"/>
              </a:rPr>
              <a:t> a ON </a:t>
            </a:r>
            <a:r>
              <a:rPr lang="en-US" sz="1400" dirty="0" err="1">
                <a:solidFill>
                  <a:schemeClr val="tx1">
                    <a:lumMod val="65000"/>
                    <a:lumOff val="35000"/>
                  </a:schemeClr>
                </a:solidFill>
                <a:latin typeface="Arial" panose="020B0604020202020204" pitchFamily="34" charset="0"/>
                <a:cs typeface="Arial" panose="020B0604020202020204" pitchFamily="34" charset="0"/>
              </a:rPr>
              <a:t>a.User_id</a:t>
            </a:r>
            <a:r>
              <a:rPr lang="en-US" sz="1400" dirty="0">
                <a:solidFill>
                  <a:schemeClr val="tx1">
                    <a:lumMod val="65000"/>
                    <a:lumOff val="35000"/>
                  </a:schemeClr>
                </a:solidFill>
                <a:latin typeface="Arial" panose="020B0604020202020204" pitchFamily="34" charset="0"/>
                <a:cs typeface="Arial" panose="020B0604020202020204" pitchFamily="34" charset="0"/>
              </a:rPr>
              <a:t> = </a:t>
            </a:r>
            <a:r>
              <a:rPr lang="en-US" sz="1400" dirty="0" err="1">
                <a:solidFill>
                  <a:schemeClr val="tx1">
                    <a:lumMod val="65000"/>
                    <a:lumOff val="35000"/>
                  </a:schemeClr>
                </a:solidFill>
                <a:latin typeface="Arial" panose="020B0604020202020204" pitchFamily="34" charset="0"/>
                <a:cs typeface="Arial" panose="020B0604020202020204" pitchFamily="34" charset="0"/>
              </a:rPr>
              <a:t>u.User_id</a:t>
            </a:r>
            <a:endParaRPr lang="en-US" sz="1400" dirty="0">
              <a:solidFill>
                <a:schemeClr val="tx1">
                  <a:lumMod val="65000"/>
                  <a:lumOff val="35000"/>
                </a:schemeClr>
              </a:solidFill>
              <a:latin typeface="Arial" panose="020B0604020202020204" pitchFamily="34" charset="0"/>
              <a:cs typeface="Arial" panose="020B0604020202020204" pitchFamily="34" charset="0"/>
            </a:endParaRPr>
          </a:p>
          <a:p>
            <a:r>
              <a:rPr lang="en-US" sz="1400" dirty="0">
                <a:solidFill>
                  <a:schemeClr val="tx1">
                    <a:lumMod val="65000"/>
                    <a:lumOff val="35000"/>
                  </a:schemeClr>
                </a:solidFill>
                <a:latin typeface="Arial" panose="020B0604020202020204" pitchFamily="34" charset="0"/>
                <a:cs typeface="Arial" panose="020B0604020202020204" pitchFamily="34" charset="0"/>
              </a:rPr>
              <a:t>WHERE (</a:t>
            </a:r>
            <a:r>
              <a:rPr lang="en-US" sz="1400" dirty="0" err="1">
                <a:solidFill>
                  <a:schemeClr val="tx1">
                    <a:lumMod val="65000"/>
                    <a:lumOff val="35000"/>
                  </a:schemeClr>
                </a:solidFill>
                <a:latin typeface="Arial" panose="020B0604020202020204" pitchFamily="34" charset="0"/>
                <a:cs typeface="Arial" panose="020B0604020202020204" pitchFamily="34" charset="0"/>
              </a:rPr>
              <a:t>a.Activity_date</a:t>
            </a:r>
            <a:r>
              <a:rPr lang="en-US" sz="1400" dirty="0">
                <a:solidFill>
                  <a:schemeClr val="tx1">
                    <a:lumMod val="65000"/>
                    <a:lumOff val="35000"/>
                  </a:schemeClr>
                </a:solidFill>
                <a:latin typeface="Arial" panose="020B0604020202020204" pitchFamily="34" charset="0"/>
                <a:cs typeface="Arial" panose="020B0604020202020204" pitchFamily="34" charset="0"/>
              </a:rPr>
              <a:t> &lt; (NOW() - INTERVAL 6 MONTH)) GROUP BY </a:t>
            </a:r>
            <a:r>
              <a:rPr lang="en-US" sz="1400" dirty="0" err="1">
                <a:solidFill>
                  <a:schemeClr val="tx1">
                    <a:lumMod val="65000"/>
                    <a:lumOff val="35000"/>
                  </a:schemeClr>
                </a:solidFill>
                <a:latin typeface="Arial" panose="020B0604020202020204" pitchFamily="34" charset="0"/>
                <a:cs typeface="Arial" panose="020B0604020202020204" pitchFamily="34" charset="0"/>
              </a:rPr>
              <a:t>u.user_id</a:t>
            </a:r>
            <a:r>
              <a:rPr lang="en-US" sz="1400" dirty="0">
                <a:solidFill>
                  <a:schemeClr val="tx1">
                    <a:lumMod val="65000"/>
                    <a:lumOff val="35000"/>
                  </a:schemeClr>
                </a:solidFill>
                <a:latin typeface="Arial" panose="020B0604020202020204" pitchFamily="34" charset="0"/>
                <a:cs typeface="Arial" panose="020B0604020202020204" pitchFamily="34" charset="0"/>
              </a:rPr>
              <a:t>);</a:t>
            </a:r>
          </a:p>
          <a:p>
            <a:r>
              <a:rPr lang="en-US" sz="1400" dirty="0">
                <a:solidFill>
                  <a:schemeClr val="tx1">
                    <a:lumMod val="65000"/>
                    <a:lumOff val="35000"/>
                  </a:schemeClr>
                </a:solidFill>
                <a:latin typeface="Arial" panose="020B0604020202020204" pitchFamily="34" charset="0"/>
                <a:cs typeface="Arial" panose="020B0604020202020204" pitchFamily="34" charset="0"/>
              </a:rPr>
              <a:t>SET SQL_SAFE_UPDATES = 1;</a:t>
            </a:r>
          </a:p>
          <a:p>
            <a:endParaRPr lang="en-US" dirty="0">
              <a:solidFill>
                <a:schemeClr val="tx1">
                  <a:lumMod val="65000"/>
                  <a:lumOff val="35000"/>
                </a:schemeClr>
              </a:solidFill>
            </a:endParaRPr>
          </a:p>
        </p:txBody>
      </p:sp>
    </p:spTree>
    <p:extLst>
      <p:ext uri="{BB962C8B-B14F-4D97-AF65-F5344CB8AC3E}">
        <p14:creationId xmlns:p14="http://schemas.microsoft.com/office/powerpoint/2010/main" val="184831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5A4E0-2067-4C96-9118-5A5DA229EAFD}"/>
              </a:ext>
            </a:extLst>
          </p:cNvPr>
          <p:cNvSpPr>
            <a:spLocks noGrp="1"/>
          </p:cNvSpPr>
          <p:nvPr>
            <p:ph type="title"/>
          </p:nvPr>
        </p:nvSpPr>
        <p:spPr/>
        <p:txBody>
          <a:bodyPr/>
          <a:lstStyle/>
          <a:p>
            <a:r>
              <a:rPr lang="en-US" dirty="0"/>
              <a:t>Prediction</a:t>
            </a:r>
          </a:p>
        </p:txBody>
      </p:sp>
      <p:sp>
        <p:nvSpPr>
          <p:cNvPr id="3" name="Content Placeholder 2">
            <a:extLst>
              <a:ext uri="{FF2B5EF4-FFF2-40B4-BE49-F238E27FC236}">
                <a16:creationId xmlns:a16="http://schemas.microsoft.com/office/drawing/2014/main" id="{A08A083A-1D42-4FB1-A832-FA2EF590BB8C}"/>
              </a:ext>
            </a:extLst>
          </p:cNvPr>
          <p:cNvSpPr>
            <a:spLocks noGrp="1"/>
          </p:cNvSpPr>
          <p:nvPr>
            <p:ph idx="1"/>
          </p:nvPr>
        </p:nvSpPr>
        <p:spPr/>
        <p:txBody>
          <a:bodyPr/>
          <a:lstStyle/>
          <a:p>
            <a:r>
              <a:rPr lang="en-US" dirty="0" err="1"/>
              <a:t>jj</a:t>
            </a:r>
            <a:endParaRPr lang="en-US" dirty="0"/>
          </a:p>
        </p:txBody>
      </p:sp>
    </p:spTree>
    <p:extLst>
      <p:ext uri="{BB962C8B-B14F-4D97-AF65-F5344CB8AC3E}">
        <p14:creationId xmlns:p14="http://schemas.microsoft.com/office/powerpoint/2010/main" val="3440137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FD63-8002-4C03-9E5C-F4431D9CD1FC}"/>
              </a:ext>
            </a:extLst>
          </p:cNvPr>
          <p:cNvSpPr>
            <a:spLocks noGrp="1"/>
          </p:cNvSpPr>
          <p:nvPr>
            <p:ph type="title"/>
          </p:nvPr>
        </p:nvSpPr>
        <p:spPr/>
        <p:txBody>
          <a:bodyPr/>
          <a:lstStyle/>
          <a:p>
            <a:r>
              <a:rPr lang="en-US" dirty="0"/>
              <a:t>Tableau</a:t>
            </a:r>
          </a:p>
        </p:txBody>
      </p:sp>
      <p:sp>
        <p:nvSpPr>
          <p:cNvPr id="3" name="Content Placeholder 2">
            <a:extLst>
              <a:ext uri="{FF2B5EF4-FFF2-40B4-BE49-F238E27FC236}">
                <a16:creationId xmlns:a16="http://schemas.microsoft.com/office/drawing/2014/main" id="{18FC3221-7FD3-4DE6-BA8E-B664D0A0DDF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02974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5533-7A97-4293-8C2E-45FC919C8E9A}"/>
              </a:ext>
            </a:extLst>
          </p:cNvPr>
          <p:cNvSpPr>
            <a:spLocks noGrp="1"/>
          </p:cNvSpPr>
          <p:nvPr>
            <p:ph type="title"/>
          </p:nvPr>
        </p:nvSpPr>
        <p:spPr>
          <a:xfrm>
            <a:off x="252919" y="1123837"/>
            <a:ext cx="2947482" cy="1562213"/>
          </a:xfrm>
        </p:spPr>
        <p:txBody>
          <a:bodyPr>
            <a:normAutofit fontScale="90000"/>
          </a:bodyPr>
          <a:lstStyle/>
          <a:p>
            <a:r>
              <a:rPr lang="en-US" dirty="0"/>
              <a:t>Routine miscellaneous tasks</a:t>
            </a:r>
          </a:p>
        </p:txBody>
      </p:sp>
      <p:sp>
        <p:nvSpPr>
          <p:cNvPr id="6" name="Rectangle 5">
            <a:extLst>
              <a:ext uri="{FF2B5EF4-FFF2-40B4-BE49-F238E27FC236}">
                <a16:creationId xmlns:a16="http://schemas.microsoft.com/office/drawing/2014/main" id="{DE8C2080-D3AA-46F0-A5D7-BE18065BC9B9}"/>
              </a:ext>
            </a:extLst>
          </p:cNvPr>
          <p:cNvSpPr/>
          <p:nvPr/>
        </p:nvSpPr>
        <p:spPr>
          <a:xfrm>
            <a:off x="3948617" y="4660698"/>
            <a:ext cx="7829107" cy="1600438"/>
          </a:xfrm>
          <a:prstGeom prst="rect">
            <a:avLst/>
          </a:prstGeom>
        </p:spPr>
        <p:txBody>
          <a:bodyPr wrap="square">
            <a:spAutoFit/>
          </a:bodyPr>
          <a:lstStyle/>
          <a:p>
            <a:pPr lvl="0"/>
            <a:r>
              <a:rPr lang="en-US" sz="1400" b="1" u="sng" dirty="0">
                <a:solidFill>
                  <a:schemeClr val="tx1">
                    <a:lumMod val="65000"/>
                    <a:lumOff val="35000"/>
                  </a:schemeClr>
                </a:solidFill>
                <a:latin typeface="Arial" panose="020B0604020202020204" pitchFamily="34" charset="0"/>
                <a:cs typeface="Arial" panose="020B0604020202020204" pitchFamily="34" charset="0"/>
              </a:rPr>
              <a:t>Commands:</a:t>
            </a:r>
            <a:endParaRPr lang="en-US" sz="1400" u="sng" dirty="0">
              <a:solidFill>
                <a:schemeClr val="tx1">
                  <a:lumMod val="65000"/>
                  <a:lumOff val="35000"/>
                </a:schemeClr>
              </a:solidFill>
              <a:latin typeface="Arial" panose="020B0604020202020204" pitchFamily="34" charset="0"/>
              <a:cs typeface="Arial" panose="020B0604020202020204" pitchFamily="34" charset="0"/>
            </a:endParaRPr>
          </a:p>
          <a:p>
            <a:r>
              <a:rPr lang="en-US" sz="1400" dirty="0">
                <a:solidFill>
                  <a:schemeClr val="tx1">
                    <a:lumMod val="65000"/>
                    <a:lumOff val="35000"/>
                  </a:schemeClr>
                </a:solidFill>
                <a:latin typeface="Arial" panose="020B0604020202020204" pitchFamily="34" charset="0"/>
                <a:cs typeface="Arial" panose="020B0604020202020204" pitchFamily="34" charset="0"/>
              </a:rPr>
              <a:t>CREATE TABLE </a:t>
            </a:r>
            <a:r>
              <a:rPr lang="en-US" sz="1400" dirty="0" err="1">
                <a:solidFill>
                  <a:schemeClr val="tx1">
                    <a:lumMod val="65000"/>
                    <a:lumOff val="35000"/>
                  </a:schemeClr>
                </a:solidFill>
                <a:latin typeface="Arial" panose="020B0604020202020204" pitchFamily="34" charset="0"/>
                <a:cs typeface="Arial" panose="020B0604020202020204" pitchFamily="34" charset="0"/>
              </a:rPr>
              <a:t>Sales_Table</a:t>
            </a:r>
            <a:r>
              <a:rPr lang="en-US" sz="1400" dirty="0">
                <a:solidFill>
                  <a:schemeClr val="tx1">
                    <a:lumMod val="65000"/>
                    <a:lumOff val="35000"/>
                  </a:schemeClr>
                </a:solidFill>
                <a:latin typeface="Arial" panose="020B0604020202020204" pitchFamily="34" charset="0"/>
                <a:cs typeface="Arial" panose="020B0604020202020204" pitchFamily="34" charset="0"/>
              </a:rPr>
              <a:t> AS (SELECT </a:t>
            </a:r>
            <a:r>
              <a:rPr lang="en-US" sz="1400" dirty="0" err="1">
                <a:solidFill>
                  <a:schemeClr val="tx1">
                    <a:lumMod val="65000"/>
                    <a:lumOff val="35000"/>
                  </a:schemeClr>
                </a:solidFill>
                <a:latin typeface="Arial" panose="020B0604020202020204" pitchFamily="34" charset="0"/>
                <a:cs typeface="Arial" panose="020B0604020202020204" pitchFamily="34" charset="0"/>
              </a:rPr>
              <a:t>Item_id</a:t>
            </a:r>
            <a:r>
              <a:rPr lang="en-US" sz="1400" dirty="0">
                <a:solidFill>
                  <a:schemeClr val="tx1">
                    <a:lumMod val="65000"/>
                    <a:lumOff val="35000"/>
                  </a:schemeClr>
                </a:solidFill>
                <a:latin typeface="Arial" panose="020B0604020202020204" pitchFamily="34" charset="0"/>
                <a:cs typeface="Arial" panose="020B0604020202020204" pitchFamily="34" charset="0"/>
              </a:rPr>
              <a:t>, Category, Price, Quantity FROM marketplace);</a:t>
            </a:r>
          </a:p>
          <a:p>
            <a:endParaRPr lang="en-US" sz="1400" dirty="0">
              <a:solidFill>
                <a:schemeClr val="tx1">
                  <a:lumMod val="65000"/>
                  <a:lumOff val="35000"/>
                </a:schemeClr>
              </a:solidFill>
              <a:latin typeface="Arial" panose="020B0604020202020204" pitchFamily="34" charset="0"/>
              <a:cs typeface="Arial" panose="020B0604020202020204" pitchFamily="34" charset="0"/>
            </a:endParaRPr>
          </a:p>
          <a:p>
            <a:r>
              <a:rPr lang="en-US" sz="1400" dirty="0">
                <a:solidFill>
                  <a:schemeClr val="tx1">
                    <a:lumMod val="65000"/>
                    <a:lumOff val="35000"/>
                  </a:schemeClr>
                </a:solidFill>
                <a:latin typeface="Arial" panose="020B0604020202020204" pitchFamily="34" charset="0"/>
                <a:cs typeface="Arial" panose="020B0604020202020204" pitchFamily="34" charset="0"/>
              </a:rPr>
              <a:t>SELECT * FROM </a:t>
            </a:r>
            <a:r>
              <a:rPr lang="en-US" sz="1400" dirty="0" err="1">
                <a:solidFill>
                  <a:schemeClr val="tx1">
                    <a:lumMod val="65000"/>
                    <a:lumOff val="35000"/>
                  </a:schemeClr>
                </a:solidFill>
                <a:latin typeface="Arial" panose="020B0604020202020204" pitchFamily="34" charset="0"/>
                <a:cs typeface="Arial" panose="020B0604020202020204" pitchFamily="34" charset="0"/>
              </a:rPr>
              <a:t>Sales_Table</a:t>
            </a:r>
            <a:r>
              <a:rPr lang="en-US" sz="1400" dirty="0">
                <a:solidFill>
                  <a:schemeClr val="tx1">
                    <a:lumMod val="65000"/>
                    <a:lumOff val="35000"/>
                  </a:schemeClr>
                </a:solidFill>
                <a:latin typeface="Arial" panose="020B0604020202020204" pitchFamily="34" charset="0"/>
                <a:cs typeface="Arial" panose="020B0604020202020204" pitchFamily="34" charset="0"/>
              </a:rPr>
              <a:t>  WHERE Quantity IN (SELECT MAX(Quantity) FROM </a:t>
            </a:r>
            <a:r>
              <a:rPr lang="en-US" sz="1400" dirty="0" err="1">
                <a:solidFill>
                  <a:schemeClr val="tx1">
                    <a:lumMod val="65000"/>
                    <a:lumOff val="35000"/>
                  </a:schemeClr>
                </a:solidFill>
                <a:latin typeface="Arial" panose="020B0604020202020204" pitchFamily="34" charset="0"/>
                <a:cs typeface="Arial" panose="020B0604020202020204" pitchFamily="34" charset="0"/>
              </a:rPr>
              <a:t>Sales_Table</a:t>
            </a:r>
            <a:r>
              <a:rPr lang="en-US" sz="1400" dirty="0">
                <a:solidFill>
                  <a:schemeClr val="tx1">
                    <a:lumMod val="65000"/>
                    <a:lumOff val="35000"/>
                  </a:schemeClr>
                </a:solidFill>
                <a:latin typeface="Arial" panose="020B0604020202020204" pitchFamily="34" charset="0"/>
                <a:cs typeface="Arial" panose="020B0604020202020204" pitchFamily="34" charset="0"/>
              </a:rPr>
              <a:t>) ORDER BY Price DESC;</a:t>
            </a:r>
          </a:p>
          <a:p>
            <a:endParaRPr lang="en-US" sz="1400" dirty="0">
              <a:solidFill>
                <a:schemeClr val="tx1">
                  <a:lumMod val="65000"/>
                  <a:lumOff val="35000"/>
                </a:schemeClr>
              </a:solidFill>
            </a:endParaRPr>
          </a:p>
        </p:txBody>
      </p:sp>
      <p:pic>
        <p:nvPicPr>
          <p:cNvPr id="7" name="Picture 6">
            <a:extLst>
              <a:ext uri="{FF2B5EF4-FFF2-40B4-BE49-F238E27FC236}">
                <a16:creationId xmlns:a16="http://schemas.microsoft.com/office/drawing/2014/main" id="{BA598608-2585-4C2D-A4A3-E94DFA750EF7}"/>
              </a:ext>
            </a:extLst>
          </p:cNvPr>
          <p:cNvPicPr>
            <a:picLocks noChangeAspect="1"/>
          </p:cNvPicPr>
          <p:nvPr/>
        </p:nvPicPr>
        <p:blipFill rotWithShape="1">
          <a:blip r:embed="rId2"/>
          <a:srcRect b="13798"/>
          <a:stretch/>
        </p:blipFill>
        <p:spPr>
          <a:xfrm>
            <a:off x="4032592" y="940545"/>
            <a:ext cx="6343650" cy="944239"/>
          </a:xfrm>
          <a:prstGeom prst="rect">
            <a:avLst/>
          </a:prstGeom>
          <a:ln>
            <a:solidFill>
              <a:schemeClr val="accent1"/>
            </a:solidFill>
          </a:ln>
        </p:spPr>
      </p:pic>
      <p:pic>
        <p:nvPicPr>
          <p:cNvPr id="8" name="Picture 7">
            <a:extLst>
              <a:ext uri="{FF2B5EF4-FFF2-40B4-BE49-F238E27FC236}">
                <a16:creationId xmlns:a16="http://schemas.microsoft.com/office/drawing/2014/main" id="{E9F50EEC-2595-4B45-A263-D6D5FF8EF67F}"/>
              </a:ext>
            </a:extLst>
          </p:cNvPr>
          <p:cNvPicPr>
            <a:picLocks noChangeAspect="1"/>
          </p:cNvPicPr>
          <p:nvPr/>
        </p:nvPicPr>
        <p:blipFill>
          <a:blip r:embed="rId3"/>
          <a:stretch>
            <a:fillRect/>
          </a:stretch>
        </p:blipFill>
        <p:spPr>
          <a:xfrm>
            <a:off x="4032592" y="1673711"/>
            <a:ext cx="6343650" cy="248396"/>
          </a:xfrm>
          <a:prstGeom prst="rect">
            <a:avLst/>
          </a:prstGeom>
          <a:ln>
            <a:solidFill>
              <a:schemeClr val="accent1"/>
            </a:solidFill>
          </a:ln>
        </p:spPr>
      </p:pic>
      <p:pic>
        <p:nvPicPr>
          <p:cNvPr id="9" name="Picture 8">
            <a:extLst>
              <a:ext uri="{FF2B5EF4-FFF2-40B4-BE49-F238E27FC236}">
                <a16:creationId xmlns:a16="http://schemas.microsoft.com/office/drawing/2014/main" id="{E5272A1A-6AB7-4CB9-A0E5-A504AFC62333}"/>
              </a:ext>
            </a:extLst>
          </p:cNvPr>
          <p:cNvPicPr>
            <a:picLocks noChangeAspect="1"/>
          </p:cNvPicPr>
          <p:nvPr/>
        </p:nvPicPr>
        <p:blipFill>
          <a:blip r:embed="rId4"/>
          <a:stretch>
            <a:fillRect/>
          </a:stretch>
        </p:blipFill>
        <p:spPr>
          <a:xfrm>
            <a:off x="5483689" y="2271505"/>
            <a:ext cx="5755447" cy="2314989"/>
          </a:xfrm>
          <a:prstGeom prst="rect">
            <a:avLst/>
          </a:prstGeom>
          <a:ln>
            <a:solidFill>
              <a:schemeClr val="accent1"/>
            </a:solidFill>
          </a:ln>
        </p:spPr>
      </p:pic>
    </p:spTree>
    <p:extLst>
      <p:ext uri="{BB962C8B-B14F-4D97-AF65-F5344CB8AC3E}">
        <p14:creationId xmlns:p14="http://schemas.microsoft.com/office/powerpoint/2010/main" val="9985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E56E0-1DDB-4D50-BD52-1FB04ADEA757}"/>
              </a:ext>
            </a:extLst>
          </p:cNvPr>
          <p:cNvSpPr>
            <a:spLocks noGrp="1"/>
          </p:cNvSpPr>
          <p:nvPr>
            <p:ph type="title"/>
          </p:nvPr>
        </p:nvSpPr>
        <p:spPr/>
        <p:txBody>
          <a:bodyPr>
            <a:normAutofit/>
          </a:bodyPr>
          <a:lstStyle/>
          <a:p>
            <a:r>
              <a:rPr lang="en-US" dirty="0"/>
              <a:t>Simple delightful final task!</a:t>
            </a:r>
            <a:br>
              <a:rPr lang="en-US" dirty="0"/>
            </a:br>
            <a:br>
              <a:rPr lang="en-US" dirty="0"/>
            </a:br>
            <a:r>
              <a:rPr lang="en-US" sz="2200" dirty="0"/>
              <a:t>Adding friends using INSERT and determining the friends list and duration of friendship using JOIN_ON clause</a:t>
            </a:r>
            <a:endParaRPr lang="en-US" dirty="0"/>
          </a:p>
        </p:txBody>
      </p:sp>
      <p:pic>
        <p:nvPicPr>
          <p:cNvPr id="4" name="Content Placeholder 3">
            <a:extLst>
              <a:ext uri="{FF2B5EF4-FFF2-40B4-BE49-F238E27FC236}">
                <a16:creationId xmlns:a16="http://schemas.microsoft.com/office/drawing/2014/main" id="{9037AB45-A6C7-493B-AAAF-95ECF3441EDA}"/>
              </a:ext>
            </a:extLst>
          </p:cNvPr>
          <p:cNvPicPr>
            <a:picLocks noGrp="1" noChangeAspect="1"/>
          </p:cNvPicPr>
          <p:nvPr>
            <p:ph idx="1"/>
          </p:nvPr>
        </p:nvPicPr>
        <p:blipFill>
          <a:blip r:embed="rId2"/>
          <a:stretch>
            <a:fillRect/>
          </a:stretch>
        </p:blipFill>
        <p:spPr>
          <a:xfrm>
            <a:off x="3741147" y="951973"/>
            <a:ext cx="7315200" cy="778896"/>
          </a:xfrm>
          <a:prstGeom prst="rect">
            <a:avLst/>
          </a:prstGeom>
          <a:ln>
            <a:solidFill>
              <a:schemeClr val="accent1"/>
            </a:solidFill>
          </a:ln>
        </p:spPr>
      </p:pic>
      <p:pic>
        <p:nvPicPr>
          <p:cNvPr id="5" name="Picture 4">
            <a:extLst>
              <a:ext uri="{FF2B5EF4-FFF2-40B4-BE49-F238E27FC236}">
                <a16:creationId xmlns:a16="http://schemas.microsoft.com/office/drawing/2014/main" id="{3FD12FC0-A9EC-4683-8EFD-F7071FF3C092}"/>
              </a:ext>
            </a:extLst>
          </p:cNvPr>
          <p:cNvPicPr>
            <a:picLocks noChangeAspect="1"/>
          </p:cNvPicPr>
          <p:nvPr/>
        </p:nvPicPr>
        <p:blipFill>
          <a:blip r:embed="rId3"/>
          <a:stretch>
            <a:fillRect/>
          </a:stretch>
        </p:blipFill>
        <p:spPr>
          <a:xfrm>
            <a:off x="3741147" y="1612746"/>
            <a:ext cx="7315201" cy="236246"/>
          </a:xfrm>
          <a:prstGeom prst="rect">
            <a:avLst/>
          </a:prstGeom>
          <a:ln>
            <a:solidFill>
              <a:schemeClr val="accent1"/>
            </a:solidFill>
          </a:ln>
        </p:spPr>
      </p:pic>
      <p:sp>
        <p:nvSpPr>
          <p:cNvPr id="6" name="Rectangle 5">
            <a:extLst>
              <a:ext uri="{FF2B5EF4-FFF2-40B4-BE49-F238E27FC236}">
                <a16:creationId xmlns:a16="http://schemas.microsoft.com/office/drawing/2014/main" id="{BD05B990-D67E-4470-AE4B-F27DB8F66229}"/>
              </a:ext>
            </a:extLst>
          </p:cNvPr>
          <p:cNvSpPr/>
          <p:nvPr/>
        </p:nvSpPr>
        <p:spPr>
          <a:xfrm>
            <a:off x="3741147" y="4299626"/>
            <a:ext cx="7737491" cy="1938992"/>
          </a:xfrm>
          <a:prstGeom prst="rect">
            <a:avLst/>
          </a:prstGeom>
        </p:spPr>
        <p:txBody>
          <a:bodyPr wrap="square">
            <a:spAutoFit/>
          </a:bodyPr>
          <a:lstStyle/>
          <a:p>
            <a:endParaRPr lang="en-US" sz="1200" b="1" u="sng" dirty="0">
              <a:solidFill>
                <a:schemeClr val="tx1">
                  <a:lumMod val="65000"/>
                  <a:lumOff val="35000"/>
                </a:schemeClr>
              </a:solidFill>
              <a:latin typeface="Arial" panose="020B0604020202020204" pitchFamily="34" charset="0"/>
              <a:cs typeface="Arial" panose="020B0604020202020204" pitchFamily="34" charset="0"/>
            </a:endParaRPr>
          </a:p>
          <a:p>
            <a:r>
              <a:rPr lang="en-US" sz="1200" b="1" u="sng" dirty="0">
                <a:solidFill>
                  <a:schemeClr val="tx1">
                    <a:lumMod val="65000"/>
                    <a:lumOff val="35000"/>
                  </a:schemeClr>
                </a:solidFill>
                <a:latin typeface="Arial" panose="020B0604020202020204" pitchFamily="34" charset="0"/>
                <a:cs typeface="Arial" panose="020B0604020202020204" pitchFamily="34" charset="0"/>
              </a:rPr>
              <a:t>Commands:</a:t>
            </a:r>
          </a:p>
          <a:p>
            <a:r>
              <a:rPr lang="en-US" sz="1200" dirty="0">
                <a:solidFill>
                  <a:schemeClr val="tx1">
                    <a:lumMod val="65000"/>
                    <a:lumOff val="35000"/>
                  </a:schemeClr>
                </a:solidFill>
                <a:latin typeface="Arial" panose="020B0604020202020204" pitchFamily="34" charset="0"/>
                <a:cs typeface="Arial" panose="020B0604020202020204" pitchFamily="34" charset="0"/>
              </a:rPr>
              <a:t>INSERT INTO friends VALUES (300629, 100516, 100530, '2018-12-09’), </a:t>
            </a:r>
          </a:p>
          <a:p>
            <a:r>
              <a:rPr lang="en-US" sz="1200" dirty="0">
                <a:solidFill>
                  <a:schemeClr val="tx1">
                    <a:lumMod val="65000"/>
                    <a:lumOff val="35000"/>
                  </a:schemeClr>
                </a:solidFill>
                <a:latin typeface="Arial" panose="020B0604020202020204" pitchFamily="34" charset="0"/>
                <a:cs typeface="Arial" panose="020B0604020202020204" pitchFamily="34" charset="0"/>
              </a:rPr>
              <a:t>(300630, 100516, 100511, '2018-12-09'), (300631, 100516, 100500, '2018-12-09’);</a:t>
            </a:r>
          </a:p>
          <a:p>
            <a:endParaRPr lang="en-US" sz="1200" dirty="0">
              <a:solidFill>
                <a:schemeClr val="tx1">
                  <a:lumMod val="65000"/>
                  <a:lumOff val="35000"/>
                </a:schemeClr>
              </a:solidFill>
              <a:latin typeface="Arial" panose="020B0604020202020204" pitchFamily="34" charset="0"/>
              <a:cs typeface="Arial" panose="020B0604020202020204" pitchFamily="34" charset="0"/>
            </a:endParaRPr>
          </a:p>
          <a:p>
            <a:r>
              <a:rPr lang="en-US" sz="1200" dirty="0">
                <a:solidFill>
                  <a:schemeClr val="tx1">
                    <a:lumMod val="65000"/>
                    <a:lumOff val="35000"/>
                  </a:schemeClr>
                </a:solidFill>
                <a:latin typeface="Arial" panose="020B0604020202020204" pitchFamily="34" charset="0"/>
                <a:cs typeface="Arial" panose="020B0604020202020204" pitchFamily="34" charset="0"/>
              </a:rPr>
              <a:t>SELECT </a:t>
            </a:r>
            <a:r>
              <a:rPr lang="en-US" sz="1200" dirty="0" err="1">
                <a:solidFill>
                  <a:schemeClr val="tx1">
                    <a:lumMod val="65000"/>
                    <a:lumOff val="35000"/>
                  </a:schemeClr>
                </a:solidFill>
                <a:latin typeface="Arial" panose="020B0604020202020204" pitchFamily="34" charset="0"/>
                <a:cs typeface="Arial" panose="020B0604020202020204" pitchFamily="34" charset="0"/>
              </a:rPr>
              <a:t>user_basic.user_id</a:t>
            </a:r>
            <a:r>
              <a:rPr lang="en-US" sz="1200" dirty="0">
                <a:solidFill>
                  <a:schemeClr val="tx1">
                    <a:lumMod val="65000"/>
                    <a:lumOff val="35000"/>
                  </a:schemeClr>
                </a:solidFill>
                <a:latin typeface="Arial" panose="020B0604020202020204" pitchFamily="34" charset="0"/>
                <a:cs typeface="Arial" panose="020B0604020202020204" pitchFamily="34" charset="0"/>
              </a:rPr>
              <a:t>, </a:t>
            </a:r>
            <a:r>
              <a:rPr lang="en-US" sz="1200" dirty="0" err="1">
                <a:solidFill>
                  <a:schemeClr val="tx1">
                    <a:lumMod val="65000"/>
                    <a:lumOff val="35000"/>
                  </a:schemeClr>
                </a:solidFill>
                <a:latin typeface="Arial" panose="020B0604020202020204" pitchFamily="34" charset="0"/>
                <a:cs typeface="Arial" panose="020B0604020202020204" pitchFamily="34" charset="0"/>
              </a:rPr>
              <a:t>friends.start_date</a:t>
            </a:r>
            <a:r>
              <a:rPr lang="en-US" sz="1200" dirty="0">
                <a:solidFill>
                  <a:schemeClr val="tx1">
                    <a:lumMod val="65000"/>
                    <a:lumOff val="35000"/>
                  </a:schemeClr>
                </a:solidFill>
                <a:latin typeface="Arial" panose="020B0604020202020204" pitchFamily="34" charset="0"/>
                <a:cs typeface="Arial" panose="020B0604020202020204" pitchFamily="34" charset="0"/>
              </a:rPr>
              <a:t>, CONCAT(</a:t>
            </a:r>
            <a:r>
              <a:rPr lang="en-US" sz="1200" dirty="0" err="1">
                <a:solidFill>
                  <a:schemeClr val="tx1">
                    <a:lumMod val="65000"/>
                    <a:lumOff val="35000"/>
                  </a:schemeClr>
                </a:solidFill>
                <a:latin typeface="Arial" panose="020B0604020202020204" pitchFamily="34" charset="0"/>
                <a:cs typeface="Arial" panose="020B0604020202020204" pitchFamily="34" charset="0"/>
              </a:rPr>
              <a:t>user_basic.first_name</a:t>
            </a:r>
            <a:r>
              <a:rPr lang="en-US" sz="1200" dirty="0">
                <a:solidFill>
                  <a:schemeClr val="tx1">
                    <a:lumMod val="65000"/>
                    <a:lumOff val="35000"/>
                  </a:schemeClr>
                </a:solidFill>
                <a:latin typeface="Arial" panose="020B0604020202020204" pitchFamily="34" charset="0"/>
                <a:cs typeface="Arial" panose="020B0604020202020204" pitchFamily="34" charset="0"/>
              </a:rPr>
              <a:t>," ",</a:t>
            </a:r>
            <a:r>
              <a:rPr lang="en-US" sz="1200" dirty="0" err="1">
                <a:solidFill>
                  <a:schemeClr val="tx1">
                    <a:lumMod val="65000"/>
                    <a:lumOff val="35000"/>
                  </a:schemeClr>
                </a:solidFill>
                <a:latin typeface="Arial" panose="020B0604020202020204" pitchFamily="34" charset="0"/>
                <a:cs typeface="Arial" panose="020B0604020202020204" pitchFamily="34" charset="0"/>
              </a:rPr>
              <a:t>user_basic.last_name</a:t>
            </a:r>
            <a:r>
              <a:rPr lang="en-US" sz="1200" dirty="0">
                <a:solidFill>
                  <a:schemeClr val="tx1">
                    <a:lumMod val="65000"/>
                    <a:lumOff val="35000"/>
                  </a:schemeClr>
                </a:solidFill>
                <a:latin typeface="Arial" panose="020B0604020202020204" pitchFamily="34" charset="0"/>
                <a:cs typeface="Arial" panose="020B0604020202020204" pitchFamily="34" charset="0"/>
              </a:rPr>
              <a:t>) AS Friend, (CURDATE() - </a:t>
            </a:r>
            <a:r>
              <a:rPr lang="en-US" sz="1200" dirty="0" err="1">
                <a:solidFill>
                  <a:schemeClr val="tx1">
                    <a:lumMod val="65000"/>
                    <a:lumOff val="35000"/>
                  </a:schemeClr>
                </a:solidFill>
                <a:latin typeface="Arial" panose="020B0604020202020204" pitchFamily="34" charset="0"/>
                <a:cs typeface="Arial" panose="020B0604020202020204" pitchFamily="34" charset="0"/>
              </a:rPr>
              <a:t>friends.start_date</a:t>
            </a:r>
            <a:r>
              <a:rPr lang="en-US" sz="1200" dirty="0">
                <a:solidFill>
                  <a:schemeClr val="tx1">
                    <a:lumMod val="65000"/>
                    <a:lumOff val="35000"/>
                  </a:schemeClr>
                </a:solidFill>
                <a:latin typeface="Arial" panose="020B0604020202020204" pitchFamily="34" charset="0"/>
                <a:cs typeface="Arial" panose="020B0604020202020204" pitchFamily="34" charset="0"/>
              </a:rPr>
              <a:t>) AS </a:t>
            </a:r>
            <a:r>
              <a:rPr lang="en-US" sz="1200" dirty="0" err="1">
                <a:solidFill>
                  <a:schemeClr val="tx1">
                    <a:lumMod val="65000"/>
                    <a:lumOff val="35000"/>
                  </a:schemeClr>
                </a:solidFill>
                <a:latin typeface="Arial" panose="020B0604020202020204" pitchFamily="34" charset="0"/>
                <a:cs typeface="Arial" panose="020B0604020202020204" pitchFamily="34" charset="0"/>
              </a:rPr>
              <a:t>Friendship_in_Days</a:t>
            </a:r>
            <a:r>
              <a:rPr lang="en-US" sz="1200" dirty="0">
                <a:solidFill>
                  <a:schemeClr val="tx1">
                    <a:lumMod val="65000"/>
                    <a:lumOff val="35000"/>
                  </a:schemeClr>
                </a:solidFill>
                <a:latin typeface="Arial" panose="020B0604020202020204" pitchFamily="34" charset="0"/>
                <a:cs typeface="Arial" panose="020B0604020202020204" pitchFamily="34" charset="0"/>
              </a:rPr>
              <a:t> FROM friends JOIN </a:t>
            </a:r>
            <a:r>
              <a:rPr lang="en-US" sz="1200" dirty="0" err="1">
                <a:solidFill>
                  <a:schemeClr val="tx1">
                    <a:lumMod val="65000"/>
                    <a:lumOff val="35000"/>
                  </a:schemeClr>
                </a:solidFill>
                <a:latin typeface="Arial" panose="020B0604020202020204" pitchFamily="34" charset="0"/>
                <a:cs typeface="Arial" panose="020B0604020202020204" pitchFamily="34" charset="0"/>
              </a:rPr>
              <a:t>user_basic</a:t>
            </a:r>
            <a:r>
              <a:rPr lang="en-US" sz="1200" dirty="0">
                <a:solidFill>
                  <a:schemeClr val="tx1">
                    <a:lumMod val="65000"/>
                    <a:lumOff val="35000"/>
                  </a:schemeClr>
                </a:solidFill>
                <a:latin typeface="Arial" panose="020B0604020202020204" pitchFamily="34" charset="0"/>
                <a:cs typeface="Arial" panose="020B0604020202020204" pitchFamily="34" charset="0"/>
              </a:rPr>
              <a:t> ON </a:t>
            </a:r>
            <a:r>
              <a:rPr lang="en-US" sz="1200" dirty="0" err="1">
                <a:solidFill>
                  <a:schemeClr val="tx1">
                    <a:lumMod val="65000"/>
                    <a:lumOff val="35000"/>
                  </a:schemeClr>
                </a:solidFill>
                <a:latin typeface="Arial" panose="020B0604020202020204" pitchFamily="34" charset="0"/>
                <a:cs typeface="Arial" panose="020B0604020202020204" pitchFamily="34" charset="0"/>
              </a:rPr>
              <a:t>user_basic.user_id</a:t>
            </a:r>
            <a:r>
              <a:rPr lang="en-US" sz="1200" dirty="0">
                <a:solidFill>
                  <a:schemeClr val="tx1">
                    <a:lumMod val="65000"/>
                    <a:lumOff val="35000"/>
                  </a:schemeClr>
                </a:solidFill>
                <a:latin typeface="Arial" panose="020B0604020202020204" pitchFamily="34" charset="0"/>
                <a:cs typeface="Arial" panose="020B0604020202020204" pitchFamily="34" charset="0"/>
              </a:rPr>
              <a:t>=</a:t>
            </a:r>
            <a:r>
              <a:rPr lang="en-US" sz="1200" dirty="0" err="1">
                <a:solidFill>
                  <a:schemeClr val="tx1">
                    <a:lumMod val="65000"/>
                    <a:lumOff val="35000"/>
                  </a:schemeClr>
                </a:solidFill>
                <a:latin typeface="Arial" panose="020B0604020202020204" pitchFamily="34" charset="0"/>
                <a:cs typeface="Arial" panose="020B0604020202020204" pitchFamily="34" charset="0"/>
              </a:rPr>
              <a:t>friends.friends_user_id</a:t>
            </a:r>
            <a:r>
              <a:rPr lang="en-US" sz="1200" dirty="0">
                <a:solidFill>
                  <a:schemeClr val="tx1">
                    <a:lumMod val="65000"/>
                    <a:lumOff val="35000"/>
                  </a:schemeClr>
                </a:solidFill>
                <a:latin typeface="Arial" panose="020B0604020202020204" pitchFamily="34" charset="0"/>
                <a:cs typeface="Arial" panose="020B0604020202020204" pitchFamily="34" charset="0"/>
              </a:rPr>
              <a:t> WHERE </a:t>
            </a:r>
            <a:r>
              <a:rPr lang="en-US" sz="1200" dirty="0" err="1">
                <a:solidFill>
                  <a:schemeClr val="tx1">
                    <a:lumMod val="65000"/>
                    <a:lumOff val="35000"/>
                  </a:schemeClr>
                </a:solidFill>
                <a:latin typeface="Arial" panose="020B0604020202020204" pitchFamily="34" charset="0"/>
                <a:cs typeface="Arial" panose="020B0604020202020204" pitchFamily="34" charset="0"/>
              </a:rPr>
              <a:t>friends.user_id</a:t>
            </a:r>
            <a:r>
              <a:rPr lang="en-US" sz="1200" dirty="0">
                <a:solidFill>
                  <a:schemeClr val="tx1">
                    <a:lumMod val="65000"/>
                    <a:lumOff val="35000"/>
                  </a:schemeClr>
                </a:solidFill>
                <a:latin typeface="Arial" panose="020B0604020202020204" pitchFamily="34" charset="0"/>
                <a:cs typeface="Arial" panose="020B0604020202020204" pitchFamily="34" charset="0"/>
              </a:rPr>
              <a:t> = (SELECT </a:t>
            </a:r>
            <a:r>
              <a:rPr lang="en-US" sz="1200" dirty="0" err="1">
                <a:solidFill>
                  <a:schemeClr val="tx1">
                    <a:lumMod val="65000"/>
                    <a:lumOff val="35000"/>
                  </a:schemeClr>
                </a:solidFill>
                <a:latin typeface="Arial" panose="020B0604020202020204" pitchFamily="34" charset="0"/>
                <a:cs typeface="Arial" panose="020B0604020202020204" pitchFamily="34" charset="0"/>
              </a:rPr>
              <a:t>user_id</a:t>
            </a:r>
            <a:r>
              <a:rPr lang="en-US" sz="1200" dirty="0">
                <a:solidFill>
                  <a:schemeClr val="tx1">
                    <a:lumMod val="65000"/>
                    <a:lumOff val="35000"/>
                  </a:schemeClr>
                </a:solidFill>
                <a:latin typeface="Arial" panose="020B0604020202020204" pitchFamily="34" charset="0"/>
                <a:cs typeface="Arial" panose="020B0604020202020204" pitchFamily="34" charset="0"/>
              </a:rPr>
              <a:t> FROM </a:t>
            </a:r>
            <a:r>
              <a:rPr lang="en-US" sz="1200" dirty="0" err="1">
                <a:solidFill>
                  <a:schemeClr val="tx1">
                    <a:lumMod val="65000"/>
                    <a:lumOff val="35000"/>
                  </a:schemeClr>
                </a:solidFill>
                <a:latin typeface="Arial" panose="020B0604020202020204" pitchFamily="34" charset="0"/>
                <a:cs typeface="Arial" panose="020B0604020202020204" pitchFamily="34" charset="0"/>
              </a:rPr>
              <a:t>user_basic</a:t>
            </a:r>
            <a:r>
              <a:rPr lang="en-US" sz="1200" dirty="0">
                <a:solidFill>
                  <a:schemeClr val="tx1">
                    <a:lumMod val="65000"/>
                    <a:lumOff val="35000"/>
                  </a:schemeClr>
                </a:solidFill>
                <a:latin typeface="Arial" panose="020B0604020202020204" pitchFamily="34" charset="0"/>
                <a:cs typeface="Arial" panose="020B0604020202020204" pitchFamily="34" charset="0"/>
              </a:rPr>
              <a:t> WHERE </a:t>
            </a:r>
            <a:r>
              <a:rPr lang="en-US" sz="1200" dirty="0" err="1">
                <a:solidFill>
                  <a:schemeClr val="tx1">
                    <a:lumMod val="65000"/>
                    <a:lumOff val="35000"/>
                  </a:schemeClr>
                </a:solidFill>
                <a:latin typeface="Arial" panose="020B0604020202020204" pitchFamily="34" charset="0"/>
                <a:cs typeface="Arial" panose="020B0604020202020204" pitchFamily="34" charset="0"/>
              </a:rPr>
              <a:t>user_basic.first_name</a:t>
            </a:r>
            <a:r>
              <a:rPr lang="en-US" sz="1200" dirty="0">
                <a:solidFill>
                  <a:schemeClr val="tx1">
                    <a:lumMod val="65000"/>
                    <a:lumOff val="35000"/>
                  </a:schemeClr>
                </a:solidFill>
                <a:latin typeface="Arial" panose="020B0604020202020204" pitchFamily="34" charset="0"/>
                <a:cs typeface="Arial" panose="020B0604020202020204" pitchFamily="34" charset="0"/>
              </a:rPr>
              <a:t> = 'Harry’);</a:t>
            </a:r>
          </a:p>
          <a:p>
            <a:endParaRPr lang="en-US" sz="1200"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5B72E4F8-BF4F-4E1A-B2A9-6C156A5EB9E0}"/>
              </a:ext>
            </a:extLst>
          </p:cNvPr>
          <p:cNvPicPr>
            <a:picLocks noChangeAspect="1"/>
          </p:cNvPicPr>
          <p:nvPr/>
        </p:nvPicPr>
        <p:blipFill>
          <a:blip r:embed="rId4"/>
          <a:stretch>
            <a:fillRect/>
          </a:stretch>
        </p:blipFill>
        <p:spPr>
          <a:xfrm>
            <a:off x="4915477" y="2038932"/>
            <a:ext cx="6140870" cy="2426931"/>
          </a:xfrm>
          <a:prstGeom prst="rect">
            <a:avLst/>
          </a:prstGeom>
          <a:ln>
            <a:solidFill>
              <a:schemeClr val="accent1"/>
            </a:solidFill>
          </a:ln>
        </p:spPr>
      </p:pic>
    </p:spTree>
    <p:extLst>
      <p:ext uri="{BB962C8B-B14F-4D97-AF65-F5344CB8AC3E}">
        <p14:creationId xmlns:p14="http://schemas.microsoft.com/office/powerpoint/2010/main" val="716667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D6094-7670-4CE9-AB25-4109B9D77711}"/>
              </a:ext>
            </a:extLst>
          </p:cNvPr>
          <p:cNvSpPr>
            <a:spLocks noGrp="1"/>
          </p:cNvSpPr>
          <p:nvPr>
            <p:ph type="title"/>
          </p:nvPr>
        </p:nvSpPr>
        <p:spPr/>
        <p:txBody>
          <a:bodyPr/>
          <a:lstStyle/>
          <a:p>
            <a:r>
              <a:rPr lang="en-US" dirty="0"/>
              <a:t>Conclusion</a:t>
            </a:r>
            <a:br>
              <a:rPr lang="en-US" dirty="0"/>
            </a:br>
            <a:endParaRPr lang="en-US" dirty="0"/>
          </a:p>
        </p:txBody>
      </p:sp>
      <p:sp>
        <p:nvSpPr>
          <p:cNvPr id="3" name="Content Placeholder 2">
            <a:extLst>
              <a:ext uri="{FF2B5EF4-FFF2-40B4-BE49-F238E27FC236}">
                <a16:creationId xmlns:a16="http://schemas.microsoft.com/office/drawing/2014/main" id="{E780DF80-8BA4-41FB-8DBC-112A552B8546}"/>
              </a:ext>
            </a:extLst>
          </p:cNvPr>
          <p:cNvSpPr>
            <a:spLocks noGrp="1"/>
          </p:cNvSpPr>
          <p:nvPr>
            <p:ph idx="1"/>
          </p:nvPr>
        </p:nvSpPr>
        <p:spPr>
          <a:xfrm>
            <a:off x="3850607" y="597159"/>
            <a:ext cx="7315200" cy="5555540"/>
          </a:xfrm>
        </p:spPr>
        <p:txBody>
          <a:bodyPr>
            <a:normAutofit/>
          </a:bodyPr>
          <a:lstStyle/>
          <a:p>
            <a:pPr>
              <a:buFont typeface="Arial" panose="020B0604020202020204" pitchFamily="34" charset="0"/>
              <a:buChar char="•"/>
            </a:pPr>
            <a:r>
              <a:rPr lang="en-US" sz="1400" dirty="0"/>
              <a:t>Starting with identifying entities, relationships and designing an ER diagram, we forward engineered to create this small replica of Facebook database. Fictitious data was created for this purpose in an excel sheet, before importing the same to the </a:t>
            </a:r>
            <a:r>
              <a:rPr lang="en-US" sz="1400" dirty="0" err="1"/>
              <a:t>mySQL</a:t>
            </a:r>
            <a:r>
              <a:rPr lang="en-US" sz="1400" dirty="0"/>
              <a:t> workbench.</a:t>
            </a:r>
          </a:p>
          <a:p>
            <a:pPr>
              <a:buFont typeface="Arial" panose="020B0604020202020204" pitchFamily="34" charset="0"/>
              <a:buChar char="•"/>
            </a:pPr>
            <a:endParaRPr lang="en-US" sz="1400" dirty="0"/>
          </a:p>
          <a:p>
            <a:pPr>
              <a:buFont typeface="Arial" panose="020B0604020202020204" pitchFamily="34" charset="0"/>
              <a:buChar char="•"/>
            </a:pPr>
            <a:r>
              <a:rPr lang="en-US" sz="1400" dirty="0"/>
              <a:t>Below is the marked checklist of goals pursued during this project. Create tables and entities to accommodate the company’s data.</a:t>
            </a:r>
          </a:p>
          <a:p>
            <a:pPr lvl="1">
              <a:buFont typeface="Wingdings 2" panose="05020102010507070707" pitchFamily="18" charset="2"/>
              <a:buChar char=""/>
            </a:pPr>
            <a:r>
              <a:rPr lang="en-US" sz="1400" dirty="0"/>
              <a:t>Perform routine activities such as adding a new friend, displaying friend list and so on.</a:t>
            </a:r>
          </a:p>
          <a:p>
            <a:pPr lvl="1">
              <a:buFont typeface="Wingdings 2" panose="05020102010507070707" pitchFamily="18" charset="2"/>
              <a:buChar char=""/>
            </a:pPr>
            <a:r>
              <a:rPr lang="en-US" sz="1400" dirty="0"/>
              <a:t>Predict user preferences and provide recommended links. This will enable us to personalize the Newsfeed for the user based on his/her likes/interests. </a:t>
            </a:r>
            <a:endParaRPr lang="en-US" sz="1400" i="1" dirty="0"/>
          </a:p>
          <a:p>
            <a:pPr lvl="1">
              <a:buFont typeface="Wingdings 2" panose="05020102010507070707" pitchFamily="18" charset="2"/>
              <a:buChar char=""/>
            </a:pPr>
            <a:r>
              <a:rPr lang="en-US" sz="1400" dirty="0"/>
              <a:t>Delete any reported user or shadow profile from the system.</a:t>
            </a:r>
            <a:endParaRPr lang="en-US" sz="1400" i="1" dirty="0"/>
          </a:p>
          <a:p>
            <a:pPr lvl="1">
              <a:buFont typeface="Wingdings 2" panose="05020102010507070707" pitchFamily="18" charset="2"/>
              <a:buChar char=""/>
            </a:pPr>
            <a:r>
              <a:rPr lang="en-US" sz="1400" dirty="0"/>
              <a:t>View and count the number of invitees and participants to an event.</a:t>
            </a:r>
            <a:endParaRPr lang="en-US" sz="1400" i="1" dirty="0"/>
          </a:p>
          <a:p>
            <a:pPr lvl="1">
              <a:buFont typeface="Wingdings 2" panose="05020102010507070707" pitchFamily="18" charset="2"/>
              <a:buChar char=""/>
            </a:pPr>
            <a:r>
              <a:rPr lang="en-US" sz="1400" dirty="0"/>
              <a:t>Sort games to show free and least expensive games. Sort products and filter contents in Fb marketplace</a:t>
            </a:r>
            <a:endParaRPr lang="en-US" sz="1400" i="1" dirty="0"/>
          </a:p>
          <a:p>
            <a:pPr lvl="1">
              <a:buFont typeface="Wingdings 2" panose="05020102010507070707" pitchFamily="18" charset="2"/>
              <a:buChar char=""/>
            </a:pPr>
            <a:r>
              <a:rPr lang="en-US" sz="1400" dirty="0"/>
              <a:t>Enable user to view the advertisement package details and data analytics tools.</a:t>
            </a:r>
          </a:p>
          <a:p>
            <a:pPr lvl="1">
              <a:buFont typeface="Wingdings 2" panose="05020102010507070707" pitchFamily="18" charset="2"/>
              <a:buChar char=""/>
            </a:pPr>
            <a:endParaRPr lang="en-US" sz="1400" dirty="0"/>
          </a:p>
          <a:p>
            <a:pPr>
              <a:buFont typeface="Arial" panose="020B0604020202020204" pitchFamily="34" charset="0"/>
              <a:buChar char="•"/>
            </a:pPr>
            <a:r>
              <a:rPr lang="en-US" sz="1400" dirty="0"/>
              <a:t>Tick mark represents a completed task. All the goals were accomplished successfully.</a:t>
            </a:r>
          </a:p>
          <a:p>
            <a:pPr>
              <a:buFont typeface="Arial" panose="020B0604020202020204" pitchFamily="34" charset="0"/>
              <a:buChar char="•"/>
            </a:pPr>
            <a:r>
              <a:rPr lang="en-US" sz="1400" dirty="0"/>
              <a:t>We explored the data in tableau to study it’s properties and additionally, performed descriptive and demographic analysis of the dataset at hand. </a:t>
            </a:r>
          </a:p>
        </p:txBody>
      </p:sp>
    </p:spTree>
    <p:extLst>
      <p:ext uri="{BB962C8B-B14F-4D97-AF65-F5344CB8AC3E}">
        <p14:creationId xmlns:p14="http://schemas.microsoft.com/office/powerpoint/2010/main" val="1531144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6448E-E6B8-4E91-9D0D-7560060F90AA}"/>
              </a:ext>
            </a:extLst>
          </p:cNvPr>
          <p:cNvSpPr>
            <a:spLocks noGrp="1"/>
          </p:cNvSpPr>
          <p:nvPr>
            <p:ph type="title"/>
          </p:nvPr>
        </p:nvSpPr>
        <p:spPr/>
        <p:txBody>
          <a:bodyPr>
            <a:noAutofit/>
          </a:bodyPr>
          <a:lstStyle/>
          <a:p>
            <a:r>
              <a:rPr lang="en-US" sz="2400" u="sng" dirty="0"/>
              <a:t>Team Members</a:t>
            </a:r>
            <a:r>
              <a:rPr lang="en-US" sz="2400" dirty="0"/>
              <a:t>:</a:t>
            </a:r>
            <a:br>
              <a:rPr lang="en-US" sz="2400" dirty="0"/>
            </a:br>
            <a:br>
              <a:rPr lang="en-US" sz="2400" dirty="0"/>
            </a:br>
            <a:r>
              <a:rPr lang="en-US" sz="2400" dirty="0"/>
              <a:t>Megha Rajam Rao </a:t>
            </a:r>
            <a:br>
              <a:rPr lang="en-US" sz="2400" dirty="0"/>
            </a:br>
            <a:r>
              <a:rPr lang="en-US" sz="2400" dirty="0"/>
              <a:t>(Id: 013709488)</a:t>
            </a:r>
            <a:br>
              <a:rPr lang="en-US" sz="2400" dirty="0"/>
            </a:br>
            <a:br>
              <a:rPr lang="en-US" sz="2400" dirty="0"/>
            </a:br>
            <a:r>
              <a:rPr lang="en-US" sz="2400" dirty="0"/>
              <a:t>Rajasree Rajendran </a:t>
            </a:r>
            <a:br>
              <a:rPr lang="en-US" sz="2400" dirty="0"/>
            </a:br>
            <a:r>
              <a:rPr lang="en-US" sz="2400" dirty="0"/>
              <a:t>(Id: 013774358) </a:t>
            </a:r>
            <a:br>
              <a:rPr lang="en-US" sz="2400" dirty="0"/>
            </a:br>
            <a:br>
              <a:rPr lang="en-US" sz="2400" dirty="0"/>
            </a:br>
            <a:r>
              <a:rPr lang="en-US" sz="2400" dirty="0"/>
              <a:t>Sai Chaitanya Tolem </a:t>
            </a:r>
            <a:br>
              <a:rPr lang="en-US" sz="2400" dirty="0"/>
            </a:br>
            <a:r>
              <a:rPr lang="en-US" sz="2400" dirty="0"/>
              <a:t>(Id: 013008788)</a:t>
            </a:r>
          </a:p>
        </p:txBody>
      </p:sp>
      <p:sp>
        <p:nvSpPr>
          <p:cNvPr id="3" name="Content Placeholder 2">
            <a:extLst>
              <a:ext uri="{FF2B5EF4-FFF2-40B4-BE49-F238E27FC236}">
                <a16:creationId xmlns:a16="http://schemas.microsoft.com/office/drawing/2014/main" id="{9C4A5913-D476-42BF-8DBE-5A042BE52314}"/>
              </a:ext>
            </a:extLst>
          </p:cNvPr>
          <p:cNvSpPr>
            <a:spLocks noGrp="1"/>
          </p:cNvSpPr>
          <p:nvPr>
            <p:ph idx="1"/>
          </p:nvPr>
        </p:nvSpPr>
        <p:spPr>
          <a:xfrm>
            <a:off x="5467754" y="889134"/>
            <a:ext cx="5840943" cy="2080963"/>
          </a:xfrm>
        </p:spPr>
        <p:txBody>
          <a:bodyPr>
            <a:normAutofit/>
          </a:bodyPr>
          <a:lstStyle/>
          <a:p>
            <a:pPr marL="0" indent="0">
              <a:buNone/>
            </a:pPr>
            <a:r>
              <a:rPr lang="en-US" sz="6600" dirty="0"/>
              <a:t>Thank you!</a:t>
            </a:r>
          </a:p>
        </p:txBody>
      </p:sp>
      <p:pic>
        <p:nvPicPr>
          <p:cNvPr id="5" name="Picture 4">
            <a:extLst>
              <a:ext uri="{FF2B5EF4-FFF2-40B4-BE49-F238E27FC236}">
                <a16:creationId xmlns:a16="http://schemas.microsoft.com/office/drawing/2014/main" id="{B7CAADE6-D103-49A6-8A26-85E0CE5CB97C}"/>
              </a:ext>
            </a:extLst>
          </p:cNvPr>
          <p:cNvPicPr>
            <a:picLocks noChangeAspect="1"/>
          </p:cNvPicPr>
          <p:nvPr/>
        </p:nvPicPr>
        <p:blipFill>
          <a:blip r:embed="rId2"/>
          <a:stretch>
            <a:fillRect/>
          </a:stretch>
        </p:blipFill>
        <p:spPr>
          <a:xfrm>
            <a:off x="4788509" y="2618404"/>
            <a:ext cx="5686425" cy="2981325"/>
          </a:xfrm>
          <a:prstGeom prst="rect">
            <a:avLst/>
          </a:prstGeom>
          <a:ln>
            <a:solidFill>
              <a:schemeClr val="accent1"/>
            </a:solidFill>
          </a:ln>
        </p:spPr>
      </p:pic>
    </p:spTree>
    <p:extLst>
      <p:ext uri="{BB962C8B-B14F-4D97-AF65-F5344CB8AC3E}">
        <p14:creationId xmlns:p14="http://schemas.microsoft.com/office/powerpoint/2010/main" val="638355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1BF3E-7FCD-43C3-85B8-490E37E9AED8}"/>
              </a:ext>
            </a:extLst>
          </p:cNvPr>
          <p:cNvSpPr>
            <a:spLocks noGrp="1"/>
          </p:cNvSpPr>
          <p:nvPr>
            <p:ph type="title"/>
          </p:nvPr>
        </p:nvSpPr>
        <p:spPr>
          <a:xfrm>
            <a:off x="503291" y="1128408"/>
            <a:ext cx="443767" cy="4601183"/>
          </a:xfrm>
        </p:spPr>
        <p:txBody>
          <a:bodyPr>
            <a:normAutofit fontScale="90000"/>
          </a:bodyPr>
          <a:lstStyle/>
          <a:p>
            <a:r>
              <a:rPr lang="en-US" dirty="0"/>
              <a:t>ER</a:t>
            </a:r>
            <a:br>
              <a:rPr lang="en-US" dirty="0"/>
            </a:br>
            <a:br>
              <a:rPr lang="en-US" dirty="0"/>
            </a:br>
            <a:r>
              <a:rPr lang="en-US" dirty="0"/>
              <a:t>D</a:t>
            </a:r>
            <a:br>
              <a:rPr lang="en-US" dirty="0"/>
            </a:br>
            <a:r>
              <a:rPr lang="en-US" dirty="0"/>
              <a:t> I </a:t>
            </a:r>
            <a:br>
              <a:rPr lang="en-US" dirty="0"/>
            </a:br>
            <a:r>
              <a:rPr lang="en-US" dirty="0"/>
              <a:t>A</a:t>
            </a:r>
            <a:br>
              <a:rPr lang="en-US" dirty="0"/>
            </a:br>
            <a:r>
              <a:rPr lang="en-US" dirty="0"/>
              <a:t>G</a:t>
            </a:r>
            <a:br>
              <a:rPr lang="en-US" dirty="0"/>
            </a:br>
            <a:r>
              <a:rPr lang="en-US" dirty="0"/>
              <a:t>R</a:t>
            </a:r>
            <a:br>
              <a:rPr lang="en-US" dirty="0"/>
            </a:br>
            <a:r>
              <a:rPr lang="en-US" dirty="0"/>
              <a:t>A</a:t>
            </a:r>
            <a:br>
              <a:rPr lang="en-US" dirty="0"/>
            </a:br>
            <a:r>
              <a:rPr lang="en-US" dirty="0"/>
              <a:t>M</a:t>
            </a:r>
          </a:p>
        </p:txBody>
      </p:sp>
      <p:pic>
        <p:nvPicPr>
          <p:cNvPr id="4" name="Content Placeholder 3">
            <a:extLst>
              <a:ext uri="{FF2B5EF4-FFF2-40B4-BE49-F238E27FC236}">
                <a16:creationId xmlns:a16="http://schemas.microsoft.com/office/drawing/2014/main" id="{FF6501FA-491E-4BBE-863E-4EBB9B4C051B}"/>
              </a:ext>
            </a:extLst>
          </p:cNvPr>
          <p:cNvPicPr>
            <a:picLocks noGrp="1" noChangeAspect="1"/>
          </p:cNvPicPr>
          <p:nvPr>
            <p:ph idx="1"/>
          </p:nvPr>
        </p:nvPicPr>
        <p:blipFill>
          <a:blip r:embed="rId2"/>
          <a:stretch>
            <a:fillRect/>
          </a:stretch>
        </p:blipFill>
        <p:spPr>
          <a:xfrm>
            <a:off x="1536354" y="749154"/>
            <a:ext cx="10514262" cy="5359692"/>
          </a:xfrm>
          <a:prstGeom prst="rect">
            <a:avLst/>
          </a:prstGeom>
        </p:spPr>
      </p:pic>
    </p:spTree>
    <p:extLst>
      <p:ext uri="{BB962C8B-B14F-4D97-AF65-F5344CB8AC3E}">
        <p14:creationId xmlns:p14="http://schemas.microsoft.com/office/powerpoint/2010/main" val="1695890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22B55-DDCE-4C55-9FDF-B26DE64E75DB}"/>
              </a:ext>
            </a:extLst>
          </p:cNvPr>
          <p:cNvSpPr>
            <a:spLocks noGrp="1"/>
          </p:cNvSpPr>
          <p:nvPr>
            <p:ph type="title"/>
          </p:nvPr>
        </p:nvSpPr>
        <p:spPr>
          <a:xfrm>
            <a:off x="326571" y="1123837"/>
            <a:ext cx="2873830" cy="4601183"/>
          </a:xfrm>
        </p:spPr>
        <p:txBody>
          <a:bodyPr/>
          <a:lstStyle/>
          <a:p>
            <a:pPr algn="ctr"/>
            <a:r>
              <a:rPr lang="en-US" dirty="0"/>
              <a:t>Goals </a:t>
            </a:r>
            <a:br>
              <a:rPr lang="en-US" dirty="0"/>
            </a:br>
            <a:r>
              <a:rPr lang="en-US" dirty="0"/>
              <a:t>of the </a:t>
            </a:r>
            <a:br>
              <a:rPr lang="en-US" dirty="0"/>
            </a:br>
            <a:r>
              <a:rPr lang="en-US" dirty="0"/>
              <a:t>Project</a:t>
            </a:r>
          </a:p>
        </p:txBody>
      </p:sp>
      <p:sp>
        <p:nvSpPr>
          <p:cNvPr id="3" name="Content Placeholder 2">
            <a:extLst>
              <a:ext uri="{FF2B5EF4-FFF2-40B4-BE49-F238E27FC236}">
                <a16:creationId xmlns:a16="http://schemas.microsoft.com/office/drawing/2014/main" id="{49E2F0BE-8A8F-477C-AF98-904FF04C2234}"/>
              </a:ext>
            </a:extLst>
          </p:cNvPr>
          <p:cNvSpPr>
            <a:spLocks noGrp="1"/>
          </p:cNvSpPr>
          <p:nvPr>
            <p:ph idx="1"/>
          </p:nvPr>
        </p:nvSpPr>
        <p:spPr/>
        <p:txBody>
          <a:bodyPr/>
          <a:lstStyle/>
          <a:p>
            <a:pPr lvl="0"/>
            <a:r>
              <a:rPr lang="en-US" dirty="0"/>
              <a:t>Create tables and entities to accommodate the company’s data.</a:t>
            </a:r>
            <a:endParaRPr lang="en-US" i="1" dirty="0"/>
          </a:p>
          <a:p>
            <a:pPr lvl="0"/>
            <a:r>
              <a:rPr lang="en-US" dirty="0"/>
              <a:t>Perform routine activities such as adding a new friend, displaying friend list and so on.</a:t>
            </a:r>
            <a:endParaRPr lang="en-US" i="1" dirty="0"/>
          </a:p>
          <a:p>
            <a:pPr lvl="0"/>
            <a:r>
              <a:rPr lang="en-US" dirty="0"/>
              <a:t>Predict user preferences and provide recommended links. This will enable us to personalize the Newsfeed for the user based on his/her likes/interests. </a:t>
            </a:r>
            <a:endParaRPr lang="en-US" i="1" dirty="0"/>
          </a:p>
          <a:p>
            <a:pPr lvl="0"/>
            <a:r>
              <a:rPr lang="en-US" dirty="0"/>
              <a:t>Delete any reported user or shadow profile from the system.</a:t>
            </a:r>
            <a:endParaRPr lang="en-US" i="1" dirty="0"/>
          </a:p>
          <a:p>
            <a:pPr lvl="0"/>
            <a:r>
              <a:rPr lang="en-US" dirty="0"/>
              <a:t>View and count the number of invitees and participants to an event.</a:t>
            </a:r>
            <a:endParaRPr lang="en-US" i="1" dirty="0"/>
          </a:p>
          <a:p>
            <a:pPr lvl="0"/>
            <a:r>
              <a:rPr lang="en-US" dirty="0"/>
              <a:t>Sort games to show free and least expensive games. Sort products and filter contents in Fb marketplace</a:t>
            </a:r>
            <a:endParaRPr lang="en-US" i="1" dirty="0"/>
          </a:p>
          <a:p>
            <a:r>
              <a:rPr lang="en-US" dirty="0"/>
              <a:t>Enable user to view the advertisement package details and data analytics tools.</a:t>
            </a:r>
          </a:p>
        </p:txBody>
      </p:sp>
    </p:spTree>
    <p:extLst>
      <p:ext uri="{BB962C8B-B14F-4D97-AF65-F5344CB8AC3E}">
        <p14:creationId xmlns:p14="http://schemas.microsoft.com/office/powerpoint/2010/main" val="1915474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3E7E4-77BC-4D2D-A473-EDC08FA83E36}"/>
              </a:ext>
            </a:extLst>
          </p:cNvPr>
          <p:cNvSpPr>
            <a:spLocks noGrp="1"/>
          </p:cNvSpPr>
          <p:nvPr>
            <p:ph type="title"/>
          </p:nvPr>
        </p:nvSpPr>
        <p:spPr/>
        <p:txBody>
          <a:bodyPr/>
          <a:lstStyle/>
          <a:p>
            <a:r>
              <a:rPr lang="en-US" dirty="0"/>
              <a:t>Descriptive</a:t>
            </a:r>
            <a:br>
              <a:rPr lang="en-US" dirty="0"/>
            </a:br>
            <a:r>
              <a:rPr lang="en-US" dirty="0"/>
              <a:t>analysis</a:t>
            </a:r>
          </a:p>
        </p:txBody>
      </p:sp>
      <p:sp>
        <p:nvSpPr>
          <p:cNvPr id="7" name="Content Placeholder 6">
            <a:extLst>
              <a:ext uri="{FF2B5EF4-FFF2-40B4-BE49-F238E27FC236}">
                <a16:creationId xmlns:a16="http://schemas.microsoft.com/office/drawing/2014/main" id="{5655E707-22E2-41F3-8389-52AE72C5A514}"/>
              </a:ext>
            </a:extLst>
          </p:cNvPr>
          <p:cNvSpPr>
            <a:spLocks noGrp="1"/>
          </p:cNvSpPr>
          <p:nvPr>
            <p:ph idx="1"/>
          </p:nvPr>
        </p:nvSpPr>
        <p:spPr>
          <a:xfrm>
            <a:off x="3559081" y="4700946"/>
            <a:ext cx="7419101" cy="1834663"/>
          </a:xfrm>
        </p:spPr>
        <p:txBody>
          <a:bodyPr>
            <a:normAutofit/>
          </a:bodyPr>
          <a:lstStyle/>
          <a:p>
            <a:r>
              <a:rPr lang="en-US" sz="1200" b="1" u="sng" dirty="0">
                <a:latin typeface="Arial" panose="020B0604020202020204" pitchFamily="34" charset="0"/>
                <a:cs typeface="Arial" panose="020B0604020202020204" pitchFamily="34" charset="0"/>
              </a:rPr>
              <a:t>Commands</a:t>
            </a:r>
            <a:r>
              <a:rPr lang="en-US" sz="1200" b="1"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SELECT COUNT(budget) AS 'Total No.’, SUM(budget) AS 'Total Budget’, AVG(budget) AS 'Average Budget’, MIN(budget) AS 'Minimum’, MAX(budget) AS 'Maximum </a:t>
            </a:r>
            <a:r>
              <a:rPr lang="en-US" sz="1200" dirty="0" err="1">
                <a:latin typeface="Arial" panose="020B0604020202020204" pitchFamily="34" charset="0"/>
                <a:cs typeface="Arial" panose="020B0604020202020204" pitchFamily="34" charset="0"/>
              </a:rPr>
              <a:t>Bdget</a:t>
            </a:r>
            <a:r>
              <a:rPr lang="en-US" sz="1200" dirty="0">
                <a:latin typeface="Arial" panose="020B0604020202020204" pitchFamily="34" charset="0"/>
                <a:cs typeface="Arial" panose="020B0604020202020204" pitchFamily="34" charset="0"/>
              </a:rPr>
              <a:t>’ FROM advertisements;                                                                                                                                                                              </a:t>
            </a:r>
          </a:p>
          <a:p>
            <a:r>
              <a:rPr lang="en-US" sz="1200" dirty="0">
                <a:latin typeface="Arial" panose="020B0604020202020204" pitchFamily="34" charset="0"/>
                <a:cs typeface="Arial" panose="020B0604020202020204" pitchFamily="34" charset="0"/>
              </a:rPr>
              <a:t>SELECT ((MAX(budget) + MIN(budget))/2) AS 'Midrange’, STDDEV(budget) AS 'Standard Deviation',  VARIANCE(budget) AS 'Variance’, SUM(budget) / COUNT(budget) AS 'Arithmetic Mean’, COUNT(budget) / SUM(1/budget) AS 'Harmonic Average’, EXP(SUM(LOG(budget))) AS 'Geometric Mean’ FROM advertisements;</a:t>
            </a:r>
          </a:p>
          <a:p>
            <a:pPr marL="0" indent="0">
              <a:buNone/>
            </a:pPr>
            <a:endParaRPr lang="en-US" sz="1400"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7BFFD480-4620-450E-91BD-12955681AD9A}"/>
              </a:ext>
            </a:extLst>
          </p:cNvPr>
          <p:cNvPicPr>
            <a:picLocks noChangeAspect="1"/>
          </p:cNvPicPr>
          <p:nvPr/>
        </p:nvPicPr>
        <p:blipFill>
          <a:blip r:embed="rId2"/>
          <a:stretch>
            <a:fillRect/>
          </a:stretch>
        </p:blipFill>
        <p:spPr>
          <a:xfrm>
            <a:off x="3819463" y="864960"/>
            <a:ext cx="6898339" cy="1988489"/>
          </a:xfrm>
          <a:prstGeom prst="rect">
            <a:avLst/>
          </a:prstGeom>
          <a:ln>
            <a:solidFill>
              <a:schemeClr val="accent1"/>
            </a:solidFill>
          </a:ln>
        </p:spPr>
      </p:pic>
      <p:pic>
        <p:nvPicPr>
          <p:cNvPr id="12" name="Picture 11">
            <a:extLst>
              <a:ext uri="{FF2B5EF4-FFF2-40B4-BE49-F238E27FC236}">
                <a16:creationId xmlns:a16="http://schemas.microsoft.com/office/drawing/2014/main" id="{91AB1BF5-523C-4404-A267-E3A79422847B}"/>
              </a:ext>
            </a:extLst>
          </p:cNvPr>
          <p:cNvPicPr>
            <a:picLocks noChangeAspect="1"/>
          </p:cNvPicPr>
          <p:nvPr/>
        </p:nvPicPr>
        <p:blipFill rotWithShape="1">
          <a:blip r:embed="rId3"/>
          <a:srcRect r="2928" b="11381"/>
          <a:stretch/>
        </p:blipFill>
        <p:spPr>
          <a:xfrm>
            <a:off x="4341162" y="2583507"/>
            <a:ext cx="7112933" cy="1988490"/>
          </a:xfrm>
          <a:prstGeom prst="rect">
            <a:avLst/>
          </a:prstGeom>
          <a:ln>
            <a:solidFill>
              <a:schemeClr val="accent1"/>
            </a:solidFill>
          </a:ln>
        </p:spPr>
      </p:pic>
    </p:spTree>
    <p:extLst>
      <p:ext uri="{BB962C8B-B14F-4D97-AF65-F5344CB8AC3E}">
        <p14:creationId xmlns:p14="http://schemas.microsoft.com/office/powerpoint/2010/main" val="1242232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6DB24-14A6-4F73-8B52-0102C2481CED}"/>
              </a:ext>
            </a:extLst>
          </p:cNvPr>
          <p:cNvSpPr>
            <a:spLocks noGrp="1"/>
          </p:cNvSpPr>
          <p:nvPr>
            <p:ph type="title"/>
          </p:nvPr>
        </p:nvSpPr>
        <p:spPr/>
        <p:txBody>
          <a:bodyPr/>
          <a:lstStyle/>
          <a:p>
            <a:pPr algn="ctr"/>
            <a:r>
              <a:rPr lang="en-US" dirty="0"/>
              <a:t>Recommend least expensive games</a:t>
            </a:r>
          </a:p>
        </p:txBody>
      </p:sp>
      <p:sp>
        <p:nvSpPr>
          <p:cNvPr id="6" name="Rectangle 5">
            <a:extLst>
              <a:ext uri="{FF2B5EF4-FFF2-40B4-BE49-F238E27FC236}">
                <a16:creationId xmlns:a16="http://schemas.microsoft.com/office/drawing/2014/main" id="{12C0A55C-EFCB-4C4F-A359-DD7C4FAE9B52}"/>
              </a:ext>
            </a:extLst>
          </p:cNvPr>
          <p:cNvSpPr/>
          <p:nvPr/>
        </p:nvSpPr>
        <p:spPr>
          <a:xfrm>
            <a:off x="3912280" y="5317089"/>
            <a:ext cx="7315200" cy="954107"/>
          </a:xfrm>
          <a:prstGeom prst="rect">
            <a:avLst/>
          </a:prstGeom>
        </p:spPr>
        <p:txBody>
          <a:bodyPr wrap="square">
            <a:spAutoFit/>
          </a:bodyPr>
          <a:lstStyle/>
          <a:p>
            <a:r>
              <a:rPr lang="en-US" sz="1400" b="1" u="sng" dirty="0">
                <a:solidFill>
                  <a:schemeClr val="tx1">
                    <a:lumMod val="65000"/>
                    <a:lumOff val="35000"/>
                  </a:schemeClr>
                </a:solidFill>
                <a:latin typeface="Arial" panose="020B0604020202020204" pitchFamily="34" charset="0"/>
                <a:cs typeface="Arial" panose="020B0604020202020204" pitchFamily="34" charset="0"/>
              </a:rPr>
              <a:t>Command:</a:t>
            </a:r>
          </a:p>
          <a:p>
            <a:r>
              <a:rPr lang="en-US" sz="1400" dirty="0">
                <a:solidFill>
                  <a:schemeClr val="tx1">
                    <a:lumMod val="65000"/>
                    <a:lumOff val="35000"/>
                  </a:schemeClr>
                </a:solidFill>
                <a:latin typeface="Arial" panose="020B0604020202020204" pitchFamily="34" charset="0"/>
                <a:cs typeface="Arial" panose="020B0604020202020204" pitchFamily="34" charset="0"/>
              </a:rPr>
              <a:t>SELECT name AS ' Are you ready? - Exciting games!', category 'Category', paid as 'Do I pay?', price AS 'Recommended - Low to High Price!' FROM games ORDER BY price ASC;</a:t>
            </a:r>
          </a:p>
          <a:p>
            <a:endParaRPr lang="en-US" sz="1400"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E5787B1B-1D35-4EFF-83A3-3F4DF72AAB79}"/>
              </a:ext>
            </a:extLst>
          </p:cNvPr>
          <p:cNvPicPr>
            <a:picLocks noChangeAspect="1"/>
          </p:cNvPicPr>
          <p:nvPr/>
        </p:nvPicPr>
        <p:blipFill>
          <a:blip r:embed="rId2"/>
          <a:stretch>
            <a:fillRect/>
          </a:stretch>
        </p:blipFill>
        <p:spPr>
          <a:xfrm>
            <a:off x="3912280" y="820737"/>
            <a:ext cx="7486097" cy="4144963"/>
          </a:xfrm>
          <a:prstGeom prst="rect">
            <a:avLst/>
          </a:prstGeom>
          <a:ln>
            <a:solidFill>
              <a:schemeClr val="accent1"/>
            </a:solidFill>
          </a:ln>
        </p:spPr>
      </p:pic>
    </p:spTree>
    <p:extLst>
      <p:ext uri="{BB962C8B-B14F-4D97-AF65-F5344CB8AC3E}">
        <p14:creationId xmlns:p14="http://schemas.microsoft.com/office/powerpoint/2010/main" val="539961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D8FD6-647E-437C-879A-641B4AA21074}"/>
              </a:ext>
            </a:extLst>
          </p:cNvPr>
          <p:cNvSpPr>
            <a:spLocks noGrp="1"/>
          </p:cNvSpPr>
          <p:nvPr>
            <p:ph type="title"/>
          </p:nvPr>
        </p:nvSpPr>
        <p:spPr/>
        <p:txBody>
          <a:bodyPr/>
          <a:lstStyle/>
          <a:p>
            <a:pPr algn="ctr"/>
            <a:r>
              <a:rPr lang="en-US" dirty="0"/>
              <a:t>Views for </a:t>
            </a:r>
            <a:br>
              <a:rPr lang="en-US" dirty="0"/>
            </a:br>
            <a:r>
              <a:rPr lang="en-US" dirty="0"/>
              <a:t>Ads Plan</a:t>
            </a:r>
          </a:p>
        </p:txBody>
      </p:sp>
      <p:sp>
        <p:nvSpPr>
          <p:cNvPr id="3" name="Content Placeholder 2">
            <a:extLst>
              <a:ext uri="{FF2B5EF4-FFF2-40B4-BE49-F238E27FC236}">
                <a16:creationId xmlns:a16="http://schemas.microsoft.com/office/drawing/2014/main" id="{A0654EC1-2BDF-4584-930E-B711137CFF3B}"/>
              </a:ext>
            </a:extLst>
          </p:cNvPr>
          <p:cNvSpPr>
            <a:spLocks noGrp="1"/>
          </p:cNvSpPr>
          <p:nvPr>
            <p:ph idx="1"/>
          </p:nvPr>
        </p:nvSpPr>
        <p:spPr>
          <a:xfrm>
            <a:off x="3869268" y="3429000"/>
            <a:ext cx="7636932" cy="2555748"/>
          </a:xfrm>
        </p:spPr>
        <p:txBody>
          <a:bodyPr>
            <a:normAutofit/>
          </a:bodyPr>
          <a:lstStyle/>
          <a:p>
            <a:pPr marL="0" indent="0">
              <a:buNone/>
            </a:pPr>
            <a:r>
              <a:rPr lang="en-US" sz="1400" b="1" u="sng" dirty="0">
                <a:latin typeface="Arial" panose="020B0604020202020204" pitchFamily="34" charset="0"/>
                <a:cs typeface="Arial" panose="020B0604020202020204" pitchFamily="34" charset="0"/>
              </a:rPr>
              <a:t>Commands</a:t>
            </a:r>
            <a:r>
              <a:rPr lang="en-US" sz="1400" b="1"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CREATE VIEW </a:t>
            </a:r>
            <a:r>
              <a:rPr lang="en-US" sz="1400" dirty="0" err="1">
                <a:latin typeface="Arial" panose="020B0604020202020204" pitchFamily="34" charset="0"/>
                <a:cs typeface="Arial" panose="020B0604020202020204" pitchFamily="34" charset="0"/>
              </a:rPr>
              <a:t>Ads_Premium</a:t>
            </a:r>
            <a:r>
              <a:rPr lang="en-US" sz="1400" dirty="0">
                <a:latin typeface="Arial" panose="020B0604020202020204" pitchFamily="34" charset="0"/>
                <a:cs typeface="Arial" panose="020B0604020202020204" pitchFamily="34" charset="0"/>
              </a:rPr>
              <a:t> ASSELECT </a:t>
            </a:r>
            <a:r>
              <a:rPr lang="en-US" sz="1400" dirty="0" err="1">
                <a:latin typeface="Arial" panose="020B0604020202020204" pitchFamily="34" charset="0"/>
                <a:cs typeface="Arial" panose="020B0604020202020204" pitchFamily="34" charset="0"/>
              </a:rPr>
              <a:t>Tool_name</a:t>
            </a:r>
            <a:r>
              <a:rPr lang="en-US" sz="1400" dirty="0">
                <a:latin typeface="Arial" panose="020B0604020202020204" pitchFamily="34" charset="0"/>
                <a:cs typeface="Arial" panose="020B0604020202020204" pitchFamily="34" charset="0"/>
              </a:rPr>
              <a:t> AS "Ad Tools you get!", Description AS "Details",  Cost AS "Price - only from",</a:t>
            </a:r>
            <a:r>
              <a:rPr lang="en-US" sz="1400" dirty="0" err="1">
                <a:latin typeface="Arial" panose="020B0604020202020204" pitchFamily="34" charset="0"/>
                <a:cs typeface="Arial" panose="020B0604020202020204" pitchFamily="34" charset="0"/>
              </a:rPr>
              <a:t>Trial_weeks</a:t>
            </a:r>
            <a:r>
              <a:rPr lang="en-US" sz="1400" dirty="0">
                <a:latin typeface="Arial" panose="020B0604020202020204" pitchFamily="34" charset="0"/>
                <a:cs typeface="Arial" panose="020B0604020202020204" pitchFamily="34" charset="0"/>
              </a:rPr>
              <a:t> AS "Trial weeks" FROM </a:t>
            </a:r>
            <a:r>
              <a:rPr lang="en-US" sz="1400" dirty="0" err="1">
                <a:latin typeface="Arial" panose="020B0604020202020204" pitchFamily="34" charset="0"/>
                <a:cs typeface="Arial" panose="020B0604020202020204" pitchFamily="34" charset="0"/>
              </a:rPr>
              <a:t>ad_metrics</a:t>
            </a:r>
            <a:r>
              <a:rPr lang="en-US" sz="1400" dirty="0">
                <a:latin typeface="Arial" panose="020B0604020202020204" pitchFamily="34" charset="0"/>
                <a:cs typeface="Arial" panose="020B0604020202020204" pitchFamily="34" charset="0"/>
              </a:rPr>
              <a:t> ORDER BY Cost;</a:t>
            </a:r>
          </a:p>
          <a:p>
            <a:r>
              <a:rPr lang="en-US" sz="1400" dirty="0">
                <a:latin typeface="Arial" panose="020B0604020202020204" pitchFamily="34" charset="0"/>
                <a:cs typeface="Arial" panose="020B0604020202020204" pitchFamily="34" charset="0"/>
              </a:rPr>
              <a:t>CREATE VIEW </a:t>
            </a:r>
            <a:r>
              <a:rPr lang="en-US" sz="1400" dirty="0" err="1">
                <a:latin typeface="Arial" panose="020B0604020202020204" pitchFamily="34" charset="0"/>
                <a:cs typeface="Arial" panose="020B0604020202020204" pitchFamily="34" charset="0"/>
              </a:rPr>
              <a:t>Ads_Booster</a:t>
            </a:r>
            <a:r>
              <a:rPr lang="en-US" sz="1400" dirty="0">
                <a:latin typeface="Arial" panose="020B0604020202020204" pitchFamily="34" charset="0"/>
                <a:cs typeface="Arial" panose="020B0604020202020204" pitchFamily="34" charset="0"/>
              </a:rPr>
              <a:t> ASSELECT </a:t>
            </a:r>
            <a:r>
              <a:rPr lang="en-US" sz="1400" dirty="0" err="1">
                <a:latin typeface="Arial" panose="020B0604020202020204" pitchFamily="34" charset="0"/>
                <a:cs typeface="Arial" panose="020B0604020202020204" pitchFamily="34" charset="0"/>
              </a:rPr>
              <a:t>Tool_name</a:t>
            </a:r>
            <a:r>
              <a:rPr lang="en-US" sz="1400" dirty="0">
                <a:latin typeface="Arial" panose="020B0604020202020204" pitchFamily="34" charset="0"/>
                <a:cs typeface="Arial" panose="020B0604020202020204" pitchFamily="34" charset="0"/>
              </a:rPr>
              <a:t> AS "Ad Tools you get!", Description AS "Details",  Cost AS "Price - only from",</a:t>
            </a:r>
            <a:r>
              <a:rPr lang="en-US" sz="1400" dirty="0" err="1">
                <a:latin typeface="Arial" panose="020B0604020202020204" pitchFamily="34" charset="0"/>
                <a:cs typeface="Arial" panose="020B0604020202020204" pitchFamily="34" charset="0"/>
              </a:rPr>
              <a:t>Trial_weeks</a:t>
            </a:r>
            <a:r>
              <a:rPr lang="en-US" sz="1400" dirty="0">
                <a:latin typeface="Arial" panose="020B0604020202020204" pitchFamily="34" charset="0"/>
                <a:cs typeface="Arial" panose="020B0604020202020204" pitchFamily="34" charset="0"/>
              </a:rPr>
              <a:t> AS "Trial weeks" FROM </a:t>
            </a:r>
            <a:r>
              <a:rPr lang="en-US" sz="1400" dirty="0" err="1">
                <a:latin typeface="Arial" panose="020B0604020202020204" pitchFamily="34" charset="0"/>
                <a:cs typeface="Arial" panose="020B0604020202020204" pitchFamily="34" charset="0"/>
              </a:rPr>
              <a:t>ad_metrics</a:t>
            </a:r>
            <a:r>
              <a:rPr lang="en-US" sz="1400" dirty="0">
                <a:latin typeface="Arial" panose="020B0604020202020204" pitchFamily="34" charset="0"/>
                <a:cs typeface="Arial" panose="020B0604020202020204" pitchFamily="34" charset="0"/>
              </a:rPr>
              <a:t> WHERE </a:t>
            </a:r>
            <a:r>
              <a:rPr lang="en-US" sz="1400" dirty="0" err="1">
                <a:latin typeface="Arial" panose="020B0604020202020204" pitchFamily="34" charset="0"/>
                <a:cs typeface="Arial" panose="020B0604020202020204" pitchFamily="34" charset="0"/>
              </a:rPr>
              <a:t>Ad_tool_group</a:t>
            </a:r>
            <a:r>
              <a:rPr lang="en-US" sz="1400" dirty="0">
                <a:latin typeface="Arial" panose="020B0604020202020204" pitchFamily="34" charset="0"/>
                <a:cs typeface="Arial" panose="020B0604020202020204" pitchFamily="34" charset="0"/>
              </a:rPr>
              <a:t> = 1 OR </a:t>
            </a:r>
            <a:r>
              <a:rPr lang="en-US" sz="1400" dirty="0" err="1">
                <a:latin typeface="Arial" panose="020B0604020202020204" pitchFamily="34" charset="0"/>
                <a:cs typeface="Arial" panose="020B0604020202020204" pitchFamily="34" charset="0"/>
              </a:rPr>
              <a:t>Ad_tool_group</a:t>
            </a:r>
            <a:r>
              <a:rPr lang="en-US" sz="1400" dirty="0">
                <a:latin typeface="Arial" panose="020B0604020202020204" pitchFamily="34" charset="0"/>
                <a:cs typeface="Arial" panose="020B0604020202020204" pitchFamily="34" charset="0"/>
              </a:rPr>
              <a:t> = 2 ORDER BY Cost;</a:t>
            </a:r>
          </a:p>
          <a:p>
            <a:r>
              <a:rPr lang="en-US" sz="1400" dirty="0">
                <a:latin typeface="Arial" panose="020B0604020202020204" pitchFamily="34" charset="0"/>
                <a:cs typeface="Arial" panose="020B0604020202020204" pitchFamily="34" charset="0"/>
              </a:rPr>
              <a:t>CREATE VIEW </a:t>
            </a:r>
            <a:r>
              <a:rPr lang="en-US" sz="1400" dirty="0" err="1">
                <a:latin typeface="Arial" panose="020B0604020202020204" pitchFamily="34" charset="0"/>
                <a:cs typeface="Arial" panose="020B0604020202020204" pitchFamily="34" charset="0"/>
              </a:rPr>
              <a:t>Ads_Basic</a:t>
            </a:r>
            <a:r>
              <a:rPr lang="en-US" sz="1400" dirty="0">
                <a:latin typeface="Arial" panose="020B0604020202020204" pitchFamily="34" charset="0"/>
                <a:cs typeface="Arial" panose="020B0604020202020204" pitchFamily="34" charset="0"/>
              </a:rPr>
              <a:t> ASSELECT </a:t>
            </a:r>
            <a:r>
              <a:rPr lang="en-US" sz="1400" dirty="0" err="1">
                <a:latin typeface="Arial" panose="020B0604020202020204" pitchFamily="34" charset="0"/>
                <a:cs typeface="Arial" panose="020B0604020202020204" pitchFamily="34" charset="0"/>
              </a:rPr>
              <a:t>Tool_name</a:t>
            </a:r>
            <a:r>
              <a:rPr lang="en-US" sz="1400" dirty="0">
                <a:latin typeface="Arial" panose="020B0604020202020204" pitchFamily="34" charset="0"/>
                <a:cs typeface="Arial" panose="020B0604020202020204" pitchFamily="34" charset="0"/>
              </a:rPr>
              <a:t> AS "Ad Tools you get!", Description AS "Details",  Cost AS "Price - only from",</a:t>
            </a:r>
            <a:r>
              <a:rPr lang="en-US" sz="1400" dirty="0" err="1">
                <a:latin typeface="Arial" panose="020B0604020202020204" pitchFamily="34" charset="0"/>
                <a:cs typeface="Arial" panose="020B0604020202020204" pitchFamily="34" charset="0"/>
              </a:rPr>
              <a:t>Trial_weeks</a:t>
            </a:r>
            <a:r>
              <a:rPr lang="en-US" sz="1400" dirty="0">
                <a:latin typeface="Arial" panose="020B0604020202020204" pitchFamily="34" charset="0"/>
                <a:cs typeface="Arial" panose="020B0604020202020204" pitchFamily="34" charset="0"/>
              </a:rPr>
              <a:t> AS "Trial weeks" FROM </a:t>
            </a:r>
            <a:r>
              <a:rPr lang="en-US" sz="1400" dirty="0" err="1">
                <a:latin typeface="Arial" panose="020B0604020202020204" pitchFamily="34" charset="0"/>
                <a:cs typeface="Arial" panose="020B0604020202020204" pitchFamily="34" charset="0"/>
              </a:rPr>
              <a:t>ad_metrics</a:t>
            </a:r>
            <a:r>
              <a:rPr lang="en-US" sz="1400" dirty="0">
                <a:latin typeface="Arial" panose="020B0604020202020204" pitchFamily="34" charset="0"/>
                <a:cs typeface="Arial" panose="020B0604020202020204" pitchFamily="34" charset="0"/>
              </a:rPr>
              <a:t> WHERE </a:t>
            </a:r>
            <a:r>
              <a:rPr lang="en-US" sz="1400" dirty="0" err="1">
                <a:latin typeface="Arial" panose="020B0604020202020204" pitchFamily="34" charset="0"/>
                <a:cs typeface="Arial" panose="020B0604020202020204" pitchFamily="34" charset="0"/>
              </a:rPr>
              <a:t>Ad_tool_group</a:t>
            </a:r>
            <a:r>
              <a:rPr lang="en-US" sz="1400" dirty="0">
                <a:latin typeface="Arial" panose="020B0604020202020204" pitchFamily="34" charset="0"/>
                <a:cs typeface="Arial" panose="020B0604020202020204" pitchFamily="34" charset="0"/>
              </a:rPr>
              <a:t> = 1 ORDER BY Cost;</a:t>
            </a:r>
          </a:p>
        </p:txBody>
      </p:sp>
      <p:pic>
        <p:nvPicPr>
          <p:cNvPr id="4" name="Picture 3">
            <a:extLst>
              <a:ext uri="{FF2B5EF4-FFF2-40B4-BE49-F238E27FC236}">
                <a16:creationId xmlns:a16="http://schemas.microsoft.com/office/drawing/2014/main" id="{088E89FF-CA67-427A-B117-C29FC6E20F41}"/>
              </a:ext>
            </a:extLst>
          </p:cNvPr>
          <p:cNvPicPr>
            <a:picLocks noChangeAspect="1"/>
          </p:cNvPicPr>
          <p:nvPr/>
        </p:nvPicPr>
        <p:blipFill rotWithShape="1">
          <a:blip r:embed="rId2"/>
          <a:srcRect r="2775"/>
          <a:stretch/>
        </p:blipFill>
        <p:spPr>
          <a:xfrm>
            <a:off x="3869268" y="924052"/>
            <a:ext cx="7636932" cy="2201112"/>
          </a:xfrm>
          <a:prstGeom prst="rect">
            <a:avLst/>
          </a:prstGeom>
          <a:ln>
            <a:solidFill>
              <a:schemeClr val="accent1"/>
            </a:solidFill>
          </a:ln>
        </p:spPr>
      </p:pic>
    </p:spTree>
    <p:extLst>
      <p:ext uri="{BB962C8B-B14F-4D97-AF65-F5344CB8AC3E}">
        <p14:creationId xmlns:p14="http://schemas.microsoft.com/office/powerpoint/2010/main" val="435243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D1DFE-1C74-477D-8494-78119F90F009}"/>
              </a:ext>
            </a:extLst>
          </p:cNvPr>
          <p:cNvSpPr>
            <a:spLocks noGrp="1"/>
          </p:cNvSpPr>
          <p:nvPr>
            <p:ph type="title"/>
          </p:nvPr>
        </p:nvSpPr>
        <p:spPr>
          <a:xfrm>
            <a:off x="252919" y="942974"/>
            <a:ext cx="2947482" cy="4819651"/>
          </a:xfrm>
        </p:spPr>
        <p:txBody>
          <a:bodyPr>
            <a:normAutofit/>
          </a:bodyPr>
          <a:lstStyle/>
          <a:p>
            <a:r>
              <a:rPr lang="en-US" sz="2800" dirty="0"/>
              <a:t>View the views </a:t>
            </a:r>
            <a:br>
              <a:rPr lang="en-US" sz="2800" dirty="0"/>
            </a:br>
            <a:r>
              <a:rPr lang="en-US" sz="2800" dirty="0"/>
              <a:t>with DA Toolkit for each Ad plan</a:t>
            </a:r>
            <a:br>
              <a:rPr lang="en-US" sz="3200" dirty="0"/>
            </a:br>
            <a:endParaRPr lang="en-US" sz="3200" dirty="0"/>
          </a:p>
        </p:txBody>
      </p:sp>
      <p:pic>
        <p:nvPicPr>
          <p:cNvPr id="4" name="Picture 3">
            <a:extLst>
              <a:ext uri="{FF2B5EF4-FFF2-40B4-BE49-F238E27FC236}">
                <a16:creationId xmlns:a16="http://schemas.microsoft.com/office/drawing/2014/main" id="{9D2D2E90-B2E7-46ED-B137-ADCFD06EEF85}"/>
              </a:ext>
            </a:extLst>
          </p:cNvPr>
          <p:cNvPicPr>
            <a:picLocks noChangeAspect="1"/>
          </p:cNvPicPr>
          <p:nvPr/>
        </p:nvPicPr>
        <p:blipFill rotWithShape="1">
          <a:blip r:embed="rId2"/>
          <a:srcRect l="3063"/>
          <a:stretch/>
        </p:blipFill>
        <p:spPr>
          <a:xfrm>
            <a:off x="3629025" y="219075"/>
            <a:ext cx="4248151" cy="1602279"/>
          </a:xfrm>
          <a:prstGeom prst="rect">
            <a:avLst/>
          </a:prstGeom>
          <a:ln>
            <a:solidFill>
              <a:schemeClr val="accent1"/>
            </a:solidFill>
          </a:ln>
        </p:spPr>
      </p:pic>
      <p:pic>
        <p:nvPicPr>
          <p:cNvPr id="5" name="Picture 4">
            <a:extLst>
              <a:ext uri="{FF2B5EF4-FFF2-40B4-BE49-F238E27FC236}">
                <a16:creationId xmlns:a16="http://schemas.microsoft.com/office/drawing/2014/main" id="{1DEC4E38-87F5-4529-9DE5-092B5DBEBBA3}"/>
              </a:ext>
            </a:extLst>
          </p:cNvPr>
          <p:cNvPicPr>
            <a:picLocks noChangeAspect="1"/>
          </p:cNvPicPr>
          <p:nvPr/>
        </p:nvPicPr>
        <p:blipFill>
          <a:blip r:embed="rId3"/>
          <a:stretch>
            <a:fillRect/>
          </a:stretch>
        </p:blipFill>
        <p:spPr>
          <a:xfrm>
            <a:off x="6355685" y="1636457"/>
            <a:ext cx="5271831" cy="2476500"/>
          </a:xfrm>
          <a:prstGeom prst="rect">
            <a:avLst/>
          </a:prstGeom>
          <a:ln>
            <a:solidFill>
              <a:schemeClr val="accent1"/>
            </a:solidFill>
          </a:ln>
        </p:spPr>
      </p:pic>
      <p:pic>
        <p:nvPicPr>
          <p:cNvPr id="6" name="Picture 5">
            <a:extLst>
              <a:ext uri="{FF2B5EF4-FFF2-40B4-BE49-F238E27FC236}">
                <a16:creationId xmlns:a16="http://schemas.microsoft.com/office/drawing/2014/main" id="{1F8822A2-42B1-495F-911A-7CFEEDD6D3B8}"/>
              </a:ext>
            </a:extLst>
          </p:cNvPr>
          <p:cNvPicPr>
            <a:picLocks noChangeAspect="1"/>
          </p:cNvPicPr>
          <p:nvPr/>
        </p:nvPicPr>
        <p:blipFill>
          <a:blip r:embed="rId4"/>
          <a:stretch>
            <a:fillRect/>
          </a:stretch>
        </p:blipFill>
        <p:spPr>
          <a:xfrm>
            <a:off x="3705225" y="3928060"/>
            <a:ext cx="4781550" cy="2672764"/>
          </a:xfrm>
          <a:prstGeom prst="rect">
            <a:avLst/>
          </a:prstGeom>
          <a:ln>
            <a:solidFill>
              <a:schemeClr val="accent1"/>
            </a:solidFill>
          </a:ln>
        </p:spPr>
      </p:pic>
      <p:sp>
        <p:nvSpPr>
          <p:cNvPr id="8" name="Rectangle 7">
            <a:extLst>
              <a:ext uri="{FF2B5EF4-FFF2-40B4-BE49-F238E27FC236}">
                <a16:creationId xmlns:a16="http://schemas.microsoft.com/office/drawing/2014/main" id="{1C7874A1-5EC2-497E-8803-3063AC1D7FA9}"/>
              </a:ext>
            </a:extLst>
          </p:cNvPr>
          <p:cNvSpPr/>
          <p:nvPr/>
        </p:nvSpPr>
        <p:spPr>
          <a:xfrm>
            <a:off x="8660929" y="5646717"/>
            <a:ext cx="2792431" cy="954107"/>
          </a:xfrm>
          <a:prstGeom prst="rect">
            <a:avLst/>
          </a:prstGeom>
        </p:spPr>
        <p:txBody>
          <a:bodyPr wrap="none">
            <a:spAutoFit/>
          </a:bodyPr>
          <a:lstStyle/>
          <a:p>
            <a:r>
              <a:rPr lang="en-US" sz="1400" b="1" u="sng" dirty="0">
                <a:solidFill>
                  <a:schemeClr val="tx1">
                    <a:lumMod val="65000"/>
                    <a:lumOff val="35000"/>
                  </a:schemeClr>
                </a:solidFill>
                <a:latin typeface="Arial" panose="020B0604020202020204" pitchFamily="34" charset="0"/>
                <a:cs typeface="Arial" panose="020B0604020202020204" pitchFamily="34" charset="0"/>
              </a:rPr>
              <a:t>Commands:</a:t>
            </a:r>
          </a:p>
          <a:p>
            <a:r>
              <a:rPr lang="en-US" sz="1400" dirty="0">
                <a:solidFill>
                  <a:schemeClr val="tx1">
                    <a:lumMod val="65000"/>
                    <a:lumOff val="35000"/>
                  </a:schemeClr>
                </a:solidFill>
                <a:latin typeface="Arial" panose="020B0604020202020204" pitchFamily="34" charset="0"/>
                <a:cs typeface="Arial" panose="020B0604020202020204" pitchFamily="34" charset="0"/>
              </a:rPr>
              <a:t>SELECT * FROM </a:t>
            </a:r>
            <a:r>
              <a:rPr lang="en-US" sz="1400" dirty="0" err="1">
                <a:solidFill>
                  <a:schemeClr val="tx1">
                    <a:lumMod val="65000"/>
                    <a:lumOff val="35000"/>
                  </a:schemeClr>
                </a:solidFill>
                <a:latin typeface="Arial" panose="020B0604020202020204" pitchFamily="34" charset="0"/>
                <a:cs typeface="Arial" panose="020B0604020202020204" pitchFamily="34" charset="0"/>
              </a:rPr>
              <a:t>Ads_Booster</a:t>
            </a:r>
            <a:r>
              <a:rPr lang="en-US" sz="1400" dirty="0">
                <a:solidFill>
                  <a:schemeClr val="tx1">
                    <a:lumMod val="65000"/>
                    <a:lumOff val="35000"/>
                  </a:schemeClr>
                </a:solidFill>
                <a:latin typeface="Arial" panose="020B0604020202020204" pitchFamily="34" charset="0"/>
                <a:cs typeface="Arial" panose="020B0604020202020204" pitchFamily="34" charset="0"/>
              </a:rPr>
              <a:t>;</a:t>
            </a:r>
          </a:p>
          <a:p>
            <a:r>
              <a:rPr lang="en-US" sz="1400" dirty="0">
                <a:solidFill>
                  <a:schemeClr val="tx1">
                    <a:lumMod val="65000"/>
                    <a:lumOff val="35000"/>
                  </a:schemeClr>
                </a:solidFill>
                <a:latin typeface="Arial" panose="020B0604020202020204" pitchFamily="34" charset="0"/>
                <a:cs typeface="Arial" panose="020B0604020202020204" pitchFamily="34" charset="0"/>
              </a:rPr>
              <a:t>SELECT * FROM </a:t>
            </a:r>
            <a:r>
              <a:rPr lang="en-US" sz="1400" dirty="0" err="1">
                <a:solidFill>
                  <a:schemeClr val="tx1">
                    <a:lumMod val="65000"/>
                    <a:lumOff val="35000"/>
                  </a:schemeClr>
                </a:solidFill>
                <a:latin typeface="Arial" panose="020B0604020202020204" pitchFamily="34" charset="0"/>
                <a:cs typeface="Arial" panose="020B0604020202020204" pitchFamily="34" charset="0"/>
              </a:rPr>
              <a:t>Ads_Premium</a:t>
            </a:r>
            <a:r>
              <a:rPr lang="en-US" sz="1400" dirty="0">
                <a:solidFill>
                  <a:schemeClr val="tx1">
                    <a:lumMod val="65000"/>
                    <a:lumOff val="35000"/>
                  </a:schemeClr>
                </a:solidFill>
                <a:latin typeface="Arial" panose="020B0604020202020204" pitchFamily="34" charset="0"/>
                <a:cs typeface="Arial" panose="020B0604020202020204" pitchFamily="34" charset="0"/>
              </a:rPr>
              <a:t>;</a:t>
            </a:r>
          </a:p>
          <a:p>
            <a:endParaRPr lang="en-US" sz="14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1A1FC208-5A9C-41E3-8C3D-8EC45EBABB1E}"/>
              </a:ext>
            </a:extLst>
          </p:cNvPr>
          <p:cNvSpPr/>
          <p:nvPr/>
        </p:nvSpPr>
        <p:spPr>
          <a:xfrm>
            <a:off x="8660929" y="681364"/>
            <a:ext cx="2515112" cy="523220"/>
          </a:xfrm>
          <a:prstGeom prst="rect">
            <a:avLst/>
          </a:prstGeom>
        </p:spPr>
        <p:txBody>
          <a:bodyPr wrap="none">
            <a:spAutoFit/>
          </a:bodyPr>
          <a:lstStyle/>
          <a:p>
            <a:r>
              <a:rPr lang="en-US" sz="1400" b="1" u="sng" dirty="0">
                <a:solidFill>
                  <a:schemeClr val="tx1">
                    <a:lumMod val="65000"/>
                    <a:lumOff val="35000"/>
                  </a:schemeClr>
                </a:solidFill>
                <a:latin typeface="Arial" panose="020B0604020202020204" pitchFamily="34" charset="0"/>
                <a:cs typeface="Arial" panose="020B0604020202020204" pitchFamily="34" charset="0"/>
              </a:rPr>
              <a:t>Command:</a:t>
            </a:r>
          </a:p>
          <a:p>
            <a:r>
              <a:rPr lang="en-US" sz="1400" dirty="0">
                <a:solidFill>
                  <a:schemeClr val="tx1">
                    <a:lumMod val="65000"/>
                    <a:lumOff val="35000"/>
                  </a:schemeClr>
                </a:solidFill>
                <a:latin typeface="Arial" panose="020B0604020202020204" pitchFamily="34" charset="0"/>
                <a:cs typeface="Arial" panose="020B0604020202020204" pitchFamily="34" charset="0"/>
              </a:rPr>
              <a:t>SELECT * FROM </a:t>
            </a:r>
            <a:r>
              <a:rPr lang="en-US" sz="1400" dirty="0" err="1">
                <a:solidFill>
                  <a:schemeClr val="tx1">
                    <a:lumMod val="65000"/>
                    <a:lumOff val="35000"/>
                  </a:schemeClr>
                </a:solidFill>
                <a:latin typeface="Arial" panose="020B0604020202020204" pitchFamily="34" charset="0"/>
                <a:cs typeface="Arial" panose="020B0604020202020204" pitchFamily="34" charset="0"/>
              </a:rPr>
              <a:t>Ads_Basic</a:t>
            </a:r>
            <a:r>
              <a:rPr lang="en-US" sz="1400" dirty="0">
                <a:solidFill>
                  <a:schemeClr val="tx1">
                    <a:lumMod val="65000"/>
                    <a:lumOff val="35000"/>
                  </a:schemeClr>
                </a:solidFill>
                <a:latin typeface="Arial" panose="020B0604020202020204" pitchFamily="34" charset="0"/>
                <a:cs typeface="Arial" panose="020B0604020202020204" pitchFamily="34" charset="0"/>
              </a:rPr>
              <a:t>;</a:t>
            </a:r>
          </a:p>
        </p:txBody>
      </p:sp>
      <p:pic>
        <p:nvPicPr>
          <p:cNvPr id="10" name="Picture 9">
            <a:extLst>
              <a:ext uri="{FF2B5EF4-FFF2-40B4-BE49-F238E27FC236}">
                <a16:creationId xmlns:a16="http://schemas.microsoft.com/office/drawing/2014/main" id="{61854748-0AF4-43FA-A31B-4692FCED2975}"/>
              </a:ext>
            </a:extLst>
          </p:cNvPr>
          <p:cNvPicPr>
            <a:picLocks noChangeAspect="1"/>
          </p:cNvPicPr>
          <p:nvPr/>
        </p:nvPicPr>
        <p:blipFill>
          <a:blip r:embed="rId5"/>
          <a:stretch>
            <a:fillRect/>
          </a:stretch>
        </p:blipFill>
        <p:spPr>
          <a:xfrm>
            <a:off x="3705225" y="2084132"/>
            <a:ext cx="2447925" cy="1581150"/>
          </a:xfrm>
          <a:prstGeom prst="rect">
            <a:avLst/>
          </a:prstGeom>
          <a:ln>
            <a:solidFill>
              <a:schemeClr val="accent1"/>
            </a:solidFill>
          </a:ln>
        </p:spPr>
      </p:pic>
      <p:cxnSp>
        <p:nvCxnSpPr>
          <p:cNvPr id="18" name="Straight Arrow Connector 17">
            <a:extLst>
              <a:ext uri="{FF2B5EF4-FFF2-40B4-BE49-F238E27FC236}">
                <a16:creationId xmlns:a16="http://schemas.microsoft.com/office/drawing/2014/main" id="{62ED790A-7320-4215-9631-4A899A85A798}"/>
              </a:ext>
            </a:extLst>
          </p:cNvPr>
          <p:cNvCxnSpPr>
            <a:cxnSpLocks/>
          </p:cNvCxnSpPr>
          <p:nvPr/>
        </p:nvCxnSpPr>
        <p:spPr>
          <a:xfrm>
            <a:off x="5495925" y="3000375"/>
            <a:ext cx="85976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0CDF04B-FD84-427E-9369-5159D8C1E53F}"/>
              </a:ext>
            </a:extLst>
          </p:cNvPr>
          <p:cNvCxnSpPr>
            <a:cxnSpLocks/>
          </p:cNvCxnSpPr>
          <p:nvPr/>
        </p:nvCxnSpPr>
        <p:spPr>
          <a:xfrm flipV="1">
            <a:off x="5362575" y="1671757"/>
            <a:ext cx="778798" cy="107728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DC2EBED-9625-4C89-BADF-0E39B779A23B}"/>
              </a:ext>
            </a:extLst>
          </p:cNvPr>
          <p:cNvCxnSpPr>
            <a:cxnSpLocks/>
          </p:cNvCxnSpPr>
          <p:nvPr/>
        </p:nvCxnSpPr>
        <p:spPr>
          <a:xfrm>
            <a:off x="5495925" y="3274036"/>
            <a:ext cx="859760" cy="97031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1086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6CF2C-E546-47B2-812F-AB1CDF69A21A}"/>
              </a:ext>
            </a:extLst>
          </p:cNvPr>
          <p:cNvSpPr>
            <a:spLocks noGrp="1"/>
          </p:cNvSpPr>
          <p:nvPr>
            <p:ph type="title"/>
          </p:nvPr>
        </p:nvSpPr>
        <p:spPr/>
        <p:txBody>
          <a:bodyPr/>
          <a:lstStyle/>
          <a:p>
            <a:r>
              <a:rPr lang="en-US" dirty="0"/>
              <a:t>Demographic </a:t>
            </a:r>
            <a:br>
              <a:rPr lang="en-US" dirty="0"/>
            </a:br>
            <a:r>
              <a:rPr lang="en-US" dirty="0"/>
              <a:t>Analysis</a:t>
            </a:r>
            <a:br>
              <a:rPr lang="en-US" dirty="0"/>
            </a:br>
            <a:br>
              <a:rPr lang="en-US" dirty="0"/>
            </a:br>
            <a:r>
              <a:rPr lang="en-US" sz="2000" dirty="0"/>
              <a:t>Gender-based study</a:t>
            </a:r>
            <a:br>
              <a:rPr lang="en-US" dirty="0"/>
            </a:br>
            <a:r>
              <a:rPr lang="en-US" sz="2000" dirty="0"/>
              <a:t>Using DUAL table</a:t>
            </a:r>
            <a:endParaRPr lang="en-US" dirty="0"/>
          </a:p>
        </p:txBody>
      </p:sp>
      <p:pic>
        <p:nvPicPr>
          <p:cNvPr id="4" name="Content Placeholder 3">
            <a:extLst>
              <a:ext uri="{FF2B5EF4-FFF2-40B4-BE49-F238E27FC236}">
                <a16:creationId xmlns:a16="http://schemas.microsoft.com/office/drawing/2014/main" id="{AA35D79B-2430-4D46-B991-230131586BED}"/>
              </a:ext>
            </a:extLst>
          </p:cNvPr>
          <p:cNvPicPr>
            <a:picLocks noGrp="1" noChangeAspect="1"/>
          </p:cNvPicPr>
          <p:nvPr>
            <p:ph idx="1"/>
          </p:nvPr>
        </p:nvPicPr>
        <p:blipFill>
          <a:blip r:embed="rId2"/>
          <a:stretch>
            <a:fillRect/>
          </a:stretch>
        </p:blipFill>
        <p:spPr>
          <a:xfrm>
            <a:off x="3805236" y="956014"/>
            <a:ext cx="7315200" cy="3347005"/>
          </a:xfrm>
          <a:prstGeom prst="rect">
            <a:avLst/>
          </a:prstGeom>
          <a:ln>
            <a:solidFill>
              <a:schemeClr val="accent1"/>
            </a:solidFill>
          </a:ln>
        </p:spPr>
      </p:pic>
      <p:sp>
        <p:nvSpPr>
          <p:cNvPr id="5" name="Rectangle 4">
            <a:extLst>
              <a:ext uri="{FF2B5EF4-FFF2-40B4-BE49-F238E27FC236}">
                <a16:creationId xmlns:a16="http://schemas.microsoft.com/office/drawing/2014/main" id="{FC524412-D433-4895-BAF8-E59E833D73FD}"/>
              </a:ext>
            </a:extLst>
          </p:cNvPr>
          <p:cNvSpPr/>
          <p:nvPr/>
        </p:nvSpPr>
        <p:spPr>
          <a:xfrm>
            <a:off x="3805236" y="4514761"/>
            <a:ext cx="7496175" cy="1600438"/>
          </a:xfrm>
          <a:prstGeom prst="rect">
            <a:avLst/>
          </a:prstGeom>
        </p:spPr>
        <p:txBody>
          <a:bodyPr wrap="square">
            <a:spAutoFit/>
          </a:bodyPr>
          <a:lstStyle/>
          <a:p>
            <a:r>
              <a:rPr lang="en-US" sz="1400" b="1" u="sng" dirty="0">
                <a:solidFill>
                  <a:schemeClr val="tx1">
                    <a:lumMod val="65000"/>
                    <a:lumOff val="35000"/>
                  </a:schemeClr>
                </a:solidFill>
                <a:latin typeface="Arial" panose="020B0604020202020204" pitchFamily="34" charset="0"/>
                <a:cs typeface="Arial" panose="020B0604020202020204" pitchFamily="34" charset="0"/>
              </a:rPr>
              <a:t>Commands:</a:t>
            </a:r>
          </a:p>
          <a:p>
            <a:endParaRPr lang="en-US" sz="1400" b="1" u="sng" dirty="0">
              <a:solidFill>
                <a:schemeClr val="tx1">
                  <a:lumMod val="65000"/>
                  <a:lumOff val="35000"/>
                </a:schemeClr>
              </a:solidFill>
              <a:latin typeface="Arial" panose="020B0604020202020204" pitchFamily="34" charset="0"/>
              <a:cs typeface="Arial" panose="020B0604020202020204" pitchFamily="34" charset="0"/>
            </a:endParaRPr>
          </a:p>
          <a:p>
            <a:r>
              <a:rPr lang="en-US" sz="1400" dirty="0">
                <a:solidFill>
                  <a:schemeClr val="tx1">
                    <a:lumMod val="65000"/>
                    <a:lumOff val="35000"/>
                  </a:schemeClr>
                </a:solidFill>
                <a:latin typeface="Arial" panose="020B0604020202020204" pitchFamily="34" charset="0"/>
                <a:cs typeface="Arial" panose="020B0604020202020204" pitchFamily="34" charset="0"/>
              </a:rPr>
              <a:t>SELECT ROUND(((SELECT COUNT(*) FROM </a:t>
            </a:r>
            <a:r>
              <a:rPr lang="en-US" sz="1400" dirty="0" err="1">
                <a:solidFill>
                  <a:schemeClr val="tx1">
                    <a:lumMod val="65000"/>
                    <a:lumOff val="35000"/>
                  </a:schemeClr>
                </a:solidFill>
                <a:latin typeface="Arial" panose="020B0604020202020204" pitchFamily="34" charset="0"/>
                <a:cs typeface="Arial" panose="020B0604020202020204" pitchFamily="34" charset="0"/>
              </a:rPr>
              <a:t>user_basic</a:t>
            </a:r>
            <a:r>
              <a:rPr lang="en-US" sz="1400" dirty="0">
                <a:solidFill>
                  <a:schemeClr val="tx1">
                    <a:lumMod val="65000"/>
                    <a:lumOff val="35000"/>
                  </a:schemeClr>
                </a:solidFill>
                <a:latin typeface="Arial" panose="020B0604020202020204" pitchFamily="34" charset="0"/>
                <a:cs typeface="Arial" panose="020B0604020202020204" pitchFamily="34" charset="0"/>
              </a:rPr>
              <a:t> WHERE gender = 'Male’) /(SELECT COUNT(*) FROM </a:t>
            </a:r>
            <a:r>
              <a:rPr lang="en-US" sz="1400" dirty="0" err="1">
                <a:solidFill>
                  <a:schemeClr val="tx1">
                    <a:lumMod val="65000"/>
                    <a:lumOff val="35000"/>
                  </a:schemeClr>
                </a:solidFill>
                <a:latin typeface="Arial" panose="020B0604020202020204" pitchFamily="34" charset="0"/>
                <a:cs typeface="Arial" panose="020B0604020202020204" pitchFamily="34" charset="0"/>
              </a:rPr>
              <a:t>user_basic</a:t>
            </a:r>
            <a:r>
              <a:rPr lang="en-US" sz="1400" dirty="0">
                <a:solidFill>
                  <a:schemeClr val="tx1">
                    <a:lumMod val="65000"/>
                    <a:lumOff val="35000"/>
                  </a:schemeClr>
                </a:solidFill>
                <a:latin typeface="Arial" panose="020B0604020202020204" pitchFamily="34" charset="0"/>
                <a:cs typeface="Arial" panose="020B0604020202020204" pitchFamily="34" charset="0"/>
              </a:rPr>
              <a:t>))*100,2) AS "Percentage of Male users", </a:t>
            </a:r>
          </a:p>
          <a:p>
            <a:r>
              <a:rPr lang="en-US" sz="1400" dirty="0">
                <a:solidFill>
                  <a:schemeClr val="tx1">
                    <a:lumMod val="65000"/>
                    <a:lumOff val="35000"/>
                  </a:schemeClr>
                </a:solidFill>
                <a:latin typeface="Arial" panose="020B0604020202020204" pitchFamily="34" charset="0"/>
                <a:cs typeface="Arial" panose="020B0604020202020204" pitchFamily="34" charset="0"/>
              </a:rPr>
              <a:t>ROUND(((SELECT COUNT(*) FROM </a:t>
            </a:r>
            <a:r>
              <a:rPr lang="en-US" sz="1400" dirty="0" err="1">
                <a:solidFill>
                  <a:schemeClr val="tx1">
                    <a:lumMod val="65000"/>
                    <a:lumOff val="35000"/>
                  </a:schemeClr>
                </a:solidFill>
                <a:latin typeface="Arial" panose="020B0604020202020204" pitchFamily="34" charset="0"/>
                <a:cs typeface="Arial" panose="020B0604020202020204" pitchFamily="34" charset="0"/>
              </a:rPr>
              <a:t>user_basic</a:t>
            </a:r>
            <a:r>
              <a:rPr lang="en-US" sz="1400" dirty="0">
                <a:solidFill>
                  <a:schemeClr val="tx1">
                    <a:lumMod val="65000"/>
                    <a:lumOff val="35000"/>
                  </a:schemeClr>
                </a:solidFill>
                <a:latin typeface="Arial" panose="020B0604020202020204" pitchFamily="34" charset="0"/>
                <a:cs typeface="Arial" panose="020B0604020202020204" pitchFamily="34" charset="0"/>
              </a:rPr>
              <a:t> WHERE gender = 'Female')/(SELECT COUNT(*) FROM </a:t>
            </a:r>
            <a:r>
              <a:rPr lang="en-US" sz="1400" dirty="0" err="1">
                <a:solidFill>
                  <a:schemeClr val="tx1">
                    <a:lumMod val="65000"/>
                    <a:lumOff val="35000"/>
                  </a:schemeClr>
                </a:solidFill>
                <a:latin typeface="Arial" panose="020B0604020202020204" pitchFamily="34" charset="0"/>
                <a:cs typeface="Arial" panose="020B0604020202020204" pitchFamily="34" charset="0"/>
              </a:rPr>
              <a:t>user_basic</a:t>
            </a:r>
            <a:r>
              <a:rPr lang="en-US" sz="1400" dirty="0">
                <a:solidFill>
                  <a:schemeClr val="tx1">
                    <a:lumMod val="65000"/>
                    <a:lumOff val="35000"/>
                  </a:schemeClr>
                </a:solidFill>
                <a:latin typeface="Arial" panose="020B0604020202020204" pitchFamily="34" charset="0"/>
                <a:cs typeface="Arial" panose="020B0604020202020204" pitchFamily="34" charset="0"/>
              </a:rPr>
              <a:t>))*100,2) AS "Percentage of Female users“ </a:t>
            </a:r>
          </a:p>
          <a:p>
            <a:r>
              <a:rPr lang="en-US" sz="1400" dirty="0">
                <a:solidFill>
                  <a:schemeClr val="tx1">
                    <a:lumMod val="65000"/>
                    <a:lumOff val="35000"/>
                  </a:schemeClr>
                </a:solidFill>
                <a:latin typeface="Arial" panose="020B0604020202020204" pitchFamily="34" charset="0"/>
                <a:cs typeface="Arial" panose="020B0604020202020204" pitchFamily="34" charset="0"/>
              </a:rPr>
              <a:t>FROM DUAL;</a:t>
            </a:r>
            <a:endParaRPr lang="en-US" sz="1400" dirty="0"/>
          </a:p>
        </p:txBody>
      </p:sp>
    </p:spTree>
    <p:extLst>
      <p:ext uri="{BB962C8B-B14F-4D97-AF65-F5344CB8AC3E}">
        <p14:creationId xmlns:p14="http://schemas.microsoft.com/office/powerpoint/2010/main" val="1421935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B1A4-14FF-4FDD-A180-897774326607}"/>
              </a:ext>
            </a:extLst>
          </p:cNvPr>
          <p:cNvSpPr>
            <a:spLocks noGrp="1"/>
          </p:cNvSpPr>
          <p:nvPr>
            <p:ph type="title"/>
          </p:nvPr>
        </p:nvSpPr>
        <p:spPr>
          <a:xfrm>
            <a:off x="252919" y="1123837"/>
            <a:ext cx="2947482" cy="4601183"/>
          </a:xfrm>
        </p:spPr>
        <p:txBody>
          <a:bodyPr/>
          <a:lstStyle/>
          <a:p>
            <a:r>
              <a:rPr lang="en-US" dirty="0"/>
              <a:t>Fun question!</a:t>
            </a:r>
            <a:br>
              <a:rPr lang="en-US" dirty="0"/>
            </a:br>
            <a:br>
              <a:rPr lang="en-US" dirty="0"/>
            </a:br>
            <a:r>
              <a:rPr lang="en-US" sz="2800" dirty="0"/>
              <a:t>FBI asks for a list of users with name ending in ‘otter’, how do we query the database?</a:t>
            </a:r>
            <a:endParaRPr lang="en-US" dirty="0"/>
          </a:p>
        </p:txBody>
      </p:sp>
      <p:pic>
        <p:nvPicPr>
          <p:cNvPr id="5" name="Picture 4">
            <a:extLst>
              <a:ext uri="{FF2B5EF4-FFF2-40B4-BE49-F238E27FC236}">
                <a16:creationId xmlns:a16="http://schemas.microsoft.com/office/drawing/2014/main" id="{7D7C49F1-B1E2-4412-8675-7823F941EB1F}"/>
              </a:ext>
            </a:extLst>
          </p:cNvPr>
          <p:cNvPicPr>
            <a:picLocks noChangeAspect="1"/>
          </p:cNvPicPr>
          <p:nvPr/>
        </p:nvPicPr>
        <p:blipFill>
          <a:blip r:embed="rId2"/>
          <a:stretch>
            <a:fillRect/>
          </a:stretch>
        </p:blipFill>
        <p:spPr>
          <a:xfrm>
            <a:off x="3939809" y="3283927"/>
            <a:ext cx="7524750" cy="2095500"/>
          </a:xfrm>
          <a:prstGeom prst="rect">
            <a:avLst/>
          </a:prstGeom>
          <a:ln>
            <a:solidFill>
              <a:schemeClr val="accent1"/>
            </a:solidFill>
          </a:ln>
        </p:spPr>
      </p:pic>
      <p:sp>
        <p:nvSpPr>
          <p:cNvPr id="8" name="Rectangle 7">
            <a:extLst>
              <a:ext uri="{FF2B5EF4-FFF2-40B4-BE49-F238E27FC236}">
                <a16:creationId xmlns:a16="http://schemas.microsoft.com/office/drawing/2014/main" id="{E3761CB4-CABD-4189-9EF8-BEBC09FB11D3}"/>
              </a:ext>
            </a:extLst>
          </p:cNvPr>
          <p:cNvSpPr/>
          <p:nvPr/>
        </p:nvSpPr>
        <p:spPr>
          <a:xfrm>
            <a:off x="3939809" y="1478573"/>
            <a:ext cx="6653424" cy="1200329"/>
          </a:xfrm>
          <a:prstGeom prst="rect">
            <a:avLst/>
          </a:prstGeom>
        </p:spPr>
        <p:txBody>
          <a:bodyPr wrap="none">
            <a:spAutoFit/>
          </a:bodyPr>
          <a:lstStyle/>
          <a:p>
            <a:endParaRPr lang="en-US" b="1" u="sng" dirty="0">
              <a:solidFill>
                <a:schemeClr val="tx1">
                  <a:lumMod val="65000"/>
                  <a:lumOff val="35000"/>
                </a:schemeClr>
              </a:solidFill>
              <a:latin typeface="Arial" panose="020B0604020202020204" pitchFamily="34" charset="0"/>
              <a:cs typeface="Arial" panose="020B0604020202020204" pitchFamily="34" charset="0"/>
            </a:endParaRPr>
          </a:p>
          <a:p>
            <a:r>
              <a:rPr lang="en-US" b="1" u="sng" dirty="0">
                <a:solidFill>
                  <a:schemeClr val="tx1">
                    <a:lumMod val="65000"/>
                    <a:lumOff val="35000"/>
                  </a:schemeClr>
                </a:solidFill>
                <a:latin typeface="Arial" panose="020B0604020202020204" pitchFamily="34" charset="0"/>
                <a:cs typeface="Arial" panose="020B0604020202020204" pitchFamily="34" charset="0"/>
              </a:rPr>
              <a:t>Command:</a:t>
            </a:r>
          </a:p>
          <a:p>
            <a:endParaRPr lang="en-US" b="1" u="sng" dirty="0">
              <a:solidFill>
                <a:schemeClr val="tx1">
                  <a:lumMod val="65000"/>
                  <a:lumOff val="35000"/>
                </a:schemeClr>
              </a:solidFill>
              <a:latin typeface="Arial" panose="020B0604020202020204" pitchFamily="34" charset="0"/>
              <a:cs typeface="Arial" panose="020B0604020202020204" pitchFamily="34" charset="0"/>
            </a:endParaRPr>
          </a:p>
          <a:p>
            <a:r>
              <a:rPr lang="en-US" dirty="0">
                <a:solidFill>
                  <a:schemeClr val="tx1">
                    <a:lumMod val="65000"/>
                    <a:lumOff val="35000"/>
                  </a:schemeClr>
                </a:solidFill>
                <a:latin typeface="Arial" panose="020B0604020202020204" pitchFamily="34" charset="0"/>
                <a:cs typeface="Arial" panose="020B0604020202020204" pitchFamily="34" charset="0"/>
              </a:rPr>
              <a:t>SELECT * FROM </a:t>
            </a:r>
            <a:r>
              <a:rPr lang="en-US" dirty="0" err="1">
                <a:solidFill>
                  <a:schemeClr val="tx1">
                    <a:lumMod val="65000"/>
                    <a:lumOff val="35000"/>
                  </a:schemeClr>
                </a:solidFill>
                <a:latin typeface="Arial" panose="020B0604020202020204" pitchFamily="34" charset="0"/>
                <a:cs typeface="Arial" panose="020B0604020202020204" pitchFamily="34" charset="0"/>
              </a:rPr>
              <a:t>user_basic</a:t>
            </a:r>
            <a:r>
              <a:rPr lang="en-US" dirty="0">
                <a:solidFill>
                  <a:schemeClr val="tx1">
                    <a:lumMod val="65000"/>
                    <a:lumOff val="35000"/>
                  </a:schemeClr>
                </a:solidFill>
                <a:latin typeface="Arial" panose="020B0604020202020204" pitchFamily="34" charset="0"/>
                <a:cs typeface="Arial" panose="020B0604020202020204" pitchFamily="34" charset="0"/>
              </a:rPr>
              <a:t> WHERE </a:t>
            </a:r>
            <a:r>
              <a:rPr lang="en-US" dirty="0" err="1">
                <a:solidFill>
                  <a:schemeClr val="tx1">
                    <a:lumMod val="65000"/>
                    <a:lumOff val="35000"/>
                  </a:schemeClr>
                </a:solidFill>
                <a:latin typeface="Arial" panose="020B0604020202020204" pitchFamily="34" charset="0"/>
                <a:cs typeface="Arial" panose="020B0604020202020204" pitchFamily="34" charset="0"/>
              </a:rPr>
              <a:t>last_name</a:t>
            </a:r>
            <a:r>
              <a:rPr lang="en-US" dirty="0">
                <a:solidFill>
                  <a:schemeClr val="tx1">
                    <a:lumMod val="65000"/>
                    <a:lumOff val="35000"/>
                  </a:schemeClr>
                </a:solidFill>
                <a:latin typeface="Arial" panose="020B0604020202020204" pitchFamily="34" charset="0"/>
                <a:cs typeface="Arial" panose="020B0604020202020204" pitchFamily="34" charset="0"/>
              </a:rPr>
              <a:t> LIKE '%otter';</a:t>
            </a:r>
          </a:p>
        </p:txBody>
      </p:sp>
    </p:spTree>
    <p:extLst>
      <p:ext uri="{BB962C8B-B14F-4D97-AF65-F5344CB8AC3E}">
        <p14:creationId xmlns:p14="http://schemas.microsoft.com/office/powerpoint/2010/main" val="2081062364"/>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1378</TotalTime>
  <Words>1344</Words>
  <Application>Microsoft Office PowerPoint</Application>
  <PresentationFormat>Widescreen</PresentationFormat>
  <Paragraphs>119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Corbel</vt:lpstr>
      <vt:lpstr>Wingdings 2</vt:lpstr>
      <vt:lpstr>Frame</vt:lpstr>
      <vt:lpstr>Facebook</vt:lpstr>
      <vt:lpstr>ER  D  I  A G R A M</vt:lpstr>
      <vt:lpstr>Goals  of the  Project</vt:lpstr>
      <vt:lpstr>Descriptive analysis</vt:lpstr>
      <vt:lpstr>Recommend least expensive games</vt:lpstr>
      <vt:lpstr>Views for  Ads Plan</vt:lpstr>
      <vt:lpstr>View the views  with DA Toolkit for each Ad plan </vt:lpstr>
      <vt:lpstr>Demographic  Analysis  Gender-based study Using DUAL table</vt:lpstr>
      <vt:lpstr>Fun question!  FBI asks for a list of users with name ending in ‘otter’, how do we query the database?</vt:lpstr>
      <vt:lpstr>Demographic  Analysis 2.0   Background study of California residents  using JOIN_ON clause &amp; Age groups  using Age as a derived  attribute &amp; NTILE function</vt:lpstr>
      <vt:lpstr>Fb Marketplace study  Aggregation with ROLLUP and NTILE functions</vt:lpstr>
      <vt:lpstr>Events in Fb   Count of invites  and Name of invitees  using COUNT, GROUP_BY, JOIN and CONCAT functions </vt:lpstr>
      <vt:lpstr>Delete reported users and shadow  / inactive profiles without compromising referential integrity   Using DELETE, JOIN_ON, INTERVAL 6 MONTH and NOW function </vt:lpstr>
      <vt:lpstr>Prediction</vt:lpstr>
      <vt:lpstr>Tableau</vt:lpstr>
      <vt:lpstr>Routine miscellaneous tasks</vt:lpstr>
      <vt:lpstr>Simple delightful final task!  Adding friends using INSERT and determining the friends list and duration of friendship using JOIN_ON clause</vt:lpstr>
      <vt:lpstr>Conclusion </vt:lpstr>
      <vt:lpstr>Team Members:  Megha Rajam Rao  (Id: 013709488)  Rajasree Rajendran  (Id: 013774358)   Sai Chaitanya Tolem  (Id: 013008788)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Megha Rajam Rao</dc:creator>
  <cp:lastModifiedBy>Megha Rajam Rao</cp:lastModifiedBy>
  <cp:revision>62</cp:revision>
  <dcterms:created xsi:type="dcterms:W3CDTF">2018-12-09T19:47:53Z</dcterms:created>
  <dcterms:modified xsi:type="dcterms:W3CDTF">2018-12-10T18:46:27Z</dcterms:modified>
</cp:coreProperties>
</file>