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2" r:id="rId8"/>
    <p:sldId id="261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5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8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2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0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2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11/6/2023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91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23" descr="A red and blue sky&#10;&#10;Description automatically generated">
            <a:extLst>
              <a:ext uri="{FF2B5EF4-FFF2-40B4-BE49-F238E27FC236}">
                <a16:creationId xmlns:a16="http://schemas.microsoft.com/office/drawing/2014/main" id="{6658090C-9D7B-69D8-5A49-FFDB670B1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644" r="-1" b="29091"/>
          <a:stretch/>
        </p:blipFill>
        <p:spPr>
          <a:xfrm>
            <a:off x="-1526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473F37-FC7B-A4F7-FC08-1B43887B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9417" y="115782"/>
            <a:ext cx="8627064" cy="147358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 Recipe Management System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E808-B0F0-2707-618A-7278AE4AD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Group 18</a:t>
            </a:r>
          </a:p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Vishakha Kishor Satpute	CS7319	</a:t>
            </a:r>
            <a:r>
              <a:rPr lang="en-I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OnCampus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Chaitanya Rajendra Rathod	CS7319	</a:t>
            </a:r>
            <a:r>
              <a:rPr lang="en-I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OnCampus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8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6E9-08E5-65D1-159E-2A844E6E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3F43-1312-2EFC-C780-9376CA3E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Architecture Style:</a:t>
            </a:r>
          </a:p>
          <a:p>
            <a:pPr lvl="1"/>
            <a:r>
              <a:rPr lang="en-IN" sz="2400" b="1" i="0" dirty="0">
                <a:effectLst/>
                <a:latin typeface="Söhne"/>
              </a:rPr>
              <a:t>Security Risks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 can be introduced at various points of interaction between microservices.</a:t>
            </a:r>
          </a:p>
          <a:p>
            <a:pPr lvl="1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Interdependencies: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may have dependencies on other services, and changes in one service can affect others.</a:t>
            </a:r>
          </a:p>
          <a:p>
            <a:r>
              <a:rPr lang="en-IN" sz="28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Architecture style</a:t>
            </a:r>
          </a:p>
          <a:p>
            <a:pPr lvl="1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Limitations</a:t>
            </a:r>
            <a:r>
              <a:rPr lang="en-IN" sz="2400" b="1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Scaling a monolithic application can be challenging. You may need to scale the entire application even if only a specific part requires additional resources.</a:t>
            </a:r>
            <a:endParaRPr lang="en-IN" sz="2400" i="0" dirty="0">
              <a:solidFill>
                <a:srgbClr val="34354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Technology Choices: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layered architecture, you're typically limited to a single technology stack for the entire application.</a:t>
            </a:r>
            <a:endParaRPr lang="en-US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9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20D1CF-FDA2-BA8D-865D-BA46E0F9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95" y="1404938"/>
            <a:ext cx="10570210" cy="2758895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3551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C02B-8058-7ED3-CAE7-9C1BE8FC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40B6-C1D0-F99C-5A77-AC19FCF6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Architecture Style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 Architecture Style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</a:p>
        </p:txBody>
      </p:sp>
    </p:spTree>
    <p:extLst>
      <p:ext uri="{BB962C8B-B14F-4D97-AF65-F5344CB8AC3E}">
        <p14:creationId xmlns:p14="http://schemas.microsoft.com/office/powerpoint/2010/main" val="78005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D4B8-6FB1-6261-8592-42B15B6C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56FE-E5A2-5BC1-5904-0ADC0819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Food Recipe Management System is a software solution designed to simplify meal planning, and recipe discovery by offering valuable features centered around recipe management. This project aims to enhance the culinary experience by providing a user-friendly platform that facilitates recipe organization, customization, and exploration.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Food Recipe Management System seeks to address these challenges by offering the following key functionalities:</a:t>
            </a:r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will have the convenience of creating a new account</a:t>
            </a:r>
          </a:p>
          <a:p>
            <a:pPr lvl="1" algn="just"/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Uploading a Recipe: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are empowered to contribute to the recipe database by uploading their unique recipes.</a:t>
            </a:r>
          </a:p>
          <a:p>
            <a:pPr lvl="1" algn="just"/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 a Recipe: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modify and enhance existing recipes</a:t>
            </a:r>
          </a:p>
          <a:p>
            <a:pPr lvl="1" algn="just"/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a Recipe: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a search function that allows users to discover recipes based on its ingredients.</a:t>
            </a: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of Recipe: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page of the system presents users with a visually appealing and user-friendly display of a curated list of recipes.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BFE2-F989-0943-5C33-CCF35F13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Layered architectural</a:t>
            </a:r>
            <a:r>
              <a:rPr lang="en-US" sz="4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</a:t>
            </a: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tyle</a:t>
            </a:r>
            <a:endParaRPr lang="en-IN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211C9F-4E15-5B72-2B0E-5E3A1B6DA151}"/>
              </a:ext>
            </a:extLst>
          </p:cNvPr>
          <p:cNvSpPr/>
          <p:nvPr/>
        </p:nvSpPr>
        <p:spPr>
          <a:xfrm>
            <a:off x="4165600" y="1584960"/>
            <a:ext cx="2854960" cy="6705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Frontend: HTML and CSS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890CB-1DD8-CFA4-58A9-384FBF48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281" y="2611120"/>
            <a:ext cx="2854960" cy="4572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N" dirty="0"/>
              <a:t>User Registration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D03F2B9-61FC-AC48-6249-C928C1306BF6}"/>
              </a:ext>
            </a:extLst>
          </p:cNvPr>
          <p:cNvSpPr txBox="1">
            <a:spLocks/>
          </p:cNvSpPr>
          <p:nvPr/>
        </p:nvSpPr>
        <p:spPr>
          <a:xfrm>
            <a:off x="6421120" y="2580640"/>
            <a:ext cx="2854960" cy="4572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User 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AFC5DA-310B-D061-5517-9E983F211DE3}"/>
              </a:ext>
            </a:extLst>
          </p:cNvPr>
          <p:cNvSpPr/>
          <p:nvPr/>
        </p:nvSpPr>
        <p:spPr>
          <a:xfrm>
            <a:off x="2113281" y="3316288"/>
            <a:ext cx="7172324" cy="4572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Authentication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24E89-1797-5205-6E86-567F3E7F62D7}"/>
              </a:ext>
            </a:extLst>
          </p:cNvPr>
          <p:cNvSpPr/>
          <p:nvPr/>
        </p:nvSpPr>
        <p:spPr>
          <a:xfrm>
            <a:off x="2113281" y="4098608"/>
            <a:ext cx="7172324" cy="4572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Database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F3E50-BB45-7DF8-63E7-4A38EF4AADBF}"/>
              </a:ext>
            </a:extLst>
          </p:cNvPr>
          <p:cNvSpPr/>
          <p:nvPr/>
        </p:nvSpPr>
        <p:spPr>
          <a:xfrm>
            <a:off x="8148319" y="4982528"/>
            <a:ext cx="1137285" cy="568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Deleting a Recipe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DF94C-2A13-86D9-0CB4-2365FB461A26}"/>
              </a:ext>
            </a:extLst>
          </p:cNvPr>
          <p:cNvSpPr/>
          <p:nvPr/>
        </p:nvSpPr>
        <p:spPr>
          <a:xfrm>
            <a:off x="2114868" y="5000944"/>
            <a:ext cx="1137285" cy="568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Recipe Upload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1AD35-75D7-A15E-460D-C5D206F1BFB9}"/>
              </a:ext>
            </a:extLst>
          </p:cNvPr>
          <p:cNvSpPr/>
          <p:nvPr/>
        </p:nvSpPr>
        <p:spPr>
          <a:xfrm>
            <a:off x="6198235" y="4996816"/>
            <a:ext cx="1137285" cy="568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Editing a Recipe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88FBF-D646-9BA3-983F-9E3D03ABF2C2}"/>
              </a:ext>
            </a:extLst>
          </p:cNvPr>
          <p:cNvSpPr/>
          <p:nvPr/>
        </p:nvSpPr>
        <p:spPr>
          <a:xfrm>
            <a:off x="4156551" y="4996816"/>
            <a:ext cx="1137285" cy="568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Searching a Recipe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95E73-E88F-113A-7E99-2BEF4059AE27}"/>
              </a:ext>
            </a:extLst>
          </p:cNvPr>
          <p:cNvSpPr/>
          <p:nvPr/>
        </p:nvSpPr>
        <p:spPr>
          <a:xfrm>
            <a:off x="2113281" y="5978208"/>
            <a:ext cx="7172324" cy="4572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Recipe Database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5E2A965-81A6-DD36-2A18-35FA589EA29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389121" y="1407161"/>
            <a:ext cx="355600" cy="2052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25981C-0386-74AC-7A7E-911850BEEE4D}"/>
              </a:ext>
            </a:extLst>
          </p:cNvPr>
          <p:cNvCxnSpPr>
            <a:endCxn id="6" idx="0"/>
          </p:cNvCxnSpPr>
          <p:nvPr/>
        </p:nvCxnSpPr>
        <p:spPr>
          <a:xfrm>
            <a:off x="5593080" y="2432368"/>
            <a:ext cx="2255520" cy="148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1AEE232-9750-EDFC-F271-AED789EFC0D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4496118" y="2112963"/>
            <a:ext cx="247968" cy="2158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81A115-2CD4-81E4-8C77-6FBCB054435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6634798" y="2102486"/>
            <a:ext cx="278448" cy="2149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44778F-2344-AC45-EDF2-B47957DD55F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699443" y="3773488"/>
            <a:ext cx="0" cy="32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211658F-547E-BB92-4774-776C2912E60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3968909" y="3270410"/>
            <a:ext cx="445136" cy="3015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DB3ED58-A99F-D8EF-752E-5F011C853E4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4991815" y="4289188"/>
            <a:ext cx="441008" cy="974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D6BF80-1398-ED7E-FF14-F9FEE752377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6012656" y="4242594"/>
            <a:ext cx="441008" cy="1067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F35E57E-9402-8DF9-F4C6-D2AA52A9F7A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6994842" y="3260408"/>
            <a:ext cx="426720" cy="3017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03D537B-A3E7-05E7-3A35-9640CF81052F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16200000" flipH="1">
            <a:off x="3987325" y="4266090"/>
            <a:ext cx="408304" cy="3015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6C98E95-FAB1-738C-2BAB-F173A22CA28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5006102" y="5284867"/>
            <a:ext cx="412432" cy="974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C7C12C2-2BCB-6E63-B319-0A26984B6AD7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6026945" y="5238275"/>
            <a:ext cx="412432" cy="1067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968D7FA-8B55-9208-B8A6-B4995A14CA9B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5400000">
            <a:off x="6994843" y="4256089"/>
            <a:ext cx="426720" cy="3017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9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7E2C-E7A2-D56B-3F96-DFA613EA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DFF7E5-E37B-DF6C-B7A4-7762CCF6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255" y="1789853"/>
            <a:ext cx="2521080" cy="413406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2A64B6-FB6A-619A-3309-9D6D5B0D0844}"/>
              </a:ext>
            </a:extLst>
          </p:cNvPr>
          <p:cNvCxnSpPr/>
          <p:nvPr/>
        </p:nvCxnSpPr>
        <p:spPr>
          <a:xfrm>
            <a:off x="5953760" y="305816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E66DC1-07E1-270D-B9E5-DDFCC2CB8103}"/>
              </a:ext>
            </a:extLst>
          </p:cNvPr>
          <p:cNvCxnSpPr/>
          <p:nvPr/>
        </p:nvCxnSpPr>
        <p:spPr>
          <a:xfrm>
            <a:off x="6024880" y="475488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74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F1D5-0497-8674-9C00-775E6A25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Microservices Architecture style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68C3C8-5B0F-75D9-9DEA-A74B05C5AF4E}"/>
              </a:ext>
            </a:extLst>
          </p:cNvPr>
          <p:cNvSpPr/>
          <p:nvPr/>
        </p:nvSpPr>
        <p:spPr>
          <a:xfrm>
            <a:off x="4668520" y="1586228"/>
            <a:ext cx="2854960" cy="6705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Frontend: HTML and CSS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4362-5211-8301-16C9-BF2658864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0" y="2728277"/>
            <a:ext cx="2814320" cy="6705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N" dirty="0"/>
              <a:t>Recipe Management Services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7EC17A1-0414-48D7-C8F7-4E2B2881DE0F}"/>
              </a:ext>
            </a:extLst>
          </p:cNvPr>
          <p:cNvSpPr txBox="1">
            <a:spLocks/>
          </p:cNvSpPr>
          <p:nvPr/>
        </p:nvSpPr>
        <p:spPr>
          <a:xfrm>
            <a:off x="3586480" y="3626486"/>
            <a:ext cx="2037080" cy="6705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User Login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C1CB102-028B-6CF2-64F0-1F55351679B2}"/>
              </a:ext>
            </a:extLst>
          </p:cNvPr>
          <p:cNvSpPr txBox="1">
            <a:spLocks/>
          </p:cNvSpPr>
          <p:nvPr/>
        </p:nvSpPr>
        <p:spPr>
          <a:xfrm>
            <a:off x="701040" y="3626486"/>
            <a:ext cx="1778000" cy="6705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User Registration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D68A0-32CB-5E18-6BBB-AB7B9C6B61F4}"/>
              </a:ext>
            </a:extLst>
          </p:cNvPr>
          <p:cNvSpPr/>
          <p:nvPr/>
        </p:nvSpPr>
        <p:spPr>
          <a:xfrm>
            <a:off x="701040" y="4555175"/>
            <a:ext cx="4836160" cy="6705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Database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61024-65BF-A25E-9207-11D2696A618D}"/>
              </a:ext>
            </a:extLst>
          </p:cNvPr>
          <p:cNvSpPr/>
          <p:nvPr/>
        </p:nvSpPr>
        <p:spPr>
          <a:xfrm>
            <a:off x="2098040" y="5544824"/>
            <a:ext cx="2052319" cy="6705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Authentication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08EA20B-3F0B-1336-29D4-38F922B94633}"/>
              </a:ext>
            </a:extLst>
          </p:cNvPr>
          <p:cNvSpPr txBox="1">
            <a:spLocks/>
          </p:cNvSpPr>
          <p:nvPr/>
        </p:nvSpPr>
        <p:spPr>
          <a:xfrm>
            <a:off x="2280920" y="2728277"/>
            <a:ext cx="2037080" cy="6705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/>
              <a:t>User Services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D8E2B2-67FB-A632-726A-DD67A3ECC7DF}"/>
              </a:ext>
            </a:extLst>
          </p:cNvPr>
          <p:cNvSpPr/>
          <p:nvPr/>
        </p:nvSpPr>
        <p:spPr>
          <a:xfrm>
            <a:off x="10576559" y="4138292"/>
            <a:ext cx="1137285" cy="568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Deleting a Recipe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D63CF-FA28-D1C7-9997-91E476FA1DEC}"/>
              </a:ext>
            </a:extLst>
          </p:cNvPr>
          <p:cNvSpPr/>
          <p:nvPr/>
        </p:nvSpPr>
        <p:spPr>
          <a:xfrm>
            <a:off x="6264595" y="4152580"/>
            <a:ext cx="1137285" cy="568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Recipe Upload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28E75-954A-A43A-CFD5-325DB9966C80}"/>
              </a:ext>
            </a:extLst>
          </p:cNvPr>
          <p:cNvSpPr/>
          <p:nvPr/>
        </p:nvSpPr>
        <p:spPr>
          <a:xfrm>
            <a:off x="9205595" y="4152580"/>
            <a:ext cx="1137285" cy="568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Editing a Recipe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FD6B25-7E7E-41DB-EE68-120A33F39434}"/>
              </a:ext>
            </a:extLst>
          </p:cNvPr>
          <p:cNvSpPr/>
          <p:nvPr/>
        </p:nvSpPr>
        <p:spPr>
          <a:xfrm>
            <a:off x="7735095" y="4152580"/>
            <a:ext cx="1137285" cy="568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Searching a Recipe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F7AB77-9D75-C32D-9B62-235152CBFFE1}"/>
              </a:ext>
            </a:extLst>
          </p:cNvPr>
          <p:cNvSpPr/>
          <p:nvPr/>
        </p:nvSpPr>
        <p:spPr>
          <a:xfrm>
            <a:off x="7579680" y="5544824"/>
            <a:ext cx="3423919" cy="6705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Recipe Database 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13E5CE1-6734-0ADF-D5E0-0D44A0646350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4461986" y="1094262"/>
            <a:ext cx="471489" cy="2796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7A69326-24F4-715A-AEB3-4B3E9796941F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5400000">
            <a:off x="2330926" y="2657951"/>
            <a:ext cx="227649" cy="1709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62913C7-EEBE-92C4-53FB-EA3C6B0B4E03}"/>
              </a:ext>
            </a:extLst>
          </p:cNvPr>
          <p:cNvCxnSpPr>
            <a:stCxn id="11" idx="2"/>
            <a:endCxn id="6" idx="0"/>
          </p:cNvCxnSpPr>
          <p:nvPr/>
        </p:nvCxnSpPr>
        <p:spPr>
          <a:xfrm rot="16200000" flipH="1">
            <a:off x="3838416" y="2859881"/>
            <a:ext cx="227649" cy="1305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8D5C61-908F-5852-69A9-CD9AEE0F76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5356" y="3661570"/>
            <a:ext cx="258129" cy="1529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1D86670-60BE-803E-ABA0-A2368733EF2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733006" y="3683160"/>
            <a:ext cx="258129" cy="1485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C8C5764-D71C-0C0C-6D35-96D37FB1757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2962116" y="5382739"/>
            <a:ext cx="319089" cy="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D162801-2680-4A43-137B-A65F8B3A4AAA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4150359" y="3063557"/>
            <a:ext cx="3723641" cy="2816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855922F-772D-2A92-C523-4069060EF675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rot="5400000">
            <a:off x="7680328" y="2551747"/>
            <a:ext cx="753743" cy="2447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1089CE0-97EC-AFA9-02DB-60E46A3DFD15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8415578" y="3286997"/>
            <a:ext cx="753743" cy="977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EA6680C-4CBB-DE41-EBE5-D4B7EF0F0CE1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16200000" flipH="1">
            <a:off x="9150828" y="3529169"/>
            <a:ext cx="753743" cy="493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2D1E235-1252-8C0F-896E-731688D38294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16200000" flipH="1">
            <a:off x="9843454" y="2836543"/>
            <a:ext cx="739455" cy="1864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1A7A650-1270-230D-B1A0-BE7679F48FD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16200000" flipH="1">
            <a:off x="7650797" y="3903981"/>
            <a:ext cx="823284" cy="245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D513415-7D04-9678-F8F0-D01E25C54D3F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8386047" y="4639231"/>
            <a:ext cx="823284" cy="987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EDDA9B1-2CCD-8D9A-E692-B7B7F8D04D1C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9121297" y="4891883"/>
            <a:ext cx="823284" cy="482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1D863D5-EB89-8D9A-E9C3-069A623EA261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rot="5400000">
            <a:off x="9799635" y="4199257"/>
            <a:ext cx="837572" cy="1853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1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16D4-6DCA-1A52-0124-8A0DA992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F93B7-5341-0F40-2973-5E7A4636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147" y="1609004"/>
            <a:ext cx="6179296" cy="47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2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7B2E-4615-5130-7639-13A5FE8E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563C8F-4456-657A-6E73-0A0D0C267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88690"/>
              </p:ext>
            </p:extLst>
          </p:nvPr>
        </p:nvGraphicFramePr>
        <p:xfrm>
          <a:off x="1249680" y="1960880"/>
          <a:ext cx="8910318" cy="33451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70106">
                  <a:extLst>
                    <a:ext uri="{9D8B030D-6E8A-4147-A177-3AD203B41FA5}">
                      <a16:colId xmlns:a16="http://schemas.microsoft.com/office/drawing/2014/main" val="36245507"/>
                    </a:ext>
                  </a:extLst>
                </a:gridCol>
                <a:gridCol w="2983654">
                  <a:extLst>
                    <a:ext uri="{9D8B030D-6E8A-4147-A177-3AD203B41FA5}">
                      <a16:colId xmlns:a16="http://schemas.microsoft.com/office/drawing/2014/main" val="410179105"/>
                    </a:ext>
                  </a:extLst>
                </a:gridCol>
                <a:gridCol w="2956558">
                  <a:extLst>
                    <a:ext uri="{9D8B030D-6E8A-4147-A177-3AD203B41FA5}">
                      <a16:colId xmlns:a16="http://schemas.microsoft.com/office/drawing/2014/main" val="1609631582"/>
                    </a:ext>
                  </a:extLst>
                </a:gridCol>
              </a:tblGrid>
              <a:tr h="111506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84318"/>
                  </a:ext>
                </a:extLst>
              </a:tr>
              <a:tr h="1115061">
                <a:tc>
                  <a:txBody>
                    <a:bodyPr/>
                    <a:lstStyle/>
                    <a:p>
                      <a:r>
                        <a:rPr lang="en-IN" b="1" dirty="0"/>
                        <a:t>Microservices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Modularity and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35455"/>
                  </a:ext>
                </a:extLst>
              </a:tr>
              <a:tr h="1115061">
                <a:tc>
                  <a:txBody>
                    <a:bodyPr/>
                    <a:lstStyle/>
                    <a:p>
                      <a:r>
                        <a:rPr lang="en-IN" b="1" dirty="0"/>
                        <a:t>Layered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Operational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Scaling 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03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24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85EB-DB67-3177-3ECE-C9F9D11D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icroservices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60CB-FD08-34AD-28B9-AE61A716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605155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02895" algn="l"/>
                <a:tab pos="30416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believe that microservices architecture is the most suitable architecture for our project.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05155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02895" algn="l"/>
                <a:tab pos="30416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microservices architecture, services are deployed individually. We can modify the services as they are not dependent on each other.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05155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02895" algn="l"/>
                <a:tab pos="30416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microservices improves fault isolation. Usually, if one service fails, the entire program is not affected. This improves the availability and fault tolerance of the system as a whole which is not the case in layered architecture.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3881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2E8E7"/>
      </a:lt2>
      <a:accent1>
        <a:srgbClr val="D5878F"/>
      </a:accent1>
      <a:accent2>
        <a:srgbClr val="CC6C9E"/>
      </a:accent2>
      <a:accent3>
        <a:srgbClr val="D587D0"/>
      </a:accent3>
      <a:accent4>
        <a:srgbClr val="AB6CCC"/>
      </a:accent4>
      <a:accent5>
        <a:srgbClr val="9987D5"/>
      </a:accent5>
      <a:accent6>
        <a:srgbClr val="6C7ECC"/>
      </a:accent6>
      <a:hlink>
        <a:srgbClr val="568E88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465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Nova</vt:lpstr>
      <vt:lpstr>Söhne</vt:lpstr>
      <vt:lpstr>Symbol</vt:lpstr>
      <vt:lpstr>Times New Roman</vt:lpstr>
      <vt:lpstr>ConfettiVTI</vt:lpstr>
      <vt:lpstr>Food Recipe Management System</vt:lpstr>
      <vt:lpstr>Table of content</vt:lpstr>
      <vt:lpstr>Introduction</vt:lpstr>
      <vt:lpstr>Layered architectural style</vt:lpstr>
      <vt:lpstr>Class Diagram</vt:lpstr>
      <vt:lpstr>Microservices Architecture style</vt:lpstr>
      <vt:lpstr>Class Diagram</vt:lpstr>
      <vt:lpstr>Pros and Cons</vt:lpstr>
      <vt:lpstr>Rationale Microservices Architecture</vt:lpstr>
      <vt:lpstr>Risk Analysis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Recipe Management System</dc:title>
  <dc:creator>Satpute, Vishakha Kishor</dc:creator>
  <cp:lastModifiedBy>Satpute, Vishakha Kishor</cp:lastModifiedBy>
  <cp:revision>18</cp:revision>
  <dcterms:created xsi:type="dcterms:W3CDTF">2023-11-05T01:07:33Z</dcterms:created>
  <dcterms:modified xsi:type="dcterms:W3CDTF">2023-11-07T02:21:16Z</dcterms:modified>
</cp:coreProperties>
</file>