
<file path=[Content_Types].xml><?xml version="1.0" encoding="utf-8"?>
<Types xmlns="http://schemas.openxmlformats.org/package/2006/content-types">
  <Default Extension="jpeg" ContentType="image/jpeg"/>
  <Default Extension="jpg" ContentType="image/unknow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2.jpg" ContentType="image/png"/>
  <Override PartName="/ppt/media/image3.jpg" ContentType="image/jpeg"/>
  <Override PartName="/ppt/media/image4.jpg" ContentType="image/jpeg"/>
  <Override PartName="/ppt/media/image5.jpg" ContentType="image/jpeg"/>
  <Override PartName="/ppt/media/image6.jpg" ContentType="image/jpeg"/>
  <Override PartName="/ppt/media/image7.jpg" ContentType="image/png"/>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8" r:id="rId2"/>
    <p:sldId id="259" r:id="rId3"/>
    <p:sldId id="260" r:id="rId4"/>
    <p:sldId id="261" r:id="rId5"/>
    <p:sldId id="262"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D3DE53-C55D-4646-AC78-1FFC08F12F4E}"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95588DB-E8CD-4508-9529-013BB886938F}" type="slidenum">
              <a:rPr lang="en-US" smtClean="0"/>
              <a:t>‹#›</a:t>
            </a:fld>
            <a:endParaRPr lang="en-US"/>
          </a:p>
        </p:txBody>
      </p:sp>
    </p:spTree>
    <p:extLst>
      <p:ext uri="{BB962C8B-B14F-4D97-AF65-F5344CB8AC3E}">
        <p14:creationId xmlns:p14="http://schemas.microsoft.com/office/powerpoint/2010/main" val="3792568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3DE53-C55D-4646-AC78-1FFC08F12F4E}"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5588DB-E8CD-4508-9529-013BB886938F}" type="slidenum">
              <a:rPr lang="en-US" smtClean="0"/>
              <a:t>‹#›</a:t>
            </a:fld>
            <a:endParaRPr lang="en-US"/>
          </a:p>
        </p:txBody>
      </p:sp>
    </p:spTree>
    <p:extLst>
      <p:ext uri="{BB962C8B-B14F-4D97-AF65-F5344CB8AC3E}">
        <p14:creationId xmlns:p14="http://schemas.microsoft.com/office/powerpoint/2010/main" val="405638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3DE53-C55D-4646-AC78-1FFC08F12F4E}"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5588DB-E8CD-4508-9529-013BB886938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6397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D3DE53-C55D-4646-AC78-1FFC08F12F4E}"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5588DB-E8CD-4508-9529-013BB886938F}" type="slidenum">
              <a:rPr lang="en-US" smtClean="0"/>
              <a:t>‹#›</a:t>
            </a:fld>
            <a:endParaRPr lang="en-US"/>
          </a:p>
        </p:txBody>
      </p:sp>
    </p:spTree>
    <p:extLst>
      <p:ext uri="{BB962C8B-B14F-4D97-AF65-F5344CB8AC3E}">
        <p14:creationId xmlns:p14="http://schemas.microsoft.com/office/powerpoint/2010/main" val="1828801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D3DE53-C55D-4646-AC78-1FFC08F12F4E}"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5588DB-E8CD-4508-9529-013BB886938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2741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D3DE53-C55D-4646-AC78-1FFC08F12F4E}"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5588DB-E8CD-4508-9529-013BB886938F}" type="slidenum">
              <a:rPr lang="en-US" smtClean="0"/>
              <a:t>‹#›</a:t>
            </a:fld>
            <a:endParaRPr lang="en-US"/>
          </a:p>
        </p:txBody>
      </p:sp>
    </p:spTree>
    <p:extLst>
      <p:ext uri="{BB962C8B-B14F-4D97-AF65-F5344CB8AC3E}">
        <p14:creationId xmlns:p14="http://schemas.microsoft.com/office/powerpoint/2010/main" val="2835231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3DE53-C55D-4646-AC78-1FFC08F12F4E}"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5588DB-E8CD-4508-9529-013BB886938F}" type="slidenum">
              <a:rPr lang="en-US" smtClean="0"/>
              <a:t>‹#›</a:t>
            </a:fld>
            <a:endParaRPr lang="en-US"/>
          </a:p>
        </p:txBody>
      </p:sp>
    </p:spTree>
    <p:extLst>
      <p:ext uri="{BB962C8B-B14F-4D97-AF65-F5344CB8AC3E}">
        <p14:creationId xmlns:p14="http://schemas.microsoft.com/office/powerpoint/2010/main" val="1226399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3DE53-C55D-4646-AC78-1FFC08F12F4E}"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5588DB-E8CD-4508-9529-013BB886938F}" type="slidenum">
              <a:rPr lang="en-US" smtClean="0"/>
              <a:t>‹#›</a:t>
            </a:fld>
            <a:endParaRPr lang="en-US"/>
          </a:p>
        </p:txBody>
      </p:sp>
    </p:spTree>
    <p:extLst>
      <p:ext uri="{BB962C8B-B14F-4D97-AF65-F5344CB8AC3E}">
        <p14:creationId xmlns:p14="http://schemas.microsoft.com/office/powerpoint/2010/main" val="289088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3DE53-C55D-4646-AC78-1FFC08F12F4E}"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5588DB-E8CD-4508-9529-013BB886938F}" type="slidenum">
              <a:rPr lang="en-US" smtClean="0"/>
              <a:t>‹#›</a:t>
            </a:fld>
            <a:endParaRPr lang="en-US"/>
          </a:p>
        </p:txBody>
      </p:sp>
    </p:spTree>
    <p:extLst>
      <p:ext uri="{BB962C8B-B14F-4D97-AF65-F5344CB8AC3E}">
        <p14:creationId xmlns:p14="http://schemas.microsoft.com/office/powerpoint/2010/main" val="380047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3DE53-C55D-4646-AC78-1FFC08F12F4E}"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5588DB-E8CD-4508-9529-013BB886938F}" type="slidenum">
              <a:rPr lang="en-US" smtClean="0"/>
              <a:t>‹#›</a:t>
            </a:fld>
            <a:endParaRPr lang="en-US"/>
          </a:p>
        </p:txBody>
      </p:sp>
    </p:spTree>
    <p:extLst>
      <p:ext uri="{BB962C8B-B14F-4D97-AF65-F5344CB8AC3E}">
        <p14:creationId xmlns:p14="http://schemas.microsoft.com/office/powerpoint/2010/main" val="269204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D3DE53-C55D-4646-AC78-1FFC08F12F4E}"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95588DB-E8CD-4508-9529-013BB886938F}" type="slidenum">
              <a:rPr lang="en-US" smtClean="0"/>
              <a:t>‹#›</a:t>
            </a:fld>
            <a:endParaRPr lang="en-US"/>
          </a:p>
        </p:txBody>
      </p:sp>
    </p:spTree>
    <p:extLst>
      <p:ext uri="{BB962C8B-B14F-4D97-AF65-F5344CB8AC3E}">
        <p14:creationId xmlns:p14="http://schemas.microsoft.com/office/powerpoint/2010/main" val="323830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D3DE53-C55D-4646-AC78-1FFC08F12F4E}" type="datetimeFigureOut">
              <a:rPr lang="en-US" smtClean="0"/>
              <a:t>1/9/2024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95588DB-E8CD-4508-9529-013BB886938F}" type="slidenum">
              <a:rPr lang="en-US" smtClean="0"/>
              <a:t>‹#›</a:t>
            </a:fld>
            <a:endParaRPr lang="en-US"/>
          </a:p>
        </p:txBody>
      </p:sp>
    </p:spTree>
    <p:extLst>
      <p:ext uri="{BB962C8B-B14F-4D97-AF65-F5344CB8AC3E}">
        <p14:creationId xmlns:p14="http://schemas.microsoft.com/office/powerpoint/2010/main" val="423188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D3DE53-C55D-4646-AC78-1FFC08F12F4E}" type="datetimeFigureOut">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95588DB-E8CD-4508-9529-013BB886938F}" type="slidenum">
              <a:rPr lang="en-US" smtClean="0"/>
              <a:t>‹#›</a:t>
            </a:fld>
            <a:endParaRPr lang="en-US"/>
          </a:p>
        </p:txBody>
      </p:sp>
    </p:spTree>
    <p:extLst>
      <p:ext uri="{BB962C8B-B14F-4D97-AF65-F5344CB8AC3E}">
        <p14:creationId xmlns:p14="http://schemas.microsoft.com/office/powerpoint/2010/main" val="256350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3DE53-C55D-4646-AC78-1FFC08F12F4E}" type="datetimeFigureOut">
              <a:rPr lang="en-US" smtClean="0"/>
              <a:t>1/9/2024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95588DB-E8CD-4508-9529-013BB886938F}" type="slidenum">
              <a:rPr lang="en-US" smtClean="0"/>
              <a:t>‹#›</a:t>
            </a:fld>
            <a:endParaRPr lang="en-US"/>
          </a:p>
        </p:txBody>
      </p:sp>
    </p:spTree>
    <p:extLst>
      <p:ext uri="{BB962C8B-B14F-4D97-AF65-F5344CB8AC3E}">
        <p14:creationId xmlns:p14="http://schemas.microsoft.com/office/powerpoint/2010/main" val="385088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D3DE53-C55D-4646-AC78-1FFC08F12F4E}"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95588DB-E8CD-4508-9529-013BB886938F}" type="slidenum">
              <a:rPr lang="en-US" smtClean="0"/>
              <a:t>‹#›</a:t>
            </a:fld>
            <a:endParaRPr lang="en-US"/>
          </a:p>
        </p:txBody>
      </p:sp>
    </p:spTree>
    <p:extLst>
      <p:ext uri="{BB962C8B-B14F-4D97-AF65-F5344CB8AC3E}">
        <p14:creationId xmlns:p14="http://schemas.microsoft.com/office/powerpoint/2010/main" val="423223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D3DE53-C55D-4646-AC78-1FFC08F12F4E}"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5588DB-E8CD-4508-9529-013BB886938F}" type="slidenum">
              <a:rPr lang="en-US" smtClean="0"/>
              <a:t>‹#›</a:t>
            </a:fld>
            <a:endParaRPr lang="en-US"/>
          </a:p>
        </p:txBody>
      </p:sp>
    </p:spTree>
    <p:extLst>
      <p:ext uri="{BB962C8B-B14F-4D97-AF65-F5344CB8AC3E}">
        <p14:creationId xmlns:p14="http://schemas.microsoft.com/office/powerpoint/2010/main" val="199169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D3DE53-C55D-4646-AC78-1FFC08F12F4E}" type="datetimeFigureOut">
              <a:rPr lang="en-US" smtClean="0"/>
              <a:t>1/9/2024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95588DB-E8CD-4508-9529-013BB886938F}" type="slidenum">
              <a:rPr lang="en-US" smtClean="0"/>
              <a:t>‹#›</a:t>
            </a:fld>
            <a:endParaRPr lang="en-US"/>
          </a:p>
        </p:txBody>
      </p:sp>
    </p:spTree>
    <p:extLst>
      <p:ext uri="{BB962C8B-B14F-4D97-AF65-F5344CB8AC3E}">
        <p14:creationId xmlns:p14="http://schemas.microsoft.com/office/powerpoint/2010/main" val="358396058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hyperlink" Target="https://hrshelf.com/employee-retention-objectives/#1_To_Reduce_Turnover_Hassles" TargetMode="External"/><Relationship Id="rId7" Type="http://schemas.openxmlformats.org/officeDocument/2006/relationships/hyperlink" Target="https://hrshelf.com/employee-retention-objectives/#5_To_achieve_Improved_Customer_Experiences" TargetMode="External"/><Relationship Id="rId2" Type="http://schemas.openxmlformats.org/officeDocument/2006/relationships/hyperlink" Target="https://hrshelf.com/employee-retention-objectives/#Objectives_and_Goals_of_Employee_Retention" TargetMode="External"/><Relationship Id="rId1" Type="http://schemas.openxmlformats.org/officeDocument/2006/relationships/slideLayout" Target="../slideLayouts/slideLayout7.xml"/><Relationship Id="rId6" Type="http://schemas.openxmlformats.org/officeDocument/2006/relationships/hyperlink" Target="https://hrshelf.com/employee-retention-objectives/#4_To_achieve_Increased_Employee_Productivity" TargetMode="External"/><Relationship Id="rId5" Type="http://schemas.openxmlformats.org/officeDocument/2006/relationships/hyperlink" Target="https://hrshelf.com/employee-retention-objectives/#3_To_Improve_Employee_Morale" TargetMode="External"/><Relationship Id="rId4" Type="http://schemas.openxmlformats.org/officeDocument/2006/relationships/hyperlink" Target="https://hrshelf.com/employee-retention-objectives/#2_To_Reduce_Acquisition_and_Training_Tim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D387194-51CE-4DCD-B346-4A8C23B50247}"/>
              </a:ext>
            </a:extLst>
          </p:cNvPr>
          <p:cNvSpPr/>
          <p:nvPr/>
        </p:nvSpPr>
        <p:spPr>
          <a:xfrm>
            <a:off x="4492487" y="2610679"/>
            <a:ext cx="6665844" cy="2213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accent1">
                    <a:lumMod val="40000"/>
                    <a:lumOff val="60000"/>
                  </a:schemeClr>
                </a:solidFill>
                <a:effectLst>
                  <a:outerShdw blurRad="38100" dist="38100" dir="2700000" algn="tl">
                    <a:srgbClr val="000000">
                      <a:alpha val="43137"/>
                    </a:srgbClr>
                  </a:outerShdw>
                </a:effectLst>
                <a:latin typeface="Century" panose="02040604050505020304" pitchFamily="18" charset="0"/>
              </a:rPr>
              <a:t>HR Analytics </a:t>
            </a:r>
          </a:p>
        </p:txBody>
      </p:sp>
      <p:sp>
        <p:nvSpPr>
          <p:cNvPr id="3" name="TextBox 2">
            <a:extLst>
              <a:ext uri="{FF2B5EF4-FFF2-40B4-BE49-F238E27FC236}">
                <a16:creationId xmlns:a16="http://schemas.microsoft.com/office/drawing/2014/main" id="{75D19F1F-455A-4657-8159-B2D5EF9DFB22}"/>
              </a:ext>
            </a:extLst>
          </p:cNvPr>
          <p:cNvSpPr txBox="1"/>
          <p:nvPr/>
        </p:nvSpPr>
        <p:spPr>
          <a:xfrm>
            <a:off x="225286" y="768626"/>
            <a:ext cx="1285462" cy="400110"/>
          </a:xfrm>
          <a:prstGeom prst="rect">
            <a:avLst/>
          </a:prstGeom>
          <a:noFill/>
        </p:spPr>
        <p:txBody>
          <a:bodyPr wrap="square" rtlCol="0">
            <a:spAutoFit/>
          </a:bodyPr>
          <a:lstStyle/>
          <a:p>
            <a:r>
              <a:rPr lang="en-US" sz="2000" dirty="0">
                <a:solidFill>
                  <a:schemeClr val="bg1"/>
                </a:solidFill>
              </a:rPr>
              <a:t>Project</a:t>
            </a:r>
          </a:p>
        </p:txBody>
      </p:sp>
    </p:spTree>
    <p:extLst>
      <p:ext uri="{BB962C8B-B14F-4D97-AF65-F5344CB8AC3E}">
        <p14:creationId xmlns:p14="http://schemas.microsoft.com/office/powerpoint/2010/main" val="20825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A5F81-21F7-C806-FF33-A3923AA51506}"/>
              </a:ext>
            </a:extLst>
          </p:cNvPr>
          <p:cNvSpPr txBox="1"/>
          <p:nvPr/>
        </p:nvSpPr>
        <p:spPr>
          <a:xfrm>
            <a:off x="2084833" y="594804"/>
            <a:ext cx="12518135" cy="6906442"/>
          </a:xfrm>
          <a:prstGeom prst="rect">
            <a:avLst/>
          </a:prstGeom>
          <a:noFill/>
        </p:spPr>
        <p:txBody>
          <a:bodyPr wrap="square" rtlCol="0">
            <a:spAutoFit/>
          </a:bodyPr>
          <a:lstStyle/>
          <a:p>
            <a:pPr>
              <a:lnSpc>
                <a:spcPct val="107000"/>
              </a:lnSpc>
              <a:spcAft>
                <a:spcPts val="800"/>
              </a:spcAft>
            </a:pPr>
            <a:r>
              <a:rPr lang="en-IN" sz="2400" kern="100" dirty="0">
                <a:latin typeface="Arial" panose="020B0604020202020204" pitchFamily="34" charset="0"/>
                <a:ea typeface="Calibri" panose="020F0502020204030204" pitchFamily="34" charset="0"/>
                <a:cs typeface="Times New Roman" panose="02020603050405020304" pitchFamily="18" charset="0"/>
              </a:rPr>
              <a:t>C</a:t>
            </a:r>
            <a:r>
              <a:rPr lang="en-IN" sz="2400" kern="100" dirty="0">
                <a:effectLst/>
                <a:latin typeface="Arial" panose="020B0604020202020204" pitchFamily="34" charset="0"/>
                <a:ea typeface="Calibri" panose="020F0502020204030204" pitchFamily="34" charset="0"/>
                <a:cs typeface="Times New Roman" panose="02020603050405020304" pitchFamily="18" charset="0"/>
              </a:rPr>
              <a:t>hallenges, lessons, and conclusion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600" kern="100" dirty="0">
                <a:solidFill>
                  <a:srgbClr val="2F5496"/>
                </a:solidFill>
                <a:effectLst/>
                <a:latin typeface="Arial" panose="020B0604020202020204" pitchFamily="34" charset="0"/>
                <a:ea typeface="Calibri" panose="020F0502020204030204" pitchFamily="34" charset="0"/>
                <a:cs typeface="Times New Roman" panose="02020603050405020304" pitchFamily="18" charset="0"/>
              </a:rPr>
              <a:t>Average Years with Current Manager by attrition and department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Challenge</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 The challenge is retaining employees even with the stability provided by longer average years with the current manager</a:t>
            </a:r>
            <a:r>
              <a:rPr lang="en-IN" sz="1600" kern="100" dirty="0">
                <a:effectLst/>
                <a:latin typeface="Arial" panose="020B0604020202020204" pitchFamily="34" charset="0"/>
                <a:ea typeface="Calibri" panose="020F0502020204030204" pitchFamily="34" charset="0"/>
                <a:cs typeface="Times New Roman" panose="02020603050405020304" pitchFamily="18" charset="0"/>
              </a:rPr>
              <a:t>. Understanding the factors contributing to attrition despite stable managerial relationships is crucial.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Lesson 1</a:t>
            </a: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The data suggests that employee needs and motivations might vary despite stable managerial relationships</a:t>
            </a:r>
            <a:r>
              <a:rPr lang="en-IN" sz="1600" kern="100" dirty="0">
                <a:effectLst/>
                <a:latin typeface="Arial" panose="020B0604020202020204" pitchFamily="34" charset="0"/>
                <a:ea typeface="Calibri" panose="020F0502020204030204" pitchFamily="34" charset="0"/>
                <a:cs typeface="Times New Roman" panose="02020603050405020304" pitchFamily="18" charset="0"/>
              </a:rPr>
              <a:t>. Conducting in-depth surveys or interviews to uncover individual preferences and concerns contributing to attrition.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Lesson 2: </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While stability is reflected in average years with the current manager, there's a lesson in balancing this stability with opportunities for employee growth.</a:t>
            </a:r>
            <a:r>
              <a:rPr lang="en-IN" sz="1600" kern="100" dirty="0">
                <a:effectLst/>
                <a:latin typeface="Arial" panose="020B0604020202020204" pitchFamily="34" charset="0"/>
                <a:ea typeface="Calibri" panose="020F0502020204030204" pitchFamily="34" charset="0"/>
                <a:cs typeface="Times New Roman" panose="02020603050405020304" pitchFamily="18" charset="0"/>
              </a:rPr>
              <a:t>  Develop professional development programs and career advancement opportunities to align with employee aspirations.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Conclusion</a:t>
            </a: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The challenge of retaining employees despite longer average tenures highlights the complexity of retention efforts.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The varied employee needs indicate a need for individualized retention approaches. Customizing retention initiatives based on the unique preferences and concerns identified through employee feedback will improve retention rate.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Retention efforts should involve continuous monitoring and adaptation.</a:t>
            </a:r>
            <a:r>
              <a:rPr lang="en-IN" sz="1600" kern="100" dirty="0">
                <a:effectLst/>
                <a:latin typeface="Arial" panose="020B0604020202020204" pitchFamily="34" charset="0"/>
                <a:ea typeface="Calibri" panose="020F0502020204030204" pitchFamily="34" charset="0"/>
                <a:cs typeface="Times New Roman" panose="02020603050405020304" pitchFamily="18" charset="0"/>
              </a:rPr>
              <a:t> Establishing a feedback loop to monitor the effectiveness of retention strategies and adapting them as needed to align with evolving employee expectations.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50450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4DE6A5-C3E0-687C-09C1-F575E7B46424}"/>
              </a:ext>
            </a:extLst>
          </p:cNvPr>
          <p:cNvSpPr txBox="1"/>
          <p:nvPr/>
        </p:nvSpPr>
        <p:spPr>
          <a:xfrm>
            <a:off x="1509204" y="213064"/>
            <a:ext cx="10156055" cy="6307584"/>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err="1">
                <a:solidFill>
                  <a:srgbClr val="2F5496"/>
                </a:solidFill>
                <a:effectLst/>
                <a:latin typeface="Arial" panose="020B0604020202020204" pitchFamily="34" charset="0"/>
                <a:ea typeface="Calibri" panose="020F0502020204030204" pitchFamily="34" charset="0"/>
                <a:cs typeface="Times New Roman" panose="02020603050405020304" pitchFamily="18" charset="0"/>
              </a:rPr>
              <a:t>Avg</a:t>
            </a:r>
            <a:r>
              <a:rPr lang="en-IN" sz="1800" kern="100" dirty="0">
                <a:solidFill>
                  <a:srgbClr val="2F5496"/>
                </a:solidFill>
                <a:effectLst/>
                <a:latin typeface="Arial" panose="020B0604020202020204" pitchFamily="34" charset="0"/>
                <a:ea typeface="Calibri" panose="020F0502020204030204" pitchFamily="34" charset="0"/>
                <a:cs typeface="Times New Roman" panose="02020603050405020304" pitchFamily="18" charset="0"/>
              </a:rPr>
              <a:t> of Monthly income by job level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Challenge : </a:t>
            </a:r>
            <a:r>
              <a:rPr lang="en-IN"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Balancing the desire for competitive compensation with budgetary constraints.</a:t>
            </a:r>
            <a:r>
              <a:rPr lang="en-IN" kern="100" dirty="0">
                <a:effectLst/>
                <a:latin typeface="Arial" panose="020B0604020202020204" pitchFamily="34" charset="0"/>
                <a:ea typeface="Calibri" panose="020F0502020204030204" pitchFamily="34" charset="0"/>
                <a:cs typeface="Times New Roman" panose="02020603050405020304" pitchFamily="18" charset="0"/>
              </a:rPr>
              <a:t> Ensuring that salary structures align with both organizational financial capabilities and industry standards.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Lesson :  </a:t>
            </a:r>
            <a:r>
              <a:rPr lang="en-IN"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The data provides insights into the compensation expectations at different job levels</a:t>
            </a:r>
            <a:r>
              <a:rPr lang="en-IN" kern="100" dirty="0">
                <a:effectLst/>
                <a:latin typeface="Arial" panose="020B0604020202020204" pitchFamily="34" charset="0"/>
                <a:ea typeface="Calibri" panose="020F0502020204030204" pitchFamily="34" charset="0"/>
                <a:cs typeface="Times New Roman" panose="02020603050405020304" pitchFamily="18" charset="0"/>
              </a:rPr>
              <a:t>. Using this we can </a:t>
            </a:r>
            <a:r>
              <a:rPr lang="en-IN" kern="100" dirty="0" err="1">
                <a:effectLst/>
                <a:latin typeface="Arial" panose="020B0604020202020204" pitchFamily="34" charset="0"/>
                <a:ea typeface="Calibri" panose="020F0502020204030204" pitchFamily="34" charset="0"/>
                <a:cs typeface="Times New Roman" panose="02020603050405020304" pitchFamily="18" charset="0"/>
              </a:rPr>
              <a:t>understandand</a:t>
            </a:r>
            <a:r>
              <a:rPr lang="en-IN" kern="100" dirty="0">
                <a:effectLst/>
                <a:latin typeface="Arial" panose="020B0604020202020204" pitchFamily="34" charset="0"/>
                <a:ea typeface="Calibri" panose="020F0502020204030204" pitchFamily="34" charset="0"/>
                <a:cs typeface="Times New Roman" panose="02020603050405020304" pitchFamily="18" charset="0"/>
              </a:rPr>
              <a:t> align compensation structures with industry benchmarks and employee expectations.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Conclusion: </a:t>
            </a:r>
            <a:r>
              <a:rPr lang="en-IN"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Regular reviews of compensation structures are necessary to adapt to changing market conditions and organizational priorities.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effectLst/>
                <a:latin typeface="Arial" panose="020B0604020202020204" pitchFamily="34" charset="0"/>
                <a:ea typeface="Calibri" panose="020F0502020204030204" pitchFamily="34" charset="0"/>
                <a:cs typeface="Times New Roman" panose="02020603050405020304" pitchFamily="18" charset="0"/>
              </a:rPr>
              <a:t>Conducting periodic reviews to ensure that compensation remains competitive and fair </a:t>
            </a:r>
            <a:r>
              <a:rPr lang="en-IN"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across job levels.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Aligning compensation with career growth opportunities can contribute to employee satisfaction</a:t>
            </a:r>
            <a:r>
              <a:rPr lang="en-IN" sz="18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397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4806E2-C8B0-AA9A-68D1-D0C201C45BB4}"/>
              </a:ext>
            </a:extLst>
          </p:cNvPr>
          <p:cNvSpPr txBox="1"/>
          <p:nvPr/>
        </p:nvSpPr>
        <p:spPr>
          <a:xfrm>
            <a:off x="630315" y="328474"/>
            <a:ext cx="11221374" cy="6716454"/>
          </a:xfrm>
          <a:prstGeom prst="rect">
            <a:avLst/>
          </a:prstGeom>
          <a:noFill/>
        </p:spPr>
        <p:txBody>
          <a:bodyPr wrap="square" rtlCol="0">
            <a:spAutoFit/>
          </a:bodyPr>
          <a:lstStyle/>
          <a:p>
            <a:pPr>
              <a:lnSpc>
                <a:spcPct val="107000"/>
              </a:lnSpc>
              <a:spcAft>
                <a:spcPts val="800"/>
              </a:spcAft>
            </a:pPr>
            <a:r>
              <a:rPr lang="en-IN" sz="1800" kern="100" dirty="0">
                <a:solidFill>
                  <a:srgbClr val="2F5496"/>
                </a:solidFill>
                <a:effectLst/>
                <a:latin typeface="Arial" panose="020B0604020202020204" pitchFamily="34" charset="0"/>
                <a:ea typeface="Calibri" panose="020F0502020204030204" pitchFamily="34" charset="0"/>
                <a:cs typeface="Times New Roman" panose="02020603050405020304" pitchFamily="18" charset="0"/>
              </a:rPr>
              <a:t>Sum of Employee count by age group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Challenge: </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Balancing age diversity in the workforce can be challenging, especially with varying counts across different age groups. Creating an inclusive environment that values the contributions of employees across different age brackets is essential.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Ensuring effective succession planning considering the age </a:t>
            </a:r>
            <a:r>
              <a:rPr lang="en-IN" sz="1600" kern="100" dirty="0" err="1">
                <a:solidFill>
                  <a:srgbClr val="C00000"/>
                </a:solidFill>
                <a:effectLst/>
                <a:latin typeface="Arial" panose="020B0604020202020204" pitchFamily="34" charset="0"/>
                <a:ea typeface="Calibri" panose="020F0502020204030204" pitchFamily="34" charset="0"/>
                <a:cs typeface="Times New Roman" panose="02020603050405020304" pitchFamily="18" charset="0"/>
              </a:rPr>
              <a:t>distribution.</a:t>
            </a:r>
            <a:r>
              <a:rPr lang="en-IN" sz="1600" kern="100" dirty="0" err="1">
                <a:effectLst/>
                <a:latin typeface="Arial" panose="020B0604020202020204" pitchFamily="34" charset="0"/>
                <a:ea typeface="Calibri" panose="020F0502020204030204" pitchFamily="34" charset="0"/>
                <a:cs typeface="Times New Roman" panose="02020603050405020304" pitchFamily="18" charset="0"/>
              </a:rPr>
              <a:t>Preparing</a:t>
            </a:r>
            <a:r>
              <a:rPr lang="en-IN" sz="1600" kern="100" dirty="0">
                <a:effectLst/>
                <a:latin typeface="Arial" panose="020B0604020202020204" pitchFamily="34" charset="0"/>
                <a:ea typeface="Calibri" panose="020F0502020204030204" pitchFamily="34" charset="0"/>
                <a:cs typeface="Times New Roman" panose="02020603050405020304" pitchFamily="18" charset="0"/>
              </a:rPr>
              <a:t> for potential retirements and promoting knowledge transfer becomes crucial for organizational continuity.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Lesson1 : </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Tailoring employee programs to cater to different age groups' needs can enhance engagement.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Develop benefits and programs that address the diverse needs of employees at various stages of their careers.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Lesson 2</a:t>
            </a: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With a significant count in the over 55 age group, implementing knowledge transfer strategies is vital.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Establish mentorship programs and knowledge-sharing initiatives to pass on valuable expertise to younger employees.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Conclusion: </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Fostering a culture of continuous learning is essential for employees of all age groups.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Invest in training and development programs that cater to various career stages, promoting ongoing skill enhancement.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Considering the age distribution, health and wellness programs become increasingly important.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Implement wellness initiatives that address the specific health needs of employees in different age groups.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3167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E488A-088A-9E95-30A4-5FF694DE5E87}"/>
              </a:ext>
            </a:extLst>
          </p:cNvPr>
          <p:cNvSpPr txBox="1"/>
          <p:nvPr/>
        </p:nvSpPr>
        <p:spPr>
          <a:xfrm>
            <a:off x="1597980" y="639193"/>
            <a:ext cx="10351363" cy="5343579"/>
          </a:xfrm>
          <a:prstGeom prst="rect">
            <a:avLst/>
          </a:prstGeom>
          <a:noFill/>
        </p:spPr>
        <p:txBody>
          <a:bodyPr wrap="square" rtlCol="0">
            <a:spAutoFit/>
          </a:bodyPr>
          <a:lstStyle/>
          <a:p>
            <a:pPr>
              <a:lnSpc>
                <a:spcPct val="107000"/>
              </a:lnSpc>
              <a:spcAft>
                <a:spcPts val="800"/>
              </a:spcAft>
            </a:pPr>
            <a:r>
              <a:rPr lang="en-IN" sz="1600" kern="100" dirty="0">
                <a:solidFill>
                  <a:srgbClr val="2F5496"/>
                </a:solidFill>
                <a:effectLst/>
                <a:latin typeface="Arial" panose="020B0604020202020204" pitchFamily="34" charset="0"/>
                <a:ea typeface="Calibri" panose="020F0502020204030204" pitchFamily="34" charset="0"/>
                <a:cs typeface="Times New Roman" panose="02020603050405020304" pitchFamily="18" charset="0"/>
              </a:rPr>
              <a:t>Count of over time by job role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Challenge: </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Identifying disparities in overtime distribution among different job roles.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Ensuring fair workload distribution and preventing burnout in specific roles to enhance overall well-being.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Lesson: </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Recognizing that certain job roles inherently require more overtime.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Tailor workload expectations and support mechanisms based on the nature of each job role.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Conclusion: </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Ensuring fair and equitable distribution of workloads, taking into account overtime counts.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Review workload distribution strategies and adjust as needed to prevent excessive overtime in specific roles.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Ensuring fair and equitable distribution of workloads, taking into account overtime counts.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Review workload distribution strategies and adjust as needed to prevent excessive overtime in specific roles.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Recognizing the importance of employee well-being in roles with high overtime counts.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effectLst/>
                <a:latin typeface="Arial" panose="020B0604020202020204" pitchFamily="34" charset="0"/>
                <a:ea typeface="Calibri" panose="020F0502020204030204" pitchFamily="34" charset="0"/>
              </a:rPr>
              <a:t>Introduce well-being initiatives, such as mental health support and stress management programs, to support employees in demanding roles</a:t>
            </a:r>
            <a:endParaRPr lang="en-IN" sz="1600" dirty="0"/>
          </a:p>
        </p:txBody>
      </p:sp>
    </p:spTree>
    <p:extLst>
      <p:ext uri="{BB962C8B-B14F-4D97-AF65-F5344CB8AC3E}">
        <p14:creationId xmlns:p14="http://schemas.microsoft.com/office/powerpoint/2010/main" val="238297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B4374-8A48-B419-A51F-C312503A856B}"/>
              </a:ext>
            </a:extLst>
          </p:cNvPr>
          <p:cNvSpPr txBox="1"/>
          <p:nvPr/>
        </p:nvSpPr>
        <p:spPr>
          <a:xfrm>
            <a:off x="1615736" y="-29270"/>
            <a:ext cx="10271464" cy="6887270"/>
          </a:xfrm>
          <a:prstGeom prst="rect">
            <a:avLst/>
          </a:prstGeom>
          <a:noFill/>
        </p:spPr>
        <p:txBody>
          <a:bodyPr wrap="square" rtlCol="0">
            <a:spAutoFit/>
          </a:bodyPr>
          <a:lstStyle/>
          <a:p>
            <a:pPr>
              <a:lnSpc>
                <a:spcPct val="107000"/>
              </a:lnSpc>
              <a:spcAft>
                <a:spcPts val="800"/>
              </a:spcAft>
            </a:pPr>
            <a:r>
              <a:rPr lang="en-IN" sz="1600" kern="100" dirty="0">
                <a:solidFill>
                  <a:srgbClr val="2F5496"/>
                </a:solidFill>
                <a:effectLst/>
                <a:latin typeface="Arial" panose="020B0604020202020204" pitchFamily="34" charset="0"/>
                <a:ea typeface="Calibri" panose="020F0502020204030204" pitchFamily="34" charset="0"/>
                <a:cs typeface="Times New Roman" panose="02020603050405020304" pitchFamily="18" charset="0"/>
              </a:rPr>
              <a:t>Attrition count by department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Challenge: </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Addressing the challenge of consistently high attrition rates in each department.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Identifying the root causes of attrition and implementing strategies for retention.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Managing the potential impact of high attrition on team dynamics and overall morale.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Maintaining a positive and productive work environment despite turnover challenges.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Lesson: </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Recognizing the specific factors contributing to high attrition rates in each department.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Conduct detailed exit interviews and surveys to understand employee concerns and reasons for leaving.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Lesson: </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Tailoring retention strategies based on department-specific challenges</a:t>
            </a:r>
            <a:r>
              <a:rPr lang="en-IN" sz="1600"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Develop and implement targeted retention programs that address the unique needs and concerns of each department.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70AD47"/>
                </a:solidFill>
                <a:effectLst/>
                <a:latin typeface="Arial" panose="020B0604020202020204" pitchFamily="34" charset="0"/>
                <a:ea typeface="Calibri" panose="020F0502020204030204" pitchFamily="34" charset="0"/>
                <a:cs typeface="Times New Roman" panose="02020603050405020304" pitchFamily="18" charset="0"/>
              </a:rPr>
              <a:t>Conclusion</a:t>
            </a: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 Developing and implementing department-specific retention plans.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Establish customized retention initiatives for each department, considering the unique challenges and requirements.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Implementing continuous monitoring mechanisms to track attrition rates.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Regularly review and adjust retention strategies based on evolving departmental needs and employee feedback.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Recognizing the importance of employee engagement in reducing attrition.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Arial" panose="020B0604020202020204" pitchFamily="34" charset="0"/>
                <a:ea typeface="Calibri" panose="020F0502020204030204" pitchFamily="34" charset="0"/>
                <a:cs typeface="Times New Roman" panose="02020603050405020304" pitchFamily="18" charset="0"/>
              </a:rPr>
              <a:t>Invest in initiatives that enhance employee engagement, such as professional development programs, mentorship, and recognition.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180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884CAE-BE92-66E7-C429-3E28BE6688E1}"/>
              </a:ext>
            </a:extLst>
          </p:cNvPr>
          <p:cNvSpPr/>
          <p:nvPr/>
        </p:nvSpPr>
        <p:spPr>
          <a:xfrm>
            <a:off x="3694541" y="1520275"/>
            <a:ext cx="4802918" cy="1200329"/>
          </a:xfrm>
          <a:prstGeom prst="rect">
            <a:avLst/>
          </a:prstGeom>
          <a:noFill/>
        </p:spPr>
        <p:txBody>
          <a:bodyPr wrap="none" lIns="91440" tIns="45720" rIns="91440" bIns="45720">
            <a:spAutoFit/>
          </a:bodyPr>
          <a:lstStyle/>
          <a:p>
            <a:pPr algn="ctr"/>
            <a:r>
              <a:rPr lang="en-US" sz="7200" b="1" cap="none" spc="0"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292280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79DF2-54B9-4933-9F6A-7DA6F69FEDF5}"/>
              </a:ext>
            </a:extLst>
          </p:cNvPr>
          <p:cNvSpPr txBox="1"/>
          <p:nvPr/>
        </p:nvSpPr>
        <p:spPr>
          <a:xfrm>
            <a:off x="2941470" y="598052"/>
            <a:ext cx="8786191" cy="4154984"/>
          </a:xfrm>
          <a:prstGeom prst="rect">
            <a:avLst/>
          </a:prstGeom>
          <a:noFill/>
        </p:spPr>
        <p:txBody>
          <a:bodyPr wrap="square" rtlCol="0">
            <a:spAutoFit/>
          </a:bodyPr>
          <a:lstStyle/>
          <a:p>
            <a:r>
              <a:rPr lang="en-US" sz="3200" dirty="0"/>
              <a:t>Group Details &amp; Mentor  </a:t>
            </a:r>
          </a:p>
          <a:p>
            <a:r>
              <a:rPr lang="en-US" sz="2400" dirty="0"/>
              <a:t>Mentor – </a:t>
            </a:r>
            <a:r>
              <a:rPr lang="en-US" sz="2400" dirty="0" err="1"/>
              <a:t>Bidhan</a:t>
            </a:r>
            <a:r>
              <a:rPr lang="en-US" sz="2400" dirty="0"/>
              <a:t> </a:t>
            </a:r>
            <a:r>
              <a:rPr lang="en-US" sz="2400" dirty="0" err="1"/>
              <a:t>sen</a:t>
            </a:r>
            <a:endParaRPr lang="en-US" sz="2400" dirty="0"/>
          </a:p>
          <a:p>
            <a:r>
              <a:rPr lang="en-US" sz="2400" dirty="0"/>
              <a:t>Guide – Suraj </a:t>
            </a:r>
            <a:r>
              <a:rPr lang="en-US" sz="2400" dirty="0" err="1"/>
              <a:t>kumar</a:t>
            </a:r>
            <a:endParaRPr lang="en-US" sz="2400" dirty="0"/>
          </a:p>
          <a:p>
            <a:endParaRPr lang="en-US" dirty="0"/>
          </a:p>
          <a:p>
            <a:endParaRPr lang="en-US" dirty="0"/>
          </a:p>
          <a:p>
            <a:endParaRPr lang="en-US" dirty="0"/>
          </a:p>
          <a:p>
            <a:r>
              <a:rPr lang="en-US" dirty="0"/>
              <a:t>					   </a:t>
            </a:r>
            <a:r>
              <a:rPr lang="en-US" sz="2800" dirty="0">
                <a:latin typeface="Footlight MT Light" panose="0204060206030A020304" pitchFamily="18" charset="0"/>
              </a:rPr>
              <a:t>1) Chaitanya </a:t>
            </a:r>
            <a:r>
              <a:rPr lang="en-US" sz="2800" dirty="0" err="1">
                <a:latin typeface="Footlight MT Light" panose="0204060206030A020304" pitchFamily="18" charset="0"/>
              </a:rPr>
              <a:t>Dakhale</a:t>
            </a:r>
            <a:r>
              <a:rPr lang="en-US" sz="2800" dirty="0">
                <a:latin typeface="Footlight MT Light" panose="0204060206030A020304" pitchFamily="18" charset="0"/>
              </a:rPr>
              <a:t> </a:t>
            </a:r>
          </a:p>
          <a:p>
            <a:r>
              <a:rPr lang="en-US" sz="2800" dirty="0">
                <a:latin typeface="Footlight MT Light" panose="0204060206030A020304" pitchFamily="18" charset="0"/>
              </a:rPr>
              <a:t>				       2) </a:t>
            </a:r>
            <a:r>
              <a:rPr lang="en-US" sz="2800" dirty="0" err="1">
                <a:latin typeface="Footlight MT Light" panose="0204060206030A020304" pitchFamily="18" charset="0"/>
              </a:rPr>
              <a:t>Niteen</a:t>
            </a:r>
            <a:r>
              <a:rPr lang="en-US" sz="2800" dirty="0">
                <a:latin typeface="Footlight MT Light" panose="0204060206030A020304" pitchFamily="18" charset="0"/>
              </a:rPr>
              <a:t> </a:t>
            </a:r>
            <a:r>
              <a:rPr lang="en-US" sz="2800" dirty="0" err="1">
                <a:latin typeface="Footlight MT Light" panose="0204060206030A020304" pitchFamily="18" charset="0"/>
              </a:rPr>
              <a:t>Rokade</a:t>
            </a:r>
            <a:endParaRPr lang="en-US" sz="2800" dirty="0">
              <a:latin typeface="Footlight MT Light" panose="0204060206030A020304" pitchFamily="18" charset="0"/>
            </a:endParaRPr>
          </a:p>
          <a:p>
            <a:r>
              <a:rPr lang="en-US" sz="2800" dirty="0">
                <a:latin typeface="Footlight MT Light" panose="0204060206030A020304" pitchFamily="18" charset="0"/>
              </a:rPr>
              <a:t>				       3) Miss. </a:t>
            </a:r>
            <a:r>
              <a:rPr lang="en-US" sz="2800" dirty="0" err="1">
                <a:latin typeface="Footlight MT Light" panose="0204060206030A020304" pitchFamily="18" charset="0"/>
              </a:rPr>
              <a:t>Maddela</a:t>
            </a:r>
            <a:r>
              <a:rPr lang="en-US" sz="2800" dirty="0">
                <a:latin typeface="Footlight MT Light" panose="0204060206030A020304" pitchFamily="18" charset="0"/>
              </a:rPr>
              <a:t> Shivani</a:t>
            </a:r>
          </a:p>
          <a:p>
            <a:r>
              <a:rPr lang="en-US" sz="2800" dirty="0">
                <a:latin typeface="Footlight MT Light" panose="0204060206030A020304" pitchFamily="18" charset="0"/>
              </a:rPr>
              <a:t>				  	  4) Abhishek Pawar</a:t>
            </a:r>
          </a:p>
          <a:p>
            <a:r>
              <a:rPr lang="en-US" dirty="0"/>
              <a:t>		</a:t>
            </a:r>
          </a:p>
        </p:txBody>
      </p:sp>
    </p:spTree>
    <p:extLst>
      <p:ext uri="{BB962C8B-B14F-4D97-AF65-F5344CB8AC3E}">
        <p14:creationId xmlns:p14="http://schemas.microsoft.com/office/powerpoint/2010/main" val="140619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856925-B88E-4419-AAD7-FF2B504C6BDA}"/>
              </a:ext>
            </a:extLst>
          </p:cNvPr>
          <p:cNvSpPr txBox="1"/>
          <p:nvPr/>
        </p:nvSpPr>
        <p:spPr>
          <a:xfrm>
            <a:off x="1670288" y="563447"/>
            <a:ext cx="9581322" cy="5078313"/>
          </a:xfrm>
          <a:prstGeom prst="rect">
            <a:avLst/>
          </a:prstGeom>
          <a:noFill/>
        </p:spPr>
        <p:txBody>
          <a:bodyPr wrap="square" rtlCol="0">
            <a:spAutoFit/>
          </a:bodyPr>
          <a:lstStyle/>
          <a:p>
            <a:r>
              <a:rPr lang="en-US" dirty="0"/>
              <a:t>HR analytics helps to optimize  mechanism behind HRM value chain</a:t>
            </a:r>
          </a:p>
          <a:p>
            <a:r>
              <a:rPr lang="en-US" dirty="0"/>
              <a:t>by allowing us to find answers to certain key questions, such as…</a:t>
            </a:r>
          </a:p>
          <a:p>
            <a:endParaRPr lang="en-US" dirty="0"/>
          </a:p>
          <a:p>
            <a:r>
              <a:rPr lang="en-US" dirty="0"/>
              <a:t> • Which channels bring us the best candidates.</a:t>
            </a:r>
          </a:p>
          <a:p>
            <a:r>
              <a:rPr lang="en-US" dirty="0"/>
              <a:t> • What characteristics differentiate successful candidates from unsuccessful ones.</a:t>
            </a:r>
          </a:p>
          <a:p>
            <a:r>
              <a:rPr lang="en-US" dirty="0"/>
              <a:t> • What factors contribute to successful onboarding.</a:t>
            </a:r>
          </a:p>
          <a:p>
            <a:r>
              <a:rPr lang="en-US" dirty="0"/>
              <a:t> • Which KPIs have the strongest link to the company’s financial results.</a:t>
            </a:r>
          </a:p>
          <a:p>
            <a:r>
              <a:rPr lang="en-US" dirty="0"/>
              <a:t> • Which training sessions are most likely to lead to improvement of work performance.</a:t>
            </a:r>
          </a:p>
          <a:p>
            <a:r>
              <a:rPr lang="en-US" dirty="0"/>
              <a:t> • Which interventions have the biggest impact on well-being or work-life balance</a:t>
            </a:r>
          </a:p>
          <a:p>
            <a:r>
              <a:rPr lang="en-US" dirty="0"/>
              <a:t>perceived by employees.</a:t>
            </a:r>
          </a:p>
          <a:p>
            <a:r>
              <a:rPr lang="en-US" dirty="0"/>
              <a:t> • What increases or decreases the employees’ engagement level.</a:t>
            </a:r>
          </a:p>
          <a:p>
            <a:r>
              <a:rPr lang="en-US" dirty="0"/>
              <a:t> • Who represents hidden talent that needs to be detected and further developed.</a:t>
            </a:r>
          </a:p>
          <a:p>
            <a:r>
              <a:rPr lang="en-US" dirty="0"/>
              <a:t> • Where can resistance be expected with respect to planned changes in the company</a:t>
            </a:r>
          </a:p>
          <a:p>
            <a:r>
              <a:rPr lang="en-US" dirty="0"/>
              <a:t>and who can instead be their ambassador or catalyst.</a:t>
            </a:r>
          </a:p>
          <a:p>
            <a:r>
              <a:rPr lang="en-US" dirty="0"/>
              <a:t> • Which factors contribute to employee turnover.</a:t>
            </a:r>
          </a:p>
          <a:p>
            <a:r>
              <a:rPr lang="en-US" dirty="0"/>
              <a:t> • </a:t>
            </a:r>
            <a:r>
              <a:rPr lang="en-US" dirty="0" err="1"/>
              <a:t>etc</a:t>
            </a:r>
            <a:endParaRPr lang="en-US" dirty="0"/>
          </a:p>
        </p:txBody>
      </p:sp>
      <p:sp>
        <p:nvSpPr>
          <p:cNvPr id="3" name="TextBox 2">
            <a:extLst>
              <a:ext uri="{FF2B5EF4-FFF2-40B4-BE49-F238E27FC236}">
                <a16:creationId xmlns:a16="http://schemas.microsoft.com/office/drawing/2014/main" id="{B543BFC6-0BBF-424B-928A-F1D0C7A9F582}"/>
              </a:ext>
            </a:extLst>
          </p:cNvPr>
          <p:cNvSpPr txBox="1"/>
          <p:nvPr/>
        </p:nvSpPr>
        <p:spPr>
          <a:xfrm>
            <a:off x="0" y="742122"/>
            <a:ext cx="2213113" cy="397565"/>
          </a:xfrm>
          <a:prstGeom prst="rect">
            <a:avLst/>
          </a:prstGeom>
          <a:noFill/>
        </p:spPr>
        <p:txBody>
          <a:bodyPr wrap="square" rtlCol="0">
            <a:spAutoFit/>
          </a:bodyPr>
          <a:lstStyle/>
          <a:p>
            <a:r>
              <a:rPr lang="en-US" sz="2000" dirty="0">
                <a:solidFill>
                  <a:schemeClr val="bg1"/>
                </a:solidFill>
                <a:latin typeface="Calibri" panose="020F0502020204030204" pitchFamily="34" charset="0"/>
                <a:cs typeface="Calibri" panose="020F0502020204030204" pitchFamily="34" charset="0"/>
              </a:rPr>
              <a:t>HR Agenda</a:t>
            </a:r>
          </a:p>
        </p:txBody>
      </p:sp>
    </p:spTree>
    <p:extLst>
      <p:ext uri="{BB962C8B-B14F-4D97-AF65-F5344CB8AC3E}">
        <p14:creationId xmlns:p14="http://schemas.microsoft.com/office/powerpoint/2010/main" val="379998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9BD9-93FE-4509-B139-5881364FB04B}"/>
              </a:ext>
            </a:extLst>
          </p:cNvPr>
          <p:cNvSpPr>
            <a:spLocks noGrp="1"/>
          </p:cNvSpPr>
          <p:nvPr>
            <p:ph type="title"/>
          </p:nvPr>
        </p:nvSpPr>
        <p:spPr>
          <a:xfrm>
            <a:off x="2593026" y="673450"/>
            <a:ext cx="8911687" cy="1280890"/>
          </a:xfrm>
        </p:spPr>
        <p:txBody>
          <a:bodyPr>
            <a:normAutofit/>
          </a:bodyPr>
          <a:lstStyle/>
          <a:p>
            <a:r>
              <a:rPr lang="en-US" sz="2800" dirty="0"/>
              <a:t>Introduction of HR Domain</a:t>
            </a:r>
            <a:endParaRPr lang="en-IN" sz="2800" dirty="0"/>
          </a:p>
        </p:txBody>
      </p:sp>
      <p:sp>
        <p:nvSpPr>
          <p:cNvPr id="4" name="TextBox 3">
            <a:extLst>
              <a:ext uri="{FF2B5EF4-FFF2-40B4-BE49-F238E27FC236}">
                <a16:creationId xmlns:a16="http://schemas.microsoft.com/office/drawing/2014/main" id="{B0288BE1-55D4-9EE6-3324-DD8834433110}"/>
              </a:ext>
            </a:extLst>
          </p:cNvPr>
          <p:cNvSpPr txBox="1"/>
          <p:nvPr/>
        </p:nvSpPr>
        <p:spPr>
          <a:xfrm>
            <a:off x="2592924" y="1313895"/>
            <a:ext cx="6548856" cy="1477328"/>
          </a:xfrm>
          <a:prstGeom prst="rect">
            <a:avLst/>
          </a:prstGeom>
          <a:noFill/>
        </p:spPr>
        <p:txBody>
          <a:bodyPr wrap="square">
            <a:spAutoFit/>
          </a:bodyPr>
          <a:lstStyle/>
          <a:p>
            <a:r>
              <a:rPr lang="en-US" i="0" dirty="0">
                <a:solidFill>
                  <a:srgbClr val="666666"/>
                </a:solidFill>
                <a:effectLst/>
                <a:latin typeface="Arial" panose="020B0604020202020204" pitchFamily="34" charset="0"/>
              </a:rPr>
              <a:t>HR analytics, also referred to as people analytics, workforce analytics, or talent analytics, involves gathering together, analyzing, and reporting HR data. It enables your organization to measure the impact of a range of HR metrics on overall business performance and make decisions based on data.</a:t>
            </a:r>
            <a:endParaRPr lang="en-IN" dirty="0"/>
          </a:p>
        </p:txBody>
      </p:sp>
      <p:pic>
        <p:nvPicPr>
          <p:cNvPr id="6" name="Picture 5">
            <a:extLst>
              <a:ext uri="{FF2B5EF4-FFF2-40B4-BE49-F238E27FC236}">
                <a16:creationId xmlns:a16="http://schemas.microsoft.com/office/drawing/2014/main" id="{2FDE33DB-32C1-B5B9-1991-085D8F847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4" y="3301999"/>
            <a:ext cx="4455946" cy="3375025"/>
          </a:xfrm>
          <a:prstGeom prst="rect">
            <a:avLst/>
          </a:prstGeom>
        </p:spPr>
      </p:pic>
    </p:spTree>
    <p:extLst>
      <p:ext uri="{BB962C8B-B14F-4D97-AF65-F5344CB8AC3E}">
        <p14:creationId xmlns:p14="http://schemas.microsoft.com/office/powerpoint/2010/main" val="2785355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A2B3DD-215B-8930-07AB-AAF64C65443D}"/>
              </a:ext>
            </a:extLst>
          </p:cNvPr>
          <p:cNvSpPr txBox="1"/>
          <p:nvPr/>
        </p:nvSpPr>
        <p:spPr>
          <a:xfrm>
            <a:off x="2086252" y="745724"/>
            <a:ext cx="6612708" cy="523220"/>
          </a:xfrm>
          <a:prstGeom prst="rect">
            <a:avLst/>
          </a:prstGeom>
          <a:noFill/>
        </p:spPr>
        <p:txBody>
          <a:bodyPr wrap="none" rtlCol="0">
            <a:spAutoFit/>
          </a:bodyPr>
          <a:lstStyle/>
          <a:p>
            <a:r>
              <a:rPr lang="en-US" sz="2800" dirty="0"/>
              <a:t>Data Analysis Process And Tools used</a:t>
            </a:r>
            <a:endParaRPr lang="en-IN" sz="2800" dirty="0"/>
          </a:p>
        </p:txBody>
      </p:sp>
      <p:sp>
        <p:nvSpPr>
          <p:cNvPr id="7" name="TextBox 6">
            <a:extLst>
              <a:ext uri="{FF2B5EF4-FFF2-40B4-BE49-F238E27FC236}">
                <a16:creationId xmlns:a16="http://schemas.microsoft.com/office/drawing/2014/main" id="{39D71A90-06D0-5F6A-357E-4D515E5E66DB}"/>
              </a:ext>
            </a:extLst>
          </p:cNvPr>
          <p:cNvSpPr txBox="1"/>
          <p:nvPr/>
        </p:nvSpPr>
        <p:spPr>
          <a:xfrm>
            <a:off x="2352582" y="4531090"/>
            <a:ext cx="6436311" cy="2585323"/>
          </a:xfrm>
          <a:prstGeom prst="rect">
            <a:avLst/>
          </a:prstGeom>
          <a:noFill/>
        </p:spPr>
        <p:txBody>
          <a:bodyPr wrap="square">
            <a:spAutoFit/>
          </a:bodyPr>
          <a:lstStyle/>
          <a:p>
            <a:pPr algn="l"/>
            <a:r>
              <a:rPr lang="en-US" b="0" i="0" dirty="0">
                <a:solidFill>
                  <a:srgbClr val="555555"/>
                </a:solidFill>
                <a:effectLst/>
                <a:latin typeface="Barlow" panose="020F0502020204030204" pitchFamily="2" charset="0"/>
              </a:rPr>
              <a:t>The data analysis process is a collection of steps required to make sense of the available data. Identifying the critical stages in a data analysis process is a no-brainer. However, each step is equally important to ensure that the data is analyzed correctly and provides valuable and actionable information. Let's take a look at the five essential steps that make up a data analysis process flow.</a:t>
            </a:r>
          </a:p>
          <a:p>
            <a:br>
              <a:rPr lang="en-US" dirty="0"/>
            </a:br>
            <a:endParaRPr lang="en-IN" dirty="0"/>
          </a:p>
        </p:txBody>
      </p:sp>
      <p:pic>
        <p:nvPicPr>
          <p:cNvPr id="9" name="Picture 8">
            <a:extLst>
              <a:ext uri="{FF2B5EF4-FFF2-40B4-BE49-F238E27FC236}">
                <a16:creationId xmlns:a16="http://schemas.microsoft.com/office/drawing/2014/main" id="{456391E7-A883-388E-3415-EE44E4B26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153" y="1268944"/>
            <a:ext cx="4071191" cy="3253318"/>
          </a:xfrm>
          <a:prstGeom prst="rect">
            <a:avLst/>
          </a:prstGeom>
        </p:spPr>
      </p:pic>
    </p:spTree>
    <p:extLst>
      <p:ext uri="{BB962C8B-B14F-4D97-AF65-F5344CB8AC3E}">
        <p14:creationId xmlns:p14="http://schemas.microsoft.com/office/powerpoint/2010/main" val="336799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272C-AB03-4D7C-357B-9FB9AC1C9368}"/>
              </a:ext>
            </a:extLst>
          </p:cNvPr>
          <p:cNvSpPr>
            <a:spLocks noGrp="1"/>
          </p:cNvSpPr>
          <p:nvPr>
            <p:ph type="title"/>
          </p:nvPr>
        </p:nvSpPr>
        <p:spPr/>
        <p:txBody>
          <a:bodyPr/>
          <a:lstStyle/>
          <a:p>
            <a:r>
              <a:rPr lang="en-US" dirty="0"/>
              <a:t>Tools used</a:t>
            </a:r>
            <a:br>
              <a:rPr lang="en-US" dirty="0"/>
            </a:br>
            <a:endParaRPr lang="en-IN" dirty="0"/>
          </a:p>
        </p:txBody>
      </p:sp>
      <p:sp>
        <p:nvSpPr>
          <p:cNvPr id="3" name="TextBox 2">
            <a:extLst>
              <a:ext uri="{FF2B5EF4-FFF2-40B4-BE49-F238E27FC236}">
                <a16:creationId xmlns:a16="http://schemas.microsoft.com/office/drawing/2014/main" id="{45C04E5D-2F87-7967-A5E5-05E4CCA3F8F5}"/>
              </a:ext>
            </a:extLst>
          </p:cNvPr>
          <p:cNvSpPr txBox="1"/>
          <p:nvPr/>
        </p:nvSpPr>
        <p:spPr>
          <a:xfrm>
            <a:off x="2592924" y="1264555"/>
            <a:ext cx="1529586" cy="1200329"/>
          </a:xfrm>
          <a:prstGeom prst="rect">
            <a:avLst/>
          </a:prstGeom>
          <a:noFill/>
        </p:spPr>
        <p:txBody>
          <a:bodyPr wrap="none" rtlCol="0">
            <a:spAutoFit/>
          </a:bodyPr>
          <a:lstStyle/>
          <a:p>
            <a:pPr marL="342900" indent="-342900">
              <a:buFont typeface="+mj-lt"/>
              <a:buAutoNum type="arabicPeriod"/>
            </a:pPr>
            <a:r>
              <a:rPr lang="en-US" dirty="0"/>
              <a:t>MS excel</a:t>
            </a:r>
          </a:p>
          <a:p>
            <a:pPr marL="342900" indent="-342900">
              <a:buFont typeface="+mj-lt"/>
              <a:buAutoNum type="arabicPeriod"/>
            </a:pPr>
            <a:r>
              <a:rPr lang="en-US" dirty="0"/>
              <a:t>Power BI</a:t>
            </a:r>
          </a:p>
          <a:p>
            <a:pPr marL="342900" indent="-342900">
              <a:buFont typeface="+mj-lt"/>
              <a:buAutoNum type="arabicPeriod"/>
            </a:pPr>
            <a:r>
              <a:rPr lang="en-US" dirty="0"/>
              <a:t>Tableau </a:t>
            </a:r>
          </a:p>
          <a:p>
            <a:pPr marL="342900" indent="-342900">
              <a:buFont typeface="+mj-lt"/>
              <a:buAutoNum type="arabicPeriod"/>
            </a:pPr>
            <a:r>
              <a:rPr lang="en-US" dirty="0"/>
              <a:t>SQL</a:t>
            </a:r>
            <a:endParaRPr lang="en-IN" dirty="0"/>
          </a:p>
        </p:txBody>
      </p:sp>
      <p:pic>
        <p:nvPicPr>
          <p:cNvPr id="5" name="Picture 4">
            <a:extLst>
              <a:ext uri="{FF2B5EF4-FFF2-40B4-BE49-F238E27FC236}">
                <a16:creationId xmlns:a16="http://schemas.microsoft.com/office/drawing/2014/main" id="{FE2E14B3-36FE-F294-4BBF-8B5BA5823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9627" y="353202"/>
            <a:ext cx="2533650" cy="1304925"/>
          </a:xfrm>
          <a:prstGeom prst="rect">
            <a:avLst/>
          </a:prstGeom>
        </p:spPr>
      </p:pic>
      <p:pic>
        <p:nvPicPr>
          <p:cNvPr id="7" name="Picture 6">
            <a:extLst>
              <a:ext uri="{FF2B5EF4-FFF2-40B4-BE49-F238E27FC236}">
                <a16:creationId xmlns:a16="http://schemas.microsoft.com/office/drawing/2014/main" id="{A6FCED72-A38B-CBAF-5A0E-2AF3727C2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626" y="1929035"/>
            <a:ext cx="2533651" cy="1304925"/>
          </a:xfrm>
          <a:prstGeom prst="rect">
            <a:avLst/>
          </a:prstGeom>
        </p:spPr>
      </p:pic>
      <p:pic>
        <p:nvPicPr>
          <p:cNvPr id="11" name="Picture 10">
            <a:extLst>
              <a:ext uri="{FF2B5EF4-FFF2-40B4-BE49-F238E27FC236}">
                <a16:creationId xmlns:a16="http://schemas.microsoft.com/office/drawing/2014/main" id="{6E169143-3EAB-22F6-0D0C-B7900D247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9626" y="3469700"/>
            <a:ext cx="2533650" cy="1483301"/>
          </a:xfrm>
          <a:prstGeom prst="rect">
            <a:avLst/>
          </a:prstGeom>
        </p:spPr>
      </p:pic>
      <p:pic>
        <p:nvPicPr>
          <p:cNvPr id="13" name="Picture 12">
            <a:extLst>
              <a:ext uri="{FF2B5EF4-FFF2-40B4-BE49-F238E27FC236}">
                <a16:creationId xmlns:a16="http://schemas.microsoft.com/office/drawing/2014/main" id="{A49E689C-6211-0683-601A-4F7A670EEB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9626" y="5271867"/>
            <a:ext cx="2647411" cy="1483301"/>
          </a:xfrm>
          <a:prstGeom prst="rect">
            <a:avLst/>
          </a:prstGeom>
        </p:spPr>
      </p:pic>
      <p:sp>
        <p:nvSpPr>
          <p:cNvPr id="14" name="TextBox 13">
            <a:extLst>
              <a:ext uri="{FF2B5EF4-FFF2-40B4-BE49-F238E27FC236}">
                <a16:creationId xmlns:a16="http://schemas.microsoft.com/office/drawing/2014/main" id="{274992EF-3CB1-23E1-1B83-E51215CF3C7D}"/>
              </a:ext>
            </a:extLst>
          </p:cNvPr>
          <p:cNvSpPr txBox="1"/>
          <p:nvPr/>
        </p:nvSpPr>
        <p:spPr>
          <a:xfrm>
            <a:off x="2104652" y="2840854"/>
            <a:ext cx="5405647" cy="2308324"/>
          </a:xfrm>
          <a:prstGeom prst="rect">
            <a:avLst/>
          </a:prstGeom>
          <a:noFill/>
        </p:spPr>
        <p:txBody>
          <a:bodyPr wrap="none" rtlCol="0">
            <a:spAutoFit/>
          </a:bodyPr>
          <a:lstStyle/>
          <a:p>
            <a:r>
              <a:rPr lang="en-US" dirty="0"/>
              <a:t>After the collection of Data MS excel and adv </a:t>
            </a:r>
          </a:p>
          <a:p>
            <a:r>
              <a:rPr lang="en-US" dirty="0"/>
              <a:t>Excel are used for basic modelling and </a:t>
            </a:r>
          </a:p>
          <a:p>
            <a:r>
              <a:rPr lang="en-US" dirty="0"/>
              <a:t>And cleaning of data where excess and </a:t>
            </a:r>
          </a:p>
          <a:p>
            <a:r>
              <a:rPr lang="en-US" dirty="0"/>
              <a:t>Null data is cleaned and tables are sent to </a:t>
            </a:r>
          </a:p>
          <a:p>
            <a:r>
              <a:rPr lang="en-US" dirty="0"/>
              <a:t>Microsoft Power BI or tableau to visualize</a:t>
            </a:r>
          </a:p>
          <a:p>
            <a:r>
              <a:rPr lang="en-US" dirty="0"/>
              <a:t>The data in an order and retrieve meaningful</a:t>
            </a:r>
          </a:p>
          <a:p>
            <a:r>
              <a:rPr lang="en-US" dirty="0"/>
              <a:t>Insights.</a:t>
            </a:r>
          </a:p>
          <a:p>
            <a:endParaRPr lang="en-IN" dirty="0"/>
          </a:p>
        </p:txBody>
      </p:sp>
    </p:spTree>
    <p:extLst>
      <p:ext uri="{BB962C8B-B14F-4D97-AF65-F5344CB8AC3E}">
        <p14:creationId xmlns:p14="http://schemas.microsoft.com/office/powerpoint/2010/main" val="250956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ADED1-A4C0-78EE-C2CC-679C365E99AC}"/>
              </a:ext>
            </a:extLst>
          </p:cNvPr>
          <p:cNvSpPr txBox="1"/>
          <p:nvPr/>
        </p:nvSpPr>
        <p:spPr>
          <a:xfrm>
            <a:off x="1760737" y="1263275"/>
            <a:ext cx="6135013" cy="646331"/>
          </a:xfrm>
          <a:prstGeom prst="rect">
            <a:avLst/>
          </a:prstGeom>
          <a:noFill/>
        </p:spPr>
        <p:txBody>
          <a:bodyPr wrap="none" rtlCol="0">
            <a:spAutoFit/>
          </a:bodyPr>
          <a:lstStyle/>
          <a:p>
            <a:r>
              <a:rPr lang="en-US" i="0" dirty="0">
                <a:solidFill>
                  <a:srgbClr val="333333"/>
                </a:solidFill>
                <a:effectLst/>
                <a:latin typeface="Arial" panose="020B0604020202020204" pitchFamily="34" charset="0"/>
              </a:rPr>
              <a:t>What are the objectives and goals of employee retention ?</a:t>
            </a:r>
          </a:p>
          <a:p>
            <a:endParaRPr lang="en-IN" dirty="0"/>
          </a:p>
        </p:txBody>
      </p:sp>
      <p:sp>
        <p:nvSpPr>
          <p:cNvPr id="3" name="TextBox 2">
            <a:extLst>
              <a:ext uri="{FF2B5EF4-FFF2-40B4-BE49-F238E27FC236}">
                <a16:creationId xmlns:a16="http://schemas.microsoft.com/office/drawing/2014/main" id="{57226CD6-3BA9-126B-4A4F-6FA79F7683E6}"/>
              </a:ext>
            </a:extLst>
          </p:cNvPr>
          <p:cNvSpPr txBox="1"/>
          <p:nvPr/>
        </p:nvSpPr>
        <p:spPr>
          <a:xfrm>
            <a:off x="1760737" y="1789758"/>
            <a:ext cx="9081857" cy="2585323"/>
          </a:xfrm>
          <a:prstGeom prst="rect">
            <a:avLst/>
          </a:prstGeom>
          <a:noFill/>
        </p:spPr>
        <p:txBody>
          <a:bodyPr wrap="square" rtlCol="0">
            <a:spAutoFit/>
          </a:bodyPr>
          <a:lstStyle/>
          <a:p>
            <a:r>
              <a:rPr lang="en-US" i="0" dirty="0">
                <a:solidFill>
                  <a:srgbClr val="333333"/>
                </a:solidFill>
                <a:effectLst/>
                <a:latin typeface="Poppins" panose="00000500000000000000" pitchFamily="2" charset="0"/>
              </a:rPr>
              <a:t>The employee retention objectives and goals include a wide variety of targets, designed specifically to make the working experience beneficial and smooth sailing for both employers and employees. It instils a sense of loyalty in the employees, which in turn, adds to growth of the company. Successful companies often have a laid-out framework to achieve maximum employee retention, which not only saves them resources and turnover costs, but also helps in building a network of self-driven and talented employees. Such employees thus have the motivation to take on </a:t>
            </a:r>
            <a:r>
              <a:rPr lang="en-US" i="0" dirty="0" err="1">
                <a:solidFill>
                  <a:srgbClr val="333333"/>
                </a:solidFill>
                <a:effectLst/>
                <a:latin typeface="Poppins" panose="00000500000000000000" pitchFamily="2" charset="0"/>
              </a:rPr>
              <a:t>specialised</a:t>
            </a:r>
            <a:r>
              <a:rPr lang="en-US" i="0" dirty="0">
                <a:solidFill>
                  <a:srgbClr val="333333"/>
                </a:solidFill>
                <a:effectLst/>
                <a:latin typeface="Poppins" panose="00000500000000000000" pitchFamily="2" charset="0"/>
              </a:rPr>
              <a:t> and expansive projects, and work in line with the company culture</a:t>
            </a:r>
            <a:endParaRPr lang="en-IN" dirty="0"/>
          </a:p>
        </p:txBody>
      </p:sp>
      <p:sp>
        <p:nvSpPr>
          <p:cNvPr id="4" name="TextBox 3">
            <a:extLst>
              <a:ext uri="{FF2B5EF4-FFF2-40B4-BE49-F238E27FC236}">
                <a16:creationId xmlns:a16="http://schemas.microsoft.com/office/drawing/2014/main" id="{A42AECAF-8FCD-D658-5E6C-EEE9E72DB02D}"/>
              </a:ext>
            </a:extLst>
          </p:cNvPr>
          <p:cNvSpPr txBox="1"/>
          <p:nvPr/>
        </p:nvSpPr>
        <p:spPr>
          <a:xfrm>
            <a:off x="1944210" y="701336"/>
            <a:ext cx="3808520" cy="369332"/>
          </a:xfrm>
          <a:prstGeom prst="rect">
            <a:avLst/>
          </a:prstGeom>
          <a:noFill/>
        </p:spPr>
        <p:txBody>
          <a:bodyPr wrap="square" rtlCol="0">
            <a:spAutoFit/>
          </a:bodyPr>
          <a:lstStyle/>
          <a:p>
            <a:r>
              <a:rPr lang="en-US" b="1" dirty="0"/>
              <a:t>Business</a:t>
            </a:r>
            <a:r>
              <a:rPr lang="en-US" dirty="0"/>
              <a:t> </a:t>
            </a:r>
            <a:r>
              <a:rPr lang="en-US" b="1" dirty="0"/>
              <a:t>objectives</a:t>
            </a:r>
            <a:endParaRPr lang="en-IN" b="1" dirty="0"/>
          </a:p>
        </p:txBody>
      </p:sp>
      <p:sp>
        <p:nvSpPr>
          <p:cNvPr id="5" name="TextBox 4">
            <a:extLst>
              <a:ext uri="{FF2B5EF4-FFF2-40B4-BE49-F238E27FC236}">
                <a16:creationId xmlns:a16="http://schemas.microsoft.com/office/drawing/2014/main" id="{F1A96B53-084A-7B6B-C9B9-F5191254046D}"/>
              </a:ext>
            </a:extLst>
          </p:cNvPr>
          <p:cNvSpPr txBox="1"/>
          <p:nvPr/>
        </p:nvSpPr>
        <p:spPr>
          <a:xfrm>
            <a:off x="1760737" y="4465468"/>
            <a:ext cx="6143347" cy="1754326"/>
          </a:xfrm>
          <a:prstGeom prst="rect">
            <a:avLst/>
          </a:prstGeom>
          <a:noFill/>
        </p:spPr>
        <p:txBody>
          <a:bodyPr wrap="square" rtlCol="0">
            <a:spAutoFit/>
          </a:bodyPr>
          <a:lstStyle/>
          <a:p>
            <a:pPr algn="l" fontAlgn="base">
              <a:buFont typeface="Arial" panose="020B0604020202020204" pitchFamily="34" charset="0"/>
              <a:buChar char="•"/>
            </a:pPr>
            <a:r>
              <a:rPr lang="en-US" b="0" i="0" u="none" strike="noStrike">
                <a:solidFill>
                  <a:srgbClr val="444444"/>
                </a:solidFill>
                <a:effectLst/>
                <a:latin typeface="inherit"/>
                <a:hlinkClick r:id="rId2" tooltip="Objectives and Goals of Employee Retention"/>
              </a:rPr>
              <a:t>Objectives and Goals of Employee Retention</a:t>
            </a:r>
            <a:endParaRPr lang="en-US" b="0" i="0">
              <a:solidFill>
                <a:srgbClr val="333333"/>
              </a:solidFill>
              <a:effectLst/>
              <a:latin typeface="inherit"/>
            </a:endParaRPr>
          </a:p>
          <a:p>
            <a:pPr algn="l" fontAlgn="base">
              <a:buFont typeface="Arial" panose="020B0604020202020204" pitchFamily="34" charset="0"/>
              <a:buChar char="•"/>
            </a:pPr>
            <a:r>
              <a:rPr lang="en-US" b="0" i="0" u="none" strike="noStrike">
                <a:solidFill>
                  <a:srgbClr val="444444"/>
                </a:solidFill>
                <a:effectLst/>
                <a:latin typeface="inherit"/>
                <a:hlinkClick r:id="rId3" tooltip="1. To Reduce Turnover Hassles"/>
              </a:rPr>
              <a:t>1. To Reduce Turnover Hassles</a:t>
            </a:r>
            <a:endParaRPr lang="en-US" b="0" i="0">
              <a:solidFill>
                <a:srgbClr val="333333"/>
              </a:solidFill>
              <a:effectLst/>
              <a:latin typeface="inherit"/>
            </a:endParaRPr>
          </a:p>
          <a:p>
            <a:pPr algn="l" fontAlgn="base">
              <a:buFont typeface="Arial" panose="020B0604020202020204" pitchFamily="34" charset="0"/>
              <a:buChar char="•"/>
            </a:pPr>
            <a:r>
              <a:rPr lang="en-US" b="0" i="0" u="none" strike="noStrike">
                <a:solidFill>
                  <a:srgbClr val="444444"/>
                </a:solidFill>
                <a:effectLst/>
                <a:latin typeface="inherit"/>
                <a:hlinkClick r:id="rId4" tooltip="2. To Reduce Acquisition and Training Time"/>
              </a:rPr>
              <a:t>2. To Reduce Acquisition and Training Time</a:t>
            </a:r>
            <a:endParaRPr lang="en-US" b="0" i="0">
              <a:solidFill>
                <a:srgbClr val="333333"/>
              </a:solidFill>
              <a:effectLst/>
              <a:latin typeface="inherit"/>
            </a:endParaRPr>
          </a:p>
          <a:p>
            <a:pPr algn="l" fontAlgn="base">
              <a:buFont typeface="Arial" panose="020B0604020202020204" pitchFamily="34" charset="0"/>
              <a:buChar char="•"/>
            </a:pPr>
            <a:r>
              <a:rPr lang="en-US" b="0" i="0" u="none" strike="noStrike">
                <a:solidFill>
                  <a:srgbClr val="444444"/>
                </a:solidFill>
                <a:effectLst/>
                <a:latin typeface="inherit"/>
                <a:hlinkClick r:id="rId5" tooltip="3. To Improve Employee Morale"/>
              </a:rPr>
              <a:t>3. To Improve Employee Morale</a:t>
            </a:r>
            <a:endParaRPr lang="en-US" b="0" i="0">
              <a:solidFill>
                <a:srgbClr val="333333"/>
              </a:solidFill>
              <a:effectLst/>
              <a:latin typeface="inherit"/>
            </a:endParaRPr>
          </a:p>
          <a:p>
            <a:pPr algn="l" fontAlgn="base">
              <a:buFont typeface="Arial" panose="020B0604020202020204" pitchFamily="34" charset="0"/>
              <a:buChar char="•"/>
            </a:pPr>
            <a:r>
              <a:rPr lang="en-US" b="0" i="0" u="none" strike="noStrike">
                <a:solidFill>
                  <a:srgbClr val="444444"/>
                </a:solidFill>
                <a:effectLst/>
                <a:latin typeface="inherit"/>
                <a:hlinkClick r:id="rId6" tooltip="4. To achieve Increased Employee Productivity"/>
              </a:rPr>
              <a:t>4. To achieve Increased Employee Productivity</a:t>
            </a:r>
            <a:endParaRPr lang="en-US" b="0" i="0">
              <a:solidFill>
                <a:srgbClr val="333333"/>
              </a:solidFill>
              <a:effectLst/>
              <a:latin typeface="inherit"/>
            </a:endParaRPr>
          </a:p>
          <a:p>
            <a:pPr algn="l" fontAlgn="base">
              <a:buFont typeface="Arial" panose="020B0604020202020204" pitchFamily="34" charset="0"/>
              <a:buChar char="•"/>
            </a:pPr>
            <a:r>
              <a:rPr lang="en-US" b="0" i="0" u="none" strike="noStrike">
                <a:solidFill>
                  <a:srgbClr val="444444"/>
                </a:solidFill>
                <a:effectLst/>
                <a:latin typeface="inherit"/>
                <a:hlinkClick r:id="rId7" tooltip="5. To achieve Improved Customer Experiences"/>
              </a:rPr>
              <a:t>5. To achieve Improved Customer Experiences</a:t>
            </a:r>
            <a:endParaRPr lang="en-US" b="0" i="0">
              <a:solidFill>
                <a:srgbClr val="333333"/>
              </a:solidFill>
              <a:effectLst/>
              <a:latin typeface="inherit"/>
            </a:endParaRPr>
          </a:p>
        </p:txBody>
      </p:sp>
    </p:spTree>
    <p:extLst>
      <p:ext uri="{BB962C8B-B14F-4D97-AF65-F5344CB8AC3E}">
        <p14:creationId xmlns:p14="http://schemas.microsoft.com/office/powerpoint/2010/main" val="27885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DDE53A-8B65-3901-596C-34FA624E03CE}"/>
              </a:ext>
            </a:extLst>
          </p:cNvPr>
          <p:cNvSpPr txBox="1"/>
          <p:nvPr/>
        </p:nvSpPr>
        <p:spPr>
          <a:xfrm>
            <a:off x="2130641" y="727969"/>
            <a:ext cx="4253087" cy="461665"/>
          </a:xfrm>
          <a:prstGeom prst="rect">
            <a:avLst/>
          </a:prstGeom>
          <a:noFill/>
        </p:spPr>
        <p:txBody>
          <a:bodyPr wrap="none" rtlCol="0">
            <a:spAutoFit/>
          </a:bodyPr>
          <a:lstStyle/>
          <a:p>
            <a:r>
              <a:rPr lang="en-US" sz="2400" dirty="0"/>
              <a:t>KPI Charts and Their insights</a:t>
            </a:r>
            <a:endParaRPr lang="en-IN" sz="2400" dirty="0"/>
          </a:p>
        </p:txBody>
      </p:sp>
      <p:pic>
        <p:nvPicPr>
          <p:cNvPr id="4" name="Picture 3">
            <a:extLst>
              <a:ext uri="{FF2B5EF4-FFF2-40B4-BE49-F238E27FC236}">
                <a16:creationId xmlns:a16="http://schemas.microsoft.com/office/drawing/2014/main" id="{24787751-7424-4CA7-9AFB-9226D6B99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780" y="1305017"/>
            <a:ext cx="9230850" cy="5192353"/>
          </a:xfrm>
          <a:prstGeom prst="rect">
            <a:avLst/>
          </a:prstGeom>
        </p:spPr>
      </p:pic>
    </p:spTree>
    <p:extLst>
      <p:ext uri="{BB962C8B-B14F-4D97-AF65-F5344CB8AC3E}">
        <p14:creationId xmlns:p14="http://schemas.microsoft.com/office/powerpoint/2010/main" val="388949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387355-D409-2920-FF39-CD50EFFA6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328" y="1074198"/>
            <a:ext cx="9887752" cy="5561861"/>
          </a:xfrm>
          <a:prstGeom prst="rect">
            <a:avLst/>
          </a:prstGeom>
        </p:spPr>
      </p:pic>
      <p:sp>
        <p:nvSpPr>
          <p:cNvPr id="4" name="TextBox 3">
            <a:extLst>
              <a:ext uri="{FF2B5EF4-FFF2-40B4-BE49-F238E27FC236}">
                <a16:creationId xmlns:a16="http://schemas.microsoft.com/office/drawing/2014/main" id="{F2C468CC-9834-A19A-F8DB-167DF10860F4}"/>
              </a:ext>
            </a:extLst>
          </p:cNvPr>
          <p:cNvSpPr txBox="1"/>
          <p:nvPr/>
        </p:nvSpPr>
        <p:spPr>
          <a:xfrm>
            <a:off x="2153328" y="363984"/>
            <a:ext cx="2135521" cy="523220"/>
          </a:xfrm>
          <a:prstGeom prst="rect">
            <a:avLst/>
          </a:prstGeom>
          <a:noFill/>
        </p:spPr>
        <p:txBody>
          <a:bodyPr wrap="none" rtlCol="0">
            <a:spAutoFit/>
          </a:bodyPr>
          <a:lstStyle/>
          <a:p>
            <a:r>
              <a:rPr lang="en-US" sz="2800" b="1" dirty="0"/>
              <a:t>Dashboard</a:t>
            </a:r>
            <a:endParaRPr lang="en-IN" sz="2800" b="1" dirty="0"/>
          </a:p>
        </p:txBody>
      </p:sp>
    </p:spTree>
    <p:extLst>
      <p:ext uri="{BB962C8B-B14F-4D97-AF65-F5344CB8AC3E}">
        <p14:creationId xmlns:p14="http://schemas.microsoft.com/office/powerpoint/2010/main" val="30567482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1257</TotalTime>
  <Words>1471</Words>
  <Application>Microsoft Office PowerPoint</Application>
  <PresentationFormat>Widescreen</PresentationFormat>
  <Paragraphs>128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Barlow</vt:lpstr>
      <vt:lpstr>Calibri</vt:lpstr>
      <vt:lpstr>Century</vt:lpstr>
      <vt:lpstr>Century Gothic</vt:lpstr>
      <vt:lpstr>Footlight MT Light</vt:lpstr>
      <vt:lpstr>inherit</vt:lpstr>
      <vt:lpstr>Poppins</vt:lpstr>
      <vt:lpstr>Wingdings 3</vt:lpstr>
      <vt:lpstr>Wisp</vt:lpstr>
      <vt:lpstr>PowerPoint Presentation</vt:lpstr>
      <vt:lpstr>PowerPoint Presentation</vt:lpstr>
      <vt:lpstr>PowerPoint Presentation</vt:lpstr>
      <vt:lpstr>Introduction of HR Domain</vt:lpstr>
      <vt:lpstr>PowerPoint Presentation</vt:lpstr>
      <vt:lpstr>Tools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Pawar;chaitanyadakhale00@gmail.com</dc:creator>
  <cp:lastModifiedBy>Power BI Developer</cp:lastModifiedBy>
  <cp:revision>5</cp:revision>
  <dcterms:created xsi:type="dcterms:W3CDTF">2024-01-09T12:06:59Z</dcterms:created>
  <dcterms:modified xsi:type="dcterms:W3CDTF">2024-01-10T14:36:40Z</dcterms:modified>
</cp:coreProperties>
</file>