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2" r:id="rId5"/>
    <p:sldId id="311" r:id="rId6"/>
    <p:sldId id="313" r:id="rId7"/>
    <p:sldId id="314" r:id="rId8"/>
    <p:sldId id="315" r:id="rId9"/>
    <p:sldId id="316" r:id="rId10"/>
    <p:sldId id="323" r:id="rId11"/>
    <p:sldId id="318" r:id="rId12"/>
    <p:sldId id="319" r:id="rId13"/>
    <p:sldId id="312" r:id="rId14"/>
    <p:sldId id="317" r:id="rId15"/>
    <p:sldId id="320" r:id="rId16"/>
    <p:sldId id="324"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BEBA8EAE-BF5A-486C-A8C5-ECC9F3942E4B}">
                <a14:imgProps xmlns:a14="http://schemas.microsoft.com/office/drawing/2010/main">
                  <a14:imgLayer r:embed="rId20">
                    <a14:imgEffect>
                      <a14:artisticPaintBrus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vq7484/Glasses-Detection-System-using-DL/up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398-351E-695E-6426-E194D3F815F1}"/>
              </a:ext>
            </a:extLst>
          </p:cNvPr>
          <p:cNvSpPr>
            <a:spLocks noGrp="1"/>
          </p:cNvSpPr>
          <p:nvPr>
            <p:ph type="title"/>
          </p:nvPr>
        </p:nvSpPr>
        <p:spPr>
          <a:xfrm>
            <a:off x="919119" y="2467897"/>
            <a:ext cx="10353762" cy="1257300"/>
          </a:xfrm>
          <a:effectLst>
            <a:glow>
              <a:schemeClr val="accent1">
                <a:alpha val="40000"/>
              </a:schemeClr>
            </a:glow>
            <a:outerShdw blurRad="50800" dist="38100" dir="10800000" algn="r" rotWithShape="0">
              <a:prstClr val="black">
                <a:alpha val="40000"/>
              </a:prstClr>
            </a:outerShdw>
          </a:effectLst>
        </p:spPr>
        <p:txBody>
          <a:bodyPr/>
          <a:lstStyle/>
          <a:p>
            <a:r>
              <a:rPr lang="en-US" sz="4800" dirty="0"/>
              <a:t>GLASSES DETECTION SYSTEM</a:t>
            </a:r>
            <a:endParaRPr lang="en-IN" dirty="0"/>
          </a:p>
        </p:txBody>
      </p:sp>
      <p:sp>
        <p:nvSpPr>
          <p:cNvPr id="3" name="Content Placeholder 2">
            <a:extLst>
              <a:ext uri="{FF2B5EF4-FFF2-40B4-BE49-F238E27FC236}">
                <a16:creationId xmlns:a16="http://schemas.microsoft.com/office/drawing/2014/main" id="{E9B822D1-62F7-BFB5-5652-54D2A038ABDF}"/>
              </a:ext>
            </a:extLst>
          </p:cNvPr>
          <p:cNvSpPr>
            <a:spLocks noGrp="1"/>
          </p:cNvSpPr>
          <p:nvPr>
            <p:ph idx="1"/>
          </p:nvPr>
        </p:nvSpPr>
        <p:spPr>
          <a:xfrm>
            <a:off x="6410632" y="3725197"/>
            <a:ext cx="4001518" cy="993057"/>
          </a:xfrm>
        </p:spPr>
        <p:txBody>
          <a:bodyPr/>
          <a:lstStyle/>
          <a:p>
            <a:pPr marL="36900" indent="0">
              <a:buNone/>
            </a:pPr>
            <a:r>
              <a:rPr lang="en-US" sz="2400" dirty="0">
                <a:solidFill>
                  <a:srgbClr val="FC05CB"/>
                </a:solidFill>
              </a:rPr>
              <a:t>DEEP LEARNING PROJECT</a:t>
            </a:r>
          </a:p>
          <a:p>
            <a:pPr marL="36900" indent="0">
              <a:buNone/>
            </a:pPr>
            <a:endParaRPr lang="en-IN" dirty="0"/>
          </a:p>
        </p:txBody>
      </p:sp>
    </p:spTree>
    <p:extLst>
      <p:ext uri="{BB962C8B-B14F-4D97-AF65-F5344CB8AC3E}">
        <p14:creationId xmlns:p14="http://schemas.microsoft.com/office/powerpoint/2010/main" val="128059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E335-F36B-7F96-28AF-5DF4015C3962}"/>
              </a:ext>
            </a:extLst>
          </p:cNvPr>
          <p:cNvSpPr>
            <a:spLocks noGrp="1"/>
          </p:cNvSpPr>
          <p:nvPr>
            <p:ph type="title"/>
          </p:nvPr>
        </p:nvSpPr>
        <p:spPr>
          <a:xfrm>
            <a:off x="919119" y="358588"/>
            <a:ext cx="10353762" cy="1257300"/>
          </a:xfrm>
        </p:spPr>
        <p:txBody>
          <a:bodyPr>
            <a:normAutofit fontScale="90000"/>
          </a:bodyPr>
          <a:lstStyle/>
          <a:p>
            <a:r>
              <a:rPr lang="en-US" dirty="0"/>
              <a:t>Proposed methodology : Diagrammatic </a:t>
            </a:r>
            <a:br>
              <a:rPr lang="en-US" dirty="0"/>
            </a:br>
            <a:r>
              <a:rPr lang="en-US" dirty="0"/>
              <a:t>representation.</a:t>
            </a:r>
            <a:endParaRPr lang="en-IN" dirty="0"/>
          </a:p>
        </p:txBody>
      </p:sp>
      <p:pic>
        <p:nvPicPr>
          <p:cNvPr id="5" name="Content Placeholder 4">
            <a:extLst>
              <a:ext uri="{FF2B5EF4-FFF2-40B4-BE49-F238E27FC236}">
                <a16:creationId xmlns:a16="http://schemas.microsoft.com/office/drawing/2014/main" id="{6308956D-2323-9DAD-BB26-F2DD06CEEEBC}"/>
              </a:ext>
            </a:extLst>
          </p:cNvPr>
          <p:cNvPicPr>
            <a:picLocks noGrp="1" noChangeAspect="1"/>
          </p:cNvPicPr>
          <p:nvPr>
            <p:ph idx="1"/>
          </p:nvPr>
        </p:nvPicPr>
        <p:blipFill>
          <a:blip r:embed="rId2"/>
          <a:stretch>
            <a:fillRect/>
          </a:stretch>
        </p:blipFill>
        <p:spPr>
          <a:xfrm>
            <a:off x="2904564" y="1906119"/>
            <a:ext cx="6445623" cy="4595535"/>
          </a:xfrm>
          <a:solidFill>
            <a:schemeClr val="accent1"/>
          </a:solidFill>
        </p:spPr>
      </p:pic>
    </p:spTree>
    <p:extLst>
      <p:ext uri="{BB962C8B-B14F-4D97-AF65-F5344CB8AC3E}">
        <p14:creationId xmlns:p14="http://schemas.microsoft.com/office/powerpoint/2010/main" val="325920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7EF-AE27-99BF-9B54-E43090C612CD}"/>
              </a:ext>
            </a:extLst>
          </p:cNvPr>
          <p:cNvSpPr>
            <a:spLocks noGrp="1"/>
          </p:cNvSpPr>
          <p:nvPr>
            <p:ph type="title"/>
          </p:nvPr>
        </p:nvSpPr>
        <p:spPr>
          <a:xfrm>
            <a:off x="919119" y="349624"/>
            <a:ext cx="10353762" cy="1257300"/>
          </a:xfrm>
        </p:spPr>
        <p:txBody>
          <a:bodyPr/>
          <a:lstStyle/>
          <a:p>
            <a:r>
              <a:rPr lang="en-US" dirty="0"/>
              <a:t>Summary of the model</a:t>
            </a:r>
            <a:endParaRPr lang="en-IN" dirty="0"/>
          </a:p>
        </p:txBody>
      </p:sp>
      <p:pic>
        <p:nvPicPr>
          <p:cNvPr id="5" name="Content Placeholder 4">
            <a:extLst>
              <a:ext uri="{FF2B5EF4-FFF2-40B4-BE49-F238E27FC236}">
                <a16:creationId xmlns:a16="http://schemas.microsoft.com/office/drawing/2014/main" id="{1F86E628-B058-5EA3-8AF1-3A9DCB13AF10}"/>
              </a:ext>
            </a:extLst>
          </p:cNvPr>
          <p:cNvPicPr>
            <a:picLocks noGrp="1" noChangeAspect="1"/>
          </p:cNvPicPr>
          <p:nvPr>
            <p:ph idx="1"/>
          </p:nvPr>
        </p:nvPicPr>
        <p:blipFill>
          <a:blip r:embed="rId2"/>
          <a:stretch>
            <a:fillRect/>
          </a:stretch>
        </p:blipFill>
        <p:spPr>
          <a:xfrm>
            <a:off x="4226859" y="1801762"/>
            <a:ext cx="3738282" cy="4706614"/>
          </a:xfrm>
        </p:spPr>
      </p:pic>
    </p:spTree>
    <p:extLst>
      <p:ext uri="{BB962C8B-B14F-4D97-AF65-F5344CB8AC3E}">
        <p14:creationId xmlns:p14="http://schemas.microsoft.com/office/powerpoint/2010/main" val="17158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26-E620-6F3E-00B8-55B8D33EDA6D}"/>
              </a:ext>
            </a:extLst>
          </p:cNvPr>
          <p:cNvSpPr>
            <a:spLocks noGrp="1"/>
          </p:cNvSpPr>
          <p:nvPr>
            <p:ph type="title"/>
          </p:nvPr>
        </p:nvSpPr>
        <p:spPr>
          <a:xfrm>
            <a:off x="913795" y="313764"/>
            <a:ext cx="10353762" cy="1257300"/>
          </a:xfrm>
        </p:spPr>
        <p:txBody>
          <a:bodyPr>
            <a:normAutofit fontScale="90000"/>
          </a:bodyPr>
          <a:lstStyle/>
          <a:p>
            <a:r>
              <a:rPr lang="en-US" dirty="0"/>
              <a:t>Predictions made by model on custom-images.</a:t>
            </a:r>
            <a:endParaRPr lang="en-IN" dirty="0"/>
          </a:p>
        </p:txBody>
      </p:sp>
      <p:sp>
        <p:nvSpPr>
          <p:cNvPr id="3" name="Content Placeholder 2">
            <a:extLst>
              <a:ext uri="{FF2B5EF4-FFF2-40B4-BE49-F238E27FC236}">
                <a16:creationId xmlns:a16="http://schemas.microsoft.com/office/drawing/2014/main" id="{2AE45541-52B4-477F-C795-5341B5074D8B}"/>
              </a:ext>
            </a:extLst>
          </p:cNvPr>
          <p:cNvSpPr>
            <a:spLocks noGrp="1"/>
          </p:cNvSpPr>
          <p:nvPr>
            <p:ph idx="1"/>
          </p:nvPr>
        </p:nvSpPr>
        <p:spPr/>
        <p:txBody>
          <a:bodyPr/>
          <a:lstStyle/>
          <a:p>
            <a:pPr marL="36900" indent="0">
              <a:buNone/>
            </a:pPr>
            <a:r>
              <a:rPr lang="en-US" dirty="0"/>
              <a:t>                                                                                     </a:t>
            </a:r>
            <a:endParaRPr lang="en-IN" dirty="0"/>
          </a:p>
        </p:txBody>
      </p:sp>
      <p:pic>
        <p:nvPicPr>
          <p:cNvPr id="5" name="Picture 4">
            <a:extLst>
              <a:ext uri="{FF2B5EF4-FFF2-40B4-BE49-F238E27FC236}">
                <a16:creationId xmlns:a16="http://schemas.microsoft.com/office/drawing/2014/main" id="{C9D619A4-946A-0577-CDC4-BBCF07BAB734}"/>
              </a:ext>
            </a:extLst>
          </p:cNvPr>
          <p:cNvPicPr>
            <a:picLocks noChangeAspect="1"/>
          </p:cNvPicPr>
          <p:nvPr/>
        </p:nvPicPr>
        <p:blipFill>
          <a:blip r:embed="rId2"/>
          <a:stretch>
            <a:fillRect/>
          </a:stretch>
        </p:blipFill>
        <p:spPr>
          <a:xfrm>
            <a:off x="2848085" y="1451390"/>
            <a:ext cx="6485182" cy="5128704"/>
          </a:xfrm>
          <a:prstGeom prst="rect">
            <a:avLst/>
          </a:prstGeom>
        </p:spPr>
      </p:pic>
    </p:spTree>
    <p:extLst>
      <p:ext uri="{BB962C8B-B14F-4D97-AF65-F5344CB8AC3E}">
        <p14:creationId xmlns:p14="http://schemas.microsoft.com/office/powerpoint/2010/main" val="58593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01DF-3B91-6C14-BEEE-816BA2A8B914}"/>
              </a:ext>
            </a:extLst>
          </p:cNvPr>
          <p:cNvSpPr>
            <a:spLocks noGrp="1"/>
          </p:cNvSpPr>
          <p:nvPr>
            <p:ph type="title"/>
          </p:nvPr>
        </p:nvSpPr>
        <p:spPr>
          <a:xfrm>
            <a:off x="501418" y="819150"/>
            <a:ext cx="10353762" cy="1257300"/>
          </a:xfrm>
        </p:spPr>
        <p:txBody>
          <a:bodyPr/>
          <a:lstStyle/>
          <a:p>
            <a:r>
              <a:rPr lang="en-IN" dirty="0" err="1"/>
              <a:t>Github</a:t>
            </a:r>
            <a:r>
              <a:rPr lang="en-IN" dirty="0"/>
              <a:t> Proof </a:t>
            </a:r>
          </a:p>
        </p:txBody>
      </p:sp>
      <p:sp>
        <p:nvSpPr>
          <p:cNvPr id="3" name="Content Placeholder 2">
            <a:extLst>
              <a:ext uri="{FF2B5EF4-FFF2-40B4-BE49-F238E27FC236}">
                <a16:creationId xmlns:a16="http://schemas.microsoft.com/office/drawing/2014/main" id="{57BFDAEC-B8C9-6C61-9C31-AE4D27984A26}"/>
              </a:ext>
            </a:extLst>
          </p:cNvPr>
          <p:cNvSpPr>
            <a:spLocks noGrp="1"/>
          </p:cNvSpPr>
          <p:nvPr>
            <p:ph idx="1"/>
          </p:nvPr>
        </p:nvSpPr>
        <p:spPr/>
        <p:txBody>
          <a:bodyPr/>
          <a:lstStyle/>
          <a:p>
            <a:pPr marL="36900" indent="0" algn="ctr">
              <a:buNone/>
            </a:pPr>
            <a:r>
              <a:rPr lang="en-IN" dirty="0">
                <a:hlinkClick r:id="rId2">
                  <a:extLst>
                    <a:ext uri="{A12FA001-AC4F-418D-AE19-62706E023703}">
                      <ahyp:hlinkClr xmlns:ahyp="http://schemas.microsoft.com/office/drawing/2018/hyperlinkcolor" val="tx"/>
                    </a:ext>
                  </a:extLst>
                </a:hlinkClick>
              </a:rPr>
              <a:t>https://github.com/vq7484/Glasses-Detection-System-using-DL/upload</a:t>
            </a:r>
            <a:endParaRPr lang="en-IN" dirty="0"/>
          </a:p>
          <a:p>
            <a:pPr marL="36900" indent="0">
              <a:buNone/>
            </a:pPr>
            <a:endParaRPr lang="en-IN" dirty="0"/>
          </a:p>
        </p:txBody>
      </p:sp>
      <p:pic>
        <p:nvPicPr>
          <p:cNvPr id="5" name="Picture 4">
            <a:extLst>
              <a:ext uri="{FF2B5EF4-FFF2-40B4-BE49-F238E27FC236}">
                <a16:creationId xmlns:a16="http://schemas.microsoft.com/office/drawing/2014/main" id="{468531D7-7921-2947-EAF9-E5D380634121}"/>
              </a:ext>
            </a:extLst>
          </p:cNvPr>
          <p:cNvPicPr>
            <a:picLocks noChangeAspect="1"/>
          </p:cNvPicPr>
          <p:nvPr/>
        </p:nvPicPr>
        <p:blipFill rotWithShape="1">
          <a:blip r:embed="rId3"/>
          <a:srcRect l="809" t="18301" b="11111"/>
          <a:stretch/>
        </p:blipFill>
        <p:spPr>
          <a:xfrm>
            <a:off x="2303929" y="2705054"/>
            <a:ext cx="7709647" cy="3086145"/>
          </a:xfrm>
          <a:prstGeom prst="rect">
            <a:avLst/>
          </a:prstGeom>
        </p:spPr>
      </p:pic>
    </p:spTree>
    <p:extLst>
      <p:ext uri="{BB962C8B-B14F-4D97-AF65-F5344CB8AC3E}">
        <p14:creationId xmlns:p14="http://schemas.microsoft.com/office/powerpoint/2010/main" val="33453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879-704F-7109-0841-C5BCCCA7F9F3}"/>
              </a:ext>
            </a:extLst>
          </p:cNvPr>
          <p:cNvSpPr>
            <a:spLocks noGrp="1"/>
          </p:cNvSpPr>
          <p:nvPr>
            <p:ph type="title"/>
          </p:nvPr>
        </p:nvSpPr>
        <p:spPr>
          <a:xfrm>
            <a:off x="834282" y="2573572"/>
            <a:ext cx="10353762" cy="1257300"/>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2683876F-2790-5056-23A0-14DB8B29CA49}"/>
              </a:ext>
            </a:extLst>
          </p:cNvPr>
          <p:cNvSpPr>
            <a:spLocks noGrp="1"/>
          </p:cNvSpPr>
          <p:nvPr>
            <p:ph idx="1"/>
          </p:nvPr>
        </p:nvSpPr>
        <p:spPr>
          <a:xfrm>
            <a:off x="7148223" y="4373217"/>
            <a:ext cx="4868848" cy="2586823"/>
          </a:xfrm>
        </p:spPr>
        <p:txBody>
          <a:bodyPr>
            <a:noAutofit/>
          </a:bodyPr>
          <a:lstStyle/>
          <a:p>
            <a:pPr marL="36900" indent="0">
              <a:buNone/>
            </a:pPr>
            <a:r>
              <a:rPr lang="en-IN" sz="2000" dirty="0"/>
              <a:t>V.KAUSHAL – RA2011047010038</a:t>
            </a:r>
          </a:p>
          <a:p>
            <a:pPr marL="36900" indent="0">
              <a:buNone/>
            </a:pPr>
            <a:r>
              <a:rPr lang="en-IN" sz="2000" dirty="0"/>
              <a:t>S.S.SUHAIL - RA2011047010041</a:t>
            </a:r>
          </a:p>
          <a:p>
            <a:pPr marL="36900" indent="0">
              <a:buNone/>
            </a:pPr>
            <a:r>
              <a:rPr lang="en-IN" sz="2000" dirty="0"/>
              <a:t>ESHWAR SAI - RA2011047010049</a:t>
            </a:r>
          </a:p>
          <a:p>
            <a:pPr marL="36900" indent="0">
              <a:buNone/>
            </a:pPr>
            <a:r>
              <a:rPr lang="en-IN" sz="2000" dirty="0"/>
              <a:t>CHAITANYA KOTA - RA2011047010052</a:t>
            </a:r>
          </a:p>
          <a:p>
            <a:pPr marL="36900" indent="0">
              <a:buNone/>
            </a:pPr>
            <a:r>
              <a:rPr lang="en-IN" sz="2000" dirty="0"/>
              <a:t>NITIN DARAPAREDDY - RA2011047010075</a:t>
            </a:r>
          </a:p>
        </p:txBody>
      </p:sp>
    </p:spTree>
    <p:extLst>
      <p:ext uri="{BB962C8B-B14F-4D97-AF65-F5344CB8AC3E}">
        <p14:creationId xmlns:p14="http://schemas.microsoft.com/office/powerpoint/2010/main" val="865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13795" y="609600"/>
            <a:ext cx="10353762" cy="1257300"/>
          </a:xfrm>
        </p:spPr>
        <p:txBody>
          <a:bodyPr>
            <a:normAutofit/>
          </a:bodyPr>
          <a:lstStyle/>
          <a:p>
            <a:r>
              <a:rPr lang="en-US" dirty="0"/>
              <a:t>ABSTRACT</a:t>
            </a:r>
          </a:p>
        </p:txBody>
      </p:sp>
      <p:sp>
        <p:nvSpPr>
          <p:cNvPr id="8" name="Content Placeholder 7">
            <a:extLst>
              <a:ext uri="{FF2B5EF4-FFF2-40B4-BE49-F238E27FC236}">
                <a16:creationId xmlns:a16="http://schemas.microsoft.com/office/drawing/2014/main" id="{C2AB5BD0-35D9-B592-0649-BDD83BC4AED6}"/>
              </a:ext>
            </a:extLst>
          </p:cNvPr>
          <p:cNvSpPr>
            <a:spLocks noGrp="1"/>
          </p:cNvSpPr>
          <p:nvPr>
            <p:ph idx="1"/>
          </p:nvPr>
        </p:nvSpPr>
        <p:spPr>
          <a:xfrm>
            <a:off x="913795" y="1806105"/>
            <a:ext cx="10353762" cy="4332302"/>
          </a:xfrm>
        </p:spPr>
        <p:txBody>
          <a:bodyPr/>
          <a:lstStyle/>
          <a:p>
            <a:r>
              <a:rPr lang="en-US" dirty="0"/>
              <a:t>Face recognition is a fascinating application in the field of image recognition. However face images with glasses create hindrance. Glasses detection plays an important role in face recognition and soft biometrics for person identification. However, automatic glasses detection is still a challenging problem under real application scenarios because of face variations, light conditions, and self-occlusion, have significant influence on its performance. </a:t>
            </a:r>
          </a:p>
          <a:p>
            <a:r>
              <a:rPr lang="en-US" dirty="0"/>
              <a:t>The goal of this project is to classify images of people into two classes: Glass and No-Glass based upon whether they wear a glass in the image or not. However, there is a variety in the shape, design and appearance of glasses which makes it challenging.</a:t>
            </a:r>
            <a:endParaRPr lang="en-IN" dirty="0"/>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EB9-63B1-E0F8-92EF-416E1EE524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40A37AF-86A3-8D73-AC2B-502FA137CE44}"/>
              </a:ext>
            </a:extLst>
          </p:cNvPr>
          <p:cNvSpPr>
            <a:spLocks noGrp="1"/>
          </p:cNvSpPr>
          <p:nvPr>
            <p:ph idx="1"/>
          </p:nvPr>
        </p:nvSpPr>
        <p:spPr>
          <a:xfrm>
            <a:off x="572494" y="1999091"/>
            <a:ext cx="10695063" cy="4231750"/>
          </a:xfrm>
        </p:spPr>
        <p:txBody>
          <a:bodyPr>
            <a:noAutofit/>
          </a:bodyPr>
          <a:lstStyle/>
          <a:p>
            <a:pPr>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Biometrics and biometric recognition are areas of research, which become more and more important. The use of biometrics is an approach to get solutions for unresolved problems in surveillance, person identification and verification, because the technological innovation allows to perform measuring and processing of biometrical data fast and trusty.</a:t>
            </a:r>
          </a:p>
          <a:p>
            <a:r>
              <a:rPr lang="en-IN" sz="2200" dirty="0">
                <a:solidFill>
                  <a:schemeClr val="tx1"/>
                </a:solidFill>
                <a:effectLst/>
                <a:ea typeface="Calibri" panose="020F0502020204030204" pitchFamily="34" charset="0"/>
                <a:cs typeface="Times New Roman" panose="02020603050405020304" pitchFamily="18" charset="0"/>
              </a:rPr>
              <a:t>A lot of research does not only concentrate on one single characteristic, it heads for combinations of biometric tokens. </a:t>
            </a:r>
            <a:r>
              <a:rPr lang="en-US" sz="2200" dirty="0">
                <a:solidFill>
                  <a:schemeClr val="tx1"/>
                </a:solidFill>
                <a:effectLst/>
                <a:ea typeface="Calibri" panose="020F0502020204030204" pitchFamily="34" charset="0"/>
                <a:cs typeface="Times New Roman" panose="02020603050405020304" pitchFamily="18" charset="0"/>
              </a:rPr>
              <a:t>G</a:t>
            </a:r>
            <a:r>
              <a:rPr lang="en-US" sz="2200" b="0" i="0" dirty="0">
                <a:solidFill>
                  <a:schemeClr val="tx1"/>
                </a:solidFill>
                <a:effectLst/>
              </a:rPr>
              <a:t>lasses detection is a cardinal component in facial/ocular analysis that powers forensic, surveillance and biometric authentication systems. </a:t>
            </a:r>
            <a:endParaRPr lang="en-IN" sz="2200" dirty="0">
              <a:solidFill>
                <a:schemeClr val="tx1"/>
              </a:solidFill>
            </a:endParaRPr>
          </a:p>
        </p:txBody>
      </p:sp>
    </p:spTree>
    <p:extLst>
      <p:ext uri="{BB962C8B-B14F-4D97-AF65-F5344CB8AC3E}">
        <p14:creationId xmlns:p14="http://schemas.microsoft.com/office/powerpoint/2010/main" val="1982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D58B-182D-EC05-F62C-B102153801E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4D4076B-2E25-1331-E439-A01EA3E853D5}"/>
              </a:ext>
            </a:extLst>
          </p:cNvPr>
          <p:cNvSpPr>
            <a:spLocks noGrp="1"/>
          </p:cNvSpPr>
          <p:nvPr>
            <p:ph idx="1"/>
          </p:nvPr>
        </p:nvSpPr>
        <p:spPr/>
        <p:txBody>
          <a:bodyPr>
            <a:noAutofit/>
          </a:bodyPr>
          <a:lstStyle/>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In this work we are concerned with the face recognition and face analysis token and we focus on eyeglasses detection and segmentation as a pre-processing step for face recognition and analysis applications.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For robust face recognition it is essential to have normalised pictures. Normalised face images should be interference-free and should contain a frontal pose, neutral expression and ’normal’ eyeglasses with a typical frame, clear glasses and no reflections. Therefore it is necessary to detect eyeglasses and - if present - to delineate and evaluate the eyeglasses. This leads to solving problems in the areas of classification and segmentation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Normalised images which come up with all the necessary qualifications increase the reliability of face recognition and detection software. </a:t>
            </a:r>
          </a:p>
          <a:p>
            <a:endParaRPr lang="en-IN" sz="2000" dirty="0">
              <a:latin typeface="+mj-lt"/>
            </a:endParaRPr>
          </a:p>
        </p:txBody>
      </p:sp>
    </p:spTree>
    <p:extLst>
      <p:ext uri="{BB962C8B-B14F-4D97-AF65-F5344CB8AC3E}">
        <p14:creationId xmlns:p14="http://schemas.microsoft.com/office/powerpoint/2010/main" val="1411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959-85BC-C381-9242-9DCBDA61FD8B}"/>
              </a:ext>
            </a:extLst>
          </p:cNvPr>
          <p:cNvSpPr>
            <a:spLocks noGrp="1"/>
          </p:cNvSpPr>
          <p:nvPr>
            <p:ph type="title"/>
          </p:nvPr>
        </p:nvSpPr>
        <p:spPr>
          <a:xfrm flipV="1">
            <a:off x="9206753" y="447340"/>
            <a:ext cx="45719" cy="45719"/>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588AF52-D5C1-2F8E-BB2E-37D81BA386F2}"/>
              </a:ext>
            </a:extLst>
          </p:cNvPr>
          <p:cNvPicPr>
            <a:picLocks noGrp="1" noChangeAspect="1"/>
          </p:cNvPicPr>
          <p:nvPr>
            <p:ph idx="1"/>
          </p:nvPr>
        </p:nvPicPr>
        <p:blipFill>
          <a:blip r:embed="rId2"/>
          <a:stretch>
            <a:fillRect/>
          </a:stretch>
        </p:blipFill>
        <p:spPr>
          <a:xfrm>
            <a:off x="3222306" y="887439"/>
            <a:ext cx="5984447" cy="5062842"/>
          </a:xfrm>
        </p:spPr>
      </p:pic>
    </p:spTree>
    <p:extLst>
      <p:ext uri="{BB962C8B-B14F-4D97-AF65-F5344CB8AC3E}">
        <p14:creationId xmlns:p14="http://schemas.microsoft.com/office/powerpoint/2010/main" val="8736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08D-B179-436C-E93B-FBA7D6C55A10}"/>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5FB1752C-8E24-C030-7C65-0CE85D6785F0}"/>
              </a:ext>
            </a:extLst>
          </p:cNvPr>
          <p:cNvSpPr>
            <a:spLocks noGrp="1"/>
          </p:cNvSpPr>
          <p:nvPr>
            <p:ph idx="1"/>
          </p:nvPr>
        </p:nvSpPr>
        <p:spPr>
          <a:xfrm>
            <a:off x="924443" y="1771650"/>
            <a:ext cx="10353762" cy="3714749"/>
          </a:xfrm>
        </p:spPr>
        <p:txBody>
          <a:bodyPr/>
          <a:lstStyle/>
          <a:p>
            <a:r>
              <a:rPr lang="en-IN" dirty="0"/>
              <a:t>To determine the presence of glasses, the edgeness value (y-direction) of two important regions of the aligned face are computed. Then a indicator is constructed based on these values to do the classification</a:t>
            </a:r>
          </a:p>
          <a:p>
            <a:r>
              <a:rPr lang="en-IN" dirty="0"/>
              <a:t>The two measurement regions are shown on the schematic below.</a:t>
            </a:r>
          </a:p>
        </p:txBody>
      </p:sp>
      <p:pic>
        <p:nvPicPr>
          <p:cNvPr id="7" name="Picture 6">
            <a:extLst>
              <a:ext uri="{FF2B5EF4-FFF2-40B4-BE49-F238E27FC236}">
                <a16:creationId xmlns:a16="http://schemas.microsoft.com/office/drawing/2014/main" id="{B05124CC-9AA7-CFC1-439C-4107B843D5D5}"/>
              </a:ext>
            </a:extLst>
          </p:cNvPr>
          <p:cNvPicPr>
            <a:picLocks noChangeAspect="1"/>
          </p:cNvPicPr>
          <p:nvPr/>
        </p:nvPicPr>
        <p:blipFill rotWithShape="1">
          <a:blip r:embed="rId2"/>
          <a:srcRect l="15045" t="64349" r="8948" b="8888"/>
          <a:stretch/>
        </p:blipFill>
        <p:spPr>
          <a:xfrm>
            <a:off x="4691269" y="4017619"/>
            <a:ext cx="3236181" cy="2532267"/>
          </a:xfrm>
          <a:prstGeom prst="rect">
            <a:avLst/>
          </a:prstGeom>
        </p:spPr>
      </p:pic>
    </p:spTree>
    <p:extLst>
      <p:ext uri="{BB962C8B-B14F-4D97-AF65-F5344CB8AC3E}">
        <p14:creationId xmlns:p14="http://schemas.microsoft.com/office/powerpoint/2010/main" val="25983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2B6B-7166-84FF-C8C9-5C0F6B01DA30}"/>
              </a:ext>
            </a:extLst>
          </p:cNvPr>
          <p:cNvSpPr>
            <a:spLocks noGrp="1"/>
          </p:cNvSpPr>
          <p:nvPr>
            <p:ph type="title"/>
          </p:nvPr>
        </p:nvSpPr>
        <p:spPr>
          <a:xfrm>
            <a:off x="259371" y="547173"/>
            <a:ext cx="10353762" cy="1257300"/>
          </a:xfrm>
        </p:spPr>
        <p:txBody>
          <a:bodyPr/>
          <a:lstStyle/>
          <a:p>
            <a:r>
              <a:rPr lang="en-IN" dirty="0"/>
              <a:t>DATASET</a:t>
            </a:r>
          </a:p>
        </p:txBody>
      </p:sp>
      <p:pic>
        <p:nvPicPr>
          <p:cNvPr id="5" name="Content Placeholder 4">
            <a:extLst>
              <a:ext uri="{FF2B5EF4-FFF2-40B4-BE49-F238E27FC236}">
                <a16:creationId xmlns:a16="http://schemas.microsoft.com/office/drawing/2014/main" id="{F08E1D4C-BE8A-186B-A4BE-8D98B6C36754}"/>
              </a:ext>
            </a:extLst>
          </p:cNvPr>
          <p:cNvPicPr>
            <a:picLocks noGrp="1" noChangeAspect="1"/>
          </p:cNvPicPr>
          <p:nvPr>
            <p:ph idx="1"/>
          </p:nvPr>
        </p:nvPicPr>
        <p:blipFill rotWithShape="1">
          <a:blip r:embed="rId2"/>
          <a:srcRect b="9623"/>
          <a:stretch/>
        </p:blipFill>
        <p:spPr>
          <a:xfrm>
            <a:off x="2857900" y="2281534"/>
            <a:ext cx="5363924" cy="3878183"/>
          </a:xfrm>
        </p:spPr>
      </p:pic>
      <p:sp>
        <p:nvSpPr>
          <p:cNvPr id="6" name="TextBox 5">
            <a:extLst>
              <a:ext uri="{FF2B5EF4-FFF2-40B4-BE49-F238E27FC236}">
                <a16:creationId xmlns:a16="http://schemas.microsoft.com/office/drawing/2014/main" id="{A88D1D63-F9AC-3991-0221-5CAC602A67DD}"/>
              </a:ext>
            </a:extLst>
          </p:cNvPr>
          <p:cNvSpPr txBox="1"/>
          <p:nvPr/>
        </p:nvSpPr>
        <p:spPr>
          <a:xfrm>
            <a:off x="4146176" y="1665038"/>
            <a:ext cx="3558988" cy="461665"/>
          </a:xfrm>
          <a:prstGeom prst="rect">
            <a:avLst/>
          </a:prstGeom>
          <a:noFill/>
        </p:spPr>
        <p:txBody>
          <a:bodyPr wrap="square" rtlCol="0">
            <a:spAutoFit/>
          </a:bodyPr>
          <a:lstStyle/>
          <a:p>
            <a:r>
              <a:rPr lang="en-IN" sz="2400" dirty="0"/>
              <a:t>5000 Facial Images</a:t>
            </a:r>
          </a:p>
        </p:txBody>
      </p:sp>
    </p:spTree>
    <p:extLst>
      <p:ext uri="{BB962C8B-B14F-4D97-AF65-F5344CB8AC3E}">
        <p14:creationId xmlns:p14="http://schemas.microsoft.com/office/powerpoint/2010/main" val="18957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FF0-73BA-E946-7161-5636F87EE53B}"/>
              </a:ext>
            </a:extLst>
          </p:cNvPr>
          <p:cNvSpPr>
            <a:spLocks noGrp="1"/>
          </p:cNvSpPr>
          <p:nvPr>
            <p:ph type="title"/>
          </p:nvPr>
        </p:nvSpPr>
        <p:spPr>
          <a:xfrm>
            <a:off x="913795" y="438151"/>
            <a:ext cx="10353762" cy="1257300"/>
          </a:xfrm>
        </p:spPr>
        <p:txBody>
          <a:bodyPr/>
          <a:lstStyle/>
          <a:p>
            <a:r>
              <a:rPr lang="en-US" dirty="0"/>
              <a:t>Step by Step Method</a:t>
            </a:r>
            <a:endParaRPr lang="en-IN" dirty="0"/>
          </a:p>
        </p:txBody>
      </p:sp>
      <p:sp>
        <p:nvSpPr>
          <p:cNvPr id="3" name="Content Placeholder 2">
            <a:extLst>
              <a:ext uri="{FF2B5EF4-FFF2-40B4-BE49-F238E27FC236}">
                <a16:creationId xmlns:a16="http://schemas.microsoft.com/office/drawing/2014/main" id="{C8196E45-3091-3621-87D9-8437CFA0DAA5}"/>
              </a:ext>
            </a:extLst>
          </p:cNvPr>
          <p:cNvSpPr>
            <a:spLocks noGrp="1"/>
          </p:cNvSpPr>
          <p:nvPr>
            <p:ph idx="1"/>
          </p:nvPr>
        </p:nvSpPr>
        <p:spPr>
          <a:xfrm>
            <a:off x="913795" y="1915085"/>
            <a:ext cx="10353762" cy="4091268"/>
          </a:xfrm>
        </p:spPr>
        <p:txBody>
          <a:bodyPr>
            <a:normAutofit lnSpcReduction="10000"/>
          </a:bodyPr>
          <a:lstStyle/>
          <a:p>
            <a:r>
              <a:rPr lang="en-US" dirty="0"/>
              <a:t>Data Collection</a:t>
            </a:r>
          </a:p>
          <a:p>
            <a:r>
              <a:rPr lang="en-US" dirty="0"/>
              <a:t>Understanding the data</a:t>
            </a:r>
          </a:p>
          <a:p>
            <a:r>
              <a:rPr lang="en-US" dirty="0"/>
              <a:t>Data Cleaning</a:t>
            </a:r>
          </a:p>
          <a:p>
            <a:r>
              <a:rPr lang="en-US" dirty="0"/>
              <a:t>Loading the dataset and preprocessing the dataset.</a:t>
            </a:r>
          </a:p>
          <a:p>
            <a:r>
              <a:rPr lang="en-US" dirty="0"/>
              <a:t>Splitting the dataset and increasing the size of training data by augmentation.</a:t>
            </a:r>
          </a:p>
          <a:p>
            <a:r>
              <a:rPr lang="en-US" dirty="0"/>
              <a:t>Using the proper Deep-learning model(architecture) to train the dataset.</a:t>
            </a:r>
          </a:p>
          <a:p>
            <a:r>
              <a:rPr lang="en-US" dirty="0"/>
              <a:t>Compiling and fitting the model.</a:t>
            </a:r>
          </a:p>
          <a:p>
            <a:r>
              <a:rPr lang="en-US" dirty="0"/>
              <a:t>Checking the accuracy of the model.</a:t>
            </a:r>
          </a:p>
          <a:p>
            <a:endParaRPr lang="en-IN" dirty="0"/>
          </a:p>
        </p:txBody>
      </p:sp>
    </p:spTree>
    <p:extLst>
      <p:ext uri="{BB962C8B-B14F-4D97-AF65-F5344CB8AC3E}">
        <p14:creationId xmlns:p14="http://schemas.microsoft.com/office/powerpoint/2010/main" val="2796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87AD-036D-D83C-816B-402597148617}"/>
              </a:ext>
            </a:extLst>
          </p:cNvPr>
          <p:cNvSpPr>
            <a:spLocks noGrp="1"/>
          </p:cNvSpPr>
          <p:nvPr>
            <p:ph type="title"/>
          </p:nvPr>
        </p:nvSpPr>
        <p:spPr>
          <a:xfrm>
            <a:off x="913795" y="438151"/>
            <a:ext cx="10353762" cy="1257300"/>
          </a:xfrm>
        </p:spPr>
        <p:txBody>
          <a:bodyPr/>
          <a:lstStyle/>
          <a:p>
            <a:r>
              <a:rPr lang="en-US" dirty="0"/>
              <a:t>Flowchart to understand the process.</a:t>
            </a:r>
            <a:endParaRPr lang="en-IN" dirty="0"/>
          </a:p>
        </p:txBody>
      </p:sp>
      <p:pic>
        <p:nvPicPr>
          <p:cNvPr id="5" name="Picture 4">
            <a:extLst>
              <a:ext uri="{FF2B5EF4-FFF2-40B4-BE49-F238E27FC236}">
                <a16:creationId xmlns:a16="http://schemas.microsoft.com/office/drawing/2014/main" id="{7590D705-F033-FFDF-07E6-17C674453265}"/>
              </a:ext>
            </a:extLst>
          </p:cNvPr>
          <p:cNvPicPr>
            <a:picLocks noChangeAspect="1"/>
          </p:cNvPicPr>
          <p:nvPr/>
        </p:nvPicPr>
        <p:blipFill>
          <a:blip r:embed="rId2"/>
          <a:stretch>
            <a:fillRect/>
          </a:stretch>
        </p:blipFill>
        <p:spPr>
          <a:xfrm>
            <a:off x="2688898" y="1959909"/>
            <a:ext cx="6912302" cy="3895593"/>
          </a:xfrm>
          <a:prstGeom prst="rect">
            <a:avLst/>
          </a:prstGeom>
        </p:spPr>
      </p:pic>
    </p:spTree>
    <p:extLst>
      <p:ext uri="{BB962C8B-B14F-4D97-AF65-F5344CB8AC3E}">
        <p14:creationId xmlns:p14="http://schemas.microsoft.com/office/powerpoint/2010/main" val="370480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3.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{FB297F51-5A17-49D4-ACFA-4FF8884A8290}tf00934815_win32</Template>
  <TotalTime>424</TotalTime>
  <Words>531</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GLASSES DETECTION SYSTEM</vt:lpstr>
      <vt:lpstr>ABSTRACT</vt:lpstr>
      <vt:lpstr>PROBLEM STATEMENT</vt:lpstr>
      <vt:lpstr>OBJECTIVE</vt:lpstr>
      <vt:lpstr> </vt:lpstr>
      <vt:lpstr>METHOD</vt:lpstr>
      <vt:lpstr>DATASET</vt:lpstr>
      <vt:lpstr>Step by Step Method</vt:lpstr>
      <vt:lpstr>Flowchart to understand the process.</vt:lpstr>
      <vt:lpstr>Proposed methodology : Diagrammatic  representation.</vt:lpstr>
      <vt:lpstr>Summary of the model</vt:lpstr>
      <vt:lpstr>Predictions made by model on custom-images.</vt:lpstr>
      <vt:lpstr>Github Proof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GLASSES DETECTION SYSTEM</dc:title>
  <dc:creator>V KAUSHAL</dc:creator>
  <cp:lastModifiedBy>V KAUSHAL</cp:lastModifiedBy>
  <cp:revision>6</cp:revision>
  <dcterms:created xsi:type="dcterms:W3CDTF">2022-11-19T18:33:48Z</dcterms:created>
  <dcterms:modified xsi:type="dcterms:W3CDTF">2022-11-20T17:16:37Z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