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0" r:id="rId3"/>
    <p:sldId id="257" r:id="rId4"/>
    <p:sldId id="258" r:id="rId5"/>
    <p:sldId id="262" r:id="rId6"/>
    <p:sldId id="259" r:id="rId7"/>
    <p:sldId id="263" r:id="rId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C4672-1CE1-2643-8E3E-12D705FF3EF0}" v="572" dt="2022-11-14T20:42:07.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26"/>
  </p:normalViewPr>
  <p:slideViewPr>
    <p:cSldViewPr snapToGrid="0">
      <p:cViewPr varScale="1">
        <p:scale>
          <a:sx n="121" d="100"/>
          <a:sy n="121"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E753DD-2AB4-4072-B773-811D570A4A04}" type="datetimeFigureOut">
              <a:rPr lang="en-US" smtClean="0"/>
              <a:t>4/7/24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74B32-FCA2-475D-AE73-D51B80FFAFE2}" type="slidenum">
              <a:rPr lang="en-US" smtClean="0"/>
              <a:t>‹#›</a:t>
            </a:fld>
            <a:endParaRPr lang="en-US"/>
          </a:p>
        </p:txBody>
      </p:sp>
    </p:spTree>
    <p:extLst>
      <p:ext uri="{BB962C8B-B14F-4D97-AF65-F5344CB8AC3E}">
        <p14:creationId xmlns:p14="http://schemas.microsoft.com/office/powerpoint/2010/main" val="368159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74B32-FCA2-475D-AE73-D51B80FFAFE2}" type="slidenum">
              <a:rPr lang="en-US" smtClean="0"/>
              <a:t>4</a:t>
            </a:fld>
            <a:endParaRPr lang="en-US"/>
          </a:p>
        </p:txBody>
      </p:sp>
    </p:spTree>
    <p:extLst>
      <p:ext uri="{BB962C8B-B14F-4D97-AF65-F5344CB8AC3E}">
        <p14:creationId xmlns:p14="http://schemas.microsoft.com/office/powerpoint/2010/main" val="221543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E644-2DD9-5566-23DF-5E6C63ED5A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D3FEA57-2826-DF68-65B7-B46821DFA8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0644039-D640-D78F-CD4D-3CAE807506E3}"/>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5" name="Footer Placeholder 4">
            <a:extLst>
              <a:ext uri="{FF2B5EF4-FFF2-40B4-BE49-F238E27FC236}">
                <a16:creationId xmlns:a16="http://schemas.microsoft.com/office/drawing/2014/main" id="{61477566-9BC9-4A5E-FF73-0CFCC82754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9E20C-A24C-6870-414E-19FF723DD0F7}"/>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124941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9183-E20E-0AC4-7805-F72650EB8D9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2DC780-3D8A-009B-69F2-D0609D0CEB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6AF565-2589-FC58-CB35-075D99D362C9}"/>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5" name="Footer Placeholder 4">
            <a:extLst>
              <a:ext uri="{FF2B5EF4-FFF2-40B4-BE49-F238E27FC236}">
                <a16:creationId xmlns:a16="http://schemas.microsoft.com/office/drawing/2014/main" id="{39EB38EA-12CC-8380-3140-814230FCA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20B97-01F7-585F-6EC3-994819236455}"/>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279845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490112-AA61-6EEB-EADC-3E4BD54498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3D66AA8-BFCB-AC3E-9C11-202B7447A9D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225E80-0E4C-2746-2B9E-75D52377164D}"/>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5" name="Footer Placeholder 4">
            <a:extLst>
              <a:ext uri="{FF2B5EF4-FFF2-40B4-BE49-F238E27FC236}">
                <a16:creationId xmlns:a16="http://schemas.microsoft.com/office/drawing/2014/main" id="{8D165A5F-A4C0-A60C-48AD-C3D709A81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FCA97-C99E-54A5-F467-73681B4D6DAF}"/>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220366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2C1B-F862-D480-01FC-F5D9694A875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E7E5AF-4098-4644-9ED8-9BE63A9E10A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29BC33-0F5F-3DFA-FC45-4851BDFB3944}"/>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5" name="Footer Placeholder 4">
            <a:extLst>
              <a:ext uri="{FF2B5EF4-FFF2-40B4-BE49-F238E27FC236}">
                <a16:creationId xmlns:a16="http://schemas.microsoft.com/office/drawing/2014/main" id="{2127F5EF-9FD1-10D2-9987-9C0D01F1F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C391B-10A8-6579-724C-6BD2B88C9501}"/>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69674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2AB1-1CCB-5C73-4619-3E13A121D6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3B7F712-CF65-E2D5-56A9-96071BCEC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F319601-7F1F-51D2-3DAA-A24982DA9793}"/>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5" name="Footer Placeholder 4">
            <a:extLst>
              <a:ext uri="{FF2B5EF4-FFF2-40B4-BE49-F238E27FC236}">
                <a16:creationId xmlns:a16="http://schemas.microsoft.com/office/drawing/2014/main" id="{993EFD47-A24D-6E06-0587-9EC468C2D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41A0C-8251-7632-2919-F06C9D05F47B}"/>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5417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0E2C-A463-A4CE-15EB-4A22CE0F17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375671D-AF6F-A247-98D1-7072CA829F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E167063-4029-00E7-5A69-D035ECD556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1B80118-093D-819E-AFDB-1BFF7E936C6D}"/>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6" name="Footer Placeholder 5">
            <a:extLst>
              <a:ext uri="{FF2B5EF4-FFF2-40B4-BE49-F238E27FC236}">
                <a16:creationId xmlns:a16="http://schemas.microsoft.com/office/drawing/2014/main" id="{51EF3697-43AC-90EE-FFA0-230C56652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E9DEC-4734-8F8F-E1A3-1DB2D0AC6501}"/>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141836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1BDF-9BA6-C891-63EC-7651C0C2A81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D82456-B073-5C3D-3B85-C0C560616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57CC6D4-6B42-CEDE-C5B4-D6FB559D7D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FB4969E-4CDB-DBF9-7FB9-A5E7FC2407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3B61745-A826-0D55-9E2E-1605C819E0C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79BBAF2-C070-2FE4-29D8-B78A8D8B19AD}"/>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8" name="Footer Placeholder 7">
            <a:extLst>
              <a:ext uri="{FF2B5EF4-FFF2-40B4-BE49-F238E27FC236}">
                <a16:creationId xmlns:a16="http://schemas.microsoft.com/office/drawing/2014/main" id="{C76628AF-6456-EB21-258A-D7CECDF205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E8A838-FEBA-78CA-F54D-A4226B045E3C}"/>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354465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05EA-DCB8-8019-1253-5FAC1706A9F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E9F51B5-EF8A-FCFF-C3B8-47D9187D0CD5}"/>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4" name="Footer Placeholder 3">
            <a:extLst>
              <a:ext uri="{FF2B5EF4-FFF2-40B4-BE49-F238E27FC236}">
                <a16:creationId xmlns:a16="http://schemas.microsoft.com/office/drawing/2014/main" id="{BB9C9390-9EC5-4930-FA1E-12BD1EDC21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56CAE5-68ED-7934-0B73-0A870C2A1274}"/>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352908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46E3F-29FC-85AB-42F2-DF1114D6C987}"/>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3" name="Footer Placeholder 2">
            <a:extLst>
              <a:ext uri="{FF2B5EF4-FFF2-40B4-BE49-F238E27FC236}">
                <a16:creationId xmlns:a16="http://schemas.microsoft.com/office/drawing/2014/main" id="{078F6E2C-1946-C648-FBF0-226B7C27F7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BDB45C-13C9-146B-C24C-20A0AF0E3889}"/>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4221244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4C2F-0A23-A167-E1B6-793F78D14A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F81C0C9-2513-73B3-750F-E930496C3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AB7E4F-ACDF-AF23-ADC5-50145BDBF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C661B6-5E2A-48C7-14DC-B492A71F21D6}"/>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6" name="Footer Placeholder 5">
            <a:extLst>
              <a:ext uri="{FF2B5EF4-FFF2-40B4-BE49-F238E27FC236}">
                <a16:creationId xmlns:a16="http://schemas.microsoft.com/office/drawing/2014/main" id="{6E07AA26-5FBE-702C-741D-BC8197995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97435-C906-CC60-F7B8-C89D22FA8187}"/>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400070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0332C-F1E5-AFD1-23F8-65014A7990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D56B185-2760-FF91-DF5C-5913B1938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02645-F842-0566-2E79-990716A47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0B9669-B47F-9C1E-099E-7855A6FA78EF}"/>
              </a:ext>
            </a:extLst>
          </p:cNvPr>
          <p:cNvSpPr>
            <a:spLocks noGrp="1"/>
          </p:cNvSpPr>
          <p:nvPr>
            <p:ph type="dt" sz="half" idx="10"/>
          </p:nvPr>
        </p:nvSpPr>
        <p:spPr/>
        <p:txBody>
          <a:bodyPr/>
          <a:lstStyle/>
          <a:p>
            <a:fld id="{7007EA07-8156-7A48-BB30-F09D4F3B71FE}" type="datetimeFigureOut">
              <a:rPr lang="en-US" smtClean="0"/>
              <a:t>4/7/24</a:t>
            </a:fld>
            <a:endParaRPr lang="en-US"/>
          </a:p>
        </p:txBody>
      </p:sp>
      <p:sp>
        <p:nvSpPr>
          <p:cNvPr id="6" name="Footer Placeholder 5">
            <a:extLst>
              <a:ext uri="{FF2B5EF4-FFF2-40B4-BE49-F238E27FC236}">
                <a16:creationId xmlns:a16="http://schemas.microsoft.com/office/drawing/2014/main" id="{3E99A909-8A48-A2BD-A106-479C87A06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9BD1FF-6B4F-07BB-DD64-9A8B8BA1835C}"/>
              </a:ext>
            </a:extLst>
          </p:cNvPr>
          <p:cNvSpPr>
            <a:spLocks noGrp="1"/>
          </p:cNvSpPr>
          <p:nvPr>
            <p:ph type="sldNum" sz="quarter" idx="12"/>
          </p:nvPr>
        </p:nvSpPr>
        <p:spPr/>
        <p:txBody>
          <a:bodyPr/>
          <a:lstStyle/>
          <a:p>
            <a:fld id="{1CE69A99-56B6-7443-9423-DED6AD1608B6}" type="slidenum">
              <a:rPr lang="en-US" smtClean="0"/>
              <a:t>‹#›</a:t>
            </a:fld>
            <a:endParaRPr lang="en-US"/>
          </a:p>
        </p:txBody>
      </p:sp>
    </p:spTree>
    <p:extLst>
      <p:ext uri="{BB962C8B-B14F-4D97-AF65-F5344CB8AC3E}">
        <p14:creationId xmlns:p14="http://schemas.microsoft.com/office/powerpoint/2010/main" val="170861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0FB3E9-82EA-8360-398B-396C2016F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26A586-0D35-DCB0-5E57-09713B5A4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45F9E0-41A3-7656-915F-140CE71CB8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7EA07-8156-7A48-BB30-F09D4F3B71FE}" type="datetimeFigureOut">
              <a:rPr lang="en-US" smtClean="0"/>
              <a:t>4/7/24</a:t>
            </a:fld>
            <a:endParaRPr lang="en-US"/>
          </a:p>
        </p:txBody>
      </p:sp>
      <p:sp>
        <p:nvSpPr>
          <p:cNvPr id="5" name="Footer Placeholder 4">
            <a:extLst>
              <a:ext uri="{FF2B5EF4-FFF2-40B4-BE49-F238E27FC236}">
                <a16:creationId xmlns:a16="http://schemas.microsoft.com/office/drawing/2014/main" id="{53A9600A-FB61-309F-AC22-542A584DC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0B4BBB-6C05-2BA5-C3D7-407E082D5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69A99-56B6-7443-9423-DED6AD1608B6}" type="slidenum">
              <a:rPr lang="en-US" smtClean="0"/>
              <a:t>‹#›</a:t>
            </a:fld>
            <a:endParaRPr lang="en-US"/>
          </a:p>
        </p:txBody>
      </p:sp>
    </p:spTree>
    <p:extLst>
      <p:ext uri="{BB962C8B-B14F-4D97-AF65-F5344CB8AC3E}">
        <p14:creationId xmlns:p14="http://schemas.microsoft.com/office/powerpoint/2010/main" val="2017171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3EACE-590D-02E8-45D1-7D9239DAFA10}"/>
              </a:ext>
            </a:extLst>
          </p:cNvPr>
          <p:cNvSpPr>
            <a:spLocks noGrp="1"/>
          </p:cNvSpPr>
          <p:nvPr>
            <p:ph type="ctrTitle"/>
          </p:nvPr>
        </p:nvSpPr>
        <p:spPr>
          <a:xfrm>
            <a:off x="1094094" y="851516"/>
            <a:ext cx="5611505" cy="4495123"/>
          </a:xfrm>
        </p:spPr>
        <p:txBody>
          <a:bodyPr anchor="b">
            <a:normAutofit/>
          </a:bodyPr>
          <a:lstStyle/>
          <a:p>
            <a:pPr algn="l"/>
            <a:r>
              <a:rPr lang="en-US" dirty="0"/>
              <a:t>Movie Theater Management Database</a:t>
            </a:r>
          </a:p>
        </p:txBody>
      </p:sp>
      <p:sp>
        <p:nvSpPr>
          <p:cNvPr id="32" name="Freeform: Shape 3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Graphic 6" descr="Database">
            <a:extLst>
              <a:ext uri="{FF2B5EF4-FFF2-40B4-BE49-F238E27FC236}">
                <a16:creationId xmlns:a16="http://schemas.microsoft.com/office/drawing/2014/main" id="{2761F393-2F13-D18A-4E98-DC3A6F83E1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402116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75C5217-5925-694F-7359-0BF612822E8F}"/>
              </a:ext>
            </a:extLst>
          </p:cNvPr>
          <p:cNvSpPr>
            <a:spLocks noGrp="1"/>
          </p:cNvSpPr>
          <p:nvPr>
            <p:ph type="title"/>
          </p:nvPr>
        </p:nvSpPr>
        <p:spPr>
          <a:xfrm>
            <a:off x="838200" y="36512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EE2BC90C-5A2B-547E-E894-4AB7C2B80DC1}"/>
              </a:ext>
            </a:extLst>
          </p:cNvPr>
          <p:cNvSpPr>
            <a:spLocks noGrp="1"/>
          </p:cNvSpPr>
          <p:nvPr>
            <p:ph idx="1"/>
          </p:nvPr>
        </p:nvSpPr>
        <p:spPr>
          <a:xfrm>
            <a:off x="838200" y="1415143"/>
            <a:ext cx="5540829" cy="4761820"/>
          </a:xfrm>
        </p:spPr>
        <p:txBody>
          <a:bodyPr>
            <a:normAutofit fontScale="85000" lnSpcReduction="10000"/>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Our main objective for creating a movie theater management database for a theater business is to help provide the stakeholders key information that they could use to make business decisions. Using this data the company </a:t>
            </a:r>
            <a:r>
              <a:rPr lang="en-US" sz="2400" dirty="0">
                <a:effectLst/>
                <a:latin typeface="Calibri" panose="020F0502020204030204" pitchFamily="34" charset="0"/>
                <a:ea typeface="Calibri" panose="020F0502020204030204" pitchFamily="34" charset="0"/>
                <a:cs typeface="Calibri" panose="020F0502020204030204" pitchFamily="34" charset="0"/>
              </a:rPr>
              <a:t>will have more detailed insights into its customers, movies and theater amenities. For instance, </a:t>
            </a:r>
            <a:r>
              <a:rPr lang="en-US" sz="2400" dirty="0">
                <a:latin typeface="Calibri" panose="020F0502020204030204" pitchFamily="34" charset="0"/>
                <a:ea typeface="Calibri" panose="020F0502020204030204" pitchFamily="34" charset="0"/>
                <a:cs typeface="Calibri" panose="020F0502020204030204" pitchFamily="34" charset="0"/>
              </a:rPr>
              <a:t>i</a:t>
            </a:r>
            <a:r>
              <a:rPr lang="en-US" sz="2400" dirty="0">
                <a:effectLst/>
                <a:latin typeface="Calibri" panose="020F0502020204030204" pitchFamily="34" charset="0"/>
                <a:ea typeface="Calibri" panose="020F0502020204030204" pitchFamily="34" charset="0"/>
                <a:cs typeface="Calibri" panose="020F0502020204030204" pitchFamily="34" charset="0"/>
              </a:rPr>
              <a:t>nformation about repeated and new customers can be obtained so that the company could run promotional campaigns. Additionally, geographical data about where customers live can help make decisions regarding business expansion and buying habits of these can be predicted too. For example, people living in affluent neighborhoods are more likely to purchase expensive tickets or visit the cinema more often, making it easier for the cinema to curate region-specific offers to increase revenue. Many such deepe</a:t>
            </a:r>
            <a:r>
              <a:rPr lang="en-US" sz="2400" dirty="0">
                <a:latin typeface="Calibri" panose="020F0502020204030204" pitchFamily="34" charset="0"/>
                <a:ea typeface="Calibri" panose="020F0502020204030204" pitchFamily="34" charset="0"/>
                <a:cs typeface="Calibri" panose="020F0502020204030204" pitchFamily="34" charset="0"/>
              </a:rPr>
              <a:t>r insights can be gained through our database system.</a:t>
            </a:r>
            <a:endParaRPr lang="en-US" sz="2400" dirty="0"/>
          </a:p>
        </p:txBody>
      </p:sp>
      <p:pic>
        <p:nvPicPr>
          <p:cNvPr id="6" name="Picture 5" descr="A picture containing graphical user interface&#10;&#10;Description automatically generated">
            <a:extLst>
              <a:ext uri="{FF2B5EF4-FFF2-40B4-BE49-F238E27FC236}">
                <a16:creationId xmlns:a16="http://schemas.microsoft.com/office/drawing/2014/main" id="{AEA93796-CD9C-13A9-17C4-4F7ABC908665}"/>
              </a:ext>
            </a:extLst>
          </p:cNvPr>
          <p:cNvPicPr>
            <a:picLocks noChangeAspect="1"/>
          </p:cNvPicPr>
          <p:nvPr/>
        </p:nvPicPr>
        <p:blipFill>
          <a:blip r:embed="rId2"/>
          <a:stretch>
            <a:fillRect/>
          </a:stretch>
        </p:blipFill>
        <p:spPr>
          <a:xfrm>
            <a:off x="6379029" y="1535494"/>
            <a:ext cx="5540829" cy="4521118"/>
          </a:xfrm>
          <a:prstGeom prst="rect">
            <a:avLst/>
          </a:prstGeom>
        </p:spPr>
      </p:pic>
    </p:spTree>
    <p:extLst>
      <p:ext uri="{BB962C8B-B14F-4D97-AF65-F5344CB8AC3E}">
        <p14:creationId xmlns:p14="http://schemas.microsoft.com/office/powerpoint/2010/main" val="305342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4F1F43-E861-0D48-1506-389B22CD9817}"/>
              </a:ext>
            </a:extLst>
          </p:cNvPr>
          <p:cNvSpPr>
            <a:spLocks noGrp="1"/>
          </p:cNvSpPr>
          <p:nvPr>
            <p:ph type="title"/>
          </p:nvPr>
        </p:nvSpPr>
        <p:spPr>
          <a:xfrm>
            <a:off x="2103121" y="310343"/>
            <a:ext cx="7985759" cy="868823"/>
          </a:xfrm>
          <a:prstGeom prst="ellipse">
            <a:avLst/>
          </a:prstGeom>
        </p:spPr>
        <p:txBody>
          <a:bodyPr vert="horz" lIns="91440" tIns="45720" rIns="91440" bIns="45720" rtlCol="0" anchor="ctr">
            <a:normAutofit/>
          </a:bodyPr>
          <a:lstStyle/>
          <a:p>
            <a:pPr algn="ctr"/>
            <a:r>
              <a:rPr lang="en-US" sz="3700" kern="1200">
                <a:solidFill>
                  <a:schemeClr val="tx1"/>
                </a:solidFill>
                <a:latin typeface="+mj-lt"/>
                <a:ea typeface="+mj-ea"/>
                <a:cs typeface="+mj-cs"/>
              </a:rPr>
              <a:t>ERD</a:t>
            </a:r>
          </a:p>
        </p:txBody>
      </p:sp>
      <p:sp>
        <p:nvSpPr>
          <p:cNvPr id="13" name="Rectangle: Rounded Corners 1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3D6340E2-629D-9AFE-043F-DB1DF2FF7371}"/>
              </a:ext>
            </a:extLst>
          </p:cNvPr>
          <p:cNvPicPr>
            <a:picLocks noChangeAspect="1"/>
          </p:cNvPicPr>
          <p:nvPr/>
        </p:nvPicPr>
        <p:blipFill>
          <a:blip r:embed="rId2"/>
          <a:stretch>
            <a:fillRect/>
          </a:stretch>
        </p:blipFill>
        <p:spPr>
          <a:xfrm>
            <a:off x="0" y="1929448"/>
            <a:ext cx="7848600" cy="4807197"/>
          </a:xfrm>
          <a:prstGeom prst="rect">
            <a:avLst/>
          </a:prstGeom>
        </p:spPr>
      </p:pic>
      <p:sp>
        <p:nvSpPr>
          <p:cNvPr id="6" name="TextBox 5">
            <a:extLst>
              <a:ext uri="{FF2B5EF4-FFF2-40B4-BE49-F238E27FC236}">
                <a16:creationId xmlns:a16="http://schemas.microsoft.com/office/drawing/2014/main" id="{16EF2735-E95E-6193-81F8-15853335D8A0}"/>
              </a:ext>
            </a:extLst>
          </p:cNvPr>
          <p:cNvSpPr txBox="1"/>
          <p:nvPr/>
        </p:nvSpPr>
        <p:spPr>
          <a:xfrm>
            <a:off x="7848600" y="1897207"/>
            <a:ext cx="4343400" cy="5111143"/>
          </a:xfrm>
          <a:prstGeom prst="rect">
            <a:avLst/>
          </a:prstGeom>
          <a:noFill/>
        </p:spPr>
        <p:txBody>
          <a:bodyPr wrap="square" rtlCol="0">
            <a:spAutoFit/>
          </a:bodyPr>
          <a:lstStyle/>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 THEATER may show zero or many MOVIES.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Each MOVIE is shown at one THEATER.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 MOVIE may sell zero or many TICKETS.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Each TICKET is associated with one MOVIE.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 TICKET has one TICKET TYPE.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Each TICKET TYPE has many TICKETS.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 BOOKING INFO may have one or many TICKETS associated with it.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Each TICKET is associated with one BOOKING INFO.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A CUSTOMER generates one or many BOOKINGS.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0"/>
              </a:spcAft>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Calibri" panose="020F0502020204030204" pitchFamily="34" charset="0"/>
              </a:rPr>
              <a:t>Each BOOKING INFO is generated by one CUSTOMER.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25475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08DF9-12D2-5D94-256A-8364086EBA0C}"/>
              </a:ext>
            </a:extLst>
          </p:cNvPr>
          <p:cNvSpPr>
            <a:spLocks noGrp="1"/>
          </p:cNvSpPr>
          <p:nvPr>
            <p:ph type="title"/>
          </p:nvPr>
        </p:nvSpPr>
        <p:spPr>
          <a:xfrm>
            <a:off x="793662" y="386930"/>
            <a:ext cx="10066122" cy="1298448"/>
          </a:xfrm>
        </p:spPr>
        <p:txBody>
          <a:bodyPr anchor="b">
            <a:normAutofit/>
          </a:bodyPr>
          <a:lstStyle/>
          <a:p>
            <a:r>
              <a:rPr lang="en-US" sz="4800"/>
              <a:t>Advanced Queries</a:t>
            </a:r>
          </a:p>
        </p:txBody>
      </p:sp>
      <p:sp>
        <p:nvSpPr>
          <p:cNvPr id="29" name="Rectangle 2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B416C4-1D4D-809B-DDFA-3F3936160828}"/>
              </a:ext>
            </a:extLst>
          </p:cNvPr>
          <p:cNvSpPr>
            <a:spLocks noGrp="1"/>
          </p:cNvSpPr>
          <p:nvPr>
            <p:ph idx="1"/>
          </p:nvPr>
        </p:nvSpPr>
        <p:spPr>
          <a:xfrm>
            <a:off x="586423" y="2177689"/>
            <a:ext cx="10066123" cy="2448117"/>
          </a:xfrm>
        </p:spPr>
        <p:txBody>
          <a:bodyPr anchor="ctr">
            <a:normAutofit lnSpcReduction="10000"/>
          </a:bodyPr>
          <a:lstStyle/>
          <a:p>
            <a:pPr marL="0" marR="0" indent="0">
              <a:spcBef>
                <a:spcPts val="0"/>
              </a:spcBef>
              <a:spcAft>
                <a:spcPts val="800"/>
              </a:spcAft>
              <a:buNone/>
            </a:pPr>
            <a:r>
              <a:rPr lang="en-US" sz="1700" b="1" dirty="0">
                <a:effectLst/>
                <a:latin typeface="Calibri" panose="020F0502020204030204" pitchFamily="34" charset="0"/>
                <a:ea typeface="Calibri" panose="020F0502020204030204" pitchFamily="34" charset="0"/>
                <a:cs typeface="Calibri" panose="020F0502020204030204" pitchFamily="34" charset="0"/>
              </a:rPr>
              <a:t>List name, email, phone of customers along with the tier and perks of the tickets they purchased to get insights about how much and how many customers are willing to spend on movie tickets.</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select </a:t>
            </a:r>
            <a:r>
              <a:rPr lang="en-US" sz="1700" dirty="0" err="1">
                <a:effectLst/>
                <a:latin typeface="Calibri" panose="020F0502020204030204" pitchFamily="34" charset="0"/>
                <a:ea typeface="Calibri" panose="020F0502020204030204" pitchFamily="34" charset="0"/>
                <a:cs typeface="Calibri" panose="020F0502020204030204" pitchFamily="34" charset="0"/>
              </a:rPr>
              <a:t>f_name</a:t>
            </a:r>
            <a:r>
              <a:rPr lang="en-US" sz="1700" dirty="0">
                <a:effectLst/>
                <a:latin typeface="Calibri" panose="020F0502020204030204" pitchFamily="34" charset="0"/>
                <a:ea typeface="Calibri" panose="020F0502020204030204" pitchFamily="34" charset="0"/>
                <a:cs typeface="Calibri" panose="020F0502020204030204" pitchFamily="34" charset="0"/>
              </a:rPr>
              <a:t> || ' ' || </a:t>
            </a:r>
            <a:r>
              <a:rPr lang="en-US" sz="1700" dirty="0" err="1">
                <a:effectLst/>
                <a:latin typeface="Calibri" panose="020F0502020204030204" pitchFamily="34" charset="0"/>
                <a:ea typeface="Calibri" panose="020F0502020204030204" pitchFamily="34" charset="0"/>
                <a:cs typeface="Calibri" panose="020F0502020204030204" pitchFamily="34" charset="0"/>
              </a:rPr>
              <a:t>l_name</a:t>
            </a:r>
            <a:r>
              <a:rPr lang="en-US" sz="1700" dirty="0">
                <a:effectLst/>
                <a:latin typeface="Calibri" panose="020F0502020204030204" pitchFamily="34" charset="0"/>
                <a:ea typeface="Calibri" panose="020F0502020204030204" pitchFamily="34" charset="0"/>
                <a:cs typeface="Calibri" panose="020F0502020204030204" pitchFamily="34" charset="0"/>
              </a:rPr>
              <a:t> </a:t>
            </a:r>
            <a:r>
              <a:rPr lang="en-US" sz="1700" dirty="0" err="1">
                <a:effectLst/>
                <a:latin typeface="Calibri" panose="020F0502020204030204" pitchFamily="34" charset="0"/>
                <a:ea typeface="Calibri" panose="020F0502020204030204" pitchFamily="34" charset="0"/>
                <a:cs typeface="Calibri" panose="020F0502020204030204" pitchFamily="34" charset="0"/>
              </a:rPr>
              <a:t>customer_name</a:t>
            </a:r>
            <a:r>
              <a:rPr lang="en-US" sz="1700" dirty="0">
                <a:effectLst/>
                <a:latin typeface="Calibri" panose="020F0502020204030204" pitchFamily="34" charset="0"/>
                <a:ea typeface="Calibri" panose="020F0502020204030204" pitchFamily="34" charset="0"/>
                <a:cs typeface="Calibri" panose="020F0502020204030204" pitchFamily="34" charset="0"/>
              </a:rPr>
              <a:t>, phone, email, </a:t>
            </a:r>
            <a:r>
              <a:rPr lang="en-US" sz="1700" dirty="0" err="1">
                <a:effectLst/>
                <a:latin typeface="Calibri" panose="020F0502020204030204" pitchFamily="34" charset="0"/>
                <a:ea typeface="Calibri" panose="020F0502020204030204" pitchFamily="34" charset="0"/>
                <a:cs typeface="Calibri" panose="020F0502020204030204" pitchFamily="34" charset="0"/>
              </a:rPr>
              <a:t>tt.tier</a:t>
            </a:r>
            <a:r>
              <a:rPr lang="en-US" sz="1700" dirty="0">
                <a:effectLst/>
                <a:latin typeface="Calibri" panose="020F0502020204030204" pitchFamily="34" charset="0"/>
                <a:ea typeface="Calibri" panose="020F0502020204030204" pitchFamily="34" charset="0"/>
                <a:cs typeface="Calibri" panose="020F0502020204030204" pitchFamily="34" charset="0"/>
              </a:rPr>
              <a:t>, perks</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from customer c</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left join </a:t>
            </a:r>
            <a:r>
              <a:rPr lang="en-US" sz="1700" dirty="0" err="1">
                <a:effectLst/>
                <a:latin typeface="Calibri" panose="020F0502020204030204" pitchFamily="34" charset="0"/>
                <a:ea typeface="Calibri" panose="020F0502020204030204" pitchFamily="34" charset="0"/>
                <a:cs typeface="Calibri" panose="020F0502020204030204" pitchFamily="34" charset="0"/>
              </a:rPr>
              <a:t>booking_info</a:t>
            </a:r>
            <a:r>
              <a:rPr lang="en-US" sz="1700" dirty="0">
                <a:effectLst/>
                <a:latin typeface="Calibri" panose="020F0502020204030204" pitchFamily="34" charset="0"/>
                <a:ea typeface="Calibri" panose="020F0502020204030204" pitchFamily="34" charset="0"/>
                <a:cs typeface="Calibri" panose="020F0502020204030204" pitchFamily="34" charset="0"/>
              </a:rPr>
              <a:t> b</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on </a:t>
            </a:r>
            <a:r>
              <a:rPr lang="en-US" sz="1700" dirty="0" err="1">
                <a:effectLst/>
                <a:latin typeface="Calibri" panose="020F0502020204030204" pitchFamily="34" charset="0"/>
                <a:ea typeface="Calibri" panose="020F0502020204030204" pitchFamily="34" charset="0"/>
                <a:cs typeface="Calibri" panose="020F0502020204030204" pitchFamily="34" charset="0"/>
              </a:rPr>
              <a:t>c.customer_id</a:t>
            </a:r>
            <a:r>
              <a:rPr lang="en-US" sz="1700" dirty="0">
                <a:effectLst/>
                <a:latin typeface="Calibri" panose="020F0502020204030204" pitchFamily="34" charset="0"/>
                <a:ea typeface="Calibri" panose="020F0502020204030204" pitchFamily="34" charset="0"/>
                <a:cs typeface="Calibri" panose="020F0502020204030204" pitchFamily="34" charset="0"/>
              </a:rPr>
              <a:t>=</a:t>
            </a:r>
            <a:r>
              <a:rPr lang="en-US" sz="1700" dirty="0" err="1">
                <a:effectLst/>
                <a:latin typeface="Calibri" panose="020F0502020204030204" pitchFamily="34" charset="0"/>
                <a:ea typeface="Calibri" panose="020F0502020204030204" pitchFamily="34" charset="0"/>
                <a:cs typeface="Calibri" panose="020F0502020204030204" pitchFamily="34" charset="0"/>
              </a:rPr>
              <a:t>b.customer_id</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left join ticket t</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on </a:t>
            </a:r>
            <a:r>
              <a:rPr lang="en-US" sz="1700" dirty="0" err="1">
                <a:effectLst/>
                <a:latin typeface="Calibri" panose="020F0502020204030204" pitchFamily="34" charset="0"/>
                <a:ea typeface="Calibri" panose="020F0502020204030204" pitchFamily="34" charset="0"/>
                <a:cs typeface="Calibri" panose="020F0502020204030204" pitchFamily="34" charset="0"/>
              </a:rPr>
              <a:t>b.booking_id</a:t>
            </a:r>
            <a:r>
              <a:rPr lang="en-US" sz="1700" dirty="0">
                <a:effectLst/>
                <a:latin typeface="Calibri" panose="020F0502020204030204" pitchFamily="34" charset="0"/>
                <a:ea typeface="Calibri" panose="020F0502020204030204" pitchFamily="34" charset="0"/>
                <a:cs typeface="Calibri" panose="020F0502020204030204" pitchFamily="34" charset="0"/>
              </a:rPr>
              <a:t> = </a:t>
            </a:r>
            <a:r>
              <a:rPr lang="en-US" sz="1700" dirty="0" err="1">
                <a:effectLst/>
                <a:latin typeface="Calibri" panose="020F0502020204030204" pitchFamily="34" charset="0"/>
                <a:ea typeface="Calibri" panose="020F0502020204030204" pitchFamily="34" charset="0"/>
                <a:cs typeface="Calibri" panose="020F0502020204030204" pitchFamily="34" charset="0"/>
              </a:rPr>
              <a:t>t.booking_id</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left join </a:t>
            </a:r>
            <a:r>
              <a:rPr lang="en-US" sz="1700" dirty="0" err="1">
                <a:effectLst/>
                <a:latin typeface="Calibri" panose="020F0502020204030204" pitchFamily="34" charset="0"/>
                <a:ea typeface="Calibri" panose="020F0502020204030204" pitchFamily="34" charset="0"/>
                <a:cs typeface="Calibri" panose="020F0502020204030204" pitchFamily="34" charset="0"/>
              </a:rPr>
              <a:t>ticket_type</a:t>
            </a:r>
            <a:r>
              <a:rPr lang="en-US" sz="1700" dirty="0">
                <a:effectLst/>
                <a:latin typeface="Calibri" panose="020F0502020204030204" pitchFamily="34" charset="0"/>
                <a:ea typeface="Calibri" panose="020F0502020204030204" pitchFamily="34" charset="0"/>
                <a:cs typeface="Calibri" panose="020F0502020204030204" pitchFamily="34" charset="0"/>
              </a:rPr>
              <a:t> </a:t>
            </a:r>
            <a:r>
              <a:rPr lang="en-US" sz="1700" dirty="0" err="1">
                <a:effectLst/>
                <a:latin typeface="Calibri" panose="020F0502020204030204" pitchFamily="34" charset="0"/>
                <a:ea typeface="Calibri" panose="020F0502020204030204" pitchFamily="34" charset="0"/>
                <a:cs typeface="Calibri" panose="020F0502020204030204" pitchFamily="34" charset="0"/>
              </a:rPr>
              <a:t>tt</a:t>
            </a:r>
            <a:endParaRPr lang="en-US" sz="1700" dirty="0">
              <a:effectLst/>
              <a:latin typeface="Calibri" panose="020F0502020204030204" pitchFamily="34" charset="0"/>
              <a:ea typeface="Calibri" panose="020F0502020204030204" pitchFamily="34" charset="0"/>
              <a:cs typeface="Arial" panose="020B0604020202020204" pitchFamily="34" charset="0"/>
            </a:endParaRPr>
          </a:p>
          <a:p>
            <a:pPr marL="0" marR="0" indent="0">
              <a:spcBef>
                <a:spcPts val="0"/>
              </a:spcBef>
              <a:spcAft>
                <a:spcPts val="0"/>
              </a:spcAft>
              <a:buNone/>
            </a:pPr>
            <a:r>
              <a:rPr lang="en-US" sz="1700" dirty="0">
                <a:effectLst/>
                <a:latin typeface="Calibri" panose="020F0502020204030204" pitchFamily="34" charset="0"/>
                <a:ea typeface="Calibri" panose="020F0502020204030204" pitchFamily="34" charset="0"/>
                <a:cs typeface="Calibri" panose="020F0502020204030204" pitchFamily="34" charset="0"/>
              </a:rPr>
              <a:t>on </a:t>
            </a:r>
            <a:r>
              <a:rPr lang="en-US" sz="1700" dirty="0" err="1">
                <a:effectLst/>
                <a:latin typeface="Calibri" panose="020F0502020204030204" pitchFamily="34" charset="0"/>
                <a:ea typeface="Calibri" panose="020F0502020204030204" pitchFamily="34" charset="0"/>
                <a:cs typeface="Calibri" panose="020F0502020204030204" pitchFamily="34" charset="0"/>
              </a:rPr>
              <a:t>tt.ticket_type_id</a:t>
            </a:r>
            <a:r>
              <a:rPr lang="en-US" sz="1700" dirty="0">
                <a:effectLst/>
                <a:latin typeface="Calibri" panose="020F0502020204030204" pitchFamily="34" charset="0"/>
                <a:ea typeface="Calibri" panose="020F0502020204030204" pitchFamily="34" charset="0"/>
                <a:cs typeface="Calibri" panose="020F0502020204030204" pitchFamily="34" charset="0"/>
              </a:rPr>
              <a:t> = </a:t>
            </a:r>
            <a:r>
              <a:rPr lang="en-US" sz="1700" dirty="0" err="1">
                <a:effectLst/>
                <a:latin typeface="Calibri" panose="020F0502020204030204" pitchFamily="34" charset="0"/>
                <a:ea typeface="Calibri" panose="020F0502020204030204" pitchFamily="34" charset="0"/>
                <a:cs typeface="Calibri" panose="020F0502020204030204" pitchFamily="34" charset="0"/>
              </a:rPr>
              <a:t>t.ticket_type_id</a:t>
            </a:r>
            <a:r>
              <a:rPr lang="en-US" sz="1700" dirty="0">
                <a:effectLst/>
                <a:latin typeface="Calibri" panose="020F0502020204030204" pitchFamily="34" charset="0"/>
                <a:ea typeface="Calibri" panose="020F0502020204030204" pitchFamily="34" charset="0"/>
                <a:cs typeface="Calibri" panose="020F0502020204030204" pitchFamily="34" charset="0"/>
              </a:rPr>
              <a:t>;</a:t>
            </a:r>
            <a:endParaRPr lang="en-US" sz="17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7E20D99-A903-928A-4A95-9CBF1BA249AF}"/>
              </a:ext>
            </a:extLst>
          </p:cNvPr>
          <p:cNvPicPr>
            <a:picLocks noChangeAspect="1"/>
          </p:cNvPicPr>
          <p:nvPr/>
        </p:nvPicPr>
        <p:blipFill>
          <a:blip r:embed="rId3"/>
          <a:stretch>
            <a:fillRect/>
          </a:stretch>
        </p:blipFill>
        <p:spPr>
          <a:xfrm>
            <a:off x="586423" y="4625806"/>
            <a:ext cx="10636748" cy="1444097"/>
          </a:xfrm>
          <a:prstGeom prst="rect">
            <a:avLst/>
          </a:prstGeom>
        </p:spPr>
      </p:pic>
      <p:sp>
        <p:nvSpPr>
          <p:cNvPr id="33" name="Rectangle 3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60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207C-E64C-63ED-5F45-3C0E9FACF4D9}"/>
              </a:ext>
            </a:extLst>
          </p:cNvPr>
          <p:cNvSpPr>
            <a:spLocks noGrp="1"/>
          </p:cNvSpPr>
          <p:nvPr>
            <p:ph type="title"/>
          </p:nvPr>
        </p:nvSpPr>
        <p:spPr/>
        <p:txBody>
          <a:bodyPr/>
          <a:lstStyle/>
          <a:p>
            <a:r>
              <a:rPr lang="en-US" dirty="0"/>
              <a:t>Triggers and sequence</a:t>
            </a:r>
          </a:p>
        </p:txBody>
      </p:sp>
      <p:sp>
        <p:nvSpPr>
          <p:cNvPr id="4" name="Content Placeholder 3">
            <a:extLst>
              <a:ext uri="{FF2B5EF4-FFF2-40B4-BE49-F238E27FC236}">
                <a16:creationId xmlns:a16="http://schemas.microsoft.com/office/drawing/2014/main" id="{8023BDC3-01C2-C54B-542B-B6BAE60FF5EC}"/>
              </a:ext>
            </a:extLst>
          </p:cNvPr>
          <p:cNvSpPr>
            <a:spLocks noGrp="1"/>
          </p:cNvSpPr>
          <p:nvPr>
            <p:ph sz="half" idx="1"/>
          </p:nvPr>
        </p:nvSpPr>
        <p:spPr>
          <a:xfrm>
            <a:off x="838200" y="1556657"/>
            <a:ext cx="5181600" cy="4620306"/>
          </a:xfrm>
        </p:spPr>
        <p:txBody>
          <a:bodyPr>
            <a:normAutofit/>
          </a:bodyPr>
          <a:lstStyle/>
          <a:p>
            <a:pPr marL="0" indent="0">
              <a:lnSpc>
                <a:spcPct val="120000"/>
              </a:lnSpc>
              <a:buNone/>
            </a:pPr>
            <a:r>
              <a:rPr lang="en-US" sz="2000" b="1" dirty="0"/>
              <a:t>A trigger is a named PL/SQL block stored in the Oracle Database and executed automatically when a triggering event takes place.</a:t>
            </a:r>
          </a:p>
          <a:p>
            <a:pPr marL="0" indent="0">
              <a:lnSpc>
                <a:spcPct val="120000"/>
              </a:lnSpc>
              <a:buNone/>
            </a:pPr>
            <a:endParaRPr lang="en-US" sz="2000" dirty="0"/>
          </a:p>
        </p:txBody>
      </p:sp>
      <p:sp>
        <p:nvSpPr>
          <p:cNvPr id="7" name="Content Placeholder 6">
            <a:extLst>
              <a:ext uri="{FF2B5EF4-FFF2-40B4-BE49-F238E27FC236}">
                <a16:creationId xmlns:a16="http://schemas.microsoft.com/office/drawing/2014/main" id="{2FAD12AA-5E9C-D850-EC80-8E9A28F081DD}"/>
              </a:ext>
            </a:extLst>
          </p:cNvPr>
          <p:cNvSpPr>
            <a:spLocks noGrp="1"/>
          </p:cNvSpPr>
          <p:nvPr>
            <p:ph sz="half" idx="2"/>
          </p:nvPr>
        </p:nvSpPr>
        <p:spPr>
          <a:xfrm>
            <a:off x="6172200" y="1556657"/>
            <a:ext cx="5181600" cy="4620306"/>
          </a:xfrm>
        </p:spPr>
        <p:txBody>
          <a:bodyPr>
            <a:normAutofit/>
          </a:bodyPr>
          <a:lstStyle/>
          <a:p>
            <a:pPr marL="0" indent="0">
              <a:buNone/>
            </a:pPr>
            <a:r>
              <a:rPr lang="en-US" sz="2000" b="1" dirty="0"/>
              <a:t>A sequence is a database object that allows the automatic generation of values, such as check numbers. Sequences are ideally suited to the task of generating unique key values especially primary keys.</a:t>
            </a:r>
          </a:p>
        </p:txBody>
      </p:sp>
      <p:pic>
        <p:nvPicPr>
          <p:cNvPr id="10" name="Picture 9">
            <a:extLst>
              <a:ext uri="{FF2B5EF4-FFF2-40B4-BE49-F238E27FC236}">
                <a16:creationId xmlns:a16="http://schemas.microsoft.com/office/drawing/2014/main" id="{7AEF32EB-0417-7ABB-C1F2-A7305334D1C1}"/>
              </a:ext>
            </a:extLst>
          </p:cNvPr>
          <p:cNvPicPr>
            <a:picLocks noChangeAspect="1"/>
          </p:cNvPicPr>
          <p:nvPr/>
        </p:nvPicPr>
        <p:blipFill>
          <a:blip r:embed="rId2"/>
          <a:stretch>
            <a:fillRect/>
          </a:stretch>
        </p:blipFill>
        <p:spPr>
          <a:xfrm>
            <a:off x="919727" y="2817640"/>
            <a:ext cx="4496031" cy="3675235"/>
          </a:xfrm>
          <a:prstGeom prst="rect">
            <a:avLst/>
          </a:prstGeom>
        </p:spPr>
      </p:pic>
      <p:pic>
        <p:nvPicPr>
          <p:cNvPr id="12" name="Picture 11">
            <a:extLst>
              <a:ext uri="{FF2B5EF4-FFF2-40B4-BE49-F238E27FC236}">
                <a16:creationId xmlns:a16="http://schemas.microsoft.com/office/drawing/2014/main" id="{44E4566C-2CB2-FEDA-CA18-C29D31DF6322}"/>
              </a:ext>
            </a:extLst>
          </p:cNvPr>
          <p:cNvPicPr>
            <a:picLocks noChangeAspect="1"/>
          </p:cNvPicPr>
          <p:nvPr/>
        </p:nvPicPr>
        <p:blipFill>
          <a:blip r:embed="rId3"/>
          <a:stretch>
            <a:fillRect/>
          </a:stretch>
        </p:blipFill>
        <p:spPr>
          <a:xfrm>
            <a:off x="6738257" y="3352800"/>
            <a:ext cx="3624943" cy="1850572"/>
          </a:xfrm>
          <a:prstGeom prst="rect">
            <a:avLst/>
          </a:prstGeom>
        </p:spPr>
      </p:pic>
    </p:spTree>
    <p:extLst>
      <p:ext uri="{BB962C8B-B14F-4D97-AF65-F5344CB8AC3E}">
        <p14:creationId xmlns:p14="http://schemas.microsoft.com/office/powerpoint/2010/main" val="266352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06074FE-F21F-5E64-C3DF-6F5DF962FC51}"/>
              </a:ext>
            </a:extLst>
          </p:cNvPr>
          <p:cNvSpPr>
            <a:spLocks noGrp="1"/>
          </p:cNvSpPr>
          <p:nvPr>
            <p:ph type="title"/>
          </p:nvPr>
        </p:nvSpPr>
        <p:spPr>
          <a:xfrm>
            <a:off x="838200" y="365125"/>
            <a:ext cx="5393361" cy="1325563"/>
          </a:xfrm>
        </p:spPr>
        <p:txBody>
          <a:bodyPr>
            <a:normAutofit/>
          </a:bodyPr>
          <a:lstStyle/>
          <a:p>
            <a:r>
              <a:rPr lang="en-US" dirty="0"/>
              <a:t>Challenges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817C7DB-9F3D-169A-988F-B703CC520AC6}"/>
              </a:ext>
            </a:extLst>
          </p:cNvPr>
          <p:cNvSpPr>
            <a:spLocks noGrp="1"/>
          </p:cNvSpPr>
          <p:nvPr>
            <p:ph idx="1"/>
          </p:nvPr>
        </p:nvSpPr>
        <p:spPr>
          <a:xfrm>
            <a:off x="838200" y="1825625"/>
            <a:ext cx="5393361" cy="4351338"/>
          </a:xfrm>
        </p:spPr>
        <p:txBody>
          <a:bodyPr>
            <a:normAutofit/>
          </a:bodyPr>
          <a:lstStyle/>
          <a:p>
            <a:pPr marL="0" indent="0" algn="ctr">
              <a:buNone/>
            </a:pPr>
            <a:r>
              <a:rPr lang="en-US" sz="2400" dirty="0"/>
              <a:t>Deciding attribute distribution among related entities</a:t>
            </a:r>
          </a:p>
          <a:p>
            <a:pPr marL="0" indent="0">
              <a:buNone/>
            </a:pPr>
            <a:r>
              <a:rPr lang="en-US" sz="2400" dirty="0"/>
              <a:t>   While deciding entities between ticket and ticket type, we were skeptical whether we needed two separate entities or not, for ticket information, since we had more than 5 attributes that we wanted to incorporate. To overcome this challenge, we discussed the pros and cons as a group and made the decision of creation two different entities.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Group with solid fill">
            <a:extLst>
              <a:ext uri="{FF2B5EF4-FFF2-40B4-BE49-F238E27FC236}">
                <a16:creationId xmlns:a16="http://schemas.microsoft.com/office/drawing/2014/main" id="{0AEE9CB6-2144-4480-9378-FADA5A483E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86743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c 2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F6E24E-7E9A-1952-6C10-C889150BC2A8}"/>
              </a:ext>
            </a:extLst>
          </p:cNvPr>
          <p:cNvSpPr>
            <a:spLocks noGrp="1"/>
          </p:cNvSpPr>
          <p:nvPr>
            <p:ph type="ctrTitle"/>
          </p:nvPr>
        </p:nvSpPr>
        <p:spPr>
          <a:xfrm>
            <a:off x="7080738" y="647593"/>
            <a:ext cx="4467792" cy="3060541"/>
          </a:xfrm>
        </p:spPr>
        <p:txBody>
          <a:bodyPr>
            <a:normAutofit/>
          </a:bodyPr>
          <a:lstStyle/>
          <a:p>
            <a:r>
              <a:rPr lang="en-US">
                <a:solidFill>
                  <a:srgbClr val="FFFFFF"/>
                </a:solidFill>
              </a:rPr>
              <a:t>THANK YOU</a:t>
            </a:r>
          </a:p>
        </p:txBody>
      </p:sp>
      <p:sp>
        <p:nvSpPr>
          <p:cNvPr id="26" name="Oval 25">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ccept">
            <a:extLst>
              <a:ext uri="{FF2B5EF4-FFF2-40B4-BE49-F238E27FC236}">
                <a16:creationId xmlns:a16="http://schemas.microsoft.com/office/drawing/2014/main" id="{1CD0804F-2DC5-7F89-E4F8-9349FFD92C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17825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495</Words>
  <Application>Microsoft Macintosh PowerPoint</Application>
  <PresentationFormat>Widescreen</PresentationFormat>
  <Paragraphs>32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Movie Theater Management Database</vt:lpstr>
      <vt:lpstr>Objectives</vt:lpstr>
      <vt:lpstr>ERD</vt:lpstr>
      <vt:lpstr>Advanced Queries</vt:lpstr>
      <vt:lpstr>Triggers and sequence</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Foundations</dc:title>
  <dc:creator>Hussain, Syed Muhammad Farzan</dc:creator>
  <cp:lastModifiedBy>Kommineni, Chaitanya Krishna</cp:lastModifiedBy>
  <cp:revision>21</cp:revision>
  <dcterms:created xsi:type="dcterms:W3CDTF">2022-11-14T00:40:17Z</dcterms:created>
  <dcterms:modified xsi:type="dcterms:W3CDTF">2024-04-07T22:26:06Z</dcterms:modified>
</cp:coreProperties>
</file>