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9144000"/>
  <p:notesSz cx="6858000" cy="9144000"/>
  <p:embeddedFontLst>
    <p:embeddedFont>
      <p:font typeface="Arial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rialBlack-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a7a3c99a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38a7a3c99af_2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8a7a3c99af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8a7a3c99af_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80178d2f35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80178d2f3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a7a3c99af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38a7a3c99af_2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b="1"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3"/>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7" name="Google Shape;27;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0070C0"/>
                </a:solidFill>
                <a:latin typeface="Times New Roman"/>
                <a:ea typeface="Times New Roman"/>
                <a:cs typeface="Times New Roman"/>
                <a:sym typeface="Times New Roman"/>
              </a:defRPr>
            </a:lvl1pPr>
            <a:lvl2pPr indent="0" lvl="1" marL="0" algn="r">
              <a:spcBef>
                <a:spcPts val="0"/>
              </a:spcBef>
              <a:buNone/>
              <a:defRPr b="1" sz="1200">
                <a:solidFill>
                  <a:srgbClr val="0070C0"/>
                </a:solidFill>
                <a:latin typeface="Times New Roman"/>
                <a:ea typeface="Times New Roman"/>
                <a:cs typeface="Times New Roman"/>
                <a:sym typeface="Times New Roman"/>
              </a:defRPr>
            </a:lvl2pPr>
            <a:lvl3pPr indent="0" lvl="2" marL="0" algn="r">
              <a:spcBef>
                <a:spcPts val="0"/>
              </a:spcBef>
              <a:buNone/>
              <a:defRPr b="1" sz="1200">
                <a:solidFill>
                  <a:srgbClr val="0070C0"/>
                </a:solidFill>
                <a:latin typeface="Times New Roman"/>
                <a:ea typeface="Times New Roman"/>
                <a:cs typeface="Times New Roman"/>
                <a:sym typeface="Times New Roman"/>
              </a:defRPr>
            </a:lvl3pPr>
            <a:lvl4pPr indent="0" lvl="3" marL="0" algn="r">
              <a:spcBef>
                <a:spcPts val="0"/>
              </a:spcBef>
              <a:buNone/>
              <a:defRPr b="1" sz="1200">
                <a:solidFill>
                  <a:srgbClr val="0070C0"/>
                </a:solidFill>
                <a:latin typeface="Times New Roman"/>
                <a:ea typeface="Times New Roman"/>
                <a:cs typeface="Times New Roman"/>
                <a:sym typeface="Times New Roman"/>
              </a:defRPr>
            </a:lvl4pPr>
            <a:lvl5pPr indent="0" lvl="4" marL="0" algn="r">
              <a:spcBef>
                <a:spcPts val="0"/>
              </a:spcBef>
              <a:buNone/>
              <a:defRPr b="1" sz="1200">
                <a:solidFill>
                  <a:srgbClr val="0070C0"/>
                </a:solidFill>
                <a:latin typeface="Times New Roman"/>
                <a:ea typeface="Times New Roman"/>
                <a:cs typeface="Times New Roman"/>
                <a:sym typeface="Times New Roman"/>
              </a:defRPr>
            </a:lvl5pPr>
            <a:lvl6pPr indent="0" lvl="5" marL="0" algn="r">
              <a:spcBef>
                <a:spcPts val="0"/>
              </a:spcBef>
              <a:buNone/>
              <a:defRPr b="1" sz="1200">
                <a:solidFill>
                  <a:srgbClr val="0070C0"/>
                </a:solidFill>
                <a:latin typeface="Times New Roman"/>
                <a:ea typeface="Times New Roman"/>
                <a:cs typeface="Times New Roman"/>
                <a:sym typeface="Times New Roman"/>
              </a:defRPr>
            </a:lvl6pPr>
            <a:lvl7pPr indent="0" lvl="6" marL="0" algn="r">
              <a:spcBef>
                <a:spcPts val="0"/>
              </a:spcBef>
              <a:buNone/>
              <a:defRPr b="1" sz="1200">
                <a:solidFill>
                  <a:srgbClr val="0070C0"/>
                </a:solidFill>
                <a:latin typeface="Times New Roman"/>
                <a:ea typeface="Times New Roman"/>
                <a:cs typeface="Times New Roman"/>
                <a:sym typeface="Times New Roman"/>
              </a:defRPr>
            </a:lvl7pPr>
            <a:lvl8pPr indent="0" lvl="7" marL="0" algn="r">
              <a:spcBef>
                <a:spcPts val="0"/>
              </a:spcBef>
              <a:buNone/>
              <a:defRPr b="1" sz="1200">
                <a:solidFill>
                  <a:srgbClr val="0070C0"/>
                </a:solidFill>
                <a:latin typeface="Times New Roman"/>
                <a:ea typeface="Times New Roman"/>
                <a:cs typeface="Times New Roman"/>
                <a:sym typeface="Times New Roman"/>
              </a:defRPr>
            </a:lvl8pPr>
            <a:lvl9pPr indent="0" lvl="8" marL="0" algn="r">
              <a:spcBef>
                <a:spcPts val="0"/>
              </a:spcBef>
              <a:buNone/>
              <a:defRPr b="1" sz="1200">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pic>
        <p:nvPicPr>
          <p:cNvPr descr="LOGO.gif" id="31" name="Google Shape;31;p4"/>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32" name="Google Shape;32;p4"/>
          <p:cNvGrpSpPr/>
          <p:nvPr/>
        </p:nvGrpSpPr>
        <p:grpSpPr>
          <a:xfrm>
            <a:off x="6146800" y="0"/>
            <a:ext cx="2997200" cy="876300"/>
            <a:chOff x="6096000" y="3924300"/>
            <a:chExt cx="2997200" cy="876300"/>
          </a:xfrm>
        </p:grpSpPr>
        <p:sp>
          <p:nvSpPr>
            <p:cNvPr id="33" name="Google Shape;33;p4"/>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34" name="Google Shape;34;p4"/>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35" name="Google Shape;35;p4"/>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logo.jpg" id="36" name="Google Shape;36;p4"/>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7" name="Google Shape;37;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4"/>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1" sz="1200">
                <a:solidFill>
                  <a:srgbClr val="0070C0"/>
                </a:solidFill>
                <a:latin typeface="Times New Roman"/>
                <a:ea typeface="Times New Roman"/>
                <a:cs typeface="Times New Roman"/>
                <a:sym typeface="Times New Roman"/>
              </a:defRPr>
            </a:lvl1pPr>
            <a:lvl2pPr indent="0" lvl="1" marL="0" algn="r">
              <a:spcBef>
                <a:spcPts val="0"/>
              </a:spcBef>
              <a:buNone/>
              <a:defRPr b="1" sz="1200">
                <a:solidFill>
                  <a:srgbClr val="0070C0"/>
                </a:solidFill>
                <a:latin typeface="Times New Roman"/>
                <a:ea typeface="Times New Roman"/>
                <a:cs typeface="Times New Roman"/>
                <a:sym typeface="Times New Roman"/>
              </a:defRPr>
            </a:lvl2pPr>
            <a:lvl3pPr indent="0" lvl="2" marL="0" algn="r">
              <a:spcBef>
                <a:spcPts val="0"/>
              </a:spcBef>
              <a:buNone/>
              <a:defRPr b="1" sz="1200">
                <a:solidFill>
                  <a:srgbClr val="0070C0"/>
                </a:solidFill>
                <a:latin typeface="Times New Roman"/>
                <a:ea typeface="Times New Roman"/>
                <a:cs typeface="Times New Roman"/>
                <a:sym typeface="Times New Roman"/>
              </a:defRPr>
            </a:lvl3pPr>
            <a:lvl4pPr indent="0" lvl="3" marL="0" algn="r">
              <a:spcBef>
                <a:spcPts val="0"/>
              </a:spcBef>
              <a:buNone/>
              <a:defRPr b="1" sz="1200">
                <a:solidFill>
                  <a:srgbClr val="0070C0"/>
                </a:solidFill>
                <a:latin typeface="Times New Roman"/>
                <a:ea typeface="Times New Roman"/>
                <a:cs typeface="Times New Roman"/>
                <a:sym typeface="Times New Roman"/>
              </a:defRPr>
            </a:lvl4pPr>
            <a:lvl5pPr indent="0" lvl="4" marL="0" algn="r">
              <a:spcBef>
                <a:spcPts val="0"/>
              </a:spcBef>
              <a:buNone/>
              <a:defRPr b="1" sz="1200">
                <a:solidFill>
                  <a:srgbClr val="0070C0"/>
                </a:solidFill>
                <a:latin typeface="Times New Roman"/>
                <a:ea typeface="Times New Roman"/>
                <a:cs typeface="Times New Roman"/>
                <a:sym typeface="Times New Roman"/>
              </a:defRPr>
            </a:lvl5pPr>
            <a:lvl6pPr indent="0" lvl="5" marL="0" algn="r">
              <a:spcBef>
                <a:spcPts val="0"/>
              </a:spcBef>
              <a:buNone/>
              <a:defRPr b="1" sz="1200">
                <a:solidFill>
                  <a:srgbClr val="0070C0"/>
                </a:solidFill>
                <a:latin typeface="Times New Roman"/>
                <a:ea typeface="Times New Roman"/>
                <a:cs typeface="Times New Roman"/>
                <a:sym typeface="Times New Roman"/>
              </a:defRPr>
            </a:lvl6pPr>
            <a:lvl7pPr indent="0" lvl="6" marL="0" algn="r">
              <a:spcBef>
                <a:spcPts val="0"/>
              </a:spcBef>
              <a:buNone/>
              <a:defRPr b="1" sz="1200">
                <a:solidFill>
                  <a:srgbClr val="0070C0"/>
                </a:solidFill>
                <a:latin typeface="Times New Roman"/>
                <a:ea typeface="Times New Roman"/>
                <a:cs typeface="Times New Roman"/>
                <a:sym typeface="Times New Roman"/>
              </a:defRPr>
            </a:lvl7pPr>
            <a:lvl8pPr indent="0" lvl="7" marL="0" algn="r">
              <a:spcBef>
                <a:spcPts val="0"/>
              </a:spcBef>
              <a:buNone/>
              <a:defRPr b="1" sz="1200">
                <a:solidFill>
                  <a:srgbClr val="0070C0"/>
                </a:solidFill>
                <a:latin typeface="Times New Roman"/>
                <a:ea typeface="Times New Roman"/>
                <a:cs typeface="Times New Roman"/>
                <a:sym typeface="Times New Roman"/>
              </a:defRPr>
            </a:lvl8pPr>
            <a:lvl9pPr indent="0" lvl="8" marL="0" algn="r">
              <a:spcBef>
                <a:spcPts val="0"/>
              </a:spcBef>
              <a:buNone/>
              <a:defRPr b="1" sz="1200">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30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0070C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1pPr>
            <a:lvl2pPr indent="0" lvl="1"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2pPr>
            <a:lvl3pPr indent="0" lvl="2"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3pPr>
            <a:lvl4pPr indent="0" lvl="3"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4pPr>
            <a:lvl5pPr indent="0" lvl="4"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5pPr>
            <a:lvl6pPr indent="0" lvl="5"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6pPr>
            <a:lvl7pPr indent="0" lvl="6"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7pPr>
            <a:lvl8pPr indent="0" lvl="7"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8pPr>
            <a:lvl9pPr indent="0" lvl="8" marL="0" marR="0" rtl="0" algn="r">
              <a:spcBef>
                <a:spcPts val="0"/>
              </a:spcBef>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3" name="Google Shape;13;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4" name="Google Shape;14;p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gif" id="17" name="Google Shape;17;p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logo.jpg" id="19" name="Google Shape;19;p1"/>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mongodb.com/" TargetMode="External"/><Relationship Id="rId4" Type="http://schemas.openxmlformats.org/officeDocument/2006/relationships/hyperlink" Target="https://www.mongodb.com/" TargetMode="External"/><Relationship Id="rId9" Type="http://schemas.openxmlformats.org/officeDocument/2006/relationships/hyperlink" Target="https://restfulapi.net/" TargetMode="External"/><Relationship Id="rId5" Type="http://schemas.openxmlformats.org/officeDocument/2006/relationships/hyperlink" Target="https://www.mongodb.com/" TargetMode="External"/><Relationship Id="rId6" Type="http://schemas.openxmlformats.org/officeDocument/2006/relationships/hyperlink" Target="https://jwt.io/" TargetMode="External"/><Relationship Id="rId7" Type="http://schemas.openxmlformats.org/officeDocument/2006/relationships/hyperlink" Target="https://restfulapi.net/" TargetMode="External"/><Relationship Id="rId8" Type="http://schemas.openxmlformats.org/officeDocument/2006/relationships/hyperlink" Target="https://restfulapi.n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5"/>
          <p:cNvSpPr txBox="1"/>
          <p:nvPr/>
        </p:nvSpPr>
        <p:spPr>
          <a:xfrm>
            <a:off x="1043608" y="1250757"/>
            <a:ext cx="6624600" cy="2124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0000"/>
                </a:solidFill>
                <a:latin typeface="Arial Black"/>
                <a:ea typeface="Arial Black"/>
                <a:cs typeface="Arial Black"/>
                <a:sym typeface="Arial Black"/>
              </a:rPr>
              <a:t>Back-end Engineering</a:t>
            </a:r>
            <a:endParaRPr/>
          </a:p>
          <a:p>
            <a:pPr indent="0" lvl="0" marL="0" marR="0" rtl="0" algn="ctr">
              <a:spcBef>
                <a:spcPts val="0"/>
              </a:spcBef>
              <a:spcAft>
                <a:spcPts val="0"/>
              </a:spcAft>
              <a:buNone/>
            </a:pPr>
            <a:r>
              <a:rPr b="1" lang="en-US" sz="3200">
                <a:solidFill>
                  <a:srgbClr val="FF0000"/>
                </a:solidFill>
                <a:latin typeface="Arial Black"/>
                <a:ea typeface="Arial Black"/>
                <a:cs typeface="Arial Black"/>
                <a:sym typeface="Arial Black"/>
              </a:rPr>
              <a:t>Learning Management System</a:t>
            </a:r>
            <a:endParaRPr/>
          </a:p>
          <a:p>
            <a:pPr indent="0" lvl="0" marL="0" marR="0" rtl="0" algn="ctr">
              <a:spcBef>
                <a:spcPts val="0"/>
              </a:spcBef>
              <a:spcAft>
                <a:spcPts val="0"/>
              </a:spcAft>
              <a:buNone/>
            </a:pPr>
            <a:r>
              <a:t/>
            </a:r>
            <a:endParaRPr sz="3600">
              <a:solidFill>
                <a:srgbClr val="FF0000"/>
              </a:solidFill>
              <a:latin typeface="Arial Black"/>
              <a:ea typeface="Arial Black"/>
              <a:cs typeface="Arial Black"/>
              <a:sym typeface="Arial Black"/>
            </a:endParaRPr>
          </a:p>
        </p:txBody>
      </p:sp>
      <p:sp>
        <p:nvSpPr>
          <p:cNvPr id="47" name="Google Shape;47;p5"/>
          <p:cNvSpPr txBox="1"/>
          <p:nvPr/>
        </p:nvSpPr>
        <p:spPr>
          <a:xfrm>
            <a:off x="3275856" y="4653136"/>
            <a:ext cx="25519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5"/>
          <p:cNvSpPr txBox="1"/>
          <p:nvPr/>
        </p:nvSpPr>
        <p:spPr>
          <a:xfrm>
            <a:off x="2123728" y="2971978"/>
            <a:ext cx="5112600" cy="2216400"/>
          </a:xfrm>
          <a:prstGeom prst="rect">
            <a:avLst/>
          </a:prstGeom>
          <a:solidFill>
            <a:srgbClr val="FABF8E"/>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Team Details:</a:t>
            </a:r>
            <a:endParaRPr>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Aarushi Sharma    </a:t>
            </a:r>
            <a:r>
              <a:rPr lang="en-US" sz="2000">
                <a:solidFill>
                  <a:schemeClr val="dk1"/>
                </a:solidFill>
                <a:latin typeface="Times New Roman"/>
                <a:ea typeface="Times New Roman"/>
                <a:cs typeface="Times New Roman"/>
                <a:sym typeface="Times New Roman"/>
              </a:rPr>
              <a:t>(2310990258) </a:t>
            </a:r>
            <a:endParaRPr>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Geetanshi Singla   </a:t>
            </a:r>
            <a:r>
              <a:rPr lang="en-US" sz="2000">
                <a:solidFill>
                  <a:schemeClr val="dk1"/>
                </a:solidFill>
                <a:latin typeface="Times New Roman"/>
                <a:ea typeface="Times New Roman"/>
                <a:cs typeface="Times New Roman"/>
                <a:sym typeface="Times New Roman"/>
              </a:rPr>
              <a:t>(2310990265)</a:t>
            </a:r>
            <a:endParaRPr>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Aditya </a:t>
            </a:r>
            <a:r>
              <a:rPr lang="en-US" sz="2000">
                <a:solidFill>
                  <a:schemeClr val="dk1"/>
                </a:solidFill>
                <a:latin typeface="Times New Roman"/>
                <a:ea typeface="Times New Roman"/>
                <a:cs typeface="Times New Roman"/>
                <a:sym typeface="Times New Roman"/>
              </a:rPr>
              <a:t>Goyal         (2310990266)</a:t>
            </a:r>
            <a:endParaRPr>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Chaitanya Rana     </a:t>
            </a:r>
            <a:r>
              <a:rPr lang="en-US" sz="2000">
                <a:solidFill>
                  <a:schemeClr val="dk1"/>
                </a:solidFill>
                <a:latin typeface="Times New Roman"/>
                <a:ea typeface="Times New Roman"/>
                <a:cs typeface="Times New Roman"/>
                <a:sym typeface="Times New Roman"/>
              </a:rPr>
              <a:t>(2310990316)</a:t>
            </a:r>
            <a:endParaRPr>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Faculty Coordinator: Mr. Rahul Rajput</a:t>
            </a:r>
            <a:endParaRPr sz="1800">
              <a:solidFill>
                <a:schemeClr val="lt1"/>
              </a:solidFill>
              <a:latin typeface="Times New Roman"/>
              <a:ea typeface="Times New Roman"/>
              <a:cs typeface="Times New Roman"/>
              <a:sym typeface="Times New Roman"/>
            </a:endParaRPr>
          </a:p>
        </p:txBody>
      </p:sp>
      <p:sp>
        <p:nvSpPr>
          <p:cNvPr id="49" name="Google Shape;49;p5"/>
          <p:cNvSpPr txBox="1"/>
          <p:nvPr/>
        </p:nvSpPr>
        <p:spPr>
          <a:xfrm>
            <a:off x="1187624" y="5661248"/>
            <a:ext cx="694709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FF0000"/>
                </a:solidFill>
                <a:latin typeface="Times New Roman"/>
                <a:ea typeface="Times New Roman"/>
                <a:cs typeface="Times New Roman"/>
                <a:sym typeface="Times New Roman"/>
              </a:rPr>
              <a:t>Chitkara University Institute of Engineering and Technology, </a:t>
            </a:r>
            <a:endParaRPr/>
          </a:p>
          <a:p>
            <a:pPr indent="0" lvl="0" marL="0" marR="0" rtl="0" algn="ctr">
              <a:spcBef>
                <a:spcPts val="0"/>
              </a:spcBef>
              <a:spcAft>
                <a:spcPts val="0"/>
              </a:spcAft>
              <a:buNone/>
            </a:pPr>
            <a:r>
              <a:rPr b="1" lang="en-US" sz="2000">
                <a:solidFill>
                  <a:srgbClr val="FF0000"/>
                </a:solidFill>
                <a:latin typeface="Times New Roman"/>
                <a:ea typeface="Times New Roman"/>
                <a:cs typeface="Times New Roman"/>
                <a:sym typeface="Times New Roman"/>
              </a:rPr>
              <a:t>Chitkara University, Punjab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4"/>
          <p:cNvSpPr txBox="1"/>
          <p:nvPr/>
        </p:nvSpPr>
        <p:spPr>
          <a:xfrm>
            <a:off x="467544"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Project Highlights</a:t>
            </a:r>
            <a:endParaRPr/>
          </a:p>
        </p:txBody>
      </p:sp>
      <p:sp>
        <p:nvSpPr>
          <p:cNvPr id="106" name="Google Shape;106;p14"/>
          <p:cNvSpPr/>
          <p:nvPr/>
        </p:nvSpPr>
        <p:spPr>
          <a:xfrm>
            <a:off x="395536" y="836712"/>
            <a:ext cx="8136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107" name="Google Shape;107;p14"/>
          <p:cNvPicPr preferRelativeResize="0"/>
          <p:nvPr/>
        </p:nvPicPr>
        <p:blipFill>
          <a:blip r:embed="rId3">
            <a:alphaModFix/>
          </a:blip>
          <a:stretch>
            <a:fillRect/>
          </a:stretch>
        </p:blipFill>
        <p:spPr>
          <a:xfrm>
            <a:off x="152400" y="1573812"/>
            <a:ext cx="8839200" cy="4690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5"/>
          <p:cNvSpPr txBox="1"/>
          <p:nvPr/>
        </p:nvSpPr>
        <p:spPr>
          <a:xfrm>
            <a:off x="467544"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Project Highlights</a:t>
            </a:r>
            <a:endParaRPr/>
          </a:p>
        </p:txBody>
      </p:sp>
      <p:sp>
        <p:nvSpPr>
          <p:cNvPr id="113" name="Google Shape;113;p15"/>
          <p:cNvSpPr/>
          <p:nvPr/>
        </p:nvSpPr>
        <p:spPr>
          <a:xfrm>
            <a:off x="395536" y="836712"/>
            <a:ext cx="8136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114" name="Google Shape;114;p15"/>
          <p:cNvPicPr preferRelativeResize="0"/>
          <p:nvPr/>
        </p:nvPicPr>
        <p:blipFill>
          <a:blip r:embed="rId3">
            <a:alphaModFix/>
          </a:blip>
          <a:stretch>
            <a:fillRect/>
          </a:stretch>
        </p:blipFill>
        <p:spPr>
          <a:xfrm>
            <a:off x="152400" y="1573812"/>
            <a:ext cx="8839200" cy="4684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Conclusion</a:t>
            </a:r>
            <a:endParaRPr/>
          </a:p>
        </p:txBody>
      </p:sp>
      <p:sp>
        <p:nvSpPr>
          <p:cNvPr id="120" name="Google Shape;120;p16"/>
          <p:cNvSpPr/>
          <p:nvPr/>
        </p:nvSpPr>
        <p:spPr>
          <a:xfrm>
            <a:off x="323525" y="1052725"/>
            <a:ext cx="8564700" cy="4832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500">
                <a:solidFill>
                  <a:schemeClr val="dk1"/>
                </a:solidFill>
                <a:latin typeface="Times New Roman"/>
                <a:ea typeface="Times New Roman"/>
                <a:cs typeface="Times New Roman"/>
                <a:sym typeface="Times New Roman"/>
              </a:rPr>
              <a:t>The Learning Management System provides a modern, scalable, and user-friendly platform that simplifies the management of courses and learning resources. It enhances accessibility, collaboration, and personalized learning experiences for both students and instructors. Through this project, we gained valuable hands-on experience with React, component-based architecture, state management, and API integration. In the future, advanced features such as AI-powered recommendations, detailed analytics, and mobile-friendly support can be added to make the system more efficient and impactful. By combining technology with education, our LMS fosters continuous learning, builds engagement, and contributes to overall academic growth.</a:t>
            </a:r>
            <a:endParaRPr sz="2500">
              <a:solidFill>
                <a:schemeClr val="dk1"/>
              </a:solidFill>
              <a:latin typeface="Times New Roman"/>
              <a:ea typeface="Times New Roman"/>
              <a:cs typeface="Times New Roman"/>
              <a:sym typeface="Times New Roman"/>
            </a:endParaRPr>
          </a:p>
          <a:p>
            <a:pPr indent="0" lvl="0" marL="0" marR="0" rtl="0" algn="just">
              <a:spcBef>
                <a:spcPts val="1200"/>
              </a:spcBef>
              <a:spcAft>
                <a:spcPts val="0"/>
              </a:spcAft>
              <a:buNone/>
            </a:pPr>
            <a:r>
              <a:t/>
            </a:r>
            <a:endParaRPr sz="25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nvSpPr>
        <p:spPr>
          <a:xfrm>
            <a:off x="211175" y="140775"/>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00">
                <a:solidFill>
                  <a:schemeClr val="dk1"/>
                </a:solidFill>
                <a:latin typeface="Times New Roman"/>
                <a:ea typeface="Times New Roman"/>
                <a:cs typeface="Times New Roman"/>
                <a:sym typeface="Times New Roman"/>
              </a:rPr>
              <a:t>References</a:t>
            </a:r>
            <a:endParaRPr>
              <a:solidFill>
                <a:schemeClr val="dk1"/>
              </a:solidFill>
            </a:endParaRPr>
          </a:p>
        </p:txBody>
      </p:sp>
      <p:sp>
        <p:nvSpPr>
          <p:cNvPr id="126" name="Google Shape;126;p17"/>
          <p:cNvSpPr txBox="1"/>
          <p:nvPr/>
        </p:nvSpPr>
        <p:spPr>
          <a:xfrm>
            <a:off x="442450" y="1075950"/>
            <a:ext cx="7913700" cy="6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Backend &amp; Frameworks</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Express.js → https://expressjs.com/</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Node.js → https://nodejs.org/</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Database</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MongoDB →</a:t>
            </a:r>
            <a:r>
              <a:rPr lang="en-US" sz="16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1600" u="sng">
                <a:solidFill>
                  <a:schemeClr val="hlink"/>
                </a:solidFill>
                <a:latin typeface="Times New Roman"/>
                <a:ea typeface="Times New Roman"/>
                <a:cs typeface="Times New Roman"/>
                <a:sym typeface="Times New Roman"/>
                <a:hlinkClick r:id="rId4"/>
              </a:rPr>
              <a:t>https://www.mongodb.com/</a:t>
            </a:r>
            <a:br>
              <a:rPr lang="en-US" sz="1600" u="sng">
                <a:solidFill>
                  <a:schemeClr val="hlink"/>
                </a:solidFill>
                <a:latin typeface="Times New Roman"/>
                <a:ea typeface="Times New Roman"/>
                <a:cs typeface="Times New Roman"/>
                <a:sym typeface="Times New Roman"/>
                <a:hlinkClick r:id="rId5"/>
              </a:rPr>
            </a:br>
            <a:endParaRPr sz="1600" u="sng">
              <a:solidFill>
                <a:schemeClr val="hlink"/>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Mongoose (MongoDB ODM) → https://mongoosejs.com/</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Frontend</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React → https://react.dev</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React Router → https://reactrouter.com/</a:t>
            </a:r>
            <a:br>
              <a:rPr lang="en-US" sz="1600" u="sng">
                <a:solidFill>
                  <a:schemeClr val="hlink"/>
                </a:solidFill>
                <a:latin typeface="Times New Roman"/>
                <a:ea typeface="Times New Roman"/>
                <a:cs typeface="Times New Roman"/>
                <a:sym typeface="Times New Roman"/>
                <a:hlinkClick r:id="rId6"/>
              </a:rPr>
            </a:br>
            <a:endParaRPr sz="1600" u="sng">
              <a:solidFill>
                <a:schemeClr val="hlink"/>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REST API Guide →</a:t>
            </a:r>
            <a:r>
              <a:rPr lang="en-US" sz="1600">
                <a:solidFill>
                  <a:schemeClr val="dk1"/>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US" sz="1600" u="sng">
                <a:solidFill>
                  <a:schemeClr val="hlink"/>
                </a:solidFill>
                <a:latin typeface="Times New Roman"/>
                <a:ea typeface="Times New Roman"/>
                <a:cs typeface="Times New Roman"/>
                <a:sym typeface="Times New Roman"/>
                <a:hlinkClick r:id="rId8"/>
              </a:rPr>
              <a:t>https://restfulapi.net/</a:t>
            </a:r>
            <a:br>
              <a:rPr lang="en-US" sz="1600" u="sng">
                <a:solidFill>
                  <a:schemeClr val="hlink"/>
                </a:solidFill>
                <a:latin typeface="Times New Roman"/>
                <a:ea typeface="Times New Roman"/>
                <a:cs typeface="Times New Roman"/>
                <a:sym typeface="Times New Roman"/>
                <a:hlinkClick r:id="rId9"/>
              </a:rPr>
            </a:br>
            <a:endParaRPr sz="1600" u="sng">
              <a:solidFill>
                <a:schemeClr val="hlink"/>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b="1" sz="26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descr="Download The Best Thank You Slide For PPT Presentation" id="131" name="Google Shape;131;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ownload The Best Thank You Slide For PPT Presentation" id="132" name="Google Shape;132;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Download The Best Thank You Slide For PPT Presentation" id="133" name="Google Shape;133;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Thank you cards Images | Free Vectors, Stock Photos &amp; PSD" id="134" name="Google Shape;134;p18"/>
          <p:cNvPicPr preferRelativeResize="0"/>
          <p:nvPr/>
        </p:nvPicPr>
        <p:blipFill rotWithShape="1">
          <a:blip r:embed="rId3">
            <a:alphaModFix/>
          </a:blip>
          <a:srcRect b="0" l="0" r="0" t="0"/>
          <a:stretch/>
        </p:blipFill>
        <p:spPr>
          <a:xfrm>
            <a:off x="0" y="857232"/>
            <a:ext cx="9144000" cy="57864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6"/>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Table of Contents</a:t>
            </a:r>
            <a:endParaRPr b="1" sz="1800">
              <a:solidFill>
                <a:schemeClr val="dk1"/>
              </a:solidFill>
              <a:latin typeface="Times New Roman"/>
              <a:ea typeface="Times New Roman"/>
              <a:cs typeface="Times New Roman"/>
              <a:sym typeface="Times New Roman"/>
            </a:endParaRPr>
          </a:p>
        </p:txBody>
      </p:sp>
      <p:sp>
        <p:nvSpPr>
          <p:cNvPr id="55" name="Google Shape;55;p6"/>
          <p:cNvSpPr txBox="1"/>
          <p:nvPr/>
        </p:nvSpPr>
        <p:spPr>
          <a:xfrm>
            <a:off x="467544" y="1844824"/>
            <a:ext cx="6912768" cy="4401205"/>
          </a:xfrm>
          <a:prstGeom prst="rect">
            <a:avLst/>
          </a:prstGeom>
          <a:noFill/>
          <a:ln>
            <a:noFill/>
          </a:ln>
        </p:spPr>
        <p:txBody>
          <a:bodyPr anchorCtr="0" anchor="t" bIns="45700" lIns="91425" spcFirstLastPara="1" rIns="91425" wrap="square" tIns="45700">
            <a:spAutoFit/>
          </a:bodyPr>
          <a:lstStyle/>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Introduction</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Technical Details</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Advantages</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Key Features </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Project Highlights</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chemeClr val="dk1"/>
              </a:buClr>
              <a:buSzPts val="2800"/>
              <a:buFont typeface="Arial"/>
              <a:buChar char="•"/>
            </a:pPr>
            <a:r>
              <a:rPr lang="en-US" sz="2800">
                <a:solidFill>
                  <a:schemeClr val="dk1"/>
                </a:solidFill>
                <a:latin typeface="Times New Roman"/>
                <a:ea typeface="Times New Roman"/>
                <a:cs typeface="Times New Roman"/>
                <a:sym typeface="Times New Roman"/>
              </a:rPr>
              <a:t>References/Links used</a:t>
            </a:r>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7"/>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Introduction</a:t>
            </a:r>
            <a:endParaRPr/>
          </a:p>
        </p:txBody>
      </p:sp>
      <p:sp>
        <p:nvSpPr>
          <p:cNvPr id="61" name="Google Shape;61;p7"/>
          <p:cNvSpPr/>
          <p:nvPr/>
        </p:nvSpPr>
        <p:spPr>
          <a:xfrm>
            <a:off x="150525" y="1080274"/>
            <a:ext cx="8496900" cy="5203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2800"/>
              <a:buFont typeface="Calibri"/>
              <a:buNone/>
            </a:pPr>
            <a:r>
              <a:rPr lang="en-US" sz="1700">
                <a:solidFill>
                  <a:schemeClr val="dk1"/>
                </a:solidFill>
                <a:latin typeface="Times New Roman"/>
                <a:ea typeface="Times New Roman"/>
                <a:cs typeface="Times New Roman"/>
                <a:sym typeface="Times New Roman"/>
              </a:rPr>
              <a:t>A Learning Management System (LMS) is a digital platform designed to simplify the process of teaching and learning. It allows educators to create and manage courses, while learners can easily access study materials, track their progress, and engage in an interactive learning environment. The system brings together all essential elements of education—courses, assessments, and communication—into one unified space, making learning more organized, efficient, and accessible for everyone.</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b="1" lang="en-US" sz="1700">
                <a:solidFill>
                  <a:schemeClr val="dk1"/>
                </a:solidFill>
                <a:latin typeface="Times New Roman"/>
                <a:ea typeface="Times New Roman"/>
                <a:cs typeface="Times New Roman"/>
                <a:sym typeface="Times New Roman"/>
              </a:rPr>
              <a:t>Key Points</a:t>
            </a:r>
            <a:endParaRPr b="1"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Centralized platform for teaching &amp; learning</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Easy access to courses and study materials</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Enables tracking of learner’s progress</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Supports assessments and feedback</a:t>
            </a:r>
            <a:br>
              <a:rPr lang="en-US" sz="1700">
                <a:solidFill>
                  <a:schemeClr val="dk1"/>
                </a:solidFill>
                <a:latin typeface="Times New Roman"/>
                <a:ea typeface="Times New Roman"/>
                <a:cs typeface="Times New Roman"/>
                <a:sym typeface="Times New Roman"/>
              </a:rPr>
            </a:b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Makes education more organized &amp; interactive</a:t>
            </a:r>
            <a:endParaRPr sz="1700">
              <a:solidFill>
                <a:schemeClr val="dk1"/>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chemeClr val="dk1"/>
              </a:buClr>
              <a:buSzPts val="2800"/>
              <a:buFont typeface="Calibri"/>
              <a:buNone/>
            </a:pPr>
            <a:r>
              <a:t/>
            </a:r>
            <a:endParaRPr sz="1700">
              <a:solidFill>
                <a:schemeClr val="dk1"/>
              </a:solidFill>
              <a:latin typeface="Times New Roman"/>
              <a:ea typeface="Times New Roman"/>
              <a:cs typeface="Times New Roman"/>
              <a:sym typeface="Times New Roman"/>
            </a:endParaRPr>
          </a:p>
          <a:p>
            <a:pPr indent="0" lvl="0" marL="0" marR="0" rtl="0" algn="just">
              <a:lnSpc>
                <a:spcPct val="115000"/>
              </a:lnSpc>
              <a:spcBef>
                <a:spcPts val="0"/>
              </a:spcBef>
              <a:spcAft>
                <a:spcPts val="0"/>
              </a:spcAft>
              <a:buClr>
                <a:schemeClr val="dk1"/>
              </a:buClr>
              <a:buSzPts val="2800"/>
              <a:buFont typeface="Calibri"/>
              <a:buNone/>
            </a:pPr>
            <a:r>
              <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8"/>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Problem Statement</a:t>
            </a:r>
            <a:endParaRPr/>
          </a:p>
        </p:txBody>
      </p:sp>
      <p:sp>
        <p:nvSpPr>
          <p:cNvPr id="67" name="Google Shape;67;p8"/>
          <p:cNvSpPr/>
          <p:nvPr/>
        </p:nvSpPr>
        <p:spPr>
          <a:xfrm>
            <a:off x="263875" y="980725"/>
            <a:ext cx="8268600" cy="5216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In today’s digital era, the demand for online education and training is increasing rapidly. However, many existing learning platforms still face significant challenges that affect both learners and educators. Learning materials are often scattered across different sources, making it difficult for students to find and access content in a structured manner. Limited interactivity reduces student engagement, leading to poor learning outcomes.</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Educators also encounter difficulties in managing courses, conducting assessments, and monitoring student performance efficiently. Traditional systems are often complex, not user-friendly, and lack flexibility to adapt to diverse learning needs. These limitations create barriers to effective learning and highlight the need for a unified platform that streamlines the entire process of teaching and learning.</a:t>
            </a:r>
            <a:endParaRPr sz="1800">
              <a:solidFill>
                <a:schemeClr val="dk1"/>
              </a:solidFill>
              <a:latin typeface="Times New Roman"/>
              <a:ea typeface="Times New Roman"/>
              <a:cs typeface="Times New Roman"/>
              <a:sym typeface="Times New Roman"/>
            </a:endParaRPr>
          </a:p>
          <a:p>
            <a:pPr indent="0" lvl="0" marL="0" marR="0" rtl="0" algn="just">
              <a:lnSpc>
                <a:spcPct val="150000"/>
              </a:lnSpc>
              <a:spcBef>
                <a:spcPts val="12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9"/>
          <p:cNvSpPr txBox="1"/>
          <p:nvPr/>
        </p:nvSpPr>
        <p:spPr>
          <a:xfrm>
            <a:off x="755576" y="188640"/>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Technical Details</a:t>
            </a:r>
            <a:endParaRPr>
              <a:latin typeface="Times New Roman"/>
              <a:ea typeface="Times New Roman"/>
              <a:cs typeface="Times New Roman"/>
              <a:sym typeface="Times New Roman"/>
            </a:endParaRPr>
          </a:p>
        </p:txBody>
      </p:sp>
      <p:sp>
        <p:nvSpPr>
          <p:cNvPr id="73" name="Google Shape;73;p9"/>
          <p:cNvSpPr/>
          <p:nvPr/>
        </p:nvSpPr>
        <p:spPr>
          <a:xfrm>
            <a:off x="1187624" y="553035"/>
            <a:ext cx="184731" cy="230832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1"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74" name="Google Shape;74;p9"/>
          <p:cNvSpPr txBox="1"/>
          <p:nvPr/>
        </p:nvSpPr>
        <p:spPr>
          <a:xfrm>
            <a:off x="53700" y="894950"/>
            <a:ext cx="9036600" cy="6146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1400"/>
              </a:spcBef>
              <a:spcAft>
                <a:spcPts val="0"/>
              </a:spcAft>
              <a:buNone/>
            </a:pPr>
            <a:r>
              <a:rPr b="1" lang="en-US" sz="1700">
                <a:solidFill>
                  <a:schemeClr val="dk1"/>
                </a:solidFill>
                <a:latin typeface="Times New Roman"/>
                <a:ea typeface="Times New Roman"/>
                <a:cs typeface="Times New Roman"/>
                <a:sym typeface="Times New Roman"/>
              </a:rPr>
              <a:t>Backend</a:t>
            </a:r>
            <a:endParaRPr b="1" sz="1700">
              <a:solidFill>
                <a:schemeClr val="dk1"/>
              </a:solidFill>
              <a:latin typeface="Times New Roman"/>
              <a:ea typeface="Times New Roman"/>
              <a:cs typeface="Times New Roman"/>
              <a:sym typeface="Times New Roman"/>
            </a:endParaRPr>
          </a:p>
          <a:p>
            <a:pPr indent="-323850" lvl="0" marL="457200" rtl="0" algn="l">
              <a:lnSpc>
                <a:spcPct val="100000"/>
              </a:lnSpc>
              <a:spcBef>
                <a:spcPts val="120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Node.js &amp; Express.js</a:t>
            </a:r>
            <a:r>
              <a:rPr lang="en-US" sz="1500">
                <a:solidFill>
                  <a:schemeClr val="dk1"/>
                </a:solidFill>
                <a:latin typeface="Times New Roman"/>
                <a:ea typeface="Times New Roman"/>
                <a:cs typeface="Times New Roman"/>
                <a:sym typeface="Times New Roman"/>
              </a:rPr>
              <a:t> → Handles server-side logic and REST API endpoints</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JWT Authentication</a:t>
            </a:r>
            <a:r>
              <a:rPr lang="en-US" sz="1500">
                <a:solidFill>
                  <a:schemeClr val="dk1"/>
                </a:solidFill>
                <a:latin typeface="Times New Roman"/>
                <a:ea typeface="Times New Roman"/>
                <a:cs typeface="Times New Roman"/>
                <a:sym typeface="Times New Roman"/>
              </a:rPr>
              <a:t> → Secure user login and session management</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Mongoose</a:t>
            </a:r>
            <a:r>
              <a:rPr lang="en-US" sz="1500">
                <a:solidFill>
                  <a:schemeClr val="dk1"/>
                </a:solidFill>
                <a:latin typeface="Times New Roman"/>
                <a:ea typeface="Times New Roman"/>
                <a:cs typeface="Times New Roman"/>
                <a:sym typeface="Times New Roman"/>
              </a:rPr>
              <a:t> → Simplifies MongoDB operations with schema-based modeling</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API Layer</a:t>
            </a:r>
            <a:r>
              <a:rPr lang="en-US" sz="1500">
                <a:solidFill>
                  <a:schemeClr val="dk1"/>
                </a:solidFill>
                <a:latin typeface="Times New Roman"/>
                <a:ea typeface="Times New Roman"/>
                <a:cs typeface="Times New Roman"/>
                <a:sym typeface="Times New Roman"/>
              </a:rPr>
              <a:t> → Provides structured endpoints for courses, users, and assessments</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rPr b="1" lang="en-US" sz="1700">
                <a:solidFill>
                  <a:schemeClr val="dk1"/>
                </a:solidFill>
                <a:latin typeface="Times New Roman"/>
                <a:ea typeface="Times New Roman"/>
                <a:cs typeface="Times New Roman"/>
                <a:sym typeface="Times New Roman"/>
              </a:rPr>
              <a:t>Frontend / UI</a:t>
            </a:r>
            <a:endParaRPr b="1" sz="1700">
              <a:solidFill>
                <a:schemeClr val="dk1"/>
              </a:solidFill>
              <a:latin typeface="Times New Roman"/>
              <a:ea typeface="Times New Roman"/>
              <a:cs typeface="Times New Roman"/>
              <a:sym typeface="Times New Roman"/>
            </a:endParaRPr>
          </a:p>
          <a:p>
            <a:pPr indent="-323850" lvl="0" marL="457200" rtl="0" algn="l">
              <a:lnSpc>
                <a:spcPct val="100000"/>
              </a:lnSpc>
              <a:spcBef>
                <a:spcPts val="120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React.js</a:t>
            </a:r>
            <a:r>
              <a:rPr lang="en-US" sz="1500">
                <a:solidFill>
                  <a:schemeClr val="dk1"/>
                </a:solidFill>
                <a:latin typeface="Times New Roman"/>
                <a:ea typeface="Times New Roman"/>
                <a:cs typeface="Times New Roman"/>
                <a:sym typeface="Times New Roman"/>
              </a:rPr>
              <a:t> → Component-based, fast, and responsive interface</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React Router</a:t>
            </a:r>
            <a:r>
              <a:rPr lang="en-US" sz="1500">
                <a:solidFill>
                  <a:schemeClr val="dk1"/>
                </a:solidFill>
                <a:latin typeface="Times New Roman"/>
                <a:ea typeface="Times New Roman"/>
                <a:cs typeface="Times New Roman"/>
                <a:sym typeface="Times New Roman"/>
              </a:rPr>
              <a:t> → Smooth navigation across different views (dashboard, courses, etc.)</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Axios / Fetch API</a:t>
            </a:r>
            <a:r>
              <a:rPr lang="en-US" sz="1500">
                <a:solidFill>
                  <a:schemeClr val="dk1"/>
                </a:solidFill>
                <a:latin typeface="Times New Roman"/>
                <a:ea typeface="Times New Roman"/>
                <a:cs typeface="Times New Roman"/>
                <a:sym typeface="Times New Roman"/>
              </a:rPr>
              <a:t> → For communication with backend APIs</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Tailwind CSS</a:t>
            </a:r>
            <a:r>
              <a:rPr lang="en-US" sz="1500">
                <a:solidFill>
                  <a:schemeClr val="dk1"/>
                </a:solidFill>
                <a:latin typeface="Times New Roman"/>
                <a:ea typeface="Times New Roman"/>
                <a:cs typeface="Times New Roman"/>
                <a:sym typeface="Times New Roman"/>
              </a:rPr>
              <a:t> → Utility-first framework for modern, responsive, and clean design</a:t>
            </a:r>
            <a:br>
              <a:rPr lang="en-US"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1400"/>
              </a:spcBef>
              <a:spcAft>
                <a:spcPts val="0"/>
              </a:spcAft>
              <a:buNone/>
            </a:pPr>
            <a:r>
              <a:rPr b="1" lang="en-US" sz="1700">
                <a:solidFill>
                  <a:schemeClr val="dk1"/>
                </a:solidFill>
                <a:latin typeface="Times New Roman"/>
                <a:ea typeface="Times New Roman"/>
                <a:cs typeface="Times New Roman"/>
                <a:sym typeface="Times New Roman"/>
              </a:rPr>
              <a:t>Database</a:t>
            </a:r>
            <a:endParaRPr b="1" sz="1700">
              <a:solidFill>
                <a:schemeClr val="dk1"/>
              </a:solidFill>
              <a:latin typeface="Times New Roman"/>
              <a:ea typeface="Times New Roman"/>
              <a:cs typeface="Times New Roman"/>
              <a:sym typeface="Times New Roman"/>
            </a:endParaRPr>
          </a:p>
          <a:p>
            <a:pPr indent="-323850" lvl="0" marL="457200" rtl="0" algn="l">
              <a:lnSpc>
                <a:spcPct val="100000"/>
              </a:lnSpc>
              <a:spcBef>
                <a:spcPts val="1200"/>
              </a:spcBef>
              <a:spcAft>
                <a:spcPts val="0"/>
              </a:spcAft>
              <a:buClr>
                <a:schemeClr val="dk1"/>
              </a:buClr>
              <a:buSzPts val="1500"/>
              <a:buChar char="●"/>
            </a:pPr>
            <a:r>
              <a:rPr b="1" lang="en-US" sz="1500">
                <a:solidFill>
                  <a:schemeClr val="dk1"/>
                </a:solidFill>
                <a:latin typeface="Times New Roman"/>
                <a:ea typeface="Times New Roman"/>
                <a:cs typeface="Times New Roman"/>
                <a:sym typeface="Times New Roman"/>
              </a:rPr>
              <a:t>MongoDB (NoSQL)</a:t>
            </a:r>
            <a:r>
              <a:rPr lang="en-US" sz="1500">
                <a:solidFill>
                  <a:schemeClr val="dk1"/>
                </a:solidFill>
                <a:latin typeface="Times New Roman"/>
                <a:ea typeface="Times New Roman"/>
                <a:cs typeface="Times New Roman"/>
                <a:sym typeface="Times New Roman"/>
              </a:rPr>
              <a:t> → Stores user data, course content, and progress flexibly</a:t>
            </a:r>
            <a:br>
              <a:rPr lang="en-US" sz="1500">
                <a:solidFill>
                  <a:schemeClr val="dk1"/>
                </a:solidFill>
                <a:latin typeface="Times New Roman"/>
                <a:ea typeface="Times New Roman"/>
                <a:cs typeface="Times New Roman"/>
                <a:sym typeface="Times New Roman"/>
              </a:rPr>
            </a:br>
            <a:br>
              <a:rPr lang="en-US" sz="1500">
                <a:solidFill>
                  <a:schemeClr val="dk1"/>
                </a:solidFill>
                <a:latin typeface="Times New Roman"/>
                <a:ea typeface="Times New Roman"/>
                <a:cs typeface="Times New Roman"/>
                <a:sym typeface="Times New Roman"/>
              </a:rPr>
            </a:b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0"/>
          <p:cNvSpPr txBox="1"/>
          <p:nvPr>
            <p:ph type="ctrTitle"/>
          </p:nvPr>
        </p:nvSpPr>
        <p:spPr>
          <a:xfrm>
            <a:off x="0" y="1"/>
            <a:ext cx="3635896" cy="914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solidFill>
                  <a:srgbClr val="000000"/>
                </a:solidFill>
                <a:latin typeface="Times New Roman"/>
                <a:ea typeface="Times New Roman"/>
                <a:cs typeface="Times New Roman"/>
                <a:sym typeface="Times New Roman"/>
              </a:rPr>
              <a:t>A</a:t>
            </a:r>
            <a:r>
              <a:rPr lang="en-US">
                <a:solidFill>
                  <a:srgbClr val="000000"/>
                </a:solidFill>
              </a:rPr>
              <a:t>dvantages</a:t>
            </a:r>
            <a:endParaRPr/>
          </a:p>
        </p:txBody>
      </p:sp>
      <p:sp>
        <p:nvSpPr>
          <p:cNvPr id="80" name="Google Shape;80;p10"/>
          <p:cNvSpPr txBox="1"/>
          <p:nvPr>
            <p:ph idx="1" type="subTitle"/>
          </p:nvPr>
        </p:nvSpPr>
        <p:spPr>
          <a:xfrm>
            <a:off x="395524" y="1026525"/>
            <a:ext cx="8562600" cy="5402700"/>
          </a:xfrm>
          <a:prstGeom prst="rect">
            <a:avLst/>
          </a:prstGeom>
          <a:noFill/>
          <a:ln>
            <a:noFill/>
          </a:ln>
        </p:spPr>
        <p:txBody>
          <a:bodyPr anchorCtr="0" anchor="ctr" bIns="45700" lIns="91425" spcFirstLastPara="1" rIns="91425" wrap="square" tIns="45700">
            <a:spAutoFit/>
          </a:bodyPr>
          <a:lstStyle/>
          <a:p>
            <a:pPr indent="-374650" lvl="0" marL="45720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Centralized platform for managing courses, users, and learning materials</a:t>
            </a:r>
            <a:br>
              <a:rPr lang="en-US" sz="2300">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User-friendly interface for both educators and learners</a:t>
            </a:r>
            <a:br>
              <a:rPr lang="en-US" sz="2300">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Real-time progress tracking and performance monitoring</a:t>
            </a:r>
            <a:br>
              <a:rPr lang="en-US" sz="2300">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Scalable architecture to handle increasing users and courses</a:t>
            </a:r>
            <a:br>
              <a:rPr lang="en-US" sz="2300">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Flexible database design supporting diverse learning content</a:t>
            </a:r>
            <a:br>
              <a:rPr lang="en-US" sz="2300">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Secure authentication and role-based access control</a:t>
            </a:r>
            <a:br>
              <a:rPr lang="en-US" sz="2300">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Cross-platform compatibility with responsive design</a:t>
            </a:r>
            <a:endParaRPr sz="23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1"/>
          <p:cNvSpPr txBox="1"/>
          <p:nvPr/>
        </p:nvSpPr>
        <p:spPr>
          <a:xfrm>
            <a:off x="467544" y="27069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Key Features</a:t>
            </a:r>
            <a:endParaRPr/>
          </a:p>
        </p:txBody>
      </p:sp>
      <p:sp>
        <p:nvSpPr>
          <p:cNvPr id="86" name="Google Shape;86;p11"/>
          <p:cNvSpPr/>
          <p:nvPr/>
        </p:nvSpPr>
        <p:spPr>
          <a:xfrm>
            <a:off x="359525" y="1023625"/>
            <a:ext cx="8784600" cy="6369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User Registration &amp; Authentication</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Implemented using JWT-based authentication with secure login and signup APIs.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Provides role-based access for students and instructors.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Course Management</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CRUD operations on courses handled via Express.js and MongoDB (Mongoose models).</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Instructors can create, update, and delete courses, while students can browse and enroll.</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latin typeface="Times New Roman"/>
                <a:ea typeface="Times New Roman"/>
                <a:cs typeface="Times New Roman"/>
                <a:sym typeface="Times New Roman"/>
              </a:rPr>
              <a:t>Learning Content and Assignments</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Courses include structured lessons, resources, and assignments stored in MongoDB.</a:t>
            </a:r>
            <a:br>
              <a:rPr lang="en-US" sz="1800">
                <a:solidFill>
                  <a:schemeClr val="dk1"/>
                </a:solidFill>
                <a:latin typeface="Times New Roman"/>
                <a:ea typeface="Times New Roman"/>
                <a:cs typeface="Times New Roman"/>
                <a:sym typeface="Times New Roman"/>
              </a:rPr>
            </a:b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Students can submit assignments, and instructors can review and grade them.</a:t>
            </a:r>
            <a:br>
              <a:rPr lang="en-US" sz="1800">
                <a:solidFill>
                  <a:schemeClr val="dk1"/>
                </a:solidFill>
                <a:latin typeface="Times New Roman"/>
                <a:ea typeface="Times New Roman"/>
                <a:cs typeface="Times New Roman"/>
                <a:sym typeface="Times New Roman"/>
              </a:rPr>
            </a:br>
            <a:endParaRPr b="1" sz="2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2"/>
          <p:cNvSpPr txBox="1"/>
          <p:nvPr/>
        </p:nvSpPr>
        <p:spPr>
          <a:xfrm>
            <a:off x="467544" y="260648"/>
            <a:ext cx="54006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Project Highlights</a:t>
            </a:r>
            <a:endParaRPr/>
          </a:p>
        </p:txBody>
      </p:sp>
      <p:sp>
        <p:nvSpPr>
          <p:cNvPr id="92" name="Google Shape;92;p12"/>
          <p:cNvSpPr/>
          <p:nvPr/>
        </p:nvSpPr>
        <p:spPr>
          <a:xfrm>
            <a:off x="395536" y="836712"/>
            <a:ext cx="8136904"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93" name="Google Shape;93;p12"/>
          <p:cNvPicPr preferRelativeResize="0"/>
          <p:nvPr/>
        </p:nvPicPr>
        <p:blipFill>
          <a:blip r:embed="rId3">
            <a:alphaModFix/>
          </a:blip>
          <a:stretch>
            <a:fillRect/>
          </a:stretch>
        </p:blipFill>
        <p:spPr>
          <a:xfrm>
            <a:off x="152400" y="1573887"/>
            <a:ext cx="8839200" cy="469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3"/>
          <p:cNvSpPr txBox="1"/>
          <p:nvPr/>
        </p:nvSpPr>
        <p:spPr>
          <a:xfrm>
            <a:off x="467544" y="260648"/>
            <a:ext cx="5400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Times New Roman"/>
                <a:ea typeface="Times New Roman"/>
                <a:cs typeface="Times New Roman"/>
                <a:sym typeface="Times New Roman"/>
              </a:rPr>
              <a:t>Project Highlights</a:t>
            </a:r>
            <a:endParaRPr/>
          </a:p>
        </p:txBody>
      </p:sp>
      <p:sp>
        <p:nvSpPr>
          <p:cNvPr id="99" name="Google Shape;99;p13"/>
          <p:cNvSpPr/>
          <p:nvPr/>
        </p:nvSpPr>
        <p:spPr>
          <a:xfrm>
            <a:off x="395536" y="836712"/>
            <a:ext cx="81369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pic>
        <p:nvPicPr>
          <p:cNvPr id="100" name="Google Shape;100;p13"/>
          <p:cNvPicPr preferRelativeResize="0"/>
          <p:nvPr/>
        </p:nvPicPr>
        <p:blipFill>
          <a:blip r:embed="rId3">
            <a:alphaModFix/>
          </a:blip>
          <a:stretch>
            <a:fillRect/>
          </a:stretch>
        </p:blipFill>
        <p:spPr>
          <a:xfrm>
            <a:off x="152400" y="1573812"/>
            <a:ext cx="8839200" cy="4690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