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34"/>
  </p:notesMasterIdLst>
  <p:sldIdLst>
    <p:sldId id="256" r:id="rId2"/>
    <p:sldId id="269" r:id="rId3"/>
    <p:sldId id="258" r:id="rId4"/>
    <p:sldId id="270" r:id="rId5"/>
    <p:sldId id="260" r:id="rId6"/>
    <p:sldId id="271" r:id="rId7"/>
    <p:sldId id="272" r:id="rId8"/>
    <p:sldId id="273"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90" r:id="rId22"/>
    <p:sldId id="291" r:id="rId23"/>
    <p:sldId id="293" r:id="rId24"/>
    <p:sldId id="296" r:id="rId25"/>
    <p:sldId id="297" r:id="rId26"/>
    <p:sldId id="298" r:id="rId27"/>
    <p:sldId id="299" r:id="rId28"/>
    <p:sldId id="301" r:id="rId29"/>
    <p:sldId id="303" r:id="rId30"/>
    <p:sldId id="302" r:id="rId31"/>
    <p:sldId id="304" r:id="rId32"/>
    <p:sldId id="26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05-07-2023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970097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22008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22228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957987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4587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030516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76602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50023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278827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0952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074869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05-07-2023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17007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05-07-2023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177413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C9E9E-0463-460F-9554-A68E93E25788}" type="datetimeFigureOut">
              <a:rPr lang="en-IN" smtClean="0"/>
              <a:t>05-07-2023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823299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93889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642280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8C9E9E-0463-460F-9554-A68E93E25788}" type="datetimeFigureOut">
              <a:rPr lang="en-IN" smtClean="0"/>
              <a:t>05-07-2023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3863386618"/>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995882" y="1545403"/>
            <a:ext cx="12192000" cy="1015663"/>
          </a:xfrm>
          <a:prstGeom prst="rect">
            <a:avLst/>
          </a:prstGeom>
          <a:noFill/>
        </p:spPr>
        <p:txBody>
          <a:bodyPr wrap="square" rtlCol="0">
            <a:spAutoFit/>
          </a:bodyPr>
          <a:lstStyle/>
          <a:p>
            <a:pPr algn="ctr"/>
            <a:r>
              <a:rPr lang="en-IN" sz="6000" dirty="0">
                <a:solidFill>
                  <a:schemeClr val="accent2">
                    <a:lumMod val="50000"/>
                  </a:schemeClr>
                </a:solidFill>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id="{B21B83CA-F95E-7E4F-E5A2-FEC917EC55A8}"/>
              </a:ext>
            </a:extLst>
          </p:cNvPr>
          <p:cNvSpPr txBox="1"/>
          <p:nvPr/>
        </p:nvSpPr>
        <p:spPr>
          <a:xfrm>
            <a:off x="562863" y="4192337"/>
            <a:ext cx="3489158" cy="523220"/>
          </a:xfrm>
          <a:prstGeom prst="rect">
            <a:avLst/>
          </a:prstGeom>
          <a:noFill/>
        </p:spPr>
        <p:txBody>
          <a:bodyPr wrap="square" rtlCol="0">
            <a:spAutoFit/>
          </a:bodyPr>
          <a:lstStyle/>
          <a:p>
            <a:r>
              <a:rPr lang="en-IN" sz="2800" dirty="0">
                <a:solidFill>
                  <a:schemeClr val="tx1">
                    <a:lumMod val="65000"/>
                    <a:lumOff val="35000"/>
                  </a:schemeClr>
                </a:solidFill>
                <a:latin typeface="Lucida Sans" panose="020B0602030504020204" pitchFamily="34" charset="0"/>
              </a:rPr>
              <a:t>Ali Abdullrahaman</a:t>
            </a:r>
          </a:p>
        </p:txBody>
      </p:sp>
      <p:sp>
        <p:nvSpPr>
          <p:cNvPr id="2" name="TextBox 1">
            <a:extLst>
              <a:ext uri="{FF2B5EF4-FFF2-40B4-BE49-F238E27FC236}">
                <a16:creationId xmlns:a16="http://schemas.microsoft.com/office/drawing/2014/main" id="{A28C2C28-2917-CE83-A0C7-72E95991D0E8}"/>
              </a:ext>
            </a:extLst>
          </p:cNvPr>
          <p:cNvSpPr txBox="1"/>
          <p:nvPr/>
        </p:nvSpPr>
        <p:spPr>
          <a:xfrm>
            <a:off x="5930059" y="4192337"/>
            <a:ext cx="3489158" cy="523220"/>
          </a:xfrm>
          <a:prstGeom prst="rect">
            <a:avLst/>
          </a:prstGeom>
          <a:noFill/>
        </p:spPr>
        <p:txBody>
          <a:bodyPr wrap="square" rtlCol="0">
            <a:spAutoFit/>
          </a:bodyPr>
          <a:lstStyle/>
          <a:p>
            <a:r>
              <a:rPr lang="en-IN" sz="2800" dirty="0">
                <a:solidFill>
                  <a:schemeClr val="tx1">
                    <a:lumMod val="65000"/>
                    <a:lumOff val="35000"/>
                  </a:schemeClr>
                </a:solidFill>
                <a:latin typeface="Lucida Sans" panose="020B0602030504020204" pitchFamily="34" charset="0"/>
              </a:rPr>
              <a:t>Krishna Chaitanya</a:t>
            </a: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677334" y="1468546"/>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err="1"/>
              <a:t>Charged_off</a:t>
            </a:r>
            <a:r>
              <a:rPr lang="en-GB" dirty="0"/>
              <a:t> </a:t>
            </a:r>
            <a:r>
              <a:rPr lang="en-GB" dirty="0" err="1"/>
              <a:t>wrt</a:t>
            </a:r>
            <a:r>
              <a:rPr lang="en-GB" dirty="0"/>
              <a:t> </a:t>
            </a:r>
            <a:r>
              <a:rPr lang="en-GB" b="1" dirty="0" err="1"/>
              <a:t>loan_amnt</a:t>
            </a:r>
            <a:r>
              <a:rPr lang="en-GB" dirty="0"/>
              <a:t>.</a:t>
            </a:r>
            <a:endParaRPr lang="en-IN" dirty="0"/>
          </a:p>
        </p:txBody>
      </p:sp>
      <p:pic>
        <p:nvPicPr>
          <p:cNvPr id="9218" name="Picture 2">
            <a:extLst>
              <a:ext uri="{FF2B5EF4-FFF2-40B4-BE49-F238E27FC236}">
                <a16:creationId xmlns:a16="http://schemas.microsoft.com/office/drawing/2014/main" id="{A441713B-57EC-06F3-2AC9-A96D18289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225807"/>
            <a:ext cx="5524500" cy="412432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6E67B430-1E7C-C967-2EE8-19B3C601A909}"/>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Univariate:</a:t>
            </a:r>
          </a:p>
        </p:txBody>
      </p:sp>
    </p:spTree>
    <p:extLst>
      <p:ext uri="{BB962C8B-B14F-4D97-AF65-F5344CB8AC3E}">
        <p14:creationId xmlns:p14="http://schemas.microsoft.com/office/powerpoint/2010/main" val="407918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677334" y="1468546"/>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err="1"/>
              <a:t>Charged_off</a:t>
            </a:r>
            <a:r>
              <a:rPr lang="en-GB" dirty="0"/>
              <a:t> </a:t>
            </a:r>
            <a:r>
              <a:rPr lang="en-GB" dirty="0" err="1"/>
              <a:t>wrt</a:t>
            </a:r>
            <a:r>
              <a:rPr lang="en-GB" dirty="0"/>
              <a:t> </a:t>
            </a:r>
            <a:r>
              <a:rPr lang="en-GB" b="1" dirty="0" err="1"/>
              <a:t>interest_rate</a:t>
            </a:r>
            <a:r>
              <a:rPr lang="en-GB" dirty="0"/>
              <a:t>.</a:t>
            </a:r>
            <a:endParaRPr lang="en-IN" dirty="0"/>
          </a:p>
        </p:txBody>
      </p:sp>
      <p:pic>
        <p:nvPicPr>
          <p:cNvPr id="8194" name="Picture 2">
            <a:extLst>
              <a:ext uri="{FF2B5EF4-FFF2-40B4-BE49-F238E27FC236}">
                <a16:creationId xmlns:a16="http://schemas.microsoft.com/office/drawing/2014/main" id="{4E549FE0-AFCE-C4FE-7B06-FF2CB77F7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158014"/>
            <a:ext cx="7715228" cy="406637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8307C59-C525-6FA1-B5D1-F6788FCF63AA}"/>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Univariate:</a:t>
            </a:r>
          </a:p>
        </p:txBody>
      </p:sp>
    </p:spTree>
    <p:extLst>
      <p:ext uri="{BB962C8B-B14F-4D97-AF65-F5344CB8AC3E}">
        <p14:creationId xmlns:p14="http://schemas.microsoft.com/office/powerpoint/2010/main" val="116353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677334" y="1468546"/>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err="1"/>
              <a:t>Charged_off</a:t>
            </a:r>
            <a:r>
              <a:rPr lang="en-GB" dirty="0"/>
              <a:t> </a:t>
            </a:r>
            <a:r>
              <a:rPr lang="en-GB" dirty="0" err="1"/>
              <a:t>wrt</a:t>
            </a:r>
            <a:r>
              <a:rPr lang="en-GB" dirty="0"/>
              <a:t> </a:t>
            </a:r>
            <a:r>
              <a:rPr lang="en-GB" b="1" dirty="0"/>
              <a:t>purpose</a:t>
            </a:r>
            <a:r>
              <a:rPr lang="en-GB" dirty="0"/>
              <a:t>.</a:t>
            </a:r>
            <a:endParaRPr lang="en-IN" dirty="0"/>
          </a:p>
        </p:txBody>
      </p:sp>
      <p:pic>
        <p:nvPicPr>
          <p:cNvPr id="7170" name="Picture 2">
            <a:extLst>
              <a:ext uri="{FF2B5EF4-FFF2-40B4-BE49-F238E27FC236}">
                <a16:creationId xmlns:a16="http://schemas.microsoft.com/office/drawing/2014/main" id="{FCDD9BD3-5F6A-5864-0492-DA398347E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272231"/>
            <a:ext cx="8577103" cy="346766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CBD7B842-7DB4-460E-D5DB-568D0882938D}"/>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Univariate:</a:t>
            </a:r>
          </a:p>
        </p:txBody>
      </p:sp>
    </p:spTree>
    <p:extLst>
      <p:ext uri="{BB962C8B-B14F-4D97-AF65-F5344CB8AC3E}">
        <p14:creationId xmlns:p14="http://schemas.microsoft.com/office/powerpoint/2010/main" val="326123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677334" y="1468546"/>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a:t>Fully Paid</a:t>
            </a:r>
            <a:r>
              <a:rPr lang="en-GB" dirty="0"/>
              <a:t> </a:t>
            </a:r>
            <a:r>
              <a:rPr lang="en-GB" dirty="0" err="1"/>
              <a:t>wrt</a:t>
            </a:r>
            <a:r>
              <a:rPr lang="en-GB" dirty="0"/>
              <a:t> </a:t>
            </a:r>
            <a:r>
              <a:rPr lang="en-GB" b="1" dirty="0"/>
              <a:t>purpose</a:t>
            </a:r>
            <a:r>
              <a:rPr lang="en-GB" dirty="0"/>
              <a:t>.</a:t>
            </a:r>
            <a:endParaRPr lang="en-IN" dirty="0"/>
          </a:p>
        </p:txBody>
      </p:sp>
      <p:pic>
        <p:nvPicPr>
          <p:cNvPr id="6146" name="Picture 2">
            <a:extLst>
              <a:ext uri="{FF2B5EF4-FFF2-40B4-BE49-F238E27FC236}">
                <a16:creationId xmlns:a16="http://schemas.microsoft.com/office/drawing/2014/main" id="{05A2DCDB-3891-E9DC-6116-F1526E316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956953"/>
            <a:ext cx="8886668" cy="359282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A6143792-75C3-A40C-0FEB-F63927B3FA03}"/>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Univariate:</a:t>
            </a:r>
          </a:p>
        </p:txBody>
      </p:sp>
    </p:spTree>
    <p:extLst>
      <p:ext uri="{BB962C8B-B14F-4D97-AF65-F5344CB8AC3E}">
        <p14:creationId xmlns:p14="http://schemas.microsoft.com/office/powerpoint/2010/main" val="4152359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677334" y="1468546"/>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err="1"/>
              <a:t>Charged_off</a:t>
            </a:r>
            <a:r>
              <a:rPr lang="en-GB" dirty="0"/>
              <a:t> </a:t>
            </a:r>
            <a:r>
              <a:rPr lang="en-GB" dirty="0" err="1"/>
              <a:t>wrt</a:t>
            </a:r>
            <a:r>
              <a:rPr lang="en-GB" dirty="0"/>
              <a:t> </a:t>
            </a:r>
            <a:r>
              <a:rPr lang="en-GB" b="1" dirty="0"/>
              <a:t>term</a:t>
            </a:r>
            <a:r>
              <a:rPr lang="en-GB" dirty="0"/>
              <a:t>.</a:t>
            </a:r>
            <a:endParaRPr lang="en-IN" dirty="0"/>
          </a:p>
        </p:txBody>
      </p:sp>
      <p:pic>
        <p:nvPicPr>
          <p:cNvPr id="15362" name="Picture 2">
            <a:extLst>
              <a:ext uri="{FF2B5EF4-FFF2-40B4-BE49-F238E27FC236}">
                <a16:creationId xmlns:a16="http://schemas.microsoft.com/office/drawing/2014/main" id="{3A1062FF-DE27-BFEB-C7DB-4EBF762CB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133600"/>
            <a:ext cx="5524500" cy="41148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B36EDFE-3BD0-A969-489C-78113C9DC3AD}"/>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Univariate:</a:t>
            </a:r>
          </a:p>
        </p:txBody>
      </p:sp>
    </p:spTree>
    <p:extLst>
      <p:ext uri="{BB962C8B-B14F-4D97-AF65-F5344CB8AC3E}">
        <p14:creationId xmlns:p14="http://schemas.microsoft.com/office/powerpoint/2010/main" val="267743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677334" y="1468546"/>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a:t>Charged Off</a:t>
            </a:r>
            <a:r>
              <a:rPr lang="en-GB" dirty="0"/>
              <a:t> </a:t>
            </a:r>
            <a:r>
              <a:rPr lang="en-GB" dirty="0" err="1"/>
              <a:t>wrt</a:t>
            </a:r>
            <a:r>
              <a:rPr lang="en-GB" dirty="0"/>
              <a:t> </a:t>
            </a:r>
            <a:r>
              <a:rPr lang="en-GB" b="1" dirty="0" err="1"/>
              <a:t>issue_d_mon</a:t>
            </a:r>
            <a:r>
              <a:rPr lang="en-GB" dirty="0"/>
              <a:t>.</a:t>
            </a:r>
            <a:endParaRPr lang="en-IN" dirty="0"/>
          </a:p>
        </p:txBody>
      </p:sp>
      <p:pic>
        <p:nvPicPr>
          <p:cNvPr id="14338" name="Picture 2">
            <a:extLst>
              <a:ext uri="{FF2B5EF4-FFF2-40B4-BE49-F238E27FC236}">
                <a16:creationId xmlns:a16="http://schemas.microsoft.com/office/drawing/2014/main" id="{3707429E-189C-2883-B1A5-919B3270B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 y="2054902"/>
            <a:ext cx="5438775" cy="412432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94BAEBC-E5A2-DCA3-322F-68C8A0122941}"/>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Univariate:</a:t>
            </a:r>
          </a:p>
        </p:txBody>
      </p:sp>
    </p:spTree>
    <p:extLst>
      <p:ext uri="{BB962C8B-B14F-4D97-AF65-F5344CB8AC3E}">
        <p14:creationId xmlns:p14="http://schemas.microsoft.com/office/powerpoint/2010/main" val="243329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677334" y="1468546"/>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a:t>Charged Off</a:t>
            </a:r>
            <a:r>
              <a:rPr lang="en-GB" dirty="0"/>
              <a:t> </a:t>
            </a:r>
            <a:r>
              <a:rPr lang="en-GB" dirty="0" err="1"/>
              <a:t>wrt</a:t>
            </a:r>
            <a:r>
              <a:rPr lang="en-GB" dirty="0"/>
              <a:t> </a:t>
            </a:r>
            <a:r>
              <a:rPr lang="en-GB" b="1" dirty="0" err="1"/>
              <a:t>home_ownership</a:t>
            </a:r>
            <a:r>
              <a:rPr lang="en-GB" dirty="0"/>
              <a:t>.</a:t>
            </a:r>
            <a:endParaRPr lang="en-IN" dirty="0"/>
          </a:p>
        </p:txBody>
      </p:sp>
      <p:pic>
        <p:nvPicPr>
          <p:cNvPr id="16386" name="Picture 2">
            <a:extLst>
              <a:ext uri="{FF2B5EF4-FFF2-40B4-BE49-F238E27FC236}">
                <a16:creationId xmlns:a16="http://schemas.microsoft.com/office/drawing/2014/main" id="{68A791E5-A385-3839-EC29-C6AF788C3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158014"/>
            <a:ext cx="5524500" cy="412432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99A0F757-1BB3-052A-48FA-B1283BD68B17}"/>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Univariate:</a:t>
            </a:r>
          </a:p>
        </p:txBody>
      </p:sp>
    </p:spTree>
    <p:extLst>
      <p:ext uri="{BB962C8B-B14F-4D97-AF65-F5344CB8AC3E}">
        <p14:creationId xmlns:p14="http://schemas.microsoft.com/office/powerpoint/2010/main" val="13995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677334" y="1468546"/>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a:t>Charged Off</a:t>
            </a:r>
            <a:r>
              <a:rPr lang="en-GB" dirty="0"/>
              <a:t> </a:t>
            </a:r>
            <a:r>
              <a:rPr lang="en-GB" dirty="0" err="1"/>
              <a:t>wrt</a:t>
            </a:r>
            <a:r>
              <a:rPr lang="en-GB" dirty="0"/>
              <a:t> </a:t>
            </a:r>
            <a:r>
              <a:rPr lang="en-GB" b="1" dirty="0" err="1"/>
              <a:t>annual_inc</a:t>
            </a:r>
            <a:r>
              <a:rPr lang="en-GB" dirty="0"/>
              <a:t>.</a:t>
            </a:r>
            <a:endParaRPr lang="en-IN" dirty="0"/>
          </a:p>
        </p:txBody>
      </p:sp>
      <p:pic>
        <p:nvPicPr>
          <p:cNvPr id="18434" name="Picture 2">
            <a:extLst>
              <a:ext uri="{FF2B5EF4-FFF2-40B4-BE49-F238E27FC236}">
                <a16:creationId xmlns:a16="http://schemas.microsoft.com/office/drawing/2014/main" id="{E6BE3D87-EF98-6CD7-1A24-6735E6FFB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225807"/>
            <a:ext cx="5524500" cy="412432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0CB0DC4-6F6B-3F3A-DEC7-FF2FAAB66B89}"/>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Univariate:</a:t>
            </a:r>
          </a:p>
        </p:txBody>
      </p:sp>
    </p:spTree>
    <p:extLst>
      <p:ext uri="{BB962C8B-B14F-4D97-AF65-F5344CB8AC3E}">
        <p14:creationId xmlns:p14="http://schemas.microsoft.com/office/powerpoint/2010/main" val="217240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677334" y="1468546"/>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a:t>Charged Off</a:t>
            </a:r>
            <a:r>
              <a:rPr lang="en-GB" dirty="0"/>
              <a:t> </a:t>
            </a:r>
            <a:r>
              <a:rPr lang="en-GB" dirty="0" err="1"/>
              <a:t>wrt</a:t>
            </a:r>
            <a:r>
              <a:rPr lang="en-GB" dirty="0"/>
              <a:t> </a:t>
            </a:r>
            <a:r>
              <a:rPr lang="en-GB" b="1" dirty="0"/>
              <a:t>inq_last_6mths</a:t>
            </a:r>
            <a:r>
              <a:rPr lang="en-GB" dirty="0"/>
              <a:t>.</a:t>
            </a:r>
            <a:endParaRPr lang="en-IN" dirty="0"/>
          </a:p>
        </p:txBody>
      </p:sp>
      <p:pic>
        <p:nvPicPr>
          <p:cNvPr id="17410" name="Picture 2">
            <a:extLst>
              <a:ext uri="{FF2B5EF4-FFF2-40B4-BE49-F238E27FC236}">
                <a16:creationId xmlns:a16="http://schemas.microsoft.com/office/drawing/2014/main" id="{141DF128-AD0D-B8A8-28ED-291030C16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225807"/>
            <a:ext cx="5524500" cy="412432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74EFF6A0-8A5C-00AB-FABA-C5548E1441FD}"/>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Univariate:</a:t>
            </a:r>
          </a:p>
        </p:txBody>
      </p:sp>
    </p:spTree>
    <p:extLst>
      <p:ext uri="{BB962C8B-B14F-4D97-AF65-F5344CB8AC3E}">
        <p14:creationId xmlns:p14="http://schemas.microsoft.com/office/powerpoint/2010/main" val="333167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677334" y="1468545"/>
            <a:ext cx="8837858" cy="380057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a:r>
              <a:rPr lang="en-GB" b="1" i="0" dirty="0">
                <a:solidFill>
                  <a:srgbClr val="000000"/>
                </a:solidFill>
                <a:effectLst/>
                <a:latin typeface="Helvetica Neue"/>
              </a:rPr>
              <a:t>The defaulting potential is more under the following cases:</a:t>
            </a:r>
          </a:p>
          <a:p>
            <a:pPr algn="l">
              <a:buFont typeface="Arial" panose="020B0604020202020204" pitchFamily="34" charset="0"/>
              <a:buChar char="•"/>
            </a:pPr>
            <a:r>
              <a:rPr lang="en-GB" b="0" i="0" dirty="0">
                <a:solidFill>
                  <a:srgbClr val="000000"/>
                </a:solidFill>
                <a:effectLst/>
                <a:latin typeface="Helvetica Neue"/>
              </a:rPr>
              <a:t>When the annual income of the borrower is in the range of 30k to 70k.</a:t>
            </a:r>
          </a:p>
          <a:p>
            <a:pPr algn="l">
              <a:buFont typeface="Arial" panose="020B0604020202020204" pitchFamily="34" charset="0"/>
              <a:buChar char="•"/>
            </a:pPr>
            <a:r>
              <a:rPr lang="en-GB" b="0" i="0" dirty="0">
                <a:solidFill>
                  <a:srgbClr val="000000"/>
                </a:solidFill>
                <a:effectLst/>
                <a:latin typeface="Helvetica Neue"/>
              </a:rPr>
              <a:t>When the borrower is on either RENT or having a MORTGAGE. Also, people who own a house have a very low chance of defaults.</a:t>
            </a:r>
          </a:p>
          <a:p>
            <a:pPr algn="l">
              <a:buFont typeface="Arial" panose="020B0604020202020204" pitchFamily="34" charset="0"/>
              <a:buChar char="•"/>
            </a:pPr>
            <a:r>
              <a:rPr lang="en-GB" b="0" i="0" dirty="0">
                <a:solidFill>
                  <a:srgbClr val="000000"/>
                </a:solidFill>
                <a:effectLst/>
                <a:latin typeface="Helvetica Neue"/>
              </a:rPr>
              <a:t>The term of 36 months has more chance of delinquency.</a:t>
            </a:r>
          </a:p>
          <a:p>
            <a:pPr algn="l">
              <a:buFont typeface="Arial" panose="020B0604020202020204" pitchFamily="34" charset="0"/>
              <a:buChar char="•"/>
            </a:pPr>
            <a:r>
              <a:rPr lang="en-GB" b="0" i="0" dirty="0">
                <a:solidFill>
                  <a:srgbClr val="000000"/>
                </a:solidFill>
                <a:effectLst/>
                <a:latin typeface="Helvetica Neue"/>
              </a:rPr>
              <a:t>When the number of inquiries in the last 6 months is 0.</a:t>
            </a:r>
          </a:p>
          <a:p>
            <a:pPr algn="l">
              <a:buFont typeface="Arial" panose="020B0604020202020204" pitchFamily="34" charset="0"/>
              <a:buChar char="•"/>
            </a:pPr>
            <a:r>
              <a:rPr lang="en-GB" b="0" i="0" dirty="0">
                <a:solidFill>
                  <a:srgbClr val="000000"/>
                </a:solidFill>
                <a:effectLst/>
                <a:latin typeface="Helvetica Neue"/>
              </a:rPr>
              <a:t>When the interest rates are from 12% to 20% the chances are more.</a:t>
            </a:r>
          </a:p>
          <a:p>
            <a:pPr algn="l">
              <a:buFont typeface="Arial" panose="020B0604020202020204" pitchFamily="34" charset="0"/>
              <a:buChar char="•"/>
            </a:pPr>
            <a:r>
              <a:rPr lang="en-GB" b="0" i="0" dirty="0">
                <a:solidFill>
                  <a:srgbClr val="000000"/>
                </a:solidFill>
                <a:effectLst/>
                <a:latin typeface="Helvetica Neue"/>
              </a:rPr>
              <a:t>Grade is B or C.</a:t>
            </a:r>
          </a:p>
          <a:p>
            <a:pPr algn="l">
              <a:buFont typeface="Arial" panose="020B0604020202020204" pitchFamily="34" charset="0"/>
              <a:buChar char="•"/>
            </a:pPr>
            <a:r>
              <a:rPr lang="en-GB" b="0" i="0" dirty="0">
                <a:solidFill>
                  <a:srgbClr val="000000"/>
                </a:solidFill>
                <a:effectLst/>
                <a:latin typeface="Helvetica Neue"/>
              </a:rPr>
              <a:t>When the loan amount is 5k-9k, delinquency is high.</a:t>
            </a:r>
          </a:p>
          <a:p>
            <a:pPr algn="l">
              <a:buFont typeface="Arial" panose="020B0604020202020204" pitchFamily="34" charset="0"/>
              <a:buChar char="•"/>
            </a:pPr>
            <a:r>
              <a:rPr lang="en-GB" b="0" i="0" dirty="0">
                <a:solidFill>
                  <a:srgbClr val="000000"/>
                </a:solidFill>
                <a:effectLst/>
                <a:latin typeface="Helvetica Neue"/>
              </a:rPr>
              <a:t>When the loan status is Not verified.</a:t>
            </a:r>
          </a:p>
          <a:p>
            <a:pPr algn="l">
              <a:buFont typeface="Arial" panose="020B0604020202020204" pitchFamily="34" charset="0"/>
              <a:buChar char="•"/>
            </a:pPr>
            <a:r>
              <a:rPr lang="en-GB" b="0" i="0" dirty="0">
                <a:solidFill>
                  <a:srgbClr val="000000"/>
                </a:solidFill>
                <a:effectLst/>
                <a:latin typeface="Helvetica Neue"/>
              </a:rPr>
              <a:t>When the reason is to clear off other debts/loans.</a:t>
            </a:r>
          </a:p>
          <a:p>
            <a:pPr algn="l">
              <a:buFont typeface="Arial" panose="020B0604020202020204" pitchFamily="34" charset="0"/>
              <a:buChar char="•"/>
            </a:pPr>
            <a:r>
              <a:rPr lang="en-GB" b="0" i="0" dirty="0">
                <a:solidFill>
                  <a:srgbClr val="000000"/>
                </a:solidFill>
                <a:effectLst/>
                <a:latin typeface="Helvetica Neue"/>
              </a:rPr>
              <a:t>When the borrower’s employment length is 10+.</a:t>
            </a:r>
          </a:p>
        </p:txBody>
      </p:sp>
      <p:sp>
        <p:nvSpPr>
          <p:cNvPr id="7" name="Title 1">
            <a:extLst>
              <a:ext uri="{FF2B5EF4-FFF2-40B4-BE49-F238E27FC236}">
                <a16:creationId xmlns:a16="http://schemas.microsoft.com/office/drawing/2014/main" id="{74EFF6A0-8A5C-00AB-FABA-C5548E1441FD}"/>
              </a:ext>
            </a:extLst>
          </p:cNvPr>
          <p:cNvSpPr>
            <a:spLocks noGrp="1"/>
          </p:cNvSpPr>
          <p:nvPr>
            <p:ph type="title"/>
          </p:nvPr>
        </p:nvSpPr>
        <p:spPr>
          <a:xfrm>
            <a:off x="677333" y="609600"/>
            <a:ext cx="8656790" cy="657885"/>
          </a:xfrm>
        </p:spPr>
        <p:txBody>
          <a:bodyPr>
            <a:normAutofit fontScale="90000"/>
          </a:bodyPr>
          <a:lstStyle/>
          <a:p>
            <a:r>
              <a:rPr lang="en-IN" dirty="0"/>
              <a:t>Conclusions of the Analysis with Univariate:</a:t>
            </a:r>
          </a:p>
        </p:txBody>
      </p:sp>
      <p:sp>
        <p:nvSpPr>
          <p:cNvPr id="2" name="TextBox 1">
            <a:extLst>
              <a:ext uri="{FF2B5EF4-FFF2-40B4-BE49-F238E27FC236}">
                <a16:creationId xmlns:a16="http://schemas.microsoft.com/office/drawing/2014/main" id="{ED2C446F-A5E3-C023-552C-D0B7D7B80C9E}"/>
              </a:ext>
            </a:extLst>
          </p:cNvPr>
          <p:cNvSpPr txBox="1"/>
          <p:nvPr/>
        </p:nvSpPr>
        <p:spPr>
          <a:xfrm>
            <a:off x="769545" y="5486400"/>
            <a:ext cx="7595857" cy="646331"/>
          </a:xfrm>
          <a:prstGeom prst="rect">
            <a:avLst/>
          </a:prstGeom>
          <a:noFill/>
        </p:spPr>
        <p:txBody>
          <a:bodyPr wrap="square" rtlCol="0">
            <a:spAutoFit/>
          </a:bodyPr>
          <a:lstStyle/>
          <a:p>
            <a:r>
              <a:rPr lang="en-GB" dirty="0"/>
              <a:t>For some reason, there is a steady increase in default possibility </a:t>
            </a:r>
            <a:r>
              <a:rPr lang="en-GB" dirty="0" err="1"/>
              <a:t>wrt</a:t>
            </a:r>
            <a:r>
              <a:rPr lang="en-GB" dirty="0"/>
              <a:t> the months across all 4 years (Jan&lt;Feb&lt;....&lt;Dec).</a:t>
            </a:r>
            <a:endParaRPr lang="en-US" dirty="0"/>
          </a:p>
        </p:txBody>
      </p:sp>
    </p:spTree>
    <p:extLst>
      <p:ext uri="{BB962C8B-B14F-4D97-AF65-F5344CB8AC3E}">
        <p14:creationId xmlns:p14="http://schemas.microsoft.com/office/powerpoint/2010/main" val="11158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1DEB-8071-A7B7-6582-1DC2AFF5803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5DB3394-5F4F-3E5F-0F95-EC8D2510053A}"/>
              </a:ext>
            </a:extLst>
          </p:cNvPr>
          <p:cNvSpPr>
            <a:spLocks noGrp="1"/>
          </p:cNvSpPr>
          <p:nvPr>
            <p:ph idx="1"/>
          </p:nvPr>
        </p:nvSpPr>
        <p:spPr>
          <a:xfrm>
            <a:off x="693765" y="2367628"/>
            <a:ext cx="8596668" cy="1320800"/>
          </a:xfrm>
        </p:spPr>
        <p:txBody>
          <a:bodyPr/>
          <a:lstStyle/>
          <a:p>
            <a:r>
              <a:rPr lang="en-GB" dirty="0"/>
              <a:t>This case study will give us an idea of how real business problems are solved using EDA.  we will develop a basic understanding of risk analytics in banking and financial services and understand how data is used to minimize the risk of losing money while lending to customers.</a:t>
            </a:r>
            <a:endParaRPr lang="en-US" dirty="0"/>
          </a:p>
        </p:txBody>
      </p:sp>
    </p:spTree>
    <p:extLst>
      <p:ext uri="{BB962C8B-B14F-4D97-AF65-F5344CB8AC3E}">
        <p14:creationId xmlns:p14="http://schemas.microsoft.com/office/powerpoint/2010/main" val="52919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677334" y="1468546"/>
            <a:ext cx="7865652" cy="488407"/>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err="1"/>
              <a:t>loan_status</a:t>
            </a:r>
            <a:r>
              <a:rPr lang="en-GB" b="1" dirty="0"/>
              <a:t> </a:t>
            </a:r>
            <a:r>
              <a:rPr lang="en-GB" dirty="0"/>
              <a:t>with Fully Paid and Charged Off with discard the Current.</a:t>
            </a:r>
            <a:endParaRPr lang="en-IN" dirty="0"/>
          </a:p>
        </p:txBody>
      </p:sp>
      <p:sp>
        <p:nvSpPr>
          <p:cNvPr id="7" name="Title 1">
            <a:extLst>
              <a:ext uri="{FF2B5EF4-FFF2-40B4-BE49-F238E27FC236}">
                <a16:creationId xmlns:a16="http://schemas.microsoft.com/office/drawing/2014/main" id="{74EFF6A0-8A5C-00AB-FABA-C5548E1441FD}"/>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Bivariate:</a:t>
            </a:r>
          </a:p>
        </p:txBody>
      </p:sp>
      <p:pic>
        <p:nvPicPr>
          <p:cNvPr id="2" name="Picture 1">
            <a:extLst>
              <a:ext uri="{FF2B5EF4-FFF2-40B4-BE49-F238E27FC236}">
                <a16:creationId xmlns:a16="http://schemas.microsoft.com/office/drawing/2014/main" id="{FA668908-C2A9-B8E5-58FC-5D389ABDF518}"/>
              </a:ext>
            </a:extLst>
          </p:cNvPr>
          <p:cNvPicPr>
            <a:picLocks noChangeAspect="1"/>
          </p:cNvPicPr>
          <p:nvPr/>
        </p:nvPicPr>
        <p:blipFill>
          <a:blip r:embed="rId2"/>
          <a:stretch>
            <a:fillRect/>
          </a:stretch>
        </p:blipFill>
        <p:spPr>
          <a:xfrm>
            <a:off x="677333" y="1956953"/>
            <a:ext cx="7588481" cy="4183973"/>
          </a:xfrm>
          <a:prstGeom prst="rect">
            <a:avLst/>
          </a:prstGeom>
        </p:spPr>
      </p:pic>
    </p:spTree>
    <p:extLst>
      <p:ext uri="{BB962C8B-B14F-4D97-AF65-F5344CB8AC3E}">
        <p14:creationId xmlns:p14="http://schemas.microsoft.com/office/powerpoint/2010/main" val="32390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677334" y="1468546"/>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err="1"/>
              <a:t>loan_status</a:t>
            </a:r>
            <a:r>
              <a:rPr lang="en-GB" b="1" dirty="0"/>
              <a:t> </a:t>
            </a:r>
            <a:r>
              <a:rPr lang="en-GB" dirty="0"/>
              <a:t>with </a:t>
            </a:r>
            <a:r>
              <a:rPr lang="en-GB" b="1" dirty="0" err="1"/>
              <a:t>annual_inc</a:t>
            </a:r>
            <a:r>
              <a:rPr lang="en-GB" b="1" dirty="0"/>
              <a:t> </a:t>
            </a:r>
            <a:r>
              <a:rPr lang="en-GB" dirty="0"/>
              <a:t>and </a:t>
            </a:r>
            <a:r>
              <a:rPr lang="en-GB" b="1" dirty="0"/>
              <a:t>DTI</a:t>
            </a:r>
            <a:r>
              <a:rPr lang="en-GB" dirty="0"/>
              <a:t>.</a:t>
            </a:r>
            <a:endParaRPr lang="en-IN" dirty="0"/>
          </a:p>
        </p:txBody>
      </p:sp>
      <p:sp>
        <p:nvSpPr>
          <p:cNvPr id="7" name="Title 1">
            <a:extLst>
              <a:ext uri="{FF2B5EF4-FFF2-40B4-BE49-F238E27FC236}">
                <a16:creationId xmlns:a16="http://schemas.microsoft.com/office/drawing/2014/main" id="{74EFF6A0-8A5C-00AB-FABA-C5548E1441FD}"/>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Bivariate:</a:t>
            </a:r>
          </a:p>
        </p:txBody>
      </p:sp>
      <p:pic>
        <p:nvPicPr>
          <p:cNvPr id="23556" name="Picture 4">
            <a:extLst>
              <a:ext uri="{FF2B5EF4-FFF2-40B4-BE49-F238E27FC236}">
                <a16:creationId xmlns:a16="http://schemas.microsoft.com/office/drawing/2014/main" id="{1F43C959-79F4-AED7-A2CA-28DB2DBA1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3" y="2246014"/>
            <a:ext cx="5189313"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98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677334" y="1468546"/>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err="1"/>
              <a:t>loan_status</a:t>
            </a:r>
            <a:r>
              <a:rPr lang="en-GB" b="1" dirty="0"/>
              <a:t> </a:t>
            </a:r>
            <a:r>
              <a:rPr lang="en-GB" dirty="0"/>
              <a:t>with </a:t>
            </a:r>
            <a:r>
              <a:rPr lang="en-GB" b="1" dirty="0" err="1"/>
              <a:t>annual_inc</a:t>
            </a:r>
            <a:r>
              <a:rPr lang="en-GB" b="1" dirty="0"/>
              <a:t> </a:t>
            </a:r>
            <a:r>
              <a:rPr lang="en-GB" dirty="0"/>
              <a:t>and </a:t>
            </a:r>
            <a:r>
              <a:rPr lang="en-GB" b="1" dirty="0"/>
              <a:t>grade</a:t>
            </a:r>
            <a:r>
              <a:rPr lang="en-GB" dirty="0"/>
              <a:t>.</a:t>
            </a:r>
            <a:endParaRPr lang="en-IN" dirty="0"/>
          </a:p>
        </p:txBody>
      </p:sp>
      <p:sp>
        <p:nvSpPr>
          <p:cNvPr id="7" name="Title 1">
            <a:extLst>
              <a:ext uri="{FF2B5EF4-FFF2-40B4-BE49-F238E27FC236}">
                <a16:creationId xmlns:a16="http://schemas.microsoft.com/office/drawing/2014/main" id="{74EFF6A0-8A5C-00AB-FABA-C5548E1441FD}"/>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Bivariate:</a:t>
            </a:r>
          </a:p>
        </p:txBody>
      </p:sp>
      <p:pic>
        <p:nvPicPr>
          <p:cNvPr id="24578" name="Picture 2">
            <a:extLst>
              <a:ext uri="{FF2B5EF4-FFF2-40B4-BE49-F238E27FC236}">
                <a16:creationId xmlns:a16="http://schemas.microsoft.com/office/drawing/2014/main" id="{AB34BC5A-AF3E-1530-FB05-483A4F4E1F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3" y="2158014"/>
            <a:ext cx="5418667"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0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677334" y="1468546"/>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err="1"/>
              <a:t>loan_status</a:t>
            </a:r>
            <a:r>
              <a:rPr lang="en-GB" b="1" dirty="0"/>
              <a:t> </a:t>
            </a:r>
            <a:r>
              <a:rPr lang="en-GB" dirty="0"/>
              <a:t>with </a:t>
            </a:r>
            <a:r>
              <a:rPr lang="en-GB" b="1" dirty="0" err="1"/>
              <a:t>annual_inc</a:t>
            </a:r>
            <a:r>
              <a:rPr lang="en-GB" b="1" dirty="0"/>
              <a:t> </a:t>
            </a:r>
            <a:r>
              <a:rPr lang="en-GB" dirty="0"/>
              <a:t>and </a:t>
            </a:r>
            <a:r>
              <a:rPr lang="en-GB" b="1" dirty="0" err="1"/>
              <a:t>loan_amnt_bins</a:t>
            </a:r>
            <a:r>
              <a:rPr lang="en-GB" dirty="0"/>
              <a:t>.</a:t>
            </a:r>
            <a:endParaRPr lang="en-IN" dirty="0"/>
          </a:p>
        </p:txBody>
      </p:sp>
      <p:sp>
        <p:nvSpPr>
          <p:cNvPr id="7" name="Title 1">
            <a:extLst>
              <a:ext uri="{FF2B5EF4-FFF2-40B4-BE49-F238E27FC236}">
                <a16:creationId xmlns:a16="http://schemas.microsoft.com/office/drawing/2014/main" id="{74EFF6A0-8A5C-00AB-FABA-C5548E1441FD}"/>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Bivariate:</a:t>
            </a:r>
          </a:p>
        </p:txBody>
      </p:sp>
      <p:pic>
        <p:nvPicPr>
          <p:cNvPr id="26626" name="Picture 2">
            <a:extLst>
              <a:ext uri="{FF2B5EF4-FFF2-40B4-BE49-F238E27FC236}">
                <a16:creationId xmlns:a16="http://schemas.microsoft.com/office/drawing/2014/main" id="{ADCE003E-44C1-54FF-408A-88BEF2F13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018064"/>
            <a:ext cx="7865652" cy="4018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65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677334" y="1468546"/>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err="1"/>
              <a:t>loan_status</a:t>
            </a:r>
            <a:r>
              <a:rPr lang="en-GB" b="1" dirty="0"/>
              <a:t> </a:t>
            </a:r>
            <a:r>
              <a:rPr lang="en-GB" dirty="0"/>
              <a:t>with </a:t>
            </a:r>
            <a:r>
              <a:rPr lang="en-GB" b="1" dirty="0"/>
              <a:t>DTI </a:t>
            </a:r>
            <a:r>
              <a:rPr lang="en-GB" dirty="0"/>
              <a:t>and </a:t>
            </a:r>
            <a:r>
              <a:rPr lang="en-GB" b="1" dirty="0" err="1"/>
              <a:t>annual_inc</a:t>
            </a:r>
            <a:r>
              <a:rPr lang="en-GB" dirty="0"/>
              <a:t>.</a:t>
            </a:r>
            <a:endParaRPr lang="en-IN" dirty="0"/>
          </a:p>
        </p:txBody>
      </p:sp>
      <p:sp>
        <p:nvSpPr>
          <p:cNvPr id="7" name="Title 1">
            <a:extLst>
              <a:ext uri="{FF2B5EF4-FFF2-40B4-BE49-F238E27FC236}">
                <a16:creationId xmlns:a16="http://schemas.microsoft.com/office/drawing/2014/main" id="{74EFF6A0-8A5C-00AB-FABA-C5548E1441FD}"/>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Bivariate:</a:t>
            </a:r>
          </a:p>
        </p:txBody>
      </p:sp>
      <p:pic>
        <p:nvPicPr>
          <p:cNvPr id="29700" name="Picture 4">
            <a:extLst>
              <a:ext uri="{FF2B5EF4-FFF2-40B4-BE49-F238E27FC236}">
                <a16:creationId xmlns:a16="http://schemas.microsoft.com/office/drawing/2014/main" id="{96F27333-3920-6D79-2213-909CBCA66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3" y="2154370"/>
            <a:ext cx="7660909" cy="4076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2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740406" y="1622455"/>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err="1"/>
              <a:t>loan_status</a:t>
            </a:r>
            <a:r>
              <a:rPr lang="en-GB" b="1" dirty="0"/>
              <a:t> </a:t>
            </a:r>
            <a:r>
              <a:rPr lang="en-GB" dirty="0"/>
              <a:t>with </a:t>
            </a:r>
            <a:r>
              <a:rPr lang="en-GB" b="1" dirty="0"/>
              <a:t>DTI </a:t>
            </a:r>
            <a:r>
              <a:rPr lang="en-GB" dirty="0"/>
              <a:t>and </a:t>
            </a:r>
            <a:r>
              <a:rPr lang="en-GB" b="1" dirty="0" err="1"/>
              <a:t>installment_bins</a:t>
            </a:r>
            <a:r>
              <a:rPr lang="en-GB" dirty="0"/>
              <a:t>.</a:t>
            </a:r>
            <a:endParaRPr lang="en-IN" dirty="0"/>
          </a:p>
        </p:txBody>
      </p:sp>
      <p:sp>
        <p:nvSpPr>
          <p:cNvPr id="7" name="Title 1">
            <a:extLst>
              <a:ext uri="{FF2B5EF4-FFF2-40B4-BE49-F238E27FC236}">
                <a16:creationId xmlns:a16="http://schemas.microsoft.com/office/drawing/2014/main" id="{74EFF6A0-8A5C-00AB-FABA-C5548E1441FD}"/>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Bivariate:</a:t>
            </a:r>
          </a:p>
        </p:txBody>
      </p:sp>
      <p:pic>
        <p:nvPicPr>
          <p:cNvPr id="28674" name="Picture 2">
            <a:extLst>
              <a:ext uri="{FF2B5EF4-FFF2-40B4-BE49-F238E27FC236}">
                <a16:creationId xmlns:a16="http://schemas.microsoft.com/office/drawing/2014/main" id="{8CAF96D5-6AA0-1C43-FFC5-547AAC7473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3" y="2309388"/>
            <a:ext cx="4718532"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52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740406" y="1622455"/>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err="1"/>
              <a:t>loan_status</a:t>
            </a:r>
            <a:r>
              <a:rPr lang="en-GB" b="1" dirty="0"/>
              <a:t> </a:t>
            </a:r>
            <a:r>
              <a:rPr lang="en-GB" dirty="0"/>
              <a:t>with </a:t>
            </a:r>
            <a:r>
              <a:rPr lang="en-GB" b="1" dirty="0" err="1"/>
              <a:t>int_rate</a:t>
            </a:r>
            <a:r>
              <a:rPr lang="en-GB" b="1" dirty="0"/>
              <a:t> </a:t>
            </a:r>
            <a:r>
              <a:rPr lang="en-GB" dirty="0"/>
              <a:t>and </a:t>
            </a:r>
            <a:r>
              <a:rPr lang="en-GB" b="1" dirty="0" err="1"/>
              <a:t>loan_amnt</a:t>
            </a:r>
            <a:r>
              <a:rPr lang="en-GB" dirty="0"/>
              <a:t>.</a:t>
            </a:r>
            <a:endParaRPr lang="en-IN" dirty="0"/>
          </a:p>
        </p:txBody>
      </p:sp>
      <p:sp>
        <p:nvSpPr>
          <p:cNvPr id="7" name="Title 1">
            <a:extLst>
              <a:ext uri="{FF2B5EF4-FFF2-40B4-BE49-F238E27FC236}">
                <a16:creationId xmlns:a16="http://schemas.microsoft.com/office/drawing/2014/main" id="{74EFF6A0-8A5C-00AB-FABA-C5548E1441FD}"/>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Bivariate:</a:t>
            </a:r>
          </a:p>
        </p:txBody>
      </p:sp>
      <p:pic>
        <p:nvPicPr>
          <p:cNvPr id="2" name="Picture 1">
            <a:extLst>
              <a:ext uri="{FF2B5EF4-FFF2-40B4-BE49-F238E27FC236}">
                <a16:creationId xmlns:a16="http://schemas.microsoft.com/office/drawing/2014/main" id="{0CA3645F-2A37-BC4A-98E9-29ECC9BB98F4}"/>
              </a:ext>
            </a:extLst>
          </p:cNvPr>
          <p:cNvPicPr>
            <a:picLocks noChangeAspect="1"/>
          </p:cNvPicPr>
          <p:nvPr/>
        </p:nvPicPr>
        <p:blipFill>
          <a:blip r:embed="rId2"/>
          <a:stretch>
            <a:fillRect/>
          </a:stretch>
        </p:blipFill>
        <p:spPr>
          <a:xfrm>
            <a:off x="680351" y="2154370"/>
            <a:ext cx="7685051" cy="4026787"/>
          </a:xfrm>
          <a:prstGeom prst="rect">
            <a:avLst/>
          </a:prstGeom>
        </p:spPr>
      </p:pic>
    </p:spTree>
    <p:extLst>
      <p:ext uri="{BB962C8B-B14F-4D97-AF65-F5344CB8AC3E}">
        <p14:creationId xmlns:p14="http://schemas.microsoft.com/office/powerpoint/2010/main" val="352706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740406" y="1622455"/>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err="1"/>
              <a:t>loan_status</a:t>
            </a:r>
            <a:r>
              <a:rPr lang="en-GB" b="1" dirty="0"/>
              <a:t> </a:t>
            </a:r>
            <a:r>
              <a:rPr lang="en-GB" dirty="0"/>
              <a:t>with </a:t>
            </a:r>
            <a:r>
              <a:rPr lang="en-GB" b="1" dirty="0" err="1"/>
              <a:t>int_rate</a:t>
            </a:r>
            <a:r>
              <a:rPr lang="en-GB" b="1" dirty="0"/>
              <a:t> </a:t>
            </a:r>
            <a:r>
              <a:rPr lang="en-GB" dirty="0"/>
              <a:t>and </a:t>
            </a:r>
            <a:r>
              <a:rPr lang="en-GB" b="1" dirty="0"/>
              <a:t>DTI</a:t>
            </a:r>
            <a:r>
              <a:rPr lang="en-GB" dirty="0"/>
              <a:t>.</a:t>
            </a:r>
            <a:endParaRPr lang="en-IN" dirty="0"/>
          </a:p>
        </p:txBody>
      </p:sp>
      <p:sp>
        <p:nvSpPr>
          <p:cNvPr id="7" name="Title 1">
            <a:extLst>
              <a:ext uri="{FF2B5EF4-FFF2-40B4-BE49-F238E27FC236}">
                <a16:creationId xmlns:a16="http://schemas.microsoft.com/office/drawing/2014/main" id="{74EFF6A0-8A5C-00AB-FABA-C5548E1441FD}"/>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Bivariate:</a:t>
            </a:r>
          </a:p>
        </p:txBody>
      </p:sp>
      <p:pic>
        <p:nvPicPr>
          <p:cNvPr id="31746" name="Picture 2">
            <a:extLst>
              <a:ext uri="{FF2B5EF4-FFF2-40B4-BE49-F238E27FC236}">
                <a16:creationId xmlns:a16="http://schemas.microsoft.com/office/drawing/2014/main" id="{0817801C-5509-5D12-1AAD-591423B8A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06" y="2218854"/>
            <a:ext cx="7498247" cy="3989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94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740406" y="1622455"/>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err="1"/>
              <a:t>loan_status</a:t>
            </a:r>
            <a:r>
              <a:rPr lang="en-GB" b="1" dirty="0"/>
              <a:t> </a:t>
            </a:r>
            <a:r>
              <a:rPr lang="en-GB" dirty="0"/>
              <a:t>with </a:t>
            </a:r>
            <a:r>
              <a:rPr lang="en-GB" b="1" dirty="0" err="1"/>
              <a:t>loan_amnt</a:t>
            </a:r>
            <a:r>
              <a:rPr lang="en-GB" b="1" dirty="0"/>
              <a:t> </a:t>
            </a:r>
            <a:r>
              <a:rPr lang="en-GB" dirty="0"/>
              <a:t>and </a:t>
            </a:r>
            <a:r>
              <a:rPr lang="en-GB" b="1" dirty="0" err="1"/>
              <a:t>annual_inc</a:t>
            </a:r>
            <a:r>
              <a:rPr lang="en-GB" dirty="0"/>
              <a:t>.</a:t>
            </a:r>
            <a:endParaRPr lang="en-IN" dirty="0"/>
          </a:p>
        </p:txBody>
      </p:sp>
      <p:sp>
        <p:nvSpPr>
          <p:cNvPr id="7" name="Title 1">
            <a:extLst>
              <a:ext uri="{FF2B5EF4-FFF2-40B4-BE49-F238E27FC236}">
                <a16:creationId xmlns:a16="http://schemas.microsoft.com/office/drawing/2014/main" id="{74EFF6A0-8A5C-00AB-FABA-C5548E1441FD}"/>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Bivariate:</a:t>
            </a:r>
          </a:p>
        </p:txBody>
      </p:sp>
      <p:pic>
        <p:nvPicPr>
          <p:cNvPr id="33794" name="Picture 2">
            <a:extLst>
              <a:ext uri="{FF2B5EF4-FFF2-40B4-BE49-F238E27FC236}">
                <a16:creationId xmlns:a16="http://schemas.microsoft.com/office/drawing/2014/main" id="{25522265-0165-628F-798A-414B2DE55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3" y="2254125"/>
            <a:ext cx="7588481" cy="3951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69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740406" y="1622455"/>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err="1"/>
              <a:t>loan_status</a:t>
            </a:r>
            <a:r>
              <a:rPr lang="en-GB" b="1" dirty="0"/>
              <a:t> </a:t>
            </a:r>
            <a:r>
              <a:rPr lang="en-GB" dirty="0"/>
              <a:t>with </a:t>
            </a:r>
            <a:r>
              <a:rPr lang="en-GB" b="1" dirty="0"/>
              <a:t>purpose </a:t>
            </a:r>
            <a:r>
              <a:rPr lang="en-GB" dirty="0"/>
              <a:t>and </a:t>
            </a:r>
            <a:r>
              <a:rPr lang="en-GB" b="1" dirty="0" err="1"/>
              <a:t>int_rate</a:t>
            </a:r>
            <a:r>
              <a:rPr lang="en-GB" dirty="0"/>
              <a:t>.</a:t>
            </a:r>
            <a:endParaRPr lang="en-IN" dirty="0"/>
          </a:p>
        </p:txBody>
      </p:sp>
      <p:sp>
        <p:nvSpPr>
          <p:cNvPr id="7" name="Title 1">
            <a:extLst>
              <a:ext uri="{FF2B5EF4-FFF2-40B4-BE49-F238E27FC236}">
                <a16:creationId xmlns:a16="http://schemas.microsoft.com/office/drawing/2014/main" id="{74EFF6A0-8A5C-00AB-FABA-C5548E1441FD}"/>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Bivariate:</a:t>
            </a:r>
          </a:p>
        </p:txBody>
      </p:sp>
      <p:pic>
        <p:nvPicPr>
          <p:cNvPr id="2" name="Picture 1">
            <a:extLst>
              <a:ext uri="{FF2B5EF4-FFF2-40B4-BE49-F238E27FC236}">
                <a16:creationId xmlns:a16="http://schemas.microsoft.com/office/drawing/2014/main" id="{FAF3B6B1-71D6-43B6-38D9-20AF7556D6D3}"/>
              </a:ext>
            </a:extLst>
          </p:cNvPr>
          <p:cNvPicPr>
            <a:picLocks noChangeAspect="1"/>
          </p:cNvPicPr>
          <p:nvPr/>
        </p:nvPicPr>
        <p:blipFill>
          <a:blip r:embed="rId2"/>
          <a:stretch>
            <a:fillRect/>
          </a:stretch>
        </p:blipFill>
        <p:spPr>
          <a:xfrm>
            <a:off x="740406" y="2154370"/>
            <a:ext cx="7989603" cy="3716866"/>
          </a:xfrm>
          <a:prstGeom prst="rect">
            <a:avLst/>
          </a:prstGeom>
        </p:spPr>
      </p:pic>
    </p:spTree>
    <p:extLst>
      <p:ext uri="{BB962C8B-B14F-4D97-AF65-F5344CB8AC3E}">
        <p14:creationId xmlns:p14="http://schemas.microsoft.com/office/powerpoint/2010/main" val="148635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a:xfrm>
            <a:off x="173827" y="513332"/>
            <a:ext cx="4981082" cy="712206"/>
          </a:xfrm>
        </p:spPr>
        <p:txBody>
          <a:bodyPr/>
          <a:lstStyle/>
          <a:p>
            <a:r>
              <a:rPr lang="en-IN" dirty="0"/>
              <a:t>Business Understanding</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73827" y="1619665"/>
            <a:ext cx="9612969" cy="3142458"/>
          </a:xfrm>
        </p:spPr>
        <p:txBody>
          <a:bodyPr>
            <a:normAutofit/>
          </a:bodyPr>
          <a:lstStyle/>
          <a:p>
            <a:r>
              <a:rPr lang="en-IN" sz="1800" dirty="0"/>
              <a:t>The objective is to help with taken a decision whenever they receive a loan application whether to reject or approve based on certain variables depending on the analysis.</a:t>
            </a:r>
          </a:p>
          <a:p>
            <a:pPr marL="0" indent="0">
              <a:buNone/>
            </a:pPr>
            <a:r>
              <a:rPr lang="en-IN" sz="1800" b="1" dirty="0"/>
              <a:t>Dataset Details</a:t>
            </a:r>
            <a:r>
              <a:rPr lang="en-IN" sz="1800" dirty="0"/>
              <a:t>:</a:t>
            </a:r>
          </a:p>
          <a:p>
            <a:pPr marL="0" indent="0">
              <a:buNone/>
            </a:pPr>
            <a:r>
              <a:rPr lang="en-GB" b="0" i="0" dirty="0">
                <a:solidFill>
                  <a:srgbClr val="091E42"/>
                </a:solidFill>
                <a:effectLst/>
                <a:latin typeface="freight-text-pro"/>
              </a:rPr>
              <a:t>The data contains information about past loan applicants and whether they ‘defaulted’ or not. </a:t>
            </a:r>
            <a:br>
              <a:rPr lang="en-GB" b="0" i="0" dirty="0">
                <a:solidFill>
                  <a:srgbClr val="091E42"/>
                </a:solidFill>
                <a:effectLst/>
                <a:latin typeface="freight-text-pro"/>
              </a:rPr>
            </a:br>
            <a:r>
              <a:rPr lang="en-GB" b="0" i="0" dirty="0">
                <a:solidFill>
                  <a:srgbClr val="091E42"/>
                </a:solidFill>
                <a:effectLst/>
                <a:latin typeface="freight-text-pro"/>
              </a:rPr>
              <a:t>The aim is to identify patterns that indicate if a person is likely to default, which may be used for taking actions such as denying the loan, reducing the amount of the loan, lending (to risky applicants) at a higher interest rate, etc.</a:t>
            </a:r>
            <a:br>
              <a:rPr lang="en-GB" b="0" i="0" dirty="0">
                <a:solidFill>
                  <a:srgbClr val="091E42"/>
                </a:solidFill>
                <a:effectLst/>
                <a:latin typeface="freight-text-pro"/>
              </a:rPr>
            </a:br>
            <a:br>
              <a:rPr lang="en-GB" b="0" i="0" dirty="0">
                <a:solidFill>
                  <a:srgbClr val="091E42"/>
                </a:solidFill>
                <a:effectLst/>
                <a:latin typeface="freight-text-pro"/>
              </a:rPr>
            </a:br>
            <a:endParaRPr lang="en-US" sz="1800" b="1" dirty="0">
              <a:solidFill>
                <a:srgbClr val="091E42"/>
              </a:solidFill>
              <a:latin typeface="freight-text-pro"/>
            </a:endParaRPr>
          </a:p>
        </p:txBody>
      </p:sp>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740406" y="1622455"/>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err="1"/>
              <a:t>loan_status</a:t>
            </a:r>
            <a:r>
              <a:rPr lang="en-GB" b="1" dirty="0"/>
              <a:t> </a:t>
            </a:r>
            <a:r>
              <a:rPr lang="en-GB" dirty="0"/>
              <a:t>with </a:t>
            </a:r>
            <a:r>
              <a:rPr lang="en-GB" b="1" dirty="0" err="1"/>
              <a:t>loan_amnt</a:t>
            </a:r>
            <a:r>
              <a:rPr lang="en-GB" b="1" dirty="0"/>
              <a:t> </a:t>
            </a:r>
            <a:r>
              <a:rPr lang="en-GB" dirty="0"/>
              <a:t>and </a:t>
            </a:r>
            <a:r>
              <a:rPr lang="en-GB" b="1" dirty="0"/>
              <a:t>purpose</a:t>
            </a:r>
            <a:r>
              <a:rPr lang="en-GB" dirty="0"/>
              <a:t>.</a:t>
            </a:r>
            <a:endParaRPr lang="en-IN" dirty="0"/>
          </a:p>
        </p:txBody>
      </p:sp>
      <p:sp>
        <p:nvSpPr>
          <p:cNvPr id="7" name="Title 1">
            <a:extLst>
              <a:ext uri="{FF2B5EF4-FFF2-40B4-BE49-F238E27FC236}">
                <a16:creationId xmlns:a16="http://schemas.microsoft.com/office/drawing/2014/main" id="{74EFF6A0-8A5C-00AB-FABA-C5548E1441FD}"/>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Bivariate:</a:t>
            </a:r>
          </a:p>
        </p:txBody>
      </p:sp>
      <p:pic>
        <p:nvPicPr>
          <p:cNvPr id="36866" name="Picture 2">
            <a:extLst>
              <a:ext uri="{FF2B5EF4-FFF2-40B4-BE49-F238E27FC236}">
                <a16:creationId xmlns:a16="http://schemas.microsoft.com/office/drawing/2014/main" id="{95D940E4-F6E0-E492-61E9-1C8731635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07" y="2246014"/>
            <a:ext cx="7865652" cy="3659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67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740406" y="1622455"/>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err="1"/>
              <a:t>loan_status</a:t>
            </a:r>
            <a:r>
              <a:rPr lang="en-GB" b="1" dirty="0"/>
              <a:t> </a:t>
            </a:r>
            <a:r>
              <a:rPr lang="en-GB" dirty="0"/>
              <a:t>with </a:t>
            </a:r>
            <a:r>
              <a:rPr lang="en-GB" b="1" dirty="0" err="1"/>
              <a:t>ins_inc</a:t>
            </a:r>
            <a:r>
              <a:rPr lang="en-GB" b="1" dirty="0"/>
              <a:t> </a:t>
            </a:r>
            <a:r>
              <a:rPr lang="en-GB" dirty="0"/>
              <a:t>and </a:t>
            </a:r>
            <a:r>
              <a:rPr lang="en-GB" b="1" dirty="0"/>
              <a:t>purpose</a:t>
            </a:r>
            <a:r>
              <a:rPr lang="en-GB" dirty="0"/>
              <a:t>.</a:t>
            </a:r>
            <a:endParaRPr lang="en-IN" dirty="0"/>
          </a:p>
        </p:txBody>
      </p:sp>
      <p:sp>
        <p:nvSpPr>
          <p:cNvPr id="7" name="Title 1">
            <a:extLst>
              <a:ext uri="{FF2B5EF4-FFF2-40B4-BE49-F238E27FC236}">
                <a16:creationId xmlns:a16="http://schemas.microsoft.com/office/drawing/2014/main" id="{74EFF6A0-8A5C-00AB-FABA-C5548E1441FD}"/>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Bivariate:</a:t>
            </a:r>
          </a:p>
        </p:txBody>
      </p:sp>
      <p:pic>
        <p:nvPicPr>
          <p:cNvPr id="39940" name="Picture 4">
            <a:extLst>
              <a:ext uri="{FF2B5EF4-FFF2-40B4-BE49-F238E27FC236}">
                <a16:creationId xmlns:a16="http://schemas.microsoft.com/office/drawing/2014/main" id="{5450DBC1-0423-6EDD-1B2F-33E29617B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07" y="2154370"/>
            <a:ext cx="8005242" cy="372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95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a:xfrm>
            <a:off x="677334" y="609600"/>
            <a:ext cx="2898785" cy="694099"/>
          </a:xfrm>
        </p:spPr>
        <p:txBody>
          <a:bodyPr/>
          <a:lstStyle/>
          <a:p>
            <a:r>
              <a:rPr lang="en-IN" dirty="0"/>
              <a:t>Observations</a:t>
            </a:r>
          </a:p>
        </p:txBody>
      </p:sp>
      <p:sp>
        <p:nvSpPr>
          <p:cNvPr id="7" name="TextBox 6">
            <a:extLst>
              <a:ext uri="{FF2B5EF4-FFF2-40B4-BE49-F238E27FC236}">
                <a16:creationId xmlns:a16="http://schemas.microsoft.com/office/drawing/2014/main" id="{D74A5B60-3918-AEEB-1F02-3DD99EC1034D}"/>
              </a:ext>
            </a:extLst>
          </p:cNvPr>
          <p:cNvSpPr txBox="1"/>
          <p:nvPr/>
        </p:nvSpPr>
        <p:spPr>
          <a:xfrm>
            <a:off x="677334" y="1303699"/>
            <a:ext cx="8083912" cy="5078313"/>
          </a:xfrm>
          <a:prstGeom prst="rect">
            <a:avLst/>
          </a:prstGeom>
          <a:noFill/>
        </p:spPr>
        <p:txBody>
          <a:bodyPr wrap="square">
            <a:spAutoFit/>
          </a:bodyPr>
          <a:lstStyle/>
          <a:p>
            <a:pPr algn="l">
              <a:buFont typeface="Arial" panose="020B0604020202020204" pitchFamily="34" charset="0"/>
              <a:buChar char="•"/>
            </a:pPr>
            <a:r>
              <a:rPr lang="en-GB" b="0" i="0" dirty="0">
                <a:solidFill>
                  <a:srgbClr val="000000"/>
                </a:solidFill>
                <a:effectLst/>
                <a:latin typeface="Helvetica Neue"/>
              </a:rPr>
              <a:t>In all groups whenever the interest rate is high the possibility </a:t>
            </a:r>
            <a:r>
              <a:rPr lang="en-GB" b="0" i="0">
                <a:solidFill>
                  <a:srgbClr val="000000"/>
                </a:solidFill>
                <a:effectLst/>
                <a:latin typeface="Helvetica Neue"/>
              </a:rPr>
              <a:t>of defaulting </a:t>
            </a:r>
            <a:r>
              <a:rPr lang="en-GB" b="0" i="0" dirty="0">
                <a:solidFill>
                  <a:srgbClr val="000000"/>
                </a:solidFill>
                <a:effectLst/>
                <a:latin typeface="Helvetica Neue"/>
              </a:rPr>
              <a:t>is 	also high.</a:t>
            </a:r>
          </a:p>
          <a:p>
            <a:pPr algn="l">
              <a:buFont typeface="Arial" panose="020B0604020202020204" pitchFamily="34" charset="0"/>
              <a:buChar char="•"/>
            </a:pPr>
            <a:r>
              <a:rPr lang="en-GB" b="0" i="0" dirty="0">
                <a:solidFill>
                  <a:srgbClr val="000000"/>
                </a:solidFill>
                <a:effectLst/>
                <a:latin typeface="Helvetica Neue"/>
              </a:rPr>
              <a:t>Whenever the DTI is high, the possibility of defaulting is high. Also true for all 	brackets/groups.</a:t>
            </a:r>
          </a:p>
          <a:p>
            <a:pPr algn="l">
              <a:buFont typeface="Arial" panose="020B0604020202020204" pitchFamily="34" charset="0"/>
              <a:buChar char="•"/>
            </a:pPr>
            <a:r>
              <a:rPr lang="en-GB" b="0" i="0" dirty="0">
                <a:solidFill>
                  <a:srgbClr val="000000"/>
                </a:solidFill>
                <a:effectLst/>
                <a:latin typeface="Helvetica Neue"/>
              </a:rPr>
              <a:t>Borrowers of Grade G and higher income are less likely to default.</a:t>
            </a:r>
          </a:p>
          <a:p>
            <a:pPr algn="l">
              <a:buFont typeface="Arial" panose="020B0604020202020204" pitchFamily="34" charset="0"/>
              <a:buChar char="•"/>
            </a:pPr>
            <a:r>
              <a:rPr lang="en-GB" b="0" i="0" dirty="0">
                <a:solidFill>
                  <a:srgbClr val="000000"/>
                </a:solidFill>
                <a:effectLst/>
                <a:latin typeface="Helvetica Neue"/>
              </a:rPr>
              <a:t>Across all the variables, the higher the loan granted more is the possibility to 	default. So finding out the max amount which can be granted for each 	category would be helpful.</a:t>
            </a:r>
          </a:p>
          <a:p>
            <a:pPr algn="l">
              <a:buFont typeface="Arial" panose="020B0604020202020204" pitchFamily="34" charset="0"/>
              <a:buChar char="•"/>
            </a:pPr>
            <a:r>
              <a:rPr lang="en-GB" b="0" i="0" dirty="0">
                <a:solidFill>
                  <a:srgbClr val="000000"/>
                </a:solidFill>
                <a:effectLst/>
                <a:latin typeface="Helvetica Neue"/>
              </a:rPr>
              <a:t>Borrowers who are of small business and taking a loan of more than 12k are 	more likely to default.</a:t>
            </a:r>
          </a:p>
          <a:p>
            <a:pPr algn="l">
              <a:buFont typeface="Arial" panose="020B0604020202020204" pitchFamily="34" charset="0"/>
              <a:buChar char="•"/>
            </a:pPr>
            <a:r>
              <a:rPr lang="en-GB" b="0" i="0" dirty="0">
                <a:solidFill>
                  <a:srgbClr val="000000"/>
                </a:solidFill>
                <a:effectLst/>
                <a:latin typeface="Helvetica Neue"/>
              </a:rPr>
              <a:t>Borrowers with education loans of more than 6k are having a hard time 	closing it. Mostly student loan defaulters.</a:t>
            </a:r>
          </a:p>
          <a:p>
            <a:pPr algn="l">
              <a:buFont typeface="Arial" panose="020B0604020202020204" pitchFamily="34" charset="0"/>
              <a:buChar char="•"/>
            </a:pPr>
            <a:r>
              <a:rPr lang="en-GB" b="0" i="0" dirty="0">
                <a:solidFill>
                  <a:srgbClr val="000000"/>
                </a:solidFill>
                <a:effectLst/>
                <a:latin typeface="Helvetica Neue"/>
              </a:rPr>
              <a:t>Borrowers whose interest rate is more than 11% and who is taking a home 	loan are more likely to default.</a:t>
            </a:r>
          </a:p>
          <a:p>
            <a:pPr algn="l">
              <a:buFont typeface="Arial" panose="020B0604020202020204" pitchFamily="34" charset="0"/>
              <a:buChar char="•"/>
            </a:pPr>
            <a:r>
              <a:rPr lang="en-GB" b="0" i="0" dirty="0">
                <a:solidFill>
                  <a:srgbClr val="000000"/>
                </a:solidFill>
                <a:effectLst/>
                <a:latin typeface="Helvetica Neue"/>
              </a:rPr>
              <a:t>Borrowers with purpose debt repayment and interest rate of more than 12% 	are more likely to default.</a:t>
            </a:r>
          </a:p>
          <a:p>
            <a:pPr algn="l">
              <a:buFont typeface="Arial" panose="020B0604020202020204" pitchFamily="34" charset="0"/>
              <a:buChar char="•"/>
            </a:pPr>
            <a:r>
              <a:rPr lang="en-GB" b="0" i="0" dirty="0">
                <a:solidFill>
                  <a:srgbClr val="000000"/>
                </a:solidFill>
                <a:effectLst/>
                <a:latin typeface="Helvetica Neue"/>
              </a:rPr>
              <a:t>Only for home loans, if the ratio of installments to monthly income are high, then 	more likely the loan will be paid. It’s False for all other loan purposes.</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F8A6-EDAC-E50E-CE3C-A8FE9340DC15}"/>
              </a:ext>
            </a:extLst>
          </p:cNvPr>
          <p:cNvSpPr>
            <a:spLocks noGrp="1"/>
          </p:cNvSpPr>
          <p:nvPr>
            <p:ph type="title"/>
          </p:nvPr>
        </p:nvSpPr>
        <p:spPr>
          <a:xfrm>
            <a:off x="215607" y="229354"/>
            <a:ext cx="9426334" cy="703153"/>
          </a:xfrm>
        </p:spPr>
        <p:txBody>
          <a:bodyPr/>
          <a:lstStyle/>
          <a:p>
            <a:r>
              <a:rPr lang="en-GB" dirty="0"/>
              <a:t>Cleaning the Data and preparation process:</a:t>
            </a:r>
            <a:endParaRPr lang="en-US" dirty="0"/>
          </a:p>
        </p:txBody>
      </p:sp>
      <p:sp>
        <p:nvSpPr>
          <p:cNvPr id="6" name="TextBox 5">
            <a:extLst>
              <a:ext uri="{FF2B5EF4-FFF2-40B4-BE49-F238E27FC236}">
                <a16:creationId xmlns:a16="http://schemas.microsoft.com/office/drawing/2014/main" id="{677AF41A-934B-C218-12EE-526B3E56CCD7}"/>
              </a:ext>
            </a:extLst>
          </p:cNvPr>
          <p:cNvSpPr txBox="1"/>
          <p:nvPr/>
        </p:nvSpPr>
        <p:spPr>
          <a:xfrm>
            <a:off x="319722" y="932507"/>
            <a:ext cx="9218104" cy="5632311"/>
          </a:xfrm>
          <a:prstGeom prst="rect">
            <a:avLst/>
          </a:prstGeom>
          <a:noFill/>
        </p:spPr>
        <p:txBody>
          <a:bodyPr wrap="square" rtlCol="0">
            <a:spAutoFit/>
          </a:bodyPr>
          <a:lstStyle/>
          <a:p>
            <a:r>
              <a:rPr lang="en-US" dirty="0"/>
              <a:t>1-Importing the Data.</a:t>
            </a:r>
            <a:br>
              <a:rPr lang="en-US" dirty="0"/>
            </a:br>
            <a:r>
              <a:rPr lang="en-US" dirty="0"/>
              <a:t>2-</a:t>
            </a:r>
            <a:r>
              <a:rPr lang="en-GB" dirty="0"/>
              <a:t>Removing columns which are more than 90% empty.</a:t>
            </a:r>
          </a:p>
          <a:p>
            <a:r>
              <a:rPr lang="en-GB" dirty="0"/>
              <a:t>3-Removing single-valued columns that can’t contribute to our analysis.</a:t>
            </a:r>
          </a:p>
          <a:p>
            <a:pPr algn="l"/>
            <a:r>
              <a:rPr lang="en-GB" dirty="0"/>
              <a:t>4-Removing some more columns based on the type of information they provide</a:t>
            </a:r>
            <a:r>
              <a:rPr lang="en-US" dirty="0"/>
              <a:t>:</a:t>
            </a:r>
            <a:br>
              <a:rPr lang="en-US" dirty="0"/>
            </a:br>
            <a:r>
              <a:rPr lang="en-US" dirty="0"/>
              <a:t>	A-	</a:t>
            </a:r>
            <a:r>
              <a:rPr lang="en-GB" b="1" i="0" dirty="0">
                <a:solidFill>
                  <a:srgbClr val="000000"/>
                </a:solidFill>
                <a:effectLst/>
                <a:latin typeface="Helvetica Neue"/>
              </a:rPr>
              <a:t>id</a:t>
            </a:r>
            <a:r>
              <a:rPr lang="en-GB" b="0" i="0" dirty="0">
                <a:solidFill>
                  <a:srgbClr val="000000"/>
                </a:solidFill>
                <a:effectLst/>
                <a:latin typeface="Helvetica Neue"/>
              </a:rPr>
              <a:t>, and </a:t>
            </a:r>
            <a:r>
              <a:rPr lang="en-GB" b="1" i="0" dirty="0">
                <a:solidFill>
                  <a:srgbClr val="000000"/>
                </a:solidFill>
                <a:effectLst/>
                <a:latin typeface="Helvetica Neue"/>
              </a:rPr>
              <a:t>member_id</a:t>
            </a:r>
            <a:r>
              <a:rPr lang="en-GB" b="0" i="0" dirty="0">
                <a:solidFill>
                  <a:srgbClr val="000000"/>
                </a:solidFill>
                <a:effectLst/>
                <a:latin typeface="Helvetica Neue"/>
              </a:rPr>
              <a:t> are just conventional columns,</a:t>
            </a:r>
            <a:br>
              <a:rPr lang="en-GB" b="0" i="0" dirty="0">
                <a:solidFill>
                  <a:srgbClr val="000000"/>
                </a:solidFill>
                <a:effectLst/>
                <a:latin typeface="Helvetica Neue"/>
              </a:rPr>
            </a:br>
            <a:r>
              <a:rPr lang="en-GB" b="0" i="0" dirty="0">
                <a:solidFill>
                  <a:srgbClr val="000000"/>
                </a:solidFill>
                <a:effectLst/>
                <a:latin typeface="Helvetica Neue"/>
              </a:rPr>
              <a:t> 		</a:t>
            </a:r>
            <a:r>
              <a:rPr lang="en-GB" b="1" i="0" dirty="0">
                <a:solidFill>
                  <a:srgbClr val="000000"/>
                </a:solidFill>
                <a:effectLst/>
                <a:latin typeface="Helvetica Neue"/>
              </a:rPr>
              <a:t>zip_code</a:t>
            </a:r>
            <a:r>
              <a:rPr lang="en-GB" b="0" i="0" dirty="0">
                <a:solidFill>
                  <a:srgbClr val="000000"/>
                </a:solidFill>
                <a:effectLst/>
                <a:latin typeface="Helvetica Neue"/>
              </a:rPr>
              <a:t>, </a:t>
            </a:r>
            <a:r>
              <a:rPr lang="en-GB" b="1" i="0" dirty="0">
                <a:solidFill>
                  <a:srgbClr val="000000"/>
                </a:solidFill>
                <a:effectLst/>
                <a:latin typeface="Helvetica Neue"/>
              </a:rPr>
              <a:t>addr_state</a:t>
            </a:r>
            <a:r>
              <a:rPr lang="en-GB" b="0" i="0" dirty="0">
                <a:solidFill>
                  <a:srgbClr val="000000"/>
                </a:solidFill>
                <a:effectLst/>
                <a:latin typeface="Helvetica Neue"/>
              </a:rPr>
              <a:t>, </a:t>
            </a:r>
            <a:r>
              <a:rPr lang="en-GB" b="1" i="0" dirty="0">
                <a:solidFill>
                  <a:srgbClr val="000000"/>
                </a:solidFill>
                <a:effectLst/>
                <a:latin typeface="Helvetica Neue"/>
              </a:rPr>
              <a:t>emp_title</a:t>
            </a:r>
            <a:r>
              <a:rPr lang="en-GB" b="0" i="0" dirty="0">
                <a:solidFill>
                  <a:srgbClr val="000000"/>
                </a:solidFill>
                <a:effectLst/>
                <a:latin typeface="Helvetica Neue"/>
              </a:rPr>
              <a:t>, </a:t>
            </a:r>
            <a:r>
              <a:rPr lang="en-GB" b="1" i="0" dirty="0">
                <a:solidFill>
                  <a:srgbClr val="000000"/>
                </a:solidFill>
                <a:effectLst/>
                <a:latin typeface="Helvetica Neue"/>
              </a:rPr>
              <a:t>url, desc</a:t>
            </a:r>
            <a:r>
              <a:rPr lang="en-GB" b="0" i="0" dirty="0">
                <a:solidFill>
                  <a:srgbClr val="000000"/>
                </a:solidFill>
                <a:effectLst/>
                <a:latin typeface="Helvetica Neue"/>
              </a:rPr>
              <a:t>, and </a:t>
            </a:r>
            <a:r>
              <a:rPr lang="en-GB" b="1" i="0" dirty="0">
                <a:solidFill>
                  <a:srgbClr val="000000"/>
                </a:solidFill>
                <a:effectLst/>
                <a:latin typeface="Helvetica Neue"/>
              </a:rPr>
              <a:t>purpose</a:t>
            </a:r>
            <a:r>
              <a:rPr lang="en-GB" b="0" i="0" dirty="0">
                <a:solidFill>
                  <a:srgbClr val="000000"/>
                </a:solidFill>
                <a:effectLst/>
                <a:latin typeface="Helvetica Neue"/>
              </a:rPr>
              <a:t> can also be removed 		as they don’t contribute to finding loan defaults.</a:t>
            </a:r>
          </a:p>
          <a:p>
            <a:pPr algn="l"/>
            <a:r>
              <a:rPr lang="en-GB" dirty="0">
                <a:solidFill>
                  <a:srgbClr val="000000"/>
                </a:solidFill>
                <a:latin typeface="Helvetica Neue"/>
              </a:rPr>
              <a:t>	B-	</a:t>
            </a:r>
            <a:r>
              <a:rPr lang="en-GB" b="1" i="0" dirty="0">
                <a:solidFill>
                  <a:srgbClr val="000000"/>
                </a:solidFill>
                <a:effectLst/>
                <a:latin typeface="Helvetica Neue"/>
              </a:rPr>
              <a:t>mths_since_last_delinq</a:t>
            </a:r>
            <a:r>
              <a:rPr lang="en-GB" b="0" i="0" dirty="0">
                <a:solidFill>
                  <a:srgbClr val="000000"/>
                </a:solidFill>
                <a:effectLst/>
                <a:latin typeface="Helvetica Neue"/>
              </a:rPr>
              <a:t> is less useful than </a:t>
            </a:r>
            <a:r>
              <a:rPr lang="en-GB" b="1" i="0" dirty="0">
                <a:solidFill>
                  <a:srgbClr val="000000"/>
                </a:solidFill>
                <a:effectLst/>
                <a:latin typeface="Helvetica Neue"/>
              </a:rPr>
              <a:t>delinq_2yrs</a:t>
            </a:r>
            <a:r>
              <a:rPr lang="en-GB" b="0" i="0" dirty="0">
                <a:solidFill>
                  <a:srgbClr val="000000"/>
                </a:solidFill>
                <a:effectLst/>
                <a:latin typeface="Helvetica Neue"/>
              </a:rPr>
              <a:t>, but </a:t>
            </a:r>
            <a:r>
              <a:rPr lang="en-GB" b="1" i="0" dirty="0">
                <a:solidFill>
                  <a:srgbClr val="000000"/>
                </a:solidFill>
                <a:effectLst/>
                <a:latin typeface="Helvetica Neue"/>
              </a:rPr>
              <a:t>delinq_2yrs </a:t>
            </a:r>
            <a:r>
              <a:rPr lang="en-GB" b="0" i="0" dirty="0">
                <a:solidFill>
                  <a:srgbClr val="000000"/>
                </a:solidFill>
                <a:effectLst/>
                <a:latin typeface="Helvetica Neue"/>
              </a:rPr>
              <a:t>is 		highly skewed and more than 38k values are between 0-3 times, by which we 		can’t judge the default tendency of the borrower.</a:t>
            </a:r>
          </a:p>
          <a:p>
            <a:pPr algn="l"/>
            <a:r>
              <a:rPr lang="en-GB" dirty="0">
                <a:solidFill>
                  <a:srgbClr val="000000"/>
                </a:solidFill>
                <a:latin typeface="Helvetica Neue"/>
              </a:rPr>
              <a:t>	C-	</a:t>
            </a:r>
            <a:r>
              <a:rPr lang="en-GB" b="1" i="0" dirty="0">
                <a:solidFill>
                  <a:srgbClr val="000000"/>
                </a:solidFill>
                <a:effectLst/>
                <a:latin typeface="Helvetica Neue"/>
              </a:rPr>
              <a:t>recoveries</a:t>
            </a:r>
            <a:r>
              <a:rPr lang="en-GB" b="0" i="0" dirty="0">
                <a:solidFill>
                  <a:srgbClr val="000000"/>
                </a:solidFill>
                <a:effectLst/>
                <a:latin typeface="Helvetica Neue"/>
              </a:rPr>
              <a:t> and </a:t>
            </a:r>
            <a:r>
              <a:rPr lang="en-GB" b="1" i="0" dirty="0">
                <a:solidFill>
                  <a:srgbClr val="000000"/>
                </a:solidFill>
                <a:effectLst/>
                <a:latin typeface="Helvetica Neue"/>
              </a:rPr>
              <a:t>collection_recovery_fee </a:t>
            </a:r>
            <a:r>
              <a:rPr lang="en-GB" b="0" i="0" dirty="0">
                <a:solidFill>
                  <a:srgbClr val="000000"/>
                </a:solidFill>
                <a:effectLst/>
                <a:latin typeface="Helvetica Neue"/>
              </a:rPr>
              <a:t>are duplicates, so one can be 			removed.</a:t>
            </a:r>
          </a:p>
          <a:p>
            <a:pPr algn="l"/>
            <a:r>
              <a:rPr lang="en-GB" b="0" i="0" dirty="0">
                <a:solidFill>
                  <a:srgbClr val="000000"/>
                </a:solidFill>
                <a:effectLst/>
                <a:latin typeface="Helvetica Neue"/>
              </a:rPr>
              <a:t>	D-	</a:t>
            </a:r>
            <a:r>
              <a:rPr lang="en-GB" b="1" i="0" dirty="0">
                <a:solidFill>
                  <a:srgbClr val="000000"/>
                </a:solidFill>
                <a:effectLst/>
                <a:latin typeface="Helvetica Neue"/>
              </a:rPr>
              <a:t>out_prncp</a:t>
            </a:r>
            <a:r>
              <a:rPr lang="en-GB" b="0" i="0" dirty="0">
                <a:solidFill>
                  <a:srgbClr val="000000"/>
                </a:solidFill>
                <a:effectLst/>
                <a:latin typeface="Helvetica Neue"/>
              </a:rPr>
              <a:t>, </a:t>
            </a:r>
            <a:r>
              <a:rPr lang="en-GB" b="1" i="0" dirty="0">
                <a:solidFill>
                  <a:srgbClr val="000000"/>
                </a:solidFill>
                <a:effectLst/>
                <a:latin typeface="Helvetica Neue"/>
              </a:rPr>
              <a:t>chargeoff_within_12_mths</a:t>
            </a:r>
            <a:r>
              <a:rPr lang="en-GB" b="0" i="0" dirty="0">
                <a:solidFill>
                  <a:srgbClr val="000000"/>
                </a:solidFill>
                <a:effectLst/>
                <a:latin typeface="Helvetica Neue"/>
              </a:rPr>
              <a:t>, </a:t>
            </a:r>
            <a:r>
              <a:rPr lang="en-GB" b="1" i="0" dirty="0">
                <a:solidFill>
                  <a:srgbClr val="000000"/>
                </a:solidFill>
                <a:effectLst/>
                <a:latin typeface="Helvetica Neue"/>
              </a:rPr>
              <a:t>total_rec_late_fee</a:t>
            </a:r>
            <a:r>
              <a:rPr lang="en-GB" b="0" i="0" dirty="0">
                <a:solidFill>
                  <a:srgbClr val="000000"/>
                </a:solidFill>
                <a:effectLst/>
                <a:latin typeface="Helvetica Neue"/>
              </a:rPr>
              <a:t>, 						</a:t>
            </a:r>
            <a:r>
              <a:rPr lang="en-GB" b="1" i="0" dirty="0">
                <a:solidFill>
                  <a:srgbClr val="000000"/>
                </a:solidFill>
                <a:effectLst/>
                <a:latin typeface="Helvetica Neue"/>
              </a:rPr>
              <a:t>last_pymnt_amnt</a:t>
            </a:r>
            <a:r>
              <a:rPr lang="en-GB" b="0" i="0" dirty="0">
                <a:solidFill>
                  <a:srgbClr val="000000"/>
                </a:solidFill>
                <a:effectLst/>
                <a:latin typeface="Helvetica Neue"/>
              </a:rPr>
              <a:t>, </a:t>
            </a:r>
            <a:r>
              <a:rPr lang="en-GB" b="1" i="0" dirty="0">
                <a:solidFill>
                  <a:srgbClr val="000000"/>
                </a:solidFill>
                <a:effectLst/>
                <a:latin typeface="Helvetica Neue"/>
              </a:rPr>
              <a:t>revol_bal</a:t>
            </a:r>
            <a:r>
              <a:rPr lang="en-GB" b="0" i="0" dirty="0">
                <a:solidFill>
                  <a:srgbClr val="000000"/>
                </a:solidFill>
                <a:effectLst/>
                <a:latin typeface="Helvetica Neue"/>
              </a:rPr>
              <a:t> are uncorrelated to the case statement and can 		be removed.</a:t>
            </a:r>
          </a:p>
          <a:p>
            <a:endParaRPr lang="en-IN" dirty="0"/>
          </a:p>
          <a:p>
            <a:r>
              <a:rPr lang="en-US" dirty="0"/>
              <a:t>5-</a:t>
            </a:r>
            <a:r>
              <a:rPr lang="en-GB" dirty="0"/>
              <a:t>Removing the rows with more the 5 empty values among 31 columns.</a:t>
            </a:r>
            <a:endParaRPr lang="en-IN" dirty="0"/>
          </a:p>
          <a:p>
            <a:r>
              <a:rPr lang="en-IN" dirty="0"/>
              <a:t>6-Removing/Fixing null values</a:t>
            </a:r>
          </a:p>
          <a:p>
            <a:r>
              <a:rPr lang="en-US" dirty="0"/>
              <a:t>7-</a:t>
            </a:r>
            <a:r>
              <a:rPr lang="en-IN" dirty="0"/>
              <a:t>Correcting data types and deriving new columns</a:t>
            </a:r>
          </a:p>
          <a:p>
            <a:r>
              <a:rPr lang="en-US" dirty="0"/>
              <a:t>8-</a:t>
            </a:r>
            <a:r>
              <a:rPr lang="en-IN" dirty="0"/>
              <a:t>Removing outliers</a:t>
            </a:r>
            <a:r>
              <a:rPr lang="en-US" dirty="0"/>
              <a:t>.</a:t>
            </a:r>
            <a:endParaRPr lang="en-IN" dirty="0"/>
          </a:p>
        </p:txBody>
      </p:sp>
    </p:spTree>
    <p:extLst>
      <p:ext uri="{BB962C8B-B14F-4D97-AF65-F5344CB8AC3E}">
        <p14:creationId xmlns:p14="http://schemas.microsoft.com/office/powerpoint/2010/main" val="3666924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97500" y="326364"/>
            <a:ext cx="9109462" cy="660400"/>
          </a:xfrm>
        </p:spPr>
        <p:txBody>
          <a:bodyPr/>
          <a:lstStyle/>
          <a:p>
            <a:r>
              <a:rPr lang="en-GB" dirty="0"/>
              <a:t>Cleaning the Data and preparation process:</a:t>
            </a:r>
            <a:endParaRPr lang="en-IN" dirty="0"/>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007046"/>
            <a:ext cx="4268804" cy="434087"/>
          </a:xfrm>
        </p:spPr>
        <p:txBody>
          <a:bodyPr>
            <a:normAutofit fontScale="85000" lnSpcReduction="10000"/>
          </a:bodyPr>
          <a:lstStyle/>
          <a:p>
            <a:pPr>
              <a:buFont typeface="Wingdings" panose="05000000000000000000" pitchFamily="2" charset="2"/>
              <a:buChar char="§"/>
            </a:pPr>
            <a:r>
              <a:rPr lang="en-IN" b="1" dirty="0"/>
              <a:t>Annual Inc.: </a:t>
            </a:r>
            <a:r>
              <a:rPr lang="en-IN" dirty="0"/>
              <a:t>Before the outliers removal.</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10648" y="1812372"/>
            <a:ext cx="3898494" cy="3124636"/>
          </a:xfrm>
          <a:prstGeom prst="rect">
            <a:avLst/>
          </a:prstGeom>
        </p:spPr>
      </p:pic>
      <p:pic>
        <p:nvPicPr>
          <p:cNvPr id="1028" name="Picture 4">
            <a:extLst>
              <a:ext uri="{FF2B5EF4-FFF2-40B4-BE49-F238E27FC236}">
                <a16:creationId xmlns:a16="http://schemas.microsoft.com/office/drawing/2014/main" id="{FC13DEE5-F215-B37D-1430-CA68D2641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6439" y="1937411"/>
            <a:ext cx="3898494" cy="299959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FEE895B-AB74-B5DA-5882-6A47BD4F13B6}"/>
              </a:ext>
            </a:extLst>
          </p:cNvPr>
          <p:cNvSpPr txBox="1"/>
          <p:nvPr/>
        </p:nvSpPr>
        <p:spPr>
          <a:xfrm>
            <a:off x="1004934" y="1277421"/>
            <a:ext cx="6373639" cy="369332"/>
          </a:xfrm>
          <a:prstGeom prst="rect">
            <a:avLst/>
          </a:prstGeom>
          <a:noFill/>
        </p:spPr>
        <p:txBody>
          <a:bodyPr wrap="square">
            <a:spAutoFit/>
          </a:bodyPr>
          <a:lstStyle/>
          <a:p>
            <a:r>
              <a:rPr lang="en-IN" dirty="0"/>
              <a:t>Example for Removing outliers for the </a:t>
            </a:r>
            <a:r>
              <a:rPr lang="en-IN" b="1" dirty="0"/>
              <a:t>annual_inc </a:t>
            </a:r>
            <a:r>
              <a:rPr lang="en-IN" dirty="0"/>
              <a:t>column</a:t>
            </a:r>
            <a:endParaRPr lang="en-US" dirty="0"/>
          </a:p>
        </p:txBody>
      </p:sp>
      <p:sp>
        <p:nvSpPr>
          <p:cNvPr id="11" name="Content Placeholder 2">
            <a:extLst>
              <a:ext uri="{FF2B5EF4-FFF2-40B4-BE49-F238E27FC236}">
                <a16:creationId xmlns:a16="http://schemas.microsoft.com/office/drawing/2014/main" id="{F6A43324-FC5D-BFE1-80DF-C4BBCA653CC9}"/>
              </a:ext>
            </a:extLst>
          </p:cNvPr>
          <p:cNvSpPr txBox="1">
            <a:spLocks/>
          </p:cNvSpPr>
          <p:nvPr/>
        </p:nvSpPr>
        <p:spPr>
          <a:xfrm>
            <a:off x="5516439" y="5007045"/>
            <a:ext cx="4268804" cy="434087"/>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Annual Inc.: </a:t>
            </a:r>
            <a:r>
              <a:rPr lang="en-IN" dirty="0"/>
              <a:t>After the outliers removal.</a:t>
            </a:r>
          </a:p>
        </p:txBody>
      </p:sp>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Univariate: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574849" y="5801992"/>
            <a:ext cx="7865652" cy="488407"/>
          </a:xfrm>
        </p:spPr>
        <p:txBody>
          <a:bodyPr>
            <a:normAutofit fontScale="85000" lnSpcReduction="10000"/>
          </a:bodyPr>
          <a:lstStyle/>
          <a:p>
            <a:pPr>
              <a:buFont typeface="Wingdings" panose="05000000000000000000" pitchFamily="2" charset="2"/>
              <a:buChar char="§"/>
            </a:pPr>
            <a:r>
              <a:rPr lang="en-IN" b="1" dirty="0"/>
              <a:t>Loan Status: </a:t>
            </a:r>
            <a:r>
              <a:rPr lang="en-IN" dirty="0"/>
              <a:t>The charged Off loans are much smaller compared to the total count.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2050" name="Picture 2">
            <a:extLst>
              <a:ext uri="{FF2B5EF4-FFF2-40B4-BE49-F238E27FC236}">
                <a16:creationId xmlns:a16="http://schemas.microsoft.com/office/drawing/2014/main" id="{7E7DA11B-D739-1075-93AD-7133EB63A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849" y="2158015"/>
            <a:ext cx="4956819" cy="364397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677334" y="1468546"/>
            <a:ext cx="7865652" cy="488407"/>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dirty="0"/>
              <a:t>After the cleaning we start the analysis, </a:t>
            </a:r>
            <a:r>
              <a:rPr lang="en-GB" dirty="0"/>
              <a:t>we are aiming to find the potential defaulter let’s consider only </a:t>
            </a:r>
            <a:r>
              <a:rPr lang="en-GB" b="1" dirty="0" err="1"/>
              <a:t>Charged_off</a:t>
            </a:r>
            <a:r>
              <a:rPr lang="en-GB" dirty="0"/>
              <a:t> for now</a:t>
            </a:r>
            <a:r>
              <a:rPr lang="en-IN" dirty="0"/>
              <a:t>.</a:t>
            </a:r>
          </a:p>
        </p:txBody>
      </p:sp>
    </p:spTree>
    <p:extLst>
      <p:ext uri="{BB962C8B-B14F-4D97-AF65-F5344CB8AC3E}">
        <p14:creationId xmlns:p14="http://schemas.microsoft.com/office/powerpoint/2010/main" val="196196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677334" y="1468546"/>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err="1"/>
              <a:t>Charged_off</a:t>
            </a:r>
            <a:r>
              <a:rPr lang="en-GB" b="1" dirty="0"/>
              <a:t>  </a:t>
            </a:r>
            <a:r>
              <a:rPr lang="en-GB" dirty="0" err="1"/>
              <a:t>wrt</a:t>
            </a:r>
            <a:r>
              <a:rPr lang="en-GB" dirty="0"/>
              <a:t> </a:t>
            </a:r>
            <a:r>
              <a:rPr lang="en-GB" b="1" dirty="0"/>
              <a:t>grade</a:t>
            </a:r>
            <a:r>
              <a:rPr lang="en-IN" dirty="0"/>
              <a:t>.</a:t>
            </a:r>
          </a:p>
        </p:txBody>
      </p:sp>
      <p:pic>
        <p:nvPicPr>
          <p:cNvPr id="5122" name="Picture 2">
            <a:extLst>
              <a:ext uri="{FF2B5EF4-FFF2-40B4-BE49-F238E27FC236}">
                <a16:creationId xmlns:a16="http://schemas.microsoft.com/office/drawing/2014/main" id="{57EFFF64-4A97-F1F6-C39A-A694B53B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849" y="1981200"/>
            <a:ext cx="3825135" cy="363063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9CB670BD-1200-FE25-3DC6-5FBC856FA1D0}"/>
              </a:ext>
            </a:extLst>
          </p:cNvPr>
          <p:cNvSpPr txBox="1">
            <a:spLocks/>
          </p:cNvSpPr>
          <p:nvPr/>
        </p:nvSpPr>
        <p:spPr>
          <a:xfrm>
            <a:off x="677334" y="657821"/>
            <a:ext cx="7941565" cy="657885"/>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Analysis and Visualisation with Univariate:</a:t>
            </a:r>
          </a:p>
        </p:txBody>
      </p:sp>
    </p:spTree>
    <p:extLst>
      <p:ext uri="{BB962C8B-B14F-4D97-AF65-F5344CB8AC3E}">
        <p14:creationId xmlns:p14="http://schemas.microsoft.com/office/powerpoint/2010/main" val="268941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677334" y="1468546"/>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err="1"/>
              <a:t>Charged_off</a:t>
            </a:r>
            <a:r>
              <a:rPr lang="en-GB" dirty="0"/>
              <a:t> </a:t>
            </a:r>
            <a:r>
              <a:rPr lang="en-GB" dirty="0" err="1"/>
              <a:t>wrt</a:t>
            </a:r>
            <a:r>
              <a:rPr lang="en-GB" dirty="0"/>
              <a:t> </a:t>
            </a:r>
            <a:r>
              <a:rPr lang="en-GB" b="1" dirty="0" err="1"/>
              <a:t>emp_length</a:t>
            </a:r>
            <a:r>
              <a:rPr lang="en-IN" dirty="0"/>
              <a:t>.</a:t>
            </a:r>
          </a:p>
        </p:txBody>
      </p:sp>
      <p:pic>
        <p:nvPicPr>
          <p:cNvPr id="4098" name="Picture 2">
            <a:extLst>
              <a:ext uri="{FF2B5EF4-FFF2-40B4-BE49-F238E27FC236}">
                <a16:creationId xmlns:a16="http://schemas.microsoft.com/office/drawing/2014/main" id="{2BD3AB92-A322-1DB7-2604-1005A46CA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154370"/>
            <a:ext cx="4495800" cy="42672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6375C608-504D-74A1-C1B4-D5C9BFC10BBB}"/>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Univariate:</a:t>
            </a:r>
          </a:p>
        </p:txBody>
      </p:sp>
    </p:spTree>
    <p:extLst>
      <p:ext uri="{BB962C8B-B14F-4D97-AF65-F5344CB8AC3E}">
        <p14:creationId xmlns:p14="http://schemas.microsoft.com/office/powerpoint/2010/main" val="19583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5" name="Content Placeholder 2">
            <a:extLst>
              <a:ext uri="{FF2B5EF4-FFF2-40B4-BE49-F238E27FC236}">
                <a16:creationId xmlns:a16="http://schemas.microsoft.com/office/drawing/2014/main" id="{A01DBC29-3C7E-34BF-C8F5-CF17D623FAB2}"/>
              </a:ext>
            </a:extLst>
          </p:cNvPr>
          <p:cNvSpPr txBox="1">
            <a:spLocks/>
          </p:cNvSpPr>
          <p:nvPr/>
        </p:nvSpPr>
        <p:spPr>
          <a:xfrm>
            <a:off x="677334" y="1468546"/>
            <a:ext cx="7865652" cy="4884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Analysis of </a:t>
            </a:r>
            <a:r>
              <a:rPr lang="en-GB" b="1" dirty="0" err="1"/>
              <a:t>Charged_off</a:t>
            </a:r>
            <a:r>
              <a:rPr lang="en-GB" dirty="0"/>
              <a:t> </a:t>
            </a:r>
            <a:r>
              <a:rPr lang="en-GB" dirty="0" err="1"/>
              <a:t>wrt</a:t>
            </a:r>
            <a:r>
              <a:rPr lang="en-GB" dirty="0"/>
              <a:t> </a:t>
            </a:r>
            <a:r>
              <a:rPr lang="en-GB" b="1" dirty="0"/>
              <a:t>verification_status</a:t>
            </a:r>
            <a:r>
              <a:rPr lang="en-GB" dirty="0"/>
              <a:t>.</a:t>
            </a:r>
            <a:endParaRPr lang="en-IN" dirty="0"/>
          </a:p>
        </p:txBody>
      </p:sp>
      <p:pic>
        <p:nvPicPr>
          <p:cNvPr id="3" name="Picture 2">
            <a:extLst>
              <a:ext uri="{FF2B5EF4-FFF2-40B4-BE49-F238E27FC236}">
                <a16:creationId xmlns:a16="http://schemas.microsoft.com/office/drawing/2014/main" id="{1758862A-62F3-3C30-C570-041F589314F3}"/>
              </a:ext>
            </a:extLst>
          </p:cNvPr>
          <p:cNvPicPr>
            <a:picLocks noChangeAspect="1"/>
          </p:cNvPicPr>
          <p:nvPr/>
        </p:nvPicPr>
        <p:blipFill>
          <a:blip r:embed="rId2"/>
          <a:stretch>
            <a:fillRect/>
          </a:stretch>
        </p:blipFill>
        <p:spPr>
          <a:xfrm>
            <a:off x="677334" y="2158014"/>
            <a:ext cx="5524500" cy="4124325"/>
          </a:xfrm>
          <a:prstGeom prst="rect">
            <a:avLst/>
          </a:prstGeom>
        </p:spPr>
      </p:pic>
      <p:sp>
        <p:nvSpPr>
          <p:cNvPr id="8" name="Title 1">
            <a:extLst>
              <a:ext uri="{FF2B5EF4-FFF2-40B4-BE49-F238E27FC236}">
                <a16:creationId xmlns:a16="http://schemas.microsoft.com/office/drawing/2014/main" id="{7B4DFC73-6EB4-9955-C6C6-C784B3BA5BB0}"/>
              </a:ext>
            </a:extLst>
          </p:cNvPr>
          <p:cNvSpPr>
            <a:spLocks noGrp="1"/>
          </p:cNvSpPr>
          <p:nvPr>
            <p:ph type="title"/>
          </p:nvPr>
        </p:nvSpPr>
        <p:spPr>
          <a:xfrm>
            <a:off x="677333" y="609600"/>
            <a:ext cx="7941565" cy="657885"/>
          </a:xfrm>
        </p:spPr>
        <p:txBody>
          <a:bodyPr>
            <a:normAutofit fontScale="90000"/>
          </a:bodyPr>
          <a:lstStyle/>
          <a:p>
            <a:r>
              <a:rPr lang="en-IN" dirty="0"/>
              <a:t>Analysis and Visualisation with Univariate:</a:t>
            </a:r>
          </a:p>
        </p:txBody>
      </p:sp>
    </p:spTree>
    <p:extLst>
      <p:ext uri="{BB962C8B-B14F-4D97-AF65-F5344CB8AC3E}">
        <p14:creationId xmlns:p14="http://schemas.microsoft.com/office/powerpoint/2010/main" val="409768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502</TotalTime>
  <Words>1288</Words>
  <Application>Microsoft Office PowerPoint</Application>
  <PresentationFormat>Widescreen</PresentationFormat>
  <Paragraphs>99</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freight-text-pro</vt:lpstr>
      <vt:lpstr>Helvetica Neue</vt:lpstr>
      <vt:lpstr>Lucida Sans</vt:lpstr>
      <vt:lpstr>Trebuchet MS</vt:lpstr>
      <vt:lpstr>Wingdings</vt:lpstr>
      <vt:lpstr>Wingdings 3</vt:lpstr>
      <vt:lpstr>Facet</vt:lpstr>
      <vt:lpstr>PowerPoint Presentation</vt:lpstr>
      <vt:lpstr>Introduction</vt:lpstr>
      <vt:lpstr>Business Understanding</vt:lpstr>
      <vt:lpstr>Cleaning the Data and preparation process:</vt:lpstr>
      <vt:lpstr>Cleaning the Data and preparation process:</vt:lpstr>
      <vt:lpstr>Analysis and Visualisation with Univariate:</vt:lpstr>
      <vt:lpstr>PowerPoint Presentation</vt:lpstr>
      <vt:lpstr>Analysis and Visualisation with Univariate:</vt:lpstr>
      <vt:lpstr>Analysis and Visualisation with Univariate:</vt:lpstr>
      <vt:lpstr>Analysis and Visualisation with Univariate:</vt:lpstr>
      <vt:lpstr>Analysis and Visualisation with Univariate:</vt:lpstr>
      <vt:lpstr>Analysis and Visualisation with Univariate:</vt:lpstr>
      <vt:lpstr>Analysis and Visualisation with Univariate:</vt:lpstr>
      <vt:lpstr>Analysis and Visualisation with Univariate:</vt:lpstr>
      <vt:lpstr>Analysis and Visualisation with Univariate:</vt:lpstr>
      <vt:lpstr>Analysis and Visualisation with Univariate:</vt:lpstr>
      <vt:lpstr>Analysis and Visualisation with Univariate:</vt:lpstr>
      <vt:lpstr>Analysis and Visualisation with Univariate:</vt:lpstr>
      <vt:lpstr>Conclusions of the Analysis with Univariate:</vt:lpstr>
      <vt:lpstr>Analysis and Visualisation with Bivariate:</vt:lpstr>
      <vt:lpstr>Analysis and Visualisation with Bivariate:</vt:lpstr>
      <vt:lpstr>Analysis and Visualisation with Bivariate:</vt:lpstr>
      <vt:lpstr>Analysis and Visualisation with Bivariate:</vt:lpstr>
      <vt:lpstr>Analysis and Visualisation with Bivariate:</vt:lpstr>
      <vt:lpstr>Analysis and Visualisation with Bivariate:</vt:lpstr>
      <vt:lpstr>Analysis and Visualisation with Bivariate:</vt:lpstr>
      <vt:lpstr>Analysis and Visualisation with Bivariate:</vt:lpstr>
      <vt:lpstr>Analysis and Visualisation with Bivariate:</vt:lpstr>
      <vt:lpstr>Analysis and Visualisation with Bivariate:</vt:lpstr>
      <vt:lpstr>Analysis and Visualisation with Bivariate:</vt:lpstr>
      <vt:lpstr>Analysis and Visualisation with Bivariate:</vt:lpstr>
      <vt:lpstr>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Ali Abdullrahaman</cp:lastModifiedBy>
  <cp:revision>53</cp:revision>
  <dcterms:created xsi:type="dcterms:W3CDTF">2022-06-06T16:58:12Z</dcterms:created>
  <dcterms:modified xsi:type="dcterms:W3CDTF">2023-07-05T14:49:12Z</dcterms:modified>
</cp:coreProperties>
</file>