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9" d="100"/>
          <a:sy n="79" d="100"/>
        </p:scale>
        <p:origin x="86" y="3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A1DDDD-0021-42D0-94CA-E9202A9E5A9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77A2B62-97A3-4DD9-B085-70D1CA1CA30E}">
      <dgm:prSet/>
      <dgm:spPr/>
      <dgm:t>
        <a:bodyPr/>
        <a:lstStyle/>
        <a:p>
          <a:r>
            <a:rPr lang="en-US"/>
            <a:t>"For the e-commerce dataset, we observed the following:</a:t>
          </a:r>
        </a:p>
      </dgm:t>
    </dgm:pt>
    <dgm:pt modelId="{68268527-F11C-481D-AC3E-B71329F732B7}" type="parTrans" cxnId="{23D51EC7-C4C8-4DA7-B023-00B709F00084}">
      <dgm:prSet/>
      <dgm:spPr/>
      <dgm:t>
        <a:bodyPr/>
        <a:lstStyle/>
        <a:p>
          <a:endParaRPr lang="en-US"/>
        </a:p>
      </dgm:t>
    </dgm:pt>
    <dgm:pt modelId="{B08A1BD8-3BCA-4038-97C6-3BE7682AC304}" type="sibTrans" cxnId="{23D51EC7-C4C8-4DA7-B023-00B709F00084}">
      <dgm:prSet/>
      <dgm:spPr/>
      <dgm:t>
        <a:bodyPr/>
        <a:lstStyle/>
        <a:p>
          <a:endParaRPr lang="en-US"/>
        </a:p>
      </dgm:t>
    </dgm:pt>
    <dgm:pt modelId="{576DB542-4596-4556-A7CB-A2C1D9A2FF8E}">
      <dgm:prSet/>
      <dgm:spPr/>
      <dgm:t>
        <a:bodyPr/>
        <a:lstStyle/>
        <a:p>
          <a:r>
            <a:rPr lang="en-US" b="1"/>
            <a:t>Distribution of Orders</a:t>
          </a:r>
          <a:r>
            <a:rPr lang="en-US"/>
            <a:t>: The data showed a right-skewed distribution, indicating that most customers place few orders while a small number place many. The scatter plot confirms distinct clusters, likely representing high-frequency buyers and infrequent buyers.</a:t>
          </a:r>
        </a:p>
      </dgm:t>
    </dgm:pt>
    <dgm:pt modelId="{92885C94-7A5A-4176-ACA8-423528536B1F}" type="parTrans" cxnId="{6FCCEC87-A3A1-4074-8D23-4C57B1B09E8A}">
      <dgm:prSet/>
      <dgm:spPr/>
      <dgm:t>
        <a:bodyPr/>
        <a:lstStyle/>
        <a:p>
          <a:endParaRPr lang="en-US"/>
        </a:p>
      </dgm:t>
    </dgm:pt>
    <dgm:pt modelId="{979418B2-D88D-4566-B3B2-4EB9DB16F68F}" type="sibTrans" cxnId="{6FCCEC87-A3A1-4074-8D23-4C57B1B09E8A}">
      <dgm:prSet/>
      <dgm:spPr/>
      <dgm:t>
        <a:bodyPr/>
        <a:lstStyle/>
        <a:p>
          <a:endParaRPr lang="en-US"/>
        </a:p>
      </dgm:t>
    </dgm:pt>
    <dgm:pt modelId="{1D329973-4C52-4DEA-B187-5E2DD1174AF0}">
      <dgm:prSet/>
      <dgm:spPr/>
      <dgm:t>
        <a:bodyPr/>
        <a:lstStyle/>
        <a:p>
          <a:r>
            <a:rPr lang="en-US" b="1"/>
            <a:t>Distribution of Jordan Purchases</a:t>
          </a:r>
          <a:r>
            <a:rPr lang="en-US"/>
            <a:t>: The majority did not purchase Jordan products, indicating niche market behavior. The clusters show varied interest, with some segments showing significant Jordan product purchases."</a:t>
          </a:r>
        </a:p>
      </dgm:t>
    </dgm:pt>
    <dgm:pt modelId="{6E125C68-C922-4B3D-9DB2-CC71D930D785}" type="parTrans" cxnId="{DFC54700-7C5C-402F-8AFC-28F0C841B850}">
      <dgm:prSet/>
      <dgm:spPr/>
      <dgm:t>
        <a:bodyPr/>
        <a:lstStyle/>
        <a:p>
          <a:endParaRPr lang="en-US"/>
        </a:p>
      </dgm:t>
    </dgm:pt>
    <dgm:pt modelId="{CA8D10A5-1BF7-4571-B610-F10093B23C54}" type="sibTrans" cxnId="{DFC54700-7C5C-402F-8AFC-28F0C841B850}">
      <dgm:prSet/>
      <dgm:spPr/>
      <dgm:t>
        <a:bodyPr/>
        <a:lstStyle/>
        <a:p>
          <a:endParaRPr lang="en-US"/>
        </a:p>
      </dgm:t>
    </dgm:pt>
    <dgm:pt modelId="{B6362951-B4ED-4D90-89AD-1E0FDA944C90}" type="pres">
      <dgm:prSet presAssocID="{70A1DDDD-0021-42D0-94CA-E9202A9E5A93}" presName="vert0" presStyleCnt="0">
        <dgm:presLayoutVars>
          <dgm:dir/>
          <dgm:animOne val="branch"/>
          <dgm:animLvl val="lvl"/>
        </dgm:presLayoutVars>
      </dgm:prSet>
      <dgm:spPr/>
    </dgm:pt>
    <dgm:pt modelId="{8F1B497B-2D15-461B-9D80-187B0A5C3272}" type="pres">
      <dgm:prSet presAssocID="{277A2B62-97A3-4DD9-B085-70D1CA1CA30E}" presName="thickLine" presStyleLbl="alignNode1" presStyleIdx="0" presStyleCnt="3"/>
      <dgm:spPr/>
    </dgm:pt>
    <dgm:pt modelId="{62FFB770-E6CE-43DF-B07D-4E1067845A7E}" type="pres">
      <dgm:prSet presAssocID="{277A2B62-97A3-4DD9-B085-70D1CA1CA30E}" presName="horz1" presStyleCnt="0"/>
      <dgm:spPr/>
    </dgm:pt>
    <dgm:pt modelId="{8FD98D09-F11B-4802-B954-D88B67537AAC}" type="pres">
      <dgm:prSet presAssocID="{277A2B62-97A3-4DD9-B085-70D1CA1CA30E}" presName="tx1" presStyleLbl="revTx" presStyleIdx="0" presStyleCnt="3"/>
      <dgm:spPr/>
    </dgm:pt>
    <dgm:pt modelId="{B9DC3D77-DCED-436E-A439-9261A06954B5}" type="pres">
      <dgm:prSet presAssocID="{277A2B62-97A3-4DD9-B085-70D1CA1CA30E}" presName="vert1" presStyleCnt="0"/>
      <dgm:spPr/>
    </dgm:pt>
    <dgm:pt modelId="{E0F30C2F-8F04-428C-BFBD-50DF6F1771FA}" type="pres">
      <dgm:prSet presAssocID="{576DB542-4596-4556-A7CB-A2C1D9A2FF8E}" presName="thickLine" presStyleLbl="alignNode1" presStyleIdx="1" presStyleCnt="3"/>
      <dgm:spPr/>
    </dgm:pt>
    <dgm:pt modelId="{A76917AA-5902-4FD0-8EBC-85D8038E432F}" type="pres">
      <dgm:prSet presAssocID="{576DB542-4596-4556-A7CB-A2C1D9A2FF8E}" presName="horz1" presStyleCnt="0"/>
      <dgm:spPr/>
    </dgm:pt>
    <dgm:pt modelId="{B3069126-EB1C-4CBB-BBF3-17C3640FADAD}" type="pres">
      <dgm:prSet presAssocID="{576DB542-4596-4556-A7CB-A2C1D9A2FF8E}" presName="tx1" presStyleLbl="revTx" presStyleIdx="1" presStyleCnt="3"/>
      <dgm:spPr/>
    </dgm:pt>
    <dgm:pt modelId="{FF8FA28E-85FD-4027-81C9-F5EC0FD0F3F0}" type="pres">
      <dgm:prSet presAssocID="{576DB542-4596-4556-A7CB-A2C1D9A2FF8E}" presName="vert1" presStyleCnt="0"/>
      <dgm:spPr/>
    </dgm:pt>
    <dgm:pt modelId="{F35232A9-9AC8-43E9-828D-5322818BDE9D}" type="pres">
      <dgm:prSet presAssocID="{1D329973-4C52-4DEA-B187-5E2DD1174AF0}" presName="thickLine" presStyleLbl="alignNode1" presStyleIdx="2" presStyleCnt="3"/>
      <dgm:spPr/>
    </dgm:pt>
    <dgm:pt modelId="{93646A2E-1507-488C-AA91-D405ED8A9705}" type="pres">
      <dgm:prSet presAssocID="{1D329973-4C52-4DEA-B187-5E2DD1174AF0}" presName="horz1" presStyleCnt="0"/>
      <dgm:spPr/>
    </dgm:pt>
    <dgm:pt modelId="{00FE6BBB-16B5-4084-8D50-6F5D4EB522B9}" type="pres">
      <dgm:prSet presAssocID="{1D329973-4C52-4DEA-B187-5E2DD1174AF0}" presName="tx1" presStyleLbl="revTx" presStyleIdx="2" presStyleCnt="3"/>
      <dgm:spPr/>
    </dgm:pt>
    <dgm:pt modelId="{454C7517-C00A-423C-B9D0-36F725F1C4AF}" type="pres">
      <dgm:prSet presAssocID="{1D329973-4C52-4DEA-B187-5E2DD1174AF0}" presName="vert1" presStyleCnt="0"/>
      <dgm:spPr/>
    </dgm:pt>
  </dgm:ptLst>
  <dgm:cxnLst>
    <dgm:cxn modelId="{DFC54700-7C5C-402F-8AFC-28F0C841B850}" srcId="{70A1DDDD-0021-42D0-94CA-E9202A9E5A93}" destId="{1D329973-4C52-4DEA-B187-5E2DD1174AF0}" srcOrd="2" destOrd="0" parTransId="{6E125C68-C922-4B3D-9DB2-CC71D930D785}" sibTransId="{CA8D10A5-1BF7-4571-B610-F10093B23C54}"/>
    <dgm:cxn modelId="{E990DA1C-7280-4427-B825-6DA48737D80A}" type="presOf" srcId="{576DB542-4596-4556-A7CB-A2C1D9A2FF8E}" destId="{B3069126-EB1C-4CBB-BBF3-17C3640FADAD}" srcOrd="0" destOrd="0" presId="urn:microsoft.com/office/officeart/2008/layout/LinedList"/>
    <dgm:cxn modelId="{CBAB4D7B-9250-4747-BC71-8EBE03C099BC}" type="presOf" srcId="{277A2B62-97A3-4DD9-B085-70D1CA1CA30E}" destId="{8FD98D09-F11B-4802-B954-D88B67537AAC}" srcOrd="0" destOrd="0" presId="urn:microsoft.com/office/officeart/2008/layout/LinedList"/>
    <dgm:cxn modelId="{6FCCEC87-A3A1-4074-8D23-4C57B1B09E8A}" srcId="{70A1DDDD-0021-42D0-94CA-E9202A9E5A93}" destId="{576DB542-4596-4556-A7CB-A2C1D9A2FF8E}" srcOrd="1" destOrd="0" parTransId="{92885C94-7A5A-4176-ACA8-423528536B1F}" sibTransId="{979418B2-D88D-4566-B3B2-4EB9DB16F68F}"/>
    <dgm:cxn modelId="{A2EB0092-BD58-4A77-8897-110C3D54F5D5}" type="presOf" srcId="{70A1DDDD-0021-42D0-94CA-E9202A9E5A93}" destId="{B6362951-B4ED-4D90-89AD-1E0FDA944C90}" srcOrd="0" destOrd="0" presId="urn:microsoft.com/office/officeart/2008/layout/LinedList"/>
    <dgm:cxn modelId="{F7F85A99-0643-4313-8594-DCB05AA9D8D2}" type="presOf" srcId="{1D329973-4C52-4DEA-B187-5E2DD1174AF0}" destId="{00FE6BBB-16B5-4084-8D50-6F5D4EB522B9}" srcOrd="0" destOrd="0" presId="urn:microsoft.com/office/officeart/2008/layout/LinedList"/>
    <dgm:cxn modelId="{23D51EC7-C4C8-4DA7-B023-00B709F00084}" srcId="{70A1DDDD-0021-42D0-94CA-E9202A9E5A93}" destId="{277A2B62-97A3-4DD9-B085-70D1CA1CA30E}" srcOrd="0" destOrd="0" parTransId="{68268527-F11C-481D-AC3E-B71329F732B7}" sibTransId="{B08A1BD8-3BCA-4038-97C6-3BE7682AC304}"/>
    <dgm:cxn modelId="{26B237DC-A1ED-47E5-AFD3-06324BE34460}" type="presParOf" srcId="{B6362951-B4ED-4D90-89AD-1E0FDA944C90}" destId="{8F1B497B-2D15-461B-9D80-187B0A5C3272}" srcOrd="0" destOrd="0" presId="urn:microsoft.com/office/officeart/2008/layout/LinedList"/>
    <dgm:cxn modelId="{C778F2CD-F624-40C3-B9A9-54B2919283D1}" type="presParOf" srcId="{B6362951-B4ED-4D90-89AD-1E0FDA944C90}" destId="{62FFB770-E6CE-43DF-B07D-4E1067845A7E}" srcOrd="1" destOrd="0" presId="urn:microsoft.com/office/officeart/2008/layout/LinedList"/>
    <dgm:cxn modelId="{0D0D9437-0C80-4DF7-8E3C-7523B86BFE60}" type="presParOf" srcId="{62FFB770-E6CE-43DF-B07D-4E1067845A7E}" destId="{8FD98D09-F11B-4802-B954-D88B67537AAC}" srcOrd="0" destOrd="0" presId="urn:microsoft.com/office/officeart/2008/layout/LinedList"/>
    <dgm:cxn modelId="{451B7B6D-61A2-40F9-823D-134D712895C0}" type="presParOf" srcId="{62FFB770-E6CE-43DF-B07D-4E1067845A7E}" destId="{B9DC3D77-DCED-436E-A439-9261A06954B5}" srcOrd="1" destOrd="0" presId="urn:microsoft.com/office/officeart/2008/layout/LinedList"/>
    <dgm:cxn modelId="{2F5B62BA-0AB5-4CE4-BB69-8875165A2419}" type="presParOf" srcId="{B6362951-B4ED-4D90-89AD-1E0FDA944C90}" destId="{E0F30C2F-8F04-428C-BFBD-50DF6F1771FA}" srcOrd="2" destOrd="0" presId="urn:microsoft.com/office/officeart/2008/layout/LinedList"/>
    <dgm:cxn modelId="{C07FCA67-01BA-48FD-8929-639DC420055A}" type="presParOf" srcId="{B6362951-B4ED-4D90-89AD-1E0FDA944C90}" destId="{A76917AA-5902-4FD0-8EBC-85D8038E432F}" srcOrd="3" destOrd="0" presId="urn:microsoft.com/office/officeart/2008/layout/LinedList"/>
    <dgm:cxn modelId="{A2CABA3A-E57D-401C-A0C2-31EB3E5E07C2}" type="presParOf" srcId="{A76917AA-5902-4FD0-8EBC-85D8038E432F}" destId="{B3069126-EB1C-4CBB-BBF3-17C3640FADAD}" srcOrd="0" destOrd="0" presId="urn:microsoft.com/office/officeart/2008/layout/LinedList"/>
    <dgm:cxn modelId="{6823CB84-B075-422A-BEC4-C020F52225BF}" type="presParOf" srcId="{A76917AA-5902-4FD0-8EBC-85D8038E432F}" destId="{FF8FA28E-85FD-4027-81C9-F5EC0FD0F3F0}" srcOrd="1" destOrd="0" presId="urn:microsoft.com/office/officeart/2008/layout/LinedList"/>
    <dgm:cxn modelId="{CA53D7DF-7E38-45D8-8F60-74721083BCD3}" type="presParOf" srcId="{B6362951-B4ED-4D90-89AD-1E0FDA944C90}" destId="{F35232A9-9AC8-43E9-828D-5322818BDE9D}" srcOrd="4" destOrd="0" presId="urn:microsoft.com/office/officeart/2008/layout/LinedList"/>
    <dgm:cxn modelId="{F106C11E-983F-41F5-A2FF-EBB8A96ACC61}" type="presParOf" srcId="{B6362951-B4ED-4D90-89AD-1E0FDA944C90}" destId="{93646A2E-1507-488C-AA91-D405ED8A9705}" srcOrd="5" destOrd="0" presId="urn:microsoft.com/office/officeart/2008/layout/LinedList"/>
    <dgm:cxn modelId="{C6F8963D-F4DB-4FA4-9226-10B9DB528BCF}" type="presParOf" srcId="{93646A2E-1507-488C-AA91-D405ED8A9705}" destId="{00FE6BBB-16B5-4084-8D50-6F5D4EB522B9}" srcOrd="0" destOrd="0" presId="urn:microsoft.com/office/officeart/2008/layout/LinedList"/>
    <dgm:cxn modelId="{28176CC7-841A-4B14-B990-4604772979E5}" type="presParOf" srcId="{93646A2E-1507-488C-AA91-D405ED8A9705}" destId="{454C7517-C00A-423C-B9D0-36F725F1C4A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68F62F-5ACB-4616-BBD8-B45C7B3D743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81C4C9A-2CDC-4DFF-B062-745ED3B3B224}">
      <dgm:prSet/>
      <dgm:spPr/>
      <dgm:t>
        <a:bodyPr/>
        <a:lstStyle/>
        <a:p>
          <a:r>
            <a:rPr lang="en-US"/>
            <a:t>"For the mall customer dataset, the key insights include:</a:t>
          </a:r>
        </a:p>
      </dgm:t>
    </dgm:pt>
    <dgm:pt modelId="{270357E5-493B-4B9E-9614-77089D91CAC0}" type="parTrans" cxnId="{C9CD0D25-1B66-4FA6-91C6-6749289346E8}">
      <dgm:prSet/>
      <dgm:spPr/>
      <dgm:t>
        <a:bodyPr/>
        <a:lstStyle/>
        <a:p>
          <a:endParaRPr lang="en-US"/>
        </a:p>
      </dgm:t>
    </dgm:pt>
    <dgm:pt modelId="{59484E66-B8C0-40C2-B99E-E1FBE39DA54A}" type="sibTrans" cxnId="{C9CD0D25-1B66-4FA6-91C6-6749289346E8}">
      <dgm:prSet/>
      <dgm:spPr/>
      <dgm:t>
        <a:bodyPr/>
        <a:lstStyle/>
        <a:p>
          <a:endParaRPr lang="en-US"/>
        </a:p>
      </dgm:t>
    </dgm:pt>
    <dgm:pt modelId="{3B99EDF8-0BF5-445F-A161-30156344CC5A}">
      <dgm:prSet/>
      <dgm:spPr/>
      <dgm:t>
        <a:bodyPr/>
        <a:lstStyle/>
        <a:p>
          <a:r>
            <a:rPr lang="en-US" b="1"/>
            <a:t>Distribution of Age</a:t>
          </a:r>
          <a:r>
            <a:rPr lang="en-US"/>
            <a:t>: Peaks around mid-20s to early 30s, the most common age group. Cluster visualization confirms varied age distribution among different spending and income levels.</a:t>
          </a:r>
        </a:p>
      </dgm:t>
    </dgm:pt>
    <dgm:pt modelId="{2AE28599-8D24-46B8-95BA-F5A9EA0B420C}" type="parTrans" cxnId="{639187B5-FFA0-4C63-8A0B-F5AEFC6549C4}">
      <dgm:prSet/>
      <dgm:spPr/>
      <dgm:t>
        <a:bodyPr/>
        <a:lstStyle/>
        <a:p>
          <a:endParaRPr lang="en-US"/>
        </a:p>
      </dgm:t>
    </dgm:pt>
    <dgm:pt modelId="{A547AA5C-6868-4DF0-A526-E0751C57165A}" type="sibTrans" cxnId="{639187B5-FFA0-4C63-8A0B-F5AEFC6549C4}">
      <dgm:prSet/>
      <dgm:spPr/>
      <dgm:t>
        <a:bodyPr/>
        <a:lstStyle/>
        <a:p>
          <a:endParaRPr lang="en-US"/>
        </a:p>
      </dgm:t>
    </dgm:pt>
    <dgm:pt modelId="{F4E8A0CC-21BE-41B2-B518-3AA55DE57CC7}">
      <dgm:prSet/>
      <dgm:spPr/>
      <dgm:t>
        <a:bodyPr/>
        <a:lstStyle/>
        <a:p>
          <a:r>
            <a:rPr lang="en-US" b="1"/>
            <a:t>Distribution of Annual Income</a:t>
          </a:r>
          <a:r>
            <a:rPr lang="en-US"/>
            <a:t>: Slightly right-skewed with a peak around the average income range. The scatter plot shows diverse income levels across clusters."</a:t>
          </a:r>
        </a:p>
      </dgm:t>
    </dgm:pt>
    <dgm:pt modelId="{C2B4EBD7-4866-4CDB-B227-534EF4B20345}" type="parTrans" cxnId="{82D539C8-05BE-40C3-9C2C-1837CA09E63B}">
      <dgm:prSet/>
      <dgm:spPr/>
      <dgm:t>
        <a:bodyPr/>
        <a:lstStyle/>
        <a:p>
          <a:endParaRPr lang="en-US"/>
        </a:p>
      </dgm:t>
    </dgm:pt>
    <dgm:pt modelId="{C743FBF1-CC75-4DE0-B8D1-2207A29EC1B8}" type="sibTrans" cxnId="{82D539C8-05BE-40C3-9C2C-1837CA09E63B}">
      <dgm:prSet/>
      <dgm:spPr/>
      <dgm:t>
        <a:bodyPr/>
        <a:lstStyle/>
        <a:p>
          <a:endParaRPr lang="en-US"/>
        </a:p>
      </dgm:t>
    </dgm:pt>
    <dgm:pt modelId="{2BF4BBDD-4AE2-4277-970C-9A24AA04E587}" type="pres">
      <dgm:prSet presAssocID="{B668F62F-5ACB-4616-BBD8-B45C7B3D743F}" presName="vert0" presStyleCnt="0">
        <dgm:presLayoutVars>
          <dgm:dir/>
          <dgm:animOne val="branch"/>
          <dgm:animLvl val="lvl"/>
        </dgm:presLayoutVars>
      </dgm:prSet>
      <dgm:spPr/>
    </dgm:pt>
    <dgm:pt modelId="{2B088CF5-ACDB-41D5-9A05-CEE85FF5A174}" type="pres">
      <dgm:prSet presAssocID="{D81C4C9A-2CDC-4DFF-B062-745ED3B3B224}" presName="thickLine" presStyleLbl="alignNode1" presStyleIdx="0" presStyleCnt="3"/>
      <dgm:spPr/>
    </dgm:pt>
    <dgm:pt modelId="{891E8B63-BC15-4FBA-AF97-52287FA4A087}" type="pres">
      <dgm:prSet presAssocID="{D81C4C9A-2CDC-4DFF-B062-745ED3B3B224}" presName="horz1" presStyleCnt="0"/>
      <dgm:spPr/>
    </dgm:pt>
    <dgm:pt modelId="{C590D720-55D8-43B6-A5CC-11C6DAF86B8F}" type="pres">
      <dgm:prSet presAssocID="{D81C4C9A-2CDC-4DFF-B062-745ED3B3B224}" presName="tx1" presStyleLbl="revTx" presStyleIdx="0" presStyleCnt="3"/>
      <dgm:spPr/>
    </dgm:pt>
    <dgm:pt modelId="{52181053-5D08-49BD-9851-1B08ECB8A3CC}" type="pres">
      <dgm:prSet presAssocID="{D81C4C9A-2CDC-4DFF-B062-745ED3B3B224}" presName="vert1" presStyleCnt="0"/>
      <dgm:spPr/>
    </dgm:pt>
    <dgm:pt modelId="{D02545A0-F3EC-4488-8D80-D978E2BA92A5}" type="pres">
      <dgm:prSet presAssocID="{3B99EDF8-0BF5-445F-A161-30156344CC5A}" presName="thickLine" presStyleLbl="alignNode1" presStyleIdx="1" presStyleCnt="3"/>
      <dgm:spPr/>
    </dgm:pt>
    <dgm:pt modelId="{7BF1F081-32E2-41D6-9D00-974E6A5CE0BC}" type="pres">
      <dgm:prSet presAssocID="{3B99EDF8-0BF5-445F-A161-30156344CC5A}" presName="horz1" presStyleCnt="0"/>
      <dgm:spPr/>
    </dgm:pt>
    <dgm:pt modelId="{B3B5F40C-ECEA-4E13-A375-25572A333239}" type="pres">
      <dgm:prSet presAssocID="{3B99EDF8-0BF5-445F-A161-30156344CC5A}" presName="tx1" presStyleLbl="revTx" presStyleIdx="1" presStyleCnt="3"/>
      <dgm:spPr/>
    </dgm:pt>
    <dgm:pt modelId="{BCFBB74E-6D9C-47BD-BA30-6F5BA8584143}" type="pres">
      <dgm:prSet presAssocID="{3B99EDF8-0BF5-445F-A161-30156344CC5A}" presName="vert1" presStyleCnt="0"/>
      <dgm:spPr/>
    </dgm:pt>
    <dgm:pt modelId="{2455D375-FE54-4E10-B603-58A5907E2B7C}" type="pres">
      <dgm:prSet presAssocID="{F4E8A0CC-21BE-41B2-B518-3AA55DE57CC7}" presName="thickLine" presStyleLbl="alignNode1" presStyleIdx="2" presStyleCnt="3"/>
      <dgm:spPr/>
    </dgm:pt>
    <dgm:pt modelId="{7DC41BC7-169C-4090-ADFC-6135CADD916C}" type="pres">
      <dgm:prSet presAssocID="{F4E8A0CC-21BE-41B2-B518-3AA55DE57CC7}" presName="horz1" presStyleCnt="0"/>
      <dgm:spPr/>
    </dgm:pt>
    <dgm:pt modelId="{A84677C8-E1DD-4CC3-B82F-B64B7D573395}" type="pres">
      <dgm:prSet presAssocID="{F4E8A0CC-21BE-41B2-B518-3AA55DE57CC7}" presName="tx1" presStyleLbl="revTx" presStyleIdx="2" presStyleCnt="3"/>
      <dgm:spPr/>
    </dgm:pt>
    <dgm:pt modelId="{4506551C-8C6A-4B2E-9CF6-0DD8469456A7}" type="pres">
      <dgm:prSet presAssocID="{F4E8A0CC-21BE-41B2-B518-3AA55DE57CC7}" presName="vert1" presStyleCnt="0"/>
      <dgm:spPr/>
    </dgm:pt>
  </dgm:ptLst>
  <dgm:cxnLst>
    <dgm:cxn modelId="{C9CD0D25-1B66-4FA6-91C6-6749289346E8}" srcId="{B668F62F-5ACB-4616-BBD8-B45C7B3D743F}" destId="{D81C4C9A-2CDC-4DFF-B062-745ED3B3B224}" srcOrd="0" destOrd="0" parTransId="{270357E5-493B-4B9E-9614-77089D91CAC0}" sibTransId="{59484E66-B8C0-40C2-B99E-E1FBE39DA54A}"/>
    <dgm:cxn modelId="{98356D34-DEC8-41CF-BA65-9EA38000219C}" type="presOf" srcId="{B668F62F-5ACB-4616-BBD8-B45C7B3D743F}" destId="{2BF4BBDD-4AE2-4277-970C-9A24AA04E587}" srcOrd="0" destOrd="0" presId="urn:microsoft.com/office/officeart/2008/layout/LinedList"/>
    <dgm:cxn modelId="{BF7A6548-E53E-48E5-9BC0-41B954909136}" type="presOf" srcId="{F4E8A0CC-21BE-41B2-B518-3AA55DE57CC7}" destId="{A84677C8-E1DD-4CC3-B82F-B64B7D573395}" srcOrd="0" destOrd="0" presId="urn:microsoft.com/office/officeart/2008/layout/LinedList"/>
    <dgm:cxn modelId="{0CBEBC96-357C-442D-A38D-5390837956CC}" type="presOf" srcId="{3B99EDF8-0BF5-445F-A161-30156344CC5A}" destId="{B3B5F40C-ECEA-4E13-A375-25572A333239}" srcOrd="0" destOrd="0" presId="urn:microsoft.com/office/officeart/2008/layout/LinedList"/>
    <dgm:cxn modelId="{639187B5-FFA0-4C63-8A0B-F5AEFC6549C4}" srcId="{B668F62F-5ACB-4616-BBD8-B45C7B3D743F}" destId="{3B99EDF8-0BF5-445F-A161-30156344CC5A}" srcOrd="1" destOrd="0" parTransId="{2AE28599-8D24-46B8-95BA-F5A9EA0B420C}" sibTransId="{A547AA5C-6868-4DF0-A526-E0751C57165A}"/>
    <dgm:cxn modelId="{82D539C8-05BE-40C3-9C2C-1837CA09E63B}" srcId="{B668F62F-5ACB-4616-BBD8-B45C7B3D743F}" destId="{F4E8A0CC-21BE-41B2-B518-3AA55DE57CC7}" srcOrd="2" destOrd="0" parTransId="{C2B4EBD7-4866-4CDB-B227-534EF4B20345}" sibTransId="{C743FBF1-CC75-4DE0-B8D1-2207A29EC1B8}"/>
    <dgm:cxn modelId="{D86AA6D4-5304-40A0-8B9C-0E1A0E6EEA41}" type="presOf" srcId="{D81C4C9A-2CDC-4DFF-B062-745ED3B3B224}" destId="{C590D720-55D8-43B6-A5CC-11C6DAF86B8F}" srcOrd="0" destOrd="0" presId="urn:microsoft.com/office/officeart/2008/layout/LinedList"/>
    <dgm:cxn modelId="{79E115EE-9CC2-478B-9598-FB2B1186294C}" type="presParOf" srcId="{2BF4BBDD-4AE2-4277-970C-9A24AA04E587}" destId="{2B088CF5-ACDB-41D5-9A05-CEE85FF5A174}" srcOrd="0" destOrd="0" presId="urn:microsoft.com/office/officeart/2008/layout/LinedList"/>
    <dgm:cxn modelId="{85E9434E-B014-4238-8EFD-4D0E66ADA176}" type="presParOf" srcId="{2BF4BBDD-4AE2-4277-970C-9A24AA04E587}" destId="{891E8B63-BC15-4FBA-AF97-52287FA4A087}" srcOrd="1" destOrd="0" presId="urn:microsoft.com/office/officeart/2008/layout/LinedList"/>
    <dgm:cxn modelId="{A0D5BD5A-9363-4B19-AD42-D217BBF49F40}" type="presParOf" srcId="{891E8B63-BC15-4FBA-AF97-52287FA4A087}" destId="{C590D720-55D8-43B6-A5CC-11C6DAF86B8F}" srcOrd="0" destOrd="0" presId="urn:microsoft.com/office/officeart/2008/layout/LinedList"/>
    <dgm:cxn modelId="{DFD71AC6-86F0-464B-806D-8365E6E83370}" type="presParOf" srcId="{891E8B63-BC15-4FBA-AF97-52287FA4A087}" destId="{52181053-5D08-49BD-9851-1B08ECB8A3CC}" srcOrd="1" destOrd="0" presId="urn:microsoft.com/office/officeart/2008/layout/LinedList"/>
    <dgm:cxn modelId="{96DF325E-079B-45D1-A2F8-F3B6C952DF8D}" type="presParOf" srcId="{2BF4BBDD-4AE2-4277-970C-9A24AA04E587}" destId="{D02545A0-F3EC-4488-8D80-D978E2BA92A5}" srcOrd="2" destOrd="0" presId="urn:microsoft.com/office/officeart/2008/layout/LinedList"/>
    <dgm:cxn modelId="{95A8177B-5FA0-42E5-A6DD-599CDE59DE28}" type="presParOf" srcId="{2BF4BBDD-4AE2-4277-970C-9A24AA04E587}" destId="{7BF1F081-32E2-41D6-9D00-974E6A5CE0BC}" srcOrd="3" destOrd="0" presId="urn:microsoft.com/office/officeart/2008/layout/LinedList"/>
    <dgm:cxn modelId="{AEE47085-E3C4-45E1-9EA7-84EB390B9E62}" type="presParOf" srcId="{7BF1F081-32E2-41D6-9D00-974E6A5CE0BC}" destId="{B3B5F40C-ECEA-4E13-A375-25572A333239}" srcOrd="0" destOrd="0" presId="urn:microsoft.com/office/officeart/2008/layout/LinedList"/>
    <dgm:cxn modelId="{613817DB-EF8C-4E24-BA9B-83EFDA173592}" type="presParOf" srcId="{7BF1F081-32E2-41D6-9D00-974E6A5CE0BC}" destId="{BCFBB74E-6D9C-47BD-BA30-6F5BA8584143}" srcOrd="1" destOrd="0" presId="urn:microsoft.com/office/officeart/2008/layout/LinedList"/>
    <dgm:cxn modelId="{E5AC56E6-577C-4F67-B064-D4A4823BA965}" type="presParOf" srcId="{2BF4BBDD-4AE2-4277-970C-9A24AA04E587}" destId="{2455D375-FE54-4E10-B603-58A5907E2B7C}" srcOrd="4" destOrd="0" presId="urn:microsoft.com/office/officeart/2008/layout/LinedList"/>
    <dgm:cxn modelId="{F2981248-D1BB-40DE-B8CE-C66E02AB1F28}" type="presParOf" srcId="{2BF4BBDD-4AE2-4277-970C-9A24AA04E587}" destId="{7DC41BC7-169C-4090-ADFC-6135CADD916C}" srcOrd="5" destOrd="0" presId="urn:microsoft.com/office/officeart/2008/layout/LinedList"/>
    <dgm:cxn modelId="{0B0027FA-48D8-43A5-9AE5-7AA3B32056AF}" type="presParOf" srcId="{7DC41BC7-169C-4090-ADFC-6135CADD916C}" destId="{A84677C8-E1DD-4CC3-B82F-B64B7D573395}" srcOrd="0" destOrd="0" presId="urn:microsoft.com/office/officeart/2008/layout/LinedList"/>
    <dgm:cxn modelId="{2AEA2A24-C8FA-4F59-AC19-F809012254F0}" type="presParOf" srcId="{7DC41BC7-169C-4090-ADFC-6135CADD916C}" destId="{4506551C-8C6A-4B2E-9CF6-0DD8469456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497B-2D15-461B-9D80-187B0A5C3272}">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D98D09-F11B-4802-B954-D88B67537AAC}">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"For the e-commerce dataset, we observed the following:</a:t>
          </a:r>
        </a:p>
      </dsp:txBody>
      <dsp:txXfrm>
        <a:off x="0" y="2124"/>
        <a:ext cx="10515600" cy="1449029"/>
      </dsp:txXfrm>
    </dsp:sp>
    <dsp:sp modelId="{E0F30C2F-8F04-428C-BFBD-50DF6F1771FA}">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069126-EB1C-4CBB-BBF3-17C3640FADAD}">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Distribution of Orders</a:t>
          </a:r>
          <a:r>
            <a:rPr lang="en-US" sz="2400" kern="1200"/>
            <a:t>: The data showed a right-skewed distribution, indicating that most customers place few orders while a small number place many. The scatter plot confirms distinct clusters, likely representing high-frequency buyers and infrequent buyers.</a:t>
          </a:r>
        </a:p>
      </dsp:txBody>
      <dsp:txXfrm>
        <a:off x="0" y="1451154"/>
        <a:ext cx="10515600" cy="1449029"/>
      </dsp:txXfrm>
    </dsp:sp>
    <dsp:sp modelId="{F35232A9-9AC8-43E9-828D-5322818BDE9D}">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FE6BBB-16B5-4084-8D50-6F5D4EB522B9}">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Distribution of Jordan Purchases</a:t>
          </a:r>
          <a:r>
            <a:rPr lang="en-US" sz="2400" kern="1200"/>
            <a:t>: The majority did not purchase Jordan products, indicating niche market behavior. The clusters show varied interest, with some segments showing significant Jordan product purchases."</a:t>
          </a:r>
        </a:p>
      </dsp:txBody>
      <dsp:txXfrm>
        <a:off x="0" y="2900183"/>
        <a:ext cx="10515600" cy="1449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88CF5-ACDB-41D5-9A05-CEE85FF5A174}">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90D720-55D8-43B6-A5CC-11C6DAF86B8F}">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"For the mall customer dataset, the key insights include:</a:t>
          </a:r>
        </a:p>
      </dsp:txBody>
      <dsp:txXfrm>
        <a:off x="0" y="2124"/>
        <a:ext cx="10515600" cy="1449029"/>
      </dsp:txXfrm>
    </dsp:sp>
    <dsp:sp modelId="{D02545A0-F3EC-4488-8D80-D978E2BA92A5}">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5F40C-ECEA-4E13-A375-25572A333239}">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kern="1200"/>
            <a:t>Distribution of Age</a:t>
          </a:r>
          <a:r>
            <a:rPr lang="en-US" sz="2900" kern="1200"/>
            <a:t>: Peaks around mid-20s to early 30s, the most common age group. Cluster visualization confirms varied age distribution among different spending and income levels.</a:t>
          </a:r>
        </a:p>
      </dsp:txBody>
      <dsp:txXfrm>
        <a:off x="0" y="1451154"/>
        <a:ext cx="10515600" cy="1449029"/>
      </dsp:txXfrm>
    </dsp:sp>
    <dsp:sp modelId="{2455D375-FE54-4E10-B603-58A5907E2B7C}">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677C8-E1DD-4CC3-B82F-B64B7D573395}">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kern="1200"/>
            <a:t>Distribution of Annual Income</a:t>
          </a:r>
          <a:r>
            <a:rPr lang="en-US" sz="2900" kern="1200"/>
            <a:t>: Slightly right-skewed with a peak around the average income range. The scatter plot shows diverse income levels across clusters."</a:t>
          </a:r>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7/23/2024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8479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7/23/2024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842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7/23/2024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5550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7/23/2024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730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7/23/2024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17606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7/23/2024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6109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7/23/2024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58247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7/23/2024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5342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7/23/2024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6684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7/23/2024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5697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7/23/2024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116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7/23/2024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9805678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D294E7E-62D8-48F8-A01E-1A457B5CA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ADCC9-9C0D-4CE3-8966-44472EFCF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5FD221C-EDD3-49D9-90A7-260CECEE1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olorful circles and lines&#10;&#10;Description automatically generated with medium confidence">
            <a:extLst>
              <a:ext uri="{FF2B5EF4-FFF2-40B4-BE49-F238E27FC236}">
                <a16:creationId xmlns:a16="http://schemas.microsoft.com/office/drawing/2014/main" id="{15DCCA5C-9450-2574-9B06-6F365A391D5C}"/>
              </a:ext>
            </a:extLst>
          </p:cNvPr>
          <p:cNvPicPr>
            <a:picLocks noChangeAspect="1"/>
          </p:cNvPicPr>
          <p:nvPr/>
        </p:nvPicPr>
        <p:blipFill>
          <a:blip r:embed="rId2">
            <a:alphaModFix amt="70000"/>
          </a:blip>
          <a:srcRect t="14804" r="-1" b="1548"/>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B858DA4F-B13B-4D82-A95F-CBF114BDDD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1"/>
            <a:ext cx="6711876" cy="4495800"/>
            <a:chOff x="-16788" y="0"/>
            <a:chExt cx="9475836" cy="6347177"/>
          </a:xfrm>
        </p:grpSpPr>
        <p:sp>
          <p:nvSpPr>
            <p:cNvPr id="16" name="Freeform: Shape 15">
              <a:extLst>
                <a:ext uri="{FF2B5EF4-FFF2-40B4-BE49-F238E27FC236}">
                  <a16:creationId xmlns:a16="http://schemas.microsoft.com/office/drawing/2014/main" id="{CA4C0D61-C854-46C1-85D7-10CCCB952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22951"/>
              <a:ext cx="9345148" cy="6324226"/>
            </a:xfrm>
            <a:custGeom>
              <a:avLst/>
              <a:gdLst>
                <a:gd name="connsiteX0" fmla="*/ 0 w 7097124"/>
                <a:gd name="connsiteY0" fmla="*/ 3198971 h 4802900"/>
                <a:gd name="connsiteX1" fmla="*/ 219837 w 7097124"/>
                <a:gd name="connsiteY1" fmla="*/ 3452527 h 4802900"/>
                <a:gd name="connsiteX2" fmla="*/ 399288 w 7097124"/>
                <a:gd name="connsiteY2" fmla="*/ 3536347 h 4802900"/>
                <a:gd name="connsiteX3" fmla="*/ 744188 w 7097124"/>
                <a:gd name="connsiteY3" fmla="*/ 3536347 h 4802900"/>
                <a:gd name="connsiteX4" fmla="*/ 981456 w 7097124"/>
                <a:gd name="connsiteY4" fmla="*/ 3536347 h 4802900"/>
                <a:gd name="connsiteX5" fmla="*/ 1116997 w 7097124"/>
                <a:gd name="connsiteY5" fmla="*/ 3620167 h 4802900"/>
                <a:gd name="connsiteX6" fmla="*/ 1236631 w 7097124"/>
                <a:gd name="connsiteY6" fmla="*/ 3765804 h 4802900"/>
                <a:gd name="connsiteX7" fmla="*/ 1378172 w 7097124"/>
                <a:gd name="connsiteY7" fmla="*/ 3987260 h 4802900"/>
                <a:gd name="connsiteX8" fmla="*/ 1545622 w 7097124"/>
                <a:gd name="connsiteY8" fmla="*/ 4340352 h 4802900"/>
                <a:gd name="connsiteX9" fmla="*/ 1697165 w 7097124"/>
                <a:gd name="connsiteY9" fmla="*/ 4615625 h 4802900"/>
                <a:gd name="connsiteX10" fmla="*/ 1800892 w 7097124"/>
                <a:gd name="connsiteY10" fmla="*/ 4719352 h 4802900"/>
                <a:gd name="connsiteX11" fmla="*/ 2205609 w 7097124"/>
                <a:gd name="connsiteY11" fmla="*/ 4765262 h 4802900"/>
                <a:gd name="connsiteX12" fmla="*/ 2658237 w 7097124"/>
                <a:gd name="connsiteY12" fmla="*/ 4721352 h 4802900"/>
                <a:gd name="connsiteX13" fmla="*/ 2825686 w 7097124"/>
                <a:gd name="connsiteY13" fmla="*/ 4701445 h 4802900"/>
                <a:gd name="connsiteX14" fmla="*/ 3124772 w 7097124"/>
                <a:gd name="connsiteY14" fmla="*/ 4759262 h 4802900"/>
                <a:gd name="connsiteX15" fmla="*/ 3435858 w 7097124"/>
                <a:gd name="connsiteY15" fmla="*/ 4801172 h 4802900"/>
                <a:gd name="connsiteX16" fmla="*/ 3718941 w 7097124"/>
                <a:gd name="connsiteY16" fmla="*/ 4775264 h 4802900"/>
                <a:gd name="connsiteX17" fmla="*/ 3992118 w 7097124"/>
                <a:gd name="connsiteY17" fmla="*/ 4619625 h 4802900"/>
                <a:gd name="connsiteX18" fmla="*/ 4219385 w 7097124"/>
                <a:gd name="connsiteY18" fmla="*/ 4408170 h 4802900"/>
                <a:gd name="connsiteX19" fmla="*/ 4564285 w 7097124"/>
                <a:gd name="connsiteY19" fmla="*/ 4031171 h 4802900"/>
                <a:gd name="connsiteX20" fmla="*/ 4871371 w 7097124"/>
                <a:gd name="connsiteY20" fmla="*/ 3694081 h 4802900"/>
                <a:gd name="connsiteX21" fmla="*/ 5292090 w 7097124"/>
                <a:gd name="connsiteY21" fmla="*/ 3241262 h 4802900"/>
                <a:gd name="connsiteX22" fmla="*/ 5551265 w 7097124"/>
                <a:gd name="connsiteY22" fmla="*/ 2874169 h 4802900"/>
                <a:gd name="connsiteX23" fmla="*/ 5788533 w 7097124"/>
                <a:gd name="connsiteY23" fmla="*/ 2409349 h 4802900"/>
                <a:gd name="connsiteX24" fmla="*/ 5959983 w 7097124"/>
                <a:gd name="connsiteY24" fmla="*/ 2106168 h 4802900"/>
                <a:gd name="connsiteX25" fmla="*/ 6209252 w 7097124"/>
                <a:gd name="connsiteY25" fmla="*/ 1872806 h 4802900"/>
                <a:gd name="connsiteX26" fmla="*/ 6510338 w 7097124"/>
                <a:gd name="connsiteY26" fmla="*/ 1613440 h 4802900"/>
                <a:gd name="connsiteX27" fmla="*/ 6779514 w 7097124"/>
                <a:gd name="connsiteY27" fmla="*/ 1344168 h 4802900"/>
                <a:gd name="connsiteX28" fmla="*/ 6994874 w 7097124"/>
                <a:gd name="connsiteY28" fmla="*/ 987076 h 4802900"/>
                <a:gd name="connsiteX29" fmla="*/ 7094601 w 7097124"/>
                <a:gd name="connsiteY29" fmla="*/ 685895 h 4802900"/>
                <a:gd name="connsiteX30" fmla="*/ 6947059 w 7097124"/>
                <a:gd name="connsiteY30" fmla="*/ 227076 h 4802900"/>
                <a:gd name="connsiteX31" fmla="*/ 6739128 w 7097124"/>
                <a:gd name="connsiteY31" fmla="*/ 0 h 480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97124" h="4802900">
                  <a:moveTo>
                    <a:pt x="0" y="3198971"/>
                  </a:moveTo>
                  <a:cubicBezTo>
                    <a:pt x="32385" y="3249454"/>
                    <a:pt x="174403" y="3413570"/>
                    <a:pt x="219837" y="3452527"/>
                  </a:cubicBezTo>
                  <a:cubicBezTo>
                    <a:pt x="270701" y="3496151"/>
                    <a:pt x="333756" y="3521869"/>
                    <a:pt x="399288" y="3536347"/>
                  </a:cubicBezTo>
                  <a:cubicBezTo>
                    <a:pt x="512254" y="3561207"/>
                    <a:pt x="629222" y="3550634"/>
                    <a:pt x="744188" y="3536347"/>
                  </a:cubicBezTo>
                  <a:cubicBezTo>
                    <a:pt x="823817" y="3526441"/>
                    <a:pt x="905066" y="3513201"/>
                    <a:pt x="981456" y="3536347"/>
                  </a:cubicBezTo>
                  <a:cubicBezTo>
                    <a:pt x="1032986" y="3551968"/>
                    <a:pt x="1077944" y="3582924"/>
                    <a:pt x="1116997" y="3620167"/>
                  </a:cubicBezTo>
                  <a:cubicBezTo>
                    <a:pt x="1162526" y="3663601"/>
                    <a:pt x="1200245" y="3714369"/>
                    <a:pt x="1236631" y="3765804"/>
                  </a:cubicBezTo>
                  <a:cubicBezTo>
                    <a:pt x="1287304" y="3837337"/>
                    <a:pt x="1336167" y="3910298"/>
                    <a:pt x="1378172" y="3987260"/>
                  </a:cubicBezTo>
                  <a:cubicBezTo>
                    <a:pt x="1440656" y="4101560"/>
                    <a:pt x="1491425" y="4221766"/>
                    <a:pt x="1545622" y="4340352"/>
                  </a:cubicBezTo>
                  <a:cubicBezTo>
                    <a:pt x="1589342" y="4435888"/>
                    <a:pt x="1636014" y="4530376"/>
                    <a:pt x="1697165" y="4615625"/>
                  </a:cubicBezTo>
                  <a:cubicBezTo>
                    <a:pt x="1726025" y="4655820"/>
                    <a:pt x="1759553" y="4692396"/>
                    <a:pt x="1800892" y="4719352"/>
                  </a:cubicBezTo>
                  <a:cubicBezTo>
                    <a:pt x="1917097" y="4795076"/>
                    <a:pt x="2065592" y="4776121"/>
                    <a:pt x="2205609" y="4765262"/>
                  </a:cubicBezTo>
                  <a:cubicBezTo>
                    <a:pt x="2356866" y="4753452"/>
                    <a:pt x="2508599" y="4746117"/>
                    <a:pt x="2658237" y="4721352"/>
                  </a:cubicBezTo>
                  <a:cubicBezTo>
                    <a:pt x="2713863" y="4712208"/>
                    <a:pt x="2769394" y="4701445"/>
                    <a:pt x="2825686" y="4701445"/>
                  </a:cubicBezTo>
                  <a:cubicBezTo>
                    <a:pt x="2927509" y="4701254"/>
                    <a:pt x="3025331" y="4736116"/>
                    <a:pt x="3124772" y="4759262"/>
                  </a:cubicBezTo>
                  <a:cubicBezTo>
                    <a:pt x="3226880" y="4782979"/>
                    <a:pt x="3331083" y="4796219"/>
                    <a:pt x="3435858" y="4801172"/>
                  </a:cubicBezTo>
                  <a:cubicBezTo>
                    <a:pt x="3531394" y="4805648"/>
                    <a:pt x="3627692" y="4802886"/>
                    <a:pt x="3718941" y="4775264"/>
                  </a:cubicBezTo>
                  <a:cubicBezTo>
                    <a:pt x="3820001" y="4744593"/>
                    <a:pt x="3909441" y="4685824"/>
                    <a:pt x="3992118" y="4619625"/>
                  </a:cubicBezTo>
                  <a:cubicBezTo>
                    <a:pt x="4072985" y="4554951"/>
                    <a:pt x="4147376" y="4482656"/>
                    <a:pt x="4219385" y="4408170"/>
                  </a:cubicBezTo>
                  <a:cubicBezTo>
                    <a:pt x="4337780" y="4285679"/>
                    <a:pt x="4450937" y="4158234"/>
                    <a:pt x="4564285" y="4031171"/>
                  </a:cubicBezTo>
                  <a:cubicBezTo>
                    <a:pt x="4665536" y="3917728"/>
                    <a:pt x="4767072" y="3804666"/>
                    <a:pt x="4871371" y="3694081"/>
                  </a:cubicBezTo>
                  <a:cubicBezTo>
                    <a:pt x="5012722" y="3544062"/>
                    <a:pt x="5160455" y="3399854"/>
                    <a:pt x="5292090" y="3241262"/>
                  </a:cubicBezTo>
                  <a:cubicBezTo>
                    <a:pt x="5387912" y="3125819"/>
                    <a:pt x="5474970" y="3003328"/>
                    <a:pt x="5551265" y="2874169"/>
                  </a:cubicBezTo>
                  <a:cubicBezTo>
                    <a:pt x="5639848" y="2724341"/>
                    <a:pt x="5714524" y="2566987"/>
                    <a:pt x="5788533" y="2409349"/>
                  </a:cubicBezTo>
                  <a:cubicBezTo>
                    <a:pt x="5838064" y="2303812"/>
                    <a:pt x="5887593" y="2197322"/>
                    <a:pt x="5959983" y="2106168"/>
                  </a:cubicBezTo>
                  <a:cubicBezTo>
                    <a:pt x="6030945" y="2016824"/>
                    <a:pt x="6121051" y="1945481"/>
                    <a:pt x="6209252" y="1872806"/>
                  </a:cubicBezTo>
                  <a:cubicBezTo>
                    <a:pt x="6311456" y="1788509"/>
                    <a:pt x="6410897" y="1701070"/>
                    <a:pt x="6510338" y="1613440"/>
                  </a:cubicBezTo>
                  <a:cubicBezTo>
                    <a:pt x="6605874" y="1529334"/>
                    <a:pt x="6700076" y="1443419"/>
                    <a:pt x="6779514" y="1344168"/>
                  </a:cubicBezTo>
                  <a:cubicBezTo>
                    <a:pt x="6866573" y="1235393"/>
                    <a:pt x="6933248" y="1112139"/>
                    <a:pt x="6994874" y="987076"/>
                  </a:cubicBezTo>
                  <a:cubicBezTo>
                    <a:pt x="7042118" y="891159"/>
                    <a:pt x="7084219" y="792004"/>
                    <a:pt x="7094601" y="685895"/>
                  </a:cubicBezTo>
                  <a:cubicBezTo>
                    <a:pt x="7110699" y="520732"/>
                    <a:pt x="7048405" y="359093"/>
                    <a:pt x="6947059" y="227076"/>
                  </a:cubicBezTo>
                  <a:cubicBezTo>
                    <a:pt x="6861430" y="115538"/>
                    <a:pt x="6739128" y="0"/>
                    <a:pt x="6739128" y="0"/>
                  </a:cubicBezTo>
                </a:path>
              </a:pathLst>
            </a:custGeom>
            <a:noFill/>
            <a:ln w="12700" cap="rnd">
              <a:solidFill>
                <a:schemeClr val="bg2">
                  <a:alpha val="24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BC0CC377-89ED-4A85-84B3-011B44D54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40" y="12542"/>
              <a:ext cx="9121489" cy="6188666"/>
            </a:xfrm>
            <a:custGeom>
              <a:avLst/>
              <a:gdLst>
                <a:gd name="connsiteX0" fmla="*/ 0 w 6891548"/>
                <a:gd name="connsiteY0" fmla="*/ 2860739 h 4699949"/>
                <a:gd name="connsiteX1" fmla="*/ 175451 w 6891548"/>
                <a:gd name="connsiteY1" fmla="*/ 3155252 h 4699949"/>
                <a:gd name="connsiteX2" fmla="*/ 341567 w 6891548"/>
                <a:gd name="connsiteY2" fmla="*/ 3294888 h 4699949"/>
                <a:gd name="connsiteX3" fmla="*/ 557594 w 6891548"/>
                <a:gd name="connsiteY3" fmla="*/ 3336417 h 4699949"/>
                <a:gd name="connsiteX4" fmla="*/ 753618 w 6891548"/>
                <a:gd name="connsiteY4" fmla="*/ 3278220 h 4699949"/>
                <a:gd name="connsiteX5" fmla="*/ 858298 w 6891548"/>
                <a:gd name="connsiteY5" fmla="*/ 3151918 h 4699949"/>
                <a:gd name="connsiteX6" fmla="*/ 846677 w 6891548"/>
                <a:gd name="connsiteY6" fmla="*/ 2907506 h 4699949"/>
                <a:gd name="connsiteX7" fmla="*/ 808482 w 6891548"/>
                <a:gd name="connsiteY7" fmla="*/ 2648141 h 4699949"/>
                <a:gd name="connsiteX8" fmla="*/ 785241 w 6891548"/>
                <a:gd name="connsiteY8" fmla="*/ 2513457 h 4699949"/>
                <a:gd name="connsiteX9" fmla="*/ 785241 w 6891548"/>
                <a:gd name="connsiteY9" fmla="*/ 2408682 h 4699949"/>
                <a:gd name="connsiteX10" fmla="*/ 908209 w 6891548"/>
                <a:gd name="connsiteY10" fmla="*/ 2310575 h 4699949"/>
                <a:gd name="connsiteX11" fmla="*/ 1089279 w 6891548"/>
                <a:gd name="connsiteY11" fmla="*/ 2325529 h 4699949"/>
                <a:gd name="connsiteX12" fmla="*/ 1198912 w 6891548"/>
                <a:gd name="connsiteY12" fmla="*/ 2410301 h 4699949"/>
                <a:gd name="connsiteX13" fmla="*/ 1252061 w 6891548"/>
                <a:gd name="connsiteY13" fmla="*/ 2638044 h 4699949"/>
                <a:gd name="connsiteX14" fmla="*/ 1147382 w 6891548"/>
                <a:gd name="connsiteY14" fmla="*/ 2968847 h 4699949"/>
                <a:gd name="connsiteX15" fmla="*/ 1115854 w 6891548"/>
                <a:gd name="connsiteY15" fmla="*/ 3194971 h 4699949"/>
                <a:gd name="connsiteX16" fmla="*/ 1215580 w 6891548"/>
                <a:gd name="connsiteY16" fmla="*/ 3447669 h 4699949"/>
                <a:gd name="connsiteX17" fmla="*/ 1396651 w 6891548"/>
                <a:gd name="connsiteY17" fmla="*/ 3783425 h 4699949"/>
                <a:gd name="connsiteX18" fmla="*/ 1507998 w 6891548"/>
                <a:gd name="connsiteY18" fmla="*/ 4014502 h 4699949"/>
                <a:gd name="connsiteX19" fmla="*/ 1678400 w 6891548"/>
                <a:gd name="connsiteY19" fmla="*/ 4312634 h 4699949"/>
                <a:gd name="connsiteX20" fmla="*/ 1838706 w 6891548"/>
                <a:gd name="connsiteY20" fmla="*/ 4504182 h 4699949"/>
                <a:gd name="connsiteX21" fmla="*/ 1996630 w 6891548"/>
                <a:gd name="connsiteY21" fmla="*/ 4595146 h 4699949"/>
                <a:gd name="connsiteX22" fmla="*/ 2235899 w 6891548"/>
                <a:gd name="connsiteY22" fmla="*/ 4623912 h 4699949"/>
                <a:gd name="connsiteX23" fmla="*/ 2463165 w 6891548"/>
                <a:gd name="connsiteY23" fmla="*/ 4623912 h 4699949"/>
                <a:gd name="connsiteX24" fmla="*/ 2761583 w 6891548"/>
                <a:gd name="connsiteY24" fmla="*/ 4599528 h 4699949"/>
                <a:gd name="connsiteX25" fmla="*/ 2889504 w 6891548"/>
                <a:gd name="connsiteY25" fmla="*/ 4599528 h 4699949"/>
                <a:gd name="connsiteX26" fmla="*/ 3145250 w 6891548"/>
                <a:gd name="connsiteY26" fmla="*/ 4649534 h 4699949"/>
                <a:gd name="connsiteX27" fmla="*/ 3479197 w 6891548"/>
                <a:gd name="connsiteY27" fmla="*/ 4699826 h 4699949"/>
                <a:gd name="connsiteX28" fmla="*/ 3786283 w 6891548"/>
                <a:gd name="connsiteY28" fmla="*/ 4638008 h 4699949"/>
                <a:gd name="connsiteX29" fmla="*/ 3991642 w 6891548"/>
                <a:gd name="connsiteY29" fmla="*/ 4486371 h 4699949"/>
                <a:gd name="connsiteX30" fmla="*/ 4207002 w 6891548"/>
                <a:gd name="connsiteY30" fmla="*/ 4288917 h 4699949"/>
                <a:gd name="connsiteX31" fmla="*/ 4420362 w 6891548"/>
                <a:gd name="connsiteY31" fmla="*/ 4045553 h 4699949"/>
                <a:gd name="connsiteX32" fmla="*/ 4629722 w 6891548"/>
                <a:gd name="connsiteY32" fmla="*/ 3806190 h 4699949"/>
                <a:gd name="connsiteX33" fmla="*/ 4943761 w 6891548"/>
                <a:gd name="connsiteY33" fmla="*/ 3491960 h 4699949"/>
                <a:gd name="connsiteX34" fmla="*/ 5080349 w 6891548"/>
                <a:gd name="connsiteY34" fmla="*/ 3327368 h 4699949"/>
                <a:gd name="connsiteX35" fmla="*/ 5327618 w 6891548"/>
                <a:gd name="connsiteY35" fmla="*/ 3000185 h 4699949"/>
                <a:gd name="connsiteX36" fmla="*/ 5489163 w 6891548"/>
                <a:gd name="connsiteY36" fmla="*/ 2693003 h 4699949"/>
                <a:gd name="connsiteX37" fmla="*/ 5606796 w 6891548"/>
                <a:gd name="connsiteY37" fmla="*/ 2385822 h 4699949"/>
                <a:gd name="connsiteX38" fmla="*/ 5776246 w 6891548"/>
                <a:gd name="connsiteY38" fmla="*/ 2030730 h 4699949"/>
                <a:gd name="connsiteX39" fmla="*/ 5976652 w 6891548"/>
                <a:gd name="connsiteY39" fmla="*/ 1830229 h 4699949"/>
                <a:gd name="connsiteX40" fmla="*/ 6196965 w 6891548"/>
                <a:gd name="connsiteY40" fmla="*/ 1679639 h 4699949"/>
                <a:gd name="connsiteX41" fmla="*/ 6456140 w 6891548"/>
                <a:gd name="connsiteY41" fmla="*/ 1498092 h 4699949"/>
                <a:gd name="connsiteX42" fmla="*/ 6663500 w 6891548"/>
                <a:gd name="connsiteY42" fmla="*/ 1270635 h 4699949"/>
                <a:gd name="connsiteX43" fmla="*/ 6842951 w 6891548"/>
                <a:gd name="connsiteY43" fmla="*/ 947452 h 4699949"/>
                <a:gd name="connsiteX44" fmla="*/ 6890766 w 6891548"/>
                <a:gd name="connsiteY44" fmla="*/ 694087 h 4699949"/>
                <a:gd name="connsiteX45" fmla="*/ 6866858 w 6891548"/>
                <a:gd name="connsiteY45" fmla="*/ 492633 h 4699949"/>
                <a:gd name="connsiteX46" fmla="*/ 6675406 w 6891548"/>
                <a:gd name="connsiteY46" fmla="*/ 233267 h 4699949"/>
                <a:gd name="connsiteX47" fmla="*/ 6422613 w 6891548"/>
                <a:gd name="connsiteY47" fmla="*/ 0 h 469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91548" h="4699949">
                  <a:moveTo>
                    <a:pt x="0" y="2860739"/>
                  </a:moveTo>
                  <a:cubicBezTo>
                    <a:pt x="32861" y="2919603"/>
                    <a:pt x="133255" y="3102674"/>
                    <a:pt x="175451" y="3155252"/>
                  </a:cubicBezTo>
                  <a:cubicBezTo>
                    <a:pt x="221266" y="3212402"/>
                    <a:pt x="275939" y="3262598"/>
                    <a:pt x="341567" y="3294888"/>
                  </a:cubicBezTo>
                  <a:cubicBezTo>
                    <a:pt x="408432" y="3327845"/>
                    <a:pt x="483108" y="3340132"/>
                    <a:pt x="557594" y="3336417"/>
                  </a:cubicBezTo>
                  <a:cubicBezTo>
                    <a:pt x="626936" y="3332988"/>
                    <a:pt x="695420" y="3315653"/>
                    <a:pt x="753618" y="3278220"/>
                  </a:cubicBezTo>
                  <a:cubicBezTo>
                    <a:pt x="800957" y="3247739"/>
                    <a:pt x="839915" y="3204972"/>
                    <a:pt x="858298" y="3151918"/>
                  </a:cubicBezTo>
                  <a:cubicBezTo>
                    <a:pt x="885349" y="3073718"/>
                    <a:pt x="862203" y="2989803"/>
                    <a:pt x="846677" y="2907506"/>
                  </a:cubicBezTo>
                  <a:cubicBezTo>
                    <a:pt x="830485" y="2821591"/>
                    <a:pt x="822293" y="2734437"/>
                    <a:pt x="808482" y="2648141"/>
                  </a:cubicBezTo>
                  <a:cubicBezTo>
                    <a:pt x="801243" y="2603183"/>
                    <a:pt x="792671" y="2558415"/>
                    <a:pt x="785241" y="2513457"/>
                  </a:cubicBezTo>
                  <a:cubicBezTo>
                    <a:pt x="779431" y="2478405"/>
                    <a:pt x="774383" y="2442401"/>
                    <a:pt x="785241" y="2408682"/>
                  </a:cubicBezTo>
                  <a:cubicBezTo>
                    <a:pt x="802291" y="2355723"/>
                    <a:pt x="853631" y="2324576"/>
                    <a:pt x="908209" y="2310575"/>
                  </a:cubicBezTo>
                  <a:cubicBezTo>
                    <a:pt x="968502" y="2295144"/>
                    <a:pt x="1032129" y="2301050"/>
                    <a:pt x="1089279" y="2325529"/>
                  </a:cubicBezTo>
                  <a:cubicBezTo>
                    <a:pt x="1132523" y="2344007"/>
                    <a:pt x="1170718" y="2372678"/>
                    <a:pt x="1198912" y="2410301"/>
                  </a:cubicBezTo>
                  <a:cubicBezTo>
                    <a:pt x="1247299" y="2474690"/>
                    <a:pt x="1260443" y="2557558"/>
                    <a:pt x="1252061" y="2638044"/>
                  </a:cubicBezTo>
                  <a:cubicBezTo>
                    <a:pt x="1240060" y="2753487"/>
                    <a:pt x="1184148" y="2858357"/>
                    <a:pt x="1147382" y="2968847"/>
                  </a:cubicBezTo>
                  <a:cubicBezTo>
                    <a:pt x="1122998" y="3041999"/>
                    <a:pt x="1106900" y="3118485"/>
                    <a:pt x="1115854" y="3194971"/>
                  </a:cubicBezTo>
                  <a:cubicBezTo>
                    <a:pt x="1126426" y="3285649"/>
                    <a:pt x="1171099" y="3367469"/>
                    <a:pt x="1215580" y="3447669"/>
                  </a:cubicBezTo>
                  <a:cubicBezTo>
                    <a:pt x="1277207" y="3558921"/>
                    <a:pt x="1340072" y="3669602"/>
                    <a:pt x="1396651" y="3783425"/>
                  </a:cubicBezTo>
                  <a:cubicBezTo>
                    <a:pt x="1434751" y="3860006"/>
                    <a:pt x="1469993" y="3937921"/>
                    <a:pt x="1507998" y="4014502"/>
                  </a:cubicBezTo>
                  <a:cubicBezTo>
                    <a:pt x="1558957" y="4117086"/>
                    <a:pt x="1614964" y="4217194"/>
                    <a:pt x="1678400" y="4312634"/>
                  </a:cubicBezTo>
                  <a:cubicBezTo>
                    <a:pt x="1724692" y="4382357"/>
                    <a:pt x="1775079" y="4449890"/>
                    <a:pt x="1838706" y="4504182"/>
                  </a:cubicBezTo>
                  <a:cubicBezTo>
                    <a:pt x="1885379" y="4543997"/>
                    <a:pt x="1938338" y="4576001"/>
                    <a:pt x="1996630" y="4595146"/>
                  </a:cubicBezTo>
                  <a:cubicBezTo>
                    <a:pt x="2073307" y="4620387"/>
                    <a:pt x="2155031" y="4622006"/>
                    <a:pt x="2235899" y="4623912"/>
                  </a:cubicBezTo>
                  <a:cubicBezTo>
                    <a:pt x="2311718" y="4625626"/>
                    <a:pt x="2387536" y="4627531"/>
                    <a:pt x="2463165" y="4623912"/>
                  </a:cubicBezTo>
                  <a:cubicBezTo>
                    <a:pt x="2562892" y="4619149"/>
                    <a:pt x="2661857" y="4605147"/>
                    <a:pt x="2761583" y="4599528"/>
                  </a:cubicBezTo>
                  <a:cubicBezTo>
                    <a:pt x="2804160" y="4597146"/>
                    <a:pt x="2846927" y="4596289"/>
                    <a:pt x="2889504" y="4599528"/>
                  </a:cubicBezTo>
                  <a:cubicBezTo>
                    <a:pt x="2976277" y="4606100"/>
                    <a:pt x="3060573" y="4629246"/>
                    <a:pt x="3145250" y="4649534"/>
                  </a:cubicBezTo>
                  <a:cubicBezTo>
                    <a:pt x="3255074" y="4675918"/>
                    <a:pt x="3366326" y="4698016"/>
                    <a:pt x="3479197" y="4699826"/>
                  </a:cubicBezTo>
                  <a:cubicBezTo>
                    <a:pt x="3585210" y="4701540"/>
                    <a:pt x="3691700" y="4685633"/>
                    <a:pt x="3786283" y="4638008"/>
                  </a:cubicBezTo>
                  <a:cubicBezTo>
                    <a:pt x="3862578" y="4599623"/>
                    <a:pt x="3927253" y="4542758"/>
                    <a:pt x="3991642" y="4486371"/>
                  </a:cubicBezTo>
                  <a:cubicBezTo>
                    <a:pt x="4064984" y="4422172"/>
                    <a:pt x="4138708" y="4358355"/>
                    <a:pt x="4207002" y="4288917"/>
                  </a:cubicBezTo>
                  <a:cubicBezTo>
                    <a:pt x="4282631" y="4211955"/>
                    <a:pt x="4351401" y="4128611"/>
                    <a:pt x="4420362" y="4045553"/>
                  </a:cubicBezTo>
                  <a:cubicBezTo>
                    <a:pt x="4488085" y="3964020"/>
                    <a:pt x="4556379" y="3882676"/>
                    <a:pt x="4629722" y="3806190"/>
                  </a:cubicBezTo>
                  <a:cubicBezTo>
                    <a:pt x="4732211" y="3699224"/>
                    <a:pt x="4844796" y="3602260"/>
                    <a:pt x="4943761" y="3491960"/>
                  </a:cubicBezTo>
                  <a:cubicBezTo>
                    <a:pt x="4991386" y="3438906"/>
                    <a:pt x="5035677" y="3382995"/>
                    <a:pt x="5080349" y="3327368"/>
                  </a:cubicBezTo>
                  <a:cubicBezTo>
                    <a:pt x="5165980" y="3220688"/>
                    <a:pt x="5253419" y="3115151"/>
                    <a:pt x="5327618" y="3000185"/>
                  </a:cubicBezTo>
                  <a:cubicBezTo>
                    <a:pt x="5390483" y="2902839"/>
                    <a:pt x="5443442" y="2799493"/>
                    <a:pt x="5489163" y="2693003"/>
                  </a:cubicBezTo>
                  <a:cubicBezTo>
                    <a:pt x="5532406" y="2592229"/>
                    <a:pt x="5569077" y="2488787"/>
                    <a:pt x="5606796" y="2385822"/>
                  </a:cubicBezTo>
                  <a:cubicBezTo>
                    <a:pt x="5652135" y="2261902"/>
                    <a:pt x="5699093" y="2137410"/>
                    <a:pt x="5776246" y="2030730"/>
                  </a:cubicBezTo>
                  <a:cubicBezTo>
                    <a:pt x="5831872" y="1953768"/>
                    <a:pt x="5901500" y="1888427"/>
                    <a:pt x="5976652" y="1830229"/>
                  </a:cubicBezTo>
                  <a:cubicBezTo>
                    <a:pt x="6047042" y="1775746"/>
                    <a:pt x="6121813" y="1727359"/>
                    <a:pt x="6196965" y="1679639"/>
                  </a:cubicBezTo>
                  <a:cubicBezTo>
                    <a:pt x="6286119" y="1622965"/>
                    <a:pt x="6375940" y="1566767"/>
                    <a:pt x="6456140" y="1498092"/>
                  </a:cubicBezTo>
                  <a:cubicBezTo>
                    <a:pt x="6534341" y="1431227"/>
                    <a:pt x="6602063" y="1353217"/>
                    <a:pt x="6663500" y="1270635"/>
                  </a:cubicBezTo>
                  <a:cubicBezTo>
                    <a:pt x="6737509" y="1171194"/>
                    <a:pt x="6802374" y="1064514"/>
                    <a:pt x="6842951" y="947452"/>
                  </a:cubicBezTo>
                  <a:cubicBezTo>
                    <a:pt x="6871240" y="865823"/>
                    <a:pt x="6887051" y="780383"/>
                    <a:pt x="6890766" y="694087"/>
                  </a:cubicBezTo>
                  <a:cubicBezTo>
                    <a:pt x="6893719" y="625888"/>
                    <a:pt x="6888861" y="557117"/>
                    <a:pt x="6866858" y="492633"/>
                  </a:cubicBezTo>
                  <a:cubicBezTo>
                    <a:pt x="6831616" y="389573"/>
                    <a:pt x="6755511" y="307848"/>
                    <a:pt x="6675406" y="233267"/>
                  </a:cubicBezTo>
                  <a:cubicBezTo>
                    <a:pt x="6607588" y="170402"/>
                    <a:pt x="6496336" y="56007"/>
                    <a:pt x="6422613" y="0"/>
                  </a:cubicBezTo>
                </a:path>
              </a:pathLst>
            </a:custGeom>
            <a:noFill/>
            <a:ln w="12700" cap="rnd">
              <a:solidFill>
                <a:schemeClr val="bg2">
                  <a:alpha val="24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CC44302-CB8C-48E2-B1CD-BA4D30DA6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EAC85F3-ABB7-4AE5-A19F-69B28F09A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9439"/>
              <a:ext cx="8755533" cy="5998603"/>
            </a:xfrm>
            <a:custGeom>
              <a:avLst/>
              <a:gdLst>
                <a:gd name="connsiteX0" fmla="*/ 6072569 w 6649344"/>
                <a:gd name="connsiteY0" fmla="*/ 0 h 4555608"/>
                <a:gd name="connsiteX1" fmla="*/ 6201347 w 6649344"/>
                <a:gd name="connsiteY1" fmla="*/ 218218 h 4555608"/>
                <a:gd name="connsiteX2" fmla="*/ 6519101 w 6649344"/>
                <a:gd name="connsiteY2" fmla="*/ 492919 h 4555608"/>
                <a:gd name="connsiteX3" fmla="*/ 6648260 w 6649344"/>
                <a:gd name="connsiteY3" fmla="*/ 789718 h 4555608"/>
                <a:gd name="connsiteX4" fmla="*/ 6574060 w 6649344"/>
                <a:gd name="connsiteY4" fmla="*/ 1096137 h 4555608"/>
                <a:gd name="connsiteX5" fmla="*/ 6385084 w 6649344"/>
                <a:gd name="connsiteY5" fmla="*/ 1349883 h 4555608"/>
                <a:gd name="connsiteX6" fmla="*/ 6126671 w 6649344"/>
                <a:gd name="connsiteY6" fmla="*/ 1515047 h 4555608"/>
                <a:gd name="connsiteX7" fmla="*/ 5851493 w 6649344"/>
                <a:gd name="connsiteY7" fmla="*/ 1632299 h 4555608"/>
                <a:gd name="connsiteX8" fmla="*/ 5679187 w 6649344"/>
                <a:gd name="connsiteY8" fmla="*/ 1759172 h 4555608"/>
                <a:gd name="connsiteX9" fmla="*/ 5564314 w 6649344"/>
                <a:gd name="connsiteY9" fmla="*/ 1962626 h 4555608"/>
                <a:gd name="connsiteX10" fmla="*/ 5470970 w 6649344"/>
                <a:gd name="connsiteY10" fmla="*/ 2245138 h 4555608"/>
                <a:gd name="connsiteX11" fmla="*/ 5406390 w 6649344"/>
                <a:gd name="connsiteY11" fmla="*/ 2467737 h 4555608"/>
                <a:gd name="connsiteX12" fmla="*/ 5327428 w 6649344"/>
                <a:gd name="connsiteY12" fmla="*/ 2723864 h 4555608"/>
                <a:gd name="connsiteX13" fmla="*/ 5198269 w 6649344"/>
                <a:gd name="connsiteY13" fmla="*/ 2970467 h 4555608"/>
                <a:gd name="connsiteX14" fmla="*/ 5085779 w 6649344"/>
                <a:gd name="connsiteY14" fmla="*/ 3147632 h 4555608"/>
                <a:gd name="connsiteX15" fmla="*/ 4839367 w 6649344"/>
                <a:gd name="connsiteY15" fmla="*/ 3461195 h 4555608"/>
                <a:gd name="connsiteX16" fmla="*/ 4639628 w 6649344"/>
                <a:gd name="connsiteY16" fmla="*/ 3661125 h 4555608"/>
                <a:gd name="connsiteX17" fmla="*/ 4467320 w 6649344"/>
                <a:gd name="connsiteY17" fmla="*/ 3833432 h 4555608"/>
                <a:gd name="connsiteX18" fmla="*/ 4292632 w 6649344"/>
                <a:gd name="connsiteY18" fmla="*/ 4008215 h 4555608"/>
                <a:gd name="connsiteX19" fmla="*/ 3976783 w 6649344"/>
                <a:gd name="connsiteY19" fmla="*/ 4324160 h 4555608"/>
                <a:gd name="connsiteX20" fmla="*/ 3793712 w 6649344"/>
                <a:gd name="connsiteY20" fmla="*/ 4478560 h 4555608"/>
                <a:gd name="connsiteX21" fmla="*/ 3509010 w 6649344"/>
                <a:gd name="connsiteY21" fmla="*/ 4555141 h 4555608"/>
                <a:gd name="connsiteX22" fmla="*/ 2982659 w 6649344"/>
                <a:gd name="connsiteY22" fmla="*/ 4488085 h 4555608"/>
                <a:gd name="connsiteX23" fmla="*/ 2420398 w 6649344"/>
                <a:gd name="connsiteY23" fmla="*/ 4488085 h 4555608"/>
                <a:gd name="connsiteX24" fmla="*/ 2176939 w 6649344"/>
                <a:gd name="connsiteY24" fmla="*/ 4463034 h 4555608"/>
                <a:gd name="connsiteX25" fmla="*/ 1810607 w 6649344"/>
                <a:gd name="connsiteY25" fmla="*/ 4272629 h 4555608"/>
                <a:gd name="connsiteX26" fmla="*/ 1615345 w 6649344"/>
                <a:gd name="connsiteY26" fmla="*/ 3953733 h 4555608"/>
                <a:gd name="connsiteX27" fmla="*/ 1455801 w 6649344"/>
                <a:gd name="connsiteY27" fmla="*/ 3613309 h 4555608"/>
                <a:gd name="connsiteX28" fmla="*/ 1362742 w 6649344"/>
                <a:gd name="connsiteY28" fmla="*/ 3309080 h 4555608"/>
                <a:gd name="connsiteX29" fmla="*/ 1429226 w 6649344"/>
                <a:gd name="connsiteY29" fmla="*/ 2865215 h 4555608"/>
                <a:gd name="connsiteX30" fmla="*/ 1493996 w 6649344"/>
                <a:gd name="connsiteY30" fmla="*/ 2444591 h 4555608"/>
                <a:gd name="connsiteX31" fmla="*/ 1379315 w 6649344"/>
                <a:gd name="connsiteY31" fmla="*/ 2240090 h 4555608"/>
                <a:gd name="connsiteX32" fmla="*/ 1243108 w 6649344"/>
                <a:gd name="connsiteY32" fmla="*/ 2156936 h 4555608"/>
                <a:gd name="connsiteX33" fmla="*/ 929069 w 6649344"/>
                <a:gd name="connsiteY33" fmla="*/ 2075498 h 4555608"/>
                <a:gd name="connsiteX34" fmla="*/ 736282 w 6649344"/>
                <a:gd name="connsiteY34" fmla="*/ 2120360 h 4555608"/>
                <a:gd name="connsiteX35" fmla="*/ 443865 w 6649344"/>
                <a:gd name="connsiteY35" fmla="*/ 2266664 h 4555608"/>
                <a:gd name="connsiteX36" fmla="*/ 0 w 6649344"/>
                <a:gd name="connsiteY36" fmla="*/ 2592229 h 455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49344" h="4555608">
                  <a:moveTo>
                    <a:pt x="6072569" y="0"/>
                  </a:moveTo>
                  <a:cubicBezTo>
                    <a:pt x="6092857" y="34576"/>
                    <a:pt x="6094000" y="127349"/>
                    <a:pt x="6201347" y="218218"/>
                  </a:cubicBezTo>
                  <a:cubicBezTo>
                    <a:pt x="6308789" y="309086"/>
                    <a:pt x="6430518" y="383858"/>
                    <a:pt x="6519101" y="492919"/>
                  </a:cubicBezTo>
                  <a:cubicBezTo>
                    <a:pt x="6588919" y="578834"/>
                    <a:pt x="6640449" y="679704"/>
                    <a:pt x="6648260" y="789718"/>
                  </a:cubicBezTo>
                  <a:cubicBezTo>
                    <a:pt x="6655880" y="896303"/>
                    <a:pt x="6622542" y="1000411"/>
                    <a:pt x="6574060" y="1096137"/>
                  </a:cubicBezTo>
                  <a:cubicBezTo>
                    <a:pt x="6526054" y="1191101"/>
                    <a:pt x="6463570" y="1278160"/>
                    <a:pt x="6385084" y="1349883"/>
                  </a:cubicBezTo>
                  <a:cubicBezTo>
                    <a:pt x="6309170" y="1419225"/>
                    <a:pt x="6220397" y="1472660"/>
                    <a:pt x="6126671" y="1515047"/>
                  </a:cubicBezTo>
                  <a:cubicBezTo>
                    <a:pt x="6035707" y="1556194"/>
                    <a:pt x="5940362" y="1586960"/>
                    <a:pt x="5851493" y="1632299"/>
                  </a:cubicBezTo>
                  <a:cubicBezTo>
                    <a:pt x="5787390" y="1665065"/>
                    <a:pt x="5726906" y="1705356"/>
                    <a:pt x="5679187" y="1759172"/>
                  </a:cubicBezTo>
                  <a:cubicBezTo>
                    <a:pt x="5627180" y="1817846"/>
                    <a:pt x="5593176" y="1889569"/>
                    <a:pt x="5564314" y="1962626"/>
                  </a:cubicBezTo>
                  <a:cubicBezTo>
                    <a:pt x="5527834" y="2054923"/>
                    <a:pt x="5499354" y="2149983"/>
                    <a:pt x="5470970" y="2245138"/>
                  </a:cubicBezTo>
                  <a:cubicBezTo>
                    <a:pt x="5448872" y="2319147"/>
                    <a:pt x="5426869" y="2393252"/>
                    <a:pt x="5406390" y="2467737"/>
                  </a:cubicBezTo>
                  <a:cubicBezTo>
                    <a:pt x="5382673" y="2553938"/>
                    <a:pt x="5360765" y="2640902"/>
                    <a:pt x="5327428" y="2723864"/>
                  </a:cubicBezTo>
                  <a:cubicBezTo>
                    <a:pt x="5292757" y="2810066"/>
                    <a:pt x="5246275" y="2890838"/>
                    <a:pt x="5198269" y="2970467"/>
                  </a:cubicBezTo>
                  <a:cubicBezTo>
                    <a:pt x="5162074" y="3030379"/>
                    <a:pt x="5124927" y="3089625"/>
                    <a:pt x="5085779" y="3147632"/>
                  </a:cubicBezTo>
                  <a:cubicBezTo>
                    <a:pt x="5011293" y="3258026"/>
                    <a:pt x="4929854" y="3363659"/>
                    <a:pt x="4839367" y="3461195"/>
                  </a:cubicBezTo>
                  <a:cubicBezTo>
                    <a:pt x="4775264" y="3530251"/>
                    <a:pt x="4706779" y="3595021"/>
                    <a:pt x="4639628" y="3661125"/>
                  </a:cubicBezTo>
                  <a:cubicBezTo>
                    <a:pt x="4581620" y="3717989"/>
                    <a:pt x="4524661" y="3775901"/>
                    <a:pt x="4467320" y="3833432"/>
                  </a:cubicBezTo>
                  <a:cubicBezTo>
                    <a:pt x="4409218" y="3891820"/>
                    <a:pt x="4350925" y="3949922"/>
                    <a:pt x="4292632" y="4008215"/>
                  </a:cubicBezTo>
                  <a:cubicBezTo>
                    <a:pt x="4187285" y="4113467"/>
                    <a:pt x="4082129" y="4218909"/>
                    <a:pt x="3976783" y="4324160"/>
                  </a:cubicBezTo>
                  <a:cubicBezTo>
                    <a:pt x="3920014" y="4380929"/>
                    <a:pt x="3862673" y="4437793"/>
                    <a:pt x="3793712" y="4478560"/>
                  </a:cubicBezTo>
                  <a:cubicBezTo>
                    <a:pt x="3707797" y="4529328"/>
                    <a:pt x="3608832" y="4551712"/>
                    <a:pt x="3509010" y="4555141"/>
                  </a:cubicBezTo>
                  <a:cubicBezTo>
                    <a:pt x="3331845" y="4561237"/>
                    <a:pt x="3159347" y="4506087"/>
                    <a:pt x="2982659" y="4488085"/>
                  </a:cubicBezTo>
                  <a:cubicBezTo>
                    <a:pt x="2796064" y="4469130"/>
                    <a:pt x="2608135" y="4491323"/>
                    <a:pt x="2420398" y="4488085"/>
                  </a:cubicBezTo>
                  <a:cubicBezTo>
                    <a:pt x="2338673" y="4486656"/>
                    <a:pt x="2256949" y="4480084"/>
                    <a:pt x="2176939" y="4463034"/>
                  </a:cubicBezTo>
                  <a:cubicBezTo>
                    <a:pt x="2039207" y="4433697"/>
                    <a:pt x="1908429" y="4373499"/>
                    <a:pt x="1810607" y="4272629"/>
                  </a:cubicBezTo>
                  <a:cubicBezTo>
                    <a:pt x="1723358" y="4182618"/>
                    <a:pt x="1669637" y="4067175"/>
                    <a:pt x="1615345" y="3953733"/>
                  </a:cubicBezTo>
                  <a:cubicBezTo>
                    <a:pt x="1561243" y="3840671"/>
                    <a:pt x="1505807" y="3728180"/>
                    <a:pt x="1455801" y="3613309"/>
                  </a:cubicBezTo>
                  <a:cubicBezTo>
                    <a:pt x="1413129" y="3515392"/>
                    <a:pt x="1374553" y="3414998"/>
                    <a:pt x="1362742" y="3309080"/>
                  </a:cubicBezTo>
                  <a:cubicBezTo>
                    <a:pt x="1346073" y="3158966"/>
                    <a:pt x="1384649" y="3010091"/>
                    <a:pt x="1429226" y="2865215"/>
                  </a:cubicBezTo>
                  <a:cubicBezTo>
                    <a:pt x="1471898" y="2726627"/>
                    <a:pt x="1522190" y="2585657"/>
                    <a:pt x="1493996" y="2444591"/>
                  </a:cubicBezTo>
                  <a:cubicBezTo>
                    <a:pt x="1478280" y="2365915"/>
                    <a:pt x="1439513" y="2293144"/>
                    <a:pt x="1379315" y="2240090"/>
                  </a:cubicBezTo>
                  <a:cubicBezTo>
                    <a:pt x="1339215" y="2204752"/>
                    <a:pt x="1291495" y="2179796"/>
                    <a:pt x="1243108" y="2156936"/>
                  </a:cubicBezTo>
                  <a:cubicBezTo>
                    <a:pt x="1143476" y="2110073"/>
                    <a:pt x="1038511" y="2069973"/>
                    <a:pt x="929069" y="2075498"/>
                  </a:cubicBezTo>
                  <a:cubicBezTo>
                    <a:pt x="862870" y="2078831"/>
                    <a:pt x="799052" y="2098643"/>
                    <a:pt x="736282" y="2120360"/>
                  </a:cubicBezTo>
                  <a:cubicBezTo>
                    <a:pt x="632365" y="2156365"/>
                    <a:pt x="492633" y="2168366"/>
                    <a:pt x="443865" y="2266664"/>
                  </a:cubicBezTo>
                  <a:cubicBezTo>
                    <a:pt x="229648" y="2699480"/>
                    <a:pt x="8858" y="2576036"/>
                    <a:pt x="0" y="2592229"/>
                  </a:cubicBezTo>
                </a:path>
              </a:pathLst>
            </a:custGeom>
            <a:noFill/>
            <a:ln w="12700" cap="rnd">
              <a:solidFill>
                <a:schemeClr val="bg2">
                  <a:alpha val="24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D6442C7-EA96-48F7-8E52-15B32EDD6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2542"/>
              <a:ext cx="8335554" cy="5823102"/>
            </a:xfrm>
            <a:custGeom>
              <a:avLst/>
              <a:gdLst>
                <a:gd name="connsiteX0" fmla="*/ 0 w 6330393"/>
                <a:gd name="connsiteY0" fmla="*/ 2249519 h 4422324"/>
                <a:gd name="connsiteX1" fmla="*/ 653129 w 6330393"/>
                <a:gd name="connsiteY1" fmla="*/ 1966532 h 4422324"/>
                <a:gd name="connsiteX2" fmla="*/ 972122 w 6330393"/>
                <a:gd name="connsiteY2" fmla="*/ 1926622 h 4422324"/>
                <a:gd name="connsiteX3" fmla="*/ 1340168 w 6330393"/>
                <a:gd name="connsiteY3" fmla="*/ 2041398 h 4422324"/>
                <a:gd name="connsiteX4" fmla="*/ 1572768 w 6330393"/>
                <a:gd name="connsiteY4" fmla="*/ 2147697 h 4422324"/>
                <a:gd name="connsiteX5" fmla="*/ 1747647 w 6330393"/>
                <a:gd name="connsiteY5" fmla="*/ 2370677 h 4422324"/>
                <a:gd name="connsiteX6" fmla="*/ 1718596 w 6330393"/>
                <a:gd name="connsiteY6" fmla="*/ 2632043 h 4422324"/>
                <a:gd name="connsiteX7" fmla="*/ 1575054 w 6330393"/>
                <a:gd name="connsiteY7" fmla="*/ 2947988 h 4422324"/>
                <a:gd name="connsiteX8" fmla="*/ 1543431 w 6330393"/>
                <a:gd name="connsiteY8" fmla="*/ 3462147 h 4422324"/>
                <a:gd name="connsiteX9" fmla="*/ 1666875 w 6330393"/>
                <a:gd name="connsiteY9" fmla="*/ 3792474 h 4422324"/>
                <a:gd name="connsiteX10" fmla="*/ 1801844 w 6330393"/>
                <a:gd name="connsiteY10" fmla="*/ 4048125 h 4422324"/>
                <a:gd name="connsiteX11" fmla="*/ 2011490 w 6330393"/>
                <a:gd name="connsiteY11" fmla="*/ 4257866 h 4422324"/>
                <a:gd name="connsiteX12" fmla="*/ 2383727 w 6330393"/>
                <a:gd name="connsiteY12" fmla="*/ 4353687 h 4422324"/>
                <a:gd name="connsiteX13" fmla="*/ 2745105 w 6330393"/>
                <a:gd name="connsiteY13" fmla="*/ 4353687 h 4422324"/>
                <a:gd name="connsiteX14" fmla="*/ 3001232 w 6330393"/>
                <a:gd name="connsiteY14" fmla="*/ 4368927 h 4422324"/>
                <a:gd name="connsiteX15" fmla="*/ 3316891 w 6330393"/>
                <a:gd name="connsiteY15" fmla="*/ 4402170 h 4422324"/>
                <a:gd name="connsiteX16" fmla="*/ 3578543 w 6330393"/>
                <a:gd name="connsiteY16" fmla="*/ 4413218 h 4422324"/>
                <a:gd name="connsiteX17" fmla="*/ 3746087 w 6330393"/>
                <a:gd name="connsiteY17" fmla="*/ 4330065 h 4422324"/>
                <a:gd name="connsiteX18" fmla="*/ 3986689 w 6330393"/>
                <a:gd name="connsiteY18" fmla="*/ 4147280 h 4422324"/>
                <a:gd name="connsiteX19" fmla="*/ 4469987 w 6330393"/>
                <a:gd name="connsiteY19" fmla="*/ 3682841 h 4422324"/>
                <a:gd name="connsiteX20" fmla="*/ 4742784 w 6330393"/>
                <a:gd name="connsiteY20" fmla="*/ 3409950 h 4422324"/>
                <a:gd name="connsiteX21" fmla="*/ 5029867 w 6330393"/>
                <a:gd name="connsiteY21" fmla="*/ 3058097 h 4422324"/>
                <a:gd name="connsiteX22" fmla="*/ 5211699 w 6330393"/>
                <a:gd name="connsiteY22" fmla="*/ 2675096 h 4422324"/>
                <a:gd name="connsiteX23" fmla="*/ 5326571 w 6330393"/>
                <a:gd name="connsiteY23" fmla="*/ 2136458 h 4422324"/>
                <a:gd name="connsiteX24" fmla="*/ 5407914 w 6330393"/>
                <a:gd name="connsiteY24" fmla="*/ 1772603 h 4422324"/>
                <a:gd name="connsiteX25" fmla="*/ 5517928 w 6330393"/>
                <a:gd name="connsiteY25" fmla="*/ 1456658 h 4422324"/>
                <a:gd name="connsiteX26" fmla="*/ 5649563 w 6330393"/>
                <a:gd name="connsiteY26" fmla="*/ 1325023 h 4422324"/>
                <a:gd name="connsiteX27" fmla="*/ 5963031 w 6330393"/>
                <a:gd name="connsiteY27" fmla="*/ 1289114 h 4422324"/>
                <a:gd name="connsiteX28" fmla="*/ 6185535 w 6330393"/>
                <a:gd name="connsiteY28" fmla="*/ 1217295 h 4422324"/>
                <a:gd name="connsiteX29" fmla="*/ 6326696 w 6330393"/>
                <a:gd name="connsiteY29" fmla="*/ 992315 h 4422324"/>
                <a:gd name="connsiteX30" fmla="*/ 6305169 w 6330393"/>
                <a:gd name="connsiteY30" fmla="*/ 824770 h 4422324"/>
                <a:gd name="connsiteX31" fmla="*/ 6156865 w 6330393"/>
                <a:gd name="connsiteY31" fmla="*/ 654844 h 4422324"/>
                <a:gd name="connsiteX32" fmla="*/ 5908072 w 6330393"/>
                <a:gd name="connsiteY32" fmla="*/ 506444 h 4422324"/>
                <a:gd name="connsiteX33" fmla="*/ 5606605 w 6330393"/>
                <a:gd name="connsiteY33" fmla="*/ 353282 h 4422324"/>
                <a:gd name="connsiteX34" fmla="*/ 5506117 w 6330393"/>
                <a:gd name="connsiteY34" fmla="*/ 164211 h 4422324"/>
                <a:gd name="connsiteX35" fmla="*/ 5598890 w 6330393"/>
                <a:gd name="connsiteY35" fmla="*/ 0 h 442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30393" h="4422324">
                  <a:moveTo>
                    <a:pt x="0" y="2249519"/>
                  </a:moveTo>
                  <a:cubicBezTo>
                    <a:pt x="166592" y="2158746"/>
                    <a:pt x="472059" y="2022443"/>
                    <a:pt x="653129" y="1966532"/>
                  </a:cubicBezTo>
                  <a:cubicBezTo>
                    <a:pt x="756761" y="1934528"/>
                    <a:pt x="864489" y="1915573"/>
                    <a:pt x="972122" y="1926622"/>
                  </a:cubicBezTo>
                  <a:cubicBezTo>
                    <a:pt x="1100423" y="1939766"/>
                    <a:pt x="1219581" y="1994630"/>
                    <a:pt x="1340168" y="2041398"/>
                  </a:cubicBezTo>
                  <a:cubicBezTo>
                    <a:pt x="1419987" y="2072354"/>
                    <a:pt x="1501140" y="2101025"/>
                    <a:pt x="1572768" y="2147697"/>
                  </a:cubicBezTo>
                  <a:cubicBezTo>
                    <a:pt x="1654874" y="2201132"/>
                    <a:pt x="1723454" y="2276285"/>
                    <a:pt x="1747647" y="2370677"/>
                  </a:cubicBezTo>
                  <a:cubicBezTo>
                    <a:pt x="1769840" y="2457545"/>
                    <a:pt x="1750981" y="2547842"/>
                    <a:pt x="1718596" y="2632043"/>
                  </a:cubicBezTo>
                  <a:cubicBezTo>
                    <a:pt x="1676876" y="2740152"/>
                    <a:pt x="1615345" y="2839403"/>
                    <a:pt x="1575054" y="2947988"/>
                  </a:cubicBezTo>
                  <a:cubicBezTo>
                    <a:pt x="1514094" y="3112199"/>
                    <a:pt x="1505141" y="3291269"/>
                    <a:pt x="1543431" y="3462147"/>
                  </a:cubicBezTo>
                  <a:cubicBezTo>
                    <a:pt x="1569244" y="3577114"/>
                    <a:pt x="1617536" y="3685318"/>
                    <a:pt x="1666875" y="3792474"/>
                  </a:cubicBezTo>
                  <a:cubicBezTo>
                    <a:pt x="1707261" y="3880199"/>
                    <a:pt x="1748600" y="3967734"/>
                    <a:pt x="1801844" y="4048125"/>
                  </a:cubicBezTo>
                  <a:cubicBezTo>
                    <a:pt x="1857185" y="4131659"/>
                    <a:pt x="1925669" y="4206431"/>
                    <a:pt x="2011490" y="4257866"/>
                  </a:cubicBezTo>
                  <a:cubicBezTo>
                    <a:pt x="2122837" y="4324636"/>
                    <a:pt x="2253615" y="4347020"/>
                    <a:pt x="2383727" y="4353687"/>
                  </a:cubicBezTo>
                  <a:cubicBezTo>
                    <a:pt x="2504027" y="4359879"/>
                    <a:pt x="2624614" y="4351973"/>
                    <a:pt x="2745105" y="4353687"/>
                  </a:cubicBezTo>
                  <a:cubicBezTo>
                    <a:pt x="2830640" y="4354925"/>
                    <a:pt x="2915984" y="4361688"/>
                    <a:pt x="3001232" y="4368927"/>
                  </a:cubicBezTo>
                  <a:cubicBezTo>
                    <a:pt x="3106674" y="4377881"/>
                    <a:pt x="3212211" y="4386739"/>
                    <a:pt x="3316891" y="4402170"/>
                  </a:cubicBezTo>
                  <a:cubicBezTo>
                    <a:pt x="3404426" y="4415028"/>
                    <a:pt x="3493008" y="4433697"/>
                    <a:pt x="3578543" y="4413218"/>
                  </a:cubicBezTo>
                  <a:cubicBezTo>
                    <a:pt x="3639598" y="4398645"/>
                    <a:pt x="3693890" y="4365403"/>
                    <a:pt x="3746087" y="4330065"/>
                  </a:cubicBezTo>
                  <a:cubicBezTo>
                    <a:pt x="3829622" y="4273677"/>
                    <a:pt x="3909727" y="4212431"/>
                    <a:pt x="3986689" y="4147280"/>
                  </a:cubicBezTo>
                  <a:cubicBezTo>
                    <a:pt x="4157282" y="4002881"/>
                    <a:pt x="4311206" y="3840290"/>
                    <a:pt x="4469987" y="3682841"/>
                  </a:cubicBezTo>
                  <a:cubicBezTo>
                    <a:pt x="4561332" y="3592259"/>
                    <a:pt x="4653915" y="3503009"/>
                    <a:pt x="4742784" y="3409950"/>
                  </a:cubicBezTo>
                  <a:cubicBezTo>
                    <a:pt x="4847558" y="3300222"/>
                    <a:pt x="4947190" y="3185255"/>
                    <a:pt x="5029867" y="3058097"/>
                  </a:cubicBezTo>
                  <a:cubicBezTo>
                    <a:pt x="5107305" y="2939129"/>
                    <a:pt x="5168646" y="2810351"/>
                    <a:pt x="5211699" y="2675096"/>
                  </a:cubicBezTo>
                  <a:cubicBezTo>
                    <a:pt x="5267516" y="2500027"/>
                    <a:pt x="5292186" y="2317147"/>
                    <a:pt x="5326571" y="2136458"/>
                  </a:cubicBezTo>
                  <a:cubicBezTo>
                    <a:pt x="5349812" y="2014347"/>
                    <a:pt x="5378672" y="1893380"/>
                    <a:pt x="5407914" y="1772603"/>
                  </a:cubicBezTo>
                  <a:cubicBezTo>
                    <a:pt x="5434299" y="1663446"/>
                    <a:pt x="5460683" y="1552861"/>
                    <a:pt x="5517928" y="1456658"/>
                  </a:cubicBezTo>
                  <a:cubicBezTo>
                    <a:pt x="5550408" y="1402080"/>
                    <a:pt x="5592889" y="1353312"/>
                    <a:pt x="5649563" y="1325023"/>
                  </a:cubicBezTo>
                  <a:cubicBezTo>
                    <a:pt x="5744528" y="1277493"/>
                    <a:pt x="5856065" y="1296924"/>
                    <a:pt x="5963031" y="1289114"/>
                  </a:cubicBezTo>
                  <a:cubicBezTo>
                    <a:pt x="6042279" y="1283303"/>
                    <a:pt x="6120479" y="1262539"/>
                    <a:pt x="6185535" y="1217295"/>
                  </a:cubicBezTo>
                  <a:cubicBezTo>
                    <a:pt x="6261164" y="1164717"/>
                    <a:pt x="6312694" y="1083374"/>
                    <a:pt x="6326696" y="992315"/>
                  </a:cubicBezTo>
                  <a:cubicBezTo>
                    <a:pt x="6335459" y="935450"/>
                    <a:pt x="6328791" y="877253"/>
                    <a:pt x="6305169" y="824770"/>
                  </a:cubicBezTo>
                  <a:cubicBezTo>
                    <a:pt x="6273927" y="755333"/>
                    <a:pt x="6217158" y="701897"/>
                    <a:pt x="6156865" y="654844"/>
                  </a:cubicBezTo>
                  <a:cubicBezTo>
                    <a:pt x="6080379" y="595217"/>
                    <a:pt x="5996750" y="545687"/>
                    <a:pt x="5908072" y="506444"/>
                  </a:cubicBezTo>
                  <a:cubicBezTo>
                    <a:pt x="5803964" y="460343"/>
                    <a:pt x="5692807" y="426815"/>
                    <a:pt x="5606605" y="353282"/>
                  </a:cubicBezTo>
                  <a:cubicBezTo>
                    <a:pt x="5549170" y="304229"/>
                    <a:pt x="5503259" y="238887"/>
                    <a:pt x="5506117" y="164211"/>
                  </a:cubicBezTo>
                  <a:cubicBezTo>
                    <a:pt x="5508213" y="106109"/>
                    <a:pt x="5598890" y="0"/>
                    <a:pt x="5598890" y="0"/>
                  </a:cubicBezTo>
                </a:path>
              </a:pathLst>
            </a:custGeom>
            <a:noFill/>
            <a:ln w="12700" cap="rnd">
              <a:solidFill>
                <a:schemeClr val="bg2">
                  <a:alpha val="24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ECB895E-B92E-4686-8B6F-BA0F9041C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12542"/>
              <a:ext cx="3256801" cy="2769035"/>
            </a:xfrm>
            <a:custGeom>
              <a:avLst/>
              <a:gdLst>
                <a:gd name="connsiteX0" fmla="*/ 0 w 2563086"/>
                <a:gd name="connsiteY0" fmla="*/ 2102930 h 2102929"/>
                <a:gd name="connsiteX1" fmla="*/ 625888 w 2563086"/>
                <a:gd name="connsiteY1" fmla="*/ 1834229 h 2102929"/>
                <a:gd name="connsiteX2" fmla="*/ 954024 w 2563086"/>
                <a:gd name="connsiteY2" fmla="*/ 1789938 h 2102929"/>
                <a:gd name="connsiteX3" fmla="*/ 1379125 w 2563086"/>
                <a:gd name="connsiteY3" fmla="*/ 1870329 h 2102929"/>
                <a:gd name="connsiteX4" fmla="*/ 1819466 w 2563086"/>
                <a:gd name="connsiteY4" fmla="*/ 2021300 h 2102929"/>
                <a:gd name="connsiteX5" fmla="*/ 2221040 w 2563086"/>
                <a:gd name="connsiteY5" fmla="*/ 2010251 h 2102929"/>
                <a:gd name="connsiteX6" fmla="*/ 2507647 w 2563086"/>
                <a:gd name="connsiteY6" fmla="*/ 1867567 h 2102929"/>
                <a:gd name="connsiteX7" fmla="*/ 2560225 w 2563086"/>
                <a:gd name="connsiteY7" fmla="*/ 1652873 h 2102929"/>
                <a:gd name="connsiteX8" fmla="*/ 2328958 w 2563086"/>
                <a:gd name="connsiteY8" fmla="*/ 1295495 h 2102929"/>
                <a:gd name="connsiteX9" fmla="*/ 1676686 w 2563086"/>
                <a:gd name="connsiteY9" fmla="*/ 812292 h 2102929"/>
                <a:gd name="connsiteX10" fmla="*/ 1436942 w 2563086"/>
                <a:gd name="connsiteY10" fmla="*/ 669036 h 2102929"/>
                <a:gd name="connsiteX11" fmla="*/ 1157288 w 2563086"/>
                <a:gd name="connsiteY11" fmla="*/ 498634 h 2102929"/>
                <a:gd name="connsiteX12" fmla="*/ 928783 w 2563086"/>
                <a:gd name="connsiteY12" fmla="*/ 355949 h 2102929"/>
                <a:gd name="connsiteX13" fmla="*/ 649510 w 2563086"/>
                <a:gd name="connsiteY13" fmla="*/ 161639 h 2102929"/>
                <a:gd name="connsiteX14" fmla="*/ 373190 w 2563086"/>
                <a:gd name="connsiteY14" fmla="*/ 0 h 21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3086" h="2102929">
                  <a:moveTo>
                    <a:pt x="0" y="2102930"/>
                  </a:moveTo>
                  <a:cubicBezTo>
                    <a:pt x="182499" y="1964341"/>
                    <a:pt x="402717" y="1887855"/>
                    <a:pt x="625888" y="1834229"/>
                  </a:cubicBezTo>
                  <a:cubicBezTo>
                    <a:pt x="733711" y="1808321"/>
                    <a:pt x="843248" y="1789557"/>
                    <a:pt x="954024" y="1789938"/>
                  </a:cubicBezTo>
                  <a:cubicBezTo>
                    <a:pt x="1098995" y="1790414"/>
                    <a:pt x="1241965" y="1822609"/>
                    <a:pt x="1379125" y="1870329"/>
                  </a:cubicBezTo>
                  <a:cubicBezTo>
                    <a:pt x="1526191" y="1921478"/>
                    <a:pt x="1666780" y="1992059"/>
                    <a:pt x="1819466" y="2021300"/>
                  </a:cubicBezTo>
                  <a:cubicBezTo>
                    <a:pt x="1952244" y="2046827"/>
                    <a:pt x="2088356" y="2037112"/>
                    <a:pt x="2221040" y="2010251"/>
                  </a:cubicBezTo>
                  <a:cubicBezTo>
                    <a:pt x="2329720" y="1988249"/>
                    <a:pt x="2440877" y="1954530"/>
                    <a:pt x="2507647" y="1867567"/>
                  </a:cubicBezTo>
                  <a:cubicBezTo>
                    <a:pt x="2554320" y="1806702"/>
                    <a:pt x="2570226" y="1729073"/>
                    <a:pt x="2560225" y="1652873"/>
                  </a:cubicBezTo>
                  <a:cubicBezTo>
                    <a:pt x="2541270" y="1508665"/>
                    <a:pt x="2436019" y="1396175"/>
                    <a:pt x="2328958" y="1295495"/>
                  </a:cubicBezTo>
                  <a:cubicBezTo>
                    <a:pt x="2131314" y="1109567"/>
                    <a:pt x="1908429" y="953643"/>
                    <a:pt x="1676686" y="812292"/>
                  </a:cubicBezTo>
                  <a:cubicBezTo>
                    <a:pt x="1597152" y="763810"/>
                    <a:pt x="1516856" y="716756"/>
                    <a:pt x="1436942" y="669036"/>
                  </a:cubicBezTo>
                  <a:cubicBezTo>
                    <a:pt x="1343216" y="613029"/>
                    <a:pt x="1250442" y="555498"/>
                    <a:pt x="1157288" y="498634"/>
                  </a:cubicBezTo>
                  <a:cubicBezTo>
                    <a:pt x="1080611" y="451866"/>
                    <a:pt x="1003745" y="405479"/>
                    <a:pt x="928783" y="355949"/>
                  </a:cubicBezTo>
                  <a:cubicBezTo>
                    <a:pt x="834200" y="293465"/>
                    <a:pt x="743140" y="225552"/>
                    <a:pt x="649510" y="161639"/>
                  </a:cubicBezTo>
                  <a:cubicBezTo>
                    <a:pt x="539496" y="86487"/>
                    <a:pt x="373190" y="0"/>
                    <a:pt x="37319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357CEDFC-C202-445C-9D3B-467FB3DCE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763FC30-4283-464C-932E-272A62FE5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0DE2B79E-20B8-482A-9098-FCAEF6B21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232906"/>
              <a:ext cx="1832649" cy="1702458"/>
            </a:xfrm>
            <a:custGeom>
              <a:avLst/>
              <a:gdLst>
                <a:gd name="connsiteX0" fmla="*/ 0 w 1391796"/>
                <a:gd name="connsiteY0" fmla="*/ 1292924 h 1292923"/>
                <a:gd name="connsiteX1" fmla="*/ 696563 w 1391796"/>
                <a:gd name="connsiteY1" fmla="*/ 1150906 h 1292923"/>
                <a:gd name="connsiteX2" fmla="*/ 993934 w 1391796"/>
                <a:gd name="connsiteY2" fmla="*/ 1192435 h 1292923"/>
                <a:gd name="connsiteX3" fmla="*/ 1155097 w 1391796"/>
                <a:gd name="connsiteY3" fmla="*/ 1192435 h 1292923"/>
                <a:gd name="connsiteX4" fmla="*/ 1324547 w 1391796"/>
                <a:gd name="connsiteY4" fmla="*/ 1184148 h 1292923"/>
                <a:gd name="connsiteX5" fmla="*/ 1381030 w 1391796"/>
                <a:gd name="connsiteY5" fmla="*/ 1149191 h 1292923"/>
                <a:gd name="connsiteX6" fmla="*/ 1357789 w 1391796"/>
                <a:gd name="connsiteY6" fmla="*/ 1027843 h 1292923"/>
                <a:gd name="connsiteX7" fmla="*/ 1136809 w 1391796"/>
                <a:gd name="connsiteY7" fmla="*/ 838295 h 1292923"/>
                <a:gd name="connsiteX8" fmla="*/ 804482 w 1391796"/>
                <a:gd name="connsiteY8" fmla="*/ 595598 h 1292923"/>
                <a:gd name="connsiteX9" fmla="*/ 530352 w 1391796"/>
                <a:gd name="connsiteY9" fmla="*/ 381191 h 1292923"/>
                <a:gd name="connsiteX10" fmla="*/ 0 w 1391796"/>
                <a:gd name="connsiteY10" fmla="*/ 0 h 12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796" h="1292923">
                  <a:moveTo>
                    <a:pt x="0" y="1292924"/>
                  </a:moveTo>
                  <a:cubicBezTo>
                    <a:pt x="158877" y="1243108"/>
                    <a:pt x="531019" y="1138047"/>
                    <a:pt x="696563" y="1150906"/>
                  </a:cubicBezTo>
                  <a:cubicBezTo>
                    <a:pt x="796481" y="1158621"/>
                    <a:pt x="894017" y="1185863"/>
                    <a:pt x="993934" y="1192435"/>
                  </a:cubicBezTo>
                  <a:cubicBezTo>
                    <a:pt x="1047559" y="1195959"/>
                    <a:pt x="1101376" y="1192054"/>
                    <a:pt x="1155097" y="1192435"/>
                  </a:cubicBezTo>
                  <a:cubicBezTo>
                    <a:pt x="1212056" y="1192816"/>
                    <a:pt x="1269683" y="1198626"/>
                    <a:pt x="1324547" y="1184148"/>
                  </a:cubicBezTo>
                  <a:cubicBezTo>
                    <a:pt x="1346930" y="1178243"/>
                    <a:pt x="1368266" y="1168241"/>
                    <a:pt x="1381030" y="1149191"/>
                  </a:cubicBezTo>
                  <a:cubicBezTo>
                    <a:pt x="1405795" y="1112425"/>
                    <a:pt x="1383506" y="1065752"/>
                    <a:pt x="1357789" y="1027843"/>
                  </a:cubicBezTo>
                  <a:cubicBezTo>
                    <a:pt x="1302734" y="946880"/>
                    <a:pt x="1218152" y="893540"/>
                    <a:pt x="1136809" y="838295"/>
                  </a:cubicBezTo>
                  <a:cubicBezTo>
                    <a:pt x="1023271" y="761238"/>
                    <a:pt x="912971" y="679609"/>
                    <a:pt x="804482" y="595598"/>
                  </a:cubicBezTo>
                  <a:cubicBezTo>
                    <a:pt x="712756" y="524542"/>
                    <a:pt x="620459" y="454247"/>
                    <a:pt x="530352" y="381191"/>
                  </a:cubicBezTo>
                  <a:cubicBezTo>
                    <a:pt x="378809" y="258318"/>
                    <a:pt x="149733" y="125063"/>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27ECCA13-011E-4D0B-8827-B1DFEF094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4787" y="27843"/>
              <a:ext cx="2207527" cy="1610525"/>
            </a:xfrm>
            <a:custGeom>
              <a:avLst/>
              <a:gdLst>
                <a:gd name="connsiteX0" fmla="*/ 1676495 w 1676495"/>
                <a:gd name="connsiteY0" fmla="*/ 1223105 h 1223105"/>
                <a:gd name="connsiteX1" fmla="*/ 1421702 w 1676495"/>
                <a:gd name="connsiteY1" fmla="*/ 1000792 h 1223105"/>
                <a:gd name="connsiteX2" fmla="*/ 1024604 w 1676495"/>
                <a:gd name="connsiteY2" fmla="*/ 744760 h 1223105"/>
                <a:gd name="connsiteX3" fmla="*/ 444722 w 1676495"/>
                <a:gd name="connsiteY3" fmla="*/ 345758 h 1223105"/>
                <a:gd name="connsiteX4" fmla="*/ 0 w 1676495"/>
                <a:gd name="connsiteY4" fmla="*/ 0 h 1223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105">
                  <a:moveTo>
                    <a:pt x="1676495" y="1223105"/>
                  </a:moveTo>
                  <a:cubicBezTo>
                    <a:pt x="1603724" y="1136523"/>
                    <a:pt x="1514094" y="1066324"/>
                    <a:pt x="1421702" y="1000792"/>
                  </a:cubicBezTo>
                  <a:cubicBezTo>
                    <a:pt x="1293209" y="909733"/>
                    <a:pt x="1158526" y="827723"/>
                    <a:pt x="1024604" y="744760"/>
                  </a:cubicBezTo>
                  <a:cubicBezTo>
                    <a:pt x="824770" y="621030"/>
                    <a:pt x="623888" y="497777"/>
                    <a:pt x="444722" y="345758"/>
                  </a:cubicBezTo>
                  <a:cubicBezTo>
                    <a:pt x="330518" y="248888"/>
                    <a:pt x="135731" y="61817"/>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24CCC8FF-3393-4965-BD21-DCB37A2453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638243"/>
              <a:ext cx="2318558" cy="594242"/>
            </a:xfrm>
            <a:custGeom>
              <a:avLst/>
              <a:gdLst>
                <a:gd name="connsiteX0" fmla="*/ 0 w 1760817"/>
                <a:gd name="connsiteY0" fmla="*/ 451295 h 451294"/>
                <a:gd name="connsiteX1" fmla="*/ 335661 w 1760817"/>
                <a:gd name="connsiteY1" fmla="*/ 319373 h 451294"/>
                <a:gd name="connsiteX2" fmla="*/ 629984 w 1760817"/>
                <a:gd name="connsiteY2" fmla="*/ 264319 h 451294"/>
                <a:gd name="connsiteX3" fmla="*/ 878777 w 1760817"/>
                <a:gd name="connsiteY3" fmla="*/ 278702 h 451294"/>
                <a:gd name="connsiteX4" fmla="*/ 1024700 w 1760817"/>
                <a:gd name="connsiteY4" fmla="*/ 302609 h 451294"/>
                <a:gd name="connsiteX5" fmla="*/ 1316641 w 1760817"/>
                <a:gd name="connsiteY5" fmla="*/ 360045 h 451294"/>
                <a:gd name="connsiteX6" fmla="*/ 1527143 w 1760817"/>
                <a:gd name="connsiteY6" fmla="*/ 386334 h 451294"/>
                <a:gd name="connsiteX7" fmla="*/ 1704023 w 1760817"/>
                <a:gd name="connsiteY7" fmla="*/ 0 h 45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817" h="451294">
                  <a:moveTo>
                    <a:pt x="0" y="451295"/>
                  </a:moveTo>
                  <a:cubicBezTo>
                    <a:pt x="77438" y="429292"/>
                    <a:pt x="257270" y="337852"/>
                    <a:pt x="335661" y="319373"/>
                  </a:cubicBezTo>
                  <a:cubicBezTo>
                    <a:pt x="433007" y="296418"/>
                    <a:pt x="530162" y="270510"/>
                    <a:pt x="629984" y="264319"/>
                  </a:cubicBezTo>
                  <a:cubicBezTo>
                    <a:pt x="713137" y="259080"/>
                    <a:pt x="796290" y="266891"/>
                    <a:pt x="878777" y="278702"/>
                  </a:cubicBezTo>
                  <a:cubicBezTo>
                    <a:pt x="927545" y="285655"/>
                    <a:pt x="976217" y="293751"/>
                    <a:pt x="1024700" y="302609"/>
                  </a:cubicBezTo>
                  <a:cubicBezTo>
                    <a:pt x="1122236" y="320516"/>
                    <a:pt x="1219581" y="339471"/>
                    <a:pt x="1316641" y="360045"/>
                  </a:cubicBezTo>
                  <a:cubicBezTo>
                    <a:pt x="1386269" y="374809"/>
                    <a:pt x="1456277" y="389763"/>
                    <a:pt x="1527143" y="386334"/>
                  </a:cubicBezTo>
                  <a:cubicBezTo>
                    <a:pt x="1592008" y="383191"/>
                    <a:pt x="1881569" y="391287"/>
                    <a:pt x="1704023" y="0"/>
                  </a:cubicBezTo>
                </a:path>
              </a:pathLst>
            </a:custGeom>
            <a:noFill/>
            <a:ln w="12700" cap="rnd">
              <a:solidFill>
                <a:schemeClr val="bg2">
                  <a:alpha val="24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A6D6870E-B40A-4E80-A706-BA8CB5E21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372" y="454013"/>
              <a:ext cx="256959" cy="983296"/>
            </a:xfrm>
            <a:custGeom>
              <a:avLst/>
              <a:gdLst>
                <a:gd name="connsiteX0" fmla="*/ 90011 w 267734"/>
                <a:gd name="connsiteY0" fmla="*/ 746760 h 746759"/>
                <a:gd name="connsiteX1" fmla="*/ 250603 w 267734"/>
                <a:gd name="connsiteY1" fmla="*/ 541782 h 746759"/>
                <a:gd name="connsiteX2" fmla="*/ 250603 w 267734"/>
                <a:gd name="connsiteY2" fmla="*/ 325660 h 746759"/>
                <a:gd name="connsiteX3" fmla="*/ 0 w 267734"/>
                <a:gd name="connsiteY3" fmla="*/ 0 h 746759"/>
              </a:gdLst>
              <a:ahLst/>
              <a:cxnLst>
                <a:cxn ang="0">
                  <a:pos x="connsiteX0" y="connsiteY0"/>
                </a:cxn>
                <a:cxn ang="0">
                  <a:pos x="connsiteX1" y="connsiteY1"/>
                </a:cxn>
                <a:cxn ang="0">
                  <a:pos x="connsiteX2" y="connsiteY2"/>
                </a:cxn>
                <a:cxn ang="0">
                  <a:pos x="connsiteX3" y="connsiteY3"/>
                </a:cxn>
              </a:cxnLst>
              <a:rect l="l" t="t" r="r" b="b"/>
              <a:pathLst>
                <a:path w="267734" h="746759">
                  <a:moveTo>
                    <a:pt x="90011" y="746760"/>
                  </a:moveTo>
                  <a:cubicBezTo>
                    <a:pt x="159353" y="691801"/>
                    <a:pt x="221456" y="624935"/>
                    <a:pt x="250603" y="541782"/>
                  </a:cubicBezTo>
                  <a:cubicBezTo>
                    <a:pt x="275082" y="471868"/>
                    <a:pt x="271748" y="396907"/>
                    <a:pt x="250603" y="325660"/>
                  </a:cubicBezTo>
                  <a:cubicBezTo>
                    <a:pt x="210598" y="190500"/>
                    <a:pt x="117634" y="77629"/>
                    <a:pt x="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8" name="Freeform: Shape 27">
              <a:extLst>
                <a:ext uri="{FF2B5EF4-FFF2-40B4-BE49-F238E27FC236}">
                  <a16:creationId xmlns:a16="http://schemas.microsoft.com/office/drawing/2014/main" id="{81B66FCF-F34F-4C17-A29E-EE8E13812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887" y="12542"/>
              <a:ext cx="6404043" cy="1673812"/>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6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1 w 4863517"/>
                <a:gd name="connsiteY12" fmla="*/ 574929 h 1271168"/>
                <a:gd name="connsiteX13" fmla="*/ 2990660 w 4863517"/>
                <a:gd name="connsiteY13" fmla="*/ 411480 h 1271168"/>
                <a:gd name="connsiteX14" fmla="*/ 3259264 w 4863517"/>
                <a:gd name="connsiteY14" fmla="*/ 292322 h 1271168"/>
                <a:gd name="connsiteX15" fmla="*/ 3482150 w 4863517"/>
                <a:gd name="connsiteY15" fmla="*/ 325565 h 1271168"/>
                <a:gd name="connsiteX16" fmla="*/ 3824192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6" y="509492"/>
                    <a:pt x="953167" y="609695"/>
                    <a:pt x="1110615" y="690848"/>
                  </a:cubicBezTo>
                  <a:cubicBezTo>
                    <a:pt x="1208723" y="741426"/>
                    <a:pt x="1310450" y="784670"/>
                    <a:pt x="1410843" y="830580"/>
                  </a:cubicBezTo>
                  <a:cubicBezTo>
                    <a:pt x="1469898" y="857631"/>
                    <a:pt x="1528477" y="885635"/>
                    <a:pt x="1585341" y="917067"/>
                  </a:cubicBezTo>
                  <a:cubicBezTo>
                    <a:pt x="1692878" y="976408"/>
                    <a:pt x="1794034" y="1046417"/>
                    <a:pt x="1896046"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1" y="574929"/>
                  </a:cubicBezTo>
                  <a:cubicBezTo>
                    <a:pt x="2896076" y="513969"/>
                    <a:pt x="2938558" y="457962"/>
                    <a:pt x="2990660" y="411480"/>
                  </a:cubicBezTo>
                  <a:cubicBezTo>
                    <a:pt x="3065812" y="344329"/>
                    <a:pt x="3158966" y="297466"/>
                    <a:pt x="3259264" y="292322"/>
                  </a:cubicBezTo>
                  <a:cubicBezTo>
                    <a:pt x="3334607" y="288417"/>
                    <a:pt x="3408426" y="308324"/>
                    <a:pt x="3482150" y="325565"/>
                  </a:cubicBezTo>
                  <a:cubicBezTo>
                    <a:pt x="3594830" y="351854"/>
                    <a:pt x="3709416" y="368618"/>
                    <a:pt x="3824192" y="383762"/>
                  </a:cubicBezTo>
                  <a:cubicBezTo>
                    <a:pt x="3951065" y="400431"/>
                    <a:pt x="4078319" y="415290"/>
                    <a:pt x="4206145" y="420434"/>
                  </a:cubicBezTo>
                  <a:cubicBezTo>
                    <a:pt x="4305777" y="424434"/>
                    <a:pt x="4405503" y="419957"/>
                    <a:pt x="4505230" y="420434"/>
                  </a:cubicBezTo>
                  <a:cubicBezTo>
                    <a:pt x="4619435" y="421005"/>
                    <a:pt x="4745641" y="432149"/>
                    <a:pt x="4820127" y="349091"/>
                  </a:cubicBezTo>
                  <a:cubicBezTo>
                    <a:pt x="4846701" y="319469"/>
                    <a:pt x="4861655" y="282131"/>
                    <a:pt x="4863370" y="242316"/>
                  </a:cubicBezTo>
                  <a:cubicBezTo>
                    <a:pt x="4868037" y="134493"/>
                    <a:pt x="4760691" y="0"/>
                    <a:pt x="4760691" y="0"/>
                  </a:cubicBezTo>
                </a:path>
              </a:pathLst>
            </a:custGeom>
            <a:noFill/>
            <a:ln w="12700" cap="rnd">
              <a:solidFill>
                <a:schemeClr val="bg2">
                  <a:alpha val="24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FD861033-CAAF-46D9-B275-DCF52F2CB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0816" y="12291"/>
              <a:ext cx="5654210" cy="1210473"/>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7 w 4294060"/>
                <a:gd name="connsiteY5" fmla="*/ 847535 h 919287"/>
                <a:gd name="connsiteX6" fmla="*/ 2269998 w 4294060"/>
                <a:gd name="connsiteY6" fmla="*/ 610553 h 919287"/>
                <a:gd name="connsiteX7" fmla="*/ 2413540 w 4294060"/>
                <a:gd name="connsiteY7" fmla="*/ 361569 h 919287"/>
                <a:gd name="connsiteX8" fmla="*/ 2683859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2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8" y="393097"/>
                    <a:pt x="781145" y="518922"/>
                    <a:pt x="980218" y="608171"/>
                  </a:cubicBezTo>
                  <a:cubicBezTo>
                    <a:pt x="1140333" y="679990"/>
                    <a:pt x="1310545" y="726281"/>
                    <a:pt x="1473137" y="792480"/>
                  </a:cubicBezTo>
                  <a:cubicBezTo>
                    <a:pt x="1589532" y="839915"/>
                    <a:pt x="1702975" y="898112"/>
                    <a:pt x="1827276" y="914591"/>
                  </a:cubicBezTo>
                  <a:cubicBezTo>
                    <a:pt x="1930813" y="928307"/>
                    <a:pt x="2039207" y="913733"/>
                    <a:pt x="2119217" y="847535"/>
                  </a:cubicBezTo>
                  <a:cubicBezTo>
                    <a:pt x="2192084" y="787146"/>
                    <a:pt x="2228183" y="696278"/>
                    <a:pt x="2269998" y="610553"/>
                  </a:cubicBezTo>
                  <a:cubicBezTo>
                    <a:pt x="2312003" y="524351"/>
                    <a:pt x="2362867" y="442913"/>
                    <a:pt x="2413540" y="361569"/>
                  </a:cubicBezTo>
                  <a:cubicBezTo>
                    <a:pt x="2485835" y="245650"/>
                    <a:pt x="2562511" y="127064"/>
                    <a:pt x="2683859" y="67151"/>
                  </a:cubicBezTo>
                  <a:cubicBezTo>
                    <a:pt x="2790254" y="14573"/>
                    <a:pt x="2912935" y="16764"/>
                    <a:pt x="3030760" y="36005"/>
                  </a:cubicBezTo>
                  <a:cubicBezTo>
                    <a:pt x="3142393" y="54293"/>
                    <a:pt x="3251073" y="87344"/>
                    <a:pt x="3356134" y="129350"/>
                  </a:cubicBezTo>
                  <a:cubicBezTo>
                    <a:pt x="3461194" y="171355"/>
                    <a:pt x="3563588" y="221742"/>
                    <a:pt x="3674364" y="244221"/>
                  </a:cubicBezTo>
                  <a:cubicBezTo>
                    <a:pt x="3771233" y="263938"/>
                    <a:pt x="3871341" y="262319"/>
                    <a:pt x="3968687" y="244221"/>
                  </a:cubicBezTo>
                  <a:cubicBezTo>
                    <a:pt x="4034981" y="231839"/>
                    <a:pt x="4099941" y="211931"/>
                    <a:pt x="4157662" y="177165"/>
                  </a:cubicBezTo>
                  <a:cubicBezTo>
                    <a:pt x="4204526" y="148971"/>
                    <a:pt x="4246817" y="112300"/>
                    <a:pt x="4271296" y="63437"/>
                  </a:cubicBezTo>
                  <a:cubicBezTo>
                    <a:pt x="4286441" y="33242"/>
                    <a:pt x="4294061" y="0"/>
                    <a:pt x="4294061" y="0"/>
                  </a:cubicBezTo>
                </a:path>
              </a:pathLst>
            </a:custGeom>
            <a:noFill/>
            <a:ln w="12700" cap="rnd">
              <a:solidFill>
                <a:schemeClr val="bg2">
                  <a:alpha val="24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30B9015-F708-485A-9F3F-7E0623037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34783" y="12542"/>
              <a:ext cx="3018496" cy="823906"/>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3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3" y="606171"/>
                  </a:cubicBezTo>
                  <a:cubicBezTo>
                    <a:pt x="1391603"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2" y="109347"/>
                    <a:pt x="2292382" y="0"/>
                    <a:pt x="2292382" y="0"/>
                  </a:cubicBezTo>
                </a:path>
              </a:pathLst>
            </a:custGeom>
            <a:noFill/>
            <a:ln w="12700" cap="rnd">
              <a:solidFill>
                <a:schemeClr val="bg2">
                  <a:alpha val="24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3441AA6-F9EC-411F-A4FB-9B7EE56C5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9011" y="12542"/>
              <a:ext cx="2456863" cy="555074"/>
            </a:xfrm>
            <a:custGeom>
              <a:avLst/>
              <a:gdLst>
                <a:gd name="connsiteX0" fmla="*/ 1865852 w 1865852"/>
                <a:gd name="connsiteY0" fmla="*/ 0 h 421548"/>
                <a:gd name="connsiteX1" fmla="*/ 1535049 w 1865852"/>
                <a:gd name="connsiteY1" fmla="*/ 258699 h 421548"/>
                <a:gd name="connsiteX2" fmla="*/ 1247966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6" y="408051"/>
                  </a:cubicBezTo>
                  <a:cubicBezTo>
                    <a:pt x="1152239" y="430625"/>
                    <a:pt x="1053084" y="420815"/>
                    <a:pt x="955072" y="408051"/>
                  </a:cubicBezTo>
                  <a:cubicBezTo>
                    <a:pt x="833723" y="392240"/>
                    <a:pt x="711803" y="376142"/>
                    <a:pt x="596170" y="336233"/>
                  </a:cubicBezTo>
                  <a:cubicBezTo>
                    <a:pt x="486728" y="298418"/>
                    <a:pt x="382715" y="246412"/>
                    <a:pt x="283178" y="186881"/>
                  </a:cubicBezTo>
                  <a:cubicBezTo>
                    <a:pt x="176213" y="122777"/>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6968039-0590-4D7E-ADDB-E70FAF504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27898" y="12542"/>
              <a:ext cx="1788496" cy="377822"/>
            </a:xfrm>
            <a:custGeom>
              <a:avLst/>
              <a:gdLst>
                <a:gd name="connsiteX0" fmla="*/ 0 w 1358264"/>
                <a:gd name="connsiteY0" fmla="*/ 11621 h 286935"/>
                <a:gd name="connsiteX1" fmla="*/ 200977 w 1358264"/>
                <a:gd name="connsiteY1" fmla="*/ 163830 h 286935"/>
                <a:gd name="connsiteX2" fmla="*/ 499586 w 1358264"/>
                <a:gd name="connsiteY2" fmla="*/ 258604 h 286935"/>
                <a:gd name="connsiteX3" fmla="*/ 780955 w 1358264"/>
                <a:gd name="connsiteY3" fmla="*/ 284417 h 286935"/>
                <a:gd name="connsiteX4" fmla="*/ 1027843 w 1358264"/>
                <a:gd name="connsiteY4" fmla="*/ 215456 h 286935"/>
                <a:gd name="connsiteX5" fmla="*/ 1358265 w 1358264"/>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4" h="286935">
                  <a:moveTo>
                    <a:pt x="0" y="11621"/>
                  </a:moveTo>
                  <a:cubicBezTo>
                    <a:pt x="0" y="11621"/>
                    <a:pt x="89249" y="104299"/>
                    <a:pt x="200977" y="163830"/>
                  </a:cubicBezTo>
                  <a:cubicBezTo>
                    <a:pt x="293465" y="213074"/>
                    <a:pt x="396812" y="237458"/>
                    <a:pt x="499586" y="258604"/>
                  </a:cubicBezTo>
                  <a:cubicBezTo>
                    <a:pt x="592360" y="277749"/>
                    <a:pt x="686752" y="293180"/>
                    <a:pt x="780955" y="284417"/>
                  </a:cubicBezTo>
                  <a:cubicBezTo>
                    <a:pt x="866584" y="276511"/>
                    <a:pt x="949166" y="250412"/>
                    <a:pt x="1027843" y="215456"/>
                  </a:cubicBezTo>
                  <a:cubicBezTo>
                    <a:pt x="1167860" y="153353"/>
                    <a:pt x="1358265" y="0"/>
                    <a:pt x="1358265" y="0"/>
                  </a:cubicBezTo>
                </a:path>
              </a:pathLst>
            </a:custGeom>
            <a:noFill/>
            <a:ln w="12700" cap="rnd">
              <a:solidFill>
                <a:schemeClr val="bg2">
                  <a:alpha val="24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BFFD17E-72B9-443C-8D9A-C2140F3E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73095" y="12542"/>
              <a:ext cx="1173183" cy="220293"/>
            </a:xfrm>
            <a:custGeom>
              <a:avLst/>
              <a:gdLst>
                <a:gd name="connsiteX0" fmla="*/ 890969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9" y="0"/>
                  </a:moveTo>
                  <a:cubicBezTo>
                    <a:pt x="890969" y="0"/>
                    <a:pt x="763714" y="110585"/>
                    <a:pt x="657892" y="143732"/>
                  </a:cubicBezTo>
                  <a:cubicBezTo>
                    <a:pt x="577405" y="168974"/>
                    <a:pt x="491871" y="172593"/>
                    <a:pt x="408146" y="160973"/>
                  </a:cubicBezTo>
                  <a:cubicBezTo>
                    <a:pt x="235077" y="136970"/>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2227F8EB-7284-4904-98C3-32BCBD33A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1911" y="706856"/>
              <a:ext cx="4728816" cy="4904604"/>
            </a:xfrm>
            <a:custGeom>
              <a:avLst/>
              <a:gdLst>
                <a:gd name="connsiteX0" fmla="*/ 904672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80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2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2"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1"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0" y="22680"/>
                    <a:pt x="2359616" y="15441"/>
                    <a:pt x="2466773" y="8488"/>
                  </a:cubicBezTo>
                  <a:cubicBezTo>
                    <a:pt x="2588026" y="582"/>
                    <a:pt x="2709660" y="-5800"/>
                    <a:pt x="2830247" y="8488"/>
                  </a:cubicBezTo>
                  <a:cubicBezTo>
                    <a:pt x="2936355" y="21061"/>
                    <a:pt x="3039606" y="49922"/>
                    <a:pt x="3140857" y="84498"/>
                  </a:cubicBezTo>
                  <a:cubicBezTo>
                    <a:pt x="3234868" y="116692"/>
                    <a:pt x="3328595" y="153459"/>
                    <a:pt x="3405271" y="216323"/>
                  </a:cubicBezTo>
                  <a:cubicBezTo>
                    <a:pt x="3450038" y="252995"/>
                    <a:pt x="3487281" y="297762"/>
                    <a:pt x="3515856" y="348150"/>
                  </a:cubicBezTo>
                  <a:cubicBezTo>
                    <a:pt x="3564052" y="433017"/>
                    <a:pt x="3587389" y="529505"/>
                    <a:pt x="3590818" y="627137"/>
                  </a:cubicBezTo>
                  <a:cubicBezTo>
                    <a:pt x="3594914" y="741722"/>
                    <a:pt x="3570625" y="854784"/>
                    <a:pt x="3555290" y="968608"/>
                  </a:cubicBezTo>
                  <a:cubicBezTo>
                    <a:pt x="3547194" y="1028330"/>
                    <a:pt x="3541860" y="1088433"/>
                    <a:pt x="3537002" y="1148535"/>
                  </a:cubicBezTo>
                  <a:cubicBezTo>
                    <a:pt x="3525762" y="1288839"/>
                    <a:pt x="3517856"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6" y="3127830"/>
                    <a:pt x="2605647" y="3193077"/>
                  </a:cubicBezTo>
                  <a:cubicBezTo>
                    <a:pt x="2479155" y="3296613"/>
                    <a:pt x="2349044" y="3395578"/>
                    <a:pt x="2217980" y="3493209"/>
                  </a:cubicBezTo>
                  <a:cubicBezTo>
                    <a:pt x="2098441" y="3582173"/>
                    <a:pt x="1977092" y="3674375"/>
                    <a:pt x="1832598" y="3707903"/>
                  </a:cubicBezTo>
                  <a:cubicBezTo>
                    <a:pt x="1750397" y="3726953"/>
                    <a:pt x="1665530" y="3726286"/>
                    <a:pt x="1581043" y="3722952"/>
                  </a:cubicBezTo>
                  <a:cubicBezTo>
                    <a:pt x="1410260" y="3716190"/>
                    <a:pt x="1239667" y="3703712"/>
                    <a:pt x="1068693" y="3704474"/>
                  </a:cubicBezTo>
                  <a:cubicBezTo>
                    <a:pt x="996779" y="3704760"/>
                    <a:pt x="924865" y="3706665"/>
                    <a:pt x="852952" y="3704474"/>
                  </a:cubicBezTo>
                  <a:cubicBezTo>
                    <a:pt x="739890" y="3701045"/>
                    <a:pt x="626638" y="3688472"/>
                    <a:pt x="519482" y="3652562"/>
                  </a:cubicBezTo>
                  <a:cubicBezTo>
                    <a:pt x="477667" y="3638561"/>
                    <a:pt x="437567" y="3620082"/>
                    <a:pt x="400609" y="3595984"/>
                  </a:cubicBezTo>
                  <a:cubicBezTo>
                    <a:pt x="309836" y="3536929"/>
                    <a:pt x="242876" y="3448823"/>
                    <a:pt x="184868" y="3357002"/>
                  </a:cubicBezTo>
                  <a:cubicBezTo>
                    <a:pt x="134005" y="3276611"/>
                    <a:pt x="91618" y="3191267"/>
                    <a:pt x="59138" y="3101922"/>
                  </a:cubicBezTo>
                  <a:cubicBezTo>
                    <a:pt x="21324" y="2998004"/>
                    <a:pt x="-2870"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1" y="1974448"/>
                    <a:pt x="840188" y="1910440"/>
                  </a:cubicBezTo>
                  <a:cubicBezTo>
                    <a:pt x="874383" y="1866816"/>
                    <a:pt x="891433" y="1812904"/>
                    <a:pt x="904672" y="1758707"/>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0546E1AF-525C-4FD2-BAE6-9D672248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41750" y="923845"/>
              <a:ext cx="4196097" cy="4479998"/>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2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8 w 3186704"/>
                <a:gd name="connsiteY30" fmla="*/ 3309463 h 3402311"/>
                <a:gd name="connsiteX31" fmla="*/ 1367059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7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2" y="2919891"/>
                    <a:pt x="9937"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0" y="2281049"/>
                    <a:pt x="397224" y="2282668"/>
                    <a:pt x="475805" y="2296099"/>
                  </a:cubicBezTo>
                  <a:cubicBezTo>
                    <a:pt x="539337" y="2306957"/>
                    <a:pt x="601440" y="2324959"/>
                    <a:pt x="664781" y="2336770"/>
                  </a:cubicBezTo>
                  <a:cubicBezTo>
                    <a:pt x="710978" y="2345343"/>
                    <a:pt x="758412" y="2349343"/>
                    <a:pt x="803560" y="2336770"/>
                  </a:cubicBezTo>
                  <a:cubicBezTo>
                    <a:pt x="862711" y="2320292"/>
                    <a:pt x="909288" y="2276382"/>
                    <a:pt x="942340" y="2224280"/>
                  </a:cubicBezTo>
                  <a:cubicBezTo>
                    <a:pt x="992155"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89"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2" y="53056"/>
                  </a:cubicBezTo>
                  <a:cubicBezTo>
                    <a:pt x="2876391" y="81345"/>
                    <a:pt x="2953544" y="118779"/>
                    <a:pt x="3014313" y="177548"/>
                  </a:cubicBezTo>
                  <a:cubicBezTo>
                    <a:pt x="3068320" y="229745"/>
                    <a:pt x="3106515" y="295753"/>
                    <a:pt x="3131566" y="366619"/>
                  </a:cubicBezTo>
                  <a:cubicBezTo>
                    <a:pt x="3159283"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1"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8" y="3309463"/>
                  </a:cubicBezTo>
                  <a:cubicBezTo>
                    <a:pt x="1532414" y="3341182"/>
                    <a:pt x="1450689" y="3363375"/>
                    <a:pt x="1367059" y="3374138"/>
                  </a:cubicBezTo>
                  <a:cubicBezTo>
                    <a:pt x="1315053" y="3380806"/>
                    <a:pt x="1262570" y="3382806"/>
                    <a:pt x="1210183" y="3385663"/>
                  </a:cubicBezTo>
                  <a:cubicBezTo>
                    <a:pt x="1108646" y="3391188"/>
                    <a:pt x="1007205" y="3399760"/>
                    <a:pt x="905573" y="3401856"/>
                  </a:cubicBezTo>
                  <a:cubicBezTo>
                    <a:pt x="789463" y="3404142"/>
                    <a:pt x="673354" y="3397855"/>
                    <a:pt x="558292" y="3382234"/>
                  </a:cubicBezTo>
                  <a:cubicBezTo>
                    <a:pt x="527526" y="3378043"/>
                    <a:pt x="497046" y="3372328"/>
                    <a:pt x="467137" y="3363756"/>
                  </a:cubicBezTo>
                  <a:cubicBezTo>
                    <a:pt x="367220" y="3335276"/>
                    <a:pt x="277876" y="3277555"/>
                    <a:pt x="206343" y="3202117"/>
                  </a:cubicBezTo>
                  <a:cubicBezTo>
                    <a:pt x="152527" y="3145348"/>
                    <a:pt x="111379" y="3078196"/>
                    <a:pt x="78613" y="3007044"/>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704EA0D3-F1E3-4AF6-B30E-791175E31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60461" y="1175713"/>
              <a:ext cx="3568552" cy="3938179"/>
            </a:xfrm>
            <a:custGeom>
              <a:avLst/>
              <a:gdLst>
                <a:gd name="connsiteX0" fmla="*/ 2179 w 2710118"/>
                <a:gd name="connsiteY0" fmla="*/ 2712895 h 2990829"/>
                <a:gd name="connsiteX1" fmla="*/ 18085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4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30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30 w 2710118"/>
                <a:gd name="connsiteY19" fmla="*/ 1859359 h 2990829"/>
                <a:gd name="connsiteX20" fmla="*/ 2404670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5"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4"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1" y="516906"/>
                    <a:pt x="1567327" y="399081"/>
                  </a:cubicBezTo>
                  <a:cubicBezTo>
                    <a:pt x="1683627" y="283543"/>
                    <a:pt x="1803452" y="169719"/>
                    <a:pt x="1944136" y="85899"/>
                  </a:cubicBezTo>
                  <a:cubicBezTo>
                    <a:pt x="2013383" y="44656"/>
                    <a:pt x="2087487" y="10366"/>
                    <a:pt x="2167402" y="2079"/>
                  </a:cubicBezTo>
                  <a:cubicBezTo>
                    <a:pt x="2252365" y="-6684"/>
                    <a:pt x="2337709" y="12557"/>
                    <a:pt x="2412671" y="53991"/>
                  </a:cubicBezTo>
                  <a:cubicBezTo>
                    <a:pt x="2507063" y="106092"/>
                    <a:pt x="2581263" y="189341"/>
                    <a:pt x="2616030" y="291354"/>
                  </a:cubicBezTo>
                  <a:cubicBezTo>
                    <a:pt x="2662892"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30" y="1859359"/>
                  </a:cubicBezTo>
                  <a:cubicBezTo>
                    <a:pt x="2563451" y="1998710"/>
                    <a:pt x="2496681" y="2133298"/>
                    <a:pt x="2404670" y="2250361"/>
                  </a:cubicBezTo>
                  <a:cubicBezTo>
                    <a:pt x="2344376" y="2327132"/>
                    <a:pt x="2272177" y="2392854"/>
                    <a:pt x="2198263" y="2456862"/>
                  </a:cubicBezTo>
                  <a:cubicBezTo>
                    <a:pt x="2054911" y="2580973"/>
                    <a:pt x="1905464" y="2703370"/>
                    <a:pt x="1724680" y="2757091"/>
                  </a:cubicBezTo>
                  <a:cubicBezTo>
                    <a:pt x="1596473" y="2795191"/>
                    <a:pt x="1460456"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2910BB0F-2FD9-4EA6-82D7-5226F29AB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6081" y="1589661"/>
              <a:ext cx="1743551" cy="2969484"/>
            </a:xfrm>
            <a:custGeom>
              <a:avLst/>
              <a:gdLst>
                <a:gd name="connsiteX0" fmla="*/ 14495 w 1324131"/>
                <a:gd name="connsiteY0" fmla="*/ 1664146 h 2255159"/>
                <a:gd name="connsiteX1" fmla="*/ 97839 w 1324131"/>
                <a:gd name="connsiteY1" fmla="*/ 1271049 h 2255159"/>
                <a:gd name="connsiteX2" fmla="*/ 97839 w 1324131"/>
                <a:gd name="connsiteY2" fmla="*/ 991109 h 2255159"/>
                <a:gd name="connsiteX3" fmla="*/ 195756 w 1324131"/>
                <a:gd name="connsiteY3" fmla="*/ 588964 h 2255159"/>
                <a:gd name="connsiteX4" fmla="*/ 373778 w 1324131"/>
                <a:gd name="connsiteY4" fmla="*/ 336170 h 2255159"/>
                <a:gd name="connsiteX5" fmla="*/ 706867 w 1324131"/>
                <a:gd name="connsiteY5" fmla="*/ 86234 h 2255159"/>
                <a:gd name="connsiteX6" fmla="*/ 953755 w 1324131"/>
                <a:gd name="connsiteY6" fmla="*/ 33 h 2255159"/>
                <a:gd name="connsiteX7" fmla="*/ 1105965 w 1324131"/>
                <a:gd name="connsiteY7" fmla="*/ 60326 h 2255159"/>
                <a:gd name="connsiteX8" fmla="*/ 1146160 w 1324131"/>
                <a:gd name="connsiteY8" fmla="*/ 221204 h 2255159"/>
                <a:gd name="connsiteX9" fmla="*/ 1177783 w 1324131"/>
                <a:gd name="connsiteY9" fmla="*/ 448089 h 2255159"/>
                <a:gd name="connsiteX10" fmla="*/ 1281129 w 1324131"/>
                <a:gd name="connsiteY10" fmla="*/ 789941 h 2255159"/>
                <a:gd name="connsiteX11" fmla="*/ 1306942 w 1324131"/>
                <a:gd name="connsiteY11" fmla="*/ 942151 h 2255159"/>
                <a:gd name="connsiteX12" fmla="*/ 1321325 w 1324131"/>
                <a:gd name="connsiteY12" fmla="*/ 1272478 h 2255159"/>
                <a:gd name="connsiteX13" fmla="*/ 1215121 w 1324131"/>
                <a:gd name="connsiteY13" fmla="*/ 1660240 h 2255159"/>
                <a:gd name="connsiteX14" fmla="*/ 1085962 w 1324131"/>
                <a:gd name="connsiteY14" fmla="*/ 1844073 h 2255159"/>
                <a:gd name="connsiteX15" fmla="*/ 849075 w 1324131"/>
                <a:gd name="connsiteY15" fmla="*/ 2081055 h 2255159"/>
                <a:gd name="connsiteX16" fmla="*/ 445691 w 1324131"/>
                <a:gd name="connsiteY16" fmla="*/ 2254887 h 2255159"/>
                <a:gd name="connsiteX17" fmla="*/ 126985 w 1324131"/>
                <a:gd name="connsiteY17" fmla="*/ 2134205 h 2255159"/>
                <a:gd name="connsiteX18" fmla="*/ 683 w 1324131"/>
                <a:gd name="connsiteY18" fmla="*/ 1829690 h 2255159"/>
                <a:gd name="connsiteX19" fmla="*/ 14495 w 1324131"/>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1" h="2255159">
                  <a:moveTo>
                    <a:pt x="14495" y="1664146"/>
                  </a:moveTo>
                  <a:cubicBezTo>
                    <a:pt x="40593" y="1532320"/>
                    <a:pt x="87552" y="1404780"/>
                    <a:pt x="97839" y="1271049"/>
                  </a:cubicBezTo>
                  <a:cubicBezTo>
                    <a:pt x="104982" y="1177895"/>
                    <a:pt x="94790" y="1084454"/>
                    <a:pt x="97839" y="991109"/>
                  </a:cubicBezTo>
                  <a:cubicBezTo>
                    <a:pt x="102411" y="851759"/>
                    <a:pt x="135177" y="714408"/>
                    <a:pt x="195756" y="588964"/>
                  </a:cubicBezTo>
                  <a:cubicBezTo>
                    <a:pt x="240809" y="495524"/>
                    <a:pt x="301674" y="410751"/>
                    <a:pt x="373778" y="336170"/>
                  </a:cubicBezTo>
                  <a:cubicBezTo>
                    <a:pt x="470742" y="235967"/>
                    <a:pt x="585614" y="155386"/>
                    <a:pt x="706867" y="86234"/>
                  </a:cubicBezTo>
                  <a:cubicBezTo>
                    <a:pt x="784020" y="42229"/>
                    <a:pt x="865363" y="1367"/>
                    <a:pt x="953755" y="33"/>
                  </a:cubicBezTo>
                  <a:cubicBezTo>
                    <a:pt x="1011667" y="-824"/>
                    <a:pt x="1070817" y="14892"/>
                    <a:pt x="1105965" y="60326"/>
                  </a:cubicBezTo>
                  <a:cubicBezTo>
                    <a:pt x="1140350" y="104903"/>
                    <a:pt x="1142445" y="164244"/>
                    <a:pt x="1146160" y="221204"/>
                  </a:cubicBezTo>
                  <a:cubicBezTo>
                    <a:pt x="1151113" y="297594"/>
                    <a:pt x="1160543" y="373604"/>
                    <a:pt x="1177783" y="448089"/>
                  </a:cubicBezTo>
                  <a:cubicBezTo>
                    <a:pt x="1204644"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4" y="2249743"/>
                    <a:pt x="445691" y="2254887"/>
                  </a:cubicBezTo>
                  <a:cubicBezTo>
                    <a:pt x="326915" y="2258887"/>
                    <a:pt x="210138" y="2218882"/>
                    <a:pt x="126985" y="2134205"/>
                  </a:cubicBezTo>
                  <a:cubicBezTo>
                    <a:pt x="47642" y="2053432"/>
                    <a:pt x="5922" y="1943228"/>
                    <a:pt x="683" y="1829690"/>
                  </a:cubicBezTo>
                  <a:cubicBezTo>
                    <a:pt x="-2079" y="1774255"/>
                    <a:pt x="3732" y="1718819"/>
                    <a:pt x="14495" y="1664146"/>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19C1A72-0647-44E4-9BB1-EA823EED5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6128" y="3099688"/>
              <a:ext cx="933037" cy="1078994"/>
            </a:xfrm>
            <a:custGeom>
              <a:avLst/>
              <a:gdLst>
                <a:gd name="connsiteX0" fmla="*/ 23248 w 708590"/>
                <a:gd name="connsiteY0" fmla="*/ 533652 h 819436"/>
                <a:gd name="connsiteX1" fmla="*/ 132310 w 708590"/>
                <a:gd name="connsiteY1" fmla="*/ 280859 h 819436"/>
                <a:gd name="connsiteX2" fmla="*/ 255754 w 708590"/>
                <a:gd name="connsiteY2" fmla="*/ 97026 h 819436"/>
                <a:gd name="connsiteX3" fmla="*/ 445206 w 708590"/>
                <a:gd name="connsiteY3" fmla="*/ 2253 h 819436"/>
                <a:gd name="connsiteX4" fmla="*/ 597415 w 708590"/>
                <a:gd name="connsiteY4" fmla="*/ 33875 h 819436"/>
                <a:gd name="connsiteX5" fmla="*/ 703619 w 708590"/>
                <a:gd name="connsiteY5" fmla="*/ 214851 h 819436"/>
                <a:gd name="connsiteX6" fmla="*/ 686379 w 708590"/>
                <a:gd name="connsiteY6" fmla="*/ 418781 h 819436"/>
                <a:gd name="connsiteX7" fmla="*/ 585890 w 708590"/>
                <a:gd name="connsiteY7" fmla="*/ 616996 h 819436"/>
                <a:gd name="connsiteX8" fmla="*/ 347574 w 708590"/>
                <a:gd name="connsiteY8" fmla="*/ 780731 h 819436"/>
                <a:gd name="connsiteX9" fmla="*/ 166695 w 708590"/>
                <a:gd name="connsiteY9" fmla="*/ 818069 h 819436"/>
                <a:gd name="connsiteX10" fmla="*/ 14485 w 708590"/>
                <a:gd name="connsiteY10" fmla="*/ 720438 h 819436"/>
                <a:gd name="connsiteX11" fmla="*/ 23248 w 708590"/>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90" h="819436">
                  <a:moveTo>
                    <a:pt x="23248" y="533652"/>
                  </a:moveTo>
                  <a:cubicBezTo>
                    <a:pt x="51728" y="446213"/>
                    <a:pt x="90685" y="362869"/>
                    <a:pt x="132310" y="280859"/>
                  </a:cubicBezTo>
                  <a:cubicBezTo>
                    <a:pt x="166028" y="214470"/>
                    <a:pt x="202223" y="148461"/>
                    <a:pt x="255754" y="97026"/>
                  </a:cubicBezTo>
                  <a:cubicBezTo>
                    <a:pt x="307855" y="46925"/>
                    <a:pt x="373578" y="11587"/>
                    <a:pt x="445206" y="2253"/>
                  </a:cubicBezTo>
                  <a:cubicBezTo>
                    <a:pt x="498546" y="-4701"/>
                    <a:pt x="552743" y="4062"/>
                    <a:pt x="597415" y="33875"/>
                  </a:cubicBezTo>
                  <a:cubicBezTo>
                    <a:pt x="657708" y="74071"/>
                    <a:pt x="691617" y="142937"/>
                    <a:pt x="703619" y="214851"/>
                  </a:cubicBezTo>
                  <a:cubicBezTo>
                    <a:pt x="715049" y="282954"/>
                    <a:pt x="705715" y="352296"/>
                    <a:pt x="686379" y="418781"/>
                  </a:cubicBezTo>
                  <a:cubicBezTo>
                    <a:pt x="665519" y="490790"/>
                    <a:pt x="634182" y="559846"/>
                    <a:pt x="585890" y="616996"/>
                  </a:cubicBezTo>
                  <a:cubicBezTo>
                    <a:pt x="523025" y="691386"/>
                    <a:pt x="437395" y="742155"/>
                    <a:pt x="347574" y="780731"/>
                  </a:cubicBezTo>
                  <a:cubicBezTo>
                    <a:pt x="289758" y="805591"/>
                    <a:pt x="228988" y="824831"/>
                    <a:pt x="166695" y="818069"/>
                  </a:cubicBezTo>
                  <a:cubicBezTo>
                    <a:pt x="102496" y="811115"/>
                    <a:pt x="41631" y="778445"/>
                    <a:pt x="14485" y="720438"/>
                  </a:cubicBezTo>
                  <a:cubicBezTo>
                    <a:pt x="-12661" y="662145"/>
                    <a:pt x="3055" y="595660"/>
                    <a:pt x="23248" y="533652"/>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2C60E4D0-A72D-4248-AFA0-D70960B66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21413" y="2153126"/>
              <a:ext cx="562062" cy="821426"/>
            </a:xfrm>
            <a:custGeom>
              <a:avLst/>
              <a:gdLst>
                <a:gd name="connsiteX0" fmla="*/ 149850 w 426855"/>
                <a:gd name="connsiteY0" fmla="*/ 546425 h 623828"/>
                <a:gd name="connsiteX1" fmla="*/ 209667 w 426855"/>
                <a:gd name="connsiteY1" fmla="*/ 590336 h 623828"/>
                <a:gd name="connsiteX2" fmla="*/ 285391 w 426855"/>
                <a:gd name="connsiteY2" fmla="*/ 622244 h 623828"/>
                <a:gd name="connsiteX3" fmla="*/ 393024 w 426855"/>
                <a:gd name="connsiteY3" fmla="*/ 584335 h 623828"/>
                <a:gd name="connsiteX4" fmla="*/ 420932 w 426855"/>
                <a:gd name="connsiteY4" fmla="*/ 446699 h 623828"/>
                <a:gd name="connsiteX5" fmla="*/ 420932 w 426855"/>
                <a:gd name="connsiteY5" fmla="*/ 227243 h 623828"/>
                <a:gd name="connsiteX6" fmla="*/ 341208 w 426855"/>
                <a:gd name="connsiteY6" fmla="*/ 59698 h 623828"/>
                <a:gd name="connsiteX7" fmla="*/ 273390 w 426855"/>
                <a:gd name="connsiteY7" fmla="*/ 11787 h 623828"/>
                <a:gd name="connsiteX8" fmla="*/ 4213 w 426855"/>
                <a:gd name="connsiteY8" fmla="*/ 229243 h 623828"/>
                <a:gd name="connsiteX9" fmla="*/ 58029 w 426855"/>
                <a:gd name="connsiteY9" fmla="*/ 458605 h 623828"/>
                <a:gd name="connsiteX10" fmla="*/ 149850 w 426855"/>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5" h="623828">
                  <a:moveTo>
                    <a:pt x="149850" y="546425"/>
                  </a:moveTo>
                  <a:cubicBezTo>
                    <a:pt x="169186" y="561856"/>
                    <a:pt x="188807" y="577001"/>
                    <a:pt x="209667" y="590336"/>
                  </a:cubicBezTo>
                  <a:cubicBezTo>
                    <a:pt x="233004" y="605290"/>
                    <a:pt x="258054" y="617958"/>
                    <a:pt x="285391" y="622244"/>
                  </a:cubicBezTo>
                  <a:cubicBezTo>
                    <a:pt x="325777" y="628531"/>
                    <a:pt x="367687" y="616148"/>
                    <a:pt x="393024" y="584335"/>
                  </a:cubicBezTo>
                  <a:cubicBezTo>
                    <a:pt x="422932" y="546902"/>
                    <a:pt x="419884" y="495467"/>
                    <a:pt x="420932" y="446699"/>
                  </a:cubicBezTo>
                  <a:cubicBezTo>
                    <a:pt x="422551" y="373166"/>
                    <a:pt x="433409" y="299537"/>
                    <a:pt x="420932" y="227243"/>
                  </a:cubicBezTo>
                  <a:cubicBezTo>
                    <a:pt x="410168" y="165140"/>
                    <a:pt x="384165" y="105704"/>
                    <a:pt x="341208" y="59698"/>
                  </a:cubicBezTo>
                  <a:cubicBezTo>
                    <a:pt x="322062" y="39219"/>
                    <a:pt x="299488" y="22265"/>
                    <a:pt x="273390" y="11787"/>
                  </a:cubicBezTo>
                  <a:cubicBezTo>
                    <a:pt x="145278" y="-39743"/>
                    <a:pt x="27549" y="85892"/>
                    <a:pt x="4213" y="229243"/>
                  </a:cubicBezTo>
                  <a:cubicBezTo>
                    <a:pt x="-8932" y="310205"/>
                    <a:pt x="8594" y="393359"/>
                    <a:pt x="58029" y="458605"/>
                  </a:cubicBezTo>
                  <a:cubicBezTo>
                    <a:pt x="83747" y="492514"/>
                    <a:pt x="116608" y="519946"/>
                    <a:pt x="149850" y="546425"/>
                  </a:cubicBezTo>
                  <a:close/>
                </a:path>
              </a:pathLst>
            </a:custGeom>
            <a:noFill/>
            <a:ln w="12700" cap="rnd">
              <a:solidFill>
                <a:schemeClr val="bg2">
                  <a:alpha val="24000"/>
                </a:schemeClr>
              </a:solidFill>
              <a:prstDash val="lgDash"/>
              <a:round/>
            </a:ln>
          </p:spPr>
          <p:txBody>
            <a:bodyPr rtlCol="0" anchor="ctr"/>
            <a:lstStyle/>
            <a:p>
              <a:endParaRPr lang="en-US"/>
            </a:p>
          </p:txBody>
        </p:sp>
      </p:grpSp>
      <p:grpSp>
        <p:nvGrpSpPr>
          <p:cNvPr id="41" name="Bottom Right">
            <a:extLst>
              <a:ext uri="{FF2B5EF4-FFF2-40B4-BE49-F238E27FC236}">
                <a16:creationId xmlns:a16="http://schemas.microsoft.com/office/drawing/2014/main" id="{D77BF9F5-CA63-42A6-AC93-C2BDF4727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C22D3699-92E0-4110-BE54-403EAAA4812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825D3809-6A64-4183-9441-73C86E340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90860AFF-1118-48A2-80D7-49ACC1BBE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D71319B-713A-4047-B185-F7DDC442D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7C66AF50-C9BC-4B16-9CE0-B0D49B8FF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51516E0C-2F47-4B95-8D54-336B5CEDB7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F495B569-90F7-429A-9E93-88A1B179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DD4E57A-FF24-4B18-B1C4-E81FE8F070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B9587FA4-87B9-445D-ABE2-BAF734591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6BDA415-2640-ED43-2718-9153276ADF08}"/>
              </a:ext>
            </a:extLst>
          </p:cNvPr>
          <p:cNvSpPr>
            <a:spLocks noGrp="1"/>
          </p:cNvSpPr>
          <p:nvPr>
            <p:ph type="ctrTitle"/>
          </p:nvPr>
        </p:nvSpPr>
        <p:spPr>
          <a:xfrm>
            <a:off x="5001841" y="726641"/>
            <a:ext cx="5998193" cy="3187427"/>
          </a:xfrm>
        </p:spPr>
        <p:txBody>
          <a:bodyPr>
            <a:normAutofit/>
          </a:bodyPr>
          <a:lstStyle/>
          <a:p>
            <a:pPr algn="r"/>
            <a:r>
              <a:rPr lang="en-US" sz="5400" b="1">
                <a:solidFill>
                  <a:srgbClr val="FFFFFF"/>
                </a:solidFill>
              </a:rPr>
              <a:t>Introduction</a:t>
            </a:r>
            <a:br>
              <a:rPr lang="en-US" sz="5400">
                <a:solidFill>
                  <a:srgbClr val="FFFFFF"/>
                </a:solidFill>
              </a:rPr>
            </a:br>
            <a:endParaRPr lang="en-IN" sz="5400">
              <a:solidFill>
                <a:srgbClr val="FFFFFF"/>
              </a:solidFill>
            </a:endParaRPr>
          </a:p>
        </p:txBody>
      </p:sp>
      <p:sp>
        <p:nvSpPr>
          <p:cNvPr id="3" name="Subtitle 2">
            <a:extLst>
              <a:ext uri="{FF2B5EF4-FFF2-40B4-BE49-F238E27FC236}">
                <a16:creationId xmlns:a16="http://schemas.microsoft.com/office/drawing/2014/main" id="{236D00C9-BE9F-4ED1-E1E2-235382CA6B3C}"/>
              </a:ext>
            </a:extLst>
          </p:cNvPr>
          <p:cNvSpPr>
            <a:spLocks noGrp="1"/>
          </p:cNvSpPr>
          <p:nvPr>
            <p:ph type="subTitle" idx="1"/>
          </p:nvPr>
        </p:nvSpPr>
        <p:spPr>
          <a:xfrm>
            <a:off x="4994025" y="4069781"/>
            <a:ext cx="5993576" cy="2043305"/>
          </a:xfrm>
        </p:spPr>
        <p:txBody>
          <a:bodyPr>
            <a:normAutofit/>
          </a:bodyPr>
          <a:lstStyle/>
          <a:p>
            <a:pPr algn="r">
              <a:lnSpc>
                <a:spcPct val="100000"/>
              </a:lnSpc>
            </a:pPr>
            <a:r>
              <a:rPr lang="en-US" sz="1500">
                <a:solidFill>
                  <a:srgbClr val="FFFFFF"/>
                </a:solidFill>
              </a:rPr>
              <a:t>"Hello everyone, my name is L. Chaitanya Simha, and I am an intern at Zidio Development. Today, I am excited to present my project on customer segmentation. This project aims to identify distinct customer groups within two datasets: an e-commerce dataset and a mall customer dataset. Through data preprocessing, exploratory data analysis, and clustering using the K-Means algorithm, we successfully identified optimal clusters for both datasets. Let’s dive into the details."</a:t>
            </a:r>
          </a:p>
          <a:p>
            <a:pPr algn="r">
              <a:lnSpc>
                <a:spcPct val="100000"/>
              </a:lnSpc>
            </a:pPr>
            <a:endParaRPr lang="en-IN" sz="1500">
              <a:solidFill>
                <a:srgbClr val="FFFFFF"/>
              </a:solidFill>
            </a:endParaRPr>
          </a:p>
        </p:txBody>
      </p:sp>
      <p:grpSp>
        <p:nvGrpSpPr>
          <p:cNvPr id="52" name="Cross">
            <a:extLst>
              <a:ext uri="{FF2B5EF4-FFF2-40B4-BE49-F238E27FC236}">
                <a16:creationId xmlns:a16="http://schemas.microsoft.com/office/drawing/2014/main" id="{94D09F36-C387-49FA-9BEA-D0427CE84C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7877" y="4001584"/>
            <a:ext cx="118872" cy="118872"/>
            <a:chOff x="1175347" y="3733800"/>
            <a:chExt cx="118872" cy="118872"/>
          </a:xfrm>
        </p:grpSpPr>
        <p:cxnSp>
          <p:nvCxnSpPr>
            <p:cNvPr id="53" name="Straight Connector 52">
              <a:extLst>
                <a:ext uri="{FF2B5EF4-FFF2-40B4-BE49-F238E27FC236}">
                  <a16:creationId xmlns:a16="http://schemas.microsoft.com/office/drawing/2014/main" id="{F4892719-E852-41F7-8526-E42BBE1EB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8EA6DD1-E3D2-4B98-85DC-1F975A09FF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065346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9" name="Rectangle 7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1"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82" name="Freeform: Shape 81">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3" name="Freeform: Shape 82">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DCDB743-45F9-E00F-01C6-9D29D5E7C52A}"/>
              </a:ext>
            </a:extLst>
          </p:cNvPr>
          <p:cNvSpPr>
            <a:spLocks noGrp="1"/>
          </p:cNvSpPr>
          <p:nvPr>
            <p:ph type="title"/>
          </p:nvPr>
        </p:nvSpPr>
        <p:spPr>
          <a:xfrm>
            <a:off x="1198182" y="559813"/>
            <a:ext cx="3988369" cy="2236864"/>
          </a:xfrm>
        </p:spPr>
        <p:txBody>
          <a:bodyPr>
            <a:normAutofit/>
          </a:bodyPr>
          <a:lstStyle/>
          <a:p>
            <a:r>
              <a:rPr lang="en-US" b="1"/>
              <a:t>Conclusion</a:t>
            </a:r>
            <a:br>
              <a:rPr lang="en-US"/>
            </a:br>
            <a:endParaRPr lang="en-IN" dirty="0"/>
          </a:p>
        </p:txBody>
      </p:sp>
      <p:sp>
        <p:nvSpPr>
          <p:cNvPr id="3" name="Content Placeholder 2">
            <a:extLst>
              <a:ext uri="{FF2B5EF4-FFF2-40B4-BE49-F238E27FC236}">
                <a16:creationId xmlns:a16="http://schemas.microsoft.com/office/drawing/2014/main" id="{FB064079-A8BA-A116-4C7F-7CDDF18C66F6}"/>
              </a:ext>
            </a:extLst>
          </p:cNvPr>
          <p:cNvSpPr>
            <a:spLocks noGrp="1"/>
          </p:cNvSpPr>
          <p:nvPr>
            <p:ph idx="1"/>
          </p:nvPr>
        </p:nvSpPr>
        <p:spPr>
          <a:xfrm>
            <a:off x="1185756" y="2955401"/>
            <a:ext cx="3988112" cy="3157686"/>
          </a:xfrm>
        </p:spPr>
        <p:txBody>
          <a:bodyPr>
            <a:normAutofit/>
          </a:bodyPr>
          <a:lstStyle/>
          <a:p>
            <a:pPr>
              <a:lnSpc>
                <a:spcPct val="100000"/>
              </a:lnSpc>
            </a:pPr>
            <a:r>
              <a:rPr lang="en-US" sz="1500"/>
              <a:t>"To conclude, this project demonstrates the value of customer segmentation in understanding and serving different customer groups more effectively. The integration of data preprocessing, exploratory data analysis, and clustering techniques provided a comprehensive view of customer behavior and preferences. Thank you for your attention, and I welcome any questions you may have."</a:t>
            </a:r>
          </a:p>
          <a:p>
            <a:pPr>
              <a:lnSpc>
                <a:spcPct val="100000"/>
              </a:lnSpc>
            </a:pPr>
            <a:endParaRPr lang="en-IN" sz="1500"/>
          </a:p>
        </p:txBody>
      </p:sp>
      <p:pic>
        <p:nvPicPr>
          <p:cNvPr id="64" name="Picture 63" descr="Light bulb on yellow background with sketched light beams and cord">
            <a:extLst>
              <a:ext uri="{FF2B5EF4-FFF2-40B4-BE49-F238E27FC236}">
                <a16:creationId xmlns:a16="http://schemas.microsoft.com/office/drawing/2014/main" id="{FE0335FB-96A4-4FE6-2C3B-BEB642423E96}"/>
              </a:ext>
            </a:extLst>
          </p:cNvPr>
          <p:cNvPicPr>
            <a:picLocks noChangeAspect="1"/>
          </p:cNvPicPr>
          <p:nvPr/>
        </p:nvPicPr>
        <p:blipFill>
          <a:blip r:embed="rId2"/>
          <a:srcRect l="49695" r="5437"/>
          <a:stretch/>
        </p:blipFill>
        <p:spPr>
          <a:xfrm>
            <a:off x="6711098" y="567942"/>
            <a:ext cx="4170799" cy="5716862"/>
          </a:xfrm>
          <a:prstGeom prst="rect">
            <a:avLst/>
          </a:prstGeom>
        </p:spPr>
      </p:pic>
      <p:grpSp>
        <p:nvGrpSpPr>
          <p:cNvPr id="91"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92" name="Freeform: Shape 91">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3"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5" name="Freeform: Shape 94">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94" name="Freeform: Shape 93">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1444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bes connected with a red line">
            <a:extLst>
              <a:ext uri="{FF2B5EF4-FFF2-40B4-BE49-F238E27FC236}">
                <a16:creationId xmlns:a16="http://schemas.microsoft.com/office/drawing/2014/main" id="{418B6612-C588-8EED-D057-CEC16201AD3E}"/>
              </a:ext>
            </a:extLst>
          </p:cNvPr>
          <p:cNvPicPr>
            <a:picLocks noChangeAspect="1"/>
          </p:cNvPicPr>
          <p:nvPr/>
        </p:nvPicPr>
        <p:blipFill>
          <a:blip r:embed="rId2">
            <a:alphaModFix amt="60000"/>
          </a:blip>
          <a:srcRect t="18644" r="-1" b="8300"/>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02A047FC-20A7-C9A7-F27D-5F441F301B57}"/>
              </a:ext>
            </a:extLst>
          </p:cNvPr>
          <p:cNvSpPr>
            <a:spLocks noGrp="1"/>
          </p:cNvSpPr>
          <p:nvPr>
            <p:ph type="title"/>
          </p:nvPr>
        </p:nvSpPr>
        <p:spPr>
          <a:xfrm>
            <a:off x="1198181" y="726066"/>
            <a:ext cx="4795282" cy="5018227"/>
          </a:xfrm>
        </p:spPr>
        <p:txBody>
          <a:bodyPr anchor="ctr">
            <a:normAutofit/>
          </a:bodyPr>
          <a:lstStyle/>
          <a:p>
            <a:r>
              <a:rPr lang="en-US" b="1" dirty="0">
                <a:solidFill>
                  <a:srgbClr val="FFFFFF"/>
                </a:solidFill>
              </a:rPr>
              <a:t>Project Structure Overview</a:t>
            </a:r>
            <a:br>
              <a:rPr lang="en-US" dirty="0">
                <a:solidFill>
                  <a:srgbClr val="FFFFFF"/>
                </a:solidFill>
              </a:rPr>
            </a:br>
            <a:endParaRPr lang="en-IN" dirty="0">
              <a:solidFill>
                <a:srgbClr val="FFFFFF"/>
              </a:solidFill>
            </a:endParaRPr>
          </a:p>
        </p:txBody>
      </p:sp>
      <p:grpSp>
        <p:nvGrpSpPr>
          <p:cNvPr id="53"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5"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0EAA4EE3-9115-B215-2B68-9AB9B4463140}"/>
              </a:ext>
            </a:extLst>
          </p:cNvPr>
          <p:cNvSpPr>
            <a:spLocks noGrp="1"/>
          </p:cNvSpPr>
          <p:nvPr>
            <p:ph idx="1"/>
          </p:nvPr>
        </p:nvSpPr>
        <p:spPr>
          <a:xfrm>
            <a:off x="6195372" y="726538"/>
            <a:ext cx="4977905" cy="5017076"/>
          </a:xfrm>
        </p:spPr>
        <p:txBody>
          <a:bodyPr anchor="ctr">
            <a:normAutofit/>
          </a:bodyPr>
          <a:lstStyle/>
          <a:p>
            <a:r>
              <a:rPr lang="en-US" sz="1800">
                <a:solidFill>
                  <a:srgbClr val="FFFFFF"/>
                </a:solidFill>
              </a:rPr>
              <a:t>"The structure of this project is divided into several key components: data preprocessing, exploratory data analysis (EDA), clustering, and insights. We'll start with data preprocessing."</a:t>
            </a:r>
          </a:p>
          <a:p>
            <a:endParaRPr lang="en-IN" sz="1800">
              <a:solidFill>
                <a:srgbClr val="FFFFFF"/>
              </a:solidFill>
            </a:endParaRPr>
          </a:p>
        </p:txBody>
      </p:sp>
    </p:spTree>
    <p:extLst>
      <p:ext uri="{BB962C8B-B14F-4D97-AF65-F5344CB8AC3E}">
        <p14:creationId xmlns:p14="http://schemas.microsoft.com/office/powerpoint/2010/main" val="2096962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4" name="Rectangle 6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5" name="Rectangle 64">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CF1CADAC-F27B-D353-4C89-9215774AE6C9}"/>
              </a:ext>
            </a:extLst>
          </p:cNvPr>
          <p:cNvPicPr>
            <a:picLocks noChangeAspect="1"/>
          </p:cNvPicPr>
          <p:nvPr/>
        </p:nvPicPr>
        <p:blipFill>
          <a:blip r:embed="rId2">
            <a:alphaModFix amt="60000"/>
          </a:blip>
          <a:srcRect r="-1" b="6633"/>
          <a:stretch/>
        </p:blipFill>
        <p:spPr>
          <a:xfrm>
            <a:off x="20" y="10"/>
            <a:ext cx="12188932" cy="6856614"/>
          </a:xfrm>
          <a:prstGeom prst="rect">
            <a:avLst/>
          </a:prstGeom>
        </p:spPr>
      </p:pic>
      <p:grpSp>
        <p:nvGrpSpPr>
          <p:cNvPr id="6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7" name="Freeform: Shape 6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86633BB3-1E57-B1C4-495A-FC9740C852EB}"/>
              </a:ext>
            </a:extLst>
          </p:cNvPr>
          <p:cNvSpPr>
            <a:spLocks noGrp="1"/>
          </p:cNvSpPr>
          <p:nvPr>
            <p:ph type="title"/>
          </p:nvPr>
        </p:nvSpPr>
        <p:spPr>
          <a:xfrm>
            <a:off x="1198181" y="726066"/>
            <a:ext cx="4795282" cy="5018227"/>
          </a:xfrm>
        </p:spPr>
        <p:txBody>
          <a:bodyPr anchor="ctr">
            <a:normAutofit/>
          </a:bodyPr>
          <a:lstStyle/>
          <a:p>
            <a:r>
              <a:rPr lang="en-US" b="1">
                <a:solidFill>
                  <a:srgbClr val="FFFFFF"/>
                </a:solidFill>
              </a:rPr>
              <a:t>Exploratory Data Analysis (EDA)</a:t>
            </a:r>
            <a:br>
              <a:rPr lang="en-US">
                <a:solidFill>
                  <a:srgbClr val="FFFFFF"/>
                </a:solidFill>
              </a:rPr>
            </a:br>
            <a:endParaRPr lang="en-IN">
              <a:solidFill>
                <a:srgbClr val="FFFFFF"/>
              </a:solidFill>
            </a:endParaRPr>
          </a:p>
        </p:txBody>
      </p:sp>
      <p:grpSp>
        <p:nvGrpSpPr>
          <p:cNvPr id="53"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73"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4" name="Freeform: Shape 73">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80" name="Freeform: Shape 79">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8335E68F-FEB6-47F6-F167-67558B22985D}"/>
              </a:ext>
            </a:extLst>
          </p:cNvPr>
          <p:cNvSpPr>
            <a:spLocks noGrp="1"/>
          </p:cNvSpPr>
          <p:nvPr>
            <p:ph idx="1"/>
          </p:nvPr>
        </p:nvSpPr>
        <p:spPr>
          <a:xfrm>
            <a:off x="6195372" y="726538"/>
            <a:ext cx="4977905" cy="5017076"/>
          </a:xfrm>
        </p:spPr>
        <p:txBody>
          <a:bodyPr anchor="ctr">
            <a:normAutofit/>
          </a:bodyPr>
          <a:lstStyle/>
          <a:p>
            <a:r>
              <a:rPr lang="en-US" sz="1800">
                <a:solidFill>
                  <a:srgbClr val="FFFFFF"/>
                </a:solidFill>
              </a:rPr>
              <a:t>"Exploratory Data Analysis helped us understand the patterns and trends in customer behavior. We analyzed distributions of orders, purchases, age, and spending scores."</a:t>
            </a:r>
          </a:p>
          <a:p>
            <a:endParaRPr lang="en-IN" sz="1800" dirty="0">
              <a:solidFill>
                <a:srgbClr val="FFFFFF"/>
              </a:solidFill>
            </a:endParaRPr>
          </a:p>
        </p:txBody>
      </p:sp>
    </p:spTree>
    <p:extLst>
      <p:ext uri="{BB962C8B-B14F-4D97-AF65-F5344CB8AC3E}">
        <p14:creationId xmlns:p14="http://schemas.microsoft.com/office/powerpoint/2010/main" val="192609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3B55D-D5BB-C27C-D8FD-B3044A678F0C}"/>
              </a:ext>
            </a:extLst>
          </p:cNvPr>
          <p:cNvSpPr>
            <a:spLocks noGrp="1"/>
          </p:cNvSpPr>
          <p:nvPr>
            <p:ph type="title"/>
          </p:nvPr>
        </p:nvSpPr>
        <p:spPr/>
        <p:txBody>
          <a:bodyPr>
            <a:normAutofit fontScale="90000"/>
          </a:bodyPr>
          <a:lstStyle/>
          <a:p>
            <a:r>
              <a:rPr lang="en-US" b="1"/>
              <a:t>E-Commerce Data Insights</a:t>
            </a:r>
            <a:br>
              <a:rPr lang="en-US"/>
            </a:br>
            <a:endParaRPr lang="en-IN" dirty="0"/>
          </a:p>
        </p:txBody>
      </p:sp>
      <p:graphicFrame>
        <p:nvGraphicFramePr>
          <p:cNvPr id="5" name="Content Placeholder 2">
            <a:extLst>
              <a:ext uri="{FF2B5EF4-FFF2-40B4-BE49-F238E27FC236}">
                <a16:creationId xmlns:a16="http://schemas.microsoft.com/office/drawing/2014/main" id="{AB26C803-A81D-1FF8-D367-CBED18534B5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426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938C-C5D0-4CCB-8D94-27B96AC957B0}"/>
              </a:ext>
            </a:extLst>
          </p:cNvPr>
          <p:cNvSpPr>
            <a:spLocks noGrp="1"/>
          </p:cNvSpPr>
          <p:nvPr>
            <p:ph type="title"/>
          </p:nvPr>
        </p:nvSpPr>
        <p:spPr/>
        <p:txBody>
          <a:bodyPr>
            <a:normAutofit fontScale="90000"/>
          </a:bodyPr>
          <a:lstStyle/>
          <a:p>
            <a:r>
              <a:rPr lang="en-US" b="1"/>
              <a:t>Mall Customers Data Insights</a:t>
            </a:r>
            <a:br>
              <a:rPr lang="en-US"/>
            </a:br>
            <a:endParaRPr lang="en-IN" dirty="0"/>
          </a:p>
        </p:txBody>
      </p:sp>
      <p:graphicFrame>
        <p:nvGraphicFramePr>
          <p:cNvPr id="5" name="Content Placeholder 2">
            <a:extLst>
              <a:ext uri="{FF2B5EF4-FFF2-40B4-BE49-F238E27FC236}">
                <a16:creationId xmlns:a16="http://schemas.microsoft.com/office/drawing/2014/main" id="{C4D83117-7D49-E45A-D59E-5CF1C6025EA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70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7" name="Rectangle 5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8" name="Top Left">
            <a:extLst>
              <a:ext uri="{FF2B5EF4-FFF2-40B4-BE49-F238E27FC236}">
                <a16:creationId xmlns:a16="http://schemas.microsoft.com/office/drawing/2014/main" id="{6F410C21-CD43-45A5-A726-CF8B01FD88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13" name="Freeform: Shape 12">
              <a:extLst>
                <a:ext uri="{FF2B5EF4-FFF2-40B4-BE49-F238E27FC236}">
                  <a16:creationId xmlns:a16="http://schemas.microsoft.com/office/drawing/2014/main" id="{F030EA9A-BC9B-4A24-8288-BD332A6A4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9" name="Freeform: Shape 58">
              <a:extLst>
                <a:ext uri="{FF2B5EF4-FFF2-40B4-BE49-F238E27FC236}">
                  <a16:creationId xmlns:a16="http://schemas.microsoft.com/office/drawing/2014/main" id="{D2C02E7B-E3A7-4649-B0DF-7111FC4D9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4A466D70-407D-4A6C-887C-F213B7662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AD419DCF-E52E-4774-921F-1A9E589C0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D56887A1-BF5F-455B-B3D0-A0FA7B7DD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5376C740-196E-47D9-97DD-FA626C705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3A7BFC62-FABD-4718-9C08-C31EF1745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C78C2B3B-42DE-4307-A7F5-3C51DD2D9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E0C6FE7A-5F50-46A9-B473-A40F60CF9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6D2BF817-B70D-4687-9A70-09C0C6CF8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CFCAC004-4B7F-45C4-834A-116FD2D03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D193C743-6F98-4322-B366-AD0353B10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FD3C2310-33DE-4B73-A297-67D5721A8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E78B8B6B-A236-4752-937C-83AF1C4EC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416B9790-C202-4F5D-8BEC-130557782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FE0884AE-BEEF-4D8B-B59B-1EFC91429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3DC19431-34DB-4F62-A4D8-ED38ECCB9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5BF5735E-2BC7-4236-B830-616EBBBC7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74" name="Bottom Right">
            <a:extLst>
              <a:ext uri="{FF2B5EF4-FFF2-40B4-BE49-F238E27FC236}">
                <a16:creationId xmlns:a16="http://schemas.microsoft.com/office/drawing/2014/main" id="{83664CB5-2BA0-493E-BEC5-BACF868A12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75" name="Freeform: Shape 74">
              <a:extLst>
                <a:ext uri="{FF2B5EF4-FFF2-40B4-BE49-F238E27FC236}">
                  <a16:creationId xmlns:a16="http://schemas.microsoft.com/office/drawing/2014/main" id="{44DC3445-FC3D-4F90-BC75-AD8EDD18A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76" name="Graphic 157">
              <a:extLst>
                <a:ext uri="{FF2B5EF4-FFF2-40B4-BE49-F238E27FC236}">
                  <a16:creationId xmlns:a16="http://schemas.microsoft.com/office/drawing/2014/main" id="{70D6C503-0ABE-48A7-BA0B-D5A26B558B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6" name="Freeform: Shape 35">
                <a:extLst>
                  <a:ext uri="{FF2B5EF4-FFF2-40B4-BE49-F238E27FC236}">
                    <a16:creationId xmlns:a16="http://schemas.microsoft.com/office/drawing/2014/main" id="{6DEB1DC4-C3A0-4645-B456-02A9FFA2C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2ECF4175-31D6-4A9B-87A4-4C2966749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508D2906-75CA-4435-A320-08EBBA06B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51B8B373-782A-4568-BDF3-093F398F1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707C3AD9-7FDD-480C-91FF-0D3A977DF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A8EF16B5-D539-41A0-9FDE-164CE88FE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92FFF8CB-E294-4944-A954-FC2866B25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5" name="Freeform: Shape 34">
              <a:extLst>
                <a:ext uri="{FF2B5EF4-FFF2-40B4-BE49-F238E27FC236}">
                  <a16:creationId xmlns:a16="http://schemas.microsoft.com/office/drawing/2014/main" id="{B2CD3167-A8E1-4652-8AFE-0E5D9A90C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63D7C93-2930-6596-D2F4-C5EC375CCC7B}"/>
              </a:ext>
            </a:extLst>
          </p:cNvPr>
          <p:cNvSpPr>
            <a:spLocks noGrp="1"/>
          </p:cNvSpPr>
          <p:nvPr>
            <p:ph type="title"/>
          </p:nvPr>
        </p:nvSpPr>
        <p:spPr>
          <a:xfrm>
            <a:off x="1198181" y="559813"/>
            <a:ext cx="9988166" cy="2785797"/>
          </a:xfrm>
        </p:spPr>
        <p:txBody>
          <a:bodyPr anchor="b">
            <a:normAutofit/>
          </a:bodyPr>
          <a:lstStyle/>
          <a:p>
            <a:pPr algn="ctr"/>
            <a:r>
              <a:rPr lang="en-US" sz="6000" b="1" dirty="0"/>
              <a:t>Clustering with K-Means</a:t>
            </a:r>
            <a:br>
              <a:rPr lang="en-US" sz="6000" dirty="0"/>
            </a:br>
            <a:endParaRPr lang="en-IN" sz="6000" dirty="0"/>
          </a:p>
        </p:txBody>
      </p:sp>
      <p:sp>
        <p:nvSpPr>
          <p:cNvPr id="3" name="Content Placeholder 2">
            <a:extLst>
              <a:ext uri="{FF2B5EF4-FFF2-40B4-BE49-F238E27FC236}">
                <a16:creationId xmlns:a16="http://schemas.microsoft.com/office/drawing/2014/main" id="{618C9C41-BD4F-74C2-F5C5-6B52A70A7040}"/>
              </a:ext>
            </a:extLst>
          </p:cNvPr>
          <p:cNvSpPr>
            <a:spLocks noGrp="1"/>
          </p:cNvSpPr>
          <p:nvPr>
            <p:ph idx="1"/>
          </p:nvPr>
        </p:nvSpPr>
        <p:spPr>
          <a:xfrm>
            <a:off x="2005091" y="3498856"/>
            <a:ext cx="8188033" cy="2614231"/>
          </a:xfrm>
        </p:spPr>
        <p:txBody>
          <a:bodyPr>
            <a:normAutofit/>
          </a:bodyPr>
          <a:lstStyle/>
          <a:p>
            <a:pPr algn="ctr"/>
            <a:r>
              <a:rPr lang="en-US" sz="1800" dirty="0"/>
              <a:t>"Next, we applied the K-Means clustering algorithm. Using the Elbow Method and Silhouette Score, we determined that 5 clusters were optimal for both datasets. Here is the code for implementing K-Means and the resulting cluster visualizations."</a:t>
            </a:r>
          </a:p>
          <a:p>
            <a:pPr algn="ctr"/>
            <a:endParaRPr lang="en-IN" sz="1800" dirty="0"/>
          </a:p>
        </p:txBody>
      </p:sp>
    </p:spTree>
    <p:extLst>
      <p:ext uri="{BB962C8B-B14F-4D97-AF65-F5344CB8AC3E}">
        <p14:creationId xmlns:p14="http://schemas.microsoft.com/office/powerpoint/2010/main" val="266527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688AD904-9B7B-FA97-4EB5-665530651BFF}"/>
              </a:ext>
            </a:extLst>
          </p:cNvPr>
          <p:cNvSpPr>
            <a:spLocks noGrp="1"/>
          </p:cNvSpPr>
          <p:nvPr>
            <p:ph type="title"/>
          </p:nvPr>
        </p:nvSpPr>
        <p:spPr>
          <a:xfrm>
            <a:off x="5388460" y="559813"/>
            <a:ext cx="5605358" cy="1664573"/>
          </a:xfrm>
        </p:spPr>
        <p:txBody>
          <a:bodyPr>
            <a:normAutofit/>
          </a:bodyPr>
          <a:lstStyle/>
          <a:p>
            <a:r>
              <a:rPr lang="en-US" b="1"/>
              <a:t>Cluster Analysis</a:t>
            </a:r>
            <a:br>
              <a:rPr lang="en-US"/>
            </a:br>
            <a:endParaRPr lang="en-IN" dirty="0"/>
          </a:p>
        </p:txBody>
      </p:sp>
      <p:pic>
        <p:nvPicPr>
          <p:cNvPr id="7" name="Graphic 6" descr="CRM Customer Insights App">
            <a:extLst>
              <a:ext uri="{FF2B5EF4-FFF2-40B4-BE49-F238E27FC236}">
                <a16:creationId xmlns:a16="http://schemas.microsoft.com/office/drawing/2014/main" id="{5846D5E3-5A5F-DDA1-A348-79AFFA8923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906" y="1017640"/>
            <a:ext cx="4817466" cy="4817466"/>
          </a:xfrm>
          <a:prstGeom prst="rect">
            <a:avLst/>
          </a:prstGeom>
        </p:spPr>
      </p:pic>
      <p:grpSp>
        <p:nvGrpSpPr>
          <p:cNvPr id="14" name="Top left">
            <a:extLst>
              <a:ext uri="{FF2B5EF4-FFF2-40B4-BE49-F238E27FC236}">
                <a16:creationId xmlns:a16="http://schemas.microsoft.com/office/drawing/2014/main" id="{C4F70370-17DE-499D-8256-4F9A352BA9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6" name="Freeform: Shape 105">
              <a:extLst>
                <a:ext uri="{FF2B5EF4-FFF2-40B4-BE49-F238E27FC236}">
                  <a16:creationId xmlns:a16="http://schemas.microsoft.com/office/drawing/2014/main" id="{267F3889-D5A7-4B0B-A5C8-910CE49F9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7" name="Freeform: Shape 106">
              <a:extLst>
                <a:ext uri="{FF2B5EF4-FFF2-40B4-BE49-F238E27FC236}">
                  <a16:creationId xmlns:a16="http://schemas.microsoft.com/office/drawing/2014/main" id="{80968393-494B-4758-914C-AC92C7411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13B9ECD2-208D-4E4C-85C7-86FAEFBCF6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5CEC0DB1-FD35-4E6A-A339-227F3A2D6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10" name="Freeform: Shape 109">
              <a:extLst>
                <a:ext uri="{FF2B5EF4-FFF2-40B4-BE49-F238E27FC236}">
                  <a16:creationId xmlns:a16="http://schemas.microsoft.com/office/drawing/2014/main" id="{FE530033-EC4D-4252-B937-8ABB2D681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1" name="Freeform: Shape 110">
              <a:extLst>
                <a:ext uri="{FF2B5EF4-FFF2-40B4-BE49-F238E27FC236}">
                  <a16:creationId xmlns:a16="http://schemas.microsoft.com/office/drawing/2014/main" id="{2136133D-A7F2-42FA-B919-60AC41C77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54D267CA-94E7-4FD5-942D-5C3DE29C9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0D7B39F-6C07-4FE8-A354-9F9A12609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4" name="Bottom Right">
            <a:extLst>
              <a:ext uri="{FF2B5EF4-FFF2-40B4-BE49-F238E27FC236}">
                <a16:creationId xmlns:a16="http://schemas.microsoft.com/office/drawing/2014/main" id="{C493BE25-7BED-4AAF-B05A-9EB10C80EF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2C74F867-72FD-4FAA-9932-767684A75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3" name="Graphic 157">
              <a:extLst>
                <a:ext uri="{FF2B5EF4-FFF2-40B4-BE49-F238E27FC236}">
                  <a16:creationId xmlns:a16="http://schemas.microsoft.com/office/drawing/2014/main" id="{186A5D6B-01F1-41A2-8AE2-E20E30B0488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4" name="Freeform: Shape 113">
                <a:extLst>
                  <a:ext uri="{FF2B5EF4-FFF2-40B4-BE49-F238E27FC236}">
                    <a16:creationId xmlns:a16="http://schemas.microsoft.com/office/drawing/2014/main" id="{6FB5D595-CCC3-47E7-B8F1-88394EF1F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id="{E36CCDE7-57DC-4910-B815-A1C0C0D8D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005B41E5-C3EB-4C22-B6DE-8928C8314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C24D105-2918-455F-B496-92D82E1BD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9FA8C24E-CE9B-4872-9D15-D4B4A24D5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0726FA3-32BA-48EA-8DCB-23BBFC718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BEB3500D-7293-48F7-8F7E-D60FF252C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8" name="Freeform: Shape 117">
              <a:extLst>
                <a:ext uri="{FF2B5EF4-FFF2-40B4-BE49-F238E27FC236}">
                  <a16:creationId xmlns:a16="http://schemas.microsoft.com/office/drawing/2014/main" id="{C1D84803-4454-41CE-AFB6-447705465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F9FDCFA1-4B1B-7879-C9CF-83558ED3146F}"/>
              </a:ext>
            </a:extLst>
          </p:cNvPr>
          <p:cNvSpPr>
            <a:spLocks noGrp="1"/>
          </p:cNvSpPr>
          <p:nvPr>
            <p:ph idx="1"/>
          </p:nvPr>
        </p:nvSpPr>
        <p:spPr>
          <a:xfrm>
            <a:off x="5401248" y="2384474"/>
            <a:ext cx="5604997" cy="3728613"/>
          </a:xfrm>
        </p:spPr>
        <p:txBody>
          <a:bodyPr>
            <a:normAutofit/>
          </a:bodyPr>
          <a:lstStyle/>
          <a:p>
            <a:pPr marL="0" indent="0">
              <a:buNone/>
            </a:pPr>
            <a:r>
              <a:rPr lang="en-US" sz="1800" dirty="0"/>
              <a:t>"The clustering analysis revealed clear segmentation of customers, with each cluster exhibiting unique characteristics. These insights can help in targeted marketing and personalized customer service strategies. The Silhouette Scores indicated a good level of separation between clusters, validating the effectiveness of our approach."</a:t>
            </a:r>
          </a:p>
          <a:p>
            <a:endParaRPr lang="en-IN" sz="1800" dirty="0"/>
          </a:p>
        </p:txBody>
      </p:sp>
    </p:spTree>
    <p:extLst>
      <p:ext uri="{BB962C8B-B14F-4D97-AF65-F5344CB8AC3E}">
        <p14:creationId xmlns:p14="http://schemas.microsoft.com/office/powerpoint/2010/main" val="1844163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4616402-46FA-F731-8BC4-83E77084879D}"/>
              </a:ext>
            </a:extLst>
          </p:cNvPr>
          <p:cNvSpPr>
            <a:spLocks noGrp="1"/>
          </p:cNvSpPr>
          <p:nvPr>
            <p:ph type="title"/>
          </p:nvPr>
        </p:nvSpPr>
        <p:spPr>
          <a:xfrm>
            <a:off x="1198182" y="559813"/>
            <a:ext cx="5605358" cy="1664573"/>
          </a:xfrm>
        </p:spPr>
        <p:txBody>
          <a:bodyPr>
            <a:normAutofit/>
          </a:bodyPr>
          <a:lstStyle/>
          <a:p>
            <a:r>
              <a:rPr lang="en-US" b="1" dirty="0"/>
              <a:t>Combined Insights</a:t>
            </a:r>
            <a:br>
              <a:rPr lang="en-US" dirty="0"/>
            </a:br>
            <a:endParaRPr lang="en-IN" dirty="0"/>
          </a:p>
        </p:txBody>
      </p:sp>
      <p:sp>
        <p:nvSpPr>
          <p:cNvPr id="3" name="Content Placeholder 2">
            <a:extLst>
              <a:ext uri="{FF2B5EF4-FFF2-40B4-BE49-F238E27FC236}">
                <a16:creationId xmlns:a16="http://schemas.microsoft.com/office/drawing/2014/main" id="{BF8AF2FE-1AFA-C291-0E7A-BF87FB83733D}"/>
              </a:ext>
            </a:extLst>
          </p:cNvPr>
          <p:cNvSpPr>
            <a:spLocks noGrp="1"/>
          </p:cNvSpPr>
          <p:nvPr>
            <p:ph idx="1"/>
          </p:nvPr>
        </p:nvSpPr>
        <p:spPr>
          <a:xfrm>
            <a:off x="1185755" y="2384474"/>
            <a:ext cx="5604997" cy="3728613"/>
          </a:xfrm>
        </p:spPr>
        <p:txBody>
          <a:bodyPr>
            <a:normAutofit/>
          </a:bodyPr>
          <a:lstStyle/>
          <a:p>
            <a:r>
              <a:rPr lang="en-US" sz="1800" dirty="0"/>
              <a:t>"Combining the theoretical analysis and visual data, we identified optimal clusters and customer segments:</a:t>
            </a:r>
          </a:p>
          <a:p>
            <a:pPr>
              <a:buFont typeface="Arial" panose="020B0604020202020204" pitchFamily="34" charset="0"/>
              <a:buChar char="•"/>
            </a:pPr>
            <a:r>
              <a:rPr lang="en-US" sz="1800" b="1" dirty="0"/>
              <a:t>E-Commerce</a:t>
            </a:r>
            <a:r>
              <a:rPr lang="en-US" sz="1800" dirty="0"/>
              <a:t>: High-frequency buyers, moderate buyers with specific product interests, and infrequent buyers.</a:t>
            </a:r>
          </a:p>
          <a:p>
            <a:pPr>
              <a:buFont typeface="Arial" panose="020B0604020202020204" pitchFamily="34" charset="0"/>
              <a:buChar char="•"/>
            </a:pPr>
            <a:r>
              <a:rPr lang="en-US" sz="1800" b="1" dirty="0"/>
              <a:t>Mall Customers</a:t>
            </a:r>
            <a:r>
              <a:rPr lang="en-US" sz="1800" dirty="0"/>
              <a:t>: High-income high-spenders, high-income low-spenders, low-income high-spenders, and moderate-income moderate-spenders."</a:t>
            </a:r>
          </a:p>
          <a:p>
            <a:endParaRPr lang="en-IN" sz="1800" dirty="0"/>
          </a:p>
        </p:txBody>
      </p:sp>
      <p:pic>
        <p:nvPicPr>
          <p:cNvPr id="5" name="Picture 4" descr="Graph on document with pen">
            <a:extLst>
              <a:ext uri="{FF2B5EF4-FFF2-40B4-BE49-F238E27FC236}">
                <a16:creationId xmlns:a16="http://schemas.microsoft.com/office/drawing/2014/main" id="{5A9A789D-8FA3-CB65-3656-ED1C425D40B7}"/>
              </a:ext>
            </a:extLst>
          </p:cNvPr>
          <p:cNvPicPr>
            <a:picLocks noChangeAspect="1"/>
          </p:cNvPicPr>
          <p:nvPr/>
        </p:nvPicPr>
        <p:blipFill>
          <a:blip r:embed="rId2"/>
          <a:srcRect l="32511" r="18789" b="-1"/>
          <a:stretch/>
        </p:blipFill>
        <p:spPr>
          <a:xfrm>
            <a:off x="7188594" y="10"/>
            <a:ext cx="5003406" cy="6857990"/>
          </a:xfrm>
          <a:prstGeom prst="rect">
            <a:avLst/>
          </a:prstGeom>
        </p:spPr>
      </p:pic>
      <p:grpSp>
        <p:nvGrpSpPr>
          <p:cNvPr id="23"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6247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56023F3B-B813-9191-F973-8C453BA4963A}"/>
              </a:ext>
            </a:extLst>
          </p:cNvPr>
          <p:cNvPicPr>
            <a:picLocks noChangeAspect="1"/>
          </p:cNvPicPr>
          <p:nvPr/>
        </p:nvPicPr>
        <p:blipFill>
          <a:blip r:embed="rId2">
            <a:alphaModFix amt="60000"/>
          </a:blip>
          <a:srcRect t="1508" r="-1" b="14217"/>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F74F4289-E4F7-3C56-97D4-23BDB6104C93}"/>
              </a:ext>
            </a:extLst>
          </p:cNvPr>
          <p:cNvSpPr>
            <a:spLocks noGrp="1"/>
          </p:cNvSpPr>
          <p:nvPr>
            <p:ph type="title"/>
          </p:nvPr>
        </p:nvSpPr>
        <p:spPr>
          <a:xfrm>
            <a:off x="1198181" y="726066"/>
            <a:ext cx="4795282" cy="5018227"/>
          </a:xfrm>
        </p:spPr>
        <p:txBody>
          <a:bodyPr anchor="ctr">
            <a:normAutofit/>
          </a:bodyPr>
          <a:lstStyle/>
          <a:p>
            <a:r>
              <a:rPr lang="en-US" b="1" dirty="0">
                <a:solidFill>
                  <a:srgbClr val="FFFFFF"/>
                </a:solidFill>
              </a:rPr>
              <a:t>Actionable Insights and Future Work</a:t>
            </a:r>
            <a:br>
              <a:rPr lang="en-US" dirty="0">
                <a:solidFill>
                  <a:srgbClr val="FFFFFF"/>
                </a:solidFill>
              </a:rPr>
            </a:br>
            <a:endParaRPr lang="en-IN" dirty="0">
              <a:solidFill>
                <a:srgbClr val="FFFFFF"/>
              </a:solidFill>
            </a:endParaRPr>
          </a:p>
        </p:txBody>
      </p:sp>
      <p:grpSp>
        <p:nvGrpSpPr>
          <p:cNvPr id="24"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5"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44240ADD-7137-90A5-B47B-229B22DCD947}"/>
              </a:ext>
            </a:extLst>
          </p:cNvPr>
          <p:cNvSpPr>
            <a:spLocks noGrp="1"/>
          </p:cNvSpPr>
          <p:nvPr>
            <p:ph idx="1"/>
          </p:nvPr>
        </p:nvSpPr>
        <p:spPr>
          <a:xfrm>
            <a:off x="6195372" y="726538"/>
            <a:ext cx="4977905" cy="5017076"/>
          </a:xfrm>
        </p:spPr>
        <p:txBody>
          <a:bodyPr anchor="ctr">
            <a:normAutofit/>
          </a:bodyPr>
          <a:lstStyle/>
          <a:p>
            <a:r>
              <a:rPr lang="en-US" sz="1800" dirty="0">
                <a:solidFill>
                  <a:srgbClr val="FFFFFF"/>
                </a:solidFill>
              </a:rPr>
              <a:t>"Our actionable insights include:</a:t>
            </a:r>
          </a:p>
          <a:p>
            <a:pPr>
              <a:buFont typeface="Arial" panose="020B0604020202020204" pitchFamily="34" charset="0"/>
              <a:buChar char="•"/>
            </a:pPr>
            <a:r>
              <a:rPr lang="en-US" sz="1800" b="1" dirty="0">
                <a:solidFill>
                  <a:srgbClr val="FFFFFF"/>
                </a:solidFill>
              </a:rPr>
              <a:t>Targeted Campaigns</a:t>
            </a:r>
            <a:r>
              <a:rPr lang="en-US" sz="1800" dirty="0">
                <a:solidFill>
                  <a:srgbClr val="FFFFFF"/>
                </a:solidFill>
              </a:rPr>
              <a:t>: Personalized offers for high spenders and loyalty programs for low spenders.</a:t>
            </a:r>
          </a:p>
          <a:p>
            <a:pPr>
              <a:buFont typeface="Arial" panose="020B0604020202020204" pitchFamily="34" charset="0"/>
              <a:buChar char="•"/>
            </a:pPr>
            <a:r>
              <a:rPr lang="en-US" sz="1800" b="1" dirty="0">
                <a:solidFill>
                  <a:srgbClr val="FFFFFF"/>
                </a:solidFill>
              </a:rPr>
              <a:t>Inventory Management</a:t>
            </a:r>
            <a:r>
              <a:rPr lang="en-US" sz="1800" dirty="0">
                <a:solidFill>
                  <a:srgbClr val="FFFFFF"/>
                </a:solidFill>
              </a:rPr>
              <a:t>: Align stock with cluster preferences to optimize inventory turnover.</a:t>
            </a:r>
          </a:p>
          <a:p>
            <a:r>
              <a:rPr lang="en-US" sz="1800" dirty="0">
                <a:solidFill>
                  <a:srgbClr val="FFFFFF"/>
                </a:solidFill>
              </a:rPr>
              <a:t>Future work could involve exploring other clustering techniques like hierarchical clustering or DBSCAN to compare results. Additionally, incorporating more features and external data could enhance the segmentation and provide deeper insights."</a:t>
            </a:r>
          </a:p>
          <a:p>
            <a:endParaRPr lang="en-IN" sz="1800" dirty="0">
              <a:solidFill>
                <a:srgbClr val="FFFFFF"/>
              </a:solidFill>
            </a:endParaRPr>
          </a:p>
        </p:txBody>
      </p:sp>
    </p:spTree>
    <p:extLst>
      <p:ext uri="{BB962C8B-B14F-4D97-AF65-F5344CB8AC3E}">
        <p14:creationId xmlns:p14="http://schemas.microsoft.com/office/powerpoint/2010/main" val="681486460"/>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C24"/>
      </a:dk2>
      <a:lt2>
        <a:srgbClr val="E2E6E8"/>
      </a:lt2>
      <a:accent1>
        <a:srgbClr val="C0998B"/>
      </a:accent1>
      <a:accent2>
        <a:srgbClr val="B4A27B"/>
      </a:accent2>
      <a:accent3>
        <a:srgbClr val="A3A67E"/>
      </a:accent3>
      <a:accent4>
        <a:srgbClr val="8FAA74"/>
      </a:accent4>
      <a:accent5>
        <a:srgbClr val="85AB82"/>
      </a:accent5>
      <a:accent6>
        <a:srgbClr val="77AF8A"/>
      </a:accent6>
      <a:hlink>
        <a:srgbClr val="5D8A9A"/>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FAE773337A034A95A4DAEB8143BB4C" ma:contentTypeVersion="13" ma:contentTypeDescription="Create a new document." ma:contentTypeScope="" ma:versionID="0b6a6ee18bed143d6b244331b2e8c836">
  <xsd:schema xmlns:xsd="http://www.w3.org/2001/XMLSchema" xmlns:xs="http://www.w3.org/2001/XMLSchema" xmlns:p="http://schemas.microsoft.com/office/2006/metadata/properties" xmlns:ns3="e227a344-8c04-4c2e-a0d0-36f0aa91780c" xmlns:ns4="d9b0c133-afd1-47a6-a948-281cae0381ee" targetNamespace="http://schemas.microsoft.com/office/2006/metadata/properties" ma:root="true" ma:fieldsID="148a1bfcb5a08fd22ddc2182baaaf1f0" ns3:_="" ns4:_="">
    <xsd:import namespace="e227a344-8c04-4c2e-a0d0-36f0aa91780c"/>
    <xsd:import namespace="d9b0c133-afd1-47a6-a948-281cae0381e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_activity" minOccurs="0"/>
                <xsd:element ref="ns3:MediaServiceObjectDetectorVersions" minOccurs="0"/>
                <xsd:element ref="ns3:MediaServiceSearchProperties"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7a344-8c04-4c2e-a0d0-36f0aa9178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_activity" ma:index="14" nillable="true" ma:displayName="_activity" ma:hidden="true" ma:internalName="_activity">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b0c133-afd1-47a6-a948-281cae0381ee"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227a344-8c04-4c2e-a0d0-36f0aa91780c" xsi:nil="true"/>
  </documentManagement>
</p:properties>
</file>

<file path=customXml/itemProps1.xml><?xml version="1.0" encoding="utf-8"?>
<ds:datastoreItem xmlns:ds="http://schemas.openxmlformats.org/officeDocument/2006/customXml" ds:itemID="{477C6BA3-42D3-4448-9811-F0EF26B858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27a344-8c04-4c2e-a0d0-36f0aa91780c"/>
    <ds:schemaRef ds:uri="d9b0c133-afd1-47a6-a948-281cae0381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F8B0B9-7B4B-49E1-BDE8-944CB36DAB76}">
  <ds:schemaRefs>
    <ds:schemaRef ds:uri="http://schemas.microsoft.com/sharepoint/v3/contenttype/forms"/>
  </ds:schemaRefs>
</ds:datastoreItem>
</file>

<file path=customXml/itemProps3.xml><?xml version="1.0" encoding="utf-8"?>
<ds:datastoreItem xmlns:ds="http://schemas.openxmlformats.org/officeDocument/2006/customXml" ds:itemID="{07DF305D-6D09-49CC-9667-8BF40F70D596}">
  <ds:schemaRefs>
    <ds:schemaRef ds:uri="http://schemas.microsoft.com/office/2006/metadata/properties"/>
    <ds:schemaRef ds:uri="http://purl.org/dc/elements/1.1/"/>
    <ds:schemaRef ds:uri="d9b0c133-afd1-47a6-a948-281cae0381ee"/>
    <ds:schemaRef ds:uri="http://schemas.microsoft.com/office/2006/documentManagement/types"/>
    <ds:schemaRef ds:uri="http://schemas.microsoft.com/office/infopath/2007/PartnerControls"/>
    <ds:schemaRef ds:uri="http://www.w3.org/XML/1998/namespace"/>
    <ds:schemaRef ds:uri="http://purl.org/dc/dcmitype/"/>
    <ds:schemaRef ds:uri="e227a344-8c04-4c2e-a0d0-36f0aa91780c"/>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17</TotalTime>
  <Words>607</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AvenirNext LT Pro Medium</vt:lpstr>
      <vt:lpstr>Sagona Book</vt:lpstr>
      <vt:lpstr>ExploreVTI</vt:lpstr>
      <vt:lpstr>Introduction </vt:lpstr>
      <vt:lpstr>Project Structure Overview </vt:lpstr>
      <vt:lpstr>Exploratory Data Analysis (EDA) </vt:lpstr>
      <vt:lpstr>E-Commerce Data Insights </vt:lpstr>
      <vt:lpstr>Mall Customers Data Insights </vt:lpstr>
      <vt:lpstr>Clustering with K-Means </vt:lpstr>
      <vt:lpstr>Cluster Analysis </vt:lpstr>
      <vt:lpstr>Combined Insights </vt:lpstr>
      <vt:lpstr>Actionable Insights and Future Work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Chaitanya Simha.  L</dc:creator>
  <cp:lastModifiedBy>Chaitanya Simha.  L</cp:lastModifiedBy>
  <cp:revision>1</cp:revision>
  <dcterms:created xsi:type="dcterms:W3CDTF">2024-07-23T08:38:28Z</dcterms:created>
  <dcterms:modified xsi:type="dcterms:W3CDTF">2024-07-23T08:56:05Z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0x010100A3FAE773337A034A95A4DAEB8143BB4C</vt:lpwstr>
  </property>
</Properties>
</file>