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2" r:id="rId6"/>
    <p:sldId id="273" r:id="rId7"/>
    <p:sldId id="274" r:id="rId8"/>
    <p:sldId id="271" r:id="rId9"/>
    <p:sldId id="275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" y="690357"/>
            <a:ext cx="12191999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AgroTrack</a:t>
            </a:r>
            <a:endParaRPr sz="32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0" y="1401348"/>
            <a:ext cx="12192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Batch Number: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CIT-G33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52934" y="2292566"/>
            <a:ext cx="5514300" cy="169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600" b="1" u="sng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</a:t>
            </a:r>
            <a:r>
              <a:rPr lang="en-US" sz="1600" b="1" u="sng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Nihar Ranjan Nayak</a:t>
            </a:r>
            <a:endParaRPr sz="1600" b="1" u="sng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93398"/>
            <a:ext cx="12192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" y="4650202"/>
            <a:ext cx="121920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GB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Capstone Project-PIP2001 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2A609D-5AB6-17D7-B916-A36EC4B4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65527"/>
              </p:ext>
            </p:extLst>
          </p:nvPr>
        </p:nvGraphicFramePr>
        <p:xfrm>
          <a:off x="427289" y="2292567"/>
          <a:ext cx="5831018" cy="1694980"/>
        </p:xfrm>
        <a:graphic>
          <a:graphicData uri="http://schemas.openxmlformats.org/drawingml/2006/table">
            <a:tbl>
              <a:tblPr firstRow="1" bandRow="1"/>
              <a:tblGrid>
                <a:gridCol w="2531811">
                  <a:extLst>
                    <a:ext uri="{9D8B030D-6E8A-4147-A177-3AD203B41FA5}">
                      <a16:colId xmlns:a16="http://schemas.microsoft.com/office/drawing/2014/main" val="2409070074"/>
                    </a:ext>
                  </a:extLst>
                </a:gridCol>
                <a:gridCol w="3299207">
                  <a:extLst>
                    <a:ext uri="{9D8B030D-6E8A-4147-A177-3AD203B41FA5}">
                      <a16:colId xmlns:a16="http://schemas.microsoft.com/office/drawing/2014/main" val="1376002445"/>
                    </a:ext>
                  </a:extLst>
                </a:gridCol>
              </a:tblGrid>
              <a:tr h="32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8952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20211CIT0110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 P BRAHMA CHAITANYA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889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20211CIT0156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BHUVANESHWAR Y</a:t>
                      </a:r>
                      <a:endParaRPr lang="en-US" sz="1600" b="1" u="none" strike="noStrike" cap="none" dirty="0">
                        <a:solidFill>
                          <a:srgbClr val="17365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36278679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20211CIT0147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SHREYANKA B L</a:t>
                      </a:r>
                      <a:endParaRPr lang="en-US" sz="16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173867597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20211CIT0069</a:t>
                      </a:r>
                      <a:endParaRPr lang="en-US" sz="16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DHANUSH M</a:t>
                      </a:r>
                      <a:endParaRPr lang="en-US" sz="16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9829576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572E97-55F6-6C05-B999-7FB700F5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045" y="225647"/>
            <a:ext cx="1457673" cy="6406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61D18B-BC76-3214-77EF-3F03F3E5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7" t="2155" b="9722"/>
          <a:stretch/>
        </p:blipFill>
        <p:spPr>
          <a:xfrm>
            <a:off x="153755" y="1223493"/>
            <a:ext cx="10457095" cy="4398311"/>
          </a:xfrm>
          <a:prstGeom prst="rect">
            <a:avLst/>
          </a:prstGeom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7923" y="31911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Project Timeline (Gantt Chart)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6E2C38-9CC1-B650-2E2F-27E0A8C7EA47}"/>
              </a:ext>
            </a:extLst>
          </p:cNvPr>
          <p:cNvSpPr/>
          <p:nvPr/>
        </p:nvSpPr>
        <p:spPr>
          <a:xfrm>
            <a:off x="355941" y="2012907"/>
            <a:ext cx="3811023" cy="49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3CBDC-9842-BB3C-4D22-B1E306D0AAE4}"/>
              </a:ext>
            </a:extLst>
          </p:cNvPr>
          <p:cNvSpPr/>
          <p:nvPr/>
        </p:nvSpPr>
        <p:spPr>
          <a:xfrm>
            <a:off x="10610850" y="270024"/>
            <a:ext cx="1208844" cy="122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441A6-4FA8-2F08-C926-69F7D0158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144359"/>
            <a:ext cx="116014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Magno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L. P., &amp; Moraes, M. L. (2020). Internet-of-Things (IoT)-based smart agriculture: Toward making the fields talk.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Summary: This paper explores IoT applications in agriculture, enhancing decision-making via real-time data from sensors, aligning with your app’s weather data and crop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Silva, J. L., &amp; De Souza, M. C. (2019). A farmer’s mobile market: Agricultural e-commerce.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E-Commerce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Summary: This paper focuses on e-commerce solutions for agricultural products, aligning with your app’s market connection features for farmers globally.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Sharma, A. N., &amp; Verma, K. (2021). Smart agricultural data management system.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Systems Journal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Summary: This paper discusses data management systems for agriculture, similar to your app's market listings, crop prices, and vendor details.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Patel, P. S., &amp; Jain, R. K. (2018). Mobile applications for farmer market and crop forecasting.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Mobile Computing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Summary: This paper covers mobile apps for connecting farmers to markets and crop forecasting, aligning with your app’s functionalities for market and crop sale.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Singh, D. A., &amp; Kumar, A. (2022). Machine learning and data analytics in precision agriculture.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AI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Summary: This paper focuses on the use of machine learning for crop yield predictions, relevant to your app’s feature for technology-enhanced farming practices.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C3D953F8-4095-7E76-D913-1BF89A60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275399"/>
            <a:ext cx="6086475" cy="43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PSCS59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1125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sv-SE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Mahindra&amp;Mahindra(FarmEq) 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“How can a farmer gain access to all the elements of his farming cycle? one stop shop where he has access to information from different aggregators, for retailing , leasing &amp; finally taking his produce to the nearest mandi. Application to provide a means of easy transaction for all his farming activities and his personal expenses. Agri credit should help him buy/lease Farm Machinery &amp; have access to all the local vendors for his plantation needs including expert advice from the local university.”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468DB-192D-988C-392A-3887B525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4" t="5996" r="5202" b="6100"/>
          <a:stretch/>
        </p:blipFill>
        <p:spPr>
          <a:xfrm>
            <a:off x="5876779" y="298598"/>
            <a:ext cx="6321021" cy="6028557"/>
          </a:xfrm>
          <a:prstGeom prst="rect">
            <a:avLst/>
          </a:prstGeom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04149" y="29418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33125" y="1173684"/>
            <a:ext cx="10668000" cy="405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76200" lvl="0" indent="0" algn="just">
              <a:lnSpc>
                <a:spcPct val="80000"/>
              </a:lnSpc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lnSpc>
                <a:spcPct val="170000"/>
              </a:lnSpc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Front-End: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Mobile Application</a:t>
            </a:r>
          </a:p>
          <a:p>
            <a:pPr marL="76200" indent="0">
              <a:buNone/>
            </a:pPr>
            <a:endParaRPr lang="en-GB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Back-End: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Connectivity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Security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API’s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404865"/>
            <a:ext cx="10668000" cy="523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6200" indent="0" algn="just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76200" indent="0" algn="just">
              <a:buNone/>
            </a:pPr>
            <a:endParaRPr lang="en-US" sz="3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1. Development Platform: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IDE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Android Studio (used for building and testing the app).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Java (primary language for Android app development).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Gradle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For project build automation and dependency management.</a:t>
            </a:r>
          </a:p>
          <a:p>
            <a:pPr marL="76200" indent="0" algn="just">
              <a:buNone/>
            </a:pPr>
            <a:endParaRPr lang="en-US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2. API Integration: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RESTful APIs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To integrate external services like weather updates, market prices, etc.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Google Maps API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For geolocation features to locate the nearest mandi (marketplace) or other relevant locations.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Agricultural APIs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APIs that provide real-time crop recommendations based on weather, soil conditions, and location.</a:t>
            </a:r>
          </a:p>
          <a:p>
            <a:pPr marL="76200" indent="0" algn="just">
              <a:buNone/>
            </a:pPr>
            <a:endParaRPr lang="en-US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3. Authentication and Security: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Authentication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For secure user login and registration, including options like Google Sign-in, OTP-based authentication, or email verification.</a:t>
            </a:r>
          </a:p>
          <a:p>
            <a:pPr marL="76200" indent="0" algn="just">
              <a:buNone/>
            </a:pPr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SSL Encryption</a:t>
            </a:r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: For securing all communications and transactions between the app and the server, ensuring data privacy and protection.</a:t>
            </a:r>
          </a:p>
          <a:p>
            <a:pPr marL="76200" indent="0" algn="just">
              <a:buNone/>
            </a:pPr>
            <a:endParaRPr lang="en-US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C9DF-8904-D170-B543-02859AA1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06" y="1106305"/>
            <a:ext cx="10939388" cy="4633115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4. Database: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Firestore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A cloud-based NoSQL database to store user data, market listings, transactions, and related information in real-time.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MySQL (optional)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For local or offline data storage when required, ensuring seamless app usage in regions with limited internet connectivity.</a:t>
            </a:r>
          </a:p>
          <a:p>
            <a:pPr marL="76200" indent="0" algn="just">
              <a:buNone/>
            </a:pPr>
            <a:endParaRPr lang="en-US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5. Backend Services: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Cloud Functions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Serverless functions to handle backend logic such as notifications, user request processing, or generating estimates for Agri Credit.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Cloud Messaging (FCM)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For sending real-time push notifications about market prices, updates, new deals from vendors, etc.</a:t>
            </a:r>
          </a:p>
          <a:p>
            <a:pPr marL="76200" indent="0" algn="just">
              <a:buNone/>
            </a:pPr>
            <a:endParaRPr lang="en-US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6. Analytics and Monitoring: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Analytics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To monitor user engagement, app performance, and behavior, providing insights for improving app functionality.</a:t>
            </a: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Firebase Crashlytics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For tracking app crashes in real-time, identifying bugs, and ensuring stability.</a:t>
            </a:r>
          </a:p>
          <a:p>
            <a:pPr algn="just"/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015711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E5C8-6BD9-E14A-CF9B-53DE8DB6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062" y="369748"/>
            <a:ext cx="10668000" cy="2328958"/>
          </a:xfrm>
        </p:spPr>
        <p:txBody>
          <a:bodyPr>
            <a:normAutofit/>
          </a:bodyPr>
          <a:lstStyle/>
          <a:p>
            <a:pPr marL="76200" indent="0" algn="just">
              <a:lnSpc>
                <a:spcPct val="80000"/>
              </a:lnSpc>
              <a:buNone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lnSpc>
                <a:spcPct val="80000"/>
              </a:lnSpc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None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This project is entirely software-based and does not require any specific hardware for its functionality.</a:t>
            </a:r>
          </a:p>
          <a:p>
            <a:pPr marL="76200" indent="0" algn="just">
              <a:buNone/>
            </a:pPr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Basic Laptop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For developing and testing the app using Android Studio.</a:t>
            </a:r>
          </a:p>
          <a:p>
            <a:pPr marL="76200" indent="0" algn="just">
              <a:buNone/>
            </a:pPr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Android Phone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For testing the application on a real device to ensure proper functionality and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853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98DD-29FE-836B-F524-B2A59FE7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220" y="300017"/>
            <a:ext cx="10668000" cy="4818167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the App:</a:t>
            </a:r>
          </a:p>
          <a:p>
            <a:pPr marL="76200" indent="0" algn="just">
              <a:buNone/>
            </a:pPr>
            <a:endParaRPr lang="en-US" b="1" dirty="0">
              <a:latin typeface="Aptos" panose="020B0004020202020204" pitchFamily="34" charset="0"/>
            </a:endParaRPr>
          </a:p>
          <a:p>
            <a:pPr marL="76200" indent="0" algn="just">
              <a:buNone/>
            </a:pPr>
            <a:endParaRPr lang="en-US" b="1" dirty="0">
              <a:latin typeface="Aptos" panose="020B0004020202020204" pitchFamily="34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1. Crop Recommendations Based on Weather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app suggests the best crops to grow at any given time, considering the current temperature and weather conditions of the farmer's location.</a:t>
            </a:r>
          </a:p>
          <a:p>
            <a:pPr marL="457200" lvl="1" indent="0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2. Access to Local and International Markets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app connects farmers with both local and wholesale markets, within India and internationally, enabling them to sell their produce directly without relying on brokers.</a:t>
            </a:r>
          </a:p>
          <a:p>
            <a:pPr marL="457200" lvl="1" indent="0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3. Market-based Price Suggestions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app suggests prices for grown crops by considering real-time market data, enabling farmers to understand the actual value of their produce.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DCD8-45F4-1D29-1487-15CF832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266591"/>
            <a:ext cx="10668000" cy="3975184"/>
          </a:xfrm>
        </p:spPr>
        <p:txBody>
          <a:bodyPr/>
          <a:lstStyle/>
          <a:p>
            <a:pPr marL="457200" lvl="1" indent="0">
              <a:buNone/>
            </a:pP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4. Farming Tips with Advanced Technology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app provides tips and guidance on using new technologies to increase farm efficiency and yield, helping farmers adopt modern farming methods for better results.</a:t>
            </a:r>
          </a:p>
          <a:p>
            <a:pPr marL="457200" lvl="1" indent="0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5. Secure Authentication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The app ensures secure access through proper authentication by verifying government-issued farmer IDs and address proof, preventing fake users from accessing the platform.</a:t>
            </a:r>
          </a:p>
          <a:p>
            <a:pPr marL="457200" lvl="1" indent="0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6. Agri Credit and Loan Support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By assessing the farmer's needs for new technology and machinery, the app creates a detailed estimate and sends it to the farmer's home branch. This enables farmers to apply for government-backed loans, helping them adopt advanced farming equipment and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1130</Words>
  <Application>Microsoft Office PowerPoint</Application>
  <PresentationFormat>Widescreen</PresentationFormat>
  <Paragraphs>114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Cambria</vt:lpstr>
      <vt:lpstr>Verdana</vt:lpstr>
      <vt:lpstr>Wingdings</vt:lpstr>
      <vt:lpstr>Bioinformatics</vt:lpstr>
      <vt:lpstr>AgroTrack</vt:lpstr>
      <vt:lpstr>Content</vt:lpstr>
      <vt:lpstr>Problem Statement Number: PSCS59 </vt:lpstr>
      <vt:lpstr>Analysis of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Timeline (Gantt Chart)</vt:lpstr>
      <vt:lpstr>References (IEEE Paper)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Chaitanya S P</cp:lastModifiedBy>
  <cp:revision>44</cp:revision>
  <dcterms:modified xsi:type="dcterms:W3CDTF">2024-09-17T14:22:45Z</dcterms:modified>
</cp:coreProperties>
</file>