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8" r:id="rId5"/>
    <p:sldId id="260" r:id="rId6"/>
    <p:sldId id="279" r:id="rId7"/>
    <p:sldId id="280" r:id="rId8"/>
    <p:sldId id="281" r:id="rId9"/>
    <p:sldId id="282" r:id="rId10"/>
    <p:sldId id="283" r:id="rId11"/>
    <p:sldId id="284" r:id="rId12"/>
    <p:sldId id="270"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8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380" y="8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19/11/2024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 y="690357"/>
            <a:ext cx="12191999"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200" dirty="0"/>
              <a:t>AgroTrack</a:t>
            </a:r>
            <a:endParaRPr sz="3200" dirty="0">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0" y="1401348"/>
            <a:ext cx="121920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r>
              <a:rPr lang="en-GB" sz="2400" dirty="0">
                <a:latin typeface="Cambria" panose="02040503050406030204" pitchFamily="18" charset="0"/>
                <a:ea typeface="Cambria" panose="02040503050406030204" pitchFamily="18" charset="0"/>
                <a:sym typeface="Arial"/>
              </a:rPr>
              <a:t>Batch Number: </a:t>
            </a:r>
            <a:r>
              <a:rPr lang="en-US" sz="2400" dirty="0">
                <a:latin typeface="Cambria" panose="02040503050406030204" pitchFamily="18" charset="0"/>
                <a:ea typeface="Cambria" panose="02040503050406030204" pitchFamily="18" charset="0"/>
                <a:sym typeface="Arial"/>
              </a:rPr>
              <a:t>CIT-G33</a:t>
            </a:r>
            <a:endParaRPr sz="2400" dirty="0">
              <a:latin typeface="Cambria" panose="02040503050406030204" pitchFamily="18" charset="0"/>
              <a:ea typeface="Cambria" panose="02040503050406030204" pitchFamily="18" charset="0"/>
              <a:sym typeface="Arial"/>
            </a:endParaRPr>
          </a:p>
          <a:p>
            <a:pPr marL="0" lvl="0" indent="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52934" y="2292566"/>
            <a:ext cx="5514300" cy="169497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600" b="1" u="sng" dirty="0">
                <a:solidFill>
                  <a:srgbClr val="17365D"/>
                </a:solidFill>
                <a:latin typeface="Cambria" panose="02040503050406030204" pitchFamily="18" charset="0"/>
                <a:ea typeface="Cambria" panose="02040503050406030204" pitchFamily="18" charset="0"/>
                <a:sym typeface="Verdana"/>
              </a:rPr>
              <a:t>Dr. </a:t>
            </a:r>
            <a:r>
              <a:rPr lang="en-US" sz="1600" b="1" u="sng" dirty="0">
                <a:solidFill>
                  <a:srgbClr val="17365D"/>
                </a:solidFill>
                <a:latin typeface="Cambria" panose="02040503050406030204" pitchFamily="18" charset="0"/>
                <a:ea typeface="Cambria" panose="02040503050406030204" pitchFamily="18" charset="0"/>
              </a:rPr>
              <a:t>Nihar Ranjan Nayak</a:t>
            </a:r>
            <a:endParaRPr sz="1600" b="1" u="sng" dirty="0">
              <a:solidFill>
                <a:srgbClr val="17365D"/>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600" dirty="0">
              <a:latin typeface="Cambria" panose="02040503050406030204" pitchFamily="18" charset="0"/>
              <a:ea typeface="Cambria" panose="02040503050406030204" pitchFamily="18" charset="0"/>
            </a:endParaRPr>
          </a:p>
        </p:txBody>
      </p:sp>
      <p:sp>
        <p:nvSpPr>
          <p:cNvPr id="91" name="Google Shape;91;p13"/>
          <p:cNvSpPr txBox="1"/>
          <p:nvPr/>
        </p:nvSpPr>
        <p:spPr>
          <a:xfrm>
            <a:off x="0" y="93398"/>
            <a:ext cx="121920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0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 y="4650202"/>
            <a:ext cx="121920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GB" sz="2000" b="1" dirty="0">
                <a:solidFill>
                  <a:schemeClr val="tx1"/>
                </a:solidFill>
                <a:latin typeface="Cambria" panose="02040503050406030204" pitchFamily="18" charset="0"/>
                <a:ea typeface="Cambria" panose="02040503050406030204" pitchFamily="18" charset="0"/>
                <a:sym typeface="Verdana"/>
              </a:rPr>
              <a:t>Capstone Project-PIP2001 </a:t>
            </a:r>
            <a:endParaRPr lang="en-US" sz="2000" b="1" dirty="0">
              <a:solidFill>
                <a:schemeClr val="tx1"/>
              </a:solidFill>
              <a:latin typeface="Cambria" panose="02040503050406030204" pitchFamily="18" charset="0"/>
              <a:ea typeface="Cambria" panose="02040503050406030204" pitchFamily="18" charset="0"/>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092A609D-5AB6-17D7-B916-A36EC4B47438}"/>
              </a:ext>
            </a:extLst>
          </p:cNvPr>
          <p:cNvGraphicFramePr>
            <a:graphicFrameLocks noGrp="1"/>
          </p:cNvGraphicFramePr>
          <p:nvPr/>
        </p:nvGraphicFramePr>
        <p:xfrm>
          <a:off x="427289" y="2292567"/>
          <a:ext cx="5831018" cy="1694980"/>
        </p:xfrm>
        <a:graphic>
          <a:graphicData uri="http://schemas.openxmlformats.org/drawingml/2006/table">
            <a:tbl>
              <a:tblPr firstRow="1" bandRow="1"/>
              <a:tblGrid>
                <a:gridCol w="2531811">
                  <a:extLst>
                    <a:ext uri="{9D8B030D-6E8A-4147-A177-3AD203B41FA5}">
                      <a16:colId xmlns:a16="http://schemas.microsoft.com/office/drawing/2014/main" val="2409070074"/>
                    </a:ext>
                  </a:extLst>
                </a:gridCol>
                <a:gridCol w="3299207">
                  <a:extLst>
                    <a:ext uri="{9D8B030D-6E8A-4147-A177-3AD203B41FA5}">
                      <a16:colId xmlns:a16="http://schemas.microsoft.com/office/drawing/2014/main" val="1376002445"/>
                    </a:ext>
                  </a:extLst>
                </a:gridCol>
              </a:tblGrid>
              <a:tr h="3238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val="3292089522"/>
                  </a:ext>
                </a:extLst>
              </a:tr>
              <a:tr h="2794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20211CIT0110</a:t>
                      </a:r>
                    </a:p>
                  </a:txBody>
                  <a:tcPr/>
                </a:tc>
                <a:tc>
                  <a:txBody>
                    <a:bodyPr/>
                    <a:lstStyle/>
                    <a:p>
                      <a:pPr algn="ctr"/>
                      <a:r>
                        <a:rPr lang="en-US" sz="1600" dirty="0">
                          <a:latin typeface="Cambria" panose="02040503050406030204" pitchFamily="18" charset="0"/>
                          <a:ea typeface="Cambria" panose="02040503050406030204" pitchFamily="18" charset="0"/>
                          <a:cs typeface="Calibri" panose="020F0502020204030204" pitchFamily="34" charset="0"/>
                        </a:rPr>
                        <a:t>S P BRAHMA CHAITANYA</a:t>
                      </a:r>
                    </a:p>
                  </a:txBody>
                  <a:tcPr/>
                </a:tc>
                <a:extLst>
                  <a:ext uri="{0D108BD9-81ED-4DB2-BD59-A6C34878D82A}">
                    <a16:rowId xmlns:a16="http://schemas.microsoft.com/office/drawing/2014/main" val="3089188993"/>
                  </a:ext>
                </a:extLst>
              </a:tr>
              <a:tr h="33866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20211CIT0156</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BHUVANESHWAR Y</a:t>
                      </a:r>
                      <a:endParaRPr lang="en-US"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2336278679"/>
                  </a:ext>
                </a:extLst>
              </a:tr>
              <a:tr h="3344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mj-lt"/>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20211CIT0147</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SHREYANKA B L</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3173867597"/>
                  </a:ext>
                </a:extLst>
              </a:tr>
              <a:tr h="35046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20211CIT0069</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DHANUSH M</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269829576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302BC-6B0C-B2E5-95E8-2291EBD9544D}"/>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FA687DAB-BA99-7EB9-822A-EEBF26A55317}"/>
              </a:ext>
            </a:extLst>
          </p:cNvPr>
          <p:cNvSpPr/>
          <p:nvPr/>
        </p:nvSpPr>
        <p:spPr>
          <a:xfrm>
            <a:off x="-101600" y="0"/>
            <a:ext cx="12293600" cy="6858000"/>
          </a:xfrm>
          <a:prstGeom prst="rect">
            <a:avLst/>
          </a:prstGeom>
          <a:solidFill>
            <a:srgbClr val="1418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A28BD-F986-01AC-42DF-BB864DCF5D4B}"/>
              </a:ext>
            </a:extLst>
          </p:cNvPr>
          <p:cNvSpPr>
            <a:spLocks noGrp="1"/>
          </p:cNvSpPr>
          <p:nvPr>
            <p:ph type="title"/>
          </p:nvPr>
        </p:nvSpPr>
        <p:spPr>
          <a:xfrm>
            <a:off x="330199" y="291572"/>
            <a:ext cx="10668000" cy="487362"/>
          </a:xfrm>
        </p:spPr>
        <p:txBody>
          <a:bodyPr/>
          <a:lstStyle/>
          <a:p>
            <a:r>
              <a:rPr lang="en-GB" dirty="0">
                <a:solidFill>
                  <a:schemeClr val="bg1"/>
                </a:solidFill>
              </a:rPr>
              <a:t>Source Code</a:t>
            </a:r>
          </a:p>
        </p:txBody>
      </p:sp>
      <p:pic>
        <p:nvPicPr>
          <p:cNvPr id="5" name="Picture 4">
            <a:extLst>
              <a:ext uri="{FF2B5EF4-FFF2-40B4-BE49-F238E27FC236}">
                <a16:creationId xmlns:a16="http://schemas.microsoft.com/office/drawing/2014/main" id="{B4096FC1-15CA-CC09-7748-0ACB1F00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5842"/>
            <a:ext cx="5096186" cy="4825250"/>
          </a:xfrm>
          <a:prstGeom prst="rect">
            <a:avLst/>
          </a:prstGeom>
        </p:spPr>
      </p:pic>
      <p:pic>
        <p:nvPicPr>
          <p:cNvPr id="8" name="Picture 7">
            <a:extLst>
              <a:ext uri="{FF2B5EF4-FFF2-40B4-BE49-F238E27FC236}">
                <a16:creationId xmlns:a16="http://schemas.microsoft.com/office/drawing/2014/main" id="{DD228B72-6E5C-BCF3-F649-E19967D1C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556" y="0"/>
            <a:ext cx="7162444" cy="6874934"/>
          </a:xfrm>
          <a:prstGeom prst="rect">
            <a:avLst/>
          </a:prstGeom>
          <a:ln>
            <a:solidFill>
              <a:schemeClr val="bg1"/>
            </a:solidFill>
          </a:ln>
        </p:spPr>
      </p:pic>
    </p:spTree>
    <p:extLst>
      <p:ext uri="{BB962C8B-B14F-4D97-AF65-F5344CB8AC3E}">
        <p14:creationId xmlns:p14="http://schemas.microsoft.com/office/powerpoint/2010/main" val="2533447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EC57E-17A4-04CB-56D8-EECBC2FCA99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C5DE3DF-40E6-2E1F-D6DE-2A4B986AFA1C}"/>
              </a:ext>
            </a:extLst>
          </p:cNvPr>
          <p:cNvSpPr/>
          <p:nvPr/>
        </p:nvSpPr>
        <p:spPr>
          <a:xfrm>
            <a:off x="-101600" y="0"/>
            <a:ext cx="12293600" cy="6858000"/>
          </a:xfrm>
          <a:prstGeom prst="rect">
            <a:avLst/>
          </a:prstGeom>
          <a:solidFill>
            <a:srgbClr val="1418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E6C84-A191-7C17-E2C8-4175D40A67BE}"/>
              </a:ext>
            </a:extLst>
          </p:cNvPr>
          <p:cNvSpPr>
            <a:spLocks noGrp="1"/>
          </p:cNvSpPr>
          <p:nvPr>
            <p:ph type="title"/>
          </p:nvPr>
        </p:nvSpPr>
        <p:spPr>
          <a:xfrm>
            <a:off x="220135" y="421283"/>
            <a:ext cx="10668000" cy="487362"/>
          </a:xfrm>
        </p:spPr>
        <p:txBody>
          <a:bodyPr/>
          <a:lstStyle/>
          <a:p>
            <a:r>
              <a:rPr lang="en-GB" dirty="0">
                <a:solidFill>
                  <a:schemeClr val="bg1"/>
                </a:solidFill>
              </a:rPr>
              <a:t>Source Code</a:t>
            </a:r>
          </a:p>
        </p:txBody>
      </p:sp>
      <p:pic>
        <p:nvPicPr>
          <p:cNvPr id="10" name="Picture 9">
            <a:extLst>
              <a:ext uri="{FF2B5EF4-FFF2-40B4-BE49-F238E27FC236}">
                <a16:creationId xmlns:a16="http://schemas.microsoft.com/office/drawing/2014/main" id="{3D4FFCBB-E037-EF61-6459-17EFC3F5145E}"/>
              </a:ext>
            </a:extLst>
          </p:cNvPr>
          <p:cNvPicPr>
            <a:picLocks noChangeAspect="1"/>
          </p:cNvPicPr>
          <p:nvPr/>
        </p:nvPicPr>
        <p:blipFill>
          <a:blip r:embed="rId2">
            <a:extLst>
              <a:ext uri="{28A0092B-C50C-407E-A947-70E740481C1C}">
                <a14:useLocalDpi xmlns:a14="http://schemas.microsoft.com/office/drawing/2010/main" val="0"/>
              </a:ext>
            </a:extLst>
          </a:blip>
          <a:srcRect b="20533"/>
          <a:stretch/>
        </p:blipFill>
        <p:spPr>
          <a:xfrm>
            <a:off x="6530976" y="1"/>
            <a:ext cx="5661024" cy="6857999"/>
          </a:xfrm>
          <a:prstGeom prst="rect">
            <a:avLst/>
          </a:prstGeom>
          <a:ln>
            <a:solidFill>
              <a:schemeClr val="bg1"/>
            </a:solidFill>
          </a:ln>
        </p:spPr>
      </p:pic>
      <p:pic>
        <p:nvPicPr>
          <p:cNvPr id="12" name="Picture 11">
            <a:extLst>
              <a:ext uri="{FF2B5EF4-FFF2-40B4-BE49-F238E27FC236}">
                <a16:creationId xmlns:a16="http://schemas.microsoft.com/office/drawing/2014/main" id="{37CE0A55-EE01-40BA-AA7F-A517E147E3E6}"/>
              </a:ext>
            </a:extLst>
          </p:cNvPr>
          <p:cNvPicPr>
            <a:picLocks noChangeAspect="1"/>
          </p:cNvPicPr>
          <p:nvPr/>
        </p:nvPicPr>
        <p:blipFill>
          <a:blip r:embed="rId3">
            <a:extLst>
              <a:ext uri="{28A0092B-C50C-407E-A947-70E740481C1C}">
                <a14:useLocalDpi xmlns:a14="http://schemas.microsoft.com/office/drawing/2010/main" val="0"/>
              </a:ext>
            </a:extLst>
          </a:blip>
          <a:srcRect r="5498"/>
          <a:stretch/>
        </p:blipFill>
        <p:spPr>
          <a:xfrm>
            <a:off x="126003" y="1329927"/>
            <a:ext cx="6328773" cy="5010849"/>
          </a:xfrm>
          <a:prstGeom prst="rect">
            <a:avLst/>
          </a:prstGeom>
        </p:spPr>
      </p:pic>
    </p:spTree>
    <p:extLst>
      <p:ext uri="{BB962C8B-B14F-4D97-AF65-F5344CB8AC3E}">
        <p14:creationId xmlns:p14="http://schemas.microsoft.com/office/powerpoint/2010/main" val="2427232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 name="Picture 10">
            <a:extLst>
              <a:ext uri="{FF2B5EF4-FFF2-40B4-BE49-F238E27FC236}">
                <a16:creationId xmlns:a16="http://schemas.microsoft.com/office/drawing/2014/main" id="{30572E97-55F6-6C05-B999-7FB700F5BF75}"/>
              </a:ext>
            </a:extLst>
          </p:cNvPr>
          <p:cNvPicPr>
            <a:picLocks noChangeAspect="1"/>
          </p:cNvPicPr>
          <p:nvPr/>
        </p:nvPicPr>
        <p:blipFill>
          <a:blip r:embed="rId3"/>
          <a:stretch>
            <a:fillRect/>
          </a:stretch>
        </p:blipFill>
        <p:spPr>
          <a:xfrm>
            <a:off x="10461045" y="225647"/>
            <a:ext cx="1457673" cy="6406705"/>
          </a:xfrm>
          <a:prstGeom prst="rect">
            <a:avLst/>
          </a:prstGeom>
        </p:spPr>
      </p:pic>
      <p:pic>
        <p:nvPicPr>
          <p:cNvPr id="22" name="Picture 21">
            <a:extLst>
              <a:ext uri="{FF2B5EF4-FFF2-40B4-BE49-F238E27FC236}">
                <a16:creationId xmlns:a16="http://schemas.microsoft.com/office/drawing/2014/main" id="{2261D18B-BC76-3214-77EF-3F03F3E576C8}"/>
              </a:ext>
            </a:extLst>
          </p:cNvPr>
          <p:cNvPicPr>
            <a:picLocks noChangeAspect="1"/>
          </p:cNvPicPr>
          <p:nvPr/>
        </p:nvPicPr>
        <p:blipFill>
          <a:blip r:embed="rId4"/>
          <a:srcRect l="1927" t="2155" b="9722"/>
          <a:stretch/>
        </p:blipFill>
        <p:spPr>
          <a:xfrm>
            <a:off x="153755" y="1223493"/>
            <a:ext cx="10457095" cy="4398311"/>
          </a:xfrm>
          <a:prstGeom prst="rect">
            <a:avLst/>
          </a:prstGeom>
        </p:spPr>
      </p:pic>
      <p:sp>
        <p:nvSpPr>
          <p:cNvPr id="114" name="Google Shape;114;p17"/>
          <p:cNvSpPr txBox="1">
            <a:spLocks noGrp="1"/>
          </p:cNvSpPr>
          <p:nvPr>
            <p:ph type="title"/>
          </p:nvPr>
        </p:nvSpPr>
        <p:spPr>
          <a:xfrm>
            <a:off x="817923" y="319112"/>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600" dirty="0">
                <a:latin typeface="Cambria" panose="02040503050406030204" pitchFamily="18" charset="0"/>
                <a:ea typeface="Cambria" panose="02040503050406030204" pitchFamily="18" charset="0"/>
              </a:rPr>
              <a:t>Project Timeline (Gantt Chart)</a:t>
            </a:r>
            <a:endParaRPr sz="3600"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316E2C38-9CC1-B650-2E2F-27E0A8C7EA47}"/>
              </a:ext>
            </a:extLst>
          </p:cNvPr>
          <p:cNvSpPr/>
          <p:nvPr/>
        </p:nvSpPr>
        <p:spPr>
          <a:xfrm>
            <a:off x="355941" y="3414120"/>
            <a:ext cx="6682533" cy="4970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A3CBDC-9842-BB3C-4D22-B1E306D0AAE4}"/>
              </a:ext>
            </a:extLst>
          </p:cNvPr>
          <p:cNvSpPr/>
          <p:nvPr/>
        </p:nvSpPr>
        <p:spPr>
          <a:xfrm>
            <a:off x="10610850" y="2834918"/>
            <a:ext cx="1208844" cy="12273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79890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a:t>
            </a:r>
          </a:p>
        </p:txBody>
      </p:sp>
      <p:sp>
        <p:nvSpPr>
          <p:cNvPr id="3" name="Content Placeholder 2"/>
          <p:cNvSpPr>
            <a:spLocks noGrp="1"/>
          </p:cNvSpPr>
          <p:nvPr>
            <p:ph idx="1"/>
          </p:nvPr>
        </p:nvSpPr>
        <p:spPr>
          <a:xfrm>
            <a:off x="812800" y="1685193"/>
            <a:ext cx="10668000" cy="3487614"/>
          </a:xfrm>
        </p:spPr>
        <p:txBody>
          <a:bodyPr/>
          <a:lstStyle/>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Farmers will have a streamlined platform for accessing farming cycle resources.</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Enhanced decision-making for farmers, leading to increased productivity.</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Real-time market data integration and crop recommendations.</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Secure access to Agri-credit and financial services.</a:t>
            </a:r>
          </a:p>
        </p:txBody>
      </p:sp>
    </p:spTree>
    <p:extLst>
      <p:ext uri="{BB962C8B-B14F-4D97-AF65-F5344CB8AC3E}">
        <p14:creationId xmlns:p14="http://schemas.microsoft.com/office/powerpoint/2010/main" val="1923928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88477"/>
            <a:ext cx="10036908" cy="3681045"/>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AgroTrack aims to revolutionize how farmers interact with the agricultural ecosystem, offering an all-in-one solution for their farming needs.</a:t>
            </a:r>
          </a:p>
          <a:p>
            <a:pPr marL="0" indent="0" algn="just">
              <a:lnSpc>
                <a:spcPct val="150000"/>
              </a:lnSpc>
              <a:buNone/>
            </a:pPr>
            <a:endParaRPr lang="en-GB" sz="1050"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By leveraging IoT, secure transactions, and expert advice, AgroTrack will contribute to the adoption of modern farming practices and improved economic conditions for farmers.</a:t>
            </a:r>
          </a:p>
        </p:txBody>
      </p:sp>
    </p:spTree>
    <p:extLst>
      <p:ext uri="{BB962C8B-B14F-4D97-AF65-F5344CB8AC3E}">
        <p14:creationId xmlns:p14="http://schemas.microsoft.com/office/powerpoint/2010/main" val="2238571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AFB441A6-4FA8-2F08-C926-69F7D015877B}"/>
              </a:ext>
            </a:extLst>
          </p:cNvPr>
          <p:cNvSpPr>
            <a:spLocks noGrp="1" noChangeArrowheads="1"/>
          </p:cNvSpPr>
          <p:nvPr>
            <p:ph type="body" idx="1"/>
          </p:nvPr>
        </p:nvSpPr>
        <p:spPr bwMode="auto">
          <a:xfrm>
            <a:off x="346075" y="1144359"/>
            <a:ext cx="116014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Magno, L. P., &amp; Moraes, M. L. (2020). Internet-of-Things (IoT)-based smart agriculture: Toward making the fields talk.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Access</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explores IoT applications in agriculture, enhancing decision-making via real-time data from sensors, aligning with your app’s weather data and crop recommendations.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Silva, J. L., &amp; De Souza, M. C. (2019). A farmer’s mobile market: Agricultural e-commerce.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Transactions on E-Commerce</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focuses on e-commerce solutions for agricultural products, aligning with your app’s market connection features for farmers globally.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500"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Sharma, A. N., &amp; Verma, K. (2021). Smart agricultural data management system.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Systems Journal</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discusses data management systems for agriculture, similar to your app's market listings, crop prices, and vendor details.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Patel, P. S., &amp; Jain, R. K. (2018). Mobile applications for farmer market and crop forecasting.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Mobile Computing</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covers mobile apps for connecting farmers to markets and crop forecasting, aligning with your app’s functionalities for market and crop sale.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Singh, D. A., &amp; Kumar, A. (2022). Machine learning and data analytics in precision agriculture.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Transactions on AI</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focuses on the use of machine learning for crop yield predictions, relevant to your app’s feature for technology-enhanced farming practices.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a16="http://schemas.microsoft.com/office/drawing/2014/main" id="{C3D953F8-4095-7E76-D913-1BF89A600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2" y="1275399"/>
            <a:ext cx="6086475" cy="4307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30217"/>
            <a:ext cx="10668000" cy="2983521"/>
          </a:xfrm>
        </p:spPr>
        <p:txBody>
          <a:bodyPr>
            <a:normAutofit/>
          </a:bodyPr>
          <a:lstStyle/>
          <a:p>
            <a:pPr algn="just"/>
            <a:r>
              <a:rPr lang="en-US" dirty="0">
                <a:latin typeface="Times New Roman" panose="02020603050405020304" pitchFamily="18" charset="0"/>
                <a:cs typeface="Times New Roman" panose="02020603050405020304" pitchFamily="18" charset="0"/>
              </a:rPr>
              <a:t>Agriculture remains the backbone of many economies worldwide, but traditional farming methods face challenges due to climate variability, soil degradation, pest infestations, and inefficient use of resources. </a:t>
            </a:r>
          </a:p>
          <a:p>
            <a:pPr algn="just"/>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How can farmers gain access to all farming cycle elements through a single platform that integrates retailing, leasing, and access to mandi prices, providing seamless transactions and </a:t>
            </a:r>
            <a:r>
              <a:rPr lang="en-GB" dirty="0" err="1">
                <a:latin typeface="Times New Roman" panose="02020603050405020304" pitchFamily="18" charset="0"/>
                <a:cs typeface="Times New Roman" panose="02020603050405020304" pitchFamily="18" charset="0"/>
              </a:rPr>
              <a:t>agri</a:t>
            </a:r>
            <a:r>
              <a:rPr lang="en-GB" dirty="0">
                <a:latin typeface="Times New Roman" panose="02020603050405020304" pitchFamily="18" charset="0"/>
                <a:cs typeface="Times New Roman" panose="02020603050405020304" pitchFamily="18" charset="0"/>
              </a:rPr>
              <a:t>-credit options.</a:t>
            </a: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95547" y="1143001"/>
            <a:ext cx="10668000" cy="49529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section highlights ten relevant research papers from IEEE on the intersection of agriculture and technology, focusing on smart farming,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solutions, and machine learning.</a:t>
            </a:r>
          </a:p>
          <a:p>
            <a:pPr marL="0" indent="0">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-Based Smart Agriculture: An Overview</a:t>
            </a:r>
          </a:p>
          <a:p>
            <a:r>
              <a:rPr lang="en-US" b="1" dirty="0">
                <a:latin typeface="Times New Roman" panose="02020603050405020304" pitchFamily="18" charset="0"/>
                <a:cs typeface="Times New Roman" panose="02020603050405020304" pitchFamily="18" charset="0"/>
              </a:rPr>
              <a:t>Advantages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Real-time monitoring, predictive analytics, and better crop management.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Requires high infrastructure investment, limited access in rural areas.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Application of Machine Learning in Crop Yield Prediction</a:t>
            </a:r>
          </a:p>
          <a:p>
            <a:r>
              <a:rPr lang="en-US" b="1" dirty="0">
                <a:latin typeface="Times New Roman" panose="02020603050405020304" pitchFamily="18" charset="0"/>
                <a:cs typeface="Times New Roman" panose="02020603050405020304" pitchFamily="18" charset="0"/>
              </a:rPr>
              <a:t>Advantages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Early prediction allows for better planning and resource allocation.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Requires high-quality datasets and computing power.</a:t>
            </a: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-Based Traceability Systems for Agriculture Supply Chains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Improves trust and transparency among stakeholders.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Requires digital literacy and complex infrastructure.</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Weather Prediction Models for Agriculture Applications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Helps in planning sowing and harvesting periods.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Weather models are prone to inaccuracies.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Big Data Analytics in Agriculture: Case Studies and Applications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Insights from big data can boost farm efficiency.</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Challenges in managing large datasets.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57554" y="1351085"/>
            <a:ext cx="11476892" cy="415583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1. Information Accessibility</a:t>
            </a:r>
          </a:p>
          <a:p>
            <a:pPr marL="0" indent="0" algn="just">
              <a:buNone/>
            </a:pPr>
            <a:r>
              <a:rPr lang="en-US" dirty="0">
                <a:latin typeface="Times New Roman" panose="02020603050405020304" pitchFamily="18" charset="0"/>
                <a:cs typeface="Times New Roman" panose="02020603050405020304" pitchFamily="18" charset="0"/>
              </a:rPr>
              <a:t>Provide farmers with real-time access to market prices, expert farming advice, and crop recommendations based on weather and soil conditions.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AgroTrack aims to address the knowledge gap that many farmers face by delivering critical information directly to their mobile devices. This includes up-to-date market prices, tailored farming advice, and scientifically backed crop recommendations that consider local weather and soil conditions. By making data and expert insights readily available, AgroTrack empowers farmers to make informed decisions that enhance crop health, productivity, and profitability.</a:t>
            </a:r>
          </a:p>
          <a:p>
            <a:pPr algn="just"/>
            <a:endParaRPr lang="en-GB" dirty="0">
              <a:latin typeface="Sitka Subheading" pitchFamily="2" charset="0"/>
            </a:endParaRPr>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29323-9DC1-0F91-1A96-8D7F9AC27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84A04-6A90-FB91-8E87-79E9A49C585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83F59E46-CED1-A5C2-8C2E-07CB4163F77D}"/>
              </a:ext>
            </a:extLst>
          </p:cNvPr>
          <p:cNvSpPr>
            <a:spLocks noGrp="1"/>
          </p:cNvSpPr>
          <p:nvPr>
            <p:ph idx="1"/>
          </p:nvPr>
        </p:nvSpPr>
        <p:spPr>
          <a:xfrm>
            <a:off x="357554" y="1351085"/>
            <a:ext cx="11476892" cy="4155830"/>
          </a:xfrm>
        </p:spPr>
        <p:txBody>
          <a:bodyPr>
            <a:normAutofit fontScale="92500"/>
          </a:bodyPr>
          <a:lstStyle/>
          <a:p>
            <a:pPr marL="0" indent="0" algn="just">
              <a:buNone/>
            </a:pPr>
            <a:r>
              <a:rPr lang="en-US" sz="2600" b="1" dirty="0">
                <a:latin typeface="Times New Roman" panose="02020603050405020304" pitchFamily="18" charset="0"/>
                <a:cs typeface="Times New Roman" panose="02020603050405020304" pitchFamily="18" charset="0"/>
              </a:rPr>
              <a:t>2. Financial Empowerment</a:t>
            </a:r>
          </a:p>
          <a:p>
            <a:pPr marL="0" indent="0" algn="just">
              <a:buNone/>
            </a:pPr>
            <a:r>
              <a:rPr lang="en-US" sz="2600" dirty="0">
                <a:latin typeface="Times New Roman" panose="02020603050405020304" pitchFamily="18" charset="0"/>
                <a:cs typeface="Times New Roman" panose="02020603050405020304" pitchFamily="18" charset="0"/>
              </a:rPr>
              <a:t>Enable secure financial transactions and provide access to credit facilities tailored for farming needs.</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Recognizing the financial challenges faced by smallholder farmers, AgroTrack incorporates financial tools that simplify access to credit and payment options. Through partnerships with financial institutions, the platform allows farmers to secure microloans and make seamless transactions for purchasing inputs like seeds, fertilizers, and equipment. This financial integration supports sustainable agricultural investment, helping farmers grow their operations and improve yields with essential resources.</a:t>
            </a:r>
          </a:p>
          <a:p>
            <a:pPr algn="just"/>
            <a:endParaRPr lang="en-GB" dirty="0">
              <a:latin typeface="Sitka Subheading" pitchFamily="2" charset="0"/>
            </a:endParaRPr>
          </a:p>
        </p:txBody>
      </p:sp>
    </p:spTree>
    <p:extLst>
      <p:ext uri="{BB962C8B-B14F-4D97-AF65-F5344CB8AC3E}">
        <p14:creationId xmlns:p14="http://schemas.microsoft.com/office/powerpoint/2010/main" val="2932082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C3FE3-977E-A069-03AA-2A22FFE3A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BA246-7056-7D58-D955-0CE77107E0BB}"/>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7099275B-C074-4160-F8EC-CC5C8C3D5C51}"/>
              </a:ext>
            </a:extLst>
          </p:cNvPr>
          <p:cNvSpPr>
            <a:spLocks noGrp="1"/>
          </p:cNvSpPr>
          <p:nvPr>
            <p:ph idx="1"/>
          </p:nvPr>
        </p:nvSpPr>
        <p:spPr>
          <a:xfrm>
            <a:off x="357554" y="1351085"/>
            <a:ext cx="11476892" cy="415583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3. Market Integration &amp; Evaluation</a:t>
            </a:r>
          </a:p>
          <a:p>
            <a:pPr marL="0" indent="0" algn="just">
              <a:buNone/>
            </a:pPr>
            <a:r>
              <a:rPr lang="en-US" dirty="0">
                <a:latin typeface="Times New Roman" panose="02020603050405020304" pitchFamily="18" charset="0"/>
                <a:cs typeface="Times New Roman" panose="02020603050405020304" pitchFamily="18" charset="0"/>
              </a:rPr>
              <a:t>Connect farmers to a network of local and international markets and conduct field trials to assess and refine the platform’s effectiveness.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AgroTrack opens up direct market access by connecting farmers to potential buyers locally and internationally, reducing reliance on intermediaries and maximizing profit potential. This feature enables farmers to explore demand trends and align their crops with market needs. To ensure the platform’s usability and impact, AgroTrack will undergo real-world field trials in agricultural environments, gathering feedback from users and refining features to better meet farmers' needs. These trials are essential for validating </a:t>
            </a:r>
            <a:r>
              <a:rPr lang="en-US" dirty="0" err="1">
                <a:latin typeface="Times New Roman" panose="02020603050405020304" pitchFamily="18" charset="0"/>
                <a:cs typeface="Times New Roman" panose="02020603050405020304" pitchFamily="18" charset="0"/>
              </a:rPr>
              <a:t>AgroTrack's</a:t>
            </a:r>
            <a:r>
              <a:rPr lang="en-US" dirty="0">
                <a:latin typeface="Times New Roman" panose="02020603050405020304" pitchFamily="18" charset="0"/>
                <a:cs typeface="Times New Roman" panose="02020603050405020304" pitchFamily="18" charset="0"/>
              </a:rPr>
              <a:t> effectiveness in empowering farmers and fostering agricultural growth.</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endParaRPr lang="en-GB" dirty="0">
              <a:latin typeface="Sitka Subheading" pitchFamily="2" charset="0"/>
            </a:endParaRPr>
          </a:p>
        </p:txBody>
      </p:sp>
    </p:spTree>
    <p:extLst>
      <p:ext uri="{BB962C8B-B14F-4D97-AF65-F5344CB8AC3E}">
        <p14:creationId xmlns:p14="http://schemas.microsoft.com/office/powerpoint/2010/main" val="2365724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F65BB-E587-0B5C-3C0D-54849C8D9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5E91B-EF31-1643-74E2-48C104EC5090}"/>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374A1B9-6AC5-41B8-67C9-9C3D7CE7B399}"/>
              </a:ext>
            </a:extLst>
          </p:cNvPr>
          <p:cNvSpPr>
            <a:spLocks noGrp="1"/>
          </p:cNvSpPr>
          <p:nvPr>
            <p:ph idx="1"/>
          </p:nvPr>
        </p:nvSpPr>
        <p:spPr/>
        <p:txBody>
          <a:bodyPr>
            <a:noAutofit/>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STORAGE FOR USER DATA</a:t>
            </a:r>
          </a:p>
          <a:p>
            <a:pPr algn="just">
              <a:lnSpc>
                <a:spcPct val="150000"/>
              </a:lnSpc>
            </a:pPr>
            <a:r>
              <a:rPr lang="en-GB" sz="1800" dirty="0">
                <a:latin typeface="Times New Roman" panose="02020603050405020304" pitchFamily="18" charset="0"/>
                <a:cs typeface="Times New Roman" panose="02020603050405020304" pitchFamily="18" charset="0"/>
              </a:rPr>
              <a:t>Firebase Firestore: Utilizes Firestore as a NoSQL database for real-time data storage and synchronization.</a:t>
            </a:r>
          </a:p>
          <a:p>
            <a:pPr algn="just">
              <a:lnSpc>
                <a:spcPct val="150000"/>
              </a:lnSpc>
            </a:pPr>
            <a:r>
              <a:rPr lang="en-GB" sz="1800" dirty="0">
                <a:latin typeface="Times New Roman" panose="02020603050405020304" pitchFamily="18" charset="0"/>
                <a:cs typeface="Times New Roman" panose="02020603050405020304" pitchFamily="18" charset="0"/>
              </a:rPr>
              <a:t>Data Structure: User information is stored in collections and documents, allowing for easy retrieval and updates.</a:t>
            </a:r>
          </a:p>
          <a:p>
            <a:pPr marL="0" indent="0" algn="just">
              <a:lnSpc>
                <a:spcPct val="150000"/>
              </a:lnSpc>
              <a:buNone/>
            </a:pP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b="1" dirty="0">
                <a:latin typeface="Times New Roman" panose="02020603050405020304" pitchFamily="18" charset="0"/>
                <a:cs typeface="Times New Roman" panose="02020603050405020304" pitchFamily="18" charset="0"/>
              </a:rPr>
              <a:t>SORTING DATA</a:t>
            </a:r>
          </a:p>
          <a:p>
            <a:pPr algn="just">
              <a:lnSpc>
                <a:spcPct val="150000"/>
              </a:lnSpc>
            </a:pPr>
            <a:r>
              <a:rPr lang="en-GB" sz="1800" dirty="0" err="1">
                <a:latin typeface="Times New Roman" panose="02020603050405020304" pitchFamily="18" charset="0"/>
                <a:cs typeface="Times New Roman" panose="02020603050405020304" pitchFamily="18" charset="0"/>
              </a:rPr>
              <a:t>OrderBy</a:t>
            </a:r>
            <a:r>
              <a:rPr lang="en-GB" sz="1800" dirty="0">
                <a:latin typeface="Times New Roman" panose="02020603050405020304" pitchFamily="18" charset="0"/>
                <a:cs typeface="Times New Roman" panose="02020603050405020304" pitchFamily="18" charset="0"/>
              </a:rPr>
              <a:t> Queries: Implements sorting capabilities using the </a:t>
            </a:r>
            <a:r>
              <a:rPr lang="en-GB" sz="1800" dirty="0" err="1">
                <a:latin typeface="Times New Roman" panose="02020603050405020304" pitchFamily="18" charset="0"/>
                <a:cs typeface="Times New Roman" panose="02020603050405020304" pitchFamily="18" charset="0"/>
              </a:rPr>
              <a:t>orderBy</a:t>
            </a:r>
            <a:r>
              <a:rPr lang="en-GB" sz="1800" dirty="0">
                <a:latin typeface="Times New Roman" panose="02020603050405020304" pitchFamily="18" charset="0"/>
                <a:cs typeface="Times New Roman" panose="02020603050405020304" pitchFamily="18" charset="0"/>
              </a:rPr>
              <a:t> method to retrieve user data based on specific fields (e.g., name, date).</a:t>
            </a:r>
          </a:p>
          <a:p>
            <a:pPr algn="just">
              <a:lnSpc>
                <a:spcPct val="150000"/>
              </a:lnSpc>
            </a:pPr>
            <a:r>
              <a:rPr lang="en-GB" sz="1800" dirty="0">
                <a:latin typeface="Times New Roman" panose="02020603050405020304" pitchFamily="18" charset="0"/>
                <a:cs typeface="Times New Roman" panose="02020603050405020304" pitchFamily="18" charset="0"/>
              </a:rPr>
              <a:t>Efficiency: Sorting is performed server-side, optimizing data retrieval and minimizing network load.</a:t>
            </a:r>
          </a:p>
        </p:txBody>
      </p:sp>
    </p:spTree>
    <p:extLst>
      <p:ext uri="{BB962C8B-B14F-4D97-AF65-F5344CB8AC3E}">
        <p14:creationId xmlns:p14="http://schemas.microsoft.com/office/powerpoint/2010/main" val="436319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33D4A-273E-F6A5-6D92-B49556CF3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C41E-DDE6-B27B-73FD-331C1EBF0F29}"/>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F96DB8A-32EB-762E-4524-215FDB49CB52}"/>
              </a:ext>
            </a:extLst>
          </p:cNvPr>
          <p:cNvSpPr>
            <a:spLocks noGrp="1"/>
          </p:cNvSpPr>
          <p:nvPr>
            <p:ph idx="1"/>
          </p:nvPr>
        </p:nvSpPr>
        <p:spPr>
          <a:xfrm>
            <a:off x="812800" y="1124183"/>
            <a:ext cx="10668000" cy="3957771"/>
          </a:xfrm>
        </p:spPr>
        <p:txBody>
          <a:bodyPr>
            <a:noAutofit/>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FINDING DATA</a:t>
            </a:r>
          </a:p>
          <a:p>
            <a:pPr algn="just">
              <a:lnSpc>
                <a:spcPct val="150000"/>
              </a:lnSpc>
            </a:pPr>
            <a:r>
              <a:rPr lang="en-GB" sz="1800" dirty="0">
                <a:latin typeface="Times New Roman" panose="02020603050405020304" pitchFamily="18" charset="0"/>
                <a:cs typeface="Times New Roman" panose="02020603050405020304" pitchFamily="18" charset="0"/>
              </a:rPr>
              <a:t>Where Queries: Uses the where method to filter user data based on specific criteria (e.g., email, status).</a:t>
            </a:r>
          </a:p>
          <a:p>
            <a:pPr>
              <a:lnSpc>
                <a:spcPct val="150000"/>
              </a:lnSpc>
            </a:pPr>
            <a:r>
              <a:rPr lang="en-GB" sz="1800" dirty="0">
                <a:latin typeface="Times New Roman" panose="02020603050405020304" pitchFamily="18" charset="0"/>
                <a:cs typeface="Times New Roman" panose="02020603050405020304" pitchFamily="18" charset="0"/>
              </a:rPr>
              <a:t>Targeted Retrieval: Allows efficient searches for specific records without fetching unnecessary data.</a:t>
            </a:r>
            <a:endParaRPr lang="en-US" sz="1800" b="1"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TRANSFERRING DATA TO USERS</a:t>
            </a:r>
          </a:p>
          <a:p>
            <a:pPr algn="just">
              <a:lnSpc>
                <a:spcPct val="150000"/>
              </a:lnSpc>
            </a:pPr>
            <a:r>
              <a:rPr lang="en-US" sz="1800" dirty="0">
                <a:latin typeface="Times New Roman" panose="02020603050405020304" pitchFamily="18" charset="0"/>
                <a:cs typeface="Times New Roman" panose="02020603050405020304" pitchFamily="18" charset="0"/>
              </a:rPr>
              <a:t>Real-Time Listeners: Sets up listeners with </a:t>
            </a:r>
            <a:r>
              <a:rPr lang="en-US" sz="1800" dirty="0" err="1">
                <a:latin typeface="Times New Roman" panose="02020603050405020304" pitchFamily="18" charset="0"/>
                <a:cs typeface="Times New Roman" panose="02020603050405020304" pitchFamily="18" charset="0"/>
              </a:rPr>
              <a:t>Firestore's</a:t>
            </a:r>
            <a:r>
              <a:rPr lang="en-US" sz="1800" dirty="0">
                <a:latin typeface="Times New Roman" panose="02020603050405020304" pitchFamily="18" charset="0"/>
                <a:cs typeface="Times New Roman" panose="02020603050405020304" pitchFamily="18" charset="0"/>
              </a:rPr>
              <a:t> snapshots() method to automatically update the UI when data changes.</a:t>
            </a:r>
          </a:p>
          <a:p>
            <a:pPr algn="just">
              <a:lnSpc>
                <a:spcPct val="150000"/>
              </a:lnSpc>
            </a:pPr>
            <a:r>
              <a:rPr lang="en-US" sz="1800" dirty="0">
                <a:latin typeface="Times New Roman" panose="02020603050405020304" pitchFamily="18" charset="0"/>
                <a:cs typeface="Times New Roman" panose="02020603050405020304" pitchFamily="18" charset="0"/>
              </a:rPr>
              <a:t>User Experience: Provides instant feedback to users about changes in their data without needing manual refreshes.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044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213</TotalTime>
  <Words>1216</Words>
  <Application>Microsoft Office PowerPoint</Application>
  <PresentationFormat>Widescreen</PresentationFormat>
  <Paragraphs>97</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Sitka Subheading</vt:lpstr>
      <vt:lpstr>Times New Roman</vt:lpstr>
      <vt:lpstr>Verdana</vt:lpstr>
      <vt:lpstr>Bioinformatics</vt:lpstr>
      <vt:lpstr>AgroTrack</vt:lpstr>
      <vt:lpstr>Introduction</vt:lpstr>
      <vt:lpstr>Literature Review</vt:lpstr>
      <vt:lpstr>Literature Review</vt:lpstr>
      <vt:lpstr>Objectives</vt:lpstr>
      <vt:lpstr>Objectives</vt:lpstr>
      <vt:lpstr>Objectives</vt:lpstr>
      <vt:lpstr>Algorithm</vt:lpstr>
      <vt:lpstr>Algorithm</vt:lpstr>
      <vt:lpstr>Source Code</vt:lpstr>
      <vt:lpstr>Source Code</vt:lpstr>
      <vt:lpstr>Project Timeline (Gantt Chart)</vt:lpstr>
      <vt:lpstr>Expected Outcome</vt:lpstr>
      <vt:lpstr>Conclusion</vt:lpstr>
      <vt:lpstr>References (IEEE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Chaitanya S P</cp:lastModifiedBy>
  <cp:revision>27</cp:revision>
  <dcterms:created xsi:type="dcterms:W3CDTF">2023-03-16T03:26:27Z</dcterms:created>
  <dcterms:modified xsi:type="dcterms:W3CDTF">2024-11-19T12:12:53Z</dcterms:modified>
</cp:coreProperties>
</file>