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8" r:id="rId5"/>
    <p:sldId id="276" r:id="rId6"/>
    <p:sldId id="259" r:id="rId7"/>
    <p:sldId id="260" r:id="rId8"/>
    <p:sldId id="279" r:id="rId9"/>
    <p:sldId id="280" r:id="rId10"/>
    <p:sldId id="261" r:id="rId11"/>
    <p:sldId id="275" r:id="rId12"/>
    <p:sldId id="270" r:id="rId13"/>
    <p:sldId id="263"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9" d="100"/>
          <a:sy n="109" d="100"/>
        </p:scale>
        <p:origin x="10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pPr/>
              <a:t>08-11-2024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pPr/>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08/11/2024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08/11/2024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08/11/2024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08/11/2024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08/11/2024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08/11/2024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08/11/2024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08/11/2024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08/11/2024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 y="690357"/>
            <a:ext cx="12191999"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3200" dirty="0"/>
              <a:t>AgroTrack</a:t>
            </a:r>
            <a:endParaRPr sz="3200" dirty="0">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0" y="1401348"/>
            <a:ext cx="12192000" cy="552300"/>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Clr>
                <a:srgbClr val="17365D"/>
              </a:buClr>
              <a:buSzPts val="2000"/>
              <a:buNone/>
            </a:pPr>
            <a:r>
              <a:rPr lang="en-GB" sz="2400" dirty="0">
                <a:latin typeface="Cambria" panose="02040503050406030204" pitchFamily="18" charset="0"/>
                <a:ea typeface="Cambria" panose="02040503050406030204" pitchFamily="18" charset="0"/>
                <a:sym typeface="Arial"/>
              </a:rPr>
              <a:t>Batch Number: </a:t>
            </a:r>
            <a:r>
              <a:rPr lang="en-US" sz="2400" dirty="0">
                <a:latin typeface="Cambria" panose="02040503050406030204" pitchFamily="18" charset="0"/>
                <a:ea typeface="Cambria" panose="02040503050406030204" pitchFamily="18" charset="0"/>
                <a:sym typeface="Arial"/>
              </a:rPr>
              <a:t>CIT-G33</a:t>
            </a:r>
            <a:endParaRPr sz="2400" dirty="0">
              <a:latin typeface="Cambria" panose="02040503050406030204" pitchFamily="18" charset="0"/>
              <a:ea typeface="Cambria" panose="02040503050406030204" pitchFamily="18" charset="0"/>
              <a:sym typeface="Arial"/>
            </a:endParaRPr>
          </a:p>
          <a:p>
            <a:pPr marL="0" lvl="0" indent="0"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52934" y="2292566"/>
            <a:ext cx="5514300" cy="1694979"/>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600" b="1" u="sng" dirty="0">
                <a:solidFill>
                  <a:srgbClr val="17365D"/>
                </a:solidFill>
                <a:latin typeface="Cambria" panose="02040503050406030204" pitchFamily="18" charset="0"/>
                <a:ea typeface="Cambria" panose="02040503050406030204" pitchFamily="18" charset="0"/>
                <a:sym typeface="Verdana"/>
              </a:rPr>
              <a:t>Dr. </a:t>
            </a:r>
            <a:r>
              <a:rPr lang="en-US" sz="1600" b="1" u="sng" dirty="0">
                <a:solidFill>
                  <a:srgbClr val="17365D"/>
                </a:solidFill>
                <a:latin typeface="Cambria" panose="02040503050406030204" pitchFamily="18" charset="0"/>
                <a:ea typeface="Cambria" panose="02040503050406030204" pitchFamily="18" charset="0"/>
              </a:rPr>
              <a:t>Nihar Ranjan Nayak</a:t>
            </a:r>
            <a:endParaRPr sz="1600" b="1" u="sng" dirty="0">
              <a:solidFill>
                <a:srgbClr val="17365D"/>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1600" dirty="0">
              <a:latin typeface="Cambria" panose="02040503050406030204" pitchFamily="18" charset="0"/>
              <a:ea typeface="Cambria" panose="02040503050406030204" pitchFamily="18" charset="0"/>
            </a:endParaRPr>
          </a:p>
        </p:txBody>
      </p:sp>
      <p:sp>
        <p:nvSpPr>
          <p:cNvPr id="91" name="Google Shape;91;p13"/>
          <p:cNvSpPr txBox="1"/>
          <p:nvPr/>
        </p:nvSpPr>
        <p:spPr>
          <a:xfrm>
            <a:off x="0" y="93398"/>
            <a:ext cx="12192000"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sz="2000" b="1"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 y="4650202"/>
            <a:ext cx="12192000"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GB" sz="2000" b="1" dirty="0">
                <a:solidFill>
                  <a:schemeClr val="tx1"/>
                </a:solidFill>
                <a:latin typeface="Cambria" panose="02040503050406030204" pitchFamily="18" charset="0"/>
                <a:ea typeface="Cambria" panose="02040503050406030204" pitchFamily="18" charset="0"/>
                <a:sym typeface="Verdana"/>
              </a:rPr>
              <a:t>Capstone Project-PIP2001 </a:t>
            </a:r>
            <a:endParaRPr lang="en-US" sz="2000" b="1" dirty="0">
              <a:solidFill>
                <a:schemeClr val="tx1"/>
              </a:solidFill>
              <a:latin typeface="Cambria" panose="02040503050406030204" pitchFamily="18" charset="0"/>
              <a:ea typeface="Cambria" panose="02040503050406030204" pitchFamily="18" charset="0"/>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err="1">
                <a:solidFill>
                  <a:schemeClr val="tx1"/>
                </a:solidFill>
                <a:latin typeface="Cambria" panose="02040503050406030204" pitchFamily="18" charset="0"/>
                <a:ea typeface="Cambria" panose="02040503050406030204" pitchFamily="18" charset="0"/>
                <a:cs typeface="Verdana"/>
              </a:rPr>
              <a:t>Dr.</a:t>
            </a:r>
            <a:r>
              <a:rPr lang="en-IN" sz="2000" b="1" dirty="0">
                <a:solidFill>
                  <a:schemeClr val="tx1"/>
                </a:solidFill>
                <a:latin typeface="Cambria" panose="02040503050406030204" pitchFamily="18" charset="0"/>
                <a:ea typeface="Cambria" panose="02040503050406030204" pitchFamily="18" charset="0"/>
                <a:cs typeface="Verdana"/>
              </a:rPr>
              <a:t> </a:t>
            </a:r>
            <a:r>
              <a:rPr lang="en-IN" sz="2000" b="1" dirty="0" err="1">
                <a:solidFill>
                  <a:schemeClr val="tx1"/>
                </a:solidFill>
                <a:latin typeface="Cambria" panose="02040503050406030204" pitchFamily="18" charset="0"/>
                <a:ea typeface="Cambria" panose="02040503050406030204" pitchFamily="18" charset="0"/>
                <a:cs typeface="Verdana"/>
              </a:rPr>
              <a:t>Anandaraj</a:t>
            </a:r>
            <a:r>
              <a:rPr lang="en-IN" sz="2000" b="1" dirty="0">
                <a:solidFill>
                  <a:schemeClr val="tx1"/>
                </a:solidFill>
                <a:latin typeface="Cambria" panose="02040503050406030204" pitchFamily="18" charset="0"/>
                <a:ea typeface="Cambria" panose="02040503050406030204" pitchFamily="18" charset="0"/>
                <a:cs typeface="Verdana"/>
              </a:rPr>
              <a:t>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Sharmasth</a:t>
            </a:r>
            <a:r>
              <a:rPr lang="en-US" sz="2000" b="1" dirty="0">
                <a:solidFill>
                  <a:schemeClr val="tx1"/>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092A609D-5AB6-17D7-B916-A36EC4B47438}"/>
              </a:ext>
            </a:extLst>
          </p:cNvPr>
          <p:cNvGraphicFramePr>
            <a:graphicFrameLocks noGrp="1"/>
          </p:cNvGraphicFramePr>
          <p:nvPr/>
        </p:nvGraphicFramePr>
        <p:xfrm>
          <a:off x="427289" y="2292567"/>
          <a:ext cx="5831018" cy="1694980"/>
        </p:xfrm>
        <a:graphic>
          <a:graphicData uri="http://schemas.openxmlformats.org/drawingml/2006/table">
            <a:tbl>
              <a:tblPr firstRow="1" bandRow="1"/>
              <a:tblGrid>
                <a:gridCol w="2531811">
                  <a:extLst>
                    <a:ext uri="{9D8B030D-6E8A-4147-A177-3AD203B41FA5}">
                      <a16:colId xmlns:a16="http://schemas.microsoft.com/office/drawing/2014/main" val="2409070074"/>
                    </a:ext>
                  </a:extLst>
                </a:gridCol>
                <a:gridCol w="3299207">
                  <a:extLst>
                    <a:ext uri="{9D8B030D-6E8A-4147-A177-3AD203B41FA5}">
                      <a16:colId xmlns:a16="http://schemas.microsoft.com/office/drawing/2014/main" val="1376002445"/>
                    </a:ext>
                  </a:extLst>
                </a:gridCol>
              </a:tblGrid>
              <a:tr h="32388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a:solidFill>
                            <a:srgbClr val="17365D"/>
                          </a:solidFill>
                          <a:latin typeface="Cambria" panose="02040503050406030204" pitchFamily="18" charset="0"/>
                          <a:ea typeface="Cambria" panose="02040503050406030204" pitchFamily="18" charset="0"/>
                          <a:cs typeface="Calibri" panose="020F0502020204030204" pitchFamily="34" charset="0"/>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a:solidFill>
                            <a:srgbClr val="17365D"/>
                          </a:solidFill>
                          <a:latin typeface="Cambria" panose="02040503050406030204" pitchFamily="18" charset="0"/>
                          <a:ea typeface="Cambria" panose="02040503050406030204" pitchFamily="18" charset="0"/>
                          <a:cs typeface="Calibri" panose="020F0502020204030204" pitchFamily="34" charset="0"/>
                        </a:rPr>
                        <a:t>Student Name</a:t>
                      </a:r>
                    </a:p>
                  </a:txBody>
                  <a:tcPr/>
                </a:tc>
                <a:extLst>
                  <a:ext uri="{0D108BD9-81ED-4DB2-BD59-A6C34878D82A}">
                    <a16:rowId xmlns:a16="http://schemas.microsoft.com/office/drawing/2014/main" val="3292089522"/>
                  </a:ext>
                </a:extLst>
              </a:tr>
              <a:tr h="2794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20211CIT0110</a:t>
                      </a:r>
                    </a:p>
                  </a:txBody>
                  <a:tcPr/>
                </a:tc>
                <a:tc>
                  <a:txBody>
                    <a:bodyPr/>
                    <a:lstStyle/>
                    <a:p>
                      <a:pPr algn="ctr"/>
                      <a:r>
                        <a:rPr lang="en-US" sz="1600" dirty="0">
                          <a:latin typeface="Cambria" panose="02040503050406030204" pitchFamily="18" charset="0"/>
                          <a:ea typeface="Cambria" panose="02040503050406030204" pitchFamily="18" charset="0"/>
                          <a:cs typeface="Calibri" panose="020F0502020204030204" pitchFamily="34" charset="0"/>
                        </a:rPr>
                        <a:t>S P BRAHMA CHAITANYA</a:t>
                      </a:r>
                    </a:p>
                  </a:txBody>
                  <a:tcPr/>
                </a:tc>
                <a:extLst>
                  <a:ext uri="{0D108BD9-81ED-4DB2-BD59-A6C34878D82A}">
                    <a16:rowId xmlns:a16="http://schemas.microsoft.com/office/drawing/2014/main" val="3089188993"/>
                  </a:ext>
                </a:extLst>
              </a:tr>
              <a:tr h="338667">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20211CIT0156</a:t>
                      </a:r>
                    </a:p>
                  </a:txBody>
                  <a:tcPr marL="91450" marR="91450" marT="45725" marB="45725" anchor="ctr"/>
                </a:tc>
                <a:tc>
                  <a:txBody>
                    <a:bodyPr/>
                    <a:lstStyle/>
                    <a:p>
                      <a:pPr marL="0" marR="0" lvl="0" indent="0" algn="ctr" rtl="0">
                        <a:spcBef>
                          <a:spcPts val="0"/>
                        </a:spcBef>
                        <a:spcAft>
                          <a:spcPts val="0"/>
                        </a:spcAft>
                        <a:buNone/>
                      </a:pPr>
                      <a:r>
                        <a:rPr lang="en-US" sz="1600" dirty="0">
                          <a:latin typeface="Cambria" panose="02040503050406030204" pitchFamily="18" charset="0"/>
                          <a:ea typeface="Cambria" panose="02040503050406030204" pitchFamily="18" charset="0"/>
                          <a:cs typeface="Calibri" panose="020F0502020204030204" pitchFamily="34" charset="0"/>
                        </a:rPr>
                        <a:t>BHUVANESHWAR Y</a:t>
                      </a:r>
                      <a:endParaRPr lang="en-US" sz="1600" b="1" u="none" strike="noStrike" cap="none" dirty="0">
                        <a:solidFill>
                          <a:srgbClr val="17365D"/>
                        </a:solidFill>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extLst>
                  <a:ext uri="{0D108BD9-81ED-4DB2-BD59-A6C34878D82A}">
                    <a16:rowId xmlns:a16="http://schemas.microsoft.com/office/drawing/2014/main" val="2336278679"/>
                  </a:ext>
                </a:extLst>
              </a:tr>
              <a:tr h="33443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mj-lt"/>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20211CIT0147</a:t>
                      </a:r>
                    </a:p>
                  </a:txBody>
                  <a:tcPr marL="91450" marR="91450" marT="45725" marB="45725" anchor="ctr"/>
                </a:tc>
                <a:tc>
                  <a:txBody>
                    <a:bodyPr/>
                    <a:lstStyle/>
                    <a:p>
                      <a:pPr marL="0" marR="0" lvl="0" indent="0" algn="ctr" rtl="0">
                        <a:spcBef>
                          <a:spcPts val="0"/>
                        </a:spcBef>
                        <a:spcAft>
                          <a:spcPts val="0"/>
                        </a:spcAft>
                        <a:buNone/>
                      </a:pPr>
                      <a:r>
                        <a:rPr lang="en-US" sz="1600" dirty="0">
                          <a:latin typeface="Cambria" panose="02040503050406030204" pitchFamily="18" charset="0"/>
                          <a:ea typeface="Cambria" panose="02040503050406030204" pitchFamily="18" charset="0"/>
                          <a:cs typeface="Calibri" panose="020F0502020204030204" pitchFamily="34" charset="0"/>
                        </a:rPr>
                        <a:t>SHREYANKA B L</a:t>
                      </a:r>
                      <a:endParaRPr lang="en-US" sz="1600" u="none" strike="noStrike" cap="none"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extLst>
                  <a:ext uri="{0D108BD9-81ED-4DB2-BD59-A6C34878D82A}">
                    <a16:rowId xmlns:a16="http://schemas.microsoft.com/office/drawing/2014/main" val="3173867597"/>
                  </a:ext>
                </a:extLst>
              </a:tr>
              <a:tr h="35046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20211CIT0069</a:t>
                      </a:r>
                      <a:endParaRPr lang="en-US" sz="1600" u="none" strike="noStrike" cap="none"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tc>
                  <a:txBody>
                    <a:bodyPr/>
                    <a:lstStyle/>
                    <a:p>
                      <a:pPr marL="0" marR="0" lvl="0" indent="0" algn="ctr" rtl="0">
                        <a:spcBef>
                          <a:spcPts val="0"/>
                        </a:spcBef>
                        <a:spcAft>
                          <a:spcPts val="0"/>
                        </a:spcAft>
                        <a:buNone/>
                      </a:pPr>
                      <a:r>
                        <a:rPr lang="en-US" sz="1600" dirty="0">
                          <a:latin typeface="Cambria" panose="02040503050406030204" pitchFamily="18" charset="0"/>
                          <a:ea typeface="Cambria" panose="02040503050406030204" pitchFamily="18" charset="0"/>
                          <a:cs typeface="Calibri" panose="020F0502020204030204" pitchFamily="34" charset="0"/>
                        </a:rPr>
                        <a:t>DHANUSH M</a:t>
                      </a:r>
                      <a:endParaRPr lang="en-US" sz="1600" u="none" strike="noStrike" cap="none"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extLst>
                  <a:ext uri="{0D108BD9-81ED-4DB2-BD59-A6C34878D82A}">
                    <a16:rowId xmlns:a16="http://schemas.microsoft.com/office/drawing/2014/main" val="269829576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pPr algn="just">
              <a:lnSpc>
                <a:spcPct val="150000"/>
              </a:lnSpc>
            </a:pPr>
            <a:r>
              <a:rPr lang="en-GB" b="1" dirty="0">
                <a:latin typeface="Times New Roman" panose="02020603050405020304" pitchFamily="18" charset="0"/>
                <a:cs typeface="Times New Roman" panose="02020603050405020304" pitchFamily="18" charset="0"/>
              </a:rPr>
              <a:t>Front-End: </a:t>
            </a:r>
            <a:r>
              <a:rPr lang="en-GB" dirty="0">
                <a:latin typeface="Times New Roman" panose="02020603050405020304" pitchFamily="18" charset="0"/>
                <a:cs typeface="Times New Roman" panose="02020603050405020304" pitchFamily="18" charset="0"/>
              </a:rPr>
              <a:t>User Interface and Mobile App design using Android Studio.</a:t>
            </a:r>
          </a:p>
          <a:p>
            <a:pPr algn="just">
              <a:lnSpc>
                <a:spcPct val="150000"/>
              </a:lnSpc>
            </a:pPr>
            <a:r>
              <a:rPr lang="en-GB" b="1" dirty="0">
                <a:latin typeface="Times New Roman" panose="02020603050405020304" pitchFamily="18" charset="0"/>
                <a:cs typeface="Times New Roman" panose="02020603050405020304" pitchFamily="18" charset="0"/>
              </a:rPr>
              <a:t>Back-End: </a:t>
            </a:r>
            <a:r>
              <a:rPr lang="en-GB" dirty="0">
                <a:latin typeface="Times New Roman" panose="02020603050405020304" pitchFamily="18" charset="0"/>
                <a:cs typeface="Times New Roman" panose="02020603050405020304" pitchFamily="18" charset="0"/>
              </a:rPr>
              <a:t>Use of Firebase services (</a:t>
            </a:r>
            <a:r>
              <a:rPr lang="en-GB" dirty="0" err="1">
                <a:latin typeface="Times New Roman" panose="02020603050405020304" pitchFamily="18" charset="0"/>
                <a:cs typeface="Times New Roman" panose="02020603050405020304" pitchFamily="18" charset="0"/>
              </a:rPr>
              <a:t>Firestore</a:t>
            </a:r>
            <a:r>
              <a:rPr lang="en-GB" dirty="0">
                <a:latin typeface="Times New Roman" panose="02020603050405020304" pitchFamily="18" charset="0"/>
                <a:cs typeface="Times New Roman" panose="02020603050405020304" pitchFamily="18" charset="0"/>
              </a:rPr>
              <a:t> for database, Cloud Functions for backend logic, FCM for push notifications).</a:t>
            </a:r>
          </a:p>
          <a:p>
            <a:pPr algn="just">
              <a:lnSpc>
                <a:spcPct val="150000"/>
              </a:lnSpc>
            </a:pPr>
            <a:r>
              <a:rPr lang="en-GB" b="1" dirty="0">
                <a:latin typeface="Times New Roman" panose="02020603050405020304" pitchFamily="18" charset="0"/>
                <a:cs typeface="Times New Roman" panose="02020603050405020304" pitchFamily="18" charset="0"/>
              </a:rPr>
              <a:t>Security: </a:t>
            </a:r>
            <a:r>
              <a:rPr lang="en-GB" dirty="0">
                <a:latin typeface="Times New Roman" panose="02020603050405020304" pitchFamily="18" charset="0"/>
                <a:cs typeface="Times New Roman" panose="02020603050405020304" pitchFamily="18" charset="0"/>
              </a:rPr>
              <a:t>SSL Encryption and Firebase Authentication for secure communication and transactions.</a:t>
            </a:r>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8EA9408F-7936-2666-C722-7CE270A196AA}"/>
              </a:ext>
            </a:extLst>
          </p:cNvPr>
          <p:cNvPicPr>
            <a:picLocks noGrp="1" noChangeAspect="1"/>
          </p:cNvPicPr>
          <p:nvPr>
            <p:ph idx="1"/>
          </p:nvPr>
        </p:nvPicPr>
        <p:blipFill>
          <a:blip r:embed="rId2"/>
          <a:stretch>
            <a:fillRect/>
          </a:stretch>
        </p:blipFill>
        <p:spPr>
          <a:xfrm>
            <a:off x="1885326" y="1455232"/>
            <a:ext cx="8522947" cy="4328535"/>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 name="Picture 10">
            <a:extLst>
              <a:ext uri="{FF2B5EF4-FFF2-40B4-BE49-F238E27FC236}">
                <a16:creationId xmlns:a16="http://schemas.microsoft.com/office/drawing/2014/main" id="{30572E97-55F6-6C05-B999-7FB700F5BF75}"/>
              </a:ext>
            </a:extLst>
          </p:cNvPr>
          <p:cNvPicPr>
            <a:picLocks noChangeAspect="1"/>
          </p:cNvPicPr>
          <p:nvPr/>
        </p:nvPicPr>
        <p:blipFill>
          <a:blip r:embed="rId3"/>
          <a:stretch>
            <a:fillRect/>
          </a:stretch>
        </p:blipFill>
        <p:spPr>
          <a:xfrm>
            <a:off x="10461045" y="225647"/>
            <a:ext cx="1457673" cy="6406705"/>
          </a:xfrm>
          <a:prstGeom prst="rect">
            <a:avLst/>
          </a:prstGeom>
        </p:spPr>
      </p:pic>
      <p:pic>
        <p:nvPicPr>
          <p:cNvPr id="22" name="Picture 21">
            <a:extLst>
              <a:ext uri="{FF2B5EF4-FFF2-40B4-BE49-F238E27FC236}">
                <a16:creationId xmlns:a16="http://schemas.microsoft.com/office/drawing/2014/main" id="{2261D18B-BC76-3214-77EF-3F03F3E576C8}"/>
              </a:ext>
            </a:extLst>
          </p:cNvPr>
          <p:cNvPicPr>
            <a:picLocks noChangeAspect="1"/>
          </p:cNvPicPr>
          <p:nvPr/>
        </p:nvPicPr>
        <p:blipFill>
          <a:blip r:embed="rId4"/>
          <a:srcRect l="1927" t="2155" b="9722"/>
          <a:stretch/>
        </p:blipFill>
        <p:spPr>
          <a:xfrm>
            <a:off x="153755" y="1223493"/>
            <a:ext cx="10457095" cy="4398311"/>
          </a:xfrm>
          <a:prstGeom prst="rect">
            <a:avLst/>
          </a:prstGeom>
        </p:spPr>
      </p:pic>
      <p:sp>
        <p:nvSpPr>
          <p:cNvPr id="114" name="Google Shape;114;p17"/>
          <p:cNvSpPr txBox="1">
            <a:spLocks noGrp="1"/>
          </p:cNvSpPr>
          <p:nvPr>
            <p:ph type="title"/>
          </p:nvPr>
        </p:nvSpPr>
        <p:spPr>
          <a:xfrm>
            <a:off x="817923" y="319112"/>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sz="3600" dirty="0">
                <a:latin typeface="Cambria" panose="02040503050406030204" pitchFamily="18" charset="0"/>
                <a:ea typeface="Cambria" panose="02040503050406030204" pitchFamily="18" charset="0"/>
              </a:rPr>
              <a:t>Project Timeline (Gantt Chart)</a:t>
            </a:r>
            <a:endParaRPr sz="3600" dirty="0">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316E2C38-9CC1-B650-2E2F-27E0A8C7EA47}"/>
              </a:ext>
            </a:extLst>
          </p:cNvPr>
          <p:cNvSpPr/>
          <p:nvPr/>
        </p:nvSpPr>
        <p:spPr>
          <a:xfrm>
            <a:off x="355941" y="2716291"/>
            <a:ext cx="5634551" cy="4970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6A3CBDC-9842-BB3C-4D22-B1E306D0AAE4}"/>
              </a:ext>
            </a:extLst>
          </p:cNvPr>
          <p:cNvSpPr/>
          <p:nvPr/>
        </p:nvSpPr>
        <p:spPr>
          <a:xfrm>
            <a:off x="10610850" y="1559570"/>
            <a:ext cx="1208844" cy="12273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798902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a:t>
            </a:r>
          </a:p>
        </p:txBody>
      </p:sp>
      <p:sp>
        <p:nvSpPr>
          <p:cNvPr id="3" name="Content Placeholder 2"/>
          <p:cNvSpPr>
            <a:spLocks noGrp="1"/>
          </p:cNvSpPr>
          <p:nvPr>
            <p:ph idx="1"/>
          </p:nvPr>
        </p:nvSpPr>
        <p:spPr>
          <a:xfrm>
            <a:off x="812800" y="1685193"/>
            <a:ext cx="10668000" cy="3487614"/>
          </a:xfrm>
        </p:spPr>
        <p:txBody>
          <a:bodyPr/>
          <a:lstStyle/>
          <a:p>
            <a:pPr marL="457200" indent="-457200">
              <a:lnSpc>
                <a:spcPct val="200000"/>
              </a:lnSpc>
              <a:buFont typeface="+mj-lt"/>
              <a:buAutoNum type="arabicPeriod"/>
            </a:pPr>
            <a:r>
              <a:rPr lang="en-GB" dirty="0">
                <a:latin typeface="Times New Roman" panose="02020603050405020304" pitchFamily="18" charset="0"/>
                <a:cs typeface="Times New Roman" panose="02020603050405020304" pitchFamily="18" charset="0"/>
              </a:rPr>
              <a:t>Farmers will have a streamlined platform for accessing farming cycle resources.</a:t>
            </a:r>
          </a:p>
          <a:p>
            <a:pPr marL="457200" indent="-457200">
              <a:lnSpc>
                <a:spcPct val="200000"/>
              </a:lnSpc>
              <a:buFont typeface="+mj-lt"/>
              <a:buAutoNum type="arabicPeriod"/>
            </a:pPr>
            <a:r>
              <a:rPr lang="en-GB" dirty="0">
                <a:latin typeface="Times New Roman" panose="02020603050405020304" pitchFamily="18" charset="0"/>
                <a:cs typeface="Times New Roman" panose="02020603050405020304" pitchFamily="18" charset="0"/>
              </a:rPr>
              <a:t>Enhanced decision-making for farmers, leading to increased productivity.</a:t>
            </a:r>
          </a:p>
          <a:p>
            <a:pPr marL="457200" indent="-457200">
              <a:lnSpc>
                <a:spcPct val="200000"/>
              </a:lnSpc>
              <a:buFont typeface="+mj-lt"/>
              <a:buAutoNum type="arabicPeriod"/>
            </a:pPr>
            <a:r>
              <a:rPr lang="en-GB" dirty="0">
                <a:latin typeface="Times New Roman" panose="02020603050405020304" pitchFamily="18" charset="0"/>
                <a:cs typeface="Times New Roman" panose="02020603050405020304" pitchFamily="18" charset="0"/>
              </a:rPr>
              <a:t>Real-time market data integration and crop recommendations.</a:t>
            </a:r>
          </a:p>
          <a:p>
            <a:pPr marL="457200" indent="-457200">
              <a:lnSpc>
                <a:spcPct val="200000"/>
              </a:lnSpc>
              <a:buFont typeface="+mj-lt"/>
              <a:buAutoNum type="arabicPeriod"/>
            </a:pPr>
            <a:r>
              <a:rPr lang="en-GB" dirty="0">
                <a:latin typeface="Times New Roman" panose="02020603050405020304" pitchFamily="18" charset="0"/>
                <a:cs typeface="Times New Roman" panose="02020603050405020304" pitchFamily="18" charset="0"/>
              </a:rPr>
              <a:t>Secure access to Agri-credit and financial services.</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588477"/>
            <a:ext cx="10036908" cy="3681045"/>
          </a:xfrm>
        </p:spPr>
        <p:txBody>
          <a:bodyPr/>
          <a:lstStyle/>
          <a:p>
            <a:pPr algn="just">
              <a:lnSpc>
                <a:spcPct val="150000"/>
              </a:lnSpc>
            </a:pPr>
            <a:r>
              <a:rPr lang="en-GB" dirty="0">
                <a:latin typeface="Times New Roman" panose="02020603050405020304" pitchFamily="18" charset="0"/>
                <a:cs typeface="Times New Roman" panose="02020603050405020304" pitchFamily="18" charset="0"/>
              </a:rPr>
              <a:t>AgroTrack aims to revolutionize how farmers interact with the agricultural ecosystem, offering an all-in-one solution for their farming needs.</a:t>
            </a:r>
          </a:p>
          <a:p>
            <a:pPr marL="0" indent="0" algn="just">
              <a:lnSpc>
                <a:spcPct val="150000"/>
              </a:lnSpc>
              <a:buNone/>
            </a:pPr>
            <a:endParaRPr lang="en-GB" sz="1050"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By leveraging IoT, secure transactions, and expert advice, AgroTrack will contribute to the adoption of modern farming practices and improved economic conditions for farmers.</a:t>
            </a: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a:t>
            </a:r>
            <a:endParaRPr dirty="0">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AFB441A6-4FA8-2F08-C926-69F7D015877B}"/>
              </a:ext>
            </a:extLst>
          </p:cNvPr>
          <p:cNvSpPr>
            <a:spLocks noGrp="1" noChangeArrowheads="1"/>
          </p:cNvSpPr>
          <p:nvPr>
            <p:ph type="body" idx="1"/>
          </p:nvPr>
        </p:nvSpPr>
        <p:spPr bwMode="auto">
          <a:xfrm>
            <a:off x="346075" y="1144359"/>
            <a:ext cx="116014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5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Magno</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L. P., &amp; Moraes, M. L. (2020). Internet-of-Things (IoT)-based smart agriculture: Toward making the fields talk. </a:t>
            </a:r>
            <a:r>
              <a:rPr kumimoji="0" lang="en-US" altLang="en-US" sz="15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Access</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Summary: This paper explores IoT applications in agriculture, enhancing decision-making via real-time data from sensors, aligning with your app’s weather data and crop recommendations.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Silva, J. L., &amp; De Souza, M. C. (2019). A farmer’s mobile market: Agricultural e-commerce. </a:t>
            </a:r>
            <a:r>
              <a:rPr kumimoji="0" lang="en-US" altLang="en-US" sz="15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Transactions on E-Commerce</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Summary: This paper focuses on e-commerce solutions for agricultural products, aligning with your app’s market connection features for farmers globally.</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500" dirty="0">
              <a:solidFill>
                <a:schemeClr val="tx1"/>
              </a:solidFill>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Sharma, A. N., &amp; Verma, K. (2021). Smart agricultural data management system. </a:t>
            </a:r>
            <a:r>
              <a:rPr kumimoji="0" lang="en-US" altLang="en-US" sz="15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Systems Journal</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Summary: This paper discusses data management systems for agriculture, similar to your app's market listings, crop prices, and vendor details.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Patel, P. S., &amp; Jain, R. K. (2018). Mobile applications for farmer market and crop forecasting. </a:t>
            </a:r>
            <a:r>
              <a:rPr kumimoji="0" lang="en-US" altLang="en-US" sz="15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Mobile Computing</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Summary: This paper covers mobile apps for connecting farmers to markets and crop forecasting, aligning with your app’s functionalities for market and crop sale.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Singh, D. A., &amp; Kumar, A. (2022). Machine learning and data analytics in precision agriculture. </a:t>
            </a:r>
            <a:r>
              <a:rPr kumimoji="0" lang="en-US" altLang="en-US" sz="1500" b="1" i="1" u="none" strike="noStrike" cap="none" normalizeH="0" baseline="0" dirty="0">
                <a:ln>
                  <a:noFill/>
                </a:ln>
                <a:solidFill>
                  <a:schemeClr val="tx1"/>
                </a:solidFill>
                <a:effectLst/>
                <a:latin typeface="Cambria" panose="02040503050406030204" pitchFamily="18" charset="0"/>
                <a:ea typeface="Cambria" panose="02040503050406030204" pitchFamily="18" charset="0"/>
              </a:rPr>
              <a:t>IEEE Transactions on AI</a:t>
            </a:r>
            <a:r>
              <a:rPr kumimoji="0" lang="en-US" altLang="en-US" sz="15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b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Summary: This paper focuses on the use of machine learning for crop yield predictions, relevant to your app’s feature for technology-enhanced farming practices.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026" name="Picture 2" descr="Thank you Vectors &amp; Illustrations for Free Download | Freepik">
            <a:extLst>
              <a:ext uri="{FF2B5EF4-FFF2-40B4-BE49-F238E27FC236}">
                <a16:creationId xmlns:a16="http://schemas.microsoft.com/office/drawing/2014/main" id="{C3D953F8-4095-7E76-D913-1BF89A600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762" y="1275399"/>
            <a:ext cx="6086475" cy="43072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2"/>
            <a:ext cx="10668000" cy="3698630"/>
          </a:xfrm>
        </p:spPr>
        <p:txBody>
          <a:bodyPr/>
          <a:lstStyle/>
          <a:p>
            <a:pPr algn="just"/>
            <a:r>
              <a:rPr lang="en-US" dirty="0">
                <a:latin typeface="Times New Roman" panose="02020603050405020304" pitchFamily="18" charset="0"/>
                <a:cs typeface="Times New Roman" panose="02020603050405020304" pitchFamily="18" charset="0"/>
              </a:rPr>
              <a:t>Agriculture remains the backbone of many economies worldwide, but traditional farming methods face challenges due to climate variability, soil degradation, pest infestations, and inefficient use of resources. </a:t>
            </a:r>
          </a:p>
          <a:p>
            <a:pPr algn="just"/>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How can farmers gain access to all farming cycle elements through a single platform that integrates retailing, leasing, and access to mandi prices, providing seamless transactions and </a:t>
            </a:r>
            <a:r>
              <a:rPr lang="en-GB" dirty="0" err="1">
                <a:latin typeface="Times New Roman" panose="02020603050405020304" pitchFamily="18" charset="0"/>
                <a:cs typeface="Times New Roman" panose="02020603050405020304" pitchFamily="18" charset="0"/>
              </a:rPr>
              <a:t>agri</a:t>
            </a:r>
            <a:r>
              <a:rPr lang="en-GB" dirty="0">
                <a:latin typeface="Times New Roman" panose="02020603050405020304" pitchFamily="18" charset="0"/>
                <a:cs typeface="Times New Roman" panose="02020603050405020304" pitchFamily="18" charset="0"/>
              </a:rPr>
              <a:t>-credit options?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95547" y="1143001"/>
            <a:ext cx="10668000" cy="495299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section highlights ten relevant research papers from IEEE on the intersection of agriculture and technology, focusing on smart farming,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solutions, and machine learning.</a:t>
            </a:r>
          </a:p>
          <a:p>
            <a:pPr marL="0" indent="0">
              <a:buNone/>
            </a:pP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IoT</a:t>
            </a:r>
            <a:r>
              <a:rPr lang="en-US" b="1" dirty="0">
                <a:latin typeface="Times New Roman" panose="02020603050405020304" pitchFamily="18" charset="0"/>
                <a:cs typeface="Times New Roman" panose="02020603050405020304" pitchFamily="18" charset="0"/>
              </a:rPr>
              <a:t>-Based Smart Agriculture: An Overview</a:t>
            </a:r>
          </a:p>
          <a:p>
            <a:r>
              <a:rPr lang="en-US" b="1" dirty="0">
                <a:latin typeface="Times New Roman" panose="02020603050405020304" pitchFamily="18" charset="0"/>
                <a:cs typeface="Times New Roman" panose="02020603050405020304" pitchFamily="18" charset="0"/>
              </a:rPr>
              <a:t>Advantages</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Real-time monitoring, predictive analytics, and better crop management.</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Limitations</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Requires high infrastructure investment, limited access in rural areas.</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Application of Machine Learning in Crop Yield Prediction</a:t>
            </a:r>
          </a:p>
          <a:p>
            <a:r>
              <a:rPr lang="en-US" b="1" dirty="0">
                <a:latin typeface="Times New Roman" panose="02020603050405020304" pitchFamily="18" charset="0"/>
                <a:cs typeface="Times New Roman" panose="02020603050405020304" pitchFamily="18" charset="0"/>
              </a:rPr>
              <a:t>Advantages</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Early prediction allows for better planning and resource allocation.</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Limitations</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Requires high-quality datasets and computing power.</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3. </a:t>
            </a:r>
            <a:r>
              <a:rPr lang="en-US" b="1" dirty="0" err="1">
                <a:latin typeface="Times New Roman" panose="02020603050405020304" pitchFamily="18" charset="0"/>
                <a:cs typeface="Times New Roman" panose="02020603050405020304" pitchFamily="18" charset="0"/>
              </a:rPr>
              <a:t>Blockchain</a:t>
            </a:r>
            <a:r>
              <a:rPr lang="en-US" b="1" dirty="0">
                <a:latin typeface="Times New Roman" panose="02020603050405020304" pitchFamily="18" charset="0"/>
                <a:cs typeface="Times New Roman" panose="02020603050405020304" pitchFamily="18" charset="0"/>
              </a:rPr>
              <a:t>-Based Traceability Systems for Agriculture Supply Chains</a:t>
            </a:r>
          </a:p>
          <a:p>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Improves trust and transparency among stakeholders.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Requires digital literacy and complex infrastructure.</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 Weather Prediction Models for Agriculture Applications</a:t>
            </a:r>
          </a:p>
          <a:p>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Helps in planning sowing and harvesting periods.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Weather models are prone to inaccuracies.</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5. Big Data Analytics in Agriculture: Case Studies and Applications</a:t>
            </a:r>
          </a:p>
          <a:p>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Insights from big data can boost farm efficiency.</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Challenges in managing large datasets.</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a:xfrm>
            <a:off x="804174" y="266012"/>
            <a:ext cx="10668000" cy="487362"/>
          </a:xfrm>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Traditional farming practices rely on manual observation and intuition, leading to inefficiencies such as:</a:t>
            </a:r>
          </a:p>
          <a:p>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Overuse of Water and Fertilizers</a:t>
            </a:r>
            <a:r>
              <a:rPr lang="en-US" dirty="0">
                <a:latin typeface="Times New Roman" panose="02020603050405020304" pitchFamily="18" charset="0"/>
                <a:cs typeface="Times New Roman" panose="02020603050405020304" pitchFamily="18" charset="0"/>
              </a:rPr>
              <a:t>: Due to the lack of real-time monitoring, farmers often overuse resources, causing soil degradation.</a:t>
            </a: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Delayed Response to Crop Diseases</a:t>
            </a:r>
            <a:r>
              <a:rPr lang="en-US" dirty="0">
                <a:latin typeface="Times New Roman" panose="02020603050405020304" pitchFamily="18" charset="0"/>
                <a:cs typeface="Times New Roman" panose="02020603050405020304" pitchFamily="18" charset="0"/>
              </a:rPr>
              <a:t>: Without automated monitoring, disease outbreaks are detected late, leading to significant crop losses.</a:t>
            </a: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Inaccurate Weather Predictions</a:t>
            </a:r>
            <a:r>
              <a:rPr lang="en-US" dirty="0">
                <a:latin typeface="Times New Roman" panose="02020603050405020304" pitchFamily="18" charset="0"/>
                <a:cs typeface="Times New Roman" panose="02020603050405020304" pitchFamily="18" charset="0"/>
              </a:rPr>
              <a:t>: Farmers depend on generic weather forecasts, which lack accuracy for specific locations.</a:t>
            </a: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68" y="326397"/>
            <a:ext cx="10668000" cy="487362"/>
          </a:xfrm>
        </p:spPr>
        <p:txBody>
          <a:bodyPr/>
          <a:lstStyle/>
          <a:p>
            <a:r>
              <a:rPr lang="en-GB" dirty="0"/>
              <a:t>Proposed Method</a:t>
            </a: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Development of a mobile app using Android Studio with Java programming.</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Integration of external services via RESTful APIs (weather, market prices, Google Maps for location services).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Implementation of Firebase </a:t>
            </a:r>
            <a:r>
              <a:rPr lang="en-GB" dirty="0" err="1">
                <a:latin typeface="Times New Roman" panose="02020603050405020304" pitchFamily="18" charset="0"/>
                <a:cs typeface="Times New Roman" panose="02020603050405020304" pitchFamily="18" charset="0"/>
              </a:rPr>
              <a:t>Firestore</a:t>
            </a:r>
            <a:r>
              <a:rPr lang="en-GB" dirty="0">
                <a:latin typeface="Times New Roman" panose="02020603050405020304" pitchFamily="18" charset="0"/>
                <a:cs typeface="Times New Roman" panose="02020603050405020304" pitchFamily="18" charset="0"/>
              </a:rPr>
              <a:t> for real-time data storage and Firebase Authentication for secure user login.</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357554" y="1351085"/>
            <a:ext cx="11476892" cy="4155830"/>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1. Information Accessibility</a:t>
            </a:r>
          </a:p>
          <a:p>
            <a:pPr marL="0" indent="0" algn="just">
              <a:buNone/>
            </a:pPr>
            <a:r>
              <a:rPr lang="en-US" dirty="0">
                <a:latin typeface="Times New Roman" panose="02020603050405020304" pitchFamily="18" charset="0"/>
                <a:cs typeface="Times New Roman" panose="02020603050405020304" pitchFamily="18" charset="0"/>
              </a:rPr>
              <a:t>Provide farmers with real-time access to market prices, expert farming advice, and crop recommendations based on weather and soil conditions.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AgroTrack aims to address the knowledge gap that many farmers face by delivering critical information directly to their mobile devices. This includes up-to-date market prices, tailored farming advice, and scientifically backed crop recommendations that consider local weather and soil conditions. By making data and expert insights readily available, AgroTrack empowers farmers to make informed decisions that enhance crop health, productivity, and profitability.</a:t>
            </a:r>
          </a:p>
          <a:p>
            <a:pPr algn="just"/>
            <a:endParaRPr lang="en-GB" dirty="0">
              <a:latin typeface="Sitka Subheading" pitchFamily="2"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29323-9DC1-0F91-1A96-8D7F9AC274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D84A04-6A90-FB91-8E87-79E9A49C585D}"/>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83F59E46-CED1-A5C2-8C2E-07CB4163F77D}"/>
              </a:ext>
            </a:extLst>
          </p:cNvPr>
          <p:cNvSpPr>
            <a:spLocks noGrp="1"/>
          </p:cNvSpPr>
          <p:nvPr>
            <p:ph idx="1"/>
          </p:nvPr>
        </p:nvSpPr>
        <p:spPr>
          <a:xfrm>
            <a:off x="357554" y="1351085"/>
            <a:ext cx="11476892" cy="4155830"/>
          </a:xfrm>
        </p:spPr>
        <p:txBody>
          <a:bodyPr>
            <a:normAutofit fontScale="92500"/>
          </a:bodyPr>
          <a:lstStyle/>
          <a:p>
            <a:pPr marL="0" indent="0" algn="just">
              <a:buNone/>
            </a:pPr>
            <a:r>
              <a:rPr lang="en-US" sz="2600" b="1" dirty="0">
                <a:latin typeface="Times New Roman" panose="02020603050405020304" pitchFamily="18" charset="0"/>
                <a:cs typeface="Times New Roman" panose="02020603050405020304" pitchFamily="18" charset="0"/>
              </a:rPr>
              <a:t>2. Financial Empowerment</a:t>
            </a:r>
          </a:p>
          <a:p>
            <a:pPr marL="0" indent="0" algn="just">
              <a:buNone/>
            </a:pPr>
            <a:r>
              <a:rPr lang="en-US" sz="2600" dirty="0">
                <a:latin typeface="Times New Roman" panose="02020603050405020304" pitchFamily="18" charset="0"/>
                <a:cs typeface="Times New Roman" panose="02020603050405020304" pitchFamily="18" charset="0"/>
              </a:rPr>
              <a:t>Enable secure financial transactions and provide access to credit facilities tailored for farming needs.</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Recognizing the financial challenges faced by smallholder farmers, AgroTrack incorporates financial tools that simplify access to credit and payment options. Through partnerships with financial institutions, the platform allows farmers to secure microloans and make seamless transactions for purchasing inputs like seeds, fertilizers, and equipment. This financial integration supports sustainable agricultural investment, helping farmers grow their operations and improve yields with essential resources.</a:t>
            </a:r>
          </a:p>
          <a:p>
            <a:pPr algn="just"/>
            <a:endParaRPr lang="en-GB" dirty="0">
              <a:latin typeface="Sitka Subheading" pitchFamily="2" charset="0"/>
            </a:endParaRPr>
          </a:p>
        </p:txBody>
      </p:sp>
    </p:spTree>
    <p:extLst>
      <p:ext uri="{BB962C8B-B14F-4D97-AF65-F5344CB8AC3E}">
        <p14:creationId xmlns:p14="http://schemas.microsoft.com/office/powerpoint/2010/main" val="2932082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C3FE3-977E-A069-03AA-2A22FFE3AC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2BA246-7056-7D58-D955-0CE77107E0BB}"/>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7099275B-C074-4160-F8EC-CC5C8C3D5C51}"/>
              </a:ext>
            </a:extLst>
          </p:cNvPr>
          <p:cNvSpPr>
            <a:spLocks noGrp="1"/>
          </p:cNvSpPr>
          <p:nvPr>
            <p:ph idx="1"/>
          </p:nvPr>
        </p:nvSpPr>
        <p:spPr>
          <a:xfrm>
            <a:off x="357554" y="1351085"/>
            <a:ext cx="11476892" cy="4155830"/>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3. Market Integration &amp; Evaluation</a:t>
            </a:r>
          </a:p>
          <a:p>
            <a:pPr marL="0" indent="0" algn="just">
              <a:buNone/>
            </a:pPr>
            <a:r>
              <a:rPr lang="en-US" dirty="0">
                <a:latin typeface="Times New Roman" panose="02020603050405020304" pitchFamily="18" charset="0"/>
                <a:cs typeface="Times New Roman" panose="02020603050405020304" pitchFamily="18" charset="0"/>
              </a:rPr>
              <a:t>Connect farmers to a network of local and international markets and conduct field trials to assess and refine the platform’s effectiveness.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AgroTrack opens up direct market access by connecting farmers to potential buyers locally and internationally, reducing reliance on intermediaries and maximizing profit potential. This feature enables farmers to explore demand trends and align their crops with market needs. To ensure the platform’s usability and impact, AgroTrack will undergo real-world field trials in agricultural environments, gathering feedback from users and refining features to better meet farmers' needs. These trials are essential for validating </a:t>
            </a:r>
            <a:r>
              <a:rPr lang="en-US" dirty="0" err="1">
                <a:latin typeface="Times New Roman" panose="02020603050405020304" pitchFamily="18" charset="0"/>
                <a:cs typeface="Times New Roman" panose="02020603050405020304" pitchFamily="18" charset="0"/>
              </a:rPr>
              <a:t>AgroTrack's</a:t>
            </a:r>
            <a:r>
              <a:rPr lang="en-US" dirty="0">
                <a:latin typeface="Times New Roman" panose="02020603050405020304" pitchFamily="18" charset="0"/>
                <a:cs typeface="Times New Roman" panose="02020603050405020304" pitchFamily="18" charset="0"/>
              </a:rPr>
              <a:t> effectiveness in empowering farmers and fostering agricultural growth.</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endParaRPr lang="en-GB" dirty="0">
              <a:latin typeface="Sitka Subheading" pitchFamily="2" charset="0"/>
            </a:endParaRPr>
          </a:p>
        </p:txBody>
      </p:sp>
    </p:spTree>
    <p:extLst>
      <p:ext uri="{BB962C8B-B14F-4D97-AF65-F5344CB8AC3E}">
        <p14:creationId xmlns:p14="http://schemas.microsoft.com/office/powerpoint/2010/main" val="236572410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189</TotalTime>
  <Words>1227</Words>
  <Application>Microsoft Office PowerPoint</Application>
  <PresentationFormat>Widescreen</PresentationFormat>
  <Paragraphs>98</Paragraphs>
  <Slides>16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Cambria</vt:lpstr>
      <vt:lpstr>Sitka Subheading</vt:lpstr>
      <vt:lpstr>Times New Roman</vt:lpstr>
      <vt:lpstr>Verdana</vt:lpstr>
      <vt:lpstr>Bioinformatics</vt:lpstr>
      <vt:lpstr>AgroTrack</vt:lpstr>
      <vt:lpstr>Introduction</vt:lpstr>
      <vt:lpstr>Literature Review</vt:lpstr>
      <vt:lpstr>Literature Review</vt:lpstr>
      <vt:lpstr>Existing method Drawback</vt:lpstr>
      <vt:lpstr>Proposed Method</vt:lpstr>
      <vt:lpstr>Objectives</vt:lpstr>
      <vt:lpstr>Objectives</vt:lpstr>
      <vt:lpstr>Objectives</vt:lpstr>
      <vt:lpstr>Methodology/Modules</vt:lpstr>
      <vt:lpstr>Architecture</vt:lpstr>
      <vt:lpstr>Project Timeline (Gantt Chart)</vt:lpstr>
      <vt:lpstr>Expected Outcome</vt:lpstr>
      <vt:lpstr>Conclusion</vt:lpstr>
      <vt:lpstr>References (IEEE Paper)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Chaitanya S P</cp:lastModifiedBy>
  <cp:revision>25</cp:revision>
  <dcterms:created xsi:type="dcterms:W3CDTF">2023-03-16T03:26:27Z</dcterms:created>
  <dcterms:modified xsi:type="dcterms:W3CDTF">2024-11-08T08:50:57Z</dcterms:modified>
</cp:coreProperties>
</file>