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85" r:id="rId2"/>
    <p:sldId id="257" r:id="rId3"/>
    <p:sldId id="258" r:id="rId4"/>
    <p:sldId id="271" r:id="rId5"/>
    <p:sldId id="272" r:id="rId6"/>
    <p:sldId id="260" r:id="rId7"/>
    <p:sldId id="261" r:id="rId8"/>
    <p:sldId id="262" r:id="rId9"/>
    <p:sldId id="263" r:id="rId10"/>
    <p:sldId id="264" r:id="rId11"/>
    <p:sldId id="265" r:id="rId12"/>
    <p:sldId id="273" r:id="rId13"/>
    <p:sldId id="266"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varScale="1">
        <p:scale>
          <a:sx n="83" d="100"/>
          <a:sy n="83" d="100"/>
        </p:scale>
        <p:origin x="4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C2475-E91C-48F8-90DC-2F10009FD344}" type="datetimeFigureOut">
              <a:rPr lang="en-IN" smtClean="0"/>
              <a:t>22-05-2025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9286F-E942-46AD-8831-9F9E39D524B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99286F-E942-46AD-8831-9F9E39D524B9}" type="slidenum">
              <a:rPr lang="en-IN" smtClean="0"/>
              <a:t>10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5/22/2025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5/22/2025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5/22/2025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5">
                <a:lumMod val="5000"/>
                <a:lumOff val="95000"/>
                <a:alpha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5/22/2025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tu"/>
          <p:cNvPicPr>
            <a:picLocks noChangeAspect="1"/>
          </p:cNvPicPr>
          <p:nvPr/>
        </p:nvPicPr>
        <p:blipFill>
          <a:blip r:embed="rId2"/>
          <a:stretch>
            <a:fillRect/>
          </a:stretch>
        </p:blipFill>
        <p:spPr>
          <a:xfrm>
            <a:off x="233045" y="208280"/>
            <a:ext cx="1714500" cy="765175"/>
          </a:xfrm>
          <a:prstGeom prst="rect">
            <a:avLst/>
          </a:prstGeom>
        </p:spPr>
      </p:pic>
      <p:pic>
        <p:nvPicPr>
          <p:cNvPr id="5" name="Picture 4" descr="download"/>
          <p:cNvPicPr>
            <a:picLocks noChangeAspect="1"/>
          </p:cNvPicPr>
          <p:nvPr/>
        </p:nvPicPr>
        <p:blipFill>
          <a:blip r:embed="rId3"/>
          <a:stretch>
            <a:fillRect/>
          </a:stretch>
        </p:blipFill>
        <p:spPr>
          <a:xfrm>
            <a:off x="10138410" y="208280"/>
            <a:ext cx="1714500" cy="765175"/>
          </a:xfrm>
          <a:prstGeom prst="rect">
            <a:avLst/>
          </a:prstGeom>
        </p:spPr>
      </p:pic>
      <p:sp>
        <p:nvSpPr>
          <p:cNvPr id="6" name="Text Box 5"/>
          <p:cNvSpPr txBox="1"/>
          <p:nvPr/>
        </p:nvSpPr>
        <p:spPr>
          <a:xfrm>
            <a:off x="991235" y="973455"/>
            <a:ext cx="9764395" cy="2195830"/>
          </a:xfrm>
          <a:prstGeom prst="rect">
            <a:avLst/>
          </a:prstGeom>
        </p:spPr>
        <p:txBody>
          <a:bodyPr wrap="square">
            <a:noAutofit/>
          </a:bodyPr>
          <a:lstStyle/>
          <a:p>
            <a:pPr algn="ctr"/>
            <a:r>
              <a:rPr sz="2400" b="1" dirty="0">
                <a:solidFill>
                  <a:srgbClr val="3A7C22"/>
                </a:solidFill>
                <a:latin typeface="Times New Roman" panose="02020603050405020304" charset="0"/>
                <a:ea typeface="TimesNewRomanPS-BoldMT"/>
                <a:cs typeface="Times New Roman" panose="02020603050405020304" charset="0"/>
              </a:rPr>
              <a:t>Visveswaraya Technological University </a:t>
            </a:r>
          </a:p>
          <a:p>
            <a:pPr algn="ctr"/>
            <a:r>
              <a:rPr sz="2400" dirty="0">
                <a:solidFill>
                  <a:srgbClr val="3A7C22"/>
                </a:solidFill>
                <a:latin typeface="Times New Roman" panose="02020603050405020304" charset="0"/>
                <a:ea typeface="Times New Roman" panose="02020603050405020304"/>
                <a:cs typeface="Times New Roman" panose="02020603050405020304" charset="0"/>
              </a:rPr>
              <a:t>Belagavi – 590018 </a:t>
            </a:r>
          </a:p>
          <a:p>
            <a:pPr algn="ctr"/>
            <a:r>
              <a:rPr sz="2400" b="1" dirty="0" err="1">
                <a:solidFill>
                  <a:srgbClr val="0C3512"/>
                </a:solidFill>
                <a:latin typeface="Times New Roman" panose="02020603050405020304" charset="0"/>
                <a:ea typeface="TimesNewRomanPS-BoldMT"/>
                <a:cs typeface="Times New Roman" panose="02020603050405020304" charset="0"/>
              </a:rPr>
              <a:t>Ghousia</a:t>
            </a:r>
            <a:r>
              <a:rPr sz="2400" b="1" dirty="0">
                <a:solidFill>
                  <a:srgbClr val="0C3512"/>
                </a:solidFill>
                <a:latin typeface="Times New Roman" panose="02020603050405020304" charset="0"/>
                <a:ea typeface="TimesNewRomanPS-BoldMT"/>
                <a:cs typeface="Times New Roman" panose="02020603050405020304" charset="0"/>
              </a:rPr>
              <a:t> College Of Engineering </a:t>
            </a:r>
          </a:p>
          <a:p>
            <a:pPr algn="ctr"/>
            <a:r>
              <a:rPr sz="2400" b="1" dirty="0">
                <a:solidFill>
                  <a:srgbClr val="0C3512"/>
                </a:solidFill>
                <a:latin typeface="Times New Roman" panose="02020603050405020304" charset="0"/>
                <a:ea typeface="TimesNewRomanPS-BoldMT"/>
                <a:cs typeface="Times New Roman" panose="02020603050405020304" charset="0"/>
              </a:rPr>
              <a:t>Ramanagaram, Karnataka 562159 </a:t>
            </a:r>
          </a:p>
          <a:p>
            <a:pPr algn="ctr"/>
            <a:r>
              <a:rPr sz="2400" b="1" dirty="0">
                <a:solidFill>
                  <a:srgbClr val="0A2F41"/>
                </a:solidFill>
                <a:latin typeface="Times New Roman" panose="02020603050405020304" charset="0"/>
                <a:ea typeface="TimesNewRomanPS-BoldMT"/>
                <a:cs typeface="Times New Roman" panose="02020603050405020304" charset="0"/>
              </a:rPr>
              <a:t>A Project </a:t>
            </a:r>
            <a:r>
              <a:rPr lang="en-US" sz="2400" b="1" dirty="0">
                <a:solidFill>
                  <a:srgbClr val="0A2F41"/>
                </a:solidFill>
                <a:latin typeface="Times New Roman" panose="02020603050405020304" charset="0"/>
                <a:ea typeface="TimesNewRomanPS-BoldMT"/>
                <a:cs typeface="Times New Roman" panose="02020603050405020304" charset="0"/>
              </a:rPr>
              <a:t>based</a:t>
            </a:r>
            <a:r>
              <a:rPr sz="2400" b="1" dirty="0">
                <a:solidFill>
                  <a:srgbClr val="000000"/>
                </a:solidFill>
                <a:latin typeface="Times New Roman" panose="02020603050405020304" charset="0"/>
                <a:ea typeface="TimesNewRomanPS-BoldMT"/>
                <a:cs typeface="Times New Roman" panose="02020603050405020304" charset="0"/>
              </a:rPr>
              <a:t> on “Covid-19 Test Samples analysis using Python</a:t>
            </a:r>
          </a:p>
          <a:p>
            <a:pPr algn="ctr"/>
            <a:endParaRPr sz="2400" b="1" dirty="0">
              <a:solidFill>
                <a:srgbClr val="000000"/>
              </a:solidFill>
              <a:latin typeface="Times New Roman" panose="02020603050405020304" charset="0"/>
              <a:ea typeface="TimesNewRomanPS-BoldMT"/>
              <a:cs typeface="Times New Roman" panose="02020603050405020304" charset="0"/>
            </a:endParaRPr>
          </a:p>
          <a:p>
            <a:pPr algn="ctr"/>
            <a:endParaRPr sz="2400" b="1" dirty="0">
              <a:solidFill>
                <a:srgbClr val="000000"/>
              </a:solidFill>
              <a:latin typeface="Times New Roman" panose="02020603050405020304" charset="0"/>
              <a:ea typeface="TimesNewRomanPS-BoldMT"/>
              <a:cs typeface="Times New Roman" panose="02020603050405020304" charset="0"/>
            </a:endParaRPr>
          </a:p>
        </p:txBody>
      </p:sp>
      <p:sp>
        <p:nvSpPr>
          <p:cNvPr id="8" name="Text Box 7"/>
          <p:cNvSpPr txBox="1"/>
          <p:nvPr/>
        </p:nvSpPr>
        <p:spPr>
          <a:xfrm>
            <a:off x="426085" y="3020695"/>
            <a:ext cx="4064000" cy="408305"/>
          </a:xfrm>
          <a:prstGeom prst="rect">
            <a:avLst/>
          </a:prstGeom>
          <a:noFill/>
        </p:spPr>
        <p:txBody>
          <a:bodyPr wrap="square" rtlCol="0">
            <a:noAutofit/>
          </a:bodyPr>
          <a:lstStyle/>
          <a:p>
            <a:r>
              <a:rPr lang="en-US" sz="2400">
                <a:latin typeface="Times New Roman" panose="02020603050405020304" charset="0"/>
                <a:cs typeface="Times New Roman" panose="02020603050405020304" charset="0"/>
              </a:rPr>
              <a:t>Prepared by:</a:t>
            </a:r>
          </a:p>
        </p:txBody>
      </p:sp>
      <p:sp>
        <p:nvSpPr>
          <p:cNvPr id="9" name="Text Box 8"/>
          <p:cNvSpPr txBox="1"/>
          <p:nvPr/>
        </p:nvSpPr>
        <p:spPr>
          <a:xfrm rot="10800000" flipV="1">
            <a:off x="7655344" y="4075747"/>
            <a:ext cx="3801110" cy="1664335"/>
          </a:xfrm>
          <a:prstGeom prst="rect">
            <a:avLst/>
          </a:prstGeom>
        </p:spPr>
        <p:txBody>
          <a:bodyPr>
            <a:noAutofit/>
          </a:bodyPr>
          <a:lstStyle/>
          <a:p>
            <a:r>
              <a:rPr lang="en-US" sz="2400" dirty="0">
                <a:solidFill>
                  <a:srgbClr val="000000"/>
                </a:solidFill>
                <a:latin typeface="Times New Roman" panose="02020603050405020304" charset="0"/>
                <a:ea typeface="TimesNewRomanPS-BoldMT"/>
                <a:cs typeface="Times New Roman" panose="02020603050405020304" charset="0"/>
              </a:rPr>
              <a:t>Under the guidence of</a:t>
            </a:r>
            <a:r>
              <a:rPr sz="2400" dirty="0">
                <a:solidFill>
                  <a:srgbClr val="000000"/>
                </a:solidFill>
                <a:latin typeface="Times New Roman" panose="02020603050405020304" charset="0"/>
                <a:ea typeface="TimesNewRomanPS-BoldMT"/>
                <a:cs typeface="Times New Roman" panose="02020603050405020304" charset="0"/>
              </a:rPr>
              <a:t>: </a:t>
            </a:r>
          </a:p>
          <a:p>
            <a:r>
              <a:rPr lang="en-IN" sz="2000" b="1" dirty="0">
                <a:solidFill>
                  <a:srgbClr val="000000"/>
                </a:solidFill>
                <a:latin typeface="Times New Roman" panose="02020603050405020304" charset="0"/>
                <a:ea typeface="TimesNewRomanPS-BoldMT"/>
                <a:cs typeface="Times New Roman" panose="02020603050405020304" charset="0"/>
              </a:rPr>
              <a:t>Lathamani ma'am</a:t>
            </a:r>
            <a:r>
              <a:rPr sz="2000" b="1" dirty="0">
                <a:solidFill>
                  <a:srgbClr val="000000"/>
                </a:solidFill>
                <a:latin typeface="Times New Roman" panose="02020603050405020304" charset="0"/>
                <a:ea typeface="TimesNewRomanPS-BoldMT"/>
                <a:cs typeface="Times New Roman" panose="02020603050405020304" charset="0"/>
              </a:rPr>
              <a:t> </a:t>
            </a:r>
          </a:p>
          <a:p>
            <a:r>
              <a:rPr sz="2400" dirty="0">
                <a:solidFill>
                  <a:srgbClr val="000000"/>
                </a:solidFill>
                <a:latin typeface="Times New Roman" panose="02020603050405020304" charset="0"/>
                <a:ea typeface="TimesNewRomanPS-BoldMT"/>
                <a:cs typeface="Times New Roman" panose="02020603050405020304" charset="0"/>
              </a:rPr>
              <a:t>Asst. Prof. </a:t>
            </a:r>
          </a:p>
          <a:p>
            <a:r>
              <a:rPr sz="2400" dirty="0">
                <a:solidFill>
                  <a:srgbClr val="000000"/>
                </a:solidFill>
                <a:latin typeface="Times New Roman" panose="02020603050405020304" charset="0"/>
                <a:ea typeface="TimesNewRomanPS-BoldMT"/>
                <a:cs typeface="Times New Roman" panose="02020603050405020304" charset="0"/>
              </a:rPr>
              <a:t>Dept. Of </a:t>
            </a:r>
            <a:r>
              <a:rPr lang="en-IN" sz="2400" dirty="0">
                <a:solidFill>
                  <a:srgbClr val="000000"/>
                </a:solidFill>
                <a:latin typeface="Times New Roman" panose="02020603050405020304" charset="0"/>
                <a:ea typeface="TimesNewRomanPS-BoldMT"/>
                <a:cs typeface="Times New Roman" panose="02020603050405020304" charset="0"/>
              </a:rPr>
              <a:t>EEE</a:t>
            </a:r>
            <a:endParaRPr sz="2400" dirty="0">
              <a:solidFill>
                <a:srgbClr val="000000"/>
              </a:solidFill>
              <a:latin typeface="Times New Roman" panose="02020603050405020304" charset="0"/>
              <a:ea typeface="TimesNewRomanPS-BoldMT"/>
              <a:cs typeface="Times New Roman" panose="02020603050405020304" charset="0"/>
            </a:endParaRPr>
          </a:p>
        </p:txBody>
      </p:sp>
      <p:graphicFrame>
        <p:nvGraphicFramePr>
          <p:cNvPr id="3" name="Table 2">
            <a:extLst>
              <a:ext uri="{FF2B5EF4-FFF2-40B4-BE49-F238E27FC236}">
                <a16:creationId xmlns:a16="http://schemas.microsoft.com/office/drawing/2014/main" id="{740739D6-7CF4-4E88-BF19-39D19FC75737}"/>
              </a:ext>
            </a:extLst>
          </p:cNvPr>
          <p:cNvGraphicFramePr>
            <a:graphicFrameLocks noGrp="1"/>
          </p:cNvGraphicFramePr>
          <p:nvPr>
            <p:extLst>
              <p:ext uri="{D42A27DB-BD31-4B8C-83A1-F6EECF244321}">
                <p14:modId xmlns:p14="http://schemas.microsoft.com/office/powerpoint/2010/main" val="2434835010"/>
              </p:ext>
            </p:extLst>
          </p:nvPr>
        </p:nvGraphicFramePr>
        <p:xfrm>
          <a:off x="233045" y="3677611"/>
          <a:ext cx="5835292" cy="2460608"/>
        </p:xfrm>
        <a:graphic>
          <a:graphicData uri="http://schemas.openxmlformats.org/drawingml/2006/table">
            <a:tbl>
              <a:tblPr firstRow="1" bandRow="1">
                <a:tableStyleId>{5C22544A-7EE6-4342-B048-85BDC9FD1C3A}</a:tableStyleId>
              </a:tblPr>
              <a:tblGrid>
                <a:gridCol w="2917646">
                  <a:extLst>
                    <a:ext uri="{9D8B030D-6E8A-4147-A177-3AD203B41FA5}">
                      <a16:colId xmlns:a16="http://schemas.microsoft.com/office/drawing/2014/main" val="3930556256"/>
                    </a:ext>
                  </a:extLst>
                </a:gridCol>
                <a:gridCol w="2917646">
                  <a:extLst>
                    <a:ext uri="{9D8B030D-6E8A-4147-A177-3AD203B41FA5}">
                      <a16:colId xmlns:a16="http://schemas.microsoft.com/office/drawing/2014/main" val="3956468338"/>
                    </a:ext>
                  </a:extLst>
                </a:gridCol>
              </a:tblGrid>
              <a:tr h="615152">
                <a:tc>
                  <a:txBody>
                    <a:bodyPr/>
                    <a:lstStyle/>
                    <a:p>
                      <a:pPr algn="ctr"/>
                      <a:r>
                        <a:rPr lang="en-IN" b="1" dirty="0"/>
                        <a:t>NAME</a:t>
                      </a:r>
                    </a:p>
                  </a:txBody>
                  <a:tcPr/>
                </a:tc>
                <a:tc>
                  <a:txBody>
                    <a:bodyPr/>
                    <a:lstStyle/>
                    <a:p>
                      <a:pPr algn="ctr"/>
                      <a:r>
                        <a:rPr lang="en-IN" dirty="0"/>
                        <a:t>USN</a:t>
                      </a:r>
                    </a:p>
                  </a:txBody>
                  <a:tcPr/>
                </a:tc>
                <a:extLst>
                  <a:ext uri="{0D108BD9-81ED-4DB2-BD59-A6C34878D82A}">
                    <a16:rowId xmlns:a16="http://schemas.microsoft.com/office/drawing/2014/main" val="1219101917"/>
                  </a:ext>
                </a:extLst>
              </a:tr>
              <a:tr h="615152">
                <a:tc>
                  <a:txBody>
                    <a:bodyPr/>
                    <a:lstStyle/>
                    <a:p>
                      <a:pPr algn="ctr"/>
                      <a:r>
                        <a:rPr lang="en-IN" b="1" dirty="0"/>
                        <a:t>Md REZABUL</a:t>
                      </a:r>
                    </a:p>
                  </a:txBody>
                  <a:tcPr/>
                </a:tc>
                <a:tc>
                  <a:txBody>
                    <a:bodyPr/>
                    <a:lstStyle/>
                    <a:p>
                      <a:pPr algn="ctr"/>
                      <a:r>
                        <a:rPr lang="en-IN" b="1" dirty="0"/>
                        <a:t>1GC21EE004</a:t>
                      </a:r>
                    </a:p>
                  </a:txBody>
                  <a:tcPr/>
                </a:tc>
                <a:extLst>
                  <a:ext uri="{0D108BD9-81ED-4DB2-BD59-A6C34878D82A}">
                    <a16:rowId xmlns:a16="http://schemas.microsoft.com/office/drawing/2014/main" val="2623487833"/>
                  </a:ext>
                </a:extLst>
              </a:tr>
              <a:tr h="615152">
                <a:tc>
                  <a:txBody>
                    <a:bodyPr/>
                    <a:lstStyle/>
                    <a:p>
                      <a:pPr algn="ctr"/>
                      <a:r>
                        <a:rPr lang="en-IN" b="1" dirty="0"/>
                        <a:t>CHAITHANYA   M B</a:t>
                      </a:r>
                    </a:p>
                  </a:txBody>
                  <a:tcPr/>
                </a:tc>
                <a:tc>
                  <a:txBody>
                    <a:bodyPr/>
                    <a:lstStyle/>
                    <a:p>
                      <a:pPr algn="ctr"/>
                      <a:r>
                        <a:rPr lang="en-IN" b="1" dirty="0"/>
                        <a:t>1GC21EE001</a:t>
                      </a:r>
                    </a:p>
                  </a:txBody>
                  <a:tcPr/>
                </a:tc>
                <a:extLst>
                  <a:ext uri="{0D108BD9-81ED-4DB2-BD59-A6C34878D82A}">
                    <a16:rowId xmlns:a16="http://schemas.microsoft.com/office/drawing/2014/main" val="424850267"/>
                  </a:ext>
                </a:extLst>
              </a:tr>
              <a:tr h="615152">
                <a:tc>
                  <a:txBody>
                    <a:bodyPr/>
                    <a:lstStyle/>
                    <a:p>
                      <a:pPr algn="ctr"/>
                      <a:r>
                        <a:rPr lang="en-IN" b="1" dirty="0"/>
                        <a:t>KEERTHANA  K G</a:t>
                      </a:r>
                    </a:p>
                  </a:txBody>
                  <a:tcPr/>
                </a:tc>
                <a:tc>
                  <a:txBody>
                    <a:bodyPr/>
                    <a:lstStyle/>
                    <a:p>
                      <a:pPr algn="ctr"/>
                      <a:r>
                        <a:rPr lang="en-IN" b="1" dirty="0"/>
                        <a:t>1GC21EE003</a:t>
                      </a:r>
                    </a:p>
                  </a:txBody>
                  <a:tcPr/>
                </a:tc>
                <a:extLst>
                  <a:ext uri="{0D108BD9-81ED-4DB2-BD59-A6C34878D82A}">
                    <a16:rowId xmlns:a16="http://schemas.microsoft.com/office/drawing/2014/main" val="104671534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IN" sz="2400" b="1" u="sng" dirty="0">
                <a:latin typeface="Times New Roman" panose="02020603050405020304" charset="0"/>
                <a:cs typeface="Times New Roman" panose="02020603050405020304" charset="0"/>
              </a:rPr>
              <a:t>State-Specific Insights (Manipur)</a:t>
            </a:r>
          </a:p>
        </p:txBody>
      </p:sp>
      <p:sp>
        <p:nvSpPr>
          <p:cNvPr id="3" name="Content Placeholder 2"/>
          <p:cNvSpPr>
            <a:spLocks noGrp="1"/>
          </p:cNvSpPr>
          <p:nvPr>
            <p:ph sz="half" idx="1"/>
          </p:nvPr>
        </p:nvSpPr>
        <p:spPr/>
        <p:txBody>
          <a:bodyPr>
            <a:normAutofit/>
          </a:bodyPr>
          <a:lstStyle/>
          <a:p>
            <a:r>
              <a:rPr lang="en-US" sz="2400" b="1" dirty="0">
                <a:solidFill>
                  <a:schemeClr val="tx1"/>
                </a:solidFill>
                <a:latin typeface="Times New Roman" panose="02020603050405020304" charset="0"/>
                <a:cs typeface="Times New Roman" panose="02020603050405020304" charset="0"/>
              </a:rPr>
              <a:t>Manipur Data</a:t>
            </a:r>
            <a:r>
              <a:rPr lang="en-US" sz="2400" dirty="0">
                <a:solidFill>
                  <a:schemeClr val="tx1"/>
                </a:solidFill>
                <a:latin typeface="Times New Roman" panose="02020603050405020304" charset="0"/>
                <a:cs typeface="Times New Roman" panose="02020603050405020304" charset="0"/>
              </a:rPr>
              <a:t>:</a:t>
            </a:r>
          </a:p>
          <a:p>
            <a:r>
              <a:rPr lang="en-US" sz="2000" dirty="0">
                <a:latin typeface="Times New Roman" panose="02020603050405020304" charset="0"/>
                <a:cs typeface="Times New Roman" panose="02020603050405020304" charset="0"/>
              </a:rPr>
              <a:t>Entries: 406</a:t>
            </a:r>
          </a:p>
          <a:p>
            <a:r>
              <a:rPr lang="en-US" sz="2000" dirty="0">
                <a:latin typeface="Times New Roman" panose="02020603050405020304" charset="0"/>
                <a:cs typeface="Times New Roman" panose="02020603050405020304" charset="0"/>
              </a:rPr>
              <a:t>Positive Cases: 80</a:t>
            </a:r>
          </a:p>
          <a:p>
            <a:r>
              <a:rPr lang="en-US" sz="2000" dirty="0">
                <a:latin typeface="Times New Roman" panose="02020603050405020304" charset="0"/>
                <a:cs typeface="Times New Roman" panose="02020603050405020304" charset="0"/>
              </a:rPr>
              <a:t>Line Plots: Positive cases over time.</a:t>
            </a:r>
            <a:endParaRPr lang="en-IN" sz="2000" dirty="0">
              <a:latin typeface="Times New Roman" panose="02020603050405020304" charset="0"/>
              <a:cs typeface="Times New Roman" panose="02020603050405020304" charset="0"/>
            </a:endParaRPr>
          </a:p>
        </p:txBody>
      </p:sp>
      <p:pic>
        <p:nvPicPr>
          <p:cNvPr id="6" name="Content Placeholder 5"/>
          <p:cNvPicPr>
            <a:picLocks noGrp="1" noChangeAspect="1"/>
          </p:cNvPicPr>
          <p:nvPr>
            <p:ph sz="half" idx="2"/>
          </p:nvPr>
        </p:nvPicPr>
        <p:blipFill>
          <a:blip r:embed="rId3"/>
          <a:stretch>
            <a:fillRect/>
          </a:stretch>
        </p:blipFill>
        <p:spPr>
          <a:xfrm>
            <a:off x="6985954" y="3114294"/>
            <a:ext cx="4000500" cy="2424494"/>
          </a:xfr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IN" sz="2400" b="1" u="sng" dirty="0">
                <a:latin typeface="Times New Roman" panose="02020603050405020304" charset="0"/>
                <a:cs typeface="Times New Roman" panose="02020603050405020304" charset="0"/>
              </a:rPr>
              <a:t>April 17, 2020 Data</a:t>
            </a:r>
          </a:p>
        </p:txBody>
      </p:sp>
      <p:sp>
        <p:nvSpPr>
          <p:cNvPr id="3" name="Content Placeholder 2"/>
          <p:cNvSpPr>
            <a:spLocks noGrp="1"/>
          </p:cNvSpPr>
          <p:nvPr>
            <p:ph sz="half" idx="1"/>
          </p:nvPr>
        </p:nvSpPr>
        <p:spPr>
          <a:xfrm>
            <a:off x="676275" y="2637790"/>
            <a:ext cx="4905375" cy="1444625"/>
          </a:xfrm>
        </p:spPr>
        <p:txBody>
          <a:bodyPr>
            <a:normAutofit/>
          </a:bodyPr>
          <a:lstStyle/>
          <a:p>
            <a:r>
              <a:rPr lang="en-US" sz="2200" b="1" dirty="0">
                <a:latin typeface="Times New Roman" panose="02020603050405020304" charset="0"/>
                <a:cs typeface="Times New Roman" panose="02020603050405020304" charset="0"/>
              </a:rPr>
              <a:t>Filter:   </a:t>
            </a:r>
            <a:r>
              <a:rPr lang="en-US" sz="2200" dirty="0">
                <a:latin typeface="Times New Roman" panose="02020603050405020304" charset="0"/>
                <a:cs typeface="Times New Roman" panose="02020603050405020304" charset="0"/>
              </a:rPr>
              <a:t>data=covid[covid.Date=='2020-04-17’]</a:t>
            </a:r>
          </a:p>
          <a:p>
            <a:r>
              <a:rPr lang="en-US" sz="2200" b="1" dirty="0" err="1">
                <a:latin typeface="Times New Roman" panose="02020603050405020304" charset="0"/>
                <a:cs typeface="Times New Roman" panose="02020603050405020304" charset="0"/>
              </a:rPr>
              <a:t>Visualization:</a:t>
            </a:r>
            <a:r>
              <a:rPr lang="en-US" sz="2200" dirty="0" err="1">
                <a:latin typeface="Times New Roman" panose="02020603050405020304" charset="0"/>
                <a:cs typeface="Times New Roman" panose="02020603050405020304" charset="0"/>
              </a:rPr>
              <a:t>Strip</a:t>
            </a:r>
            <a:r>
              <a:rPr lang="en-US" sz="2200" dirty="0">
                <a:latin typeface="Times New Roman" panose="02020603050405020304" charset="0"/>
                <a:cs typeface="Times New Roman" panose="02020603050405020304" charset="0"/>
              </a:rPr>
              <a:t> plot</a:t>
            </a:r>
            <a:endParaRPr lang="en-IN" sz="2200"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1075690" y="4320540"/>
            <a:ext cx="4564380" cy="1325880"/>
          </a:xfrm>
          <a:prstGeom prst="rect">
            <a:avLst/>
          </a:prstGeom>
        </p:spPr>
      </p:pic>
      <p:pic>
        <p:nvPicPr>
          <p:cNvPr id="7" name="Content Placeholder 6"/>
          <p:cNvPicPr>
            <a:picLocks noGrp="1" noChangeAspect="1"/>
          </p:cNvPicPr>
          <p:nvPr>
            <p:ph sz="half" idx="2"/>
          </p:nvPr>
        </p:nvPicPr>
        <p:blipFill>
          <a:blip r:embed="rId3"/>
          <a:stretch>
            <a:fillRect/>
          </a:stretch>
        </p:blipFill>
        <p:spPr>
          <a:xfrm>
            <a:off x="6795770" y="2637790"/>
            <a:ext cx="4298315" cy="3101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IN" sz="2400" b="1" u="sng" dirty="0">
                <a:latin typeface="Times New Roman" panose="02020603050405020304" charset="0"/>
                <a:cs typeface="Times New Roman" panose="02020603050405020304" charset="0"/>
              </a:rPr>
              <a:t>August 10, 2021 Data</a:t>
            </a:r>
            <a:endParaRPr lang="en-IN" sz="2400" dirty="0"/>
          </a:p>
        </p:txBody>
      </p:sp>
      <p:pic>
        <p:nvPicPr>
          <p:cNvPr id="3" name="Picture 2"/>
          <p:cNvPicPr>
            <a:picLocks noChangeAspect="1"/>
          </p:cNvPicPr>
          <p:nvPr/>
        </p:nvPicPr>
        <p:blipFill>
          <a:blip r:embed="rId2"/>
          <a:stretch>
            <a:fillRect/>
          </a:stretch>
        </p:blipFill>
        <p:spPr>
          <a:xfrm>
            <a:off x="1009650" y="2800350"/>
            <a:ext cx="3406140" cy="2110740"/>
          </a:xfrm>
          <a:prstGeom prst="rect">
            <a:avLst/>
          </a:prstGeom>
        </p:spPr>
      </p:pic>
      <p:pic>
        <p:nvPicPr>
          <p:cNvPr id="6" name="Content Placeholder 5"/>
          <p:cNvPicPr>
            <a:picLocks noGrp="1" noChangeAspect="1"/>
          </p:cNvPicPr>
          <p:nvPr>
            <p:ph idx="1"/>
          </p:nvPr>
        </p:nvPicPr>
        <p:blipFill>
          <a:blip r:embed="rId3"/>
          <a:stretch>
            <a:fillRect/>
          </a:stretch>
        </p:blipFill>
        <p:spPr>
          <a:xfrm>
            <a:off x="6205855" y="2637790"/>
            <a:ext cx="4022725" cy="32004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sz="2400" dirty="0">
                <a:latin typeface="Times New Roman" panose="02020603050405020304" charset="0"/>
                <a:cs typeface="Times New Roman" panose="02020603050405020304" charset="0"/>
              </a:rPr>
              <a:t> </a:t>
            </a:r>
            <a:r>
              <a:rPr lang="en-US" sz="2400" b="1" u="sng" dirty="0">
                <a:latin typeface="Times New Roman" panose="02020603050405020304" charset="0"/>
                <a:cs typeface="Times New Roman" panose="02020603050405020304" charset="0"/>
              </a:rPr>
              <a:t>Comparison of Positive vs Negative Cases (April 17, 2020)&amp;(august 10, 2021)</a:t>
            </a:r>
            <a:endParaRPr lang="en-IN" sz="2400" b="1" u="sng" dirty="0">
              <a:latin typeface="Times New Roman" panose="02020603050405020304" charset="0"/>
              <a:cs typeface="Times New Roman" panose="02020603050405020304" charset="0"/>
            </a:endParaRPr>
          </a:p>
        </p:txBody>
      </p:sp>
      <p:pic>
        <p:nvPicPr>
          <p:cNvPr id="12" name="Content Placeholder 11"/>
          <p:cNvPicPr>
            <a:picLocks noGrp="1" noChangeAspect="1"/>
          </p:cNvPicPr>
          <p:nvPr>
            <p:ph sz="half" idx="1"/>
          </p:nvPr>
        </p:nvPicPr>
        <p:blipFill>
          <a:blip r:embed="rId2"/>
          <a:stretch>
            <a:fillRect/>
          </a:stretch>
        </p:blipFill>
        <p:spPr>
          <a:xfrm>
            <a:off x="977900" y="2386330"/>
            <a:ext cx="4601845" cy="1151890"/>
          </a:xfrm>
          <a:prstGeom prst="rect">
            <a:avLst/>
          </a:prstGeom>
        </p:spPr>
      </p:pic>
      <p:pic>
        <p:nvPicPr>
          <p:cNvPr id="14" name="Content Placeholder 13"/>
          <p:cNvPicPr>
            <a:picLocks noGrp="1" noChangeAspect="1"/>
          </p:cNvPicPr>
          <p:nvPr>
            <p:ph sz="half" idx="2"/>
          </p:nvPr>
        </p:nvPicPr>
        <p:blipFill>
          <a:blip r:embed="rId3"/>
          <a:stretch>
            <a:fillRect/>
          </a:stretch>
        </p:blipFill>
        <p:spPr>
          <a:xfrm>
            <a:off x="5724525" y="2858770"/>
            <a:ext cx="5671185" cy="274256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99751"/>
            <a:ext cx="8991600" cy="1645920"/>
          </a:xfrm>
          <a:solidFill>
            <a:schemeClr val="accent1">
              <a:lumMod val="20000"/>
              <a:lumOff val="80000"/>
            </a:schemeClr>
          </a:solidFill>
        </p:spPr>
        <p:txBody>
          <a:bodyPr/>
          <a:lstStyle/>
          <a:p>
            <a:r>
              <a:rPr lang="en-US" altLang="en-IN" sz="2400" b="1" u="sng" dirty="0">
                <a:latin typeface="Times New Roman" panose="02020603050405020304" charset="0"/>
                <a:cs typeface="Times New Roman" panose="02020603050405020304" charset="0"/>
              </a:rPr>
              <a:t>conclusion</a:t>
            </a:r>
          </a:p>
        </p:txBody>
      </p:sp>
      <p:sp>
        <p:nvSpPr>
          <p:cNvPr id="3" name="Content Placeholder 2"/>
          <p:cNvSpPr>
            <a:spLocks noGrp="1"/>
          </p:cNvSpPr>
          <p:nvPr>
            <p:ph type="subTitle" idx="1"/>
          </p:nvPr>
        </p:nvSpPr>
        <p:spPr>
          <a:xfrm>
            <a:off x="1087755" y="1981835"/>
            <a:ext cx="9323070" cy="4624705"/>
          </a:xfrm>
        </p:spPr>
        <p:txBody>
          <a:bodyPr>
            <a:noAutofit/>
          </a:bodyPr>
          <a:lstStyle/>
          <a:p>
            <a:pPr algn="l" fontAlgn="auto">
              <a:lnSpc>
                <a:spcPct val="150000"/>
              </a:lnSpc>
              <a:spcBef>
                <a:spcPts val="0"/>
              </a:spcBef>
              <a:spcAft>
                <a:spcPts val="800"/>
              </a:spcAft>
            </a:pPr>
            <a:r>
              <a:rPr lang="en-US" altLang="en-US" sz="2200">
                <a:latin typeface="Times New Roman" panose="02020603050405020304" charset="0"/>
                <a:cs typeface="Times New Roman" panose="02020603050405020304" charset="0"/>
              </a:rPr>
              <a:t>This analysis provided a clear understanding of COVID-19 testing data across states. We visualized the distribution of test samples, positive cases, and negative cases, both overall and on specific dates like May 16, 2020. The results highlight significant differences between states in terms of testing and case outcomes.</a:t>
            </a:r>
          </a:p>
          <a:p>
            <a:pPr algn="l" fontAlgn="auto">
              <a:lnSpc>
                <a:spcPct val="150000"/>
              </a:lnSpc>
              <a:spcBef>
                <a:spcPts val="0"/>
              </a:spcBef>
              <a:spcAft>
                <a:spcPts val="1200"/>
              </a:spcAft>
            </a:pPr>
            <a:r>
              <a:rPr lang="en-US" altLang="en-US" sz="2200">
                <a:latin typeface="Times New Roman" panose="02020603050405020304" charset="0"/>
                <a:cs typeface="Times New Roman" panose="02020603050405020304" charset="0"/>
              </a:rPr>
              <a:t>Through Python libraries like Pandas, Matplotlib, and Seaborn, we efficiently explored and visualized the data. This project demonstrates how data analysis can help identify trends and support informed decision-making during critical times like a pandemic.</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IN" sz="2400" b="1" u="sng" dirty="0">
                <a:latin typeface="Times New Roman" panose="02020603050405020304" charset="0"/>
                <a:cs typeface="Times New Roman" panose="02020603050405020304" charset="0"/>
              </a:rPr>
              <a:t>Future Scope</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charset="0"/>
                <a:cs typeface="Times New Roman" panose="02020603050405020304" charset="0"/>
              </a:rPr>
              <a:t>Data Gaps:</a:t>
            </a:r>
            <a:endParaRPr lang="en-US" sz="22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Missing values in Negative and Positive columns.</a:t>
            </a:r>
          </a:p>
          <a:p>
            <a:r>
              <a:rPr lang="en-US" sz="2200" b="1" dirty="0">
                <a:latin typeface="Times New Roman" panose="02020603050405020304" charset="0"/>
                <a:cs typeface="Times New Roman" panose="02020603050405020304" charset="0"/>
              </a:rPr>
              <a:t>Possible Analysis</a:t>
            </a:r>
            <a:r>
              <a:rPr lang="en-US" sz="2000" dirty="0">
                <a:latin typeface="Times New Roman" panose="02020603050405020304" charset="0"/>
                <a:cs typeface="Times New Roman" panose="02020603050405020304" charset="0"/>
              </a:rPr>
              <a:t>: Predictive modeling for case trends.</a:t>
            </a:r>
          </a:p>
          <a:p>
            <a:r>
              <a:rPr lang="en-US" sz="2000" dirty="0">
                <a:latin typeface="Times New Roman" panose="02020603050405020304" charset="0"/>
                <a:cs typeface="Times New Roman" panose="02020603050405020304" charset="0"/>
              </a:rPr>
              <a:t>Correlation studies with external factors.</a:t>
            </a:r>
            <a:endParaRPr lang="en-IN" sz="20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21915" y="1236980"/>
            <a:ext cx="7365365" cy="3007995"/>
          </a:xfrm>
          <a:prstGeom prst="rect">
            <a:avLst/>
          </a:prstGeom>
          <a:noFill/>
          <a:effectLst>
            <a:glow rad="228600">
              <a:schemeClr val="accent3">
                <a:satMod val="175000"/>
                <a:alpha val="40000"/>
              </a:schemeClr>
            </a:glow>
            <a:outerShdw blurRad="76200" dist="12700" dir="8100000" sy="-23000" kx="800400" algn="br" rotWithShape="0">
              <a:prstClr val="black">
                <a:alpha val="20000"/>
              </a:prstClr>
            </a:outerShdw>
            <a:reflection blurRad="6350" stA="50000" endA="295" endPos="92000" dist="101600" dir="5400000" sy="-100000" algn="bl" rotWithShape="0"/>
            <a:softEdge rad="12700"/>
          </a:effectLst>
          <a:scene3d>
            <a:camera prst="obliqueTopLeft"/>
            <a:lightRig rig="threePt" dir="t"/>
          </a:scene3d>
        </p:spPr>
        <p:txBody>
          <a:bodyPr wrap="square" rtlCol="0">
            <a:prstTxWarp prst="textDeflateTop">
              <a:avLst>
                <a:gd name="adj" fmla="val 63584"/>
              </a:avLst>
            </a:prstTxWarp>
            <a:noAutofit/>
          </a:bodyPr>
          <a:lstStyle/>
          <a:p>
            <a:r>
              <a:rPr lang="en-US" sz="9600">
                <a:ln/>
                <a:gradFill>
                  <a:gsLst>
                    <a:gs pos="0">
                      <a:schemeClr val="accent5">
                        <a:lumMod val="50000"/>
                      </a:schemeClr>
                    </a:gs>
                    <a:gs pos="50000">
                      <a:schemeClr val="accent5"/>
                    </a:gs>
                    <a:gs pos="100000">
                      <a:schemeClr val="accent5">
                        <a:lumMod val="60000"/>
                        <a:lumOff val="40000"/>
                      </a:schemeClr>
                    </a:gs>
                  </a:gsLst>
                  <a:lin ang="5400000"/>
                </a:gradFill>
                <a:effectLst>
                  <a:outerShdw blurRad="60007" dist="310007" dir="7680000" sy="30000" kx="1300200" algn="ctr" rotWithShape="0">
                    <a:prstClr val="black">
                      <a:alpha val="32000"/>
                    </a:prstClr>
                  </a:outerShdw>
                  <a:reflection blurRad="6350" stA="53000" endA="300" endPos="35500" dir="5400000" sy="-90000" algn="bl" rotWithShape="0"/>
                </a:effectLst>
                <a:latin typeface="Times New Roman" panose="02020603050405020304" charset="0"/>
                <a:cs typeface="Times New Roman" panose="02020603050405020304" charset="0"/>
              </a:rPr>
              <a:t>THANKYOU</a:t>
            </a: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IN" b="1" u="sng" dirty="0">
                <a:solidFill>
                  <a:schemeClr val="tx1"/>
                </a:solidFill>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p:txBody>
          <a:bodyPr>
            <a:normAutofit/>
          </a:bodyPr>
          <a:lstStyle/>
          <a:p>
            <a:pPr algn="just"/>
            <a:r>
              <a:rPr lang="en-IN" sz="2000" b="1" dirty="0">
                <a:latin typeface="Times New Roman" panose="02020603050405020304" charset="0"/>
                <a:cs typeface="Times New Roman" panose="02020603050405020304" charset="0"/>
              </a:rPr>
              <a:t>Purpose</a:t>
            </a:r>
            <a:r>
              <a:rPr lang="en-IN" sz="2000" dirty="0">
                <a:latin typeface="Aptos" panose="020B0004020202020204" pitchFamily="34" charset="0"/>
              </a:rPr>
              <a:t>: </a:t>
            </a:r>
            <a:r>
              <a:rPr lang="en-IN" sz="2000" dirty="0">
                <a:latin typeface="Times New Roman" panose="02020603050405020304" charset="0"/>
                <a:cs typeface="Times New Roman" panose="02020603050405020304" charset="0"/>
              </a:rPr>
              <a:t>To analyse statewise COVID-19 testing data.</a:t>
            </a:r>
            <a:endParaRPr lang="en-IN" sz="2000" dirty="0">
              <a:latin typeface="Aptos" panose="020B0004020202020204" pitchFamily="34" charset="0"/>
            </a:endParaRPr>
          </a:p>
          <a:p>
            <a:pPr marL="0" indent="0" algn="just">
              <a:buNone/>
            </a:pPr>
            <a:endParaRPr lang="en-IN" sz="2000" dirty="0">
              <a:latin typeface="Aptos" panose="020B0004020202020204" pitchFamily="34" charset="0"/>
            </a:endParaRPr>
          </a:p>
          <a:p>
            <a:pPr algn="just"/>
            <a:r>
              <a:rPr lang="en-IN" sz="2000" b="1" dirty="0">
                <a:latin typeface="Times New Roman" panose="02020603050405020304" charset="0"/>
                <a:cs typeface="Times New Roman" panose="02020603050405020304" charset="0"/>
              </a:rPr>
              <a:t>Dataset</a:t>
            </a:r>
            <a:r>
              <a:rPr lang="en-IN" sz="2000" dirty="0">
                <a:latin typeface="Aptos" panose="020B0004020202020204" pitchFamily="34" charset="0"/>
              </a:rPr>
              <a:t>: </a:t>
            </a:r>
            <a:r>
              <a:rPr lang="en-IN" sz="2000" dirty="0">
                <a:latin typeface="Times New Roman" panose="02020603050405020304" charset="0"/>
                <a:cs typeface="Times New Roman" panose="02020603050405020304" charset="0"/>
              </a:rPr>
              <a:t>"Statewise Testing details.csv" containing data on total samples, positive, and negative cases.</a:t>
            </a:r>
          </a:p>
          <a:p>
            <a:pPr algn="just">
              <a:lnSpc>
                <a:spcPct val="300000"/>
              </a:lnSpc>
            </a:pPr>
            <a:r>
              <a:rPr lang="en-IN" sz="2000" b="1" dirty="0">
                <a:latin typeface="Times New Roman" panose="02020603050405020304" charset="0"/>
                <a:cs typeface="Times New Roman" panose="02020603050405020304" charset="0"/>
              </a:rPr>
              <a:t>Analysis Tools:</a:t>
            </a:r>
            <a:r>
              <a:rPr lang="en-IN" sz="2000" dirty="0">
                <a:latin typeface="Aptos" panose="020B0004020202020204" pitchFamily="34" charset="0"/>
              </a:rPr>
              <a:t> </a:t>
            </a:r>
            <a:r>
              <a:rPr lang="en-IN" sz="2000" dirty="0">
                <a:latin typeface="Times New Roman" panose="02020603050405020304" charset="0"/>
                <a:cs typeface="Times New Roman" panose="02020603050405020304" charset="0"/>
              </a:rPr>
              <a:t>Python (Pandas, Matplotlib, Seaborn).</a:t>
            </a:r>
          </a:p>
        </p:txBody>
      </p:sp>
      <p:sp>
        <p:nvSpPr>
          <p:cNvPr id="4" name="Text Box 3"/>
          <p:cNvSpPr txBox="1"/>
          <p:nvPr/>
        </p:nvSpPr>
        <p:spPr>
          <a:xfrm>
            <a:off x="510540" y="2584450"/>
            <a:ext cx="4064000" cy="368300"/>
          </a:xfrm>
          <a:prstGeom prst="rect">
            <a:avLst/>
          </a:prstGeom>
          <a:noFill/>
        </p:spPr>
        <p:txBody>
          <a:bodyPr wrap="square" rtlCol="0">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501" y="320842"/>
            <a:ext cx="7729728" cy="1395663"/>
          </a:xfrm>
          <a:solidFill>
            <a:schemeClr val="accent1">
              <a:lumMod val="20000"/>
              <a:lumOff val="80000"/>
            </a:schemeClr>
          </a:solidFill>
        </p:spPr>
        <p:txBody>
          <a:bodyPr/>
          <a:lstStyle/>
          <a:p>
            <a:r>
              <a:rPr lang="en-IN" sz="2400" b="1" u="sng" dirty="0">
                <a:latin typeface="Times New Roman" panose="02020603050405020304" charset="0"/>
                <a:cs typeface="Times New Roman" panose="02020603050405020304" charset="0"/>
              </a:rPr>
              <a:t>Dataset Overview</a:t>
            </a:r>
          </a:p>
        </p:txBody>
      </p:sp>
      <p:sp>
        <p:nvSpPr>
          <p:cNvPr id="3" name="Content Placeholder 2"/>
          <p:cNvSpPr>
            <a:spLocks noGrp="1"/>
          </p:cNvSpPr>
          <p:nvPr>
            <p:ph idx="1"/>
          </p:nvPr>
        </p:nvSpPr>
        <p:spPr>
          <a:xfrm>
            <a:off x="799380" y="1941096"/>
            <a:ext cx="9387357" cy="4787508"/>
          </a:xfrm>
        </p:spPr>
        <p:txBody>
          <a:bodyPr>
            <a:noAutofit/>
          </a:bodyPr>
          <a:lstStyle/>
          <a:p>
            <a:pPr marL="0" indent="0">
              <a:buNone/>
            </a:pPr>
            <a:r>
              <a:rPr lang="en-IN" sz="2000" dirty="0">
                <a:latin typeface="Times New Roman" panose="02020603050405020304" charset="0"/>
                <a:cs typeface="Times New Roman" panose="02020603050405020304" charset="0"/>
              </a:rPr>
              <a:t> </a:t>
            </a:r>
          </a:p>
          <a:p>
            <a:r>
              <a:rPr lang="en-IN" sz="2000" dirty="0">
                <a:latin typeface="Times New Roman" panose="02020603050405020304" charset="0"/>
                <a:cs typeface="Times New Roman" panose="02020603050405020304" charset="0"/>
              </a:rPr>
              <a:t>Date: 17-04-2020 to 10-08-2021</a:t>
            </a:r>
          </a:p>
          <a:p>
            <a:r>
              <a:rPr lang="en-IN" sz="2000" dirty="0">
                <a:latin typeface="Times New Roman" panose="02020603050405020304" charset="0"/>
                <a:cs typeface="Times New Roman" panose="02020603050405020304" charset="0"/>
              </a:rPr>
              <a:t>Total Samples</a:t>
            </a:r>
          </a:p>
          <a:p>
            <a:r>
              <a:rPr lang="en-IN" sz="2000" dirty="0">
                <a:latin typeface="Times New Roman" panose="02020603050405020304" charset="0"/>
                <a:cs typeface="Times New Roman" panose="02020603050405020304" charset="0"/>
              </a:rPr>
              <a:t>Data Size: 16,336 entries</a:t>
            </a:r>
          </a:p>
          <a:p>
            <a:r>
              <a:rPr lang="en-IN" sz="2000" dirty="0">
                <a:latin typeface="Times New Roman" panose="02020603050405020304" charset="0"/>
                <a:cs typeface="Times New Roman" panose="02020603050405020304" charset="0"/>
              </a:rPr>
              <a:t>Total Samples: 16,336</a:t>
            </a:r>
          </a:p>
          <a:p>
            <a:r>
              <a:rPr lang="en-IN" sz="2000" dirty="0">
                <a:latin typeface="Times New Roman" panose="02020603050405020304" charset="0"/>
                <a:cs typeface="Times New Roman" panose="02020603050405020304" charset="0"/>
              </a:rPr>
              <a:t>Positive: 5,662</a:t>
            </a:r>
          </a:p>
          <a:p>
            <a:r>
              <a:rPr lang="en-IN" sz="2000" dirty="0">
                <a:latin typeface="Times New Roman" panose="02020603050405020304" charset="0"/>
                <a:cs typeface="Times New Roman" panose="02020603050405020304" charset="0"/>
              </a:rPr>
              <a:t>Negative: 6,969 </a:t>
            </a:r>
          </a:p>
          <a:p>
            <a:r>
              <a:rPr lang="en-IN" sz="2000" dirty="0">
                <a:latin typeface="Times New Roman" panose="02020603050405020304" charset="0"/>
                <a:cs typeface="Times New Roman" panose="02020603050405020304" charset="0"/>
              </a:rPr>
              <a:t>Data Types: Object, Float</a:t>
            </a:r>
          </a:p>
        </p:txBody>
      </p:sp>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sz="1800" dirty="0">
                <a:latin typeface="Times New Roman" panose="02020603050405020304" charset="0"/>
                <a:cs typeface="Times New Roman" panose="02020603050405020304" charset="0"/>
              </a:rPr>
              <a:t>First Five Rows of the Dataset:</a:t>
            </a:r>
          </a:p>
          <a:p>
            <a:pPr marL="0" indent="0">
              <a:buNone/>
            </a:pPr>
            <a:endParaRPr lang="en-IN" dirty="0"/>
          </a:p>
        </p:txBody>
      </p:sp>
      <p:sp>
        <p:nvSpPr>
          <p:cNvPr id="4" name="Content Placeholder 3"/>
          <p:cNvSpPr>
            <a:spLocks noGrp="1"/>
          </p:cNvSpPr>
          <p:nvPr>
            <p:ph sz="quarter" idx="4"/>
          </p:nvPr>
        </p:nvSpPr>
        <p:spPr>
          <a:xfrm>
            <a:off x="5606034" y="3143250"/>
            <a:ext cx="4628579" cy="2963488"/>
          </a:xfrm>
        </p:spPr>
        <p:txBody>
          <a:bodyPr/>
          <a:lstStyle/>
          <a:p>
            <a:r>
              <a:rPr lang="en-US" sz="1800" dirty="0">
                <a:latin typeface="Times New Roman" panose="02020603050405020304" charset="0"/>
                <a:cs typeface="Times New Roman" panose="02020603050405020304" charset="0"/>
              </a:rPr>
              <a:t>Last Five Rows of the Dataset:</a:t>
            </a:r>
            <a:endParaRPr lang="en-IN" sz="1800" dirty="0">
              <a:latin typeface="Times New Roman" panose="02020603050405020304" charset="0"/>
              <a:cs typeface="Times New Roman" panose="02020603050405020304" charset="0"/>
            </a:endParaRPr>
          </a:p>
          <a:p>
            <a:pPr marL="0" indent="0">
              <a:buNone/>
            </a:pPr>
            <a:r>
              <a:rPr lang="en-IN" dirty="0"/>
              <a:t> </a:t>
            </a:r>
          </a:p>
          <a:p>
            <a:pPr marL="0" indent="0">
              <a:buNone/>
            </a:pPr>
            <a:r>
              <a:rPr lang="en-IN" dirty="0"/>
              <a:t>  </a:t>
            </a:r>
          </a:p>
        </p:txBody>
      </p:sp>
      <p:sp>
        <p:nvSpPr>
          <p:cNvPr id="5" name="Title 4"/>
          <p:cNvSpPr txBox="1">
            <a:spLocks noGrp="1"/>
          </p:cNvSpPr>
          <p:nvPr>
            <p:ph type="title"/>
          </p:nvPr>
        </p:nvSpPr>
        <p:spPr>
          <a:xfrm>
            <a:off x="2231136" y="1208186"/>
            <a:ext cx="7729728" cy="701731"/>
          </a:xfrm>
          <a:prstGeom prst="rect">
            <a:avLst/>
          </a:prstGeom>
          <a:noFill/>
        </p:spPr>
        <p:txBody>
          <a:bodyPr wrap="square">
            <a:spAutoFit/>
          </a:bodyPr>
          <a:lstStyle/>
          <a:p>
            <a:r>
              <a:rPr lang="en-US" sz="2400" b="1" u="sng" dirty="0">
                <a:latin typeface="Times New Roman" panose="02020603050405020304" charset="0"/>
                <a:cs typeface="Times New Roman" panose="02020603050405020304" charset="0"/>
              </a:rPr>
              <a:t>Initial Data Insights</a:t>
            </a:r>
            <a:endParaRPr lang="en-IN" sz="2400" dirty="0"/>
          </a:p>
        </p:txBody>
      </p:sp>
      <p:pic>
        <p:nvPicPr>
          <p:cNvPr id="7" name="Picture 6"/>
          <p:cNvPicPr>
            <a:picLocks noChangeAspect="1"/>
          </p:cNvPicPr>
          <p:nvPr/>
        </p:nvPicPr>
        <p:blipFill>
          <a:blip r:embed="rId2"/>
          <a:stretch>
            <a:fillRect/>
          </a:stretch>
        </p:blipFill>
        <p:spPr>
          <a:xfrm>
            <a:off x="5853684" y="3611188"/>
            <a:ext cx="3865563" cy="2495550"/>
          </a:xfrm>
          <a:prstGeom prst="rect">
            <a:avLst/>
          </a:prstGeom>
        </p:spPr>
      </p:pic>
      <p:pic>
        <p:nvPicPr>
          <p:cNvPr id="9" name="Picture 8"/>
          <p:cNvPicPr>
            <a:picLocks noChangeAspect="1"/>
          </p:cNvPicPr>
          <p:nvPr/>
        </p:nvPicPr>
        <p:blipFill>
          <a:blip r:embed="rId3"/>
          <a:stretch>
            <a:fillRect/>
          </a:stretch>
        </p:blipFill>
        <p:spPr>
          <a:xfrm>
            <a:off x="1068069" y="3565311"/>
            <a:ext cx="4181983" cy="26223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IN" sz="2400" b="1" u="sng" dirty="0">
                <a:latin typeface="Times New Roman" panose="02020603050405020304" charset="0"/>
                <a:cs typeface="Times New Roman" panose="02020603050405020304" charset="0"/>
              </a:rPr>
              <a:t>TEST SAMPLES BY STATE</a:t>
            </a:r>
            <a:r>
              <a:rPr lang="en-US" altLang="en-IN" sz="2400" b="1" u="sng" dirty="0">
                <a:latin typeface="Times New Roman" panose="02020603050405020304" charset="0"/>
                <a:cs typeface="Times New Roman" panose="02020603050405020304" charset="0"/>
              </a:rPr>
              <a:t>S</a:t>
            </a:r>
          </a:p>
        </p:txBody>
      </p:sp>
      <p:pic>
        <p:nvPicPr>
          <p:cNvPr id="6" name="Content Placeholder 5"/>
          <p:cNvPicPr>
            <a:picLocks noGrp="1" noChangeAspect="1"/>
          </p:cNvPicPr>
          <p:nvPr>
            <p:ph idx="1"/>
          </p:nvPr>
        </p:nvPicPr>
        <p:blipFill>
          <a:blip r:embed="rId2"/>
          <a:stretch>
            <a:fillRect/>
          </a:stretch>
        </p:blipFill>
        <p:spPr>
          <a:xfrm>
            <a:off x="2352676" y="2321053"/>
            <a:ext cx="7258050" cy="3419347"/>
          </a:xfr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normAutofit/>
          </a:bodyPr>
          <a:lstStyle/>
          <a:p>
            <a:r>
              <a:rPr lang="en-IN" sz="2400" b="1" u="sng" dirty="0">
                <a:latin typeface="Times New Roman" panose="02020603050405020304" charset="0"/>
                <a:cs typeface="Times New Roman" panose="02020603050405020304" charset="0"/>
              </a:rPr>
              <a:t>Positive Cases by State</a:t>
            </a:r>
            <a:r>
              <a:rPr lang="en-US" altLang="en-IN" sz="2400" b="1" u="sng" dirty="0">
                <a:latin typeface="Times New Roman" panose="02020603050405020304" charset="0"/>
                <a:cs typeface="Times New Roman" panose="02020603050405020304" charset="0"/>
              </a:rPr>
              <a:t>S</a:t>
            </a:r>
          </a:p>
        </p:txBody>
      </p:sp>
      <p:sp>
        <p:nvSpPr>
          <p:cNvPr id="3" name="Content Placeholder 2"/>
          <p:cNvSpPr>
            <a:spLocks noGrp="1"/>
          </p:cNvSpPr>
          <p:nvPr>
            <p:ph sz="half" idx="1"/>
          </p:nvPr>
        </p:nvSpPr>
        <p:spPr>
          <a:xfrm>
            <a:off x="1581785" y="2637790"/>
            <a:ext cx="4271645" cy="4220210"/>
          </a:xfrm>
        </p:spPr>
        <p:txBody>
          <a:bodyPr>
            <a:normAutofit/>
          </a:bodyPr>
          <a:lstStyle/>
          <a:p>
            <a:r>
              <a:rPr lang="en-IN" sz="2200" b="1" dirty="0">
                <a:latin typeface="Times New Roman" panose="02020603050405020304" charset="0"/>
                <a:cs typeface="Times New Roman" panose="02020603050405020304" charset="0"/>
              </a:rPr>
              <a:t>Visualization</a:t>
            </a:r>
            <a:r>
              <a:rPr lang="en-IN" sz="2200" dirty="0">
                <a:latin typeface="Times New Roman" panose="02020603050405020304" charset="0"/>
                <a:cs typeface="Times New Roman" panose="02020603050405020304" charset="0"/>
              </a:rPr>
              <a:t>:</a:t>
            </a:r>
            <a:endParaRPr lang="en-IN" sz="3035" dirty="0">
              <a:latin typeface="Times New Roman" panose="02020603050405020304" charset="0"/>
              <a:cs typeface="Times New Roman" panose="02020603050405020304" charset="0"/>
            </a:endParaRPr>
          </a:p>
          <a:p>
            <a:r>
              <a:rPr lang="en-IN" sz="2000" dirty="0">
                <a:latin typeface="Times New Roman" panose="02020603050405020304" charset="0"/>
                <a:cs typeface="Times New Roman" panose="02020603050405020304" charset="0"/>
              </a:rPr>
              <a:t>Bar plot showing positive cases for all states.</a:t>
            </a:r>
            <a:endParaRPr lang="en-IN" sz="2380" dirty="0">
              <a:latin typeface="Times New Roman" panose="02020603050405020304" charset="0"/>
              <a:cs typeface="Times New Roman" panose="02020603050405020304" charset="0"/>
            </a:endParaRPr>
          </a:p>
          <a:p>
            <a:r>
              <a:rPr lang="en-IN" sz="2200" b="1" dirty="0">
                <a:latin typeface="Times New Roman" panose="02020603050405020304" charset="0"/>
                <a:cs typeface="Times New Roman" panose="02020603050405020304" charset="0"/>
              </a:rPr>
              <a:t>Code Snippet</a:t>
            </a:r>
            <a:r>
              <a:rPr lang="en-IN" sz="2000" dirty="0">
                <a:latin typeface="Aptos" panose="020B0004020202020204" pitchFamily="34" charset="0"/>
              </a:rPr>
              <a:t>:</a:t>
            </a:r>
          </a:p>
          <a:p>
            <a:r>
              <a:rPr lang="en-IN" sz="2000" dirty="0" err="1">
                <a:latin typeface="Times New Roman" panose="02020603050405020304" charset="0"/>
                <a:cs typeface="Times New Roman" panose="02020603050405020304" charset="0"/>
              </a:rPr>
              <a:t>plt.figure</a:t>
            </a:r>
            <a:r>
              <a:rPr lang="en-IN" sz="2000" dirty="0">
                <a:latin typeface="Times New Roman" panose="02020603050405020304" charset="0"/>
                <a:cs typeface="Times New Roman" panose="02020603050405020304" charset="0"/>
              </a:rPr>
              <a:t>(</a:t>
            </a:r>
            <a:r>
              <a:rPr lang="en-IN" sz="2000" dirty="0" err="1">
                <a:latin typeface="Times New Roman" panose="02020603050405020304" charset="0"/>
                <a:cs typeface="Times New Roman" panose="02020603050405020304" charset="0"/>
              </a:rPr>
              <a:t>figsize</a:t>
            </a:r>
            <a:r>
              <a:rPr lang="en-IN" sz="2000" dirty="0">
                <a:latin typeface="Times New Roman" panose="02020603050405020304" charset="0"/>
                <a:cs typeface="Times New Roman" panose="02020603050405020304" charset="0"/>
              </a:rPr>
              <a:t>=(15,8))</a:t>
            </a:r>
          </a:p>
          <a:p>
            <a:r>
              <a:rPr lang="en-IN" sz="2000" dirty="0" err="1">
                <a:latin typeface="Times New Roman" panose="02020603050405020304" charset="0"/>
                <a:cs typeface="Times New Roman" panose="02020603050405020304" charset="0"/>
              </a:rPr>
              <a:t>sns.barplot</a:t>
            </a:r>
            <a:r>
              <a:rPr lang="en-IN" sz="2000" dirty="0">
                <a:latin typeface="Times New Roman" panose="02020603050405020304" charset="0"/>
                <a:cs typeface="Times New Roman" panose="02020603050405020304" charset="0"/>
              </a:rPr>
              <a:t>(y="State", x="</a:t>
            </a:r>
            <a:r>
              <a:rPr lang="en-IN" sz="2000" dirty="0" err="1">
                <a:latin typeface="Times New Roman" panose="02020603050405020304" charset="0"/>
                <a:cs typeface="Times New Roman" panose="02020603050405020304" charset="0"/>
              </a:rPr>
              <a:t>Positive",data</a:t>
            </a:r>
            <a:r>
              <a:rPr lang="en-IN" sz="2000" dirty="0">
                <a:latin typeface="Times New Roman" panose="02020603050405020304" charset="0"/>
                <a:cs typeface="Times New Roman" panose="02020603050405020304" charset="0"/>
              </a:rPr>
              <a:t>=covid)</a:t>
            </a:r>
          </a:p>
          <a:p>
            <a:r>
              <a:rPr lang="en-IN" sz="2000" dirty="0" err="1">
                <a:latin typeface="Times New Roman" panose="02020603050405020304" charset="0"/>
                <a:cs typeface="Times New Roman" panose="02020603050405020304" charset="0"/>
              </a:rPr>
              <a:t>plt.title</a:t>
            </a:r>
            <a:r>
              <a:rPr lang="en-IN" sz="2000" dirty="0">
                <a:latin typeface="Times New Roman" panose="02020603050405020304" charset="0"/>
                <a:cs typeface="Times New Roman" panose="02020603050405020304" charset="0"/>
              </a:rPr>
              <a:t>("Positive cases", </a:t>
            </a:r>
            <a:r>
              <a:rPr lang="en-IN" sz="2000" dirty="0" err="1">
                <a:latin typeface="Times New Roman" panose="02020603050405020304" charset="0"/>
                <a:cs typeface="Times New Roman" panose="02020603050405020304" charset="0"/>
              </a:rPr>
              <a:t>fontsize</a:t>
            </a:r>
            <a:r>
              <a:rPr lang="en-IN" sz="2000" dirty="0">
                <a:latin typeface="Times New Roman" panose="02020603050405020304" charset="0"/>
                <a:cs typeface="Times New Roman" panose="02020603050405020304" charset="0"/>
              </a:rPr>
              <a:t>=20)</a:t>
            </a:r>
          </a:p>
          <a:p>
            <a:r>
              <a:rPr lang="en-IN" sz="2000" dirty="0" err="1">
                <a:latin typeface="Times New Roman" panose="02020603050405020304" charset="0"/>
                <a:cs typeface="Times New Roman" panose="02020603050405020304" charset="0"/>
              </a:rPr>
              <a:t>plt.show</a:t>
            </a:r>
            <a:r>
              <a:rPr lang="en-IN" sz="2000" dirty="0">
                <a:latin typeface="Times New Roman" panose="02020603050405020304" charset="0"/>
                <a:cs typeface="Times New Roman" panose="02020603050405020304" charset="0"/>
              </a:rPr>
              <a:t>()</a:t>
            </a:r>
          </a:p>
        </p:txBody>
      </p:sp>
      <p:pic>
        <p:nvPicPr>
          <p:cNvPr id="6" name="Content Placeholder 5"/>
          <p:cNvPicPr>
            <a:picLocks noGrp="1" noChangeAspect="1"/>
          </p:cNvPicPr>
          <p:nvPr>
            <p:ph sz="half" idx="2"/>
          </p:nvPr>
        </p:nvPicPr>
        <p:blipFill>
          <a:blip r:embed="rId2"/>
          <a:stretch>
            <a:fillRect/>
          </a:stretch>
        </p:blipFill>
        <p:spPr>
          <a:xfrm>
            <a:off x="6096000" y="2637790"/>
            <a:ext cx="4761781" cy="3590481"/>
          </a:xfrm>
        </p:spPr>
      </p:pic>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52322"/>
            <a:ext cx="7729728" cy="1188720"/>
          </a:xfrm>
          <a:solidFill>
            <a:schemeClr val="accent1">
              <a:lumMod val="20000"/>
              <a:lumOff val="80000"/>
            </a:schemeClr>
          </a:solidFill>
        </p:spPr>
        <p:txBody>
          <a:bodyPr>
            <a:normAutofit/>
          </a:bodyPr>
          <a:lstStyle/>
          <a:p>
            <a:r>
              <a:rPr lang="en-US" sz="2400" b="1" u="sng" dirty="0">
                <a:latin typeface="Times New Roman" panose="02020603050405020304" charset="0"/>
                <a:cs typeface="Times New Roman" panose="02020603050405020304" charset="0"/>
              </a:rPr>
              <a:t>Data on May 16, 2020</a:t>
            </a:r>
            <a:endParaRPr lang="en-IN" sz="2400" b="1" u="sng"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283845" y="2005330"/>
            <a:ext cx="5974715" cy="3735070"/>
          </a:xfrm>
        </p:spPr>
        <p:txBody>
          <a:bodyPr>
            <a:normAutofit/>
          </a:bodyPr>
          <a:lstStyle/>
          <a:p>
            <a:r>
              <a:rPr lang="en-US" sz="2200" b="1" dirty="0">
                <a:latin typeface="Times New Roman" panose="02020603050405020304" charset="0"/>
                <a:cs typeface="Times New Roman" panose="02020603050405020304" charset="0"/>
              </a:rPr>
              <a:t>Data Filter:  </a:t>
            </a:r>
            <a:r>
              <a:rPr lang="en-US" sz="2000" dirty="0">
                <a:latin typeface="Times New Roman" panose="02020603050405020304" charset="0"/>
                <a:cs typeface="Times New Roman" panose="02020603050405020304" charset="0"/>
              </a:rPr>
              <a:t>today = covid[</a:t>
            </a:r>
            <a:r>
              <a:rPr lang="en-US" sz="2000" dirty="0" err="1">
                <a:latin typeface="Times New Roman" panose="02020603050405020304" charset="0"/>
                <a:cs typeface="Times New Roman" panose="02020603050405020304" charset="0"/>
              </a:rPr>
              <a:t>covid.Date</a:t>
            </a:r>
            <a:r>
              <a:rPr lang="en-US" sz="2000" dirty="0">
                <a:latin typeface="Times New Roman" panose="02020603050405020304" charset="0"/>
                <a:cs typeface="Times New Roman" panose="02020603050405020304" charset="0"/>
              </a:rPr>
              <a:t>=='2020-05-16’]</a:t>
            </a:r>
            <a:endParaRPr lang="en-US" sz="2200" b="1" dirty="0">
              <a:latin typeface="Aptos" panose="020B0004020202020204" pitchFamily="34" charset="0"/>
            </a:endParaRPr>
          </a:p>
          <a:p>
            <a:r>
              <a:rPr lang="en-US" sz="2400" b="1" dirty="0">
                <a:latin typeface="Times New Roman" panose="02020603050405020304" charset="0"/>
                <a:cs typeface="Times New Roman" panose="02020603050405020304" charset="0"/>
              </a:rPr>
              <a:t>Visualization</a:t>
            </a:r>
            <a:endParaRPr lang="en-US" sz="2400" b="1" dirty="0">
              <a:latin typeface="Aptos" panose="020B0004020202020204" pitchFamily="34" charset="0"/>
            </a:endParaRPr>
          </a:p>
          <a:p>
            <a:pPr marL="0" indent="0">
              <a:buNone/>
            </a:pPr>
            <a:r>
              <a:rPr lang="en-US" sz="2000" b="1" dirty="0">
                <a:latin typeface="Times New Roman" panose="02020603050405020304" charset="0"/>
                <a:cs typeface="Times New Roman" panose="02020603050405020304" charset="0"/>
              </a:rPr>
              <a:t>   Bar plot</a:t>
            </a:r>
            <a:r>
              <a:rPr lang="en-US" sz="2000" dirty="0">
                <a:latin typeface="Aptos" panose="020B0004020202020204" pitchFamily="34" charset="0"/>
              </a:rPr>
              <a:t>: </a:t>
            </a:r>
            <a:r>
              <a:rPr lang="en-US" sz="2000" dirty="0">
                <a:latin typeface="Times New Roman" panose="02020603050405020304" charset="0"/>
                <a:cs typeface="Times New Roman" panose="02020603050405020304" charset="0"/>
              </a:rPr>
              <a:t>Positive cases by state for May 16, 2020.</a:t>
            </a:r>
            <a:endParaRPr lang="en-IN" sz="2000" dirty="0">
              <a:latin typeface="Times New Roman" panose="02020603050405020304" charset="0"/>
              <a:cs typeface="Times New Roman" panose="02020603050405020304" charset="0"/>
            </a:endParaRPr>
          </a:p>
        </p:txBody>
      </p:sp>
      <p:pic>
        <p:nvPicPr>
          <p:cNvPr id="6" name="Content Placeholder 5"/>
          <p:cNvPicPr>
            <a:picLocks noGrp="1" noChangeAspect="1"/>
          </p:cNvPicPr>
          <p:nvPr>
            <p:ph sz="half" idx="2"/>
          </p:nvPr>
        </p:nvPicPr>
        <p:blipFill>
          <a:blip r:embed="rId2"/>
          <a:stretch>
            <a:fillRect/>
          </a:stretch>
        </p:blipFill>
        <p:spPr>
          <a:xfrm>
            <a:off x="6931978" y="2046194"/>
            <a:ext cx="4270375" cy="2891566"/>
          </a:xfr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sz="2400" b="1" u="sng" dirty="0">
                <a:solidFill>
                  <a:schemeClr val="tx1"/>
                </a:solidFill>
              </a:rPr>
              <a:t>Negative Cases on May 16, 2020</a:t>
            </a:r>
          </a:p>
        </p:txBody>
      </p:sp>
      <p:sp>
        <p:nvSpPr>
          <p:cNvPr id="3" name="Content Placeholder 2"/>
          <p:cNvSpPr>
            <a:spLocks noGrp="1"/>
          </p:cNvSpPr>
          <p:nvPr>
            <p:ph sz="half" idx="1"/>
          </p:nvPr>
        </p:nvSpPr>
        <p:spPr>
          <a:xfrm>
            <a:off x="675640" y="2637790"/>
            <a:ext cx="5177790" cy="3778885"/>
          </a:xfrm>
        </p:spPr>
        <p:txBody>
          <a:bodyPr>
            <a:normAutofit/>
          </a:bodyPr>
          <a:lstStyle/>
          <a:p>
            <a:r>
              <a:rPr lang="en-IN" sz="2400" b="1" dirty="0">
                <a:solidFill>
                  <a:schemeClr val="tx1"/>
                </a:solidFill>
                <a:latin typeface="Times New Roman" panose="02020603050405020304" charset="0"/>
                <a:cs typeface="Times New Roman" panose="02020603050405020304" charset="0"/>
              </a:rPr>
              <a:t>Visualization</a:t>
            </a:r>
            <a:r>
              <a:rPr lang="en-IN" sz="2400" dirty="0">
                <a:solidFill>
                  <a:schemeClr val="tx1"/>
                </a:solidFill>
                <a:latin typeface="Times New Roman" panose="02020603050405020304" charset="0"/>
                <a:cs typeface="Times New Roman" panose="02020603050405020304" charset="0"/>
              </a:rPr>
              <a:t>:</a:t>
            </a:r>
          </a:p>
          <a:p>
            <a:r>
              <a:rPr lang="en-IN" sz="2000" dirty="0">
                <a:latin typeface="Times New Roman" panose="02020603050405020304" charset="0"/>
                <a:cs typeface="Times New Roman" panose="02020603050405020304" charset="0"/>
              </a:rPr>
              <a:t>Strip plot showing negative cases by state</a:t>
            </a:r>
          </a:p>
          <a:p>
            <a:r>
              <a:rPr lang="en-IN" sz="2200" b="1" dirty="0">
                <a:solidFill>
                  <a:schemeClr val="tx1"/>
                </a:solidFill>
                <a:latin typeface="Times New Roman" panose="02020603050405020304" charset="0"/>
                <a:cs typeface="Times New Roman" panose="02020603050405020304" charset="0"/>
              </a:rPr>
              <a:t>Code Snippet</a:t>
            </a:r>
            <a:r>
              <a:rPr lang="en-IN" sz="2000" dirty="0">
                <a:solidFill>
                  <a:schemeClr val="tx1"/>
                </a:solidFill>
                <a:latin typeface="Times New Roman" panose="02020603050405020304" charset="0"/>
                <a:cs typeface="Times New Roman" panose="02020603050405020304" charset="0"/>
              </a:rPr>
              <a:t>:</a:t>
            </a:r>
          </a:p>
          <a:p>
            <a:r>
              <a:rPr lang="en-IN" sz="2000" dirty="0" err="1">
                <a:latin typeface="Times New Roman" panose="02020603050405020304" charset="0"/>
                <a:cs typeface="Times New Roman" panose="02020603050405020304" charset="0"/>
              </a:rPr>
              <a:t>sns.stripplot</a:t>
            </a:r>
            <a:r>
              <a:rPr lang="en-IN" sz="2000" dirty="0">
                <a:latin typeface="Times New Roman" panose="02020603050405020304" charset="0"/>
                <a:cs typeface="Times New Roman" panose="02020603050405020304" charset="0"/>
              </a:rPr>
              <a:t>(y="State", x="Negative", data=today)</a:t>
            </a:r>
          </a:p>
          <a:p>
            <a:r>
              <a:rPr lang="en-IN" sz="2000" dirty="0" err="1">
                <a:latin typeface="Times New Roman" panose="02020603050405020304" charset="0"/>
                <a:cs typeface="Times New Roman" panose="02020603050405020304" charset="0"/>
              </a:rPr>
              <a:t>plt.title</a:t>
            </a:r>
            <a:r>
              <a:rPr lang="en-IN" sz="2000" dirty="0">
                <a:latin typeface="Times New Roman" panose="02020603050405020304" charset="0"/>
                <a:cs typeface="Times New Roman" panose="02020603050405020304" charset="0"/>
              </a:rPr>
              <a:t>("Negative cases", </a:t>
            </a:r>
            <a:r>
              <a:rPr lang="en-IN" sz="2000" dirty="0" err="1">
                <a:latin typeface="Times New Roman" panose="02020603050405020304" charset="0"/>
                <a:cs typeface="Times New Roman" panose="02020603050405020304" charset="0"/>
              </a:rPr>
              <a:t>fontsize</a:t>
            </a:r>
            <a:r>
              <a:rPr lang="en-IN" sz="2000" dirty="0">
                <a:latin typeface="Times New Roman" panose="02020603050405020304" charset="0"/>
                <a:cs typeface="Times New Roman" panose="02020603050405020304" charset="0"/>
              </a:rPr>
              <a:t>=20)</a:t>
            </a:r>
          </a:p>
          <a:p>
            <a:r>
              <a:rPr lang="en-IN" sz="2000" dirty="0" err="1">
                <a:latin typeface="Times New Roman" panose="02020603050405020304" charset="0"/>
                <a:cs typeface="Times New Roman" panose="02020603050405020304" charset="0"/>
              </a:rPr>
              <a:t>plt.show</a:t>
            </a:r>
            <a:r>
              <a:rPr lang="en-IN" dirty="0">
                <a:latin typeface="Times New Roman" panose="02020603050405020304" charset="0"/>
                <a:cs typeface="Times New Roman" panose="02020603050405020304" charset="0"/>
              </a:rPr>
              <a:t>()</a:t>
            </a:r>
          </a:p>
        </p:txBody>
      </p:sp>
      <p:pic>
        <p:nvPicPr>
          <p:cNvPr id="6" name="Content Placeholder 5"/>
          <p:cNvPicPr>
            <a:picLocks noGrp="1" noChangeAspect="1"/>
          </p:cNvPicPr>
          <p:nvPr>
            <p:ph sz="half" idx="2"/>
          </p:nvPr>
        </p:nvPicPr>
        <p:blipFill>
          <a:blip r:embed="rId2"/>
          <a:stretch>
            <a:fillRect/>
          </a:stretch>
        </p:blipFill>
        <p:spPr>
          <a:xfrm>
            <a:off x="6096001" y="2638043"/>
            <a:ext cx="4271772" cy="3255265"/>
          </a:xfrm>
        </p:spPr>
      </p:pic>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1">
              <a:lumMod val="20000"/>
              <a:lumOff val="80000"/>
            </a:schemeClr>
          </a:solidFill>
        </p:spPr>
        <p:txBody>
          <a:bodyPr/>
          <a:lstStyle/>
          <a:p>
            <a:r>
              <a:rPr lang="en-IN" sz="2400" b="1" u="sng" dirty="0">
                <a:latin typeface="Times New Roman" panose="02020603050405020304" charset="0"/>
                <a:cs typeface="Times New Roman" panose="02020603050405020304" charset="0"/>
              </a:rPr>
              <a:t>State-Specific Insights (Mizoram</a:t>
            </a:r>
            <a:r>
              <a:rPr lang="en-IN" sz="2400" b="1" dirty="0">
                <a:latin typeface="Times New Roman" panose="02020603050405020304" charset="0"/>
                <a:cs typeface="Times New Roman" panose="02020603050405020304" charset="0"/>
              </a:rPr>
              <a:t>)</a:t>
            </a:r>
          </a:p>
        </p:txBody>
      </p:sp>
      <p:sp>
        <p:nvSpPr>
          <p:cNvPr id="7" name="Content Placeholder 6"/>
          <p:cNvSpPr>
            <a:spLocks noGrp="1"/>
          </p:cNvSpPr>
          <p:nvPr>
            <p:ph sz="half" idx="1"/>
          </p:nvPr>
        </p:nvSpPr>
        <p:spPr>
          <a:xfrm>
            <a:off x="868680" y="2637790"/>
            <a:ext cx="4984750" cy="3101975"/>
          </a:xfrm>
        </p:spPr>
        <p:txBody>
          <a:bodyPr>
            <a:normAutofit/>
          </a:bodyPr>
          <a:lstStyle/>
          <a:p>
            <a:r>
              <a:rPr lang="en-US" sz="2200" b="1" dirty="0">
                <a:latin typeface="Times New Roman" panose="02020603050405020304" charset="0"/>
                <a:cs typeface="Times New Roman" panose="02020603050405020304" charset="0"/>
              </a:rPr>
              <a:t>Mizoram Data:</a:t>
            </a:r>
          </a:p>
          <a:p>
            <a:r>
              <a:rPr lang="en-US" sz="2200" dirty="0">
                <a:latin typeface="Times New Roman" panose="02020603050405020304" charset="0"/>
                <a:cs typeface="Times New Roman" panose="02020603050405020304" charset="0"/>
              </a:rPr>
              <a:t>Entries: 465</a:t>
            </a:r>
          </a:p>
          <a:p>
            <a:r>
              <a:rPr lang="en-US" sz="2200" dirty="0">
                <a:latin typeface="Times New Roman" panose="02020603050405020304" charset="0"/>
                <a:cs typeface="Times New Roman" panose="02020603050405020304" charset="0"/>
              </a:rPr>
              <a:t>Positive Cases: 125</a:t>
            </a:r>
          </a:p>
          <a:p>
            <a:r>
              <a:rPr lang="en-US" sz="2200" dirty="0">
                <a:latin typeface="Times New Roman" panose="02020603050405020304" charset="0"/>
                <a:cs typeface="Times New Roman" panose="02020603050405020304" charset="0"/>
              </a:rPr>
              <a:t>Scatter Plot: Positive cases over time</a:t>
            </a:r>
            <a:endParaRPr lang="en-IN" sz="2200" dirty="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1127760" y="4949190"/>
            <a:ext cx="4069080" cy="60198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338570" y="3108960"/>
            <a:ext cx="4269740" cy="1686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18</TotalTime>
  <Words>510</Words>
  <Application>Microsoft Office PowerPoint</Application>
  <PresentationFormat>Widescreen</PresentationFormat>
  <Paragraphs>82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Gill Sans MT</vt:lpstr>
      <vt:lpstr>Times New Roman</vt:lpstr>
      <vt:lpstr>Parcel</vt:lpstr>
      <vt:lpstr>PowerPoint Presentation</vt:lpstr>
      <vt:lpstr>Introduction</vt:lpstr>
      <vt:lpstr>Dataset Overview</vt:lpstr>
      <vt:lpstr>Initial Data Insights</vt:lpstr>
      <vt:lpstr>TEST SAMPLES BY STATES</vt:lpstr>
      <vt:lpstr>Positive Cases by StateS</vt:lpstr>
      <vt:lpstr>Data on May 16, 2020</vt:lpstr>
      <vt:lpstr>Negative Cases on May 16, 2020</vt:lpstr>
      <vt:lpstr>State-Specific Insights (Mizoram)</vt:lpstr>
      <vt:lpstr>State-Specific Insights (Manipur)</vt:lpstr>
      <vt:lpstr>April 17, 2020 Data</vt:lpstr>
      <vt:lpstr>August 10, 2021 Data</vt:lpstr>
      <vt:lpstr> Comparison of Positive vs Negative Cases (April 17, 2020)&amp;(august 10, 2021)</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zahoorahi22@outlook.com</dc:creator>
  <cp:lastModifiedBy>abdul hannan</cp:lastModifiedBy>
  <cp:revision>50</cp:revision>
  <dcterms:created xsi:type="dcterms:W3CDTF">2024-12-15T17:00:00Z</dcterms:created>
  <dcterms:modified xsi:type="dcterms:W3CDTF">2025-05-22T04:35:47Z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52D08414F55B4157A93E3C4E4CA275E4_13</vt:lpwstr>
  </property>
  <property fmtid="{D5CDD505-2E9C-101B-9397-08002B2CF9AE}" pid="3" name="KSOProductBuildVer">
    <vt:lpwstr>1033-12.2.0.19307</vt:lpwstr>
  </property>
</Properties>
</file>