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7" r:id="rId4"/>
    <p:sldId id="263" r:id="rId5"/>
    <p:sldId id="261" r:id="rId6"/>
    <p:sldId id="258" r:id="rId7"/>
    <p:sldId id="262" r:id="rId8"/>
    <p:sldId id="259" r:id="rId9"/>
    <p:sldId id="260"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52DB-8590-006E-9290-A11541062EB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CFFA71-7D74-0EAE-EB35-F848AA69F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925E37-A75F-CA37-7FC3-1FC44917215B}"/>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5" name="Footer Placeholder 4">
            <a:extLst>
              <a:ext uri="{FF2B5EF4-FFF2-40B4-BE49-F238E27FC236}">
                <a16:creationId xmlns:a16="http://schemas.microsoft.com/office/drawing/2014/main" id="{DF4CBF78-B257-41A5-67FD-CA2EFF84E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80B8A-3AC0-37E4-082E-B8BE8043BF95}"/>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286107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DA18-FED3-464A-A625-18C6420D8A6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6D55E1-31A7-F843-287E-0AAD57E95B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F12DDB-2832-B882-5140-E3FD8E7169ED}"/>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5" name="Footer Placeholder 4">
            <a:extLst>
              <a:ext uri="{FF2B5EF4-FFF2-40B4-BE49-F238E27FC236}">
                <a16:creationId xmlns:a16="http://schemas.microsoft.com/office/drawing/2014/main" id="{9FD77B4E-68B7-1753-3F81-FBEE75E63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61A361-0322-7FFB-5B03-5A7C522451BC}"/>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105081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2E9589-0FF1-95C4-8FD3-4AEF8E7E0B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9641BB-105E-AB86-A7B8-E3602AB659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375785-3602-F58E-32A6-962377DFA9AB}"/>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5" name="Footer Placeholder 4">
            <a:extLst>
              <a:ext uri="{FF2B5EF4-FFF2-40B4-BE49-F238E27FC236}">
                <a16:creationId xmlns:a16="http://schemas.microsoft.com/office/drawing/2014/main" id="{623E95A5-1932-C3F0-2E2A-3212F7F3E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78785-CF9D-D71B-CE30-0FF6F04653F6}"/>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342186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1B1D-21F6-E344-E2A8-9E34B68FF2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E35400A-1663-9554-A563-91511E28848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D37A85-B854-8970-7B47-949D4041B3A2}"/>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5" name="Footer Placeholder 4">
            <a:extLst>
              <a:ext uri="{FF2B5EF4-FFF2-40B4-BE49-F238E27FC236}">
                <a16:creationId xmlns:a16="http://schemas.microsoft.com/office/drawing/2014/main" id="{A8070061-1036-3CD0-6955-9BCDAF40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B815E-9134-F6DC-5FF0-1E26D6E20C23}"/>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264966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D4F6-6691-5260-92FF-B40552654C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BD7FE50-3B50-F43B-7B73-7AD74DD22C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270446-30A4-76E6-A35B-58A089A67C42}"/>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5" name="Footer Placeholder 4">
            <a:extLst>
              <a:ext uri="{FF2B5EF4-FFF2-40B4-BE49-F238E27FC236}">
                <a16:creationId xmlns:a16="http://schemas.microsoft.com/office/drawing/2014/main" id="{83D9AEAD-FEA2-CF80-CBA6-F7E5D5D69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8E62D-8AE8-2388-780D-F202BF8CF5FE}"/>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75187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7EB4-3E0A-BBA5-F146-34EB8017DD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3E1673-FEE2-B2A5-EB7C-8BD71324CB8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79383A-63D6-B533-C0C3-F660311A58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88C77AE-08A6-83E7-BADD-7BC160812EF4}"/>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6" name="Footer Placeholder 5">
            <a:extLst>
              <a:ext uri="{FF2B5EF4-FFF2-40B4-BE49-F238E27FC236}">
                <a16:creationId xmlns:a16="http://schemas.microsoft.com/office/drawing/2014/main" id="{76760AE1-9B5C-C431-C481-F732493E09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9CE0D-5394-B726-B288-6511C739F2D1}"/>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123753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E4C9-0D06-8BE3-459F-3479934141C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E8AE5A6-F53C-D523-06CF-40FF4EA02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58955D-B2EB-65DD-2C1D-232C999EA5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2A77C0-2ACF-45A2-2C88-FAEC9756F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EF6E4E-F256-B9F7-FC1F-3E45187660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AEAFE3-B588-E5B3-8DFD-DE1BE95E829E}"/>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8" name="Footer Placeholder 7">
            <a:extLst>
              <a:ext uri="{FF2B5EF4-FFF2-40B4-BE49-F238E27FC236}">
                <a16:creationId xmlns:a16="http://schemas.microsoft.com/office/drawing/2014/main" id="{38C3DAC2-2336-3EBC-8D79-75000F8E75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ECDBFE-BF3C-54B7-ED02-6E5907D4CDAA}"/>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646788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00F3-F1A9-568B-7159-9CD5D5898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B60308-B05D-0A5C-08BA-8595326E7FD2}"/>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4" name="Footer Placeholder 3">
            <a:extLst>
              <a:ext uri="{FF2B5EF4-FFF2-40B4-BE49-F238E27FC236}">
                <a16:creationId xmlns:a16="http://schemas.microsoft.com/office/drawing/2014/main" id="{CE5D1046-0A80-473B-D25A-55F3E13B79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72102-6B76-36D8-6247-B98EE726CDBA}"/>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89273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DE93A-5899-88A6-C580-668B927171FC}"/>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3" name="Footer Placeholder 2">
            <a:extLst>
              <a:ext uri="{FF2B5EF4-FFF2-40B4-BE49-F238E27FC236}">
                <a16:creationId xmlns:a16="http://schemas.microsoft.com/office/drawing/2014/main" id="{D8E2F836-5174-2BE4-58C5-62BCFCAC99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996EAE-8383-9139-399D-DD54CCBB5D63}"/>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141360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9E7D-44EF-ADB1-4F79-554EA42FDE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E07AE67-06F9-4DC0-A955-97B068AA4A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EAA46FB-8CC3-0053-AFB4-01A8811C0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729ADC-1D01-81B3-9585-A396078EBFF6}"/>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6" name="Footer Placeholder 5">
            <a:extLst>
              <a:ext uri="{FF2B5EF4-FFF2-40B4-BE49-F238E27FC236}">
                <a16:creationId xmlns:a16="http://schemas.microsoft.com/office/drawing/2014/main" id="{9556386D-3478-0A6A-750E-8C017809A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B5E6F-2283-892F-1532-B3A8D51A47ED}"/>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39576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CA51-E14A-A707-6594-B1633C8752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0E8B1A7-23EF-23C1-01ED-427FF21B5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9B331-98BB-ED4B-0AF8-F43DD36E9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9469CA-269B-A694-2C3D-CE740EF3565F}"/>
              </a:ext>
            </a:extLst>
          </p:cNvPr>
          <p:cNvSpPr>
            <a:spLocks noGrp="1"/>
          </p:cNvSpPr>
          <p:nvPr>
            <p:ph type="dt" sz="half" idx="10"/>
          </p:nvPr>
        </p:nvSpPr>
        <p:spPr/>
        <p:txBody>
          <a:bodyPr/>
          <a:lstStyle/>
          <a:p>
            <a:fld id="{1F18439D-C07B-7546-8B2A-C1D39487F647}" type="datetimeFigureOut">
              <a:rPr lang="en-US" smtClean="0"/>
              <a:t>2/8/2025</a:t>
            </a:fld>
            <a:endParaRPr lang="en-US"/>
          </a:p>
        </p:txBody>
      </p:sp>
      <p:sp>
        <p:nvSpPr>
          <p:cNvPr id="6" name="Footer Placeholder 5">
            <a:extLst>
              <a:ext uri="{FF2B5EF4-FFF2-40B4-BE49-F238E27FC236}">
                <a16:creationId xmlns:a16="http://schemas.microsoft.com/office/drawing/2014/main" id="{AA8D295D-B08D-C58F-D0C5-00B313F0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86B9D-A5FB-4790-415F-8838887B3E92}"/>
              </a:ext>
            </a:extLst>
          </p:cNvPr>
          <p:cNvSpPr>
            <a:spLocks noGrp="1"/>
          </p:cNvSpPr>
          <p:nvPr>
            <p:ph type="sldNum" sz="quarter" idx="12"/>
          </p:nvPr>
        </p:nvSpPr>
        <p:spPr/>
        <p:txBody>
          <a:bodyPr/>
          <a:lstStyle/>
          <a:p>
            <a:fld id="{622AD04D-BC80-2E46-8C1C-88DC9244BBBC}" type="slidenum">
              <a:rPr lang="en-US" smtClean="0"/>
              <a:t>‹#›</a:t>
            </a:fld>
            <a:endParaRPr lang="en-US"/>
          </a:p>
        </p:txBody>
      </p:sp>
    </p:spTree>
    <p:extLst>
      <p:ext uri="{BB962C8B-B14F-4D97-AF65-F5344CB8AC3E}">
        <p14:creationId xmlns:p14="http://schemas.microsoft.com/office/powerpoint/2010/main" val="233474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7E4-2B31-3971-D7DA-06AB945D0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4DE78D-93A7-CD37-AAD3-54C350BED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5C501A-1ECA-FA6B-F6E1-3F20C95E8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18439D-C07B-7546-8B2A-C1D39487F647}" type="datetimeFigureOut">
              <a:rPr lang="en-US" smtClean="0"/>
              <a:t>2/8/2025</a:t>
            </a:fld>
            <a:endParaRPr lang="en-US"/>
          </a:p>
        </p:txBody>
      </p:sp>
      <p:sp>
        <p:nvSpPr>
          <p:cNvPr id="5" name="Footer Placeholder 4">
            <a:extLst>
              <a:ext uri="{FF2B5EF4-FFF2-40B4-BE49-F238E27FC236}">
                <a16:creationId xmlns:a16="http://schemas.microsoft.com/office/drawing/2014/main" id="{8FAB7C91-4DF0-0A44-FA3D-CFB919110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333535-A025-50EA-FB69-4A5981799E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2AD04D-BC80-2E46-8C1C-88DC9244BBBC}" type="slidenum">
              <a:rPr lang="en-US" smtClean="0"/>
              <a:t>‹#›</a:t>
            </a:fld>
            <a:endParaRPr lang="en-US"/>
          </a:p>
        </p:txBody>
      </p:sp>
    </p:spTree>
    <p:extLst>
      <p:ext uri="{BB962C8B-B14F-4D97-AF65-F5344CB8AC3E}">
        <p14:creationId xmlns:p14="http://schemas.microsoft.com/office/powerpoint/2010/main" val="3760616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hyperlink" Target="https://www.vecteezy.com/vector-art/412892-thank-you-handwritten-inscription-hand-drawn-lettering-thank-you-calligraphy-thank-you-card-vector-illustration"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1873-0FCC-75D6-DC06-158CDACEEFA6}"/>
              </a:ext>
            </a:extLst>
          </p:cNvPr>
          <p:cNvSpPr>
            <a:spLocks noGrp="1"/>
          </p:cNvSpPr>
          <p:nvPr>
            <p:ph type="title"/>
          </p:nvPr>
        </p:nvSpPr>
        <p:spPr>
          <a:xfrm>
            <a:off x="838200" y="2953061"/>
            <a:ext cx="10515600" cy="3402769"/>
          </a:xfrm>
        </p:spPr>
        <p:txBody>
          <a:bodyPr>
            <a:normAutofit fontScale="90000"/>
          </a:bodyPr>
          <a:lstStyle/>
          <a:p>
            <a:br>
              <a:rPr lang="en-IN" sz="36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Team Name </a:t>
            </a:r>
            <a:r>
              <a:rPr lang="en-IN" sz="3600" dirty="0">
                <a:latin typeface="Times New Roman" panose="02020603050405020304" pitchFamily="18" charset="0"/>
                <a:cs typeface="Times New Roman" panose="02020603050405020304" pitchFamily="18" charset="0"/>
              </a:rPr>
              <a:t>: INNOVATORS </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Team Members </a:t>
            </a: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Chaithanya</a:t>
            </a:r>
            <a:r>
              <a:rPr lang="en-IN" sz="3600" dirty="0">
                <a:latin typeface="Times New Roman" panose="02020603050405020304" pitchFamily="18" charset="0"/>
                <a:cs typeface="Times New Roman" panose="02020603050405020304" pitchFamily="18" charset="0"/>
              </a:rPr>
              <a:t> B S</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t>
            </a:r>
            <a:r>
              <a:rPr lang="en-IN" sz="3600" dirty="0" err="1">
                <a:latin typeface="Times New Roman" panose="02020603050405020304" pitchFamily="18" charset="0"/>
                <a:cs typeface="Times New Roman" panose="02020603050405020304" pitchFamily="18" charset="0"/>
              </a:rPr>
              <a:t>Inchara</a:t>
            </a:r>
            <a:r>
              <a:rPr lang="en-IN" sz="3600" dirty="0">
                <a:latin typeface="Times New Roman" panose="02020603050405020304" pitchFamily="18" charset="0"/>
                <a:cs typeface="Times New Roman" panose="02020603050405020304" pitchFamily="18" charset="0"/>
              </a:rPr>
              <a:t> Mahesh</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Suchithra N</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Supriya H N</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05D7C19-E3F5-D80E-49F5-8E48ADDB236B}"/>
              </a:ext>
            </a:extLst>
          </p:cNvPr>
          <p:cNvPicPr>
            <a:picLocks noGrp="1" noChangeAspect="1"/>
          </p:cNvPicPr>
          <p:nvPr>
            <p:ph idx="1"/>
          </p:nvPr>
        </p:nvPicPr>
        <p:blipFill>
          <a:blip r:embed="rId2"/>
          <a:srcRect l="1598" t="1128" r="1270" b="71810"/>
          <a:stretch/>
        </p:blipFill>
        <p:spPr>
          <a:xfrm>
            <a:off x="194872" y="104931"/>
            <a:ext cx="11842230" cy="2518348"/>
          </a:xfrm>
        </p:spPr>
      </p:pic>
      <p:pic>
        <p:nvPicPr>
          <p:cNvPr id="3" name="Picture 2" descr="A close-up of a logo&#10;&#10;AI-generated content may be incorrect.">
            <a:extLst>
              <a:ext uri="{FF2B5EF4-FFF2-40B4-BE49-F238E27FC236}">
                <a16:creationId xmlns:a16="http://schemas.microsoft.com/office/drawing/2014/main" id="{936CC579-F554-BF96-C32D-CFF899B51008}"/>
              </a:ext>
            </a:extLst>
          </p:cNvPr>
          <p:cNvPicPr>
            <a:picLocks noChangeAspect="1"/>
          </p:cNvPicPr>
          <p:nvPr/>
        </p:nvPicPr>
        <p:blipFill>
          <a:blip r:embed="rId3"/>
          <a:stretch>
            <a:fillRect/>
          </a:stretch>
        </p:blipFill>
        <p:spPr>
          <a:xfrm>
            <a:off x="10764981" y="6321373"/>
            <a:ext cx="1295682" cy="536627"/>
          </a:xfrm>
          <a:prstGeom prst="rect">
            <a:avLst/>
          </a:prstGeom>
        </p:spPr>
      </p:pic>
      <p:pic>
        <p:nvPicPr>
          <p:cNvPr id="4" name="Picture 3" descr="A logo of a book with a candle and sun&#10;&#10;AI-generated content may be incorrect.">
            <a:extLst>
              <a:ext uri="{FF2B5EF4-FFF2-40B4-BE49-F238E27FC236}">
                <a16:creationId xmlns:a16="http://schemas.microsoft.com/office/drawing/2014/main" id="{31D42152-5D02-7413-1F75-52D5AA140F3B}"/>
              </a:ext>
            </a:extLst>
          </p:cNvPr>
          <p:cNvPicPr>
            <a:picLocks noChangeAspect="1"/>
          </p:cNvPicPr>
          <p:nvPr/>
        </p:nvPicPr>
        <p:blipFill>
          <a:blip r:embed="rId4"/>
          <a:stretch>
            <a:fillRect/>
          </a:stretch>
        </p:blipFill>
        <p:spPr>
          <a:xfrm>
            <a:off x="9963727" y="6217922"/>
            <a:ext cx="635000" cy="635000"/>
          </a:xfrm>
          <a:prstGeom prst="rect">
            <a:avLst/>
          </a:prstGeom>
        </p:spPr>
      </p:pic>
      <p:pic>
        <p:nvPicPr>
          <p:cNvPr id="6" name="Picture 5">
            <a:extLst>
              <a:ext uri="{FF2B5EF4-FFF2-40B4-BE49-F238E27FC236}">
                <a16:creationId xmlns:a16="http://schemas.microsoft.com/office/drawing/2014/main" id="{CA3621D9-964A-A5B0-57B3-DE09DB7A6A47}"/>
              </a:ext>
            </a:extLst>
          </p:cNvPr>
          <p:cNvPicPr>
            <a:picLocks noChangeAspect="1"/>
          </p:cNvPicPr>
          <p:nvPr/>
        </p:nvPicPr>
        <p:blipFill>
          <a:blip r:embed="rId5"/>
          <a:stretch>
            <a:fillRect/>
          </a:stretch>
        </p:blipFill>
        <p:spPr>
          <a:xfrm>
            <a:off x="8582891" y="6396112"/>
            <a:ext cx="1214582" cy="387148"/>
          </a:xfrm>
          <a:prstGeom prst="rect">
            <a:avLst/>
          </a:prstGeom>
        </p:spPr>
      </p:pic>
      <p:pic>
        <p:nvPicPr>
          <p:cNvPr id="7" name="Picture 6" descr="A black and red logo&#10;&#10;AI-generated content may be incorrect.">
            <a:extLst>
              <a:ext uri="{FF2B5EF4-FFF2-40B4-BE49-F238E27FC236}">
                <a16:creationId xmlns:a16="http://schemas.microsoft.com/office/drawing/2014/main" id="{418F6415-6B1F-E54D-0880-F05C53B91AFE}"/>
              </a:ext>
            </a:extLst>
          </p:cNvPr>
          <p:cNvPicPr>
            <a:picLocks noChangeAspect="1"/>
          </p:cNvPicPr>
          <p:nvPr/>
        </p:nvPicPr>
        <p:blipFill>
          <a:blip r:embed="rId6"/>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3986715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D75CC9-3F2B-DC37-6724-CE030A3B4B55}"/>
              </a:ext>
            </a:extLst>
          </p:cNvPr>
          <p:cNvSpPr>
            <a:spLocks noGrp="1"/>
          </p:cNvSpPr>
          <p:nvPr>
            <p:ph idx="1"/>
          </p:nvPr>
        </p:nvSpPr>
        <p:spPr>
          <a:xfrm>
            <a:off x="838200" y="478971"/>
            <a:ext cx="10515600" cy="5913120"/>
          </a:xfrm>
        </p:spPr>
        <p:txBody>
          <a:bodyPr>
            <a:normAutofit fontScale="25000" lnSpcReduction="20000"/>
          </a:bodyPr>
          <a:lstStyle/>
          <a:p>
            <a:pPr marL="0" indent="0">
              <a:lnSpc>
                <a:spcPct val="170000"/>
              </a:lnSpc>
              <a:buNone/>
            </a:pPr>
            <a:r>
              <a:rPr lang="en-IN" sz="10000" b="1" dirty="0">
                <a:latin typeface="Times New Roman" panose="02020603050405020304" pitchFamily="18" charset="0"/>
                <a:cs typeface="Times New Roman" panose="02020603050405020304" pitchFamily="18" charset="0"/>
              </a:rPr>
              <a:t>Tech Stack:</a:t>
            </a:r>
          </a:p>
          <a:p>
            <a:pPr>
              <a:lnSpc>
                <a:spcPct val="170000"/>
              </a:lnSpc>
              <a:buFont typeface="+mj-lt"/>
              <a:buAutoNum type="arabicPeriod"/>
            </a:pPr>
            <a:r>
              <a:rPr lang="en-IN" sz="7600" b="1" dirty="0">
                <a:latin typeface="Times New Roman" panose="02020603050405020304" pitchFamily="18" charset="0"/>
                <a:cs typeface="Times New Roman" panose="02020603050405020304" pitchFamily="18" charset="0"/>
              </a:rPr>
              <a:t>Frontend:</a:t>
            </a:r>
            <a:endParaRPr lang="en-IN" sz="7600" dirty="0">
              <a:latin typeface="Times New Roman" panose="02020603050405020304" pitchFamily="18" charset="0"/>
              <a:cs typeface="Times New Roman" panose="02020603050405020304" pitchFamily="18" charset="0"/>
            </a:endParaRPr>
          </a:p>
          <a:p>
            <a:pPr lvl="1">
              <a:lnSpc>
                <a:spcPct val="170000"/>
              </a:lnSpc>
            </a:pPr>
            <a:r>
              <a:rPr lang="en-IN" sz="7600" dirty="0">
                <a:latin typeface="Times New Roman" panose="02020603050405020304" pitchFamily="18" charset="0"/>
                <a:cs typeface="Times New Roman" panose="02020603050405020304" pitchFamily="18" charset="0"/>
              </a:rPr>
              <a:t>React / </a:t>
            </a:r>
            <a:r>
              <a:rPr lang="en-IN" sz="7600" dirty="0" err="1">
                <a:latin typeface="Times New Roman" panose="02020603050405020304" pitchFamily="18" charset="0"/>
                <a:cs typeface="Times New Roman" panose="02020603050405020304" pitchFamily="18" charset="0"/>
              </a:rPr>
              <a:t>Blazor</a:t>
            </a:r>
            <a:r>
              <a:rPr lang="en-IN" sz="7600" dirty="0">
                <a:latin typeface="Times New Roman" panose="02020603050405020304" pitchFamily="18" charset="0"/>
                <a:cs typeface="Times New Roman" panose="02020603050405020304" pitchFamily="18" charset="0"/>
              </a:rPr>
              <a:t>: For building a web interface to view and manage summaries.</a:t>
            </a:r>
          </a:p>
          <a:p>
            <a:pPr>
              <a:lnSpc>
                <a:spcPct val="170000"/>
              </a:lnSpc>
              <a:buFont typeface="+mj-lt"/>
              <a:buAutoNum type="arabicPeriod"/>
            </a:pPr>
            <a:r>
              <a:rPr lang="en-IN" sz="7600" b="1" dirty="0">
                <a:latin typeface="Times New Roman" panose="02020603050405020304" pitchFamily="18" charset="0"/>
                <a:cs typeface="Times New Roman" panose="02020603050405020304" pitchFamily="18" charset="0"/>
              </a:rPr>
              <a:t>Backend:</a:t>
            </a:r>
            <a:endParaRPr lang="en-IN" sz="7600" dirty="0">
              <a:latin typeface="Times New Roman" panose="02020603050405020304" pitchFamily="18" charset="0"/>
              <a:cs typeface="Times New Roman" panose="02020603050405020304" pitchFamily="18" charset="0"/>
            </a:endParaRPr>
          </a:p>
          <a:p>
            <a:pPr lvl="1">
              <a:lnSpc>
                <a:spcPct val="170000"/>
              </a:lnSpc>
            </a:pPr>
            <a:r>
              <a:rPr lang="en-IN" sz="7600" dirty="0">
                <a:latin typeface="Times New Roman" panose="02020603050405020304" pitchFamily="18" charset="0"/>
                <a:cs typeface="Times New Roman" panose="02020603050405020304" pitchFamily="18" charset="0"/>
              </a:rPr>
              <a:t>Azure Functions: For handling API requests and processing.</a:t>
            </a:r>
          </a:p>
          <a:p>
            <a:pPr lvl="1">
              <a:lnSpc>
                <a:spcPct val="170000"/>
              </a:lnSpc>
            </a:pPr>
            <a:r>
              <a:rPr lang="en-IN" sz="7600" dirty="0">
                <a:latin typeface="Times New Roman" panose="02020603050405020304" pitchFamily="18" charset="0"/>
                <a:cs typeface="Times New Roman" panose="02020603050405020304" pitchFamily="18" charset="0"/>
              </a:rPr>
              <a:t>Node.js / .NET Core: For business logic and integration.</a:t>
            </a:r>
          </a:p>
          <a:p>
            <a:pPr>
              <a:lnSpc>
                <a:spcPct val="170000"/>
              </a:lnSpc>
              <a:buFont typeface="+mj-lt"/>
              <a:buAutoNum type="arabicPeriod"/>
            </a:pPr>
            <a:r>
              <a:rPr lang="en-IN" sz="7600" b="1" dirty="0">
                <a:latin typeface="Times New Roman" panose="02020603050405020304" pitchFamily="18" charset="0"/>
                <a:cs typeface="Times New Roman" panose="02020603050405020304" pitchFamily="18" charset="0"/>
              </a:rPr>
              <a:t>Meeting Integration:</a:t>
            </a:r>
            <a:r>
              <a:rPr lang="en-IN" sz="7600" dirty="0">
                <a:latin typeface="Times New Roman" panose="02020603050405020304" pitchFamily="18" charset="0"/>
                <a:cs typeface="Times New Roman" panose="02020603050405020304" pitchFamily="18" charset="0"/>
              </a:rPr>
              <a:t>.</a:t>
            </a:r>
          </a:p>
          <a:p>
            <a:pPr lvl="1">
              <a:lnSpc>
                <a:spcPct val="170000"/>
              </a:lnSpc>
            </a:pPr>
            <a:r>
              <a:rPr lang="en-IN" sz="7600" dirty="0">
                <a:latin typeface="Times New Roman" panose="02020603050405020304" pitchFamily="18" charset="0"/>
                <a:cs typeface="Times New Roman" panose="02020603050405020304" pitchFamily="18" charset="0"/>
              </a:rPr>
              <a:t>Zoom/Google Meet API: For Zoom/Google Meet integration.</a:t>
            </a:r>
          </a:p>
          <a:p>
            <a:pPr>
              <a:lnSpc>
                <a:spcPct val="170000"/>
              </a:lnSpc>
              <a:buFont typeface="+mj-lt"/>
              <a:buAutoNum type="arabicPeriod"/>
            </a:pPr>
            <a:r>
              <a:rPr lang="en-IN" sz="7600" b="1" dirty="0">
                <a:latin typeface="Times New Roman" panose="02020603050405020304" pitchFamily="18" charset="0"/>
                <a:cs typeface="Times New Roman" panose="02020603050405020304" pitchFamily="18" charset="0"/>
              </a:rPr>
              <a:t>Transcription:</a:t>
            </a:r>
            <a:endParaRPr lang="en-IN" sz="7600" dirty="0">
              <a:latin typeface="Times New Roman" panose="02020603050405020304" pitchFamily="18" charset="0"/>
              <a:cs typeface="Times New Roman" panose="02020603050405020304" pitchFamily="18" charset="0"/>
            </a:endParaRPr>
          </a:p>
          <a:p>
            <a:pPr lvl="1">
              <a:lnSpc>
                <a:spcPct val="170000"/>
              </a:lnSpc>
            </a:pPr>
            <a:r>
              <a:rPr lang="en-IN" sz="7600" dirty="0">
                <a:latin typeface="Times New Roman" panose="02020603050405020304" pitchFamily="18" charset="0"/>
                <a:cs typeface="Times New Roman" panose="02020603050405020304" pitchFamily="18" charset="0"/>
              </a:rPr>
              <a:t>Azure Speech to Text API: Converts meeting audio to text.</a:t>
            </a:r>
          </a:p>
          <a:p>
            <a:pPr marL="0" indent="0">
              <a:buNone/>
            </a:pPr>
            <a:endParaRPr lang="en-IN" dirty="0"/>
          </a:p>
        </p:txBody>
      </p:sp>
      <p:pic>
        <p:nvPicPr>
          <p:cNvPr id="2" name="Picture 1" descr="A close-up of a logo&#10;&#10;AI-generated content may be incorrect.">
            <a:extLst>
              <a:ext uri="{FF2B5EF4-FFF2-40B4-BE49-F238E27FC236}">
                <a16:creationId xmlns:a16="http://schemas.microsoft.com/office/drawing/2014/main" id="{1765EDEB-A9C0-9BC7-1F89-03BF73E3098B}"/>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4" name="Picture 3" descr="A logo of a book with a candle and sun&#10;&#10;AI-generated content may be incorrect.">
            <a:extLst>
              <a:ext uri="{FF2B5EF4-FFF2-40B4-BE49-F238E27FC236}">
                <a16:creationId xmlns:a16="http://schemas.microsoft.com/office/drawing/2014/main" id="{EFC2E322-3B28-F65D-4DAA-8B8426F2D420}"/>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71F1A9C6-547A-BA1D-8AF5-94ECED8681B5}"/>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76529353-4DB1-ADBF-108E-16E56568B515}"/>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226280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8374F-4742-7968-3AAF-2AE0DABEA2DB}"/>
              </a:ext>
            </a:extLst>
          </p:cNvPr>
          <p:cNvSpPr>
            <a:spLocks noGrp="1"/>
          </p:cNvSpPr>
          <p:nvPr>
            <p:ph idx="1"/>
          </p:nvPr>
        </p:nvSpPr>
        <p:spPr>
          <a:xfrm>
            <a:off x="838200" y="505097"/>
            <a:ext cx="10515600" cy="5843452"/>
          </a:xfrm>
        </p:spPr>
        <p:txBody>
          <a:bodyPr>
            <a:normAutofit fontScale="92500" lnSpcReduction="20000"/>
          </a:bodyPr>
          <a:lstStyle/>
          <a:p>
            <a:pPr marL="0" indent="0">
              <a:lnSpc>
                <a:spcPct val="170000"/>
              </a:lnSpc>
              <a:buNone/>
            </a:pPr>
            <a:r>
              <a:rPr lang="en-IN" sz="1800" b="1" dirty="0">
                <a:latin typeface="Times New Roman" panose="02020603050405020304" pitchFamily="18" charset="0"/>
                <a:cs typeface="Times New Roman" panose="02020603050405020304" pitchFamily="18" charset="0"/>
              </a:rPr>
              <a:t>5.  NLP &amp; Summarization:</a:t>
            </a:r>
            <a:endParaRPr lang="en-IN" sz="1800" dirty="0">
              <a:latin typeface="Times New Roman" panose="02020603050405020304" pitchFamily="18" charset="0"/>
              <a:cs typeface="Times New Roman" panose="02020603050405020304" pitchFamily="18" charset="0"/>
            </a:endParaRPr>
          </a:p>
          <a:p>
            <a:pPr lvl="1">
              <a:lnSpc>
                <a:spcPct val="170000"/>
              </a:lnSpc>
            </a:pPr>
            <a:r>
              <a:rPr lang="en-IN" sz="1800" dirty="0">
                <a:latin typeface="Times New Roman" panose="02020603050405020304" pitchFamily="18" charset="0"/>
                <a:cs typeface="Times New Roman" panose="02020603050405020304" pitchFamily="18" charset="0"/>
              </a:rPr>
              <a:t>Azure Text Analytics API: For extracting insights and entities.</a:t>
            </a:r>
          </a:p>
          <a:p>
            <a:pPr lvl="1">
              <a:lnSpc>
                <a:spcPct val="170000"/>
              </a:lnSpc>
            </a:pPr>
            <a:r>
              <a:rPr lang="en-IN" sz="1800" dirty="0">
                <a:latin typeface="Times New Roman" panose="02020603050405020304" pitchFamily="18" charset="0"/>
                <a:cs typeface="Times New Roman" panose="02020603050405020304" pitchFamily="18" charset="0"/>
              </a:rPr>
              <a:t>Azure OpenAI (GPT): For generating concise summaries.</a:t>
            </a:r>
            <a:endParaRPr lang="en-IN" sz="1800" b="1" dirty="0">
              <a:latin typeface="Times New Roman" panose="02020603050405020304" pitchFamily="18" charset="0"/>
              <a:cs typeface="Times New Roman" panose="02020603050405020304" pitchFamily="18" charset="0"/>
            </a:endParaRPr>
          </a:p>
          <a:p>
            <a:pPr marL="0" indent="0">
              <a:lnSpc>
                <a:spcPct val="170000"/>
              </a:lnSpc>
              <a:buNone/>
            </a:pPr>
            <a:r>
              <a:rPr lang="en-IN" sz="1800" b="1" dirty="0">
                <a:latin typeface="Times New Roman" panose="02020603050405020304" pitchFamily="18" charset="0"/>
                <a:cs typeface="Times New Roman" panose="02020603050405020304" pitchFamily="18" charset="0"/>
              </a:rPr>
              <a:t>6. Database:</a:t>
            </a:r>
            <a:endParaRPr lang="en-IN" sz="1800" dirty="0">
              <a:latin typeface="Times New Roman" panose="02020603050405020304" pitchFamily="18" charset="0"/>
              <a:cs typeface="Times New Roman" panose="02020603050405020304" pitchFamily="18" charset="0"/>
            </a:endParaRPr>
          </a:p>
          <a:p>
            <a:pPr lvl="1">
              <a:lnSpc>
                <a:spcPct val="170000"/>
              </a:lnSpc>
            </a:pPr>
            <a:r>
              <a:rPr lang="en-IN" sz="1800" dirty="0">
                <a:latin typeface="Times New Roman" panose="02020603050405020304" pitchFamily="18" charset="0"/>
                <a:cs typeface="Times New Roman" panose="02020603050405020304" pitchFamily="18" charset="0"/>
              </a:rPr>
              <a:t>Azure SQL Database / Cosmos DB: For storing summaries and user data.</a:t>
            </a:r>
          </a:p>
          <a:p>
            <a:pPr lvl="1">
              <a:lnSpc>
                <a:spcPct val="170000"/>
              </a:lnSpc>
            </a:pPr>
            <a:r>
              <a:rPr lang="en-IN" sz="1800" dirty="0">
                <a:latin typeface="Times New Roman" panose="02020603050405020304" pitchFamily="18" charset="0"/>
                <a:cs typeface="Times New Roman" panose="02020603050405020304" pitchFamily="18" charset="0"/>
              </a:rPr>
              <a:t>Azure Blob Storage: For storing recordings.</a:t>
            </a:r>
            <a:endParaRPr lang="en-IN" sz="1800" b="1" dirty="0">
              <a:latin typeface="Times New Roman" panose="02020603050405020304" pitchFamily="18" charset="0"/>
              <a:cs typeface="Times New Roman" panose="02020603050405020304" pitchFamily="18" charset="0"/>
            </a:endParaRPr>
          </a:p>
          <a:p>
            <a:pPr marL="0" indent="0">
              <a:lnSpc>
                <a:spcPct val="170000"/>
              </a:lnSpc>
              <a:buNone/>
            </a:pPr>
            <a:r>
              <a:rPr lang="en-IN" sz="1800" b="1" dirty="0">
                <a:latin typeface="Times New Roman" panose="02020603050405020304" pitchFamily="18" charset="0"/>
                <a:cs typeface="Times New Roman" panose="02020603050405020304" pitchFamily="18" charset="0"/>
              </a:rPr>
              <a:t>7. Notifications:</a:t>
            </a:r>
            <a:endParaRPr lang="en-IN" sz="1800" dirty="0">
              <a:latin typeface="Times New Roman" panose="02020603050405020304" pitchFamily="18" charset="0"/>
              <a:cs typeface="Times New Roman" panose="02020603050405020304" pitchFamily="18" charset="0"/>
            </a:endParaRPr>
          </a:p>
          <a:p>
            <a:pPr lvl="1">
              <a:lnSpc>
                <a:spcPct val="170000"/>
              </a:lnSpc>
            </a:pPr>
            <a:r>
              <a:rPr lang="en-IN" sz="1800" dirty="0">
                <a:latin typeface="Times New Roman" panose="02020603050405020304" pitchFamily="18" charset="0"/>
                <a:cs typeface="Times New Roman" panose="02020603050405020304" pitchFamily="18" charset="0"/>
              </a:rPr>
              <a:t>Azure Logic Apps / Power Automate: For automating notifications.</a:t>
            </a:r>
          </a:p>
          <a:p>
            <a:pPr lvl="1">
              <a:lnSpc>
                <a:spcPct val="170000"/>
              </a:lnSpc>
            </a:pPr>
            <a:r>
              <a:rPr lang="en-IN" sz="1800" dirty="0">
                <a:latin typeface="Times New Roman" panose="02020603050405020304" pitchFamily="18" charset="0"/>
                <a:cs typeface="Times New Roman" panose="02020603050405020304" pitchFamily="18" charset="0"/>
              </a:rPr>
              <a:t>SendGrid / Azure Communication Services: For email alerts.</a:t>
            </a:r>
          </a:p>
          <a:p>
            <a:pPr marL="457200" lvl="1" indent="0">
              <a:lnSpc>
                <a:spcPct val="170000"/>
              </a:lnSpc>
              <a:buNone/>
            </a:pPr>
            <a:endParaRPr lang="en-IN" sz="1200" dirty="0">
              <a:latin typeface="Times New Roman" panose="02020603050405020304" pitchFamily="18" charset="0"/>
              <a:cs typeface="Times New Roman" panose="02020603050405020304" pitchFamily="18" charset="0"/>
            </a:endParaRPr>
          </a:p>
          <a:p>
            <a:pPr marL="457200" lvl="1" indent="0">
              <a:lnSpc>
                <a:spcPct val="170000"/>
              </a:lnSpc>
              <a:buNone/>
            </a:pPr>
            <a:r>
              <a:rPr lang="en-US" sz="2500" b="1" dirty="0">
                <a:latin typeface="Times New Roman" panose="02020603050405020304" pitchFamily="18" charset="0"/>
                <a:cs typeface="Times New Roman" panose="02020603050405020304" pitchFamily="18" charset="0"/>
              </a:rPr>
              <a:t>GitHub Repo Link</a:t>
            </a:r>
            <a:br>
              <a:rPr lang="en-US" sz="2500" b="1" dirty="0">
                <a:latin typeface="Times New Roman" panose="02020603050405020304" pitchFamily="18" charset="0"/>
                <a:cs typeface="Times New Roman" panose="02020603050405020304" pitchFamily="18" charset="0"/>
              </a:rPr>
            </a:br>
            <a:r>
              <a:rPr lang="en-US" sz="2500" dirty="0">
                <a:latin typeface="Times New Roman" panose="02020603050405020304" pitchFamily="18" charset="0"/>
                <a:cs typeface="Times New Roman" panose="02020603050405020304" pitchFamily="18" charset="0"/>
              </a:rPr>
              <a:t>https://github.com/suchithra2003</a:t>
            </a:r>
            <a:endParaRPr lang="en-IN" sz="2500" dirty="0">
              <a:latin typeface="Times New Roman" panose="02020603050405020304" pitchFamily="18" charset="0"/>
              <a:cs typeface="Times New Roman" panose="02020603050405020304" pitchFamily="18" charset="0"/>
            </a:endParaRPr>
          </a:p>
          <a:p>
            <a:endParaRPr lang="en-IN" dirty="0"/>
          </a:p>
        </p:txBody>
      </p:sp>
      <p:pic>
        <p:nvPicPr>
          <p:cNvPr id="2" name="Picture 1" descr="A close-up of a logo&#10;&#10;AI-generated content may be incorrect.">
            <a:extLst>
              <a:ext uri="{FF2B5EF4-FFF2-40B4-BE49-F238E27FC236}">
                <a16:creationId xmlns:a16="http://schemas.microsoft.com/office/drawing/2014/main" id="{9F8DBD03-92FB-8F1E-2223-E77F050A5763}"/>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4" name="Picture 3" descr="A logo of a book with a candle and sun&#10;&#10;AI-generated content may be incorrect.">
            <a:extLst>
              <a:ext uri="{FF2B5EF4-FFF2-40B4-BE49-F238E27FC236}">
                <a16:creationId xmlns:a16="http://schemas.microsoft.com/office/drawing/2014/main" id="{041106F1-E388-D9EF-EE67-2FD7927A76F1}"/>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8F288802-CDB8-DB96-F174-FBBEBCC41728}"/>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C4FE584E-1EC1-2543-3A81-218DC79B28F5}"/>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19368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03DF-9197-EEA3-0AED-C795DDA9C5A6}"/>
              </a:ext>
            </a:extLst>
          </p:cNvPr>
          <p:cNvSpPr>
            <a:spLocks noGrp="1"/>
          </p:cNvSpPr>
          <p:nvPr>
            <p:ph type="title"/>
          </p:nvPr>
        </p:nvSpPr>
        <p:spPr/>
        <p:txBody>
          <a:bodyPr/>
          <a:lstStyle/>
          <a:p>
            <a:endParaRPr lang="en-IN"/>
          </a:p>
        </p:txBody>
      </p:sp>
      <p:pic>
        <p:nvPicPr>
          <p:cNvPr id="4" name="Picture 3" descr="A close-up of a logo&#10;&#10;AI-generated content may be incorrect.">
            <a:extLst>
              <a:ext uri="{FF2B5EF4-FFF2-40B4-BE49-F238E27FC236}">
                <a16:creationId xmlns:a16="http://schemas.microsoft.com/office/drawing/2014/main" id="{410C0730-1398-7A54-B858-E6FCC58ED311}"/>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5" name="Picture 4" descr="A logo of a book with a candle and sun&#10;&#10;AI-generated content may be incorrect.">
            <a:extLst>
              <a:ext uri="{FF2B5EF4-FFF2-40B4-BE49-F238E27FC236}">
                <a16:creationId xmlns:a16="http://schemas.microsoft.com/office/drawing/2014/main" id="{20D15883-BAFE-AB63-7A72-701D6B7DFAB5}"/>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6" name="Picture 5">
            <a:extLst>
              <a:ext uri="{FF2B5EF4-FFF2-40B4-BE49-F238E27FC236}">
                <a16:creationId xmlns:a16="http://schemas.microsoft.com/office/drawing/2014/main" id="{ADCF4522-49BA-CF51-492D-4F45A2B2DE27}"/>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7" name="Picture 6" descr="A black and red logo&#10;&#10;AI-generated content may be incorrect.">
            <a:extLst>
              <a:ext uri="{FF2B5EF4-FFF2-40B4-BE49-F238E27FC236}">
                <a16:creationId xmlns:a16="http://schemas.microsoft.com/office/drawing/2014/main" id="{D2D81A7E-AFB7-E7E4-8D92-6680BA813C46}"/>
              </a:ext>
            </a:extLst>
          </p:cNvPr>
          <p:cNvPicPr>
            <a:picLocks noChangeAspect="1"/>
          </p:cNvPicPr>
          <p:nvPr/>
        </p:nvPicPr>
        <p:blipFill>
          <a:blip r:embed="rId5"/>
          <a:stretch>
            <a:fillRect/>
          </a:stretch>
        </p:blipFill>
        <p:spPr>
          <a:xfrm>
            <a:off x="7705437" y="6418236"/>
            <a:ext cx="711200" cy="342900"/>
          </a:xfrm>
          <a:prstGeom prst="rect">
            <a:avLst/>
          </a:prstGeom>
        </p:spPr>
      </p:pic>
      <p:pic>
        <p:nvPicPr>
          <p:cNvPr id="13" name="Content Placeholder 12">
            <a:extLst>
              <a:ext uri="{FF2B5EF4-FFF2-40B4-BE49-F238E27FC236}">
                <a16:creationId xmlns:a16="http://schemas.microsoft.com/office/drawing/2014/main" id="{2559A559-3127-0D42-BF93-BB72160E90BC}"/>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1578551" y="1253331"/>
            <a:ext cx="8702676" cy="4351338"/>
          </a:xfrm>
        </p:spPr>
      </p:pic>
    </p:spTree>
    <p:extLst>
      <p:ext uri="{BB962C8B-B14F-4D97-AF65-F5344CB8AC3E}">
        <p14:creationId xmlns:p14="http://schemas.microsoft.com/office/powerpoint/2010/main" val="361318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EA3A08-41F7-9E55-78B1-E390F8DA13F8}"/>
              </a:ext>
            </a:extLst>
          </p:cNvPr>
          <p:cNvSpPr txBox="1"/>
          <p:nvPr/>
        </p:nvSpPr>
        <p:spPr>
          <a:xfrm>
            <a:off x="792480" y="807918"/>
            <a:ext cx="2934458"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Problem Statement:</a:t>
            </a:r>
          </a:p>
        </p:txBody>
      </p:sp>
      <p:pic>
        <p:nvPicPr>
          <p:cNvPr id="6" name="Picture 5" descr="A close-up of a logo&#10;&#10;AI-generated content may be incorrect.">
            <a:extLst>
              <a:ext uri="{FF2B5EF4-FFF2-40B4-BE49-F238E27FC236}">
                <a16:creationId xmlns:a16="http://schemas.microsoft.com/office/drawing/2014/main" id="{4BBB0A13-B3EB-F6A2-A0BA-BF8F7659EFEE}"/>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8" name="Picture 7" descr="A logo of a book with a candle and sun&#10;&#10;AI-generated content may be incorrect.">
            <a:extLst>
              <a:ext uri="{FF2B5EF4-FFF2-40B4-BE49-F238E27FC236}">
                <a16:creationId xmlns:a16="http://schemas.microsoft.com/office/drawing/2014/main" id="{C2494FFA-8CE1-A30D-28DF-55F4FE6D373F}"/>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9" name="Picture 8">
            <a:extLst>
              <a:ext uri="{FF2B5EF4-FFF2-40B4-BE49-F238E27FC236}">
                <a16:creationId xmlns:a16="http://schemas.microsoft.com/office/drawing/2014/main" id="{862193CB-7269-9AF6-84D1-5AC12224F1A8}"/>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3" name="Picture 2" descr="A black and red logo&#10;&#10;AI-generated content may be incorrect.">
            <a:extLst>
              <a:ext uri="{FF2B5EF4-FFF2-40B4-BE49-F238E27FC236}">
                <a16:creationId xmlns:a16="http://schemas.microsoft.com/office/drawing/2014/main" id="{A6168D52-2364-5221-8E11-7F8422CAB045}"/>
              </a:ext>
            </a:extLst>
          </p:cNvPr>
          <p:cNvPicPr>
            <a:picLocks noChangeAspect="1"/>
          </p:cNvPicPr>
          <p:nvPr/>
        </p:nvPicPr>
        <p:blipFill>
          <a:blip r:embed="rId5"/>
          <a:stretch>
            <a:fillRect/>
          </a:stretch>
        </p:blipFill>
        <p:spPr>
          <a:xfrm>
            <a:off x="7705437" y="6418236"/>
            <a:ext cx="711200" cy="342900"/>
          </a:xfrm>
          <a:prstGeom prst="rect">
            <a:avLst/>
          </a:prstGeom>
        </p:spPr>
      </p:pic>
      <p:sp>
        <p:nvSpPr>
          <p:cNvPr id="7" name="TextBox 6">
            <a:extLst>
              <a:ext uri="{FF2B5EF4-FFF2-40B4-BE49-F238E27FC236}">
                <a16:creationId xmlns:a16="http://schemas.microsoft.com/office/drawing/2014/main" id="{138AF6B9-5CD0-A3CF-6404-190A3D89638F}"/>
              </a:ext>
            </a:extLst>
          </p:cNvPr>
          <p:cNvSpPr txBox="1"/>
          <p:nvPr/>
        </p:nvSpPr>
        <p:spPr>
          <a:xfrm>
            <a:off x="792480" y="1567543"/>
            <a:ext cx="10607040" cy="1268104"/>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Smart Meeting Summaries</a:t>
            </a:r>
          </a:p>
          <a:p>
            <a:pPr algn="just">
              <a:lnSpc>
                <a:spcPct val="150000"/>
              </a:lnSpc>
            </a:pPr>
            <a:r>
              <a:rPr lang="en-US" sz="2000" dirty="0">
                <a:latin typeface="Times New Roman" panose="02020603050405020304" pitchFamily="18" charset="0"/>
                <a:cs typeface="Times New Roman" panose="02020603050405020304" pitchFamily="18" charset="0"/>
              </a:rPr>
              <a:t>Convert long Zoom/Google Meet calls into concise summaries with key action points using AI. -Helps professionals, students, and organizations save time and stay focused.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4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F3DE3-102F-13A7-C734-00DE037ABC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88D59CC-E5E9-8B90-14AA-CB577BEC0DB3}"/>
              </a:ext>
            </a:extLst>
          </p:cNvPr>
          <p:cNvSpPr txBox="1"/>
          <p:nvPr/>
        </p:nvSpPr>
        <p:spPr>
          <a:xfrm>
            <a:off x="953588" y="950347"/>
            <a:ext cx="10284823" cy="4825745"/>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Solution: </a:t>
            </a:r>
          </a:p>
          <a:p>
            <a:endParaRPr lang="en-US" sz="1050" b="1" dirty="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Our AI-powered Smart Meeting Summaries system automatically transcribes, summarizes, and extracts key action points from virtual meetings. It helps professionals and organizations save time, improve productivity, and ensure important discussions are well-documented. The system seamlessly integrates with collaboration tools to deliver concise and actionable insights</a:t>
            </a:r>
            <a:r>
              <a:rPr lang="en-US" sz="1900" dirty="0"/>
              <a:t>.</a:t>
            </a:r>
            <a:endParaRPr lang="en-US" sz="1900" b="1" dirty="0">
              <a:latin typeface="Times New Roman" panose="02020603050405020304" pitchFamily="18" charset="0"/>
              <a:cs typeface="Times New Roman" panose="02020603050405020304" pitchFamily="18" charset="0"/>
            </a:endParaRPr>
          </a:p>
          <a:p>
            <a:endParaRPr lang="en-US" sz="1900" b="1" dirty="0">
              <a:latin typeface="Times New Roman" panose="02020603050405020304" pitchFamily="18" charset="0"/>
              <a:cs typeface="Times New Roman" panose="02020603050405020304" pitchFamily="18" charset="0"/>
            </a:endParaRPr>
          </a:p>
          <a:p>
            <a:pPr algn="just">
              <a:lnSpc>
                <a:spcPct val="150000"/>
              </a:lnSpc>
            </a:pPr>
            <a:r>
              <a:rPr lang="en-US" sz="1900" b="1" dirty="0">
                <a:latin typeface="Times New Roman" panose="02020603050405020304" pitchFamily="18" charset="0"/>
                <a:cs typeface="Times New Roman" panose="02020603050405020304" pitchFamily="18" charset="0"/>
              </a:rPr>
              <a:t>1. Real-time Transcription : </a:t>
            </a:r>
            <a:r>
              <a:rPr lang="en-US" sz="1900" dirty="0">
                <a:latin typeface="Times New Roman" panose="02020603050405020304" pitchFamily="18" charset="0"/>
                <a:cs typeface="Times New Roman" panose="02020603050405020304" pitchFamily="18" charset="0"/>
              </a:rPr>
              <a:t>Converts Speech to Text Automatically </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Explanation:</a:t>
            </a:r>
            <a:r>
              <a:rPr lang="en-US" sz="1900" dirty="0">
                <a:latin typeface="Times New Roman" panose="02020603050405020304" pitchFamily="18" charset="0"/>
                <a:cs typeface="Times New Roman" panose="02020603050405020304" pitchFamily="18" charset="0"/>
              </a:rPr>
              <a:t> The AI listens to the meeting in real-time and converts spoken words into written text.</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Tools &amp; Technologies: </a:t>
            </a:r>
            <a:r>
              <a:rPr lang="en-US" sz="1900" dirty="0">
                <a:latin typeface="Times New Roman" panose="02020603050405020304" pitchFamily="18" charset="0"/>
                <a:cs typeface="Times New Roman" panose="02020603050405020304" pitchFamily="18" charset="0"/>
              </a:rPr>
              <a:t>OpenAI Whisper – High-accuracy, multilingual transcription. Google Speech-to-Text API – Cloud-based transcription service. Deepgram / AssemblyAI – Real-time transcription APIs for better speed. </a:t>
            </a:r>
            <a:r>
              <a:rPr lang="en-US" sz="1900" dirty="0" err="1">
                <a:latin typeface="Times New Roman" panose="02020603050405020304" pitchFamily="18" charset="0"/>
                <a:cs typeface="Times New Roman" panose="02020603050405020304" pitchFamily="18" charset="0"/>
              </a:rPr>
              <a:t>Vosk</a:t>
            </a:r>
            <a:r>
              <a:rPr lang="en-US" sz="1900" dirty="0">
                <a:latin typeface="Times New Roman" panose="02020603050405020304" pitchFamily="18" charset="0"/>
                <a:cs typeface="Times New Roman" panose="02020603050405020304" pitchFamily="18" charset="0"/>
              </a:rPr>
              <a:t> API – Offline speech recognition for on-device processing. </a:t>
            </a:r>
          </a:p>
        </p:txBody>
      </p:sp>
      <p:pic>
        <p:nvPicPr>
          <p:cNvPr id="2" name="Picture 1" descr="A close-up of a logo&#10;&#10;AI-generated content may be incorrect.">
            <a:extLst>
              <a:ext uri="{FF2B5EF4-FFF2-40B4-BE49-F238E27FC236}">
                <a16:creationId xmlns:a16="http://schemas.microsoft.com/office/drawing/2014/main" id="{05ABBE30-4A14-8C88-9843-202F9518C19C}"/>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91E23398-20D5-3752-32BC-EB05700DCE16}"/>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289BE63F-7F3C-1274-6995-05DD463C4067}"/>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AB20DA2F-FC36-D65B-B950-95467F51D459}"/>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2246848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C6E7C-280C-9E6C-3D06-B94B7C2E1EAE}"/>
              </a:ext>
            </a:extLst>
          </p:cNvPr>
          <p:cNvSpPr>
            <a:spLocks noGrp="1"/>
          </p:cNvSpPr>
          <p:nvPr>
            <p:ph idx="1"/>
          </p:nvPr>
        </p:nvSpPr>
        <p:spPr>
          <a:xfrm>
            <a:off x="838200" y="696686"/>
            <a:ext cx="10515600" cy="5480277"/>
          </a:xfrm>
        </p:spPr>
        <p:txBody>
          <a:bodyPr>
            <a:normAutofit fontScale="92500" lnSpcReduction="20000"/>
          </a:bodyPr>
          <a:lstStyle/>
          <a:p>
            <a:pPr marL="0" indent="0" algn="just">
              <a:lnSpc>
                <a:spcPct val="150000"/>
              </a:lnSpc>
              <a:buNone/>
            </a:pPr>
            <a:r>
              <a:rPr lang="en-US" sz="1900" b="1" dirty="0">
                <a:latin typeface="Times New Roman" panose="02020603050405020304" pitchFamily="18" charset="0"/>
                <a:cs typeface="Times New Roman" panose="02020603050405020304" pitchFamily="18" charset="0"/>
              </a:rPr>
              <a:t>2.  AI-Powered Summarization </a:t>
            </a:r>
            <a:r>
              <a:rPr lang="en-US" sz="1900" dirty="0">
                <a:latin typeface="Times New Roman" panose="02020603050405020304" pitchFamily="18" charset="0"/>
                <a:cs typeface="Times New Roman" panose="02020603050405020304" pitchFamily="18" charset="0"/>
              </a:rPr>
              <a:t>– Extracts Key Discussion Points</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Explanation: </a:t>
            </a:r>
            <a:r>
              <a:rPr lang="en-US" sz="1900" dirty="0">
                <a:latin typeface="Times New Roman" panose="02020603050405020304" pitchFamily="18" charset="0"/>
                <a:cs typeface="Times New Roman" panose="02020603050405020304" pitchFamily="18" charset="0"/>
              </a:rPr>
              <a:t>The AI processes the full transcript and generates a concise summary with the most important topics and decisions. </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Tools &amp; Technologies: </a:t>
            </a:r>
            <a:r>
              <a:rPr lang="en-US" sz="1900" dirty="0">
                <a:latin typeface="Times New Roman" panose="02020603050405020304" pitchFamily="18" charset="0"/>
                <a:cs typeface="Times New Roman" panose="02020603050405020304" pitchFamily="18" charset="0"/>
              </a:rPr>
              <a:t>GPT-4 / </a:t>
            </a:r>
            <a:r>
              <a:rPr lang="en-US" sz="1900" dirty="0" err="1">
                <a:latin typeface="Times New Roman" panose="02020603050405020304" pitchFamily="18" charset="0"/>
                <a:cs typeface="Times New Roman" panose="02020603050405020304" pitchFamily="18" charset="0"/>
              </a:rPr>
              <a:t>LLaMA</a:t>
            </a:r>
            <a:r>
              <a:rPr lang="en-US" sz="1900" dirty="0">
                <a:latin typeface="Times New Roman" panose="02020603050405020304" pitchFamily="18" charset="0"/>
                <a:cs typeface="Times New Roman" panose="02020603050405020304" pitchFamily="18" charset="0"/>
              </a:rPr>
              <a:t> / Claude AI – Large Language Models for intelligent summarization. BART (Facebook AI), T5 (Google AI) – NLP models specialized for summarization. </a:t>
            </a:r>
            <a:r>
              <a:rPr lang="en-US" sz="1900" dirty="0" err="1">
                <a:latin typeface="Times New Roman" panose="02020603050405020304" pitchFamily="18" charset="0"/>
                <a:cs typeface="Times New Roman" panose="02020603050405020304" pitchFamily="18" charset="0"/>
              </a:rPr>
              <a:t>TextRank</a:t>
            </a:r>
            <a:r>
              <a:rPr lang="en-US" sz="1900" dirty="0">
                <a:latin typeface="Times New Roman" panose="02020603050405020304" pitchFamily="18" charset="0"/>
                <a:cs typeface="Times New Roman" panose="02020603050405020304" pitchFamily="18" charset="0"/>
              </a:rPr>
              <a:t> Algorithm – Extracts key phrases based on ranking methods.</a:t>
            </a:r>
            <a:endParaRPr lang="en-US" sz="19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900" b="1" dirty="0">
                <a:latin typeface="Times New Roman" panose="02020603050405020304" pitchFamily="18" charset="0"/>
                <a:cs typeface="Times New Roman" panose="02020603050405020304" pitchFamily="18" charset="0"/>
              </a:rPr>
              <a:t>3. Action Item Extraction </a:t>
            </a:r>
            <a:r>
              <a:rPr lang="en-US" sz="1900" dirty="0">
                <a:latin typeface="Times New Roman" panose="02020603050405020304" pitchFamily="18" charset="0"/>
                <a:cs typeface="Times New Roman" panose="02020603050405020304" pitchFamily="18" charset="0"/>
              </a:rPr>
              <a:t>– Identifies Decisions, Tasks, and Deadlines </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Explanation: </a:t>
            </a:r>
            <a:r>
              <a:rPr lang="en-US" sz="1900" dirty="0">
                <a:latin typeface="Times New Roman" panose="02020603050405020304" pitchFamily="18" charset="0"/>
                <a:cs typeface="Times New Roman" panose="02020603050405020304" pitchFamily="18" charset="0"/>
              </a:rPr>
              <a:t>The AI scans the conversation for actionable tasks, identifying: Who is responsible for what? Deadlines and follow-ups.AI uses Named Entity Recognition (NER) to detect names, dates, and responsibilities.</a:t>
            </a:r>
          </a:p>
          <a:p>
            <a:pPr marL="285750" indent="-28575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Tools &amp; Technologies:</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spaCy</a:t>
            </a:r>
            <a:r>
              <a:rPr lang="en-US" sz="1900" dirty="0">
                <a:latin typeface="Times New Roman" panose="02020603050405020304" pitchFamily="18" charset="0"/>
                <a:cs typeface="Times New Roman" panose="02020603050405020304" pitchFamily="18" charset="0"/>
              </a:rPr>
              <a:t> / NLTK – NLP libraries for extracting structured information. OpenAI / Claude AI / Gemini AI – LLMs that can structure action items. Regex &amp; Rule-based models – Identifies common action phrases like “We need to…”, “Let’s finalize…”, etc.</a:t>
            </a:r>
          </a:p>
          <a:p>
            <a:pPr marL="0" indent="0" algn="just">
              <a:lnSpc>
                <a:spcPct val="150000"/>
              </a:lnSpc>
              <a:buNone/>
            </a:pPr>
            <a:endParaRPr lang="en-IN" dirty="0"/>
          </a:p>
        </p:txBody>
      </p:sp>
      <p:pic>
        <p:nvPicPr>
          <p:cNvPr id="2" name="Picture 1" descr="A close-up of a logo&#10;&#10;AI-generated content may be incorrect.">
            <a:extLst>
              <a:ext uri="{FF2B5EF4-FFF2-40B4-BE49-F238E27FC236}">
                <a16:creationId xmlns:a16="http://schemas.microsoft.com/office/drawing/2014/main" id="{FD89FE24-EB9F-ECFB-3272-221F92C46A1D}"/>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4" name="Picture 3" descr="A logo of a book with a candle and sun&#10;&#10;AI-generated content may be incorrect.">
            <a:extLst>
              <a:ext uri="{FF2B5EF4-FFF2-40B4-BE49-F238E27FC236}">
                <a16:creationId xmlns:a16="http://schemas.microsoft.com/office/drawing/2014/main" id="{668708E1-777F-7CFE-FE3C-47498089C427}"/>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FD43175C-ABBA-4B0E-09F0-06183905BD55}"/>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83001E3C-E4E7-C4FE-8355-F445F4FE2BD0}"/>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2822167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6E9DB-C55C-8F2C-159C-3600E8CECDD7}"/>
              </a:ext>
            </a:extLst>
          </p:cNvPr>
          <p:cNvSpPr>
            <a:spLocks noGrp="1"/>
          </p:cNvSpPr>
          <p:nvPr>
            <p:ph idx="1"/>
          </p:nvPr>
        </p:nvSpPr>
        <p:spPr>
          <a:xfrm>
            <a:off x="568234" y="583473"/>
            <a:ext cx="10515600" cy="5651863"/>
          </a:xfrm>
        </p:spPr>
        <p:txBody>
          <a:bodyPr>
            <a:normAutofit fontScale="92500" lnSpcReduction="20000"/>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4. Seamless Integration </a:t>
            </a:r>
            <a:r>
              <a:rPr lang="en-US" sz="1800" dirty="0">
                <a:latin typeface="Times New Roman" panose="02020603050405020304" pitchFamily="18" charset="0"/>
                <a:cs typeface="Times New Roman" panose="02020603050405020304" pitchFamily="18" charset="0"/>
              </a:rPr>
              <a:t>– Works with Zoom, Google Meet, Slack, Email, Notion</a:t>
            </a:r>
          </a:p>
          <a:p>
            <a:pPr algn="just">
              <a:lnSpc>
                <a:spcPct val="150000"/>
              </a:lnSpc>
            </a:pPr>
            <a:r>
              <a:rPr lang="en-US" sz="1800" b="1" dirty="0">
                <a:latin typeface="Times New Roman" panose="02020603050405020304" pitchFamily="18" charset="0"/>
                <a:cs typeface="Times New Roman" panose="02020603050405020304" pitchFamily="18" charset="0"/>
              </a:rPr>
              <a:t>Explanation: </a:t>
            </a:r>
            <a:r>
              <a:rPr lang="en-US" sz="1800" dirty="0">
                <a:latin typeface="Times New Roman" panose="02020603050405020304" pitchFamily="18" charset="0"/>
                <a:cs typeface="Times New Roman" panose="02020603050405020304" pitchFamily="18" charset="0"/>
              </a:rPr>
              <a:t>he AI system automatically connects with meeting platforms and collaboration tools to fetch meeting recordings and distribute summaries. API integrations ensure smooth data transfer between the AI system and these platforms.</a:t>
            </a:r>
          </a:p>
          <a:p>
            <a:pPr algn="just">
              <a:lnSpc>
                <a:spcPct val="150000"/>
              </a:lnSpc>
            </a:pPr>
            <a:r>
              <a:rPr lang="en-US" sz="1800" b="1" dirty="0">
                <a:latin typeface="Times New Roman" panose="02020603050405020304" pitchFamily="18" charset="0"/>
                <a:cs typeface="Times New Roman" panose="02020603050405020304" pitchFamily="18" charset="0"/>
              </a:rPr>
              <a:t>Tools &amp; Technologies: </a:t>
            </a:r>
            <a:r>
              <a:rPr lang="en-US" sz="1800" dirty="0">
                <a:latin typeface="Times New Roman" panose="02020603050405020304" pitchFamily="18" charset="0"/>
                <a:cs typeface="Times New Roman" panose="02020603050405020304" pitchFamily="18" charset="0"/>
              </a:rPr>
              <a:t>Zoom API / Google Meet API – Fetch live audio/video streams for processing. Slack API – Send meeting summaries directly to Slack channels. Notion API – Save structured summaries into Notion workspaces. Twilio / SendGrid – Email API for automated email delivery of summaries.</a:t>
            </a: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5. Automated Summary Delivery </a:t>
            </a:r>
            <a:r>
              <a:rPr lang="en-US" sz="1800" dirty="0">
                <a:latin typeface="Times New Roman" panose="02020603050405020304" pitchFamily="18" charset="0"/>
                <a:cs typeface="Times New Roman" panose="02020603050405020304" pitchFamily="18" charset="0"/>
              </a:rPr>
              <a:t>– Sends Concise Meeting Notes via Email, Slack, or PDF</a:t>
            </a:r>
          </a:p>
          <a:p>
            <a:pPr algn="just">
              <a:lnSpc>
                <a:spcPct val="150000"/>
              </a:lnSpc>
            </a:pPr>
            <a:r>
              <a:rPr lang="en-US" sz="1800" b="1" dirty="0">
                <a:latin typeface="Times New Roman" panose="02020603050405020304" pitchFamily="18" charset="0"/>
                <a:cs typeface="Times New Roman" panose="02020603050405020304" pitchFamily="18" charset="0"/>
              </a:rPr>
              <a:t>Explanation: </a:t>
            </a:r>
            <a:r>
              <a:rPr lang="en-US" sz="1800" dirty="0">
                <a:latin typeface="Times New Roman" panose="02020603050405020304" pitchFamily="18" charset="0"/>
                <a:cs typeface="Times New Roman" panose="02020603050405020304" pitchFamily="18" charset="0"/>
              </a:rPr>
              <a:t>After processing, the AI system automatically sends the summary to participants via their preferred communication channels. Summaries can be delivered </a:t>
            </a:r>
            <a:r>
              <a:rPr lang="en-US" sz="1800" dirty="0" err="1">
                <a:latin typeface="Times New Roman" panose="02020603050405020304" pitchFamily="18" charset="0"/>
                <a:cs typeface="Times New Roman" panose="02020603050405020304" pitchFamily="18" charset="0"/>
              </a:rPr>
              <a:t>as:Plain</a:t>
            </a:r>
            <a:r>
              <a:rPr lang="en-US" sz="1800" dirty="0">
                <a:latin typeface="Times New Roman" panose="02020603050405020304" pitchFamily="18" charset="0"/>
                <a:cs typeface="Times New Roman" panose="02020603050405020304" pitchFamily="18" charset="0"/>
              </a:rPr>
              <a:t> text in emails or Slack messages. Formatted documents (PDF, Word, or Notion pages).A dashboard where users can access past summaries.</a:t>
            </a:r>
          </a:p>
          <a:p>
            <a:pPr algn="just">
              <a:lnSpc>
                <a:spcPct val="150000"/>
              </a:lnSpc>
            </a:pPr>
            <a:r>
              <a:rPr lang="en-US" sz="1800" b="1" dirty="0">
                <a:latin typeface="Times New Roman" panose="02020603050405020304" pitchFamily="18" charset="0"/>
                <a:cs typeface="Times New Roman" panose="02020603050405020304" pitchFamily="18" charset="0"/>
              </a:rPr>
              <a:t>Tools &amp; Technologies: </a:t>
            </a:r>
            <a:r>
              <a:rPr lang="en-US" sz="1800" dirty="0">
                <a:latin typeface="Times New Roman" panose="02020603050405020304" pitchFamily="18" charset="0"/>
                <a:cs typeface="Times New Roman" panose="02020603050405020304" pitchFamily="18" charset="0"/>
              </a:rPr>
              <a:t>Flask / </a:t>
            </a:r>
            <a:r>
              <a:rPr lang="en-US" sz="1800" dirty="0" err="1">
                <a:latin typeface="Times New Roman" panose="02020603050405020304" pitchFamily="18" charset="0"/>
                <a:cs typeface="Times New Roman" panose="02020603050405020304" pitchFamily="18" charset="0"/>
              </a:rPr>
              <a:t>FastAPI</a:t>
            </a:r>
            <a:r>
              <a:rPr lang="en-US" sz="1800" dirty="0">
                <a:latin typeface="Times New Roman" panose="02020603050405020304" pitchFamily="18" charset="0"/>
                <a:cs typeface="Times New Roman" panose="02020603050405020304" pitchFamily="18" charset="0"/>
              </a:rPr>
              <a:t> / Django – Backend API for summary distribution. SendGrid / Amazon SES – Email automation services. Pandas &amp; </a:t>
            </a:r>
            <a:r>
              <a:rPr lang="en-US" sz="1800" dirty="0" err="1">
                <a:latin typeface="Times New Roman" panose="02020603050405020304" pitchFamily="18" charset="0"/>
                <a:cs typeface="Times New Roman" panose="02020603050405020304" pitchFamily="18" charset="0"/>
              </a:rPr>
              <a:t>ReportLab</a:t>
            </a:r>
            <a:r>
              <a:rPr lang="en-US" sz="1800" dirty="0">
                <a:latin typeface="Times New Roman" panose="02020603050405020304" pitchFamily="18" charset="0"/>
                <a:cs typeface="Times New Roman" panose="02020603050405020304" pitchFamily="18" charset="0"/>
              </a:rPr>
              <a:t> – For generating structured PDF reports. Google Drive / OneDrive API – Store and retrieve meeting summaries.</a:t>
            </a:r>
            <a:endParaRPr lang="en-IN" sz="1800" dirty="0">
              <a:latin typeface="Times New Roman" panose="02020603050405020304" pitchFamily="18" charset="0"/>
              <a:cs typeface="Times New Roman" panose="02020603050405020304" pitchFamily="18" charset="0"/>
            </a:endParaRPr>
          </a:p>
        </p:txBody>
      </p:sp>
      <p:pic>
        <p:nvPicPr>
          <p:cNvPr id="2" name="Picture 1" descr="A close-up of a logo&#10;&#10;AI-generated content may be incorrect.">
            <a:extLst>
              <a:ext uri="{FF2B5EF4-FFF2-40B4-BE49-F238E27FC236}">
                <a16:creationId xmlns:a16="http://schemas.microsoft.com/office/drawing/2014/main" id="{B8C1DED4-F830-8614-2F52-71BBB1D962BF}"/>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4" name="Picture 3" descr="A logo of a book with a candle and sun&#10;&#10;AI-generated content may be incorrect.">
            <a:extLst>
              <a:ext uri="{FF2B5EF4-FFF2-40B4-BE49-F238E27FC236}">
                <a16:creationId xmlns:a16="http://schemas.microsoft.com/office/drawing/2014/main" id="{B3721B10-012E-C61A-1738-CFE044B2A9BD}"/>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E3C99D5A-65A9-9C62-50B8-ED8F8E07BB0C}"/>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15A3502D-5217-D271-B0C3-B20B49FC3276}"/>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20591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F36F9-C742-8532-FBBD-2B872D3FFB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68E018A-DA4C-70C3-A46C-66E6550C4442}"/>
              </a:ext>
            </a:extLst>
          </p:cNvPr>
          <p:cNvSpPr txBox="1"/>
          <p:nvPr/>
        </p:nvSpPr>
        <p:spPr>
          <a:xfrm>
            <a:off x="940526" y="616389"/>
            <a:ext cx="10093234" cy="5509200"/>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Tech Architect</a:t>
            </a:r>
          </a:p>
          <a:p>
            <a:endParaRPr lang="en-US" sz="1200"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1. User Interaction Layer (Frontend &amp; Integrations):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Web/Mobile App (React.js/Next.js, Flutter)</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Microsoft Teams Integration (fetches meeting recordings/transcriptions)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Microsoft Outlook &amp; OneNote (receives summaries)</a:t>
            </a:r>
          </a:p>
          <a:p>
            <a:pPr>
              <a:lnSpc>
                <a:spcPct val="150000"/>
              </a:lnSpc>
            </a:pPr>
            <a:r>
              <a:rPr lang="en-IN" b="1" dirty="0">
                <a:latin typeface="Times New Roman" panose="02020603050405020304" pitchFamily="18" charset="0"/>
                <a:cs typeface="Times New Roman" panose="02020603050405020304" pitchFamily="18" charset="0"/>
              </a:rPr>
              <a:t>2. Data Processing Layer (Backend &amp; AI Pipelines):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Azure Speech-to-Text converts meeting audio into text.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Azure OpenAI (GPT-based models) generates key summaries.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Azure Text Analytics extracts key action points and decisions.</a:t>
            </a:r>
          </a:p>
          <a:p>
            <a:pPr>
              <a:lnSpc>
                <a:spcPct val="150000"/>
              </a:lnSpc>
            </a:pPr>
            <a:r>
              <a:rPr lang="en-IN" b="1" dirty="0">
                <a:latin typeface="Times New Roman" panose="02020603050405020304" pitchFamily="18" charset="0"/>
                <a:cs typeface="Times New Roman" panose="02020603050405020304" pitchFamily="18" charset="0"/>
              </a:rPr>
              <a:t>3. Storage &amp; Database Layer:</a:t>
            </a:r>
          </a:p>
          <a:p>
            <a:pPr>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Azure SQL Database / Cosmos DB – Stores meeting history, transcripts, and summaries.</a:t>
            </a:r>
          </a:p>
          <a:p>
            <a:pPr>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Azure Blob Storage – Stores audio recordings and processed text.</a:t>
            </a:r>
            <a:endParaRPr lang="en-US" dirty="0"/>
          </a:p>
          <a:p>
            <a:endParaRPr lang="en-US" dirty="0"/>
          </a:p>
        </p:txBody>
      </p:sp>
      <p:pic>
        <p:nvPicPr>
          <p:cNvPr id="2" name="Picture 1" descr="A close-up of a logo&#10;&#10;AI-generated content may be incorrect.">
            <a:extLst>
              <a:ext uri="{FF2B5EF4-FFF2-40B4-BE49-F238E27FC236}">
                <a16:creationId xmlns:a16="http://schemas.microsoft.com/office/drawing/2014/main" id="{E973A6D5-A8EA-2B2F-409D-9D55E124F6D9}"/>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8FBC4E06-4F30-A9F6-ED80-6CFFC64E2488}"/>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2CFAD6D3-8489-2955-7F04-97EDC26FBA6A}"/>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FE2BB881-FB13-5A03-B5B5-602D965A9D3B}"/>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232795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104A4-8B0F-FCB7-2BA8-F7A4966136BC}"/>
              </a:ext>
            </a:extLst>
          </p:cNvPr>
          <p:cNvSpPr>
            <a:spLocks noGrp="1"/>
          </p:cNvSpPr>
          <p:nvPr>
            <p:ph idx="1"/>
          </p:nvPr>
        </p:nvSpPr>
        <p:spPr>
          <a:xfrm>
            <a:off x="838200" y="539931"/>
            <a:ext cx="10515600" cy="5637032"/>
          </a:xfrm>
        </p:spPr>
        <p:txBody>
          <a:bodyPr>
            <a:normAutofit/>
          </a:bodyPr>
          <a:lstStyle/>
          <a:p>
            <a:pPr marL="0" indent="0">
              <a:lnSpc>
                <a:spcPct val="150000"/>
              </a:lnSpc>
              <a:buNone/>
            </a:pPr>
            <a:r>
              <a:rPr lang="en-IN" sz="1800" b="1" dirty="0">
                <a:latin typeface="Times New Roman" panose="02020603050405020304" pitchFamily="18" charset="0"/>
                <a:cs typeface="Times New Roman" panose="02020603050405020304" pitchFamily="18" charset="0"/>
              </a:rPr>
              <a:t>4. Delivery &amp; Notification Layer(Automated Summary Distribution):</a:t>
            </a:r>
          </a:p>
          <a:p>
            <a:pPr>
              <a:lnSpc>
                <a:spcPct val="150000"/>
              </a:lnSpc>
            </a:pPr>
            <a:r>
              <a:rPr lang="en-IN" sz="1800" dirty="0">
                <a:latin typeface="Times New Roman" panose="02020603050405020304" pitchFamily="18" charset="0"/>
                <a:cs typeface="Times New Roman" panose="02020603050405020304" pitchFamily="18" charset="0"/>
              </a:rPr>
              <a:t>Microsoft Outlook (Email)</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Microsoft Teams (Message or Channel Post)</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OneNote/Loop (for documentation)</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PDF reports (generated via Azure Functions)</a:t>
            </a:r>
          </a:p>
          <a:p>
            <a:pPr marL="0" indent="0">
              <a:lnSpc>
                <a:spcPct val="150000"/>
              </a:lnSpc>
              <a:buNone/>
            </a:pPr>
            <a:r>
              <a:rPr lang="en-IN" sz="1800" b="1" dirty="0">
                <a:latin typeface="Times New Roman" panose="02020603050405020304" pitchFamily="18" charset="0"/>
                <a:cs typeface="Times New Roman" panose="02020603050405020304" pitchFamily="18" charset="0"/>
              </a:rPr>
              <a:t>5. Cloud Infrastructure &amp; Deployment(Hosting &amp; Scalability):</a:t>
            </a:r>
            <a:endParaRPr lang="en-IN" sz="18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Backend: Python (</a:t>
            </a:r>
            <a:r>
              <a:rPr lang="en-IN" sz="1800" dirty="0" err="1">
                <a:latin typeface="Times New Roman" panose="02020603050405020304" pitchFamily="18" charset="0"/>
                <a:cs typeface="Times New Roman" panose="02020603050405020304" pitchFamily="18" charset="0"/>
              </a:rPr>
              <a:t>FastAPI</a:t>
            </a:r>
            <a:r>
              <a:rPr lang="en-IN" sz="1800" dirty="0">
                <a:latin typeface="Times New Roman" panose="02020603050405020304" pitchFamily="18" charset="0"/>
                <a:cs typeface="Times New Roman" panose="02020603050405020304" pitchFamily="18" charset="0"/>
              </a:rPr>
              <a:t>/Django), hosted on Azure App Services</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Cloud: Azure Functions &amp; Logic Apps for serverless processing</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CI/CD: GitHub Actions, Docker, Kubernetes for deployment</a:t>
            </a:r>
          </a:p>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Monitoring: Azure Monitor + Log Analytics</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2" name="Picture 1" descr="A close-up of a logo&#10;&#10;AI-generated content may be incorrect.">
            <a:extLst>
              <a:ext uri="{FF2B5EF4-FFF2-40B4-BE49-F238E27FC236}">
                <a16:creationId xmlns:a16="http://schemas.microsoft.com/office/drawing/2014/main" id="{69E42F80-338C-C516-EC12-029AC6FF906E}"/>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4" name="Picture 3" descr="A logo of a book with a candle and sun&#10;&#10;AI-generated content may be incorrect.">
            <a:extLst>
              <a:ext uri="{FF2B5EF4-FFF2-40B4-BE49-F238E27FC236}">
                <a16:creationId xmlns:a16="http://schemas.microsoft.com/office/drawing/2014/main" id="{85E22E0C-3CD9-2AB5-F637-814C1C80F8F1}"/>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4BF6E318-9FB9-327D-2DA7-1A5ECC1FC9D5}"/>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7002E65A-B7DE-F82A-6190-CF96BB4AA8FE}"/>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377475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32B4D-8561-BC4F-9F9D-C67AC1DA431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87804F5-B9CA-8010-C932-86C9E576104D}"/>
              </a:ext>
            </a:extLst>
          </p:cNvPr>
          <p:cNvSpPr txBox="1"/>
          <p:nvPr/>
        </p:nvSpPr>
        <p:spPr>
          <a:xfrm>
            <a:off x="649414" y="578668"/>
            <a:ext cx="10893171" cy="5700663"/>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How is Microsoft Azure used? </a:t>
            </a:r>
            <a:endParaRPr lang="en-US" sz="11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sz="1700" b="1" dirty="0">
                <a:latin typeface="Times New Roman" panose="02020603050405020304" pitchFamily="18" charset="0"/>
                <a:cs typeface="Times New Roman" panose="02020603050405020304" pitchFamily="18" charset="0"/>
              </a:rPr>
              <a:t>Speech-to-Text (Transcription) Azure Speech-to-Text API (from Azure Cognitive Services): </a:t>
            </a:r>
            <a:r>
              <a:rPr lang="en-US" sz="1700" dirty="0">
                <a:latin typeface="Times New Roman" panose="02020603050405020304" pitchFamily="18" charset="0"/>
                <a:cs typeface="Times New Roman" panose="02020603050405020304" pitchFamily="18" charset="0"/>
              </a:rPr>
              <a:t>Can convert meeting audio into text.</a:t>
            </a:r>
          </a:p>
          <a:p>
            <a:pPr marL="342900" indent="-342900" algn="just">
              <a:lnSpc>
                <a:spcPct val="150000"/>
              </a:lnSpc>
              <a:buAutoNum type="arabicPeriod"/>
            </a:pPr>
            <a:r>
              <a:rPr lang="en-US" sz="1700" b="1" dirty="0">
                <a:latin typeface="Times New Roman" panose="02020603050405020304" pitchFamily="18" charset="0"/>
                <a:cs typeface="Times New Roman" panose="02020603050405020304" pitchFamily="18" charset="0"/>
              </a:rPr>
              <a:t>AI Summarization &amp; Action Item Extraction Azure OpenAI Service (GPT-4) : </a:t>
            </a:r>
            <a:r>
              <a:rPr lang="en-US" sz="1700" dirty="0">
                <a:latin typeface="Times New Roman" panose="02020603050405020304" pitchFamily="18" charset="0"/>
                <a:cs typeface="Times New Roman" panose="02020603050405020304" pitchFamily="18" charset="0"/>
              </a:rPr>
              <a:t>Can summarize meetings and extract key action points. Use Azure Text Analytics API (part of Cognitive Services) for keyword extraction &amp; sentiment analysis.</a:t>
            </a:r>
          </a:p>
          <a:p>
            <a:pPr marL="342900" indent="-342900" algn="just">
              <a:lnSpc>
                <a:spcPct val="150000"/>
              </a:lnSpc>
              <a:buAutoNum type="arabicPeriod"/>
            </a:pPr>
            <a:r>
              <a:rPr lang="en-US" sz="1700" b="1" dirty="0">
                <a:latin typeface="Times New Roman" panose="02020603050405020304" pitchFamily="18" charset="0"/>
                <a:cs typeface="Times New Roman" panose="02020603050405020304" pitchFamily="18" charset="0"/>
              </a:rPr>
              <a:t>Storage &amp; Database Azure Blob Storage: </a:t>
            </a:r>
            <a:r>
              <a:rPr lang="en-US" sz="1700" dirty="0">
                <a:latin typeface="Times New Roman" panose="02020603050405020304" pitchFamily="18" charset="0"/>
                <a:cs typeface="Times New Roman" panose="02020603050405020304" pitchFamily="18" charset="0"/>
              </a:rPr>
              <a:t>Store meeting audio, transcripts, and summaries.</a:t>
            </a:r>
          </a:p>
          <a:p>
            <a:pPr marL="342900" indent="-342900" algn="just">
              <a:lnSpc>
                <a:spcPct val="150000"/>
              </a:lnSpc>
              <a:buAutoNum type="arabicPeriod"/>
            </a:pPr>
            <a:r>
              <a:rPr lang="en-US" sz="1700" b="1" dirty="0">
                <a:latin typeface="Times New Roman" panose="02020603050405020304" pitchFamily="18" charset="0"/>
                <a:cs typeface="Times New Roman" panose="02020603050405020304" pitchFamily="18" charset="0"/>
              </a:rPr>
              <a:t>Azure Cosmos DB / Azure SQL:</a:t>
            </a:r>
            <a:r>
              <a:rPr lang="en-US" sz="1700" dirty="0">
                <a:latin typeface="Times New Roman" panose="02020603050405020304" pitchFamily="18" charset="0"/>
                <a:cs typeface="Times New Roman" panose="02020603050405020304" pitchFamily="18" charset="0"/>
              </a:rPr>
              <a:t> Store structured data (e.g., meeting metadata, action items).</a:t>
            </a:r>
          </a:p>
          <a:p>
            <a:pPr marL="342900" indent="-342900" algn="just">
              <a:lnSpc>
                <a:spcPct val="150000"/>
              </a:lnSpc>
              <a:buAutoNum type="arabicPeriod"/>
            </a:pPr>
            <a:r>
              <a:rPr lang="en-US" sz="1700" b="1" dirty="0">
                <a:latin typeface="Times New Roman" panose="02020603050405020304" pitchFamily="18" charset="0"/>
                <a:cs typeface="Times New Roman" panose="02020603050405020304" pitchFamily="18" charset="0"/>
              </a:rPr>
              <a:t>Azure Functions:</a:t>
            </a:r>
            <a:r>
              <a:rPr lang="en-US" sz="1700" dirty="0">
                <a:latin typeface="Times New Roman" panose="02020603050405020304" pitchFamily="18" charset="0"/>
                <a:cs typeface="Times New Roman" panose="02020603050405020304" pitchFamily="18" charset="0"/>
              </a:rPr>
              <a:t> Run serverless tasks like processing meeting summaries.</a:t>
            </a:r>
          </a:p>
          <a:p>
            <a:pPr marL="342900" indent="-342900" algn="just">
              <a:lnSpc>
                <a:spcPct val="150000"/>
              </a:lnSpc>
              <a:buAutoNum type="arabicPeriod"/>
            </a:pPr>
            <a:r>
              <a:rPr lang="en-US" sz="1700" b="1" dirty="0">
                <a:latin typeface="Times New Roman" panose="02020603050405020304" pitchFamily="18" charset="0"/>
                <a:cs typeface="Times New Roman" panose="02020603050405020304" pitchFamily="18" charset="0"/>
              </a:rPr>
              <a:t>Azure API Management: </a:t>
            </a:r>
            <a:r>
              <a:rPr lang="en-US" sz="1700" dirty="0">
                <a:latin typeface="Times New Roman" panose="02020603050405020304" pitchFamily="18" charset="0"/>
                <a:cs typeface="Times New Roman" panose="02020603050405020304" pitchFamily="18" charset="0"/>
              </a:rPr>
              <a:t>Secure and manage your backend APIs.</a:t>
            </a:r>
          </a:p>
          <a:p>
            <a:pPr marL="342900" indent="-342900" algn="just">
              <a:lnSpc>
                <a:spcPct val="150000"/>
              </a:lnSpc>
              <a:buAutoNum type="arabicPeriod"/>
            </a:pPr>
            <a:r>
              <a:rPr lang="en-US" sz="1700" b="1" dirty="0">
                <a:latin typeface="Times New Roman" panose="02020603050405020304" pitchFamily="18" charset="0"/>
                <a:cs typeface="Times New Roman" panose="02020603050405020304" pitchFamily="18" charset="0"/>
              </a:rPr>
              <a:t>Microsoft Teams &amp; Azure Integration Microsoft Graph API:</a:t>
            </a:r>
            <a:r>
              <a:rPr lang="en-US" sz="1700" dirty="0">
                <a:latin typeface="Times New Roman" panose="02020603050405020304" pitchFamily="18" charset="0"/>
                <a:cs typeface="Times New Roman" panose="02020603050405020304" pitchFamily="18" charset="0"/>
              </a:rPr>
              <a:t> Fetch meeting recordings/transcripts directly from Teams.</a:t>
            </a:r>
          </a:p>
          <a:p>
            <a:pPr marL="342900" indent="-342900">
              <a:lnSpc>
                <a:spcPct val="150000"/>
              </a:lnSpc>
              <a:buAutoNum type="arabicPeriod"/>
            </a:pPr>
            <a:r>
              <a:rPr lang="en-US" sz="1700" b="1" dirty="0">
                <a:latin typeface="Times New Roman" panose="02020603050405020304" pitchFamily="18" charset="0"/>
                <a:cs typeface="Times New Roman" panose="02020603050405020304" pitchFamily="18" charset="0"/>
              </a:rPr>
              <a:t>Power Automate: </a:t>
            </a:r>
            <a:r>
              <a:rPr lang="en-US" sz="1700" dirty="0">
                <a:latin typeface="Times New Roman" panose="02020603050405020304" pitchFamily="18" charset="0"/>
                <a:cs typeface="Times New Roman" panose="02020603050405020304" pitchFamily="18" charset="0"/>
              </a:rPr>
              <a:t>Automate sending meeting summaries to emails, Slack, Notion.</a:t>
            </a:r>
          </a:p>
          <a:p>
            <a:pPr marL="342900" indent="-342900">
              <a:lnSpc>
                <a:spcPct val="150000"/>
              </a:lnSpc>
              <a:buAutoNum type="arabicPeriod"/>
            </a:pPr>
            <a:r>
              <a:rPr lang="en-US" sz="1700" b="1" dirty="0">
                <a:latin typeface="Times New Roman" panose="02020603050405020304" pitchFamily="18" charset="0"/>
                <a:cs typeface="Times New Roman" panose="02020603050405020304" pitchFamily="18" charset="0"/>
              </a:rPr>
              <a:t>Azure Bot Service: </a:t>
            </a:r>
            <a:r>
              <a:rPr lang="en-US" sz="1700" dirty="0">
                <a:latin typeface="Times New Roman" panose="02020603050405020304" pitchFamily="18" charset="0"/>
                <a:cs typeface="Times New Roman" panose="02020603050405020304" pitchFamily="18" charset="0"/>
              </a:rPr>
              <a:t>Build a Teams chatbot to send AI-generated summaries.</a:t>
            </a:r>
          </a:p>
        </p:txBody>
      </p:sp>
      <p:pic>
        <p:nvPicPr>
          <p:cNvPr id="2" name="Picture 1" descr="A close-up of a logo&#10;&#10;AI-generated content may be incorrect.">
            <a:extLst>
              <a:ext uri="{FF2B5EF4-FFF2-40B4-BE49-F238E27FC236}">
                <a16:creationId xmlns:a16="http://schemas.microsoft.com/office/drawing/2014/main" id="{70FA17D9-6DEE-1AC2-4425-2896E6BE06C7}"/>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A62C2444-A070-9C61-A961-4EFE6D5FE005}"/>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044C537B-7F71-D303-F27F-4A46F6FD5229}"/>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75A6E055-8293-CDC5-5C5A-6A5394A50352}"/>
              </a:ext>
            </a:extLst>
          </p:cNvPr>
          <p:cNvPicPr>
            <a:picLocks noChangeAspect="1"/>
          </p:cNvPicPr>
          <p:nvPr/>
        </p:nvPicPr>
        <p:blipFill>
          <a:blip r:embed="rId5"/>
          <a:stretch>
            <a:fillRect/>
          </a:stretch>
        </p:blipFill>
        <p:spPr>
          <a:xfrm>
            <a:off x="7705437" y="6418236"/>
            <a:ext cx="711200" cy="342900"/>
          </a:xfrm>
          <a:prstGeom prst="rect">
            <a:avLst/>
          </a:prstGeom>
        </p:spPr>
      </p:pic>
    </p:spTree>
    <p:extLst>
      <p:ext uri="{BB962C8B-B14F-4D97-AF65-F5344CB8AC3E}">
        <p14:creationId xmlns:p14="http://schemas.microsoft.com/office/powerpoint/2010/main" val="16159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41FC7-809C-8B4D-74C2-776C5247A7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73BAF3-160A-3682-7164-A2B2B63A9401}"/>
              </a:ext>
            </a:extLst>
          </p:cNvPr>
          <p:cNvSpPr txBox="1"/>
          <p:nvPr/>
        </p:nvSpPr>
        <p:spPr>
          <a:xfrm>
            <a:off x="914400" y="422228"/>
            <a:ext cx="6487886" cy="1338828"/>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Tech Diagram, Stack &amp; GitHub Repo Link</a:t>
            </a:r>
          </a:p>
          <a:p>
            <a:endParaRPr lang="en-US" dirty="0"/>
          </a:p>
          <a:p>
            <a:endParaRPr lang="en-US" dirty="0"/>
          </a:p>
          <a:p>
            <a:r>
              <a:rPr lang="en-US" sz="2000" b="1" dirty="0">
                <a:latin typeface="Times New Roman" panose="02020603050405020304" pitchFamily="18" charset="0"/>
                <a:cs typeface="Times New Roman" panose="02020603050405020304" pitchFamily="18" charset="0"/>
              </a:rPr>
              <a:t>Tech Diagram:</a:t>
            </a:r>
            <a:endParaRPr lang="en-US" sz="2000" dirty="0"/>
          </a:p>
        </p:txBody>
      </p:sp>
      <p:pic>
        <p:nvPicPr>
          <p:cNvPr id="2" name="Picture 1" descr="A close-up of a logo&#10;&#10;AI-generated content may be incorrect.">
            <a:extLst>
              <a:ext uri="{FF2B5EF4-FFF2-40B4-BE49-F238E27FC236}">
                <a16:creationId xmlns:a16="http://schemas.microsoft.com/office/drawing/2014/main" id="{58BAA813-3DDD-3B45-5D3A-2B465E63E030}"/>
              </a:ext>
            </a:extLst>
          </p:cNvPr>
          <p:cNvPicPr>
            <a:picLocks noChangeAspect="1"/>
          </p:cNvPicPr>
          <p:nvPr/>
        </p:nvPicPr>
        <p:blipFill>
          <a:blip r:embed="rId2"/>
          <a:stretch>
            <a:fillRect/>
          </a:stretch>
        </p:blipFill>
        <p:spPr>
          <a:xfrm>
            <a:off x="10764981" y="6321373"/>
            <a:ext cx="1295682" cy="536627"/>
          </a:xfrm>
          <a:prstGeom prst="rect">
            <a:avLst/>
          </a:prstGeom>
        </p:spPr>
      </p:pic>
      <p:pic>
        <p:nvPicPr>
          <p:cNvPr id="3" name="Picture 2" descr="A logo of a book with a candle and sun&#10;&#10;AI-generated content may be incorrect.">
            <a:extLst>
              <a:ext uri="{FF2B5EF4-FFF2-40B4-BE49-F238E27FC236}">
                <a16:creationId xmlns:a16="http://schemas.microsoft.com/office/drawing/2014/main" id="{E73818A5-53DE-7D03-2C43-EFBB9C087DB1}"/>
              </a:ext>
            </a:extLst>
          </p:cNvPr>
          <p:cNvPicPr>
            <a:picLocks noChangeAspect="1"/>
          </p:cNvPicPr>
          <p:nvPr/>
        </p:nvPicPr>
        <p:blipFill>
          <a:blip r:embed="rId3"/>
          <a:stretch>
            <a:fillRect/>
          </a:stretch>
        </p:blipFill>
        <p:spPr>
          <a:xfrm>
            <a:off x="9963727" y="6217922"/>
            <a:ext cx="635000" cy="635000"/>
          </a:xfrm>
          <a:prstGeom prst="rect">
            <a:avLst/>
          </a:prstGeom>
        </p:spPr>
      </p:pic>
      <p:pic>
        <p:nvPicPr>
          <p:cNvPr id="5" name="Picture 4">
            <a:extLst>
              <a:ext uri="{FF2B5EF4-FFF2-40B4-BE49-F238E27FC236}">
                <a16:creationId xmlns:a16="http://schemas.microsoft.com/office/drawing/2014/main" id="{6695C17A-7D8F-DE7B-0F45-2D9E72A28BEC}"/>
              </a:ext>
            </a:extLst>
          </p:cNvPr>
          <p:cNvPicPr>
            <a:picLocks noChangeAspect="1"/>
          </p:cNvPicPr>
          <p:nvPr/>
        </p:nvPicPr>
        <p:blipFill>
          <a:blip r:embed="rId4"/>
          <a:stretch>
            <a:fillRect/>
          </a:stretch>
        </p:blipFill>
        <p:spPr>
          <a:xfrm>
            <a:off x="8582891" y="6396112"/>
            <a:ext cx="1214582" cy="387148"/>
          </a:xfrm>
          <a:prstGeom prst="rect">
            <a:avLst/>
          </a:prstGeom>
        </p:spPr>
      </p:pic>
      <p:pic>
        <p:nvPicPr>
          <p:cNvPr id="6" name="Picture 5" descr="A black and red logo&#10;&#10;AI-generated content may be incorrect.">
            <a:extLst>
              <a:ext uri="{FF2B5EF4-FFF2-40B4-BE49-F238E27FC236}">
                <a16:creationId xmlns:a16="http://schemas.microsoft.com/office/drawing/2014/main" id="{927DA9DA-1924-B8E9-99B1-808794D05F87}"/>
              </a:ext>
            </a:extLst>
          </p:cNvPr>
          <p:cNvPicPr>
            <a:picLocks noChangeAspect="1"/>
          </p:cNvPicPr>
          <p:nvPr/>
        </p:nvPicPr>
        <p:blipFill>
          <a:blip r:embed="rId5"/>
          <a:stretch>
            <a:fillRect/>
          </a:stretch>
        </p:blipFill>
        <p:spPr>
          <a:xfrm>
            <a:off x="7705437" y="6418236"/>
            <a:ext cx="711200" cy="342900"/>
          </a:xfrm>
          <a:prstGeom prst="rect">
            <a:avLst/>
          </a:prstGeom>
        </p:spPr>
      </p:pic>
      <p:pic>
        <p:nvPicPr>
          <p:cNvPr id="8" name="Picture 7">
            <a:extLst>
              <a:ext uri="{FF2B5EF4-FFF2-40B4-BE49-F238E27FC236}">
                <a16:creationId xmlns:a16="http://schemas.microsoft.com/office/drawing/2014/main" id="{F5AC2006-0959-275B-0621-BD9636E3314B}"/>
              </a:ext>
            </a:extLst>
          </p:cNvPr>
          <p:cNvPicPr>
            <a:picLocks noChangeAspect="1"/>
          </p:cNvPicPr>
          <p:nvPr/>
        </p:nvPicPr>
        <p:blipFill>
          <a:blip r:embed="rId6"/>
          <a:stretch>
            <a:fillRect/>
          </a:stretch>
        </p:blipFill>
        <p:spPr>
          <a:xfrm>
            <a:off x="2101435" y="1730278"/>
            <a:ext cx="7989129" cy="4487644"/>
          </a:xfrm>
          <a:prstGeom prst="rect">
            <a:avLst/>
          </a:prstGeom>
        </p:spPr>
      </p:pic>
    </p:spTree>
    <p:extLst>
      <p:ext uri="{BB962C8B-B14F-4D97-AF65-F5344CB8AC3E}">
        <p14:creationId xmlns:p14="http://schemas.microsoft.com/office/powerpoint/2010/main" val="1339349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1149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 Team Name : INNOVATORS    Team Members :  Chaithanya B S                                Inchara Mahesh                                Suchithra N                                Supriya H 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Stanford Dsouza</dc:creator>
  <cp:lastModifiedBy>Suchithra N</cp:lastModifiedBy>
  <cp:revision>6</cp:revision>
  <dcterms:created xsi:type="dcterms:W3CDTF">2025-02-03T10:37:11Z</dcterms:created>
  <dcterms:modified xsi:type="dcterms:W3CDTF">2025-02-08T16:13:26Z</dcterms:modified>
</cp:coreProperties>
</file>