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257" r:id="rId3"/>
    <p:sldId id="289" r:id="rId4"/>
    <p:sldId id="313" r:id="rId5"/>
    <p:sldId id="315" r:id="rId6"/>
    <p:sldId id="314" r:id="rId7"/>
    <p:sldId id="316" r:id="rId8"/>
    <p:sldId id="319" r:id="rId9"/>
    <p:sldId id="320" r:id="rId10"/>
    <p:sldId id="292" r:id="rId11"/>
    <p:sldId id="294" r:id="rId12"/>
    <p:sldId id="310" r:id="rId13"/>
    <p:sldId id="308" r:id="rId14"/>
    <p:sldId id="309" r:id="rId15"/>
    <p:sldId id="317" r:id="rId16"/>
    <p:sldId id="318" r:id="rId17"/>
    <p:sldId id="312" r:id="rId18"/>
    <p:sldId id="321" r:id="rId19"/>
    <p:sldId id="322" r:id="rId20"/>
    <p:sldId id="324" r:id="rId21"/>
    <p:sldId id="329" r:id="rId22"/>
    <p:sldId id="330" r:id="rId23"/>
    <p:sldId id="331" r:id="rId24"/>
    <p:sldId id="296" r:id="rId25"/>
    <p:sldId id="297" r:id="rId26"/>
    <p:sldId id="301" r:id="rId27"/>
    <p:sldId id="307" r:id="rId28"/>
    <p:sldId id="306" r:id="rId29"/>
    <p:sldId id="266" r:id="rId30"/>
  </p:sldIdLst>
  <p:sldSz cx="12192000" cy="6858000"/>
  <p:notesSz cx="6858000" cy="9144000"/>
  <p:embeddedFontLst>
    <p:embeddedFont>
      <p:font typeface="Fira Sans Extra Condensed Medium" panose="020B060402020202020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Montserrat Medium" panose="000006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196" autoAdjust="0"/>
  </p:normalViewPr>
  <p:slideViewPr>
    <p:cSldViewPr snapToGrid="0">
      <p:cViewPr varScale="1">
        <p:scale>
          <a:sx n="85" d="100"/>
          <a:sy n="85" d="100"/>
        </p:scale>
        <p:origin x="581"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7685" y="0"/>
            <a:ext cx="11868763"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dirty="0" err="1">
                  <a:solidFill>
                    <a:schemeClr val="lt1"/>
                  </a:solidFill>
                  <a:latin typeface="Calibri"/>
                  <a:ea typeface="Calibri"/>
                  <a:cs typeface="Calibri"/>
                  <a:sym typeface="Calibri"/>
                </a:rPr>
                <a:t>Capestone</a:t>
              </a:r>
              <a:r>
                <a:rPr lang="en-US" sz="1351" dirty="0">
                  <a:solidFill>
                    <a:schemeClr val="lt1"/>
                  </a:solidFill>
                  <a:latin typeface="Calibri"/>
                  <a:ea typeface="Calibri"/>
                  <a:cs typeface="Calibri"/>
                  <a:sym typeface="Calibri"/>
                </a:rPr>
                <a:t> Project</a:t>
              </a:r>
              <a:endParaRPr lang="en-US"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2232164" y="185942"/>
            <a:ext cx="8059271" cy="816470"/>
          </a:xfrm>
          <a:prstGeom prst="rect">
            <a:avLst/>
          </a:prstGeom>
          <a:solidFill>
            <a:schemeClr val="accent4"/>
          </a:solidFill>
          <a:ln>
            <a:noFill/>
          </a:ln>
        </p:spPr>
        <p:txBody>
          <a:bodyPr spcFirstLastPara="1" wrap="square" lIns="91425" tIns="45700" rIns="91425" bIns="45700" anchor="ctr" anchorCtr="0">
            <a:noAutofit/>
          </a:bodyPr>
          <a:lstStyle/>
          <a:p>
            <a:pPr algn="ctr"/>
            <a:r>
              <a:rPr lang="en-IN" sz="2000" b="1" dirty="0">
                <a:latin typeface="Times New Roman" panose="02020603050405020304" pitchFamily="18" charset="0"/>
                <a:ea typeface="Verdana" panose="020B0604030504040204" pitchFamily="34" charset="0"/>
                <a:cs typeface="Times New Roman" panose="02020603050405020304" pitchFamily="18" charset="0"/>
              </a:rPr>
              <a:t>To design and simulate a dielectric modulated and double </a:t>
            </a:r>
            <a:r>
              <a:rPr lang="en-IN" sz="2000" b="1" dirty="0" err="1">
                <a:latin typeface="Times New Roman" panose="02020603050405020304" pitchFamily="18" charset="0"/>
                <a:ea typeface="Verdana" panose="020B0604030504040204" pitchFamily="34" charset="0"/>
                <a:cs typeface="Times New Roman" panose="02020603050405020304" pitchFamily="18" charset="0"/>
              </a:rPr>
              <a:t>AlGaN</a:t>
            </a:r>
            <a:r>
              <a:rPr lang="en-IN" sz="2000" b="1" dirty="0">
                <a:latin typeface="Times New Roman" panose="02020603050405020304" pitchFamily="18" charset="0"/>
                <a:ea typeface="Verdana" panose="020B0604030504040204" pitchFamily="34" charset="0"/>
                <a:cs typeface="Times New Roman" panose="02020603050405020304" pitchFamily="18" charset="0"/>
              </a:rPr>
              <a:t> barrier plasma-based MOSHEMT for Bio-sensing applications</a:t>
            </a:r>
            <a:r>
              <a:rPr lang="en-IN" sz="1800" b="1" dirty="0">
                <a:latin typeface="Times New Roman" panose="02020603050405020304" pitchFamily="18" charset="0"/>
                <a:ea typeface="Verdana" panose="020B0604030504040204" pitchFamily="34" charset="0"/>
                <a:cs typeface="Times New Roman" panose="02020603050405020304" pitchFamily="18" charset="0"/>
              </a:rPr>
              <a:t>.</a:t>
            </a:r>
            <a:endParaRPr lang="en-US" sz="1800" b="1" i="0" u="none" strike="noStrike" cap="none"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KOUSHITHA C    </a:t>
            </a:r>
            <a:endParaRPr lang="en-US" sz="1400" b="1" i="0" u="none" strike="noStrike" cap="none" dirty="0">
              <a:solidFill>
                <a:schemeClr val="dk1"/>
              </a:solidFill>
              <a:latin typeface="Montserrat Medium"/>
              <a:ea typeface="Arial"/>
              <a:cs typeface="Arial"/>
              <a:sym typeface="Montserrat Medium"/>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 NAGA CHAITANYA SV</a:t>
            </a: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MEGHANA M</a:t>
            </a:r>
          </a:p>
          <a:p>
            <a:pPr marR="0" lvl="0" algn="ctr" rtl="0">
              <a:lnSpc>
                <a:spcPct val="100000"/>
              </a:lnSpc>
              <a:spcBef>
                <a:spcPts val="0"/>
              </a:spcBef>
              <a:spcAft>
                <a:spcPts val="0"/>
              </a:spcAft>
              <a:buClr>
                <a:srgbClr val="000000"/>
              </a:buClr>
              <a:buSzPts val="1400"/>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044278" y="5295901"/>
            <a:ext cx="3332470"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0" marR="0" lvl="0" indent="0" rtl="0">
              <a:lnSpc>
                <a:spcPct val="100000"/>
              </a:lnSpc>
              <a:spcBef>
                <a:spcPts val="0"/>
              </a:spcBef>
              <a:spcAft>
                <a:spcPts val="0"/>
              </a:spcAft>
              <a:buClr>
                <a:srgbClr val="000000"/>
              </a:buClr>
              <a:buSzPts val="1400"/>
              <a:buFont typeface="Arial"/>
              <a:buNone/>
            </a:pPr>
            <a:r>
              <a:rPr lang="en-US" b="1" dirty="0" err="1">
                <a:solidFill>
                  <a:schemeClr val="dk1"/>
                </a:solidFill>
                <a:latin typeface="Montserrat Medium"/>
                <a:ea typeface="Montserrat Medium"/>
                <a:cs typeface="Montserrat Medium"/>
                <a:sym typeface="Montserrat Medium"/>
              </a:rPr>
              <a:t>Mr</a:t>
            </a:r>
            <a:r>
              <a:rPr lang="en-US" b="1" dirty="0">
                <a:solidFill>
                  <a:schemeClr val="dk1"/>
                </a:solidFill>
                <a:latin typeface="Montserrat Medium"/>
                <a:ea typeface="Montserrat Medium"/>
                <a:cs typeface="Montserrat Medium"/>
                <a:sym typeface="Montserrat Medium"/>
              </a:rPr>
              <a:t> GIRISH SHANKAR MISHRA</a:t>
            </a:r>
            <a:endParaRPr lang="en-US" sz="1400" b="1" i="0" u="none" strike="noStrike" cap="none"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111761" y="626805"/>
            <a:ext cx="11546840"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79259"/>
            <a:ext cx="10515600" cy="416175"/>
          </a:xfrm>
          <a:prstGeom prst="rect">
            <a:avLst/>
          </a:prstGeom>
          <a:noFill/>
          <a:ln>
            <a:noFill/>
          </a:ln>
        </p:spPr>
        <p:txBody>
          <a:bodyPr spcFirstLastPara="1" wrap="square" lIns="91425" tIns="45700" rIns="91425" bIns="45700" anchor="t" anchorCtr="0">
            <a:noAutofit/>
          </a:bodyPr>
          <a:lstStyle/>
          <a:p>
            <a:pPr algn="ctr"/>
            <a:r>
              <a:rPr lang="en-US" sz="2400" b="1" i="0" u="none" strike="noStrike" cap="none" dirty="0">
                <a:solidFill>
                  <a:srgbClr val="000000"/>
                </a:solidFill>
                <a:latin typeface="Montserrat"/>
                <a:ea typeface="Montserrat"/>
                <a:cs typeface="Montserrat"/>
                <a:sym typeface="Montserrat"/>
              </a:rPr>
              <a:t>Project Plan</a:t>
            </a:r>
            <a:r>
              <a:rPr lang="en-US" b="1" i="0" u="none" strike="noStrike" cap="none" dirty="0">
                <a:solidFill>
                  <a:srgbClr val="000000"/>
                </a:solidFill>
                <a:latin typeface="Montserrat"/>
                <a:ea typeface="Montserrat"/>
                <a:cs typeface="Montserrat"/>
                <a:sym typeface="Montserrat"/>
              </a:rPr>
              <a:t>  </a:t>
            </a:r>
            <a:r>
              <a:rPr lang="en-US" i="0" u="none" strike="noStrike" cap="none" dirty="0">
                <a:solidFill>
                  <a:srgbClr val="000000"/>
                </a:solidFill>
                <a:latin typeface="Montserrat"/>
                <a:ea typeface="Montserrat"/>
                <a:cs typeface="Montserrat"/>
                <a:sym typeface="Montserrat"/>
              </a:rPr>
              <a:t>(G</a:t>
            </a:r>
            <a:r>
              <a:rPr lang="en-IN" dirty="0">
                <a:latin typeface="Verdana" panose="020B0604030504040204" pitchFamily="34" charset="0"/>
                <a:ea typeface="Verdana" panose="020B0604030504040204" pitchFamily="34" charset="0"/>
              </a:rPr>
              <a:t>ant Chart  - Milestones and Activities) </a:t>
            </a:r>
          </a:p>
          <a:p>
            <a:pPr marL="0" marR="0" lvl="0" indent="0" algn="ctr" rtl="0">
              <a:lnSpc>
                <a:spcPct val="100000"/>
              </a:lnSpc>
              <a:spcBef>
                <a:spcPts val="0"/>
              </a:spcBef>
              <a:spcAft>
                <a:spcPts val="0"/>
              </a:spcAft>
              <a:buNone/>
            </a:pPr>
            <a:endParaRPr dirty="0"/>
          </a:p>
        </p:txBody>
      </p:sp>
      <p:graphicFrame>
        <p:nvGraphicFramePr>
          <p:cNvPr id="6" name="Table 5">
            <a:extLst>
              <a:ext uri="{FF2B5EF4-FFF2-40B4-BE49-F238E27FC236}">
                <a16:creationId xmlns:a16="http://schemas.microsoft.com/office/drawing/2014/main" id="{F4664CDC-11A2-4C4A-0ACC-3D3C9BE4F300}"/>
              </a:ext>
            </a:extLst>
          </p:cNvPr>
          <p:cNvGraphicFramePr>
            <a:graphicFrameLocks noGrp="1"/>
          </p:cNvGraphicFramePr>
          <p:nvPr>
            <p:extLst>
              <p:ext uri="{D42A27DB-BD31-4B8C-83A1-F6EECF244321}">
                <p14:modId xmlns:p14="http://schemas.microsoft.com/office/powerpoint/2010/main" val="1815481977"/>
              </p:ext>
            </p:extLst>
          </p:nvPr>
        </p:nvGraphicFramePr>
        <p:xfrm>
          <a:off x="262467" y="730132"/>
          <a:ext cx="11594258" cy="5109510"/>
        </p:xfrm>
        <a:graphic>
          <a:graphicData uri="http://schemas.openxmlformats.org/drawingml/2006/table">
            <a:tbl>
              <a:tblPr firstRow="1" bandRow="1">
                <a:tableStyleId>{487C13AC-C4EB-4B75-A16E-F28B5C2F6171}</a:tableStyleId>
              </a:tblPr>
              <a:tblGrid>
                <a:gridCol w="1598110">
                  <a:extLst>
                    <a:ext uri="{9D8B030D-6E8A-4147-A177-3AD203B41FA5}">
                      <a16:colId xmlns:a16="http://schemas.microsoft.com/office/drawing/2014/main" val="3863915486"/>
                    </a:ext>
                  </a:extLst>
                </a:gridCol>
                <a:gridCol w="1666025">
                  <a:extLst>
                    <a:ext uri="{9D8B030D-6E8A-4147-A177-3AD203B41FA5}">
                      <a16:colId xmlns:a16="http://schemas.microsoft.com/office/drawing/2014/main" val="3358461205"/>
                    </a:ext>
                  </a:extLst>
                </a:gridCol>
                <a:gridCol w="1666025">
                  <a:extLst>
                    <a:ext uri="{9D8B030D-6E8A-4147-A177-3AD203B41FA5}">
                      <a16:colId xmlns:a16="http://schemas.microsoft.com/office/drawing/2014/main" val="2667429963"/>
                    </a:ext>
                  </a:extLst>
                </a:gridCol>
                <a:gridCol w="1593108">
                  <a:extLst>
                    <a:ext uri="{9D8B030D-6E8A-4147-A177-3AD203B41FA5}">
                      <a16:colId xmlns:a16="http://schemas.microsoft.com/office/drawing/2014/main" val="4012335497"/>
                    </a:ext>
                  </a:extLst>
                </a:gridCol>
                <a:gridCol w="1738940">
                  <a:extLst>
                    <a:ext uri="{9D8B030D-6E8A-4147-A177-3AD203B41FA5}">
                      <a16:colId xmlns:a16="http://schemas.microsoft.com/office/drawing/2014/main" val="4281862357"/>
                    </a:ext>
                  </a:extLst>
                </a:gridCol>
                <a:gridCol w="1666025">
                  <a:extLst>
                    <a:ext uri="{9D8B030D-6E8A-4147-A177-3AD203B41FA5}">
                      <a16:colId xmlns:a16="http://schemas.microsoft.com/office/drawing/2014/main" val="792803843"/>
                    </a:ext>
                  </a:extLst>
                </a:gridCol>
                <a:gridCol w="1666025">
                  <a:extLst>
                    <a:ext uri="{9D8B030D-6E8A-4147-A177-3AD203B41FA5}">
                      <a16:colId xmlns:a16="http://schemas.microsoft.com/office/drawing/2014/main" val="931084993"/>
                    </a:ext>
                  </a:extLst>
                </a:gridCol>
              </a:tblGrid>
              <a:tr h="681457">
                <a:tc>
                  <a:txBody>
                    <a:bodyPr/>
                    <a:lstStyle/>
                    <a:p>
                      <a:r>
                        <a:rPr lang="en-IN" dirty="0"/>
                        <a:t>MONTH</a:t>
                      </a:r>
                    </a:p>
                  </a:txBody>
                  <a:tcPr/>
                </a:tc>
                <a:tc>
                  <a:txBody>
                    <a:bodyPr/>
                    <a:lstStyle/>
                    <a:p>
                      <a:r>
                        <a:rPr lang="en-IN" dirty="0"/>
                        <a:t>JULY(WEEK 1&amp;2)</a:t>
                      </a:r>
                    </a:p>
                  </a:txBody>
                  <a:tcPr/>
                </a:tc>
                <a:tc>
                  <a:txBody>
                    <a:bodyPr/>
                    <a:lstStyle/>
                    <a:p>
                      <a:r>
                        <a:rPr lang="en-IN" dirty="0"/>
                        <a:t> JULY(WEEK 3&amp;4)</a:t>
                      </a:r>
                    </a:p>
                  </a:txBody>
                  <a:tcPr/>
                </a:tc>
                <a:tc>
                  <a:txBody>
                    <a:bodyPr/>
                    <a:lstStyle/>
                    <a:p>
                      <a:r>
                        <a:rPr lang="en-IN" dirty="0"/>
                        <a:t> AUGUST(WEEK 1&amp;2)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 AUGUST(WEEK 3&amp;4)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SEPTEMBER(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WEEK 1,2,3)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OCTOBER(WEEK 1&amp;2)</a:t>
                      </a:r>
                    </a:p>
                  </a:txBody>
                  <a:tcPr/>
                </a:tc>
                <a:extLst>
                  <a:ext uri="{0D108BD9-81ED-4DB2-BD59-A6C34878D82A}">
                    <a16:rowId xmlns:a16="http://schemas.microsoft.com/office/drawing/2014/main" val="1083691637"/>
                  </a:ext>
                </a:extLst>
              </a:tr>
              <a:tr h="544625">
                <a:tc>
                  <a:txBody>
                    <a:bodyPr/>
                    <a:lstStyle/>
                    <a:p>
                      <a:r>
                        <a:rPr lang="en-IN" dirty="0"/>
                        <a:t>PHASE 1 (Abstract)</a:t>
                      </a:r>
                    </a:p>
                  </a:txBody>
                  <a:tcPr/>
                </a:tc>
                <a:tc>
                  <a:txBody>
                    <a:bodyPr/>
                    <a:lstStyle/>
                    <a:p>
                      <a:r>
                        <a:rPr lang="en-IN" dirty="0"/>
                        <a:t>X</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07560328"/>
                  </a:ext>
                </a:extLst>
              </a:tr>
              <a:tr h="6619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PHASE 2 (TCAD Simulation Setup)</a:t>
                      </a:r>
                    </a:p>
                  </a:txBody>
                  <a:tcPr/>
                </a:tc>
                <a:tc>
                  <a:txBody>
                    <a:bodyPr/>
                    <a:lstStyle/>
                    <a:p>
                      <a:endParaRPr lang="en-IN"/>
                    </a:p>
                  </a:txBody>
                  <a:tcPr/>
                </a:tc>
                <a:tc>
                  <a:txBody>
                    <a:bodyPr/>
                    <a:lstStyle/>
                    <a:p>
                      <a:r>
                        <a:rPr lang="en-IN" dirty="0"/>
                        <a:t>X</a:t>
                      </a:r>
                    </a:p>
                  </a:txBody>
                  <a:tcPr/>
                </a:tc>
                <a:tc>
                  <a:txBody>
                    <a:bodyPr/>
                    <a:lstStyle/>
                    <a:p>
                      <a:r>
                        <a:rPr lang="en-IN" dirty="0"/>
                        <a:t>X</a:t>
                      </a:r>
                    </a:p>
                  </a:txBody>
                  <a:tcPr/>
                </a:tc>
                <a:tc>
                  <a:txBody>
                    <a:bodyPr/>
                    <a:lstStyle/>
                    <a:p>
                      <a:r>
                        <a:rPr lang="en-IN" dirty="0"/>
                        <a:t>X</a:t>
                      </a:r>
                    </a:p>
                  </a:txBody>
                  <a:tcPr/>
                </a:tc>
                <a:tc>
                  <a:txBody>
                    <a:bodyPr/>
                    <a:lstStyle/>
                    <a:p>
                      <a:r>
                        <a:rPr lang="en-IN" dirty="0"/>
                        <a:t>X</a:t>
                      </a:r>
                    </a:p>
                  </a:txBody>
                  <a:tcPr/>
                </a:tc>
                <a:tc>
                  <a:txBody>
                    <a:bodyPr/>
                    <a:lstStyle/>
                    <a:p>
                      <a:r>
                        <a:rPr lang="en-IN" dirty="0"/>
                        <a:t>X</a:t>
                      </a:r>
                    </a:p>
                  </a:txBody>
                  <a:tcPr/>
                </a:tc>
                <a:extLst>
                  <a:ext uri="{0D108BD9-81ED-4DB2-BD59-A6C34878D82A}">
                    <a16:rowId xmlns:a16="http://schemas.microsoft.com/office/drawing/2014/main" val="275286565"/>
                  </a:ext>
                </a:extLst>
              </a:tr>
              <a:tr h="1078973">
                <a:tc>
                  <a:txBody>
                    <a:bodyPr/>
                    <a:lstStyle/>
                    <a:p>
                      <a:r>
                        <a:rPr lang="en-IN" dirty="0"/>
                        <a:t>PHASE 3 (Literature Review &amp; Conceptual Design)</a:t>
                      </a:r>
                    </a:p>
                  </a:txBody>
                  <a:tcPr/>
                </a:tc>
                <a:tc>
                  <a:txBody>
                    <a:bodyPr/>
                    <a:lstStyle/>
                    <a:p>
                      <a:endParaRPr lang="en-IN"/>
                    </a:p>
                  </a:txBody>
                  <a:tcPr/>
                </a:tc>
                <a:tc>
                  <a:txBody>
                    <a:bodyPr/>
                    <a:lstStyle/>
                    <a:p>
                      <a:endParaRPr lang="en-IN"/>
                    </a:p>
                  </a:txBody>
                  <a:tcPr/>
                </a:tc>
                <a:tc>
                  <a:txBody>
                    <a:bodyPr/>
                    <a:lstStyle/>
                    <a:p>
                      <a:r>
                        <a:rPr lang="en-IN" dirty="0"/>
                        <a:t>X</a:t>
                      </a:r>
                    </a:p>
                  </a:txBody>
                  <a:tcPr/>
                </a:tc>
                <a:tc>
                  <a:txBody>
                    <a:bodyPr/>
                    <a:lstStyle/>
                    <a:p>
                      <a:r>
                        <a:rPr lang="en-IN" dirty="0"/>
                        <a:t>X</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28668996"/>
                  </a:ext>
                </a:extLst>
              </a:tr>
              <a:tr h="854972">
                <a:tc>
                  <a:txBody>
                    <a:bodyPr/>
                    <a:lstStyle/>
                    <a:p>
                      <a:r>
                        <a:rPr lang="en-IN" dirty="0"/>
                        <a:t>PHASE 4 (Device Simulation &amp; Analysis)</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X</a:t>
                      </a:r>
                    </a:p>
                  </a:txBody>
                  <a:tcPr/>
                </a:tc>
                <a:tc>
                  <a:txBody>
                    <a:bodyPr/>
                    <a:lstStyle/>
                    <a:p>
                      <a:r>
                        <a:rPr lang="en-IN" dirty="0"/>
                        <a:t>X</a:t>
                      </a:r>
                    </a:p>
                  </a:txBody>
                  <a:tcPr/>
                </a:tc>
                <a:tc>
                  <a:txBody>
                    <a:bodyPr/>
                    <a:lstStyle/>
                    <a:p>
                      <a:r>
                        <a:rPr lang="en-IN" dirty="0"/>
                        <a:t>X</a:t>
                      </a:r>
                    </a:p>
                  </a:txBody>
                  <a:tcPr/>
                </a:tc>
                <a:extLst>
                  <a:ext uri="{0D108BD9-81ED-4DB2-BD59-A6C34878D82A}">
                    <a16:rowId xmlns:a16="http://schemas.microsoft.com/office/drawing/2014/main" val="4216127094"/>
                  </a:ext>
                </a:extLst>
              </a:tr>
              <a:tr h="1078973">
                <a:tc>
                  <a:txBody>
                    <a:bodyPr/>
                    <a:lstStyle/>
                    <a:p>
                      <a:r>
                        <a:rPr lang="en-IN" dirty="0"/>
                        <a:t>PHASE 5 (Experimental Design &amp; Prototype Fabrication)</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r>
                        <a:rPr lang="en-IN" dirty="0"/>
                        <a:t>X</a:t>
                      </a:r>
                    </a:p>
                  </a:txBody>
                  <a:tcPr/>
                </a:tc>
                <a:tc>
                  <a:txBody>
                    <a:bodyPr/>
                    <a:lstStyle/>
                    <a:p>
                      <a:r>
                        <a:rPr lang="en-IN" dirty="0"/>
                        <a:t>X</a:t>
                      </a:r>
                    </a:p>
                  </a:txBody>
                  <a:tcPr/>
                </a:tc>
                <a:extLst>
                  <a:ext uri="{0D108BD9-81ED-4DB2-BD59-A6C34878D82A}">
                    <a16:rowId xmlns:a16="http://schemas.microsoft.com/office/drawing/2014/main" val="3748104775"/>
                  </a:ext>
                </a:extLst>
              </a:tr>
            </a:tbl>
          </a:graphicData>
        </a:graphic>
      </p:graphicFrame>
      <p:graphicFrame>
        <p:nvGraphicFramePr>
          <p:cNvPr id="9" name="Table 8">
            <a:extLst>
              <a:ext uri="{FF2B5EF4-FFF2-40B4-BE49-F238E27FC236}">
                <a16:creationId xmlns:a16="http://schemas.microsoft.com/office/drawing/2014/main" id="{2071FDB0-4D8E-91C5-2EA6-C23A2BEA8E10}"/>
              </a:ext>
            </a:extLst>
          </p:cNvPr>
          <p:cNvGraphicFramePr>
            <a:graphicFrameLocks noGrp="1"/>
          </p:cNvGraphicFramePr>
          <p:nvPr>
            <p:extLst>
              <p:ext uri="{D42A27DB-BD31-4B8C-83A1-F6EECF244321}">
                <p14:modId xmlns:p14="http://schemas.microsoft.com/office/powerpoint/2010/main" val="420440351"/>
              </p:ext>
            </p:extLst>
          </p:nvPr>
        </p:nvGraphicFramePr>
        <p:xfrm>
          <a:off x="262466" y="5839643"/>
          <a:ext cx="11594253" cy="877722"/>
        </p:xfrm>
        <a:graphic>
          <a:graphicData uri="http://schemas.openxmlformats.org/drawingml/2006/table">
            <a:tbl>
              <a:tblPr firstRow="1" bandRow="1">
                <a:tableStyleId>{487C13AC-C4EB-4B75-A16E-F28B5C2F6171}</a:tableStyleId>
              </a:tblPr>
              <a:tblGrid>
                <a:gridCol w="1597087">
                  <a:extLst>
                    <a:ext uri="{9D8B030D-6E8A-4147-A177-3AD203B41FA5}">
                      <a16:colId xmlns:a16="http://schemas.microsoft.com/office/drawing/2014/main" val="112644755"/>
                    </a:ext>
                  </a:extLst>
                </a:gridCol>
                <a:gridCol w="1661752">
                  <a:extLst>
                    <a:ext uri="{9D8B030D-6E8A-4147-A177-3AD203B41FA5}">
                      <a16:colId xmlns:a16="http://schemas.microsoft.com/office/drawing/2014/main" val="3595475990"/>
                    </a:ext>
                  </a:extLst>
                </a:gridCol>
                <a:gridCol w="1652866">
                  <a:extLst>
                    <a:ext uri="{9D8B030D-6E8A-4147-A177-3AD203B41FA5}">
                      <a16:colId xmlns:a16="http://schemas.microsoft.com/office/drawing/2014/main" val="2496101866"/>
                    </a:ext>
                  </a:extLst>
                </a:gridCol>
                <a:gridCol w="1603147">
                  <a:extLst>
                    <a:ext uri="{9D8B030D-6E8A-4147-A177-3AD203B41FA5}">
                      <a16:colId xmlns:a16="http://schemas.microsoft.com/office/drawing/2014/main" val="2276348766"/>
                    </a:ext>
                  </a:extLst>
                </a:gridCol>
                <a:gridCol w="1766047">
                  <a:extLst>
                    <a:ext uri="{9D8B030D-6E8A-4147-A177-3AD203B41FA5}">
                      <a16:colId xmlns:a16="http://schemas.microsoft.com/office/drawing/2014/main" val="993942255"/>
                    </a:ext>
                  </a:extLst>
                </a:gridCol>
                <a:gridCol w="1657033">
                  <a:extLst>
                    <a:ext uri="{9D8B030D-6E8A-4147-A177-3AD203B41FA5}">
                      <a16:colId xmlns:a16="http://schemas.microsoft.com/office/drawing/2014/main" val="2693433617"/>
                    </a:ext>
                  </a:extLst>
                </a:gridCol>
                <a:gridCol w="1656321">
                  <a:extLst>
                    <a:ext uri="{9D8B030D-6E8A-4147-A177-3AD203B41FA5}">
                      <a16:colId xmlns:a16="http://schemas.microsoft.com/office/drawing/2014/main" val="1098527670"/>
                    </a:ext>
                  </a:extLst>
                </a:gridCol>
              </a:tblGrid>
              <a:tr h="877722">
                <a:tc>
                  <a:txBody>
                    <a:bodyPr/>
                    <a:lstStyle/>
                    <a:p>
                      <a:r>
                        <a:rPr lang="en-IN" dirty="0"/>
                        <a:t>PHASE 6 (Experimental Validation )</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X</a:t>
                      </a:r>
                    </a:p>
                  </a:txBody>
                  <a:tcPr/>
                </a:tc>
                <a:extLst>
                  <a:ext uri="{0D108BD9-81ED-4DB2-BD59-A6C34878D82A}">
                    <a16:rowId xmlns:a16="http://schemas.microsoft.com/office/drawing/2014/main" val="1139569593"/>
                  </a:ext>
                </a:extLst>
              </a:tr>
            </a:tbl>
          </a:graphicData>
        </a:graphic>
      </p:graphicFrame>
    </p:spTree>
    <p:extLst>
      <p:ext uri="{BB962C8B-B14F-4D97-AF65-F5344CB8AC3E}">
        <p14:creationId xmlns:p14="http://schemas.microsoft.com/office/powerpoint/2010/main" val="331631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220223" y="232275"/>
            <a:ext cx="11805522" cy="6393450"/>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graphicFrame>
        <p:nvGraphicFramePr>
          <p:cNvPr id="7" name="Table 6">
            <a:extLst>
              <a:ext uri="{FF2B5EF4-FFF2-40B4-BE49-F238E27FC236}">
                <a16:creationId xmlns:a16="http://schemas.microsoft.com/office/drawing/2014/main" id="{F319C4F4-C73B-FDC5-5E57-BDC47DB317FD}"/>
              </a:ext>
            </a:extLst>
          </p:cNvPr>
          <p:cNvGraphicFramePr>
            <a:graphicFrameLocks noGrp="1"/>
          </p:cNvGraphicFramePr>
          <p:nvPr>
            <p:extLst>
              <p:ext uri="{D42A27DB-BD31-4B8C-83A1-F6EECF244321}">
                <p14:modId xmlns:p14="http://schemas.microsoft.com/office/powerpoint/2010/main" val="4194145781"/>
              </p:ext>
            </p:extLst>
          </p:nvPr>
        </p:nvGraphicFramePr>
        <p:xfrm>
          <a:off x="609600" y="719664"/>
          <a:ext cx="10704946" cy="4609718"/>
        </p:xfrm>
        <a:graphic>
          <a:graphicData uri="http://schemas.openxmlformats.org/drawingml/2006/table">
            <a:tbl>
              <a:tblPr firstRow="1" bandRow="1">
                <a:tableStyleId>{487C13AC-C4EB-4B75-A16E-F28B5C2F6171}</a:tableStyleId>
              </a:tblPr>
              <a:tblGrid>
                <a:gridCol w="944219">
                  <a:extLst>
                    <a:ext uri="{9D8B030D-6E8A-4147-A177-3AD203B41FA5}">
                      <a16:colId xmlns:a16="http://schemas.microsoft.com/office/drawing/2014/main" val="3861580369"/>
                    </a:ext>
                  </a:extLst>
                </a:gridCol>
                <a:gridCol w="1444769">
                  <a:extLst>
                    <a:ext uri="{9D8B030D-6E8A-4147-A177-3AD203B41FA5}">
                      <a16:colId xmlns:a16="http://schemas.microsoft.com/office/drawing/2014/main" val="1495922847"/>
                    </a:ext>
                  </a:extLst>
                </a:gridCol>
                <a:gridCol w="3095646">
                  <a:extLst>
                    <a:ext uri="{9D8B030D-6E8A-4147-A177-3AD203B41FA5}">
                      <a16:colId xmlns:a16="http://schemas.microsoft.com/office/drawing/2014/main" val="3146485453"/>
                    </a:ext>
                  </a:extLst>
                </a:gridCol>
                <a:gridCol w="1784716">
                  <a:extLst>
                    <a:ext uri="{9D8B030D-6E8A-4147-A177-3AD203B41FA5}">
                      <a16:colId xmlns:a16="http://schemas.microsoft.com/office/drawing/2014/main" val="4124026358"/>
                    </a:ext>
                  </a:extLst>
                </a:gridCol>
                <a:gridCol w="1888439">
                  <a:extLst>
                    <a:ext uri="{9D8B030D-6E8A-4147-A177-3AD203B41FA5}">
                      <a16:colId xmlns:a16="http://schemas.microsoft.com/office/drawing/2014/main" val="482704851"/>
                    </a:ext>
                  </a:extLst>
                </a:gridCol>
                <a:gridCol w="1547157">
                  <a:extLst>
                    <a:ext uri="{9D8B030D-6E8A-4147-A177-3AD203B41FA5}">
                      <a16:colId xmlns:a16="http://schemas.microsoft.com/office/drawing/2014/main" val="628400343"/>
                    </a:ext>
                  </a:extLst>
                </a:gridCol>
              </a:tblGrid>
              <a:tr h="688698">
                <a:tc>
                  <a:txBody>
                    <a:bodyPr/>
                    <a:lstStyle/>
                    <a:p>
                      <a:r>
                        <a:rPr lang="en-IN" b="1" dirty="0" err="1"/>
                        <a:t>Sl</a:t>
                      </a:r>
                      <a:endParaRPr lang="en-IN" b="1" dirty="0"/>
                    </a:p>
                  </a:txBody>
                  <a:tcPr/>
                </a:tc>
                <a:tc>
                  <a:txBody>
                    <a:bodyPr/>
                    <a:lstStyle/>
                    <a:p>
                      <a:r>
                        <a:rPr lang="en-IN" b="1" dirty="0"/>
                        <a:t>TITLE</a:t>
                      </a:r>
                    </a:p>
                  </a:txBody>
                  <a:tcPr/>
                </a:tc>
                <a:tc>
                  <a:txBody>
                    <a:bodyPr/>
                    <a:lstStyle/>
                    <a:p>
                      <a:r>
                        <a:rPr lang="en-IN" b="1" dirty="0"/>
                        <a:t>METHODLOGY</a:t>
                      </a:r>
                    </a:p>
                  </a:txBody>
                  <a:tcPr/>
                </a:tc>
                <a:tc>
                  <a:txBody>
                    <a:bodyPr/>
                    <a:lstStyle/>
                    <a:p>
                      <a:r>
                        <a:rPr lang="en-IN" b="1" dirty="0"/>
                        <a:t>MERITS</a:t>
                      </a:r>
                    </a:p>
                  </a:txBody>
                  <a:tcPr/>
                </a:tc>
                <a:tc>
                  <a:txBody>
                    <a:bodyPr/>
                    <a:lstStyle/>
                    <a:p>
                      <a:r>
                        <a:rPr lang="en-IN" b="1" dirty="0"/>
                        <a:t>RESEARCH GAP</a:t>
                      </a:r>
                    </a:p>
                  </a:txBody>
                  <a:tcPr/>
                </a:tc>
                <a:tc>
                  <a:txBody>
                    <a:bodyPr/>
                    <a:lstStyle/>
                    <a:p>
                      <a:r>
                        <a:rPr lang="en-IN" b="1" dirty="0"/>
                        <a:t>YEAR OF PUBLISHED</a:t>
                      </a:r>
                    </a:p>
                  </a:txBody>
                  <a:tcPr/>
                </a:tc>
                <a:extLst>
                  <a:ext uri="{0D108BD9-81ED-4DB2-BD59-A6C34878D82A}">
                    <a16:rowId xmlns:a16="http://schemas.microsoft.com/office/drawing/2014/main" val="2213685445"/>
                  </a:ext>
                </a:extLst>
              </a:tr>
              <a:tr h="3921020">
                <a:tc>
                  <a:txBody>
                    <a:bodyPr/>
                    <a:lstStyle/>
                    <a:p>
                      <a:r>
                        <a:rPr lang="en-IN" dirty="0"/>
                        <a:t>1</a:t>
                      </a:r>
                    </a:p>
                  </a:txBody>
                  <a:tcPr/>
                </a:tc>
                <a:tc>
                  <a:txBody>
                    <a:bodyPr/>
                    <a:lstStyle/>
                    <a:p>
                      <a:r>
                        <a:rPr lang="en-US" sz="1400" b="0" i="0" u="none" strike="noStrike" cap="none" dirty="0">
                          <a:solidFill>
                            <a:srgbClr val="000000"/>
                          </a:solidFill>
                          <a:effectLst/>
                          <a:latin typeface="Arial"/>
                          <a:ea typeface="Arial"/>
                          <a:cs typeface="Arial"/>
                          <a:sym typeface="Arial"/>
                        </a:rPr>
                        <a:t>Analytical Modeling and Simulation of </a:t>
                      </a:r>
                      <a:endParaRPr lang="en-US" dirty="0"/>
                    </a:p>
                    <a:p>
                      <a:r>
                        <a:rPr lang="en-US" sz="1400" b="0" i="0" u="none" strike="noStrike" cap="none" dirty="0" err="1">
                          <a:solidFill>
                            <a:srgbClr val="000000"/>
                          </a:solidFill>
                          <a:effectLst/>
                          <a:latin typeface="Arial"/>
                          <a:ea typeface="Arial"/>
                          <a:cs typeface="Arial"/>
                          <a:sym typeface="Arial"/>
                        </a:rPr>
                        <a:t>AlGaN</a:t>
                      </a:r>
                      <a:r>
                        <a:rPr lang="en-US" sz="1400" b="0" i="0" u="none" strike="noStrike" cap="none" dirty="0">
                          <a:solidFill>
                            <a:srgbClr val="000000"/>
                          </a:solidFill>
                          <a:effectLst/>
                          <a:latin typeface="Arial"/>
                          <a:ea typeface="Arial"/>
                          <a:cs typeface="Arial"/>
                          <a:sym typeface="Arial"/>
                        </a:rPr>
                        <a:t>/</a:t>
                      </a:r>
                      <a:r>
                        <a:rPr lang="en-US" sz="1400" b="0" i="0" u="none" strike="noStrike" cap="none" dirty="0" err="1">
                          <a:solidFill>
                            <a:srgbClr val="000000"/>
                          </a:solidFill>
                          <a:effectLst/>
                          <a:latin typeface="Arial"/>
                          <a:ea typeface="Arial"/>
                          <a:cs typeface="Arial"/>
                          <a:sym typeface="Arial"/>
                        </a:rPr>
                        <a:t>GaN</a:t>
                      </a:r>
                      <a:r>
                        <a:rPr lang="en-US" sz="1400" b="0" i="0" u="none" strike="noStrike" cap="none" dirty="0">
                          <a:solidFill>
                            <a:srgbClr val="000000"/>
                          </a:solidFill>
                          <a:effectLst/>
                          <a:latin typeface="Arial"/>
                          <a:ea typeface="Arial"/>
                          <a:cs typeface="Arial"/>
                          <a:sym typeface="Arial"/>
                        </a:rPr>
                        <a:t> MOS-HEMT for High </a:t>
                      </a:r>
                      <a:endParaRPr lang="en-US" dirty="0"/>
                    </a:p>
                    <a:p>
                      <a:r>
                        <a:rPr lang="en-US" sz="1400" b="0" i="0" u="none" strike="noStrike" cap="none" dirty="0">
                          <a:solidFill>
                            <a:srgbClr val="000000"/>
                          </a:solidFill>
                          <a:effectLst/>
                          <a:latin typeface="Arial"/>
                          <a:ea typeface="Arial"/>
                          <a:cs typeface="Arial"/>
                          <a:sym typeface="Arial"/>
                        </a:rPr>
                        <a:t>Sensitive pH Sensor</a:t>
                      </a:r>
                      <a:endParaRPr lang="en-IN" dirty="0"/>
                    </a:p>
                  </a:txBody>
                  <a:tcPr/>
                </a:tc>
                <a:tc>
                  <a:txBody>
                    <a:bodyPr/>
                    <a:lstStyle/>
                    <a:p>
                      <a:pPr marL="285750" indent="-285750">
                        <a:buFont typeface="Arial" panose="020B0604020202020204" pitchFamily="34" charset="0"/>
                        <a:buChar char="•"/>
                      </a:pPr>
                      <a:r>
                        <a:rPr lang="en-US" b="1" dirty="0"/>
                        <a:t>Device Simulation</a:t>
                      </a:r>
                      <a:r>
                        <a:rPr lang="en-US" dirty="0"/>
                        <a:t>: Virtually fabricating an </a:t>
                      </a:r>
                      <a:r>
                        <a:rPr lang="en-US" dirty="0" err="1"/>
                        <a:t>AlGaN</a:t>
                      </a:r>
                      <a:r>
                        <a:rPr lang="en-US" dirty="0"/>
                        <a:t>/</a:t>
                      </a:r>
                      <a:r>
                        <a:rPr lang="en-US" dirty="0" err="1"/>
                        <a:t>GaN</a:t>
                      </a:r>
                      <a:r>
                        <a:rPr lang="en-US" dirty="0"/>
                        <a:t> MOS-HEMT structure with an electrolyte-filled cavity.</a:t>
                      </a:r>
                    </a:p>
                    <a:p>
                      <a:pPr marL="285750" indent="-285750">
                        <a:buFont typeface="Arial" panose="020B0604020202020204" pitchFamily="34" charset="0"/>
                        <a:buChar char="•"/>
                      </a:pPr>
                      <a:r>
                        <a:rPr lang="en-US" b="1" dirty="0"/>
                        <a:t>Analytical Model Development</a:t>
                      </a:r>
                      <a:r>
                        <a:rPr lang="en-US" dirty="0"/>
                        <a:t>: Modeling the drain current and threshold voltage changes for different pH levels.</a:t>
                      </a:r>
                    </a:p>
                    <a:p>
                      <a:pPr marL="285750" indent="-285750">
                        <a:buFont typeface="Arial" panose="020B0604020202020204" pitchFamily="34" charset="0"/>
                        <a:buChar char="•"/>
                      </a:pPr>
                      <a:r>
                        <a:rPr lang="en-US" b="1" dirty="0"/>
                        <a:t>Validation</a:t>
                      </a:r>
                      <a:r>
                        <a:rPr lang="en-US" dirty="0"/>
                        <a:t>: Comparing the model with experimental and simulated data to ensure accuracy and understand sensitivity.</a:t>
                      </a:r>
                      <a:endParaRPr lang="en-IN" dirty="0"/>
                    </a:p>
                  </a:txBody>
                  <a:tcPr/>
                </a:tc>
                <a:tc>
                  <a:txBody>
                    <a:bodyPr/>
                    <a:lstStyle/>
                    <a:p>
                      <a:pPr marL="285750" indent="-285750">
                        <a:buFont typeface="Arial" panose="020B0604020202020204" pitchFamily="34" charset="0"/>
                        <a:buChar char="•"/>
                      </a:pPr>
                      <a:r>
                        <a:rPr lang="en-IN" dirty="0"/>
                        <a:t>High Sensitivity</a:t>
                      </a:r>
                    </a:p>
                    <a:p>
                      <a:pPr marL="285750" indent="-285750">
                        <a:buFont typeface="Arial" panose="020B0604020202020204" pitchFamily="34" charset="0"/>
                        <a:buChar char="•"/>
                      </a:pPr>
                      <a:r>
                        <a:rPr lang="en-IN" dirty="0"/>
                        <a:t>Quick Response</a:t>
                      </a:r>
                    </a:p>
                    <a:p>
                      <a:pPr marL="285750" indent="-285750">
                        <a:buFont typeface="Arial" panose="020B0604020202020204" pitchFamily="34" charset="0"/>
                        <a:buChar char="•"/>
                      </a:pPr>
                      <a:r>
                        <a:rPr lang="en-IN" dirty="0"/>
                        <a:t>Improved Device Performance</a:t>
                      </a:r>
                    </a:p>
                    <a:p>
                      <a:pPr marL="285750" indent="-285750">
                        <a:buFont typeface="Arial" panose="020B0604020202020204" pitchFamily="34" charset="0"/>
                        <a:buChar char="•"/>
                      </a:pPr>
                      <a:r>
                        <a:rPr lang="en-IN" dirty="0"/>
                        <a:t>Wide Range of Application</a:t>
                      </a:r>
                    </a:p>
                  </a:txBody>
                  <a:tcPr/>
                </a:tc>
                <a:tc>
                  <a:txBody>
                    <a:bodyPr/>
                    <a:lstStyle/>
                    <a:p>
                      <a:pPr marL="285750" indent="-285750">
                        <a:buFont typeface="Arial" panose="020B0604020202020204" pitchFamily="34" charset="0"/>
                        <a:buChar char="•"/>
                      </a:pPr>
                      <a:r>
                        <a:rPr lang="en-IN" dirty="0"/>
                        <a:t>Limited Analytical </a:t>
                      </a:r>
                      <a:r>
                        <a:rPr lang="en-IN" dirty="0" err="1"/>
                        <a:t>Modeling</a:t>
                      </a:r>
                      <a:endParaRPr lang="en-IN" dirty="0"/>
                    </a:p>
                    <a:p>
                      <a:pPr marL="285750" indent="-285750">
                        <a:buFont typeface="Arial" panose="020B0604020202020204" pitchFamily="34" charset="0"/>
                        <a:buChar char="•"/>
                      </a:pPr>
                      <a:r>
                        <a:rPr lang="en-US" dirty="0"/>
                        <a:t>Challenges in Exceeding the Nernstian Limit</a:t>
                      </a:r>
                    </a:p>
                    <a:p>
                      <a:pPr marL="285750" indent="-285750">
                        <a:buFont typeface="Arial" panose="020B0604020202020204" pitchFamily="34" charset="0"/>
                        <a:buChar char="•"/>
                      </a:pPr>
                      <a:r>
                        <a:rPr lang="en-IN" dirty="0"/>
                        <a:t>Complex Fabrication</a:t>
                      </a:r>
                    </a:p>
                  </a:txBody>
                  <a:tcPr/>
                </a:tc>
                <a:tc>
                  <a:txBody>
                    <a:bodyPr/>
                    <a:lstStyle/>
                    <a:p>
                      <a:r>
                        <a:rPr lang="en-IN" b="0" dirty="0"/>
                        <a:t>IEEE Sensors Journal on June 15, 2021.</a:t>
                      </a:r>
                    </a:p>
                  </a:txBody>
                  <a:tcPr/>
                </a:tc>
                <a:extLst>
                  <a:ext uri="{0D108BD9-81ED-4DB2-BD59-A6C34878D82A}">
                    <a16:rowId xmlns:a16="http://schemas.microsoft.com/office/drawing/2014/main" val="1163731924"/>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10" name="Table 9">
            <a:extLst>
              <a:ext uri="{FF2B5EF4-FFF2-40B4-BE49-F238E27FC236}">
                <a16:creationId xmlns:a16="http://schemas.microsoft.com/office/drawing/2014/main" id="{BBF9FDBE-64F5-591F-0FCE-8C8A742000DE}"/>
              </a:ext>
            </a:extLst>
          </p:cNvPr>
          <p:cNvGraphicFramePr>
            <a:graphicFrameLocks noGrp="1"/>
          </p:cNvGraphicFramePr>
          <p:nvPr>
            <p:extLst>
              <p:ext uri="{D42A27DB-BD31-4B8C-83A1-F6EECF244321}">
                <p14:modId xmlns:p14="http://schemas.microsoft.com/office/powerpoint/2010/main" val="771705913"/>
              </p:ext>
            </p:extLst>
          </p:nvPr>
        </p:nvGraphicFramePr>
        <p:xfrm>
          <a:off x="457200" y="719666"/>
          <a:ext cx="10300452" cy="4663440"/>
        </p:xfrm>
        <a:graphic>
          <a:graphicData uri="http://schemas.openxmlformats.org/drawingml/2006/table">
            <a:tbl>
              <a:tblPr firstRow="1" bandRow="1">
                <a:tableStyleId>{487C13AC-C4EB-4B75-A16E-F28B5C2F6171}</a:tableStyleId>
              </a:tblPr>
              <a:tblGrid>
                <a:gridCol w="986118">
                  <a:extLst>
                    <a:ext uri="{9D8B030D-6E8A-4147-A177-3AD203B41FA5}">
                      <a16:colId xmlns:a16="http://schemas.microsoft.com/office/drawing/2014/main" val="1098677192"/>
                    </a:ext>
                  </a:extLst>
                </a:gridCol>
                <a:gridCol w="1810870">
                  <a:extLst>
                    <a:ext uri="{9D8B030D-6E8A-4147-A177-3AD203B41FA5}">
                      <a16:colId xmlns:a16="http://schemas.microsoft.com/office/drawing/2014/main" val="2717860672"/>
                    </a:ext>
                  </a:extLst>
                </a:gridCol>
                <a:gridCol w="2353238">
                  <a:extLst>
                    <a:ext uri="{9D8B030D-6E8A-4147-A177-3AD203B41FA5}">
                      <a16:colId xmlns:a16="http://schemas.microsoft.com/office/drawing/2014/main" val="3281860743"/>
                    </a:ext>
                  </a:extLst>
                </a:gridCol>
                <a:gridCol w="1896033">
                  <a:extLst>
                    <a:ext uri="{9D8B030D-6E8A-4147-A177-3AD203B41FA5}">
                      <a16:colId xmlns:a16="http://schemas.microsoft.com/office/drawing/2014/main" val="685442005"/>
                    </a:ext>
                  </a:extLst>
                </a:gridCol>
                <a:gridCol w="1537451">
                  <a:extLst>
                    <a:ext uri="{9D8B030D-6E8A-4147-A177-3AD203B41FA5}">
                      <a16:colId xmlns:a16="http://schemas.microsoft.com/office/drawing/2014/main" val="1945408028"/>
                    </a:ext>
                  </a:extLst>
                </a:gridCol>
                <a:gridCol w="1716742">
                  <a:extLst>
                    <a:ext uri="{9D8B030D-6E8A-4147-A177-3AD203B41FA5}">
                      <a16:colId xmlns:a16="http://schemas.microsoft.com/office/drawing/2014/main" val="3893896892"/>
                    </a:ext>
                  </a:extLst>
                </a:gridCol>
              </a:tblGrid>
              <a:tr h="361179">
                <a:tc>
                  <a:txBody>
                    <a:bodyPr/>
                    <a:lstStyle/>
                    <a:p>
                      <a:r>
                        <a:rPr lang="en-IN" b="1" dirty="0" err="1"/>
                        <a:t>Sl</a:t>
                      </a:r>
                      <a:endParaRPr lang="en-IN" b="1" dirty="0"/>
                    </a:p>
                  </a:txBody>
                  <a:tcPr/>
                </a:tc>
                <a:tc>
                  <a:txBody>
                    <a:bodyPr/>
                    <a:lstStyle/>
                    <a:p>
                      <a:r>
                        <a:rPr lang="en-IN" b="1" dirty="0"/>
                        <a:t>TITLE</a:t>
                      </a:r>
                    </a:p>
                  </a:txBody>
                  <a:tcPr/>
                </a:tc>
                <a:tc>
                  <a:txBody>
                    <a:bodyPr/>
                    <a:lstStyle/>
                    <a:p>
                      <a:r>
                        <a:rPr lang="en-IN" b="1" dirty="0"/>
                        <a:t>METHODLOGY</a:t>
                      </a:r>
                    </a:p>
                  </a:txBody>
                  <a:tcPr/>
                </a:tc>
                <a:tc>
                  <a:txBody>
                    <a:bodyPr/>
                    <a:lstStyle/>
                    <a:p>
                      <a:r>
                        <a:rPr lang="en-IN" b="1" dirty="0"/>
                        <a:t>MERITS</a:t>
                      </a:r>
                    </a:p>
                  </a:txBody>
                  <a:tcPr/>
                </a:tc>
                <a:tc>
                  <a:txBody>
                    <a:bodyPr/>
                    <a:lstStyle/>
                    <a:p>
                      <a:r>
                        <a:rPr lang="en-IN" b="1" dirty="0"/>
                        <a:t>RESEARCH GAP</a:t>
                      </a:r>
                    </a:p>
                  </a:txBody>
                  <a:tcPr/>
                </a:tc>
                <a:tc>
                  <a:txBody>
                    <a:bodyPr/>
                    <a:lstStyle/>
                    <a:p>
                      <a:r>
                        <a:rPr lang="en-IN" b="1" dirty="0"/>
                        <a:t>PUBLISHED YEAR</a:t>
                      </a:r>
                    </a:p>
                  </a:txBody>
                  <a:tcPr/>
                </a:tc>
                <a:extLst>
                  <a:ext uri="{0D108BD9-81ED-4DB2-BD59-A6C34878D82A}">
                    <a16:rowId xmlns:a16="http://schemas.microsoft.com/office/drawing/2014/main" val="698671604"/>
                  </a:ext>
                </a:extLst>
              </a:tr>
              <a:tr h="370840">
                <a:tc>
                  <a:txBody>
                    <a:bodyPr/>
                    <a:lstStyle/>
                    <a:p>
                      <a:r>
                        <a:rPr lang="en-IN" dirty="0"/>
                        <a:t>2</a:t>
                      </a:r>
                    </a:p>
                  </a:txBody>
                  <a:tcPr/>
                </a:tc>
                <a:tc>
                  <a:txBody>
                    <a:bodyPr/>
                    <a:lstStyle/>
                    <a:p>
                      <a:r>
                        <a:rPr lang="en-US" sz="1400" b="0" i="0" u="none" strike="noStrike" cap="none" dirty="0">
                          <a:solidFill>
                            <a:srgbClr val="000000"/>
                          </a:solidFill>
                          <a:effectLst/>
                          <a:latin typeface="Arial"/>
                          <a:ea typeface="Arial"/>
                          <a:cs typeface="Arial"/>
                          <a:sym typeface="Arial"/>
                        </a:rPr>
                        <a:t>Linear and Circular </a:t>
                      </a:r>
                      <a:r>
                        <a:rPr lang="en-US" sz="1400" b="0" i="0" u="none" strike="noStrike" cap="none" dirty="0" err="1">
                          <a:solidFill>
                            <a:srgbClr val="000000"/>
                          </a:solidFill>
                          <a:effectLst/>
                          <a:latin typeface="Arial"/>
                          <a:ea typeface="Arial"/>
                          <a:cs typeface="Arial"/>
                          <a:sym typeface="Arial"/>
                        </a:rPr>
                        <a:t>AlGaN</a:t>
                      </a:r>
                      <a:r>
                        <a:rPr lang="en-US" sz="1400" b="0" i="0" u="none" strike="noStrike" cap="none" dirty="0">
                          <a:solidFill>
                            <a:srgbClr val="000000"/>
                          </a:solidFill>
                          <a:effectLst/>
                          <a:latin typeface="Arial"/>
                          <a:ea typeface="Arial"/>
                          <a:cs typeface="Arial"/>
                          <a:sym typeface="Arial"/>
                        </a:rPr>
                        <a:t>/</a:t>
                      </a:r>
                      <a:r>
                        <a:rPr lang="en-US" sz="1400" b="0" i="0" u="none" strike="noStrike" cap="none" dirty="0" err="1">
                          <a:solidFill>
                            <a:srgbClr val="000000"/>
                          </a:solidFill>
                          <a:effectLst/>
                          <a:latin typeface="Arial"/>
                          <a:ea typeface="Arial"/>
                          <a:cs typeface="Arial"/>
                          <a:sym typeface="Arial"/>
                        </a:rPr>
                        <a:t>AlN</a:t>
                      </a:r>
                      <a:r>
                        <a:rPr lang="en-US" sz="1400" b="0" i="0" u="none" strike="noStrike" cap="none" dirty="0">
                          <a:solidFill>
                            <a:srgbClr val="000000"/>
                          </a:solidFill>
                          <a:effectLst/>
                          <a:latin typeface="Arial"/>
                          <a:ea typeface="Arial"/>
                          <a:cs typeface="Arial"/>
                          <a:sym typeface="Arial"/>
                        </a:rPr>
                        <a:t>/</a:t>
                      </a:r>
                      <a:r>
                        <a:rPr lang="en-US" sz="1400" b="0" i="0" u="none" strike="noStrike" cap="none" dirty="0" err="1">
                          <a:solidFill>
                            <a:srgbClr val="000000"/>
                          </a:solidFill>
                          <a:effectLst/>
                          <a:latin typeface="Arial"/>
                          <a:ea typeface="Arial"/>
                          <a:cs typeface="Arial"/>
                          <a:sym typeface="Arial"/>
                        </a:rPr>
                        <a:t>GaN</a:t>
                      </a:r>
                      <a:r>
                        <a:rPr lang="en-US" sz="1400" b="0" i="0" u="none" strike="noStrike" cap="none" dirty="0">
                          <a:solidFill>
                            <a:srgbClr val="000000"/>
                          </a:solidFill>
                          <a:effectLst/>
                          <a:latin typeface="Arial"/>
                          <a:ea typeface="Arial"/>
                          <a:cs typeface="Arial"/>
                          <a:sym typeface="Arial"/>
                        </a:rPr>
                        <a:t> MOS-HEMT-based pH Sensor on Si </a:t>
                      </a:r>
                      <a:endParaRPr lang="en-US" b="0" dirty="0"/>
                    </a:p>
                    <a:p>
                      <a:r>
                        <a:rPr lang="en-US" sz="1400" b="0" i="0" u="none" strike="noStrike" cap="none" dirty="0">
                          <a:solidFill>
                            <a:srgbClr val="000000"/>
                          </a:solidFill>
                          <a:effectLst/>
                          <a:latin typeface="Arial"/>
                          <a:ea typeface="Arial"/>
                          <a:cs typeface="Arial"/>
                          <a:sym typeface="Arial"/>
                        </a:rPr>
                        <a:t>Substrate: A Comparative Analysis</a:t>
                      </a:r>
                      <a:endParaRPr lang="en-IN" b="0" dirty="0"/>
                    </a:p>
                  </a:txBody>
                  <a:tcPr/>
                </a:tc>
                <a:tc>
                  <a:txBody>
                    <a:bodyPr/>
                    <a:lstStyle/>
                    <a:p>
                      <a:pPr marL="285750" indent="-285750">
                        <a:buFont typeface="Arial" panose="020B0604020202020204" pitchFamily="34" charset="0"/>
                        <a:buChar char="•"/>
                      </a:pPr>
                      <a:r>
                        <a:rPr lang="en-US" b="1" dirty="0"/>
                        <a:t>Device Calibration and Simulation</a:t>
                      </a:r>
                      <a:r>
                        <a:rPr lang="en-US" dirty="0"/>
                        <a:t>: The </a:t>
                      </a:r>
                      <a:r>
                        <a:rPr lang="en-US" dirty="0" err="1"/>
                        <a:t>AlGaN</a:t>
                      </a:r>
                      <a:r>
                        <a:rPr lang="en-US" dirty="0"/>
                        <a:t>/</a:t>
                      </a:r>
                      <a:r>
                        <a:rPr lang="en-US" dirty="0" err="1"/>
                        <a:t>GaN</a:t>
                      </a:r>
                      <a:r>
                        <a:rPr lang="en-US" dirty="0"/>
                        <a:t> MOS-HEMT sensor is virtually fabricated, including a cavity for electrolyte solutions</a:t>
                      </a:r>
                      <a:endParaRPr lang="en-US" b="0" dirty="0"/>
                    </a:p>
                    <a:p>
                      <a:pPr marL="285750" indent="-285750">
                        <a:buFont typeface="Arial" panose="020B0604020202020204" pitchFamily="34" charset="0"/>
                        <a:buChar char="•"/>
                      </a:pPr>
                      <a:r>
                        <a:rPr lang="en-US" b="1" dirty="0"/>
                        <a:t>Analytical Model Development</a:t>
                      </a:r>
                      <a:r>
                        <a:rPr lang="en-US" dirty="0"/>
                        <a:t>: An analytical model is created to predict drain current and threshold voltage changes based on different pH </a:t>
                      </a:r>
                      <a:r>
                        <a:rPr lang="en-US" dirty="0" err="1"/>
                        <a:t>levels.</a:t>
                      </a:r>
                      <a:r>
                        <a:rPr lang="en-US" b="1" dirty="0" err="1"/>
                        <a:t>Validation</a:t>
                      </a:r>
                      <a:r>
                        <a:rPr lang="en-US" dirty="0"/>
                        <a:t>: The model is validated against experimental and simulated data to confirm its accuracy.</a:t>
                      </a:r>
                      <a:endParaRPr lang="en-IN" dirty="0"/>
                    </a:p>
                  </a:txBody>
                  <a:tcPr/>
                </a:tc>
                <a:tc>
                  <a:txBody>
                    <a:bodyPr/>
                    <a:lstStyle/>
                    <a:p>
                      <a:pPr marL="285750" indent="-285750">
                        <a:buFont typeface="Arial" panose="020B0604020202020204" pitchFamily="34" charset="0"/>
                        <a:buChar char="•"/>
                      </a:pPr>
                      <a:r>
                        <a:rPr lang="en-US" b="0" dirty="0"/>
                        <a:t>High Sensitivity</a:t>
                      </a:r>
                    </a:p>
                    <a:p>
                      <a:pPr marL="285750" indent="-285750">
                        <a:buFont typeface="Arial" panose="020B0604020202020204" pitchFamily="34" charset="0"/>
                        <a:buChar char="•"/>
                      </a:pPr>
                      <a:r>
                        <a:rPr lang="en-US" b="0" dirty="0"/>
                        <a:t>Quick Response</a:t>
                      </a:r>
                    </a:p>
                    <a:p>
                      <a:pPr marL="285750" indent="-285750">
                        <a:buFont typeface="Arial" panose="020B0604020202020204" pitchFamily="34" charset="0"/>
                        <a:buChar char="•"/>
                      </a:pPr>
                      <a:r>
                        <a:rPr lang="en-US" b="0" dirty="0"/>
                        <a:t>Improved Performance</a:t>
                      </a:r>
                      <a:endParaRPr lang="en-IN" b="0" dirty="0"/>
                    </a:p>
                  </a:txBody>
                  <a:tcPr/>
                </a:tc>
                <a:tc>
                  <a:txBody>
                    <a:bodyPr/>
                    <a:lstStyle/>
                    <a:p>
                      <a:pPr marL="285750" indent="-285750">
                        <a:buFont typeface="Arial" panose="020B0604020202020204" pitchFamily="34" charset="0"/>
                        <a:buChar char="•"/>
                      </a:pPr>
                      <a:r>
                        <a:rPr lang="en-IN" b="0" dirty="0"/>
                        <a:t>Limited Analytical </a:t>
                      </a:r>
                      <a:r>
                        <a:rPr lang="en-IN" b="0" dirty="0" err="1"/>
                        <a:t>Modeling</a:t>
                      </a:r>
                      <a:endParaRPr lang="en-IN" b="0" dirty="0"/>
                    </a:p>
                    <a:p>
                      <a:pPr marL="285750" indent="-285750">
                        <a:buFont typeface="Arial" panose="020B0604020202020204" pitchFamily="34" charset="0"/>
                        <a:buChar char="•"/>
                      </a:pPr>
                      <a:r>
                        <a:rPr lang="en-IN" b="0" dirty="0"/>
                        <a:t>Challenges Beyond Nernstian Limit</a:t>
                      </a:r>
                    </a:p>
                    <a:p>
                      <a:pPr marL="285750" indent="-285750">
                        <a:buFont typeface="Arial" panose="020B0604020202020204" pitchFamily="34" charset="0"/>
                        <a:buChar char="•"/>
                      </a:pPr>
                      <a:r>
                        <a:rPr lang="en-IN" b="0" dirty="0"/>
                        <a:t>Complex Fabrication</a:t>
                      </a:r>
                    </a:p>
                  </a:txBody>
                  <a:tcPr/>
                </a:tc>
                <a:tc>
                  <a:txBody>
                    <a:bodyPr/>
                    <a:lstStyle/>
                    <a:p>
                      <a:r>
                        <a:rPr lang="en-IN" sz="1400" b="0" i="0" u="none" strike="noStrike" cap="none" dirty="0">
                          <a:solidFill>
                            <a:srgbClr val="000000"/>
                          </a:solidFill>
                          <a:effectLst/>
                          <a:latin typeface="Arial"/>
                          <a:ea typeface="Arial"/>
                          <a:cs typeface="Arial"/>
                          <a:sym typeface="Arial"/>
                        </a:rPr>
                        <a:t>August 18 2022</a:t>
                      </a:r>
                      <a:endParaRPr lang="en-IN" dirty="0"/>
                    </a:p>
                  </a:txBody>
                  <a:tcPr/>
                </a:tc>
                <a:extLst>
                  <a:ext uri="{0D108BD9-81ED-4DB2-BD59-A6C34878D82A}">
                    <a16:rowId xmlns:a16="http://schemas.microsoft.com/office/drawing/2014/main" val="756611373"/>
                  </a:ext>
                </a:extLst>
              </a:tr>
            </a:tbl>
          </a:graphicData>
        </a:graphic>
      </p:graphicFrame>
    </p:spTree>
    <p:extLst>
      <p:ext uri="{BB962C8B-B14F-4D97-AF65-F5344CB8AC3E}">
        <p14:creationId xmlns:p14="http://schemas.microsoft.com/office/powerpoint/2010/main" val="72214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6A9530-97EE-EDBE-FA7F-0BCD66322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graphicFrame>
        <p:nvGraphicFramePr>
          <p:cNvPr id="2" name="Table 1">
            <a:extLst>
              <a:ext uri="{FF2B5EF4-FFF2-40B4-BE49-F238E27FC236}">
                <a16:creationId xmlns:a16="http://schemas.microsoft.com/office/drawing/2014/main" id="{FAA1B9B8-8837-8287-0F46-ED5DC9D954CC}"/>
              </a:ext>
            </a:extLst>
          </p:cNvPr>
          <p:cNvGraphicFramePr>
            <a:graphicFrameLocks noGrp="1"/>
          </p:cNvGraphicFramePr>
          <p:nvPr>
            <p:extLst>
              <p:ext uri="{D42A27DB-BD31-4B8C-83A1-F6EECF244321}">
                <p14:modId xmlns:p14="http://schemas.microsoft.com/office/powerpoint/2010/main" val="1421331531"/>
              </p:ext>
            </p:extLst>
          </p:nvPr>
        </p:nvGraphicFramePr>
        <p:xfrm>
          <a:off x="534988" y="831850"/>
          <a:ext cx="10300452" cy="5299384"/>
        </p:xfrm>
        <a:graphic>
          <a:graphicData uri="http://schemas.openxmlformats.org/drawingml/2006/table">
            <a:tbl>
              <a:tblPr firstRow="1" bandRow="1">
                <a:tableStyleId>{487C13AC-C4EB-4B75-A16E-F28B5C2F6171}</a:tableStyleId>
              </a:tblPr>
              <a:tblGrid>
                <a:gridCol w="986118">
                  <a:extLst>
                    <a:ext uri="{9D8B030D-6E8A-4147-A177-3AD203B41FA5}">
                      <a16:colId xmlns:a16="http://schemas.microsoft.com/office/drawing/2014/main" val="3077221690"/>
                    </a:ext>
                  </a:extLst>
                </a:gridCol>
                <a:gridCol w="1810870">
                  <a:extLst>
                    <a:ext uri="{9D8B030D-6E8A-4147-A177-3AD203B41FA5}">
                      <a16:colId xmlns:a16="http://schemas.microsoft.com/office/drawing/2014/main" val="440691753"/>
                    </a:ext>
                  </a:extLst>
                </a:gridCol>
                <a:gridCol w="2353238">
                  <a:extLst>
                    <a:ext uri="{9D8B030D-6E8A-4147-A177-3AD203B41FA5}">
                      <a16:colId xmlns:a16="http://schemas.microsoft.com/office/drawing/2014/main" val="2168034367"/>
                    </a:ext>
                  </a:extLst>
                </a:gridCol>
                <a:gridCol w="1896033">
                  <a:extLst>
                    <a:ext uri="{9D8B030D-6E8A-4147-A177-3AD203B41FA5}">
                      <a16:colId xmlns:a16="http://schemas.microsoft.com/office/drawing/2014/main" val="1827555518"/>
                    </a:ext>
                  </a:extLst>
                </a:gridCol>
                <a:gridCol w="1537451">
                  <a:extLst>
                    <a:ext uri="{9D8B030D-6E8A-4147-A177-3AD203B41FA5}">
                      <a16:colId xmlns:a16="http://schemas.microsoft.com/office/drawing/2014/main" val="3246606329"/>
                    </a:ext>
                  </a:extLst>
                </a:gridCol>
                <a:gridCol w="1716742">
                  <a:extLst>
                    <a:ext uri="{9D8B030D-6E8A-4147-A177-3AD203B41FA5}">
                      <a16:colId xmlns:a16="http://schemas.microsoft.com/office/drawing/2014/main" val="802666620"/>
                    </a:ext>
                  </a:extLst>
                </a:gridCol>
              </a:tblGrid>
              <a:tr h="727384">
                <a:tc>
                  <a:txBody>
                    <a:bodyPr/>
                    <a:lstStyle/>
                    <a:p>
                      <a:r>
                        <a:rPr lang="en-IN" b="1" dirty="0" err="1"/>
                        <a:t>Sl</a:t>
                      </a:r>
                      <a:endParaRPr lang="en-IN" b="1" dirty="0"/>
                    </a:p>
                  </a:txBody>
                  <a:tcPr/>
                </a:tc>
                <a:tc>
                  <a:txBody>
                    <a:bodyPr/>
                    <a:lstStyle/>
                    <a:p>
                      <a:r>
                        <a:rPr lang="en-IN" b="1" dirty="0"/>
                        <a:t>TITLE</a:t>
                      </a:r>
                    </a:p>
                  </a:txBody>
                  <a:tcPr/>
                </a:tc>
                <a:tc>
                  <a:txBody>
                    <a:bodyPr/>
                    <a:lstStyle/>
                    <a:p>
                      <a:r>
                        <a:rPr lang="en-IN" b="1" dirty="0"/>
                        <a:t>METHODLOGY</a:t>
                      </a:r>
                    </a:p>
                  </a:txBody>
                  <a:tcPr/>
                </a:tc>
                <a:tc>
                  <a:txBody>
                    <a:bodyPr/>
                    <a:lstStyle/>
                    <a:p>
                      <a:r>
                        <a:rPr lang="en-IN" b="1" dirty="0"/>
                        <a:t>MERITS</a:t>
                      </a:r>
                    </a:p>
                  </a:txBody>
                  <a:tcPr/>
                </a:tc>
                <a:tc>
                  <a:txBody>
                    <a:bodyPr/>
                    <a:lstStyle/>
                    <a:p>
                      <a:r>
                        <a:rPr lang="en-IN" b="1" dirty="0"/>
                        <a:t>RESEARCH GAP</a:t>
                      </a:r>
                    </a:p>
                  </a:txBody>
                  <a:tcPr/>
                </a:tc>
                <a:tc>
                  <a:txBody>
                    <a:bodyPr/>
                    <a:lstStyle/>
                    <a:p>
                      <a:r>
                        <a:rPr lang="en-IN" b="1" dirty="0"/>
                        <a:t>PUBLISHED YEAR</a:t>
                      </a:r>
                    </a:p>
                  </a:txBody>
                  <a:tcPr/>
                </a:tc>
                <a:extLst>
                  <a:ext uri="{0D108BD9-81ED-4DB2-BD59-A6C34878D82A}">
                    <a16:rowId xmlns:a16="http://schemas.microsoft.com/office/drawing/2014/main" val="2119839309"/>
                  </a:ext>
                </a:extLst>
              </a:tr>
              <a:tr h="520578">
                <a:tc>
                  <a:txBody>
                    <a:bodyPr/>
                    <a:lstStyle/>
                    <a:p>
                      <a:r>
                        <a:rPr lang="en-IN" dirty="0"/>
                        <a:t>3</a:t>
                      </a:r>
                    </a:p>
                  </a:txBody>
                  <a:tcPr/>
                </a:tc>
                <a:tc>
                  <a:txBody>
                    <a:bodyPr/>
                    <a:lstStyle/>
                    <a:p>
                      <a:r>
                        <a:rPr lang="en-IN" sz="1400" b="0" i="0" u="none" strike="noStrike" cap="none" dirty="0">
                          <a:solidFill>
                            <a:srgbClr val="000000"/>
                          </a:solidFill>
                          <a:effectLst/>
                          <a:latin typeface="Arial"/>
                          <a:ea typeface="Arial"/>
                          <a:cs typeface="Arial"/>
                          <a:sym typeface="Arial"/>
                        </a:rPr>
                        <a:t>High-Sensitivity pH Sensor Based on Coplanar Gate </a:t>
                      </a:r>
                      <a:r>
                        <a:rPr lang="en-IN" sz="1400" b="0" i="0" u="none" strike="noStrike" cap="none" dirty="0" err="1">
                          <a:solidFill>
                            <a:srgbClr val="000000"/>
                          </a:solidFill>
                          <a:effectLst/>
                          <a:latin typeface="Arial"/>
                          <a:ea typeface="Arial"/>
                          <a:cs typeface="Arial"/>
                          <a:sym typeface="Arial"/>
                        </a:rPr>
                        <a:t>AlGaN</a:t>
                      </a:r>
                      <a:r>
                        <a:rPr lang="en-IN" sz="1400" b="0" i="0" u="none" strike="noStrike" cap="none" dirty="0">
                          <a:solidFill>
                            <a:srgbClr val="000000"/>
                          </a:solidFill>
                          <a:effectLst/>
                          <a:latin typeface="Arial"/>
                          <a:ea typeface="Arial"/>
                          <a:cs typeface="Arial"/>
                          <a:sym typeface="Arial"/>
                        </a:rPr>
                        <a:t>/</a:t>
                      </a:r>
                      <a:r>
                        <a:rPr lang="en-IN" sz="1400" b="0" i="0" u="none" strike="noStrike" cap="none" dirty="0" err="1">
                          <a:solidFill>
                            <a:srgbClr val="000000"/>
                          </a:solidFill>
                          <a:effectLst/>
                          <a:latin typeface="Arial"/>
                          <a:ea typeface="Arial"/>
                          <a:cs typeface="Arial"/>
                          <a:sym typeface="Arial"/>
                        </a:rPr>
                        <a:t>GaN</a:t>
                      </a:r>
                      <a:endParaRPr lang="en-IN" sz="1400" b="0" i="0" u="none" strike="noStrike" cap="none" dirty="0">
                        <a:solidFill>
                          <a:srgbClr val="000000"/>
                        </a:solidFill>
                        <a:effectLst/>
                        <a:latin typeface="Arial"/>
                        <a:ea typeface="Arial"/>
                        <a:cs typeface="Arial"/>
                        <a:sym typeface="Arial"/>
                      </a:endParaRPr>
                    </a:p>
                    <a:p>
                      <a:r>
                        <a:rPr lang="en-IN" sz="1400" b="0" i="0" u="none" strike="noStrike" cap="none" dirty="0">
                          <a:solidFill>
                            <a:srgbClr val="000000"/>
                          </a:solidFill>
                          <a:effectLst/>
                          <a:latin typeface="Arial"/>
                          <a:ea typeface="Arial"/>
                          <a:cs typeface="Arial"/>
                          <a:sym typeface="Arial"/>
                        </a:rPr>
                        <a:t>Metal-Oxide-Semiconductor High Electron Mobility Transistor</a:t>
                      </a:r>
                      <a:endParaRPr lang="en-IN" b="0" dirty="0"/>
                    </a:p>
                  </a:txBody>
                  <a:tcPr/>
                </a:tc>
                <a:tc>
                  <a:txBody>
                    <a:bodyPr/>
                    <a:lstStyle/>
                    <a:p>
                      <a:pPr marL="285750" indent="-285750">
                        <a:buFont typeface="Arial" panose="020B0604020202020204" pitchFamily="34" charset="0"/>
                        <a:buChar char="•"/>
                      </a:pPr>
                      <a:r>
                        <a:rPr lang="en-US" b="1" dirty="0"/>
                        <a:t>Device Fabrication</a:t>
                      </a:r>
                      <a:r>
                        <a:rPr lang="en-US" dirty="0"/>
                        <a:t>: Growth of </a:t>
                      </a:r>
                      <a:r>
                        <a:rPr lang="en-US" dirty="0" err="1"/>
                        <a:t>AlGaN</a:t>
                      </a:r>
                      <a:r>
                        <a:rPr lang="en-US" dirty="0"/>
                        <a:t>/</a:t>
                      </a:r>
                      <a:r>
                        <a:rPr lang="en-US" dirty="0" err="1"/>
                        <a:t>GaN</a:t>
                      </a:r>
                      <a:r>
                        <a:rPr lang="en-US" dirty="0"/>
                        <a:t> heterostructures on sapphire substrates, followed by the deposition of </a:t>
                      </a:r>
                      <a:r>
                        <a:rPr lang="en-US" dirty="0" err="1"/>
                        <a:t>GaN</a:t>
                      </a:r>
                      <a:r>
                        <a:rPr lang="en-US" dirty="0"/>
                        <a:t>, </a:t>
                      </a:r>
                      <a:r>
                        <a:rPr lang="en-US" dirty="0" err="1"/>
                        <a:t>AlGaN</a:t>
                      </a:r>
                      <a:r>
                        <a:rPr lang="en-US" dirty="0"/>
                        <a:t>, and </a:t>
                      </a:r>
                      <a:r>
                        <a:rPr lang="en-US" dirty="0" err="1"/>
                        <a:t>SiO</a:t>
                      </a:r>
                      <a:r>
                        <a:rPr lang="en-US" dirty="0"/>
                        <a:t>₂/</a:t>
                      </a:r>
                      <a:r>
                        <a:rPr lang="en-US" dirty="0" err="1"/>
                        <a:t>Ta₂O</a:t>
                      </a:r>
                      <a:r>
                        <a:rPr lang="en-US" dirty="0"/>
                        <a:t>₅ layers.</a:t>
                      </a:r>
                    </a:p>
                    <a:p>
                      <a:pPr marL="285750" indent="-285750">
                        <a:buFont typeface="Arial" panose="020B0604020202020204" pitchFamily="34" charset="0"/>
                        <a:buChar char="•"/>
                      </a:pPr>
                      <a:r>
                        <a:rPr lang="en-US" b="1" dirty="0"/>
                        <a:t>Resistive Coupling</a:t>
                      </a:r>
                      <a:r>
                        <a:rPr lang="en-US" dirty="0"/>
                        <a:t>: Using resistive coupling between the control gate (CG) and sensing gate (SG) to enhance sensitivity.</a:t>
                      </a:r>
                    </a:p>
                    <a:p>
                      <a:pPr marL="285750" indent="-285750">
                        <a:buFont typeface="Arial" panose="020B0604020202020204" pitchFamily="34" charset="0"/>
                        <a:buChar char="•"/>
                      </a:pPr>
                      <a:r>
                        <a:rPr lang="en-US" b="1" dirty="0"/>
                        <a:t>Extended Gate Sensing</a:t>
                      </a:r>
                      <a:r>
                        <a:rPr lang="en-US" dirty="0"/>
                        <a:t>: Utilizing an extended gate sensing unit to prevent direct exposure of the HEMT to pH solutions.</a:t>
                      </a:r>
                    </a:p>
                    <a:p>
                      <a:endParaRPr lang="en-IN" dirty="0"/>
                    </a:p>
                  </a:txBody>
                  <a:tcPr/>
                </a:tc>
                <a:tc>
                  <a:txBody>
                    <a:bodyPr/>
                    <a:lstStyle/>
                    <a:p>
                      <a:pPr marL="285750" lvl="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High Sensitivity Beyond the Nernst Limit  </a:t>
                      </a:r>
                    </a:p>
                    <a:p>
                      <a:pPr marL="285750" lvl="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Cost-effective and Damage-Resistant Design   </a:t>
                      </a:r>
                    </a:p>
                    <a:p>
                      <a:pPr marL="285750" lvl="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Potential for Integration with Advanced Electronics</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400" b="0" i="0" u="none" strike="noStrike" cap="none" dirty="0">
                          <a:solidFill>
                            <a:srgbClr val="000000"/>
                          </a:solidFill>
                          <a:effectLst/>
                          <a:latin typeface="Arial"/>
                          <a:ea typeface="Arial"/>
                          <a:cs typeface="Arial"/>
                          <a:sym typeface="Arial"/>
                        </a:rPr>
                        <a:t>Limited Exploration of Hysteresis and Drift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400" b="0" i="0" u="none" strike="noStrike" cap="none" dirty="0">
                          <a:solidFill>
                            <a:srgbClr val="000000"/>
                          </a:solidFill>
                          <a:effectLst/>
                          <a:latin typeface="Arial"/>
                          <a:ea typeface="Arial"/>
                          <a:cs typeface="Arial"/>
                          <a:sym typeface="Arial"/>
                        </a:rPr>
                        <a:t>Scalability for Commercial Applications </a:t>
                      </a:r>
                    </a:p>
                    <a:p>
                      <a:pPr marL="28575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Broader Application Testing</a:t>
                      </a:r>
                      <a:endParaRPr lang="en-IN" b="0" dirty="0"/>
                    </a:p>
                  </a:txBody>
                  <a:tcPr/>
                </a:tc>
                <a:tc>
                  <a:txBody>
                    <a:bodyPr/>
                    <a:lstStyle/>
                    <a:p>
                      <a:r>
                        <a:rPr lang="en-IN" sz="1400" b="0" i="0" u="none" strike="noStrike" cap="none" dirty="0">
                          <a:solidFill>
                            <a:srgbClr val="000000"/>
                          </a:solidFill>
                          <a:effectLst/>
                          <a:latin typeface="Arial"/>
                          <a:ea typeface="Arial"/>
                          <a:cs typeface="Arial"/>
                          <a:sym typeface="Arial"/>
                        </a:rPr>
                        <a:t>Published: 25 February 2021</a:t>
                      </a:r>
                      <a:endParaRPr lang="en-IN" dirty="0"/>
                    </a:p>
                  </a:txBody>
                  <a:tcPr/>
                </a:tc>
                <a:extLst>
                  <a:ext uri="{0D108BD9-81ED-4DB2-BD59-A6C34878D82A}">
                    <a16:rowId xmlns:a16="http://schemas.microsoft.com/office/drawing/2014/main" val="1301894885"/>
                  </a:ext>
                </a:extLst>
              </a:tr>
            </a:tbl>
          </a:graphicData>
        </a:graphic>
      </p:graphicFrame>
      <p:sp>
        <p:nvSpPr>
          <p:cNvPr id="5" name="TextBox 4">
            <a:extLst>
              <a:ext uri="{FF2B5EF4-FFF2-40B4-BE49-F238E27FC236}">
                <a16:creationId xmlns:a16="http://schemas.microsoft.com/office/drawing/2014/main" id="{1541A224-15E1-8BB3-2DE3-D01B299A95B5}"/>
              </a:ext>
            </a:extLst>
          </p:cNvPr>
          <p:cNvSpPr txBox="1"/>
          <p:nvPr/>
        </p:nvSpPr>
        <p:spPr>
          <a:xfrm>
            <a:off x="2796989" y="245041"/>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j-lt"/>
                <a:sym typeface="Montserrat"/>
              </a:rPr>
              <a:t>Literature Survey</a:t>
            </a:r>
            <a:endParaRPr lang="en-US" sz="2400" dirty="0">
              <a:latin typeface="+mj-lt"/>
            </a:endParaRPr>
          </a:p>
        </p:txBody>
      </p:sp>
    </p:spTree>
    <p:extLst>
      <p:ext uri="{BB962C8B-B14F-4D97-AF65-F5344CB8AC3E}">
        <p14:creationId xmlns:p14="http://schemas.microsoft.com/office/powerpoint/2010/main" val="273668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69EC60-DDEE-DA7E-B5D2-E869291699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8" name="Rectangle 2">
            <a:extLst>
              <a:ext uri="{FF2B5EF4-FFF2-40B4-BE49-F238E27FC236}">
                <a16:creationId xmlns:a16="http://schemas.microsoft.com/office/drawing/2014/main" id="{9CC7F882-9C46-2317-D475-180CCA27A97B}"/>
              </a:ext>
            </a:extLst>
          </p:cNvPr>
          <p:cNvSpPr>
            <a:spLocks noChangeArrowheads="1"/>
          </p:cNvSpPr>
          <p:nvPr/>
        </p:nvSpPr>
        <p:spPr bwMode="auto">
          <a:xfrm>
            <a:off x="9893673" y="887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 name="Table 1">
            <a:extLst>
              <a:ext uri="{FF2B5EF4-FFF2-40B4-BE49-F238E27FC236}">
                <a16:creationId xmlns:a16="http://schemas.microsoft.com/office/drawing/2014/main" id="{AAFB3B40-A26D-3065-87F7-49F0235B0C05}"/>
              </a:ext>
            </a:extLst>
          </p:cNvPr>
          <p:cNvGraphicFramePr>
            <a:graphicFrameLocks noGrp="1"/>
          </p:cNvGraphicFramePr>
          <p:nvPr>
            <p:extLst>
              <p:ext uri="{D42A27DB-BD31-4B8C-83A1-F6EECF244321}">
                <p14:modId xmlns:p14="http://schemas.microsoft.com/office/powerpoint/2010/main" val="2869886701"/>
              </p:ext>
            </p:extLst>
          </p:nvPr>
        </p:nvGraphicFramePr>
        <p:xfrm>
          <a:off x="997167" y="990600"/>
          <a:ext cx="10197666" cy="4876800"/>
        </p:xfrm>
        <a:graphic>
          <a:graphicData uri="http://schemas.openxmlformats.org/drawingml/2006/table">
            <a:tbl>
              <a:tblPr firstRow="1" bandRow="1">
                <a:tableStyleId>{487C13AC-C4EB-4B75-A16E-F28B5C2F6171}</a:tableStyleId>
              </a:tblPr>
              <a:tblGrid>
                <a:gridCol w="899475">
                  <a:extLst>
                    <a:ext uri="{9D8B030D-6E8A-4147-A177-3AD203B41FA5}">
                      <a16:colId xmlns:a16="http://schemas.microsoft.com/office/drawing/2014/main" val="2510439072"/>
                    </a:ext>
                  </a:extLst>
                </a:gridCol>
                <a:gridCol w="1376305">
                  <a:extLst>
                    <a:ext uri="{9D8B030D-6E8A-4147-A177-3AD203B41FA5}">
                      <a16:colId xmlns:a16="http://schemas.microsoft.com/office/drawing/2014/main" val="1948906261"/>
                    </a:ext>
                  </a:extLst>
                </a:gridCol>
                <a:gridCol w="3386508">
                  <a:extLst>
                    <a:ext uri="{9D8B030D-6E8A-4147-A177-3AD203B41FA5}">
                      <a16:colId xmlns:a16="http://schemas.microsoft.com/office/drawing/2014/main" val="1757614053"/>
                    </a:ext>
                  </a:extLst>
                </a:gridCol>
                <a:gridCol w="1746440">
                  <a:extLst>
                    <a:ext uri="{9D8B030D-6E8A-4147-A177-3AD203B41FA5}">
                      <a16:colId xmlns:a16="http://schemas.microsoft.com/office/drawing/2014/main" val="4239340860"/>
                    </a:ext>
                  </a:extLst>
                </a:gridCol>
                <a:gridCol w="1602503">
                  <a:extLst>
                    <a:ext uri="{9D8B030D-6E8A-4147-A177-3AD203B41FA5}">
                      <a16:colId xmlns:a16="http://schemas.microsoft.com/office/drawing/2014/main" val="1233722016"/>
                    </a:ext>
                  </a:extLst>
                </a:gridCol>
                <a:gridCol w="1186435">
                  <a:extLst>
                    <a:ext uri="{9D8B030D-6E8A-4147-A177-3AD203B41FA5}">
                      <a16:colId xmlns:a16="http://schemas.microsoft.com/office/drawing/2014/main" val="1219940985"/>
                    </a:ext>
                  </a:extLst>
                </a:gridCol>
              </a:tblGrid>
              <a:tr h="586584">
                <a:tc>
                  <a:txBody>
                    <a:bodyPr/>
                    <a:lstStyle/>
                    <a:p>
                      <a:pPr marL="0" indent="0">
                        <a:buFont typeface="Arial" panose="020B0604020202020204" pitchFamily="34" charset="0"/>
                        <a:buNone/>
                      </a:pPr>
                      <a:r>
                        <a:rPr lang="en-IN" b="1" dirty="0" err="1"/>
                        <a:t>Sl</a:t>
                      </a:r>
                      <a:endParaRPr lang="en-IN" b="1" dirty="0"/>
                    </a:p>
                  </a:txBody>
                  <a:tcPr/>
                </a:tc>
                <a:tc>
                  <a:txBody>
                    <a:bodyPr/>
                    <a:lstStyle/>
                    <a:p>
                      <a:pPr marL="0" indent="0">
                        <a:buFont typeface="Arial" panose="020B0604020202020204" pitchFamily="34" charset="0"/>
                        <a:buNone/>
                      </a:pPr>
                      <a:r>
                        <a:rPr lang="en-IN" b="1" dirty="0"/>
                        <a:t>TITLE</a:t>
                      </a:r>
                    </a:p>
                  </a:txBody>
                  <a:tcPr/>
                </a:tc>
                <a:tc>
                  <a:txBody>
                    <a:bodyPr/>
                    <a:lstStyle/>
                    <a:p>
                      <a:pPr marL="0" indent="0">
                        <a:buFont typeface="Arial" panose="020B0604020202020204" pitchFamily="34" charset="0"/>
                        <a:buNone/>
                      </a:pPr>
                      <a:r>
                        <a:rPr lang="en-IN" b="1" dirty="0"/>
                        <a:t>METHODLOGY</a:t>
                      </a:r>
                    </a:p>
                    <a:p>
                      <a:pPr marL="0" indent="0">
                        <a:buFont typeface="Arial" panose="020B0604020202020204" pitchFamily="34" charset="0"/>
                        <a:buNone/>
                      </a:pPr>
                      <a:endParaRPr lang="en-IN" b="1" dirty="0"/>
                    </a:p>
                  </a:txBody>
                  <a:tcPr/>
                </a:tc>
                <a:tc>
                  <a:txBody>
                    <a:bodyPr/>
                    <a:lstStyle/>
                    <a:p>
                      <a:pPr marL="0" indent="0">
                        <a:buFont typeface="Arial" panose="020B0604020202020204" pitchFamily="34" charset="0"/>
                        <a:buNone/>
                      </a:pPr>
                      <a:r>
                        <a:rPr lang="en-IN" b="1" dirty="0"/>
                        <a:t>MERITS</a:t>
                      </a:r>
                    </a:p>
                  </a:txBody>
                  <a:tcPr/>
                </a:tc>
                <a:tc>
                  <a:txBody>
                    <a:bodyPr/>
                    <a:lstStyle/>
                    <a:p>
                      <a:pPr marL="0" indent="0">
                        <a:buFont typeface="Arial" panose="020B0604020202020204" pitchFamily="34" charset="0"/>
                        <a:buNone/>
                      </a:pPr>
                      <a:r>
                        <a:rPr lang="en-IN" b="1" dirty="0"/>
                        <a:t>RESEARCH GAP</a:t>
                      </a:r>
                    </a:p>
                  </a:txBody>
                  <a:tcPr/>
                </a:tc>
                <a:tc>
                  <a:txBody>
                    <a:bodyPr/>
                    <a:lstStyle/>
                    <a:p>
                      <a:pPr marL="0" indent="0">
                        <a:buFont typeface="Arial" panose="020B0604020202020204" pitchFamily="34" charset="0"/>
                        <a:buNone/>
                      </a:pPr>
                      <a:r>
                        <a:rPr lang="en-IN" b="1" dirty="0"/>
                        <a:t>YEAR OF PUBLISHED</a:t>
                      </a:r>
                    </a:p>
                  </a:txBody>
                  <a:tcPr/>
                </a:tc>
                <a:extLst>
                  <a:ext uri="{0D108BD9-81ED-4DB2-BD59-A6C34878D82A}">
                    <a16:rowId xmlns:a16="http://schemas.microsoft.com/office/drawing/2014/main" val="1311946639"/>
                  </a:ext>
                </a:extLst>
              </a:tr>
              <a:tr h="3339642">
                <a:tc>
                  <a:txBody>
                    <a:bodyPr/>
                    <a:lstStyle/>
                    <a:p>
                      <a:pPr marL="0" indent="0">
                        <a:buFont typeface="Arial" panose="020B0604020202020204" pitchFamily="34" charset="0"/>
                        <a:buNone/>
                      </a:pPr>
                      <a:r>
                        <a:rPr lang="en-IN" dirty="0"/>
                        <a:t>4</a:t>
                      </a:r>
                    </a:p>
                  </a:txBody>
                  <a:tcPr/>
                </a:tc>
                <a:tc>
                  <a:txBody>
                    <a:bodyPr/>
                    <a:lstStyle/>
                    <a:p>
                      <a:r>
                        <a:rPr lang="en-US" sz="1400" b="0" i="0" u="none" strike="noStrike" cap="none" dirty="0">
                          <a:solidFill>
                            <a:srgbClr val="000000"/>
                          </a:solidFill>
                          <a:effectLst/>
                          <a:latin typeface="Arial"/>
                          <a:ea typeface="Arial"/>
                          <a:cs typeface="Arial"/>
                          <a:sym typeface="Arial"/>
                        </a:rPr>
                        <a:t>A Dielectric-Modulated Normally-Off </a:t>
                      </a:r>
                      <a:r>
                        <a:rPr lang="en-US" sz="1400" b="0" i="0" u="none" strike="noStrike" cap="none" dirty="0" err="1">
                          <a:solidFill>
                            <a:srgbClr val="000000"/>
                          </a:solidFill>
                          <a:effectLst/>
                          <a:latin typeface="Arial"/>
                          <a:ea typeface="Arial"/>
                          <a:cs typeface="Arial"/>
                          <a:sym typeface="Arial"/>
                        </a:rPr>
                        <a:t>AlGaN</a:t>
                      </a:r>
                      <a:r>
                        <a:rPr lang="en-US" sz="1400" b="0" i="0" u="none" strike="noStrike" cap="none" dirty="0">
                          <a:solidFill>
                            <a:srgbClr val="000000"/>
                          </a:solidFill>
                          <a:effectLst/>
                          <a:latin typeface="Arial"/>
                          <a:ea typeface="Arial"/>
                          <a:cs typeface="Arial"/>
                          <a:sym typeface="Arial"/>
                        </a:rPr>
                        <a:t>/</a:t>
                      </a:r>
                      <a:r>
                        <a:rPr lang="en-US" sz="1400" b="0" i="0" u="none" strike="noStrike" cap="none" dirty="0" err="1">
                          <a:solidFill>
                            <a:srgbClr val="000000"/>
                          </a:solidFill>
                          <a:effectLst/>
                          <a:latin typeface="Arial"/>
                          <a:ea typeface="Arial"/>
                          <a:cs typeface="Arial"/>
                          <a:sym typeface="Arial"/>
                        </a:rPr>
                        <a:t>GaN</a:t>
                      </a:r>
                      <a:r>
                        <a:rPr lang="en-US" sz="1400" b="0" i="0" u="none" strike="noStrike" cap="none" dirty="0">
                          <a:solidFill>
                            <a:srgbClr val="000000"/>
                          </a:solidFill>
                          <a:effectLst/>
                          <a:latin typeface="Arial"/>
                          <a:ea typeface="Arial"/>
                          <a:cs typeface="Arial"/>
                          <a:sym typeface="Arial"/>
                        </a:rPr>
                        <a:t> MOSHEMT for </a:t>
                      </a:r>
                      <a:endParaRPr lang="en-US" b="0" dirty="0"/>
                    </a:p>
                    <a:p>
                      <a:r>
                        <a:rPr lang="en-US" sz="1400" b="0" i="0" u="none" strike="noStrike" cap="none" dirty="0">
                          <a:solidFill>
                            <a:srgbClr val="000000"/>
                          </a:solidFill>
                          <a:effectLst/>
                          <a:latin typeface="Arial"/>
                          <a:ea typeface="Arial"/>
                          <a:cs typeface="Arial"/>
                          <a:sym typeface="Arial"/>
                        </a:rPr>
                        <a:t>Bio-Sensing Application: Analytical Modeling Study and Sensitivity Analysis</a:t>
                      </a:r>
                      <a:endParaRPr lang="en-IN" b="0" dirty="0"/>
                    </a:p>
                  </a:txBody>
                  <a:tcPr/>
                </a:tc>
                <a:tc>
                  <a:txBody>
                    <a:bodyPr/>
                    <a:lstStyle/>
                    <a:p>
                      <a:pPr marL="285750" indent="-285750">
                        <a:buFont typeface="Arial" panose="020B0604020202020204" pitchFamily="34" charset="0"/>
                        <a:buChar char="•"/>
                      </a:pPr>
                      <a:r>
                        <a:rPr lang="en-IN" b="1" dirty="0"/>
                        <a:t>Device Fabrication</a:t>
                      </a:r>
                      <a:r>
                        <a:rPr lang="en-IN" dirty="0"/>
                        <a:t>: The </a:t>
                      </a:r>
                      <a:r>
                        <a:rPr lang="en-IN" dirty="0" err="1"/>
                        <a:t>AlGaN</a:t>
                      </a:r>
                      <a:r>
                        <a:rPr lang="en-IN" dirty="0"/>
                        <a:t>/</a:t>
                      </a:r>
                      <a:r>
                        <a:rPr lang="en-IN" dirty="0" err="1"/>
                        <a:t>GaN</a:t>
                      </a:r>
                      <a:r>
                        <a:rPr lang="en-IN" dirty="0"/>
                        <a:t> MOSHEMT device was fabricated using metal-organic chemical-vapor deposition (MOCVD) on a silicon substrate.</a:t>
                      </a:r>
                    </a:p>
                    <a:p>
                      <a:pPr marL="285750" indent="-285750">
                        <a:buFont typeface="Arial" panose="020B0604020202020204" pitchFamily="34" charset="0"/>
                        <a:buChar char="•"/>
                      </a:pPr>
                      <a:r>
                        <a:rPr lang="en-IN" b="1" dirty="0"/>
                        <a:t>Simulation</a:t>
                      </a:r>
                      <a:r>
                        <a:rPr lang="en-IN" dirty="0"/>
                        <a:t>: A 2D drift-diffusion model simulated carrier transport, considering biomolecule dielectric constants, energy bands, and surface potential.</a:t>
                      </a:r>
                    </a:p>
                    <a:p>
                      <a:pPr marL="285750" indent="-285750">
                        <a:buFont typeface="Arial" panose="020B0604020202020204" pitchFamily="34" charset="0"/>
                        <a:buChar char="•"/>
                      </a:pPr>
                      <a:r>
                        <a:rPr lang="en-US" b="1" dirty="0"/>
                        <a:t>Analytical Modeling</a:t>
                      </a:r>
                      <a:r>
                        <a:rPr lang="en-US" dirty="0"/>
                        <a:t>: The study developed an analytical model for the dielectric-modulated </a:t>
                      </a:r>
                      <a:r>
                        <a:rPr lang="en-US" dirty="0" err="1"/>
                        <a:t>AlGaN</a:t>
                      </a:r>
                      <a:r>
                        <a:rPr lang="en-US" dirty="0"/>
                        <a:t>/</a:t>
                      </a:r>
                      <a:r>
                        <a:rPr lang="en-US" dirty="0" err="1"/>
                        <a:t>GaN</a:t>
                      </a:r>
                      <a:r>
                        <a:rPr lang="en-US" dirty="0"/>
                        <a:t> MOSHEMT, focusing on the threshold voltage shift (</a:t>
                      </a:r>
                      <a:r>
                        <a:rPr lang="en-US" dirty="0" err="1"/>
                        <a:t>ΔVth</a:t>
                      </a:r>
                      <a:r>
                        <a:rPr lang="en-US" dirty="0"/>
                        <a:t>) induced by the presence of biomolecules. The model was validated against TCAD simulation result</a:t>
                      </a:r>
                      <a:endParaRPr lang="en-IN" dirty="0"/>
                    </a:p>
                  </a:txBody>
                  <a:tcPr/>
                </a:tc>
                <a:tc>
                  <a:txBody>
                    <a:bodyPr/>
                    <a:lstStyle/>
                    <a:p>
                      <a:pPr marL="285750" indent="-285750">
                        <a:buFont typeface="Arial" panose="020B0604020202020204" pitchFamily="34" charset="0"/>
                        <a:buChar char="•"/>
                      </a:pPr>
                      <a:r>
                        <a:rPr lang="en-IN" dirty="0"/>
                        <a:t>High Sensitivity</a:t>
                      </a:r>
                    </a:p>
                    <a:p>
                      <a:pPr marL="285750" indent="-285750">
                        <a:buFont typeface="Arial" panose="020B0604020202020204" pitchFamily="34" charset="0"/>
                        <a:buChar char="•"/>
                      </a:pPr>
                      <a:r>
                        <a:rPr lang="en-IN" dirty="0"/>
                        <a:t>Label-Free Detection</a:t>
                      </a:r>
                    </a:p>
                    <a:p>
                      <a:pPr marL="285750" indent="-285750">
                        <a:buFont typeface="Arial" panose="020B0604020202020204" pitchFamily="34" charset="0"/>
                        <a:buChar char="•"/>
                      </a:pPr>
                      <a:r>
                        <a:rPr lang="en-IN" dirty="0"/>
                        <a:t>Compatibility with CMOS Technology</a:t>
                      </a:r>
                    </a:p>
                    <a:p>
                      <a:pPr marL="285750" indent="-285750">
                        <a:buFont typeface="Arial" panose="020B0604020202020204" pitchFamily="34" charset="0"/>
                        <a:buChar char="•"/>
                      </a:pPr>
                      <a:r>
                        <a:rPr lang="en-IN" dirty="0"/>
                        <a:t>Operation in Harsh Environments</a:t>
                      </a:r>
                    </a:p>
                  </a:txBody>
                  <a:tcPr/>
                </a:tc>
                <a:tc>
                  <a:txBody>
                    <a:bodyPr/>
                    <a:lstStyle/>
                    <a:p>
                      <a:pPr marL="285750" indent="-285750">
                        <a:buFont typeface="Arial" panose="020B0604020202020204" pitchFamily="34" charset="0"/>
                        <a:buChar char="•"/>
                      </a:pPr>
                      <a:r>
                        <a:rPr lang="en-US" b="0" dirty="0"/>
                        <a:t>Lack of Analytical Studies on MOSHEMT</a:t>
                      </a:r>
                    </a:p>
                    <a:p>
                      <a:pPr marL="285750" indent="-285750">
                        <a:buFont typeface="Arial" panose="020B0604020202020204" pitchFamily="34" charset="0"/>
                        <a:buChar char="•"/>
                      </a:pPr>
                      <a:r>
                        <a:rPr lang="en-IN" dirty="0"/>
                        <a:t>Need for Experimental Validation</a:t>
                      </a:r>
                    </a:p>
                    <a:p>
                      <a:pPr marL="285750" indent="-285750">
                        <a:buFont typeface="Arial" panose="020B0604020202020204" pitchFamily="34" charset="0"/>
                        <a:buChar char="•"/>
                      </a:pPr>
                      <a:r>
                        <a:rPr lang="en-IN" dirty="0"/>
                        <a:t>Optimization of Device Parameters</a:t>
                      </a:r>
                    </a:p>
                  </a:txBody>
                  <a:tcPr/>
                </a:tc>
                <a:tc>
                  <a:txBody>
                    <a:bodyPr/>
                    <a:lstStyle/>
                    <a:p>
                      <a:pPr marL="0" indent="0">
                        <a:buFont typeface="Arial" panose="020B0604020202020204" pitchFamily="34" charset="0"/>
                        <a:buNone/>
                      </a:pPr>
                      <a:r>
                        <a:rPr lang="en-US" sz="1400" b="0" i="0" u="none" strike="noStrike" cap="none" dirty="0">
                          <a:solidFill>
                            <a:srgbClr val="000000"/>
                          </a:solidFill>
                          <a:effectLst/>
                          <a:latin typeface="Arial"/>
                          <a:ea typeface="Arial"/>
                          <a:cs typeface="Arial"/>
                          <a:sym typeface="Arial"/>
                        </a:rPr>
                        <a:t>Received 6 August 2019, in final form 17 September 2019</a:t>
                      </a:r>
                      <a:endParaRPr lang="en-IN" b="0" dirty="0"/>
                    </a:p>
                  </a:txBody>
                  <a:tcPr/>
                </a:tc>
                <a:extLst>
                  <a:ext uri="{0D108BD9-81ED-4DB2-BD59-A6C34878D82A}">
                    <a16:rowId xmlns:a16="http://schemas.microsoft.com/office/drawing/2014/main" val="3350989685"/>
                  </a:ext>
                </a:extLst>
              </a:tr>
            </a:tbl>
          </a:graphicData>
        </a:graphic>
      </p:graphicFrame>
      <p:sp>
        <p:nvSpPr>
          <p:cNvPr id="6" name="TextBox 5">
            <a:extLst>
              <a:ext uri="{FF2B5EF4-FFF2-40B4-BE49-F238E27FC236}">
                <a16:creationId xmlns:a16="http://schemas.microsoft.com/office/drawing/2014/main" id="{BE46AD00-DA52-D01B-4389-FFB226248E73}"/>
              </a:ext>
            </a:extLst>
          </p:cNvPr>
          <p:cNvSpPr txBox="1"/>
          <p:nvPr/>
        </p:nvSpPr>
        <p:spPr>
          <a:xfrm>
            <a:off x="662709" y="420787"/>
            <a:ext cx="10430164"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lang="en-US" sz="2400" dirty="0"/>
          </a:p>
        </p:txBody>
      </p:sp>
    </p:spTree>
    <p:extLst>
      <p:ext uri="{BB962C8B-B14F-4D97-AF65-F5344CB8AC3E}">
        <p14:creationId xmlns:p14="http://schemas.microsoft.com/office/powerpoint/2010/main" val="289991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6973C7-571F-F24E-78FA-A3F1F733A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graphicFrame>
        <p:nvGraphicFramePr>
          <p:cNvPr id="6" name="Table 5">
            <a:extLst>
              <a:ext uri="{FF2B5EF4-FFF2-40B4-BE49-F238E27FC236}">
                <a16:creationId xmlns:a16="http://schemas.microsoft.com/office/drawing/2014/main" id="{3D4FC951-657D-A258-6839-7773F0F50C80}"/>
              </a:ext>
            </a:extLst>
          </p:cNvPr>
          <p:cNvGraphicFramePr>
            <a:graphicFrameLocks noGrp="1"/>
          </p:cNvGraphicFramePr>
          <p:nvPr>
            <p:extLst>
              <p:ext uri="{D42A27DB-BD31-4B8C-83A1-F6EECF244321}">
                <p14:modId xmlns:p14="http://schemas.microsoft.com/office/powerpoint/2010/main" val="726271184"/>
              </p:ext>
            </p:extLst>
          </p:nvPr>
        </p:nvGraphicFramePr>
        <p:xfrm>
          <a:off x="367553" y="822885"/>
          <a:ext cx="10775577" cy="5371944"/>
        </p:xfrm>
        <a:graphic>
          <a:graphicData uri="http://schemas.openxmlformats.org/drawingml/2006/table">
            <a:tbl>
              <a:tblPr firstRow="1" bandRow="1">
                <a:tableStyleId>{487C13AC-C4EB-4B75-A16E-F28B5C2F6171}</a:tableStyleId>
              </a:tblPr>
              <a:tblGrid>
                <a:gridCol w="797859">
                  <a:extLst>
                    <a:ext uri="{9D8B030D-6E8A-4147-A177-3AD203B41FA5}">
                      <a16:colId xmlns:a16="http://schemas.microsoft.com/office/drawing/2014/main" val="2855457880"/>
                    </a:ext>
                  </a:extLst>
                </a:gridCol>
                <a:gridCol w="1565246">
                  <a:extLst>
                    <a:ext uri="{9D8B030D-6E8A-4147-A177-3AD203B41FA5}">
                      <a16:colId xmlns:a16="http://schemas.microsoft.com/office/drawing/2014/main" val="1977685354"/>
                    </a:ext>
                  </a:extLst>
                </a:gridCol>
                <a:gridCol w="3096402">
                  <a:extLst>
                    <a:ext uri="{9D8B030D-6E8A-4147-A177-3AD203B41FA5}">
                      <a16:colId xmlns:a16="http://schemas.microsoft.com/office/drawing/2014/main" val="2227343196"/>
                    </a:ext>
                  </a:extLst>
                </a:gridCol>
                <a:gridCol w="1999129">
                  <a:extLst>
                    <a:ext uri="{9D8B030D-6E8A-4147-A177-3AD203B41FA5}">
                      <a16:colId xmlns:a16="http://schemas.microsoft.com/office/drawing/2014/main" val="3096314854"/>
                    </a:ext>
                  </a:extLst>
                </a:gridCol>
                <a:gridCol w="1855102">
                  <a:extLst>
                    <a:ext uri="{9D8B030D-6E8A-4147-A177-3AD203B41FA5}">
                      <a16:colId xmlns:a16="http://schemas.microsoft.com/office/drawing/2014/main" val="2116758710"/>
                    </a:ext>
                  </a:extLst>
                </a:gridCol>
                <a:gridCol w="1461839">
                  <a:extLst>
                    <a:ext uri="{9D8B030D-6E8A-4147-A177-3AD203B41FA5}">
                      <a16:colId xmlns:a16="http://schemas.microsoft.com/office/drawing/2014/main" val="2199255346"/>
                    </a:ext>
                  </a:extLst>
                </a:gridCol>
              </a:tblGrid>
              <a:tr h="586584">
                <a:tc>
                  <a:txBody>
                    <a:bodyPr/>
                    <a:lstStyle/>
                    <a:p>
                      <a:pPr marL="0" indent="0">
                        <a:buFont typeface="Arial" panose="020B0604020202020204" pitchFamily="34" charset="0"/>
                        <a:buNone/>
                      </a:pPr>
                      <a:r>
                        <a:rPr lang="en-IN" b="1" dirty="0" err="1"/>
                        <a:t>Sl</a:t>
                      </a:r>
                      <a:endParaRPr lang="en-IN" b="1" dirty="0"/>
                    </a:p>
                  </a:txBody>
                  <a:tcPr/>
                </a:tc>
                <a:tc>
                  <a:txBody>
                    <a:bodyPr/>
                    <a:lstStyle/>
                    <a:p>
                      <a:pPr marL="0" indent="0">
                        <a:buFont typeface="Arial" panose="020B0604020202020204" pitchFamily="34" charset="0"/>
                        <a:buNone/>
                      </a:pPr>
                      <a:r>
                        <a:rPr lang="en-IN" b="1" dirty="0"/>
                        <a:t>TITLE</a:t>
                      </a:r>
                    </a:p>
                  </a:txBody>
                  <a:tcPr/>
                </a:tc>
                <a:tc>
                  <a:txBody>
                    <a:bodyPr/>
                    <a:lstStyle/>
                    <a:p>
                      <a:pPr marL="0" indent="0">
                        <a:buFont typeface="Arial" panose="020B0604020202020204" pitchFamily="34" charset="0"/>
                        <a:buNone/>
                      </a:pPr>
                      <a:r>
                        <a:rPr lang="en-IN" b="1" dirty="0"/>
                        <a:t>METHODLOGY</a:t>
                      </a:r>
                    </a:p>
                    <a:p>
                      <a:pPr marL="0" indent="0">
                        <a:buFont typeface="Arial" panose="020B0604020202020204" pitchFamily="34" charset="0"/>
                        <a:buNone/>
                      </a:pPr>
                      <a:endParaRPr lang="en-IN" b="1" dirty="0"/>
                    </a:p>
                  </a:txBody>
                  <a:tcPr/>
                </a:tc>
                <a:tc>
                  <a:txBody>
                    <a:bodyPr/>
                    <a:lstStyle/>
                    <a:p>
                      <a:pPr marL="0" indent="0">
                        <a:buFont typeface="Arial" panose="020B0604020202020204" pitchFamily="34" charset="0"/>
                        <a:buNone/>
                      </a:pPr>
                      <a:r>
                        <a:rPr lang="en-IN" b="1" dirty="0"/>
                        <a:t>MERITS</a:t>
                      </a:r>
                    </a:p>
                  </a:txBody>
                  <a:tcPr/>
                </a:tc>
                <a:tc>
                  <a:txBody>
                    <a:bodyPr/>
                    <a:lstStyle/>
                    <a:p>
                      <a:pPr marL="0" indent="0">
                        <a:buFont typeface="Arial" panose="020B0604020202020204" pitchFamily="34" charset="0"/>
                        <a:buNone/>
                      </a:pPr>
                      <a:r>
                        <a:rPr lang="en-IN" b="1" dirty="0"/>
                        <a:t>RESEARCH GAP</a:t>
                      </a:r>
                    </a:p>
                  </a:txBody>
                  <a:tcPr/>
                </a:tc>
                <a:tc>
                  <a:txBody>
                    <a:bodyPr/>
                    <a:lstStyle/>
                    <a:p>
                      <a:pPr marL="0" indent="0">
                        <a:buFont typeface="Arial" panose="020B0604020202020204" pitchFamily="34" charset="0"/>
                        <a:buNone/>
                      </a:pPr>
                      <a:r>
                        <a:rPr lang="en-IN" b="1" dirty="0"/>
                        <a:t>YEAR OF PUBLISHED</a:t>
                      </a:r>
                    </a:p>
                  </a:txBody>
                  <a:tcPr/>
                </a:tc>
                <a:extLst>
                  <a:ext uri="{0D108BD9-81ED-4DB2-BD59-A6C34878D82A}">
                    <a16:rowId xmlns:a16="http://schemas.microsoft.com/office/drawing/2014/main" val="187036707"/>
                  </a:ext>
                </a:extLst>
              </a:tr>
              <a:tr h="3339642">
                <a:tc>
                  <a:txBody>
                    <a:bodyPr/>
                    <a:lstStyle/>
                    <a:p>
                      <a:pPr marL="0" indent="0">
                        <a:buFont typeface="Arial" panose="020B0604020202020204" pitchFamily="34" charset="0"/>
                        <a:buNone/>
                      </a:pPr>
                      <a:r>
                        <a:rPr lang="en-IN" dirty="0"/>
                        <a:t>5</a:t>
                      </a:r>
                    </a:p>
                  </a:txBody>
                  <a:tcPr/>
                </a:tc>
                <a:tc>
                  <a:txBody>
                    <a:bodyPr/>
                    <a:lstStyle/>
                    <a:p>
                      <a:r>
                        <a:rPr lang="en-US" sz="1400" b="0" i="0" u="none" strike="noStrike" cap="none" dirty="0">
                          <a:solidFill>
                            <a:srgbClr val="000000"/>
                          </a:solidFill>
                          <a:effectLst/>
                          <a:latin typeface="Arial"/>
                          <a:ea typeface="Arial"/>
                          <a:cs typeface="Arial"/>
                          <a:sym typeface="Arial"/>
                        </a:rPr>
                        <a:t>Fabrication and Charge Deduction Based Sensitivity </a:t>
                      </a:r>
                      <a:endParaRPr lang="en-US" dirty="0"/>
                    </a:p>
                    <a:p>
                      <a:r>
                        <a:rPr lang="en-US" sz="1400" b="0" i="0" u="none" strike="noStrike" cap="none" dirty="0">
                          <a:solidFill>
                            <a:srgbClr val="000000"/>
                          </a:solidFill>
                          <a:effectLst/>
                          <a:latin typeface="Arial"/>
                          <a:ea typeface="Arial"/>
                          <a:cs typeface="Arial"/>
                          <a:sym typeface="Arial"/>
                        </a:rPr>
                        <a:t>Analysis of </a:t>
                      </a:r>
                      <a:r>
                        <a:rPr lang="en-US" sz="1400" b="0" i="0" u="none" strike="noStrike" cap="none" dirty="0" err="1">
                          <a:solidFill>
                            <a:srgbClr val="000000"/>
                          </a:solidFill>
                          <a:effectLst/>
                          <a:latin typeface="Arial"/>
                          <a:ea typeface="Arial"/>
                          <a:cs typeface="Arial"/>
                          <a:sym typeface="Arial"/>
                        </a:rPr>
                        <a:t>GaN</a:t>
                      </a:r>
                      <a:r>
                        <a:rPr lang="en-US" sz="1400" b="0" i="0" u="none" strike="noStrike" cap="none" dirty="0">
                          <a:solidFill>
                            <a:srgbClr val="000000"/>
                          </a:solidFill>
                          <a:effectLst/>
                          <a:latin typeface="Arial"/>
                          <a:ea typeface="Arial"/>
                          <a:cs typeface="Arial"/>
                          <a:sym typeface="Arial"/>
                        </a:rPr>
                        <a:t> MOS-HEMT Device for Glucose, </a:t>
                      </a:r>
                      <a:endParaRPr lang="en-US" dirty="0"/>
                    </a:p>
                    <a:p>
                      <a:r>
                        <a:rPr lang="en-US" sz="1400" b="0" i="0" u="none" strike="noStrike" cap="none" dirty="0">
                          <a:solidFill>
                            <a:srgbClr val="000000"/>
                          </a:solidFill>
                          <a:effectLst/>
                          <a:latin typeface="Arial"/>
                          <a:ea typeface="Arial"/>
                          <a:cs typeface="Arial"/>
                          <a:sym typeface="Arial"/>
                        </a:rPr>
                        <a:t>MIG, C-erbB-2, KIM-1, and PSA Detection</a:t>
                      </a:r>
                      <a:endParaRPr lang="en-IN" b="0" dirty="0"/>
                    </a:p>
                  </a:txBody>
                  <a:tcPr/>
                </a:tc>
                <a:tc>
                  <a:txBody>
                    <a:bodyPr/>
                    <a:lstStyle/>
                    <a:p>
                      <a:pPr marL="285750" indent="-285750">
                        <a:buFont typeface="Arial" panose="020B0604020202020204" pitchFamily="34" charset="0"/>
                        <a:buChar char="•"/>
                      </a:pPr>
                      <a:r>
                        <a:rPr lang="en-US" b="1" dirty="0"/>
                        <a:t>Device Fabrication</a:t>
                      </a:r>
                      <a:r>
                        <a:rPr lang="en-US" dirty="0"/>
                        <a:t>: </a:t>
                      </a:r>
                      <a:r>
                        <a:rPr lang="en-US" dirty="0" err="1"/>
                        <a:t>AlGaN</a:t>
                      </a:r>
                      <a:r>
                        <a:rPr lang="en-US" dirty="0"/>
                        <a:t>/</a:t>
                      </a:r>
                      <a:r>
                        <a:rPr lang="en-US" dirty="0" err="1"/>
                        <a:t>AlN</a:t>
                      </a:r>
                      <a:r>
                        <a:rPr lang="en-US" dirty="0"/>
                        <a:t>/</a:t>
                      </a:r>
                      <a:r>
                        <a:rPr lang="en-US" dirty="0" err="1"/>
                        <a:t>GaN</a:t>
                      </a:r>
                      <a:r>
                        <a:rPr lang="en-US" dirty="0"/>
                        <a:t> MOS-HEMT device was fabricated using Metal Organic Chemical Vapor Deposition (MOCVD) on a silicon substrate, followed by deposition of source/drain and gate contacts.</a:t>
                      </a:r>
                    </a:p>
                    <a:p>
                      <a:pPr marL="285750" indent="-285750">
                        <a:buFont typeface="Arial" panose="020B0604020202020204" pitchFamily="34" charset="0"/>
                        <a:buChar char="•"/>
                      </a:pPr>
                      <a:r>
                        <a:rPr lang="en-US" b="1" dirty="0"/>
                        <a:t>Charge Deduction Model</a:t>
                      </a:r>
                      <a:r>
                        <a:rPr lang="en-US" dirty="0"/>
                        <a:t>: Developed a charge deduction-based approach to estimate device sensitivity for various biomarkers by applying equivalent interface charge as gate bias.</a:t>
                      </a:r>
                    </a:p>
                    <a:p>
                      <a:pPr marL="285750" indent="-285750">
                        <a:buFont typeface="Arial" panose="020B0604020202020204" pitchFamily="34" charset="0"/>
                        <a:buChar char="•"/>
                      </a:pPr>
                      <a:r>
                        <a:rPr lang="en-US" b="1" dirty="0"/>
                        <a:t>Sensitivity Analysis</a:t>
                      </a:r>
                      <a:r>
                        <a:rPr lang="en-US" dirty="0"/>
                        <a:t>: Sensitivity of the device was evaluated using various sensing metrics like drain current, channel potential, and channel conductance for different biomarkers.</a:t>
                      </a:r>
                      <a:endParaRPr lang="en-IN" dirty="0"/>
                    </a:p>
                  </a:txBody>
                  <a:tcPr/>
                </a:tc>
                <a:tc>
                  <a:txBody>
                    <a:bodyPr/>
                    <a:lstStyle/>
                    <a:p>
                      <a:pPr marL="285750" indent="-285750">
                        <a:buFont typeface="Arial" panose="020B0604020202020204" pitchFamily="34" charset="0"/>
                        <a:buChar char="•"/>
                      </a:pPr>
                      <a:r>
                        <a:rPr lang="en-US" b="1" dirty="0"/>
                        <a:t>Device Fabrication</a:t>
                      </a:r>
                      <a:endParaRPr lang="en-US" dirty="0"/>
                    </a:p>
                    <a:p>
                      <a:pPr marL="285750" indent="-285750">
                        <a:buFont typeface="Arial" panose="020B0604020202020204" pitchFamily="34" charset="0"/>
                        <a:buChar char="•"/>
                      </a:pPr>
                      <a:r>
                        <a:rPr lang="en-US" b="1" dirty="0"/>
                        <a:t>Charge Deduction Model</a:t>
                      </a:r>
                      <a:endParaRPr lang="en-US" dirty="0"/>
                    </a:p>
                    <a:p>
                      <a:pPr marL="285750" indent="-285750">
                        <a:buFont typeface="Arial" panose="020B0604020202020204" pitchFamily="34" charset="0"/>
                        <a:buChar char="•"/>
                      </a:pPr>
                      <a:r>
                        <a:rPr lang="en-US" b="1" dirty="0"/>
                        <a:t>Sensitivity Analysis</a:t>
                      </a:r>
                      <a:endParaRPr lang="en-IN" dirty="0"/>
                    </a:p>
                  </a:txBody>
                  <a:tcPr/>
                </a:tc>
                <a:tc>
                  <a:txBody>
                    <a:bodyPr/>
                    <a:lstStyle/>
                    <a:p>
                      <a:pPr marL="285750" indent="-285750">
                        <a:buFont typeface="Arial" panose="020B0604020202020204" pitchFamily="34" charset="0"/>
                        <a:buChar char="•"/>
                      </a:pPr>
                      <a:r>
                        <a:rPr lang="en-US" b="1" dirty="0"/>
                        <a:t>Real-Time Validation</a:t>
                      </a:r>
                      <a:endParaRPr lang="en-US" dirty="0"/>
                    </a:p>
                    <a:p>
                      <a:pPr marL="285750" indent="-285750">
                        <a:buFont typeface="Arial" panose="020B0604020202020204" pitchFamily="34" charset="0"/>
                        <a:buChar char="•"/>
                      </a:pPr>
                      <a:r>
                        <a:rPr lang="en-US" b="1" dirty="0"/>
                        <a:t>Charge Distribution Assumption</a:t>
                      </a:r>
                    </a:p>
                    <a:p>
                      <a:pPr marL="285750" indent="-285750">
                        <a:buFont typeface="Arial" panose="020B0604020202020204" pitchFamily="34" charset="0"/>
                        <a:buChar char="•"/>
                      </a:pPr>
                      <a:r>
                        <a:rPr lang="en-US" b="1" dirty="0"/>
                        <a:t>Optimization of Sensing Metric</a:t>
                      </a:r>
                      <a:endParaRPr lang="en-IN" dirty="0"/>
                    </a:p>
                  </a:txBody>
                  <a:tcPr/>
                </a:tc>
                <a:tc>
                  <a:txBody>
                    <a:bodyPr/>
                    <a:lstStyle/>
                    <a:p>
                      <a:pPr marL="0" indent="0">
                        <a:buFont typeface="Arial" panose="020B0604020202020204" pitchFamily="34" charset="0"/>
                        <a:buNone/>
                      </a:pPr>
                      <a:r>
                        <a:rPr lang="en-US" b="1" dirty="0"/>
                        <a:t>2019</a:t>
                      </a:r>
                      <a:r>
                        <a:rPr lang="en-US" dirty="0"/>
                        <a:t> edition of </a:t>
                      </a:r>
                      <a:r>
                        <a:rPr lang="en-US" i="1" dirty="0"/>
                        <a:t>IEEE Transactions</a:t>
                      </a:r>
                      <a:endParaRPr lang="en-IN" b="0" dirty="0"/>
                    </a:p>
                  </a:txBody>
                  <a:tcPr/>
                </a:tc>
                <a:extLst>
                  <a:ext uri="{0D108BD9-81ED-4DB2-BD59-A6C34878D82A}">
                    <a16:rowId xmlns:a16="http://schemas.microsoft.com/office/drawing/2014/main" val="2170682448"/>
                  </a:ext>
                </a:extLst>
              </a:tr>
            </a:tbl>
          </a:graphicData>
        </a:graphic>
      </p:graphicFrame>
      <p:sp>
        <p:nvSpPr>
          <p:cNvPr id="10" name="TextBox 9">
            <a:extLst>
              <a:ext uri="{FF2B5EF4-FFF2-40B4-BE49-F238E27FC236}">
                <a16:creationId xmlns:a16="http://schemas.microsoft.com/office/drawing/2014/main" id="{4B122A04-902B-A3F5-9B5B-EAF95C5DF7AC}"/>
              </a:ext>
            </a:extLst>
          </p:cNvPr>
          <p:cNvSpPr txBox="1"/>
          <p:nvPr/>
        </p:nvSpPr>
        <p:spPr>
          <a:xfrm>
            <a:off x="2106706" y="140117"/>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lang="en-US" sz="2400" dirty="0"/>
          </a:p>
        </p:txBody>
      </p:sp>
    </p:spTree>
    <p:extLst>
      <p:ext uri="{BB962C8B-B14F-4D97-AF65-F5344CB8AC3E}">
        <p14:creationId xmlns:p14="http://schemas.microsoft.com/office/powerpoint/2010/main" val="115939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A705DA-B8B9-DFDF-44DF-03622919A7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graphicFrame>
        <p:nvGraphicFramePr>
          <p:cNvPr id="5" name="Table 4">
            <a:extLst>
              <a:ext uri="{FF2B5EF4-FFF2-40B4-BE49-F238E27FC236}">
                <a16:creationId xmlns:a16="http://schemas.microsoft.com/office/drawing/2014/main" id="{F6002C18-4671-1CE5-1AE8-DA230FE07AD1}"/>
              </a:ext>
            </a:extLst>
          </p:cNvPr>
          <p:cNvGraphicFramePr>
            <a:graphicFrameLocks noGrp="1"/>
          </p:cNvGraphicFramePr>
          <p:nvPr>
            <p:extLst>
              <p:ext uri="{D42A27DB-BD31-4B8C-83A1-F6EECF244321}">
                <p14:modId xmlns:p14="http://schemas.microsoft.com/office/powerpoint/2010/main" val="1166414022"/>
              </p:ext>
            </p:extLst>
          </p:nvPr>
        </p:nvGraphicFramePr>
        <p:xfrm>
          <a:off x="534988" y="831850"/>
          <a:ext cx="10912940" cy="5585304"/>
        </p:xfrm>
        <a:graphic>
          <a:graphicData uri="http://schemas.openxmlformats.org/drawingml/2006/table">
            <a:tbl>
              <a:tblPr firstRow="1" bandRow="1">
                <a:tableStyleId>{487C13AC-C4EB-4B75-A16E-F28B5C2F6171}</a:tableStyleId>
              </a:tblPr>
              <a:tblGrid>
                <a:gridCol w="724304">
                  <a:extLst>
                    <a:ext uri="{9D8B030D-6E8A-4147-A177-3AD203B41FA5}">
                      <a16:colId xmlns:a16="http://schemas.microsoft.com/office/drawing/2014/main" val="1599801065"/>
                    </a:ext>
                  </a:extLst>
                </a:gridCol>
                <a:gridCol w="1500064">
                  <a:extLst>
                    <a:ext uri="{9D8B030D-6E8A-4147-A177-3AD203B41FA5}">
                      <a16:colId xmlns:a16="http://schemas.microsoft.com/office/drawing/2014/main" val="2429934692"/>
                    </a:ext>
                  </a:extLst>
                </a:gridCol>
                <a:gridCol w="2731824">
                  <a:extLst>
                    <a:ext uri="{9D8B030D-6E8A-4147-A177-3AD203B41FA5}">
                      <a16:colId xmlns:a16="http://schemas.microsoft.com/office/drawing/2014/main" val="3292557096"/>
                    </a:ext>
                  </a:extLst>
                </a:gridCol>
                <a:gridCol w="1814828">
                  <a:extLst>
                    <a:ext uri="{9D8B030D-6E8A-4147-A177-3AD203B41FA5}">
                      <a16:colId xmlns:a16="http://schemas.microsoft.com/office/drawing/2014/main" val="1862785657"/>
                    </a:ext>
                  </a:extLst>
                </a:gridCol>
                <a:gridCol w="2814849">
                  <a:extLst>
                    <a:ext uri="{9D8B030D-6E8A-4147-A177-3AD203B41FA5}">
                      <a16:colId xmlns:a16="http://schemas.microsoft.com/office/drawing/2014/main" val="4101873560"/>
                    </a:ext>
                  </a:extLst>
                </a:gridCol>
                <a:gridCol w="1327071">
                  <a:extLst>
                    <a:ext uri="{9D8B030D-6E8A-4147-A177-3AD203B41FA5}">
                      <a16:colId xmlns:a16="http://schemas.microsoft.com/office/drawing/2014/main" val="1278267753"/>
                    </a:ext>
                  </a:extLst>
                </a:gridCol>
              </a:tblGrid>
              <a:tr h="586584">
                <a:tc>
                  <a:txBody>
                    <a:bodyPr/>
                    <a:lstStyle/>
                    <a:p>
                      <a:pPr marL="0" indent="0">
                        <a:buFont typeface="Arial" panose="020B0604020202020204" pitchFamily="34" charset="0"/>
                        <a:buNone/>
                      </a:pPr>
                      <a:r>
                        <a:rPr lang="en-IN" b="1" dirty="0" err="1"/>
                        <a:t>Sl</a:t>
                      </a:r>
                      <a:endParaRPr lang="en-IN" b="1" dirty="0"/>
                    </a:p>
                  </a:txBody>
                  <a:tcPr/>
                </a:tc>
                <a:tc>
                  <a:txBody>
                    <a:bodyPr/>
                    <a:lstStyle/>
                    <a:p>
                      <a:pPr marL="0" indent="0">
                        <a:buFont typeface="Arial" panose="020B0604020202020204" pitchFamily="34" charset="0"/>
                        <a:buNone/>
                      </a:pPr>
                      <a:r>
                        <a:rPr lang="en-IN" b="1" dirty="0"/>
                        <a:t>TITLE</a:t>
                      </a:r>
                    </a:p>
                  </a:txBody>
                  <a:tcPr/>
                </a:tc>
                <a:tc>
                  <a:txBody>
                    <a:bodyPr/>
                    <a:lstStyle/>
                    <a:p>
                      <a:pPr marL="0" indent="0">
                        <a:buFont typeface="Arial" panose="020B0604020202020204" pitchFamily="34" charset="0"/>
                        <a:buNone/>
                      </a:pPr>
                      <a:r>
                        <a:rPr lang="en-IN" b="1" dirty="0"/>
                        <a:t>METHODLOGY</a:t>
                      </a:r>
                    </a:p>
                    <a:p>
                      <a:pPr marL="0" indent="0">
                        <a:buFont typeface="Arial" panose="020B0604020202020204" pitchFamily="34" charset="0"/>
                        <a:buNone/>
                      </a:pPr>
                      <a:endParaRPr lang="en-IN" b="1" dirty="0"/>
                    </a:p>
                  </a:txBody>
                  <a:tcPr/>
                </a:tc>
                <a:tc>
                  <a:txBody>
                    <a:bodyPr/>
                    <a:lstStyle/>
                    <a:p>
                      <a:pPr marL="0" indent="0">
                        <a:buFont typeface="Arial" panose="020B0604020202020204" pitchFamily="34" charset="0"/>
                        <a:buNone/>
                      </a:pPr>
                      <a:r>
                        <a:rPr lang="en-IN" b="1" dirty="0"/>
                        <a:t>MERITS</a:t>
                      </a:r>
                    </a:p>
                  </a:txBody>
                  <a:tcPr/>
                </a:tc>
                <a:tc>
                  <a:txBody>
                    <a:bodyPr/>
                    <a:lstStyle/>
                    <a:p>
                      <a:pPr marL="0" indent="0">
                        <a:buFont typeface="Arial" panose="020B0604020202020204" pitchFamily="34" charset="0"/>
                        <a:buNone/>
                      </a:pPr>
                      <a:r>
                        <a:rPr lang="en-IN" b="1" dirty="0"/>
                        <a:t>RESEARCH GAP</a:t>
                      </a:r>
                    </a:p>
                  </a:txBody>
                  <a:tcPr/>
                </a:tc>
                <a:tc>
                  <a:txBody>
                    <a:bodyPr/>
                    <a:lstStyle/>
                    <a:p>
                      <a:pPr marL="0" indent="0">
                        <a:buFont typeface="Arial" panose="020B0604020202020204" pitchFamily="34" charset="0"/>
                        <a:buNone/>
                      </a:pPr>
                      <a:r>
                        <a:rPr lang="en-IN" b="1" dirty="0"/>
                        <a:t>YEAR OF PUBLISHED</a:t>
                      </a:r>
                    </a:p>
                  </a:txBody>
                  <a:tcPr/>
                </a:tc>
                <a:extLst>
                  <a:ext uri="{0D108BD9-81ED-4DB2-BD59-A6C34878D82A}">
                    <a16:rowId xmlns:a16="http://schemas.microsoft.com/office/drawing/2014/main" val="3550933791"/>
                  </a:ext>
                </a:extLst>
              </a:tr>
              <a:tr h="3339642">
                <a:tc>
                  <a:txBody>
                    <a:bodyPr/>
                    <a:lstStyle/>
                    <a:p>
                      <a:pPr marL="0" indent="0">
                        <a:buFont typeface="Arial" panose="020B0604020202020204" pitchFamily="34" charset="0"/>
                        <a:buNone/>
                      </a:pPr>
                      <a:r>
                        <a:rPr lang="en-IN" dirty="0"/>
                        <a:t>6</a:t>
                      </a:r>
                    </a:p>
                  </a:txBody>
                  <a:tcPr/>
                </a:tc>
                <a:tc>
                  <a:txBody>
                    <a:bodyPr/>
                    <a:lstStyle/>
                    <a:p>
                      <a:r>
                        <a:rPr lang="en-US" sz="1400" b="0" i="0" u="none" strike="noStrike" cap="none" dirty="0">
                          <a:solidFill>
                            <a:srgbClr val="000000"/>
                          </a:solidFill>
                          <a:effectLst/>
                          <a:latin typeface="Arial"/>
                          <a:ea typeface="Arial"/>
                          <a:cs typeface="Arial"/>
                          <a:sym typeface="Arial"/>
                        </a:rPr>
                        <a:t>A Dielectric-Modulated Normally-Off </a:t>
                      </a:r>
                      <a:r>
                        <a:rPr lang="en-US" sz="1400" b="0" i="0" u="none" strike="noStrike" cap="none" dirty="0" err="1">
                          <a:solidFill>
                            <a:srgbClr val="000000"/>
                          </a:solidFill>
                          <a:effectLst/>
                          <a:latin typeface="Arial"/>
                          <a:ea typeface="Arial"/>
                          <a:cs typeface="Arial"/>
                          <a:sym typeface="Arial"/>
                        </a:rPr>
                        <a:t>AlGaN</a:t>
                      </a:r>
                      <a:r>
                        <a:rPr lang="en-US" sz="1400" b="0" i="0" u="none" strike="noStrike" cap="none" dirty="0">
                          <a:solidFill>
                            <a:srgbClr val="000000"/>
                          </a:solidFill>
                          <a:effectLst/>
                          <a:latin typeface="Arial"/>
                          <a:ea typeface="Arial"/>
                          <a:cs typeface="Arial"/>
                          <a:sym typeface="Arial"/>
                        </a:rPr>
                        <a:t>/</a:t>
                      </a:r>
                      <a:r>
                        <a:rPr lang="en-US" sz="1400" b="0" i="0" u="none" strike="noStrike" cap="none" dirty="0" err="1">
                          <a:solidFill>
                            <a:srgbClr val="000000"/>
                          </a:solidFill>
                          <a:effectLst/>
                          <a:latin typeface="Arial"/>
                          <a:ea typeface="Arial"/>
                          <a:cs typeface="Arial"/>
                          <a:sym typeface="Arial"/>
                        </a:rPr>
                        <a:t>GaN</a:t>
                      </a:r>
                      <a:r>
                        <a:rPr lang="en-US" sz="1400" b="0" i="0" u="none" strike="noStrike" cap="none" dirty="0">
                          <a:solidFill>
                            <a:srgbClr val="000000"/>
                          </a:solidFill>
                          <a:effectLst/>
                          <a:latin typeface="Arial"/>
                          <a:ea typeface="Arial"/>
                          <a:cs typeface="Arial"/>
                          <a:sym typeface="Arial"/>
                        </a:rPr>
                        <a:t> MOSHEMT for </a:t>
                      </a:r>
                      <a:endParaRPr lang="en-US" b="0" dirty="0"/>
                    </a:p>
                    <a:p>
                      <a:r>
                        <a:rPr lang="en-US" sz="1400" b="0" i="0" u="none" strike="noStrike" cap="none" dirty="0">
                          <a:solidFill>
                            <a:srgbClr val="000000"/>
                          </a:solidFill>
                          <a:effectLst/>
                          <a:latin typeface="Arial"/>
                          <a:ea typeface="Arial"/>
                          <a:cs typeface="Arial"/>
                          <a:sym typeface="Arial"/>
                        </a:rPr>
                        <a:t>Bio-Sensing Application: Analytical Modeling Study and Sensitivity Analysis</a:t>
                      </a:r>
                      <a:endParaRPr lang="en-IN" b="0" dirty="0"/>
                    </a:p>
                  </a:txBody>
                  <a:tcPr/>
                </a:tc>
                <a:tc>
                  <a:txBody>
                    <a:bodyPr/>
                    <a:lstStyle/>
                    <a:p>
                      <a:pPr marL="285750" indent="-285750">
                        <a:buFont typeface="Arial" panose="020B0604020202020204" pitchFamily="34" charset="0"/>
                        <a:buChar char="•"/>
                      </a:pPr>
                      <a:r>
                        <a:rPr lang="en-IN" b="1" dirty="0"/>
                        <a:t>Device Fabrication and Simulation</a:t>
                      </a:r>
                      <a:r>
                        <a:rPr lang="en-IN" dirty="0"/>
                        <a:t>: The </a:t>
                      </a:r>
                      <a:r>
                        <a:rPr lang="en-IN" dirty="0" err="1"/>
                        <a:t>AlGaN</a:t>
                      </a:r>
                      <a:r>
                        <a:rPr lang="en-IN" dirty="0"/>
                        <a:t>/</a:t>
                      </a:r>
                      <a:r>
                        <a:rPr lang="en-IN" dirty="0" err="1"/>
                        <a:t>GaN</a:t>
                      </a:r>
                      <a:r>
                        <a:rPr lang="en-IN" dirty="0"/>
                        <a:t> MOSHEMT was fabricated on silicon using MOCVD, with a nanogap cavity added for biosensing. Its performance was </a:t>
                      </a:r>
                      <a:r>
                        <a:rPr lang="en-IN" dirty="0" err="1"/>
                        <a:t>analyzed</a:t>
                      </a:r>
                      <a:r>
                        <a:rPr lang="en-IN" dirty="0"/>
                        <a:t> via 2D drift-diffusion TCAD simulations, focusing on changes in threshold voltage (</a:t>
                      </a:r>
                      <a:r>
                        <a:rPr lang="el-GR" dirty="0"/>
                        <a:t>Δ</a:t>
                      </a:r>
                      <a:r>
                        <a:rPr lang="en-IN" dirty="0"/>
                        <a:t>Vth) and drain current (Id) due to biomolecules.</a:t>
                      </a:r>
                    </a:p>
                    <a:p>
                      <a:pPr marL="285750" indent="-285750">
                        <a:buFont typeface="Arial" panose="020B0604020202020204" pitchFamily="34" charset="0"/>
                        <a:buChar char="•"/>
                      </a:pPr>
                      <a:r>
                        <a:rPr lang="en-US" b="1" dirty="0"/>
                        <a:t>Analytical Modeling</a:t>
                      </a:r>
                      <a:r>
                        <a:rPr lang="en-US" dirty="0"/>
                        <a:t>: Developed an analytical model to predict the device's sensitivity to biomolecules by calculating changes in the threshold voltage and drain current based on dielectric modulation and the presence of biomolecules in the cavity region.</a:t>
                      </a:r>
                      <a:endParaRPr lang="en-IN" dirty="0"/>
                    </a:p>
                  </a:txBody>
                  <a:tcPr/>
                </a:tc>
                <a:tc>
                  <a:txBody>
                    <a:bodyPr/>
                    <a:lstStyle/>
                    <a:p>
                      <a:pPr marL="285750" indent="-285750">
                        <a:buFont typeface="Arial" panose="020B0604020202020204" pitchFamily="34" charset="0"/>
                        <a:buChar char="•"/>
                      </a:pPr>
                      <a:r>
                        <a:rPr lang="en-US" b="0" dirty="0"/>
                        <a:t>High Sensitivity</a:t>
                      </a:r>
                    </a:p>
                    <a:p>
                      <a:pPr marL="285750" indent="-285750">
                        <a:buFont typeface="Arial" panose="020B0604020202020204" pitchFamily="34" charset="0"/>
                        <a:buChar char="•"/>
                      </a:pPr>
                      <a:r>
                        <a:rPr lang="en-US" b="0" dirty="0"/>
                        <a:t>Versatility</a:t>
                      </a:r>
                    </a:p>
                    <a:p>
                      <a:pPr marL="285750" indent="-285750">
                        <a:buFont typeface="Arial" panose="020B0604020202020204" pitchFamily="34" charset="0"/>
                        <a:buChar char="•"/>
                      </a:pPr>
                      <a:r>
                        <a:rPr lang="en-US" b="0" dirty="0"/>
                        <a:t>Cost-Efficiency</a:t>
                      </a:r>
                      <a:endParaRPr lang="en-IN" b="0" dirty="0"/>
                    </a:p>
                  </a:txBody>
                  <a:tcPr/>
                </a:tc>
                <a:tc>
                  <a:txBody>
                    <a:bodyPr/>
                    <a:lstStyle/>
                    <a:p>
                      <a:pPr marL="285750" indent="-285750">
                        <a:buFont typeface="Arial" panose="020B0604020202020204" pitchFamily="34" charset="0"/>
                        <a:buChar char="•"/>
                      </a:pPr>
                      <a:r>
                        <a:rPr lang="en-US" b="0" dirty="0"/>
                        <a:t>Real-Time Validation</a:t>
                      </a:r>
                    </a:p>
                    <a:p>
                      <a:pPr marL="285750" indent="-285750">
                        <a:buFont typeface="Arial" panose="020B0604020202020204" pitchFamily="34" charset="0"/>
                        <a:buChar char="•"/>
                      </a:pPr>
                      <a:r>
                        <a:rPr lang="en-US" b="0" dirty="0"/>
                        <a:t>Charge Distribution Assumptions</a:t>
                      </a:r>
                    </a:p>
                    <a:p>
                      <a:pPr marL="285750" indent="-285750">
                        <a:buFont typeface="Arial" panose="020B0604020202020204" pitchFamily="34" charset="0"/>
                        <a:buChar char="•"/>
                      </a:pPr>
                      <a:r>
                        <a:rPr lang="en-US" b="0" dirty="0"/>
                        <a:t>Optimization of Sensing Metrics</a:t>
                      </a:r>
                      <a:endParaRPr lang="en-IN" b="0" dirty="0"/>
                    </a:p>
                  </a:txBody>
                  <a:tcPr/>
                </a:tc>
                <a:tc>
                  <a:txBody>
                    <a:bodyPr/>
                    <a:lstStyle/>
                    <a:p>
                      <a:pPr marL="0" indent="0">
                        <a:buFont typeface="Arial" panose="020B0604020202020204" pitchFamily="34" charset="0"/>
                        <a:buNone/>
                      </a:pPr>
                      <a:r>
                        <a:rPr lang="en-IN" sz="1400" b="0" i="0" u="none" strike="noStrike" cap="none" dirty="0">
                          <a:solidFill>
                            <a:srgbClr val="000000"/>
                          </a:solidFill>
                          <a:effectLst/>
                          <a:latin typeface="Arial"/>
                          <a:ea typeface="Arial"/>
                          <a:cs typeface="Arial"/>
                          <a:sym typeface="Arial"/>
                        </a:rPr>
                        <a:t>6 August 2019, in final form 17 September 2019</a:t>
                      </a:r>
                      <a:endParaRPr lang="en-IN" b="0" dirty="0"/>
                    </a:p>
                  </a:txBody>
                  <a:tcPr/>
                </a:tc>
                <a:extLst>
                  <a:ext uri="{0D108BD9-81ED-4DB2-BD59-A6C34878D82A}">
                    <a16:rowId xmlns:a16="http://schemas.microsoft.com/office/drawing/2014/main" val="285588583"/>
                  </a:ext>
                </a:extLst>
              </a:tr>
            </a:tbl>
          </a:graphicData>
        </a:graphic>
      </p:graphicFrame>
      <p:sp>
        <p:nvSpPr>
          <p:cNvPr id="7" name="TextBox 6">
            <a:extLst>
              <a:ext uri="{FF2B5EF4-FFF2-40B4-BE49-F238E27FC236}">
                <a16:creationId xmlns:a16="http://schemas.microsoft.com/office/drawing/2014/main" id="{5A8938B9-7185-5F4C-E5BF-CA2A2C31C5A5}"/>
              </a:ext>
            </a:extLst>
          </p:cNvPr>
          <p:cNvSpPr txBox="1"/>
          <p:nvPr/>
        </p:nvSpPr>
        <p:spPr>
          <a:xfrm>
            <a:off x="2447365" y="143522"/>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lang="en-US" sz="2400" dirty="0"/>
          </a:p>
        </p:txBody>
      </p:sp>
    </p:spTree>
    <p:extLst>
      <p:ext uri="{BB962C8B-B14F-4D97-AF65-F5344CB8AC3E}">
        <p14:creationId xmlns:p14="http://schemas.microsoft.com/office/powerpoint/2010/main" val="303084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24BA8F-200A-3CE4-8482-464A9E83C98C}"/>
              </a:ext>
            </a:extLst>
          </p:cNvPr>
          <p:cNvSpPr/>
          <p:nvPr/>
        </p:nvSpPr>
        <p:spPr>
          <a:xfrm>
            <a:off x="2680447" y="4858873"/>
            <a:ext cx="6687671" cy="7440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Substrate(10</a:t>
            </a:r>
            <a:r>
              <a:rPr lang="el-GR" dirty="0"/>
              <a:t> μ</a:t>
            </a:r>
            <a:r>
              <a:rPr lang="en-IN" dirty="0"/>
              <a:t>m)</a:t>
            </a:r>
          </a:p>
        </p:txBody>
      </p:sp>
      <p:sp>
        <p:nvSpPr>
          <p:cNvPr id="6" name="Rectangle 5">
            <a:extLst>
              <a:ext uri="{FF2B5EF4-FFF2-40B4-BE49-F238E27FC236}">
                <a16:creationId xmlns:a16="http://schemas.microsoft.com/office/drawing/2014/main" id="{EB055200-0A9E-DD19-2C10-2BBEBF4CA022}"/>
              </a:ext>
            </a:extLst>
          </p:cNvPr>
          <p:cNvSpPr/>
          <p:nvPr/>
        </p:nvSpPr>
        <p:spPr>
          <a:xfrm>
            <a:off x="2680447" y="4213412"/>
            <a:ext cx="6687671" cy="64546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rPr>
              <a:t>AlN</a:t>
            </a:r>
            <a:r>
              <a:rPr lang="en-IN" dirty="0">
                <a:ln w="0"/>
                <a:solidFill>
                  <a:schemeClr val="tx1"/>
                </a:solidFill>
                <a:effectLst>
                  <a:outerShdw blurRad="38100" dist="19050" dir="2700000" algn="tl" rotWithShape="0">
                    <a:schemeClr val="dk1">
                      <a:alpha val="40000"/>
                    </a:schemeClr>
                  </a:outerShdw>
                </a:effectLst>
              </a:rPr>
              <a:t>(5nm) 16nm</a:t>
            </a:r>
          </a:p>
        </p:txBody>
      </p:sp>
      <p:sp>
        <p:nvSpPr>
          <p:cNvPr id="7" name="Rectangle 6">
            <a:extLst>
              <a:ext uri="{FF2B5EF4-FFF2-40B4-BE49-F238E27FC236}">
                <a16:creationId xmlns:a16="http://schemas.microsoft.com/office/drawing/2014/main" id="{645A67C4-DFDB-6542-6908-4DF38719403B}"/>
              </a:ext>
            </a:extLst>
          </p:cNvPr>
          <p:cNvSpPr/>
          <p:nvPr/>
        </p:nvSpPr>
        <p:spPr>
          <a:xfrm>
            <a:off x="2680446" y="3476065"/>
            <a:ext cx="6687671" cy="74407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rPr>
              <a:t>GaN</a:t>
            </a:r>
            <a:r>
              <a:rPr lang="en-IN" dirty="0">
                <a:ln w="0"/>
                <a:solidFill>
                  <a:schemeClr val="tx1"/>
                </a:solidFill>
                <a:effectLst>
                  <a:outerShdw blurRad="38100" dist="19050" dir="2700000" algn="tl" rotWithShape="0">
                    <a:schemeClr val="dk1">
                      <a:alpha val="40000"/>
                    </a:schemeClr>
                  </a:outerShdw>
                </a:effectLst>
              </a:rPr>
              <a:t> channel(300nm)</a:t>
            </a:r>
            <a:endParaRPr lang="en-IN" baseline="-2500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498972C2-D0B6-3578-8C50-234DAE08412F}"/>
              </a:ext>
            </a:extLst>
          </p:cNvPr>
          <p:cNvSpPr/>
          <p:nvPr/>
        </p:nvSpPr>
        <p:spPr>
          <a:xfrm>
            <a:off x="2680445" y="1999126"/>
            <a:ext cx="1281953" cy="14567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Source</a:t>
            </a:r>
          </a:p>
        </p:txBody>
      </p:sp>
      <p:sp>
        <p:nvSpPr>
          <p:cNvPr id="11" name="Rectangle 10">
            <a:extLst>
              <a:ext uri="{FF2B5EF4-FFF2-40B4-BE49-F238E27FC236}">
                <a16:creationId xmlns:a16="http://schemas.microsoft.com/office/drawing/2014/main" id="{AC5BDF78-B0B6-3149-D2A8-DB6FED1F0253}"/>
              </a:ext>
            </a:extLst>
          </p:cNvPr>
          <p:cNvSpPr/>
          <p:nvPr/>
        </p:nvSpPr>
        <p:spPr>
          <a:xfrm>
            <a:off x="8086164" y="2021541"/>
            <a:ext cx="1281953" cy="1447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Drain</a:t>
            </a:r>
          </a:p>
        </p:txBody>
      </p:sp>
      <p:sp>
        <p:nvSpPr>
          <p:cNvPr id="17" name="Rectangle 16">
            <a:extLst>
              <a:ext uri="{FF2B5EF4-FFF2-40B4-BE49-F238E27FC236}">
                <a16:creationId xmlns:a16="http://schemas.microsoft.com/office/drawing/2014/main" id="{A83366E1-1F9B-CA03-EDB0-89F049A8DC86}"/>
              </a:ext>
            </a:extLst>
          </p:cNvPr>
          <p:cNvSpPr/>
          <p:nvPr/>
        </p:nvSpPr>
        <p:spPr>
          <a:xfrm>
            <a:off x="3962398" y="2483222"/>
            <a:ext cx="4123766" cy="4885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err="1"/>
              <a:t>AlGaN</a:t>
            </a:r>
            <a:r>
              <a:rPr lang="en-IN" dirty="0"/>
              <a:t> barrier(10nm)</a:t>
            </a:r>
          </a:p>
        </p:txBody>
      </p:sp>
      <p:sp>
        <p:nvSpPr>
          <p:cNvPr id="18" name="Rectangle 17">
            <a:extLst>
              <a:ext uri="{FF2B5EF4-FFF2-40B4-BE49-F238E27FC236}">
                <a16:creationId xmlns:a16="http://schemas.microsoft.com/office/drawing/2014/main" id="{B82FD857-FED3-2AD5-1825-55A78869A42C}"/>
              </a:ext>
            </a:extLst>
          </p:cNvPr>
          <p:cNvSpPr/>
          <p:nvPr/>
        </p:nvSpPr>
        <p:spPr>
          <a:xfrm>
            <a:off x="3962398" y="2967318"/>
            <a:ext cx="4123766" cy="4885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err="1"/>
              <a:t>AlGaN</a:t>
            </a:r>
            <a:r>
              <a:rPr lang="en-IN" dirty="0"/>
              <a:t> barrier(5nm)</a:t>
            </a:r>
          </a:p>
        </p:txBody>
      </p:sp>
      <p:sp>
        <p:nvSpPr>
          <p:cNvPr id="19" name="Rectangle 18">
            <a:extLst>
              <a:ext uri="{FF2B5EF4-FFF2-40B4-BE49-F238E27FC236}">
                <a16:creationId xmlns:a16="http://schemas.microsoft.com/office/drawing/2014/main" id="{3E3C4C55-E7CB-5D6D-32DF-A712B8BFDD1C}"/>
              </a:ext>
            </a:extLst>
          </p:cNvPr>
          <p:cNvSpPr/>
          <p:nvPr/>
        </p:nvSpPr>
        <p:spPr>
          <a:xfrm>
            <a:off x="3962398" y="2021541"/>
            <a:ext cx="4123766" cy="48857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rPr>
              <a:t>GaN</a:t>
            </a:r>
            <a:r>
              <a:rPr lang="en-IN" dirty="0">
                <a:ln w="0"/>
                <a:solidFill>
                  <a:schemeClr val="tx1"/>
                </a:solidFill>
                <a:effectLst>
                  <a:outerShdw blurRad="38100" dist="19050" dir="2700000" algn="tl" rotWithShape="0">
                    <a:schemeClr val="dk1">
                      <a:alpha val="40000"/>
                    </a:schemeClr>
                  </a:outerShdw>
                </a:effectLst>
              </a:rPr>
              <a:t> cap(1nm)</a:t>
            </a:r>
            <a:endParaRPr lang="en-IN" dirty="0"/>
          </a:p>
        </p:txBody>
      </p:sp>
      <p:sp>
        <p:nvSpPr>
          <p:cNvPr id="4" name="Rectangle 3">
            <a:extLst>
              <a:ext uri="{FF2B5EF4-FFF2-40B4-BE49-F238E27FC236}">
                <a16:creationId xmlns:a16="http://schemas.microsoft.com/office/drawing/2014/main" id="{AF5B6325-F202-2244-109D-044875DA885A}"/>
              </a:ext>
            </a:extLst>
          </p:cNvPr>
          <p:cNvSpPr/>
          <p:nvPr/>
        </p:nvSpPr>
        <p:spPr>
          <a:xfrm>
            <a:off x="4278320" y="1423769"/>
            <a:ext cx="2482972" cy="3002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solidFill>
                  <a:schemeClr val="tx1"/>
                </a:solidFill>
              </a:rPr>
              <a:t>Gate</a:t>
            </a:r>
          </a:p>
        </p:txBody>
      </p:sp>
      <p:cxnSp>
        <p:nvCxnSpPr>
          <p:cNvPr id="24" name="Straight Arrow Connector 23">
            <a:extLst>
              <a:ext uri="{FF2B5EF4-FFF2-40B4-BE49-F238E27FC236}">
                <a16:creationId xmlns:a16="http://schemas.microsoft.com/office/drawing/2014/main" id="{BBB2A86B-D8A8-EA08-485A-3DB13B18F9B5}"/>
              </a:ext>
            </a:extLst>
          </p:cNvPr>
          <p:cNvCxnSpPr/>
          <p:nvPr/>
        </p:nvCxnSpPr>
        <p:spPr>
          <a:xfrm>
            <a:off x="2891114" y="1869659"/>
            <a:ext cx="86061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47A7056-B820-EDE6-0D10-A7AA7B8A927B}"/>
              </a:ext>
            </a:extLst>
          </p:cNvPr>
          <p:cNvCxnSpPr/>
          <p:nvPr/>
        </p:nvCxnSpPr>
        <p:spPr>
          <a:xfrm>
            <a:off x="8328207" y="1869659"/>
            <a:ext cx="86061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6BD941E-8AC4-1CAC-755A-B03F47DA7A11}"/>
              </a:ext>
            </a:extLst>
          </p:cNvPr>
          <p:cNvCxnSpPr>
            <a:cxnSpLocks/>
          </p:cNvCxnSpPr>
          <p:nvPr/>
        </p:nvCxnSpPr>
        <p:spPr>
          <a:xfrm>
            <a:off x="3962398" y="935887"/>
            <a:ext cx="38261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AB775EB-C1C8-4FB4-2DCB-8FA097FA4734}"/>
              </a:ext>
            </a:extLst>
          </p:cNvPr>
          <p:cNvCxnSpPr>
            <a:cxnSpLocks/>
          </p:cNvCxnSpPr>
          <p:nvPr/>
        </p:nvCxnSpPr>
        <p:spPr>
          <a:xfrm>
            <a:off x="4365331" y="935887"/>
            <a:ext cx="246587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196ACB9-46EE-DB89-2454-B922A071ABE6}"/>
              </a:ext>
            </a:extLst>
          </p:cNvPr>
          <p:cNvCxnSpPr>
            <a:cxnSpLocks/>
          </p:cNvCxnSpPr>
          <p:nvPr/>
        </p:nvCxnSpPr>
        <p:spPr>
          <a:xfrm>
            <a:off x="6831210" y="935887"/>
            <a:ext cx="131324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981CA09A-533E-32DB-B465-44158C07159A}"/>
              </a:ext>
            </a:extLst>
          </p:cNvPr>
          <p:cNvSpPr txBox="1"/>
          <p:nvPr/>
        </p:nvSpPr>
        <p:spPr>
          <a:xfrm>
            <a:off x="5894631" y="1573935"/>
            <a:ext cx="5930157" cy="307777"/>
          </a:xfrm>
          <a:prstGeom prst="rect">
            <a:avLst/>
          </a:prstGeom>
          <a:noFill/>
        </p:spPr>
        <p:txBody>
          <a:bodyPr wrap="square">
            <a:spAutoFit/>
          </a:bodyPr>
          <a:lstStyle/>
          <a:p>
            <a:pPr algn="ctr"/>
            <a:r>
              <a:rPr lang="en-IN" dirty="0"/>
              <a:t>L</a:t>
            </a:r>
            <a:r>
              <a:rPr lang="en-IN" baseline="-25000" dirty="0"/>
              <a:t>D</a:t>
            </a:r>
            <a:r>
              <a:rPr lang="en-IN" dirty="0"/>
              <a:t> = 5</a:t>
            </a:r>
            <a:r>
              <a:rPr lang="el-GR" dirty="0"/>
              <a:t>μ</a:t>
            </a:r>
            <a:r>
              <a:rPr lang="en-IN" dirty="0"/>
              <a:t>m</a:t>
            </a:r>
          </a:p>
        </p:txBody>
      </p:sp>
      <p:sp>
        <p:nvSpPr>
          <p:cNvPr id="59" name="TextBox 58">
            <a:extLst>
              <a:ext uri="{FF2B5EF4-FFF2-40B4-BE49-F238E27FC236}">
                <a16:creationId xmlns:a16="http://schemas.microsoft.com/office/drawing/2014/main" id="{40CA73F8-7B7E-38BA-48C2-97B8D977E694}"/>
              </a:ext>
            </a:extLst>
          </p:cNvPr>
          <p:cNvSpPr txBox="1"/>
          <p:nvPr/>
        </p:nvSpPr>
        <p:spPr>
          <a:xfrm>
            <a:off x="914398" y="634028"/>
            <a:ext cx="6096000" cy="307777"/>
          </a:xfrm>
          <a:prstGeom prst="rect">
            <a:avLst/>
          </a:prstGeom>
          <a:noFill/>
        </p:spPr>
        <p:txBody>
          <a:bodyPr wrap="square">
            <a:spAutoFit/>
          </a:bodyPr>
          <a:lstStyle/>
          <a:p>
            <a:pPr algn="ctr"/>
            <a:r>
              <a:rPr lang="en-IN" dirty="0"/>
              <a:t>L</a:t>
            </a:r>
            <a:r>
              <a:rPr lang="en-IN" baseline="-25000" dirty="0"/>
              <a:t>SG</a:t>
            </a:r>
            <a:r>
              <a:rPr lang="en-IN" dirty="0"/>
              <a:t> = 2</a:t>
            </a:r>
            <a:r>
              <a:rPr lang="el-GR" dirty="0"/>
              <a:t>μ</a:t>
            </a:r>
            <a:r>
              <a:rPr lang="en-IN" dirty="0"/>
              <a:t>m</a:t>
            </a:r>
          </a:p>
        </p:txBody>
      </p:sp>
      <p:sp>
        <p:nvSpPr>
          <p:cNvPr id="63" name="TextBox 62">
            <a:extLst>
              <a:ext uri="{FF2B5EF4-FFF2-40B4-BE49-F238E27FC236}">
                <a16:creationId xmlns:a16="http://schemas.microsoft.com/office/drawing/2014/main" id="{77477FAA-1466-4224-09EB-B3CEFF424D7B}"/>
              </a:ext>
            </a:extLst>
          </p:cNvPr>
          <p:cNvSpPr txBox="1"/>
          <p:nvPr/>
        </p:nvSpPr>
        <p:spPr>
          <a:xfrm>
            <a:off x="2487946" y="609236"/>
            <a:ext cx="6096000" cy="307777"/>
          </a:xfrm>
          <a:prstGeom prst="rect">
            <a:avLst/>
          </a:prstGeom>
          <a:noFill/>
        </p:spPr>
        <p:txBody>
          <a:bodyPr wrap="square">
            <a:spAutoFit/>
          </a:bodyPr>
          <a:lstStyle/>
          <a:p>
            <a:pPr algn="ctr"/>
            <a:r>
              <a:rPr lang="en-IN" dirty="0"/>
              <a:t>L</a:t>
            </a:r>
            <a:r>
              <a:rPr lang="en-IN" baseline="-25000" dirty="0"/>
              <a:t>G</a:t>
            </a:r>
            <a:r>
              <a:rPr lang="en-IN" dirty="0"/>
              <a:t> = 2</a:t>
            </a:r>
            <a:r>
              <a:rPr lang="el-GR" dirty="0"/>
              <a:t>μ</a:t>
            </a:r>
            <a:r>
              <a:rPr lang="en-IN" dirty="0"/>
              <a:t>m</a:t>
            </a:r>
          </a:p>
        </p:txBody>
      </p:sp>
      <p:sp>
        <p:nvSpPr>
          <p:cNvPr id="66" name="TextBox 65">
            <a:extLst>
              <a:ext uri="{FF2B5EF4-FFF2-40B4-BE49-F238E27FC236}">
                <a16:creationId xmlns:a16="http://schemas.microsoft.com/office/drawing/2014/main" id="{CE475CEE-843E-9DA4-79B9-FC30658BCAB9}"/>
              </a:ext>
            </a:extLst>
          </p:cNvPr>
          <p:cNvSpPr txBox="1"/>
          <p:nvPr/>
        </p:nvSpPr>
        <p:spPr>
          <a:xfrm>
            <a:off x="4345016" y="612194"/>
            <a:ext cx="6096000" cy="307777"/>
          </a:xfrm>
          <a:prstGeom prst="rect">
            <a:avLst/>
          </a:prstGeom>
          <a:noFill/>
        </p:spPr>
        <p:txBody>
          <a:bodyPr wrap="square">
            <a:spAutoFit/>
          </a:bodyPr>
          <a:lstStyle/>
          <a:p>
            <a:pPr algn="ctr"/>
            <a:r>
              <a:rPr lang="en-IN" dirty="0"/>
              <a:t>L</a:t>
            </a:r>
            <a:r>
              <a:rPr lang="en-IN" baseline="-25000" dirty="0"/>
              <a:t>DS</a:t>
            </a:r>
            <a:r>
              <a:rPr lang="en-IN" dirty="0"/>
              <a:t> = 6</a:t>
            </a:r>
            <a:r>
              <a:rPr lang="el-GR" dirty="0"/>
              <a:t>μ</a:t>
            </a:r>
            <a:r>
              <a:rPr lang="en-IN" dirty="0"/>
              <a:t>m</a:t>
            </a:r>
          </a:p>
        </p:txBody>
      </p:sp>
      <p:sp>
        <p:nvSpPr>
          <p:cNvPr id="72" name="TextBox 71">
            <a:extLst>
              <a:ext uri="{FF2B5EF4-FFF2-40B4-BE49-F238E27FC236}">
                <a16:creationId xmlns:a16="http://schemas.microsoft.com/office/drawing/2014/main" id="{359CDE62-5658-DFB9-66A9-6B0A0EF6524D}"/>
              </a:ext>
            </a:extLst>
          </p:cNvPr>
          <p:cNvSpPr txBox="1"/>
          <p:nvPr/>
        </p:nvSpPr>
        <p:spPr>
          <a:xfrm>
            <a:off x="5519806" y="1133687"/>
            <a:ext cx="2713632" cy="307777"/>
          </a:xfrm>
          <a:prstGeom prst="rect">
            <a:avLst/>
          </a:prstGeom>
          <a:noFill/>
        </p:spPr>
        <p:txBody>
          <a:bodyPr wrap="square">
            <a:spAutoFit/>
          </a:bodyPr>
          <a:lstStyle/>
          <a:p>
            <a:r>
              <a:rPr lang="en-IN" dirty="0" err="1"/>
              <a:t>L</a:t>
            </a:r>
            <a:r>
              <a:rPr lang="en-IN" baseline="-25000" dirty="0" err="1"/>
              <a:t>cavity</a:t>
            </a:r>
            <a:r>
              <a:rPr lang="en-IN" baseline="-25000" dirty="0"/>
              <a:t> </a:t>
            </a:r>
            <a:r>
              <a:rPr lang="en-IN" dirty="0"/>
              <a:t>=1</a:t>
            </a:r>
            <a:r>
              <a:rPr lang="el-GR" dirty="0"/>
              <a:t> μ</a:t>
            </a:r>
            <a:r>
              <a:rPr lang="en-IN" dirty="0"/>
              <a:t>m</a:t>
            </a:r>
          </a:p>
        </p:txBody>
      </p:sp>
      <p:sp>
        <p:nvSpPr>
          <p:cNvPr id="26" name="Rectangle 25">
            <a:extLst>
              <a:ext uri="{FF2B5EF4-FFF2-40B4-BE49-F238E27FC236}">
                <a16:creationId xmlns:a16="http://schemas.microsoft.com/office/drawing/2014/main" id="{5C63EC46-BD8A-F85C-CC92-A9303039F5B9}"/>
              </a:ext>
            </a:extLst>
          </p:cNvPr>
          <p:cNvSpPr/>
          <p:nvPr/>
        </p:nvSpPr>
        <p:spPr>
          <a:xfrm>
            <a:off x="5633821" y="1741307"/>
            <a:ext cx="1088763" cy="2466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5A2B7D46-5F92-B8A5-C0F5-E5BE706D07DE}"/>
              </a:ext>
            </a:extLst>
          </p:cNvPr>
          <p:cNvSpPr/>
          <p:nvPr/>
        </p:nvSpPr>
        <p:spPr>
          <a:xfrm>
            <a:off x="4263254" y="1751293"/>
            <a:ext cx="1275610" cy="2376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Oxide(Al2O3)</a:t>
            </a:r>
          </a:p>
        </p:txBody>
      </p:sp>
      <p:pic>
        <p:nvPicPr>
          <p:cNvPr id="28" name="Picture 27">
            <a:extLst>
              <a:ext uri="{FF2B5EF4-FFF2-40B4-BE49-F238E27FC236}">
                <a16:creationId xmlns:a16="http://schemas.microsoft.com/office/drawing/2014/main" id="{B02D325A-864F-499D-B8C0-2A4E4AFA78C9}"/>
              </a:ext>
            </a:extLst>
          </p:cNvPr>
          <p:cNvPicPr>
            <a:picLocks noChangeAspect="1"/>
          </p:cNvPicPr>
          <p:nvPr/>
        </p:nvPicPr>
        <p:blipFill>
          <a:blip r:embed="rId2"/>
          <a:stretch>
            <a:fillRect/>
          </a:stretch>
        </p:blipFill>
        <p:spPr>
          <a:xfrm>
            <a:off x="5435540" y="1736481"/>
            <a:ext cx="354908" cy="267933"/>
          </a:xfrm>
          <a:prstGeom prst="rect">
            <a:avLst/>
          </a:prstGeom>
        </p:spPr>
      </p:pic>
      <p:pic>
        <p:nvPicPr>
          <p:cNvPr id="29" name="Picture 28">
            <a:extLst>
              <a:ext uri="{FF2B5EF4-FFF2-40B4-BE49-F238E27FC236}">
                <a16:creationId xmlns:a16="http://schemas.microsoft.com/office/drawing/2014/main" id="{D018C45B-69CF-CC13-9DC8-30B6BC34C788}"/>
              </a:ext>
            </a:extLst>
          </p:cNvPr>
          <p:cNvPicPr>
            <a:picLocks noChangeAspect="1"/>
          </p:cNvPicPr>
          <p:nvPr/>
        </p:nvPicPr>
        <p:blipFill>
          <a:blip r:embed="rId2"/>
          <a:stretch>
            <a:fillRect/>
          </a:stretch>
        </p:blipFill>
        <p:spPr>
          <a:xfrm>
            <a:off x="5716317" y="1746896"/>
            <a:ext cx="354908" cy="267933"/>
          </a:xfrm>
          <a:prstGeom prst="rect">
            <a:avLst/>
          </a:prstGeom>
        </p:spPr>
      </p:pic>
      <p:pic>
        <p:nvPicPr>
          <p:cNvPr id="30" name="Picture 29">
            <a:extLst>
              <a:ext uri="{FF2B5EF4-FFF2-40B4-BE49-F238E27FC236}">
                <a16:creationId xmlns:a16="http://schemas.microsoft.com/office/drawing/2014/main" id="{0DDCD52D-592B-5934-D3EB-4DDF2363CB16}"/>
              </a:ext>
            </a:extLst>
          </p:cNvPr>
          <p:cNvPicPr>
            <a:picLocks noChangeAspect="1"/>
          </p:cNvPicPr>
          <p:nvPr/>
        </p:nvPicPr>
        <p:blipFill>
          <a:blip r:embed="rId2"/>
          <a:stretch>
            <a:fillRect/>
          </a:stretch>
        </p:blipFill>
        <p:spPr>
          <a:xfrm>
            <a:off x="6061459" y="1760343"/>
            <a:ext cx="354908" cy="267933"/>
          </a:xfrm>
          <a:prstGeom prst="rect">
            <a:avLst/>
          </a:prstGeom>
        </p:spPr>
      </p:pic>
      <p:pic>
        <p:nvPicPr>
          <p:cNvPr id="34" name="Picture 33">
            <a:extLst>
              <a:ext uri="{FF2B5EF4-FFF2-40B4-BE49-F238E27FC236}">
                <a16:creationId xmlns:a16="http://schemas.microsoft.com/office/drawing/2014/main" id="{3DEA7260-02AD-843F-D90B-0FC979130864}"/>
              </a:ext>
            </a:extLst>
          </p:cNvPr>
          <p:cNvPicPr>
            <a:picLocks noChangeAspect="1"/>
          </p:cNvPicPr>
          <p:nvPr/>
        </p:nvPicPr>
        <p:blipFill>
          <a:blip r:embed="rId2"/>
          <a:stretch>
            <a:fillRect/>
          </a:stretch>
        </p:blipFill>
        <p:spPr>
          <a:xfrm>
            <a:off x="6367676" y="1734583"/>
            <a:ext cx="354908" cy="267933"/>
          </a:xfrm>
          <a:prstGeom prst="rect">
            <a:avLst/>
          </a:prstGeom>
        </p:spPr>
      </p:pic>
      <p:sp>
        <p:nvSpPr>
          <p:cNvPr id="40" name="TextBox 39">
            <a:extLst>
              <a:ext uri="{FF2B5EF4-FFF2-40B4-BE49-F238E27FC236}">
                <a16:creationId xmlns:a16="http://schemas.microsoft.com/office/drawing/2014/main" id="{56601315-15F1-7356-4F1B-FA09957368EC}"/>
              </a:ext>
            </a:extLst>
          </p:cNvPr>
          <p:cNvSpPr txBox="1"/>
          <p:nvPr/>
        </p:nvSpPr>
        <p:spPr>
          <a:xfrm>
            <a:off x="296128" y="1555122"/>
            <a:ext cx="6096000" cy="307777"/>
          </a:xfrm>
          <a:prstGeom prst="rect">
            <a:avLst/>
          </a:prstGeom>
          <a:noFill/>
        </p:spPr>
        <p:txBody>
          <a:bodyPr wrap="square">
            <a:spAutoFit/>
          </a:bodyPr>
          <a:lstStyle/>
          <a:p>
            <a:pPr algn="ctr"/>
            <a:r>
              <a:rPr lang="en-IN" dirty="0"/>
              <a:t>L</a:t>
            </a:r>
            <a:r>
              <a:rPr lang="en-IN" baseline="-25000" dirty="0"/>
              <a:t>S</a:t>
            </a:r>
            <a:r>
              <a:rPr lang="en-IN" dirty="0"/>
              <a:t> = 5</a:t>
            </a:r>
            <a:r>
              <a:rPr lang="el-GR" dirty="0"/>
              <a:t>μ</a:t>
            </a:r>
            <a:r>
              <a:rPr lang="en-IN" dirty="0"/>
              <a:t>m</a:t>
            </a:r>
          </a:p>
        </p:txBody>
      </p:sp>
      <p:sp>
        <p:nvSpPr>
          <p:cNvPr id="71" name="TextBox 70">
            <a:extLst>
              <a:ext uri="{FF2B5EF4-FFF2-40B4-BE49-F238E27FC236}">
                <a16:creationId xmlns:a16="http://schemas.microsoft.com/office/drawing/2014/main" id="{B2F4D3D3-20B2-088C-66CD-A794E264116F}"/>
              </a:ext>
            </a:extLst>
          </p:cNvPr>
          <p:cNvSpPr txBox="1"/>
          <p:nvPr/>
        </p:nvSpPr>
        <p:spPr>
          <a:xfrm>
            <a:off x="1853059" y="1141883"/>
            <a:ext cx="6096000" cy="307777"/>
          </a:xfrm>
          <a:prstGeom prst="rect">
            <a:avLst/>
          </a:prstGeom>
          <a:noFill/>
        </p:spPr>
        <p:txBody>
          <a:bodyPr wrap="square">
            <a:spAutoFit/>
          </a:bodyPr>
          <a:lstStyle/>
          <a:p>
            <a:pPr algn="ctr"/>
            <a:r>
              <a:rPr lang="en-IN" dirty="0" err="1">
                <a:ln w="0"/>
                <a:solidFill>
                  <a:schemeClr val="tx1"/>
                </a:solidFill>
                <a:effectLst>
                  <a:outerShdw blurRad="38100" dist="19050" dir="2700000" algn="tl" rotWithShape="0">
                    <a:schemeClr val="dk1">
                      <a:alpha val="40000"/>
                    </a:schemeClr>
                  </a:outerShdw>
                </a:effectLst>
              </a:rPr>
              <a:t>L</a:t>
            </a:r>
            <a:r>
              <a:rPr lang="en-IN" baseline="-25000" dirty="0" err="1">
                <a:ln w="0"/>
                <a:solidFill>
                  <a:schemeClr val="tx1"/>
                </a:solidFill>
                <a:effectLst>
                  <a:outerShdw blurRad="38100" dist="19050" dir="2700000" algn="tl" rotWithShape="0">
                    <a:schemeClr val="dk1">
                      <a:alpha val="40000"/>
                    </a:schemeClr>
                  </a:outerShdw>
                </a:effectLst>
              </a:rPr>
              <a:t>oxide</a:t>
            </a:r>
            <a:r>
              <a:rPr lang="en-IN" dirty="0">
                <a:ln w="0"/>
                <a:solidFill>
                  <a:schemeClr val="tx1"/>
                </a:solidFill>
                <a:effectLst>
                  <a:outerShdw blurRad="38100" dist="19050" dir="2700000" algn="tl" rotWithShape="0">
                    <a:schemeClr val="dk1">
                      <a:alpha val="40000"/>
                    </a:schemeClr>
                  </a:outerShdw>
                </a:effectLst>
              </a:rPr>
              <a:t>=1</a:t>
            </a:r>
            <a:r>
              <a:rPr lang="el-GR" dirty="0"/>
              <a:t> μ</a:t>
            </a:r>
            <a:r>
              <a:rPr lang="en-IN" dirty="0">
                <a:ln w="0"/>
                <a:solidFill>
                  <a:schemeClr val="tx1"/>
                </a:solidFill>
                <a:effectLst>
                  <a:outerShdw blurRad="38100" dist="19050" dir="2700000" algn="tl" rotWithShape="0">
                    <a:schemeClr val="dk1">
                      <a:alpha val="40000"/>
                    </a:schemeClr>
                  </a:outerShdw>
                </a:effectLst>
              </a:rPr>
              <a:t>m</a:t>
            </a:r>
            <a:endParaRPr lang="en-IN" baseline="-25000" dirty="0"/>
          </a:p>
        </p:txBody>
      </p:sp>
    </p:spTree>
    <p:extLst>
      <p:ext uri="{BB962C8B-B14F-4D97-AF65-F5344CB8AC3E}">
        <p14:creationId xmlns:p14="http://schemas.microsoft.com/office/powerpoint/2010/main" val="287448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73B38C-4A0B-4B36-8F57-7D5CEB0319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Content Placeholder 3">
            <a:extLst>
              <a:ext uri="{FF2B5EF4-FFF2-40B4-BE49-F238E27FC236}">
                <a16:creationId xmlns:a16="http://schemas.microsoft.com/office/drawing/2014/main" id="{CD083B15-FE3E-C9A7-81C6-D0E78D64CE6A}"/>
              </a:ext>
            </a:extLst>
          </p:cNvPr>
          <p:cNvSpPr>
            <a:spLocks noGrp="1"/>
          </p:cNvSpPr>
          <p:nvPr>
            <p:ph idx="1"/>
          </p:nvPr>
        </p:nvSpPr>
        <p:spPr/>
        <p:txBody>
          <a:bodyPr>
            <a:normAutofit fontScale="92500" lnSpcReduction="10000"/>
          </a:bodyPr>
          <a:lstStyle/>
          <a:p>
            <a:r>
              <a:rPr lang="en-IN" sz="1800" b="1" dirty="0">
                <a:latin typeface="Arial" panose="020B0604020202020204" pitchFamily="34" charset="0"/>
                <a:cs typeface="Arial" panose="020B0604020202020204" pitchFamily="34" charset="0"/>
              </a:rPr>
              <a:t>Substrate:</a:t>
            </a:r>
          </a:p>
          <a:p>
            <a:pPr marL="50800" indent="0">
              <a:buNone/>
            </a:pPr>
            <a:r>
              <a:rPr lang="en-US" sz="1600" dirty="0">
                <a:latin typeface="Arial" panose="020B0604020202020204" pitchFamily="34" charset="0"/>
                <a:cs typeface="Arial" panose="020B0604020202020204" pitchFamily="34" charset="0"/>
              </a:rPr>
              <a:t>              The substrate in a HEMT structure provides a stable mechanical base and supports the layers above it, enabling the overall device to function effectively</a:t>
            </a:r>
            <a:r>
              <a:rPr lang="en-US"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r>
              <a:rPr lang="en-IN" sz="1800" b="1" dirty="0" err="1">
                <a:latin typeface="Arial" panose="020B0604020202020204" pitchFamily="34" charset="0"/>
                <a:cs typeface="Arial" panose="020B0604020202020204" pitchFamily="34" charset="0"/>
              </a:rPr>
              <a:t>AlN</a:t>
            </a:r>
            <a:r>
              <a:rPr lang="en-IN" sz="1800" b="1" dirty="0">
                <a:latin typeface="Arial" panose="020B0604020202020204" pitchFamily="34" charset="0"/>
                <a:cs typeface="Arial" panose="020B0604020202020204" pitchFamily="34" charset="0"/>
              </a:rPr>
              <a:t> layer:</a:t>
            </a:r>
          </a:p>
          <a:p>
            <a:pPr marL="50800" indent="0">
              <a:buNone/>
            </a:pPr>
            <a:r>
              <a:rPr lang="en-US" sz="1600" dirty="0">
                <a:latin typeface="Arial" panose="020B0604020202020204" pitchFamily="34" charset="0"/>
                <a:cs typeface="Arial" panose="020B0604020202020204" pitchFamily="34" charset="0"/>
              </a:rPr>
              <a:t>                  In a HEMT structure, </a:t>
            </a:r>
            <a:r>
              <a:rPr lang="en-US" sz="1600" dirty="0" err="1">
                <a:latin typeface="Arial" panose="020B0604020202020204" pitchFamily="34" charset="0"/>
                <a:cs typeface="Arial" panose="020B0604020202020204" pitchFamily="34" charset="0"/>
              </a:rPr>
              <a:t>AlN</a:t>
            </a:r>
            <a:r>
              <a:rPr lang="en-US" sz="1600" dirty="0">
                <a:latin typeface="Arial" panose="020B0604020202020204" pitchFamily="34" charset="0"/>
                <a:cs typeface="Arial" panose="020B0604020202020204" pitchFamily="34" charset="0"/>
              </a:rPr>
              <a:t> (Aluminum Nitride) serves as a buffer layer that improves the crystal quality and strain management between different materials, enhancing electron mobility and overall device performance</a:t>
            </a:r>
            <a:r>
              <a:rPr lang="en-US" dirty="0">
                <a:latin typeface="Arial" panose="020B0604020202020204" pitchFamily="34" charset="0"/>
                <a:cs typeface="Arial" panose="020B0604020202020204" pitchFamily="34" charset="0"/>
              </a:rPr>
              <a:t>.</a:t>
            </a:r>
          </a:p>
          <a:p>
            <a:r>
              <a:rPr lang="en-US" sz="1800" b="1" dirty="0" err="1">
                <a:latin typeface="Arial" panose="020B0604020202020204" pitchFamily="34" charset="0"/>
                <a:cs typeface="Arial" panose="020B0604020202020204" pitchFamily="34" charset="0"/>
              </a:rPr>
              <a:t>GaN</a:t>
            </a:r>
            <a:r>
              <a:rPr lang="en-US" sz="1800" b="1" dirty="0">
                <a:latin typeface="Arial" panose="020B0604020202020204" pitchFamily="34" charset="0"/>
                <a:cs typeface="Arial" panose="020B0604020202020204" pitchFamily="34" charset="0"/>
              </a:rPr>
              <a:t> Layer</a:t>
            </a:r>
            <a:r>
              <a:rPr lang="en-US" sz="1600" b="1" dirty="0">
                <a:latin typeface="Arial" panose="020B0604020202020204" pitchFamily="34" charset="0"/>
                <a:cs typeface="Arial" panose="020B0604020202020204" pitchFamily="34" charset="0"/>
              </a:rPr>
              <a:t>:</a:t>
            </a:r>
          </a:p>
          <a:p>
            <a:pPr marL="50800" indent="0">
              <a:buNone/>
            </a:pPr>
            <a:r>
              <a:rPr lang="en-US" sz="1600" dirty="0">
                <a:latin typeface="Arial" panose="020B0604020202020204" pitchFamily="34" charset="0"/>
                <a:cs typeface="Arial" panose="020B0604020202020204" pitchFamily="34" charset="0"/>
              </a:rPr>
              <a:t>                    In a HEMT, the </a:t>
            </a:r>
            <a:r>
              <a:rPr lang="en-US" sz="1600" dirty="0" err="1">
                <a:latin typeface="Arial" panose="020B0604020202020204" pitchFamily="34" charset="0"/>
                <a:cs typeface="Arial" panose="020B0604020202020204" pitchFamily="34" charset="0"/>
              </a:rPr>
              <a:t>GaN</a:t>
            </a:r>
            <a:r>
              <a:rPr lang="en-US" sz="1600" dirty="0">
                <a:latin typeface="Arial" panose="020B0604020202020204" pitchFamily="34" charset="0"/>
                <a:cs typeface="Arial" panose="020B0604020202020204" pitchFamily="34" charset="0"/>
              </a:rPr>
              <a:t> (Gallium Nitride) channel is the active layer where high electron mobility occurs, allowing for efficient charge transport and high-speed operation, which is crucial for the device’s high-frequency and high-power performance.</a:t>
            </a:r>
          </a:p>
          <a:p>
            <a:r>
              <a:rPr lang="en-US" sz="1800" b="1" dirty="0">
                <a:latin typeface="Arial" panose="020B0604020202020204" pitchFamily="34" charset="0"/>
                <a:cs typeface="Arial" panose="020B0604020202020204" pitchFamily="34" charset="0"/>
              </a:rPr>
              <a:t>Double </a:t>
            </a:r>
            <a:r>
              <a:rPr lang="en-US" sz="1800" b="1" dirty="0" err="1">
                <a:latin typeface="Arial" panose="020B0604020202020204" pitchFamily="34" charset="0"/>
                <a:cs typeface="Arial" panose="020B0604020202020204" pitchFamily="34" charset="0"/>
              </a:rPr>
              <a:t>AlGaN</a:t>
            </a:r>
            <a:r>
              <a:rPr lang="en-US" sz="1800" b="1" dirty="0">
                <a:latin typeface="Arial" panose="020B0604020202020204" pitchFamily="34" charset="0"/>
                <a:cs typeface="Arial" panose="020B0604020202020204" pitchFamily="34" charset="0"/>
              </a:rPr>
              <a:t> barrier:</a:t>
            </a:r>
          </a:p>
          <a:p>
            <a:pPr marL="50800" indent="0">
              <a:buNone/>
            </a:pPr>
            <a:r>
              <a:rPr lang="en-US" sz="1600" dirty="0">
                <a:latin typeface="Arial" panose="020B0604020202020204" pitchFamily="34" charset="0"/>
                <a:cs typeface="Arial" panose="020B0604020202020204" pitchFamily="34" charset="0"/>
              </a:rPr>
              <a:t>                The double </a:t>
            </a:r>
            <a:r>
              <a:rPr lang="en-US" sz="1600" dirty="0" err="1">
                <a:latin typeface="Arial" panose="020B0604020202020204" pitchFamily="34" charset="0"/>
                <a:cs typeface="Arial" panose="020B0604020202020204" pitchFamily="34" charset="0"/>
              </a:rPr>
              <a:t>AlGaN</a:t>
            </a:r>
            <a:r>
              <a:rPr lang="en-US" sz="1600" dirty="0">
                <a:latin typeface="Arial" panose="020B0604020202020204" pitchFamily="34" charset="0"/>
                <a:cs typeface="Arial" panose="020B0604020202020204" pitchFamily="34" charset="0"/>
              </a:rPr>
              <a:t> barriers in a HEMT create a stronger potential well for better electron confinement, enhancing electron mobility, reducing leakage currents, and improving overall device performance for high-speed and high-frequency applications</a:t>
            </a:r>
            <a:r>
              <a:rPr lang="en-US" sz="1800" b="1" dirty="0">
                <a:latin typeface="Arial" panose="020B0604020202020204" pitchFamily="34" charset="0"/>
                <a:cs typeface="Arial" panose="020B0604020202020204" pitchFamily="34" charset="0"/>
              </a:rPr>
              <a:t>.</a:t>
            </a:r>
          </a:p>
          <a:p>
            <a:r>
              <a:rPr lang="en-US" sz="1800" b="1" dirty="0" err="1">
                <a:latin typeface="Arial" panose="020B0604020202020204" pitchFamily="34" charset="0"/>
                <a:cs typeface="Arial" panose="020B0604020202020204" pitchFamily="34" charset="0"/>
              </a:rPr>
              <a:t>GaN</a:t>
            </a:r>
            <a:r>
              <a:rPr lang="en-US" sz="1800" b="1" dirty="0">
                <a:latin typeface="Arial" panose="020B0604020202020204" pitchFamily="34" charset="0"/>
                <a:cs typeface="Arial" panose="020B0604020202020204" pitchFamily="34" charset="0"/>
              </a:rPr>
              <a:t> cap:</a:t>
            </a:r>
          </a:p>
          <a:p>
            <a:pPr marL="50800" indent="0">
              <a:buNone/>
            </a:pPr>
            <a:r>
              <a:rPr lang="en-US" sz="18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The </a:t>
            </a:r>
            <a:r>
              <a:rPr lang="en-US" sz="1700" dirty="0" err="1">
                <a:latin typeface="Arial" panose="020B0604020202020204" pitchFamily="34" charset="0"/>
                <a:cs typeface="Arial" panose="020B0604020202020204" pitchFamily="34" charset="0"/>
              </a:rPr>
              <a:t>GaN</a:t>
            </a:r>
            <a:r>
              <a:rPr lang="en-US" sz="1700" dirty="0">
                <a:latin typeface="Arial" panose="020B0604020202020204" pitchFamily="34" charset="0"/>
                <a:cs typeface="Arial" panose="020B0604020202020204" pitchFamily="34" charset="0"/>
              </a:rPr>
              <a:t> cap in a HEMT protects the underlying layers, provides a high-quality surface for further processing, and can enhance the device's performance by improving thermal stability and reducing surface defects.</a:t>
            </a:r>
          </a:p>
          <a:p>
            <a:pPr marL="50800" indent="0">
              <a:buNone/>
            </a:pPr>
            <a:endParaRPr lang="en-IN" dirty="0"/>
          </a:p>
        </p:txBody>
      </p:sp>
    </p:spTree>
    <p:extLst>
      <p:ext uri="{BB962C8B-B14F-4D97-AF65-F5344CB8AC3E}">
        <p14:creationId xmlns:p14="http://schemas.microsoft.com/office/powerpoint/2010/main" val="3823841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394AE2-10B8-6F62-CC97-35E0649E6E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 name="Content Placeholder 3">
            <a:extLst>
              <a:ext uri="{FF2B5EF4-FFF2-40B4-BE49-F238E27FC236}">
                <a16:creationId xmlns:a16="http://schemas.microsoft.com/office/drawing/2014/main" id="{52CDDEC1-7D23-6ECF-0CD2-BF7E222D1F49}"/>
              </a:ext>
            </a:extLst>
          </p:cNvPr>
          <p:cNvSpPr>
            <a:spLocks noGrp="1"/>
          </p:cNvSpPr>
          <p:nvPr>
            <p:ph idx="1"/>
          </p:nvPr>
        </p:nvSpPr>
        <p:spPr/>
        <p:txBody>
          <a:bodyPr>
            <a:normAutofit/>
          </a:bodyPr>
          <a:lstStyle/>
          <a:p>
            <a:r>
              <a:rPr lang="en-IN" sz="1800" b="1" dirty="0">
                <a:latin typeface="Arial" panose="020B0604020202020204" pitchFamily="34" charset="0"/>
                <a:cs typeface="Arial" panose="020B0604020202020204" pitchFamily="34" charset="0"/>
              </a:rPr>
              <a:t>Source:</a:t>
            </a:r>
          </a:p>
          <a:p>
            <a:pPr marL="50800" indent="0">
              <a:buNone/>
            </a:pPr>
            <a:r>
              <a:rPr lang="en-IN" sz="18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 a HEMT, the source terminal provides the entry point for charge carriers (electrons) into the transistor. It is where the current flows from the channel to the external circuit, playing a crucial role in establishing the electrical connection for current conduction and facilitating the overall operation of the device</a:t>
            </a:r>
            <a:r>
              <a:rPr lang="en-US" sz="1600" dirty="0"/>
              <a:t>.</a:t>
            </a:r>
          </a:p>
          <a:p>
            <a:r>
              <a:rPr lang="en-US" sz="1800" b="1" dirty="0"/>
              <a:t>Drain:</a:t>
            </a:r>
            <a:endParaRPr lang="en-IN" sz="1800" b="1" dirty="0"/>
          </a:p>
          <a:p>
            <a:pPr marL="50800" indent="0">
              <a:buNone/>
            </a:pPr>
            <a:r>
              <a:rPr lang="en-IN" sz="1600" dirty="0"/>
              <a:t>              </a:t>
            </a:r>
            <a:r>
              <a:rPr lang="en-US" sz="1600" dirty="0"/>
              <a:t>The drain terminal functions as the point where charge carriers (electrons) exit the transistor after they have traversed the channel from the source. It is essential for completing the electrical circuit, allowing the transistor to control and amplify current flow based on the voltage applied at the gate.</a:t>
            </a:r>
          </a:p>
          <a:p>
            <a:r>
              <a:rPr lang="en-US" sz="1800" b="1" dirty="0">
                <a:latin typeface="Arial" panose="020B0604020202020204" pitchFamily="34" charset="0"/>
                <a:cs typeface="Arial" panose="020B0604020202020204" pitchFamily="34" charset="0"/>
              </a:rPr>
              <a:t>Oxide(Al2O3)</a:t>
            </a:r>
          </a:p>
          <a:p>
            <a:pPr marL="50800" indent="0">
              <a:buNone/>
            </a:pPr>
            <a:r>
              <a:rPr lang="en-US" sz="1600" dirty="0">
                <a:latin typeface="Arial" panose="020B0604020202020204" pitchFamily="34" charset="0"/>
                <a:cs typeface="Arial" panose="020B0604020202020204" pitchFamily="34" charset="0"/>
              </a:rPr>
              <a:t>       In a HEMT, the </a:t>
            </a:r>
            <a:r>
              <a:rPr lang="en-US" sz="1600" dirty="0" err="1">
                <a:latin typeface="Arial" panose="020B0604020202020204" pitchFamily="34" charset="0"/>
                <a:cs typeface="Arial" panose="020B0604020202020204" pitchFamily="34" charset="0"/>
              </a:rPr>
              <a:t>Al₂O</a:t>
            </a:r>
            <a:r>
              <a:rPr lang="en-US" sz="1600" dirty="0">
                <a:latin typeface="Arial" panose="020B0604020202020204" pitchFamily="34" charset="0"/>
                <a:cs typeface="Arial" panose="020B0604020202020204" pitchFamily="34" charset="0"/>
              </a:rPr>
              <a:t>₃ (alumina) oxide layer acts as a dielectric insulator, providing electrical isolation between the gate and the underlying semiconductor layers, which enhances gate control and reduces leakage currents</a:t>
            </a:r>
            <a:r>
              <a:rPr lang="en-US" sz="1600" b="1" dirty="0"/>
              <a:t>.</a:t>
            </a:r>
          </a:p>
          <a:p>
            <a:r>
              <a:rPr lang="en-US" sz="1800" b="1" dirty="0">
                <a:latin typeface="Arial" panose="020B0604020202020204" pitchFamily="34" charset="0"/>
                <a:cs typeface="Arial" panose="020B0604020202020204" pitchFamily="34" charset="0"/>
              </a:rPr>
              <a:t>Gate:</a:t>
            </a:r>
          </a:p>
          <a:p>
            <a:pPr marL="50800" indent="0">
              <a:buNone/>
            </a:pPr>
            <a:r>
              <a:rPr lang="en-US" sz="18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 a HEMT, the gate layer controls the flow of charge carriers between the source and drain by modulating the electric field, thereby regulating the transistor's switching and amplification capabilities.</a:t>
            </a:r>
          </a:p>
          <a:p>
            <a:r>
              <a:rPr lang="en-US" sz="1800" b="1" dirty="0" err="1">
                <a:latin typeface="Arial" panose="020B0604020202020204" pitchFamily="34" charset="0"/>
                <a:cs typeface="Arial" panose="020B0604020202020204" pitchFamily="34" charset="0"/>
              </a:rPr>
              <a:t>BioMolecules</a:t>
            </a:r>
            <a:r>
              <a:rPr lang="en-US" sz="1800" b="1" dirty="0">
                <a:latin typeface="Arial" panose="020B0604020202020204" pitchFamily="34" charset="0"/>
                <a:cs typeface="Arial" panose="020B0604020202020204" pitchFamily="34" charset="0"/>
              </a:rPr>
              <a:t>:</a:t>
            </a:r>
          </a:p>
          <a:p>
            <a:pPr marL="50800" indent="0">
              <a:buNone/>
            </a:pPr>
            <a:r>
              <a:rPr lang="en-US" sz="18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Biomolecules in HEMTs can function as sensitive detectors or functionalization agents, enabling the device to perform specific biochemical sensing or analysis tasks by interacting with biological substances.</a:t>
            </a:r>
          </a:p>
        </p:txBody>
      </p:sp>
    </p:spTree>
    <p:extLst>
      <p:ext uri="{BB962C8B-B14F-4D97-AF65-F5344CB8AC3E}">
        <p14:creationId xmlns:p14="http://schemas.microsoft.com/office/powerpoint/2010/main" val="347445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865821" y="1976229"/>
            <a:ext cx="8678256" cy="444580"/>
            <a:chOff x="2837468" y="1557376"/>
            <a:chExt cx="8678256" cy="398143"/>
          </a:xfrm>
        </p:grpSpPr>
        <p:sp>
          <p:nvSpPr>
            <p:cNvPr id="12" name="Google Shape;120;p76">
              <a:extLst>
                <a:ext uri="{FF2B5EF4-FFF2-40B4-BE49-F238E27FC236}">
                  <a16:creationId xmlns:a16="http://schemas.microsoft.com/office/drawing/2014/main" id="{C3480FF3-25F3-638F-C9B0-ED60F7818170}"/>
                </a:ext>
              </a:extLst>
            </p:cNvPr>
            <p:cNvSpPr/>
            <p:nvPr/>
          </p:nvSpPr>
          <p:spPr>
            <a:xfrm>
              <a:off x="2837468" y="1586423"/>
              <a:ext cx="155017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07119" y="1562905"/>
              <a:ext cx="2523240"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BU21EECE0100403</a:t>
              </a:r>
              <a:endParaRPr sz="900" b="0" i="0" u="none" strike="noStrike" cap="none" dirty="0">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7484882" y="1557376"/>
              <a:ext cx="4030842"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KOUSHITHA C</a:t>
              </a:r>
              <a:endParaRPr sz="900" b="0" i="0" u="none" strike="noStrike" cap="none" dirty="0">
                <a:solidFill>
                  <a:srgbClr val="000000"/>
                </a:solidFill>
                <a:latin typeface="Arial"/>
                <a:ea typeface="Arial"/>
                <a:cs typeface="Arial"/>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837468" y="3582207"/>
            <a:ext cx="8678256" cy="369096"/>
            <a:chOff x="2837468" y="1557376"/>
            <a:chExt cx="8678256"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837468" y="1557376"/>
              <a:ext cx="1550177"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07119" y="1557376"/>
              <a:ext cx="2523240"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BU21EECE0100521</a:t>
              </a:r>
              <a:endParaRPr sz="9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7484882" y="1557376"/>
              <a:ext cx="4030842"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NAGA CAHIATANYA SV</a:t>
              </a:r>
              <a:endParaRPr sz="900" b="0" i="0" u="none" strike="noStrike" cap="none" dirty="0">
                <a:solidFill>
                  <a:srgbClr val="000000"/>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37468" y="5187815"/>
            <a:ext cx="8678256" cy="369096"/>
            <a:chOff x="2837468" y="1557376"/>
            <a:chExt cx="8678256"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837468" y="1557376"/>
              <a:ext cx="1550178"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630994" y="1557376"/>
              <a:ext cx="2599365"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1800" b="0" i="0" u="none" strike="noStrike" cap="none" dirty="0">
                  <a:solidFill>
                    <a:schemeClr val="bg1"/>
                  </a:solidFill>
                  <a:latin typeface="Verdana" panose="020B0604030504040204" pitchFamily="34" charset="0"/>
                  <a:ea typeface="Verdana" panose="020B0604030504040204" pitchFamily="34" charset="0"/>
                  <a:sym typeface="Arial"/>
                </a:rPr>
                <a:t>BU21EECE0100528</a:t>
              </a:r>
              <a:endParaRPr sz="1800" b="0" i="0" u="none" strike="noStrike" cap="none" dirty="0">
                <a:solidFill>
                  <a:schemeClr val="bg1"/>
                </a:solidFill>
                <a:latin typeface="Verdana" panose="020B0604030504040204" pitchFamily="34" charset="0"/>
                <a:ea typeface="Verdana" panose="020B0604030504040204" pitchFamily="34" charset="0"/>
                <a:sym typeface="Arial"/>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7484882" y="1557376"/>
              <a:ext cx="4030842"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1800" b="0" i="0" u="none" strike="noStrike" cap="none" dirty="0">
                  <a:solidFill>
                    <a:schemeClr val="bg1"/>
                  </a:solidFill>
                  <a:latin typeface="Verdana" panose="020B0604030504040204" pitchFamily="34" charset="0"/>
                  <a:ea typeface="Verdana" panose="020B0604030504040204" pitchFamily="34" charset="0"/>
                  <a:sym typeface="Arial"/>
                </a:rPr>
                <a:t>MEGHANA M</a:t>
              </a:r>
              <a:endParaRPr sz="1800" b="0" i="0" u="none" strike="noStrike" cap="none" dirty="0">
                <a:solidFill>
                  <a:schemeClr val="bg1"/>
                </a:solidFill>
                <a:latin typeface="Verdana" panose="020B0604030504040204" pitchFamily="34" charset="0"/>
                <a:ea typeface="Verdana" panose="020B0604030504040204" pitchFamily="34" charset="0"/>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27" name="Picture 26">
            <a:extLst>
              <a:ext uri="{FF2B5EF4-FFF2-40B4-BE49-F238E27FC236}">
                <a16:creationId xmlns:a16="http://schemas.microsoft.com/office/drawing/2014/main" id="{76D36432-5334-64A2-F8A6-5D7379441F74}"/>
              </a:ext>
            </a:extLst>
          </p:cNvPr>
          <p:cNvPicPr>
            <a:picLocks noChangeAspect="1"/>
          </p:cNvPicPr>
          <p:nvPr/>
        </p:nvPicPr>
        <p:blipFill>
          <a:blip r:embed="rId5"/>
          <a:stretch>
            <a:fillRect/>
          </a:stretch>
        </p:blipFill>
        <p:spPr>
          <a:xfrm>
            <a:off x="1000124" y="3288353"/>
            <a:ext cx="1198320" cy="1031975"/>
          </a:xfrm>
          <a:prstGeom prst="rect">
            <a:avLst/>
          </a:prstGeom>
        </p:spPr>
      </p:pic>
      <p:pic>
        <p:nvPicPr>
          <p:cNvPr id="29" name="Picture 28">
            <a:extLst>
              <a:ext uri="{FF2B5EF4-FFF2-40B4-BE49-F238E27FC236}">
                <a16:creationId xmlns:a16="http://schemas.microsoft.com/office/drawing/2014/main" id="{BB50EE16-A8EF-3C0D-1C1C-B13A884827FB}"/>
              </a:ext>
            </a:extLst>
          </p:cNvPr>
          <p:cNvPicPr>
            <a:picLocks noChangeAspect="1"/>
          </p:cNvPicPr>
          <p:nvPr/>
        </p:nvPicPr>
        <p:blipFill>
          <a:blip r:embed="rId6"/>
          <a:stretch>
            <a:fillRect/>
          </a:stretch>
        </p:blipFill>
        <p:spPr>
          <a:xfrm>
            <a:off x="1014942" y="1806562"/>
            <a:ext cx="1198321" cy="981849"/>
          </a:xfrm>
          <a:prstGeom prst="rect">
            <a:avLst/>
          </a:prstGeom>
        </p:spPr>
      </p:pic>
      <p:pic>
        <p:nvPicPr>
          <p:cNvPr id="31" name="Picture 30">
            <a:extLst>
              <a:ext uri="{FF2B5EF4-FFF2-40B4-BE49-F238E27FC236}">
                <a16:creationId xmlns:a16="http://schemas.microsoft.com/office/drawing/2014/main" id="{5372D6CF-8AA3-A0AC-472E-BF4A5F144DAC}"/>
              </a:ext>
            </a:extLst>
          </p:cNvPr>
          <p:cNvPicPr>
            <a:picLocks noChangeAspect="1"/>
          </p:cNvPicPr>
          <p:nvPr/>
        </p:nvPicPr>
        <p:blipFill>
          <a:blip r:embed="rId7"/>
          <a:stretch>
            <a:fillRect/>
          </a:stretch>
        </p:blipFill>
        <p:spPr>
          <a:xfrm>
            <a:off x="959306" y="4671827"/>
            <a:ext cx="1198321" cy="1031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8A0AA93-ABFE-9A61-29EE-B450F1ABDD74}"/>
              </a:ext>
            </a:extLst>
          </p:cNvPr>
          <p:cNvPicPr>
            <a:picLocks noChangeAspect="1"/>
          </p:cNvPicPr>
          <p:nvPr/>
        </p:nvPicPr>
        <p:blipFill>
          <a:blip r:embed="rId2"/>
          <a:stretch>
            <a:fillRect/>
          </a:stretch>
        </p:blipFill>
        <p:spPr>
          <a:xfrm>
            <a:off x="6220571" y="1807835"/>
            <a:ext cx="5163204" cy="3930977"/>
          </a:xfrm>
          <a:prstGeom prst="rect">
            <a:avLst/>
          </a:prstGeom>
        </p:spPr>
      </p:pic>
      <p:pic>
        <p:nvPicPr>
          <p:cNvPr id="15" name="Content Placeholder 14">
            <a:extLst>
              <a:ext uri="{FF2B5EF4-FFF2-40B4-BE49-F238E27FC236}">
                <a16:creationId xmlns:a16="http://schemas.microsoft.com/office/drawing/2014/main" id="{8EE80C08-7808-F4A5-C6BC-BA854F3B39C9}"/>
              </a:ext>
            </a:extLst>
          </p:cNvPr>
          <p:cNvPicPr>
            <a:picLocks noGrp="1" noChangeAspect="1"/>
          </p:cNvPicPr>
          <p:nvPr>
            <p:ph idx="1"/>
          </p:nvPr>
        </p:nvPicPr>
        <p:blipFill>
          <a:blip r:embed="rId3"/>
          <a:stretch>
            <a:fillRect/>
          </a:stretch>
        </p:blipFill>
        <p:spPr>
          <a:xfrm>
            <a:off x="410182" y="1979971"/>
            <a:ext cx="4807278" cy="3758841"/>
          </a:xfrm>
        </p:spPr>
      </p:pic>
      <p:sp>
        <p:nvSpPr>
          <p:cNvPr id="3" name="TextBox 2">
            <a:extLst>
              <a:ext uri="{FF2B5EF4-FFF2-40B4-BE49-F238E27FC236}">
                <a16:creationId xmlns:a16="http://schemas.microsoft.com/office/drawing/2014/main" id="{0B110DA4-B05D-237F-BF40-0A41DC600E82}"/>
              </a:ext>
            </a:extLst>
          </p:cNvPr>
          <p:cNvSpPr txBox="1"/>
          <p:nvPr/>
        </p:nvSpPr>
        <p:spPr>
          <a:xfrm>
            <a:off x="2519082" y="711206"/>
            <a:ext cx="6096000" cy="461665"/>
          </a:xfrm>
          <a:prstGeom prst="rect">
            <a:avLst/>
          </a:prstGeom>
          <a:noFill/>
        </p:spPr>
        <p:txBody>
          <a:bodyPr wrap="square">
            <a:spAutoFit/>
          </a:bodyPr>
          <a:lstStyle/>
          <a:p>
            <a:r>
              <a:rPr lang="en-US" sz="2400" dirty="0"/>
              <a:t>Structure visualization from TCAD software</a:t>
            </a:r>
          </a:p>
        </p:txBody>
      </p:sp>
    </p:spTree>
    <p:extLst>
      <p:ext uri="{BB962C8B-B14F-4D97-AF65-F5344CB8AC3E}">
        <p14:creationId xmlns:p14="http://schemas.microsoft.com/office/powerpoint/2010/main" val="339809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68C525-024E-C88B-2108-79EA8BFC4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graphicFrame>
        <p:nvGraphicFramePr>
          <p:cNvPr id="7" name="Table 6">
            <a:extLst>
              <a:ext uri="{FF2B5EF4-FFF2-40B4-BE49-F238E27FC236}">
                <a16:creationId xmlns:a16="http://schemas.microsoft.com/office/drawing/2014/main" id="{B61FD0EB-6645-DC51-48BD-7611F4FFFCDC}"/>
              </a:ext>
            </a:extLst>
          </p:cNvPr>
          <p:cNvGraphicFramePr>
            <a:graphicFrameLocks noGrp="1"/>
          </p:cNvGraphicFramePr>
          <p:nvPr>
            <p:extLst>
              <p:ext uri="{D42A27DB-BD31-4B8C-83A1-F6EECF244321}">
                <p14:modId xmlns:p14="http://schemas.microsoft.com/office/powerpoint/2010/main" val="2376469320"/>
              </p:ext>
            </p:extLst>
          </p:nvPr>
        </p:nvGraphicFramePr>
        <p:xfrm>
          <a:off x="1389528" y="1212697"/>
          <a:ext cx="9161930" cy="3834404"/>
        </p:xfrm>
        <a:graphic>
          <a:graphicData uri="http://schemas.openxmlformats.org/drawingml/2006/table">
            <a:tbl>
              <a:tblPr firstRow="1" bandRow="1">
                <a:tableStyleId>{487C13AC-C4EB-4B75-A16E-F28B5C2F6171}</a:tableStyleId>
              </a:tblPr>
              <a:tblGrid>
                <a:gridCol w="4580965">
                  <a:extLst>
                    <a:ext uri="{9D8B030D-6E8A-4147-A177-3AD203B41FA5}">
                      <a16:colId xmlns:a16="http://schemas.microsoft.com/office/drawing/2014/main" val="1186379229"/>
                    </a:ext>
                  </a:extLst>
                </a:gridCol>
                <a:gridCol w="4580965">
                  <a:extLst>
                    <a:ext uri="{9D8B030D-6E8A-4147-A177-3AD203B41FA5}">
                      <a16:colId xmlns:a16="http://schemas.microsoft.com/office/drawing/2014/main" val="4048233191"/>
                    </a:ext>
                  </a:extLst>
                </a:gridCol>
              </a:tblGrid>
              <a:tr h="547772">
                <a:tc>
                  <a:txBody>
                    <a:bodyPr/>
                    <a:lstStyle/>
                    <a:p>
                      <a:r>
                        <a:rPr lang="en-IN" b="1" dirty="0"/>
                        <a:t>BIOMOLECULES</a:t>
                      </a:r>
                    </a:p>
                  </a:txBody>
                  <a:tcPr/>
                </a:tc>
                <a:tc>
                  <a:txBody>
                    <a:bodyPr/>
                    <a:lstStyle/>
                    <a:p>
                      <a:r>
                        <a:rPr lang="en-IN" b="1" dirty="0"/>
                        <a:t>PERMITIVITY/DIELECTRIC </a:t>
                      </a:r>
                    </a:p>
                  </a:txBody>
                  <a:tcPr/>
                </a:tc>
                <a:extLst>
                  <a:ext uri="{0D108BD9-81ED-4DB2-BD59-A6C34878D82A}">
                    <a16:rowId xmlns:a16="http://schemas.microsoft.com/office/drawing/2014/main" val="805671418"/>
                  </a:ext>
                </a:extLst>
              </a:tr>
              <a:tr h="547772">
                <a:tc>
                  <a:txBody>
                    <a:bodyPr/>
                    <a:lstStyle/>
                    <a:p>
                      <a:r>
                        <a:rPr lang="en-IN" dirty="0"/>
                        <a:t>zein</a:t>
                      </a:r>
                    </a:p>
                  </a:txBody>
                  <a:tcPr/>
                </a:tc>
                <a:tc>
                  <a:txBody>
                    <a:bodyPr/>
                    <a:lstStyle/>
                    <a:p>
                      <a:r>
                        <a:rPr lang="en-IN" dirty="0"/>
                        <a:t> 5</a:t>
                      </a:r>
                    </a:p>
                  </a:txBody>
                  <a:tcPr/>
                </a:tc>
                <a:extLst>
                  <a:ext uri="{0D108BD9-81ED-4DB2-BD59-A6C34878D82A}">
                    <a16:rowId xmlns:a16="http://schemas.microsoft.com/office/drawing/2014/main" val="1708232376"/>
                  </a:ext>
                </a:extLst>
              </a:tr>
              <a:tr h="547772">
                <a:tc>
                  <a:txBody>
                    <a:bodyPr/>
                    <a:lstStyle/>
                    <a:p>
                      <a:r>
                        <a:rPr lang="en-IN" dirty="0"/>
                        <a:t>APTES</a:t>
                      </a:r>
                    </a:p>
                  </a:txBody>
                  <a:tcPr/>
                </a:tc>
                <a:tc>
                  <a:txBody>
                    <a:bodyPr/>
                    <a:lstStyle/>
                    <a:p>
                      <a:r>
                        <a:rPr lang="en-IN" dirty="0"/>
                        <a:t>3.57</a:t>
                      </a:r>
                    </a:p>
                  </a:txBody>
                  <a:tcPr/>
                </a:tc>
                <a:extLst>
                  <a:ext uri="{0D108BD9-81ED-4DB2-BD59-A6C34878D82A}">
                    <a16:rowId xmlns:a16="http://schemas.microsoft.com/office/drawing/2014/main" val="1617606071"/>
                  </a:ext>
                </a:extLst>
              </a:tr>
              <a:tr h="547772">
                <a:tc>
                  <a:txBody>
                    <a:bodyPr/>
                    <a:lstStyle/>
                    <a:p>
                      <a:r>
                        <a:rPr lang="en-IN" dirty="0"/>
                        <a:t>Cholesterol Oxidase (</a:t>
                      </a:r>
                      <a:r>
                        <a:rPr lang="en-IN" dirty="0" err="1"/>
                        <a:t>ChOx</a:t>
                      </a:r>
                      <a:r>
                        <a:rPr lang="en-IN" dirty="0"/>
                        <a:t>)</a:t>
                      </a:r>
                    </a:p>
                  </a:txBody>
                  <a:tcPr/>
                </a:tc>
                <a:tc>
                  <a:txBody>
                    <a:bodyPr/>
                    <a:lstStyle/>
                    <a:p>
                      <a:r>
                        <a:rPr lang="en-IN" dirty="0"/>
                        <a:t>3.3</a:t>
                      </a:r>
                    </a:p>
                  </a:txBody>
                  <a:tcPr/>
                </a:tc>
                <a:extLst>
                  <a:ext uri="{0D108BD9-81ED-4DB2-BD59-A6C34878D82A}">
                    <a16:rowId xmlns:a16="http://schemas.microsoft.com/office/drawing/2014/main" val="1171488439"/>
                  </a:ext>
                </a:extLst>
              </a:tr>
              <a:tr h="547772">
                <a:tc>
                  <a:txBody>
                    <a:bodyPr/>
                    <a:lstStyle/>
                    <a:p>
                      <a:r>
                        <a:rPr lang="en-IN" dirty="0"/>
                        <a:t>Biotin</a:t>
                      </a:r>
                    </a:p>
                  </a:txBody>
                  <a:tcPr/>
                </a:tc>
                <a:tc>
                  <a:txBody>
                    <a:bodyPr/>
                    <a:lstStyle/>
                    <a:p>
                      <a:r>
                        <a:rPr lang="en-IN" dirty="0"/>
                        <a:t>2.63</a:t>
                      </a:r>
                    </a:p>
                  </a:txBody>
                  <a:tcPr/>
                </a:tc>
                <a:extLst>
                  <a:ext uri="{0D108BD9-81ED-4DB2-BD59-A6C34878D82A}">
                    <a16:rowId xmlns:a16="http://schemas.microsoft.com/office/drawing/2014/main" val="298901154"/>
                  </a:ext>
                </a:extLst>
              </a:tr>
              <a:tr h="547772">
                <a:tc>
                  <a:txBody>
                    <a:bodyPr/>
                    <a:lstStyle/>
                    <a:p>
                      <a:r>
                        <a:rPr lang="en-IN" dirty="0"/>
                        <a:t>protein</a:t>
                      </a:r>
                    </a:p>
                  </a:txBody>
                  <a:tcPr/>
                </a:tc>
                <a:tc>
                  <a:txBody>
                    <a:bodyPr/>
                    <a:lstStyle/>
                    <a:p>
                      <a:r>
                        <a:rPr lang="en-IN" dirty="0"/>
                        <a:t> 2.5</a:t>
                      </a:r>
                    </a:p>
                  </a:txBody>
                  <a:tcPr/>
                </a:tc>
                <a:extLst>
                  <a:ext uri="{0D108BD9-81ED-4DB2-BD59-A6C34878D82A}">
                    <a16:rowId xmlns:a16="http://schemas.microsoft.com/office/drawing/2014/main" val="2897453292"/>
                  </a:ext>
                </a:extLst>
              </a:tr>
              <a:tr h="547772">
                <a:tc>
                  <a:txBody>
                    <a:bodyPr/>
                    <a:lstStyle/>
                    <a:p>
                      <a:r>
                        <a:rPr lang="en-IN" dirty="0" err="1"/>
                        <a:t>strepdavidin</a:t>
                      </a:r>
                      <a:endParaRPr lang="en-IN" dirty="0"/>
                    </a:p>
                  </a:txBody>
                  <a:tcPr/>
                </a:tc>
                <a:tc>
                  <a:txBody>
                    <a:bodyPr/>
                    <a:lstStyle/>
                    <a:p>
                      <a:r>
                        <a:rPr lang="en-IN" dirty="0"/>
                        <a:t>2.1</a:t>
                      </a:r>
                    </a:p>
                  </a:txBody>
                  <a:tcPr/>
                </a:tc>
                <a:extLst>
                  <a:ext uri="{0D108BD9-81ED-4DB2-BD59-A6C34878D82A}">
                    <a16:rowId xmlns:a16="http://schemas.microsoft.com/office/drawing/2014/main" val="1598370774"/>
                  </a:ext>
                </a:extLst>
              </a:tr>
            </a:tbl>
          </a:graphicData>
        </a:graphic>
      </p:graphicFrame>
      <p:graphicFrame>
        <p:nvGraphicFramePr>
          <p:cNvPr id="8" name="Table 7">
            <a:extLst>
              <a:ext uri="{FF2B5EF4-FFF2-40B4-BE49-F238E27FC236}">
                <a16:creationId xmlns:a16="http://schemas.microsoft.com/office/drawing/2014/main" id="{B44C9E16-76D7-D5C4-AC7A-162375081652}"/>
              </a:ext>
            </a:extLst>
          </p:cNvPr>
          <p:cNvGraphicFramePr>
            <a:graphicFrameLocks noGrp="1"/>
          </p:cNvGraphicFramePr>
          <p:nvPr>
            <p:extLst>
              <p:ext uri="{D42A27DB-BD31-4B8C-83A1-F6EECF244321}">
                <p14:modId xmlns:p14="http://schemas.microsoft.com/office/powerpoint/2010/main" val="1361730418"/>
              </p:ext>
            </p:extLst>
          </p:nvPr>
        </p:nvGraphicFramePr>
        <p:xfrm>
          <a:off x="1407459" y="5047101"/>
          <a:ext cx="9143999" cy="1022005"/>
        </p:xfrm>
        <a:graphic>
          <a:graphicData uri="http://schemas.openxmlformats.org/drawingml/2006/table">
            <a:tbl>
              <a:tblPr firstRow="1" bandRow="1">
                <a:tableStyleId>{487C13AC-C4EB-4B75-A16E-F28B5C2F6171}</a:tableStyleId>
              </a:tblPr>
              <a:tblGrid>
                <a:gridCol w="4563034">
                  <a:extLst>
                    <a:ext uri="{9D8B030D-6E8A-4147-A177-3AD203B41FA5}">
                      <a16:colId xmlns:a16="http://schemas.microsoft.com/office/drawing/2014/main" val="862683624"/>
                    </a:ext>
                  </a:extLst>
                </a:gridCol>
                <a:gridCol w="4580965">
                  <a:extLst>
                    <a:ext uri="{9D8B030D-6E8A-4147-A177-3AD203B41FA5}">
                      <a16:colId xmlns:a16="http://schemas.microsoft.com/office/drawing/2014/main" val="1261611662"/>
                    </a:ext>
                  </a:extLst>
                </a:gridCol>
              </a:tblGrid>
              <a:tr h="511017">
                <a:tc>
                  <a:txBody>
                    <a:bodyPr/>
                    <a:lstStyle/>
                    <a:p>
                      <a:r>
                        <a:rPr lang="en-IN" dirty="0"/>
                        <a:t>uricase</a:t>
                      </a:r>
                    </a:p>
                  </a:txBody>
                  <a:tcPr/>
                </a:tc>
                <a:tc>
                  <a:txBody>
                    <a:bodyPr/>
                    <a:lstStyle/>
                    <a:p>
                      <a:r>
                        <a:rPr lang="en-IN" dirty="0"/>
                        <a:t>1.54</a:t>
                      </a:r>
                    </a:p>
                  </a:txBody>
                  <a:tcPr/>
                </a:tc>
                <a:extLst>
                  <a:ext uri="{0D108BD9-81ED-4DB2-BD59-A6C34878D82A}">
                    <a16:rowId xmlns:a16="http://schemas.microsoft.com/office/drawing/2014/main" val="2463165798"/>
                  </a:ext>
                </a:extLst>
              </a:tr>
              <a:tr h="510988">
                <a:tc>
                  <a:txBody>
                    <a:bodyPr/>
                    <a:lstStyle/>
                    <a:p>
                      <a:r>
                        <a:rPr lang="en-IN" dirty="0"/>
                        <a:t>Air</a:t>
                      </a:r>
                    </a:p>
                  </a:txBody>
                  <a:tcPr/>
                </a:tc>
                <a:tc>
                  <a:txBody>
                    <a:bodyPr/>
                    <a:lstStyle/>
                    <a:p>
                      <a:r>
                        <a:rPr lang="en-IN" dirty="0"/>
                        <a:t>1</a:t>
                      </a:r>
                    </a:p>
                  </a:txBody>
                  <a:tcPr/>
                </a:tc>
                <a:extLst>
                  <a:ext uri="{0D108BD9-81ED-4DB2-BD59-A6C34878D82A}">
                    <a16:rowId xmlns:a16="http://schemas.microsoft.com/office/drawing/2014/main" val="3997216722"/>
                  </a:ext>
                </a:extLst>
              </a:tr>
            </a:tbl>
          </a:graphicData>
        </a:graphic>
      </p:graphicFrame>
    </p:spTree>
    <p:extLst>
      <p:ext uri="{BB962C8B-B14F-4D97-AF65-F5344CB8AC3E}">
        <p14:creationId xmlns:p14="http://schemas.microsoft.com/office/powerpoint/2010/main" val="377806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AA1873-2F3A-F93A-0F50-BEC17AFD94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5" name="Content Placeholder 4">
            <a:extLst>
              <a:ext uri="{FF2B5EF4-FFF2-40B4-BE49-F238E27FC236}">
                <a16:creationId xmlns:a16="http://schemas.microsoft.com/office/drawing/2014/main" id="{A1004524-4BE8-6B54-7E77-135B94A20596}"/>
              </a:ext>
            </a:extLst>
          </p:cNvPr>
          <p:cNvSpPr>
            <a:spLocks noGrp="1"/>
          </p:cNvSpPr>
          <p:nvPr>
            <p:ph idx="1"/>
          </p:nvPr>
        </p:nvSpPr>
        <p:spPr>
          <a:xfrm>
            <a:off x="63801" y="832043"/>
            <a:ext cx="11583254" cy="5895328"/>
          </a:xfrm>
        </p:spPr>
        <p:txBody>
          <a:bodyPr>
            <a:normAutofit/>
          </a:bodyPr>
          <a:lstStyle/>
          <a:p>
            <a:r>
              <a:rPr lang="en-US" sz="1800" dirty="0"/>
              <a:t>   </a:t>
            </a:r>
            <a:r>
              <a:rPr lang="en-US" sz="1800" dirty="0" err="1"/>
              <a:t>hhhhhm</a:t>
            </a:r>
            <a:endParaRPr lang="en-US" sz="1800" dirty="0"/>
          </a:p>
          <a:p>
            <a:endParaRPr lang="en-IN" sz="1200" dirty="0"/>
          </a:p>
        </p:txBody>
      </p:sp>
      <p:pic>
        <p:nvPicPr>
          <p:cNvPr id="55" name="Picture 54">
            <a:extLst>
              <a:ext uri="{FF2B5EF4-FFF2-40B4-BE49-F238E27FC236}">
                <a16:creationId xmlns:a16="http://schemas.microsoft.com/office/drawing/2014/main" id="{EB8B5CE7-7C06-FC8D-DA7F-E15FAA79EA50}"/>
              </a:ext>
            </a:extLst>
          </p:cNvPr>
          <p:cNvPicPr>
            <a:picLocks noChangeAspect="1"/>
          </p:cNvPicPr>
          <p:nvPr/>
        </p:nvPicPr>
        <p:blipFill>
          <a:blip r:embed="rId2"/>
          <a:stretch>
            <a:fillRect/>
          </a:stretch>
        </p:blipFill>
        <p:spPr>
          <a:xfrm>
            <a:off x="168591" y="857429"/>
            <a:ext cx="1962424" cy="685896"/>
          </a:xfrm>
          <a:prstGeom prst="rect">
            <a:avLst/>
          </a:prstGeom>
        </p:spPr>
      </p:pic>
      <p:sp>
        <p:nvSpPr>
          <p:cNvPr id="67" name="TextBox 66">
            <a:extLst>
              <a:ext uri="{FF2B5EF4-FFF2-40B4-BE49-F238E27FC236}">
                <a16:creationId xmlns:a16="http://schemas.microsoft.com/office/drawing/2014/main" id="{5778E07F-375E-C748-5E1F-D81F817F0F5A}"/>
              </a:ext>
            </a:extLst>
          </p:cNvPr>
          <p:cNvSpPr txBox="1"/>
          <p:nvPr/>
        </p:nvSpPr>
        <p:spPr>
          <a:xfrm>
            <a:off x="1002145" y="1545085"/>
            <a:ext cx="4534677" cy="954107"/>
          </a:xfrm>
          <a:prstGeom prst="rect">
            <a:avLst/>
          </a:prstGeom>
          <a:noFill/>
        </p:spPr>
        <p:txBody>
          <a:bodyPr wrap="square" rtlCol="0">
            <a:spAutoFit/>
          </a:bodyPr>
          <a:lstStyle/>
          <a:p>
            <a:r>
              <a:rPr lang="en-IN" dirty="0"/>
              <a:t>C</a:t>
            </a:r>
            <a:r>
              <a:rPr lang="en-IN" baseline="-25000" dirty="0"/>
              <a:t>ox</a:t>
            </a:r>
            <a:r>
              <a:rPr lang="en-IN" dirty="0"/>
              <a:t>: </a:t>
            </a:r>
            <a:r>
              <a:rPr lang="en-US" dirty="0"/>
              <a:t>Capacitance between the gate and the channel.</a:t>
            </a:r>
          </a:p>
          <a:p>
            <a:r>
              <a:rPr lang="en-IN" dirty="0"/>
              <a:t>𝜀</a:t>
            </a:r>
            <a:r>
              <a:rPr lang="en-US" baseline="-25000" dirty="0"/>
              <a:t>ox</a:t>
            </a:r>
            <a:r>
              <a:rPr lang="en-US" dirty="0"/>
              <a:t>: </a:t>
            </a:r>
            <a:r>
              <a:rPr lang="en-US" dirty="0" err="1"/>
              <a:t>Permitivity</a:t>
            </a:r>
            <a:r>
              <a:rPr lang="en-US" dirty="0"/>
              <a:t> of the gate oxide material.</a:t>
            </a:r>
          </a:p>
          <a:p>
            <a:r>
              <a:rPr lang="en-US" sz="1800" baseline="-25000" dirty="0"/>
              <a:t>t</a:t>
            </a:r>
            <a:r>
              <a:rPr lang="en-US" baseline="-25000" dirty="0"/>
              <a:t>ox</a:t>
            </a:r>
            <a:r>
              <a:rPr lang="en-US" dirty="0"/>
              <a:t>: Thickness of the oxide layer.</a:t>
            </a:r>
          </a:p>
          <a:p>
            <a:endParaRPr lang="en-IN" dirty="0"/>
          </a:p>
        </p:txBody>
      </p:sp>
      <p:sp>
        <p:nvSpPr>
          <p:cNvPr id="73" name="TextBox 72">
            <a:extLst>
              <a:ext uri="{FF2B5EF4-FFF2-40B4-BE49-F238E27FC236}">
                <a16:creationId xmlns:a16="http://schemas.microsoft.com/office/drawing/2014/main" id="{CD03167B-2579-F181-A656-9851DDD821F3}"/>
              </a:ext>
            </a:extLst>
          </p:cNvPr>
          <p:cNvSpPr txBox="1"/>
          <p:nvPr/>
        </p:nvSpPr>
        <p:spPr>
          <a:xfrm>
            <a:off x="905069" y="3060441"/>
            <a:ext cx="3461204" cy="738664"/>
          </a:xfrm>
          <a:prstGeom prst="rect">
            <a:avLst/>
          </a:prstGeom>
          <a:noFill/>
        </p:spPr>
        <p:txBody>
          <a:bodyPr wrap="none" rtlCol="0">
            <a:spAutoFit/>
          </a:bodyPr>
          <a:lstStyle/>
          <a:p>
            <a:r>
              <a:rPr lang="en-IN" dirty="0" err="1"/>
              <a:t>C</a:t>
            </a:r>
            <a:r>
              <a:rPr lang="en-IN" baseline="-25000" dirty="0" err="1"/>
              <a:t>bio</a:t>
            </a:r>
            <a:r>
              <a:rPr lang="en-IN" dirty="0"/>
              <a:t>: Capacitance.</a:t>
            </a:r>
          </a:p>
          <a:p>
            <a:r>
              <a:rPr lang="en-IN" dirty="0"/>
              <a:t>𝜀</a:t>
            </a:r>
            <a:r>
              <a:rPr lang="en-IN" baseline="-25000" dirty="0"/>
              <a:t>bio</a:t>
            </a:r>
            <a:r>
              <a:rPr lang="en-IN" dirty="0"/>
              <a:t>:</a:t>
            </a:r>
            <a:r>
              <a:rPr lang="en-US" dirty="0"/>
              <a:t>Permittivity of the biological material.</a:t>
            </a:r>
            <a:endParaRPr lang="en-IN" dirty="0"/>
          </a:p>
          <a:p>
            <a:r>
              <a:rPr lang="en-IN" dirty="0" err="1"/>
              <a:t>t</a:t>
            </a:r>
            <a:r>
              <a:rPr lang="en-IN" baseline="-25000" dirty="0" err="1"/>
              <a:t>bio</a:t>
            </a:r>
            <a:r>
              <a:rPr lang="en-IN" dirty="0"/>
              <a:t>:</a:t>
            </a:r>
            <a:r>
              <a:rPr lang="en-US" dirty="0"/>
              <a:t>Thickness of the biological layer.</a:t>
            </a:r>
            <a:endParaRPr lang="en-IN" dirty="0"/>
          </a:p>
        </p:txBody>
      </p:sp>
      <p:pic>
        <p:nvPicPr>
          <p:cNvPr id="9" name="Picture 8">
            <a:extLst>
              <a:ext uri="{FF2B5EF4-FFF2-40B4-BE49-F238E27FC236}">
                <a16:creationId xmlns:a16="http://schemas.microsoft.com/office/drawing/2014/main" id="{E221AFA9-C42F-164E-423D-8E81CDDFB0B3}"/>
              </a:ext>
            </a:extLst>
          </p:cNvPr>
          <p:cNvPicPr>
            <a:picLocks noChangeAspect="1"/>
          </p:cNvPicPr>
          <p:nvPr/>
        </p:nvPicPr>
        <p:blipFill>
          <a:blip r:embed="rId3"/>
          <a:stretch>
            <a:fillRect/>
          </a:stretch>
        </p:blipFill>
        <p:spPr>
          <a:xfrm>
            <a:off x="288266" y="4930209"/>
            <a:ext cx="2029109" cy="632556"/>
          </a:xfrm>
          <a:prstGeom prst="rect">
            <a:avLst/>
          </a:prstGeom>
        </p:spPr>
      </p:pic>
      <p:pic>
        <p:nvPicPr>
          <p:cNvPr id="11" name="Picture 10">
            <a:extLst>
              <a:ext uri="{FF2B5EF4-FFF2-40B4-BE49-F238E27FC236}">
                <a16:creationId xmlns:a16="http://schemas.microsoft.com/office/drawing/2014/main" id="{9FC301C7-B9B7-BD2A-C2AC-E84FB4A70098}"/>
              </a:ext>
            </a:extLst>
          </p:cNvPr>
          <p:cNvPicPr>
            <a:picLocks noChangeAspect="1"/>
          </p:cNvPicPr>
          <p:nvPr/>
        </p:nvPicPr>
        <p:blipFill>
          <a:blip r:embed="rId4"/>
          <a:stretch>
            <a:fillRect/>
          </a:stretch>
        </p:blipFill>
        <p:spPr>
          <a:xfrm>
            <a:off x="288266" y="5826031"/>
            <a:ext cx="1842749" cy="601480"/>
          </a:xfrm>
          <a:prstGeom prst="rect">
            <a:avLst/>
          </a:prstGeom>
        </p:spPr>
      </p:pic>
      <p:pic>
        <p:nvPicPr>
          <p:cNvPr id="20" name="Picture 19">
            <a:extLst>
              <a:ext uri="{FF2B5EF4-FFF2-40B4-BE49-F238E27FC236}">
                <a16:creationId xmlns:a16="http://schemas.microsoft.com/office/drawing/2014/main" id="{E5D308C7-C642-3A4C-948A-70E76E4B1CB3}"/>
              </a:ext>
            </a:extLst>
          </p:cNvPr>
          <p:cNvPicPr>
            <a:picLocks noChangeAspect="1"/>
          </p:cNvPicPr>
          <p:nvPr/>
        </p:nvPicPr>
        <p:blipFill>
          <a:blip r:embed="rId5"/>
          <a:stretch>
            <a:fillRect/>
          </a:stretch>
        </p:blipFill>
        <p:spPr>
          <a:xfrm>
            <a:off x="288266" y="3972451"/>
            <a:ext cx="2759785" cy="572683"/>
          </a:xfrm>
          <a:prstGeom prst="rect">
            <a:avLst/>
          </a:prstGeom>
        </p:spPr>
      </p:pic>
      <p:pic>
        <p:nvPicPr>
          <p:cNvPr id="22" name="Picture 21">
            <a:extLst>
              <a:ext uri="{FF2B5EF4-FFF2-40B4-BE49-F238E27FC236}">
                <a16:creationId xmlns:a16="http://schemas.microsoft.com/office/drawing/2014/main" id="{3C681E9F-CAF7-CD18-A4BF-71C1B6B44E01}"/>
              </a:ext>
            </a:extLst>
          </p:cNvPr>
          <p:cNvPicPr>
            <a:picLocks noChangeAspect="1"/>
          </p:cNvPicPr>
          <p:nvPr/>
        </p:nvPicPr>
        <p:blipFill>
          <a:blip r:embed="rId6"/>
          <a:stretch>
            <a:fillRect/>
          </a:stretch>
        </p:blipFill>
        <p:spPr>
          <a:xfrm>
            <a:off x="638815" y="2499192"/>
            <a:ext cx="1021976" cy="444431"/>
          </a:xfrm>
          <a:prstGeom prst="rect">
            <a:avLst/>
          </a:prstGeom>
        </p:spPr>
      </p:pic>
    </p:spTree>
    <p:extLst>
      <p:ext uri="{BB962C8B-B14F-4D97-AF65-F5344CB8AC3E}">
        <p14:creationId xmlns:p14="http://schemas.microsoft.com/office/powerpoint/2010/main" val="219464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2ED0A1-88C4-6F44-E9FA-F3FB09D61A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pic>
        <p:nvPicPr>
          <p:cNvPr id="35" name="Picture 34">
            <a:extLst>
              <a:ext uri="{FF2B5EF4-FFF2-40B4-BE49-F238E27FC236}">
                <a16:creationId xmlns:a16="http://schemas.microsoft.com/office/drawing/2014/main" id="{87F9536E-BFFE-D4C8-47DF-943CA9C80BFD}"/>
              </a:ext>
            </a:extLst>
          </p:cNvPr>
          <p:cNvPicPr>
            <a:picLocks noChangeAspect="1"/>
          </p:cNvPicPr>
          <p:nvPr/>
        </p:nvPicPr>
        <p:blipFill>
          <a:blip r:embed="rId2"/>
          <a:stretch>
            <a:fillRect/>
          </a:stretch>
        </p:blipFill>
        <p:spPr>
          <a:xfrm>
            <a:off x="256985" y="657475"/>
            <a:ext cx="3048425" cy="676369"/>
          </a:xfrm>
          <a:prstGeom prst="rect">
            <a:avLst/>
          </a:prstGeom>
        </p:spPr>
      </p:pic>
      <p:pic>
        <p:nvPicPr>
          <p:cNvPr id="37" name="Picture 36">
            <a:extLst>
              <a:ext uri="{FF2B5EF4-FFF2-40B4-BE49-F238E27FC236}">
                <a16:creationId xmlns:a16="http://schemas.microsoft.com/office/drawing/2014/main" id="{75C07C92-8EFF-FEDD-B394-CB158FEC490C}"/>
              </a:ext>
            </a:extLst>
          </p:cNvPr>
          <p:cNvPicPr>
            <a:picLocks noChangeAspect="1"/>
          </p:cNvPicPr>
          <p:nvPr/>
        </p:nvPicPr>
        <p:blipFill>
          <a:blip r:embed="rId3"/>
          <a:stretch>
            <a:fillRect/>
          </a:stretch>
        </p:blipFill>
        <p:spPr>
          <a:xfrm>
            <a:off x="29695" y="4959089"/>
            <a:ext cx="3134162" cy="695422"/>
          </a:xfrm>
          <a:prstGeom prst="rect">
            <a:avLst/>
          </a:prstGeom>
        </p:spPr>
      </p:pic>
      <p:pic>
        <p:nvPicPr>
          <p:cNvPr id="53" name="Picture 52">
            <a:extLst>
              <a:ext uri="{FF2B5EF4-FFF2-40B4-BE49-F238E27FC236}">
                <a16:creationId xmlns:a16="http://schemas.microsoft.com/office/drawing/2014/main" id="{C3F467F9-B1EF-F0CD-C892-FAC79C1A8EA3}"/>
              </a:ext>
            </a:extLst>
          </p:cNvPr>
          <p:cNvPicPr>
            <a:picLocks noChangeAspect="1"/>
          </p:cNvPicPr>
          <p:nvPr/>
        </p:nvPicPr>
        <p:blipFill>
          <a:blip r:embed="rId4"/>
          <a:stretch>
            <a:fillRect/>
          </a:stretch>
        </p:blipFill>
        <p:spPr>
          <a:xfrm>
            <a:off x="29695" y="5979084"/>
            <a:ext cx="4371975" cy="742950"/>
          </a:xfrm>
          <a:prstGeom prst="rect">
            <a:avLst/>
          </a:prstGeom>
        </p:spPr>
      </p:pic>
      <p:sp>
        <p:nvSpPr>
          <p:cNvPr id="57" name="TextBox 56">
            <a:extLst>
              <a:ext uri="{FF2B5EF4-FFF2-40B4-BE49-F238E27FC236}">
                <a16:creationId xmlns:a16="http://schemas.microsoft.com/office/drawing/2014/main" id="{35328E40-F792-4B95-2210-F8ACEC75C859}"/>
              </a:ext>
            </a:extLst>
          </p:cNvPr>
          <p:cNvSpPr txBox="1"/>
          <p:nvPr/>
        </p:nvSpPr>
        <p:spPr>
          <a:xfrm>
            <a:off x="164061" y="1500661"/>
            <a:ext cx="4817146" cy="523220"/>
          </a:xfrm>
          <a:prstGeom prst="rect">
            <a:avLst/>
          </a:prstGeom>
          <a:noFill/>
        </p:spPr>
        <p:txBody>
          <a:bodyPr wrap="square" rtlCol="0">
            <a:spAutoFit/>
          </a:bodyPr>
          <a:lstStyle/>
          <a:p>
            <a:r>
              <a:rPr lang="en-IN" dirty="0"/>
              <a:t>            :: </a:t>
            </a:r>
            <a:r>
              <a:rPr lang="en-US" dirty="0"/>
              <a:t>Permittivity of the </a:t>
            </a:r>
            <a:r>
              <a:rPr lang="en-US" dirty="0" err="1"/>
              <a:t>AlGaN</a:t>
            </a:r>
            <a:r>
              <a:rPr lang="en-US" dirty="0"/>
              <a:t> material.</a:t>
            </a:r>
          </a:p>
          <a:p>
            <a:r>
              <a:rPr lang="en-US" dirty="0"/>
              <a:t> m: This variable could represent a physical parameter.</a:t>
            </a:r>
            <a:endParaRPr lang="en-IN" dirty="0"/>
          </a:p>
        </p:txBody>
      </p:sp>
      <p:sp>
        <p:nvSpPr>
          <p:cNvPr id="58" name="TextBox 57">
            <a:extLst>
              <a:ext uri="{FF2B5EF4-FFF2-40B4-BE49-F238E27FC236}">
                <a16:creationId xmlns:a16="http://schemas.microsoft.com/office/drawing/2014/main" id="{13FECEEC-771A-9E7C-558F-53A2E23E580B}"/>
              </a:ext>
            </a:extLst>
          </p:cNvPr>
          <p:cNvSpPr txBox="1"/>
          <p:nvPr/>
        </p:nvSpPr>
        <p:spPr>
          <a:xfrm>
            <a:off x="29695" y="4393507"/>
            <a:ext cx="2889195"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Saturation region:</a:t>
            </a:r>
          </a:p>
        </p:txBody>
      </p:sp>
      <p:sp>
        <p:nvSpPr>
          <p:cNvPr id="60" name="TextBox 59">
            <a:extLst>
              <a:ext uri="{FF2B5EF4-FFF2-40B4-BE49-F238E27FC236}">
                <a16:creationId xmlns:a16="http://schemas.microsoft.com/office/drawing/2014/main" id="{D0066EFB-A6D7-548E-D5D6-496F344DE884}"/>
              </a:ext>
            </a:extLst>
          </p:cNvPr>
          <p:cNvSpPr txBox="1"/>
          <p:nvPr/>
        </p:nvSpPr>
        <p:spPr>
          <a:xfrm>
            <a:off x="164061" y="5701166"/>
            <a:ext cx="1723549" cy="369332"/>
          </a:xfrm>
          <a:prstGeom prst="rect">
            <a:avLst/>
          </a:prstGeom>
          <a:noFill/>
        </p:spPr>
        <p:txBody>
          <a:bodyPr wrap="none" rtlCol="0">
            <a:spAutoFit/>
          </a:bodyPr>
          <a:lstStyle/>
          <a:p>
            <a:r>
              <a:rPr lang="en-IN" sz="1800" b="1" dirty="0"/>
              <a:t>Linear region:</a:t>
            </a:r>
          </a:p>
        </p:txBody>
      </p:sp>
      <p:pic>
        <p:nvPicPr>
          <p:cNvPr id="6" name="Picture 5">
            <a:extLst>
              <a:ext uri="{FF2B5EF4-FFF2-40B4-BE49-F238E27FC236}">
                <a16:creationId xmlns:a16="http://schemas.microsoft.com/office/drawing/2014/main" id="{287604C7-3027-AB0C-D94F-E44290D9C858}"/>
              </a:ext>
            </a:extLst>
          </p:cNvPr>
          <p:cNvPicPr>
            <a:picLocks noChangeAspect="1"/>
          </p:cNvPicPr>
          <p:nvPr/>
        </p:nvPicPr>
        <p:blipFill>
          <a:blip r:embed="rId5"/>
          <a:stretch>
            <a:fillRect/>
          </a:stretch>
        </p:blipFill>
        <p:spPr>
          <a:xfrm>
            <a:off x="269513" y="1523965"/>
            <a:ext cx="624227" cy="251047"/>
          </a:xfrm>
          <a:prstGeom prst="rect">
            <a:avLst/>
          </a:prstGeom>
        </p:spPr>
      </p:pic>
      <p:pic>
        <p:nvPicPr>
          <p:cNvPr id="9" name="Picture 8">
            <a:extLst>
              <a:ext uri="{FF2B5EF4-FFF2-40B4-BE49-F238E27FC236}">
                <a16:creationId xmlns:a16="http://schemas.microsoft.com/office/drawing/2014/main" id="{6A4E4892-C648-F5B1-9AE3-88C374CC24A1}"/>
              </a:ext>
            </a:extLst>
          </p:cNvPr>
          <p:cNvPicPr>
            <a:picLocks noChangeAspect="1"/>
          </p:cNvPicPr>
          <p:nvPr/>
        </p:nvPicPr>
        <p:blipFill>
          <a:blip r:embed="rId6"/>
          <a:stretch>
            <a:fillRect/>
          </a:stretch>
        </p:blipFill>
        <p:spPr>
          <a:xfrm>
            <a:off x="406748" y="2200581"/>
            <a:ext cx="1968899" cy="473800"/>
          </a:xfrm>
          <a:prstGeom prst="rect">
            <a:avLst/>
          </a:prstGeom>
        </p:spPr>
      </p:pic>
      <p:sp>
        <p:nvSpPr>
          <p:cNvPr id="11" name="TextBox 10">
            <a:extLst>
              <a:ext uri="{FF2B5EF4-FFF2-40B4-BE49-F238E27FC236}">
                <a16:creationId xmlns:a16="http://schemas.microsoft.com/office/drawing/2014/main" id="{BDEDAA5F-EA00-15F6-5B1A-2C0DB9017146}"/>
              </a:ext>
            </a:extLst>
          </p:cNvPr>
          <p:cNvSpPr txBox="1"/>
          <p:nvPr/>
        </p:nvSpPr>
        <p:spPr>
          <a:xfrm>
            <a:off x="386796" y="2732131"/>
            <a:ext cx="6167718" cy="307777"/>
          </a:xfrm>
          <a:prstGeom prst="rect">
            <a:avLst/>
          </a:prstGeom>
          <a:noFill/>
        </p:spPr>
        <p:txBody>
          <a:bodyPr wrap="square">
            <a:spAutoFit/>
          </a:bodyPr>
          <a:lstStyle/>
          <a:p>
            <a:r>
              <a:rPr lang="el-GR" dirty="0"/>
              <a:t>ε0</a:t>
            </a:r>
            <a:r>
              <a:rPr lang="en-IN" dirty="0"/>
              <a:t>=</a:t>
            </a:r>
            <a:r>
              <a:rPr lang="en-US" dirty="0"/>
              <a:t>is the permittivity of free space, approximately </a:t>
            </a:r>
            <a:endParaRPr lang="en-IN" dirty="0"/>
          </a:p>
        </p:txBody>
      </p:sp>
      <p:pic>
        <p:nvPicPr>
          <p:cNvPr id="13" name="Picture 12">
            <a:extLst>
              <a:ext uri="{FF2B5EF4-FFF2-40B4-BE49-F238E27FC236}">
                <a16:creationId xmlns:a16="http://schemas.microsoft.com/office/drawing/2014/main" id="{E15E3704-7BE0-06B1-CDB2-81C11D22E696}"/>
              </a:ext>
            </a:extLst>
          </p:cNvPr>
          <p:cNvPicPr>
            <a:picLocks noChangeAspect="1"/>
          </p:cNvPicPr>
          <p:nvPr/>
        </p:nvPicPr>
        <p:blipFill>
          <a:blip r:embed="rId7"/>
          <a:stretch>
            <a:fillRect/>
          </a:stretch>
        </p:blipFill>
        <p:spPr>
          <a:xfrm>
            <a:off x="4401670" y="2730146"/>
            <a:ext cx="1631577" cy="286176"/>
          </a:xfrm>
          <a:prstGeom prst="rect">
            <a:avLst/>
          </a:prstGeom>
        </p:spPr>
      </p:pic>
      <p:pic>
        <p:nvPicPr>
          <p:cNvPr id="16" name="Picture 15">
            <a:extLst>
              <a:ext uri="{FF2B5EF4-FFF2-40B4-BE49-F238E27FC236}">
                <a16:creationId xmlns:a16="http://schemas.microsoft.com/office/drawing/2014/main" id="{7D249F3D-EFD8-4234-1DD7-03C7867EA31C}"/>
              </a:ext>
            </a:extLst>
          </p:cNvPr>
          <p:cNvPicPr>
            <a:picLocks noChangeAspect="1"/>
          </p:cNvPicPr>
          <p:nvPr/>
        </p:nvPicPr>
        <p:blipFill>
          <a:blip r:embed="rId8"/>
          <a:stretch>
            <a:fillRect/>
          </a:stretch>
        </p:blipFill>
        <p:spPr>
          <a:xfrm>
            <a:off x="386796" y="3185760"/>
            <a:ext cx="3280989" cy="770873"/>
          </a:xfrm>
          <a:prstGeom prst="rect">
            <a:avLst/>
          </a:prstGeom>
        </p:spPr>
      </p:pic>
      <p:pic>
        <p:nvPicPr>
          <p:cNvPr id="17" name="Picture 16">
            <a:extLst>
              <a:ext uri="{FF2B5EF4-FFF2-40B4-BE49-F238E27FC236}">
                <a16:creationId xmlns:a16="http://schemas.microsoft.com/office/drawing/2014/main" id="{0129BCEA-5713-6DAB-889E-990A36D5BA0E}"/>
              </a:ext>
            </a:extLst>
          </p:cNvPr>
          <p:cNvPicPr>
            <a:picLocks noChangeAspect="1"/>
          </p:cNvPicPr>
          <p:nvPr/>
        </p:nvPicPr>
        <p:blipFill>
          <a:blip r:embed="rId9"/>
          <a:stretch>
            <a:fillRect/>
          </a:stretch>
        </p:blipFill>
        <p:spPr>
          <a:xfrm>
            <a:off x="4196796" y="3273542"/>
            <a:ext cx="4507933" cy="497028"/>
          </a:xfrm>
          <a:prstGeom prst="rect">
            <a:avLst/>
          </a:prstGeom>
        </p:spPr>
      </p:pic>
    </p:spTree>
    <p:extLst>
      <p:ext uri="{BB962C8B-B14F-4D97-AF65-F5344CB8AC3E}">
        <p14:creationId xmlns:p14="http://schemas.microsoft.com/office/powerpoint/2010/main" val="1842025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3030373"/>
            <a:chOff x="928691" y="421011"/>
            <a:chExt cx="2812894" cy="2272837"/>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22753" cy="2272837"/>
              <a:chOff x="928691" y="421011"/>
              <a:chExt cx="1922753" cy="2272837"/>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66844" y="1279648"/>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solidFill>
                      <a:srgbClr val="434343"/>
                    </a:solidFill>
                    <a:latin typeface="Roboto"/>
                    <a:ea typeface="Roboto"/>
                    <a:cs typeface="Roboto"/>
                    <a:sym typeface="Roboto"/>
                  </a:rPr>
                  <a:t>S1. High sensitivity and selectivity </a:t>
                </a:r>
              </a:p>
              <a:p>
                <a:pPr marL="0" marR="0" lvl="0" indent="0" rtl="0">
                  <a:spcBef>
                    <a:spcPts val="0"/>
                  </a:spcBef>
                  <a:spcAft>
                    <a:spcPts val="0"/>
                  </a:spcAft>
                  <a:buNone/>
                </a:pPr>
                <a:r>
                  <a:rPr lang="en-US" sz="1600" dirty="0">
                    <a:solidFill>
                      <a:srgbClr val="434343"/>
                    </a:solidFill>
                    <a:latin typeface="Roboto"/>
                    <a:ea typeface="Roboto"/>
                    <a:cs typeface="Roboto"/>
                    <a:sym typeface="Roboto"/>
                  </a:rPr>
                  <a:t>S2. Fabrication simplicity</a:t>
                </a: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S3. Enhancement of surface area</a:t>
                </a:r>
                <a:endParaRPr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90976"/>
            <a:ext cx="5273936" cy="2767972"/>
            <a:chOff x="5188548" y="1062506"/>
            <a:chExt cx="3955451" cy="1459517"/>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267501" y="1062506"/>
              <a:ext cx="2876498" cy="1459517"/>
              <a:chOff x="6267501" y="1062506"/>
              <a:chExt cx="2876498" cy="1459517"/>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67501" y="1411722"/>
                <a:ext cx="2876498" cy="1110301"/>
              </a:xfrm>
              <a:prstGeom prst="rect">
                <a:avLst/>
              </a:prstGeom>
              <a:noFill/>
              <a:ln>
                <a:noFill/>
              </a:ln>
            </p:spPr>
            <p:txBody>
              <a:bodyPr spcFirstLastPara="1" wrap="square" lIns="121900" tIns="121900" rIns="121900" bIns="121900" anchor="ctr" anchorCtr="0">
                <a:noAutofit/>
              </a:bodyPr>
              <a:lstStyle/>
              <a:p>
                <a:r>
                  <a:rPr lang="en-US" sz="1600" dirty="0">
                    <a:solidFill>
                      <a:srgbClr val="434343"/>
                    </a:solidFill>
                    <a:latin typeface="Roboto"/>
                    <a:ea typeface="Roboto"/>
                    <a:cs typeface="Roboto"/>
                    <a:sym typeface="Roboto"/>
                  </a:rPr>
                  <a:t>W1. Simulation-only </a:t>
                </a:r>
              </a:p>
              <a:p>
                <a:r>
                  <a:rPr lang="en-US" sz="1600" dirty="0">
                    <a:solidFill>
                      <a:srgbClr val="434343"/>
                    </a:solidFill>
                    <a:latin typeface="Roboto"/>
                    <a:ea typeface="Roboto"/>
                    <a:cs typeface="Roboto"/>
                    <a:sym typeface="Roboto"/>
                  </a:rPr>
                  <a:t>W2. Potential fabrication</a:t>
                </a:r>
                <a:endParaRPr sz="1600" dirty="0">
                  <a:solidFill>
                    <a:srgbClr val="434343"/>
                  </a:solidFill>
                  <a:latin typeface="Roboto"/>
                  <a:ea typeface="Roboto"/>
                  <a:cs typeface="Roboto"/>
                  <a:sym typeface="Roboto"/>
                </a:endParaRPr>
              </a:p>
              <a:p>
                <a:r>
                  <a:rPr lang="en-US" sz="1600" dirty="0">
                    <a:solidFill>
                      <a:srgbClr val="434343"/>
                    </a:solidFill>
                    <a:latin typeface="Roboto"/>
                    <a:ea typeface="Roboto"/>
                    <a:cs typeface="Roboto"/>
                    <a:sym typeface="Roboto"/>
                  </a:rPr>
                  <a:t>W3. Device Complexity</a:t>
                </a: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46965" y="3874140"/>
            <a:ext cx="4833875" cy="1829819"/>
            <a:chOff x="5188548" y="2952300"/>
            <a:chExt cx="3670368" cy="1372398"/>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40416" y="2952300"/>
              <a:ext cx="2518500" cy="1372398"/>
              <a:chOff x="6340416" y="2952300"/>
              <a:chExt cx="2518500" cy="1372398"/>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5"/>
                    </a:solidFill>
                    <a:latin typeface="Fira Sans Extra Condensed Medium"/>
                    <a:ea typeface="Fira Sans Extra Condensed Medium"/>
                    <a:cs typeface="Fira Sans Extra Condensed Medium"/>
                    <a:sym typeface="Fira Sans Extra Condensed Medium"/>
                  </a:rPr>
                  <a:t>Threats</a:t>
                </a:r>
                <a:endParaRPr sz="2267" b="1">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r>
                  <a:rPr lang="en-US" sz="1600" dirty="0">
                    <a:solidFill>
                      <a:srgbClr val="434343"/>
                    </a:solidFill>
                    <a:latin typeface="Roboto"/>
                    <a:ea typeface="Roboto"/>
                    <a:cs typeface="Roboto"/>
                    <a:sym typeface="Roboto"/>
                  </a:rPr>
                  <a:t>T1. </a:t>
                </a:r>
                <a:r>
                  <a:rPr lang="en-IN" sz="1600" dirty="0">
                    <a:solidFill>
                      <a:srgbClr val="434343"/>
                    </a:solidFill>
                    <a:latin typeface="Roboto"/>
                    <a:ea typeface="Roboto"/>
                    <a:cs typeface="Roboto"/>
                    <a:sym typeface="Roboto"/>
                  </a:rPr>
                  <a:t>Manufacturing challenges</a:t>
                </a: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r>
                  <a:rPr lang="en-US" sz="1600" dirty="0">
                    <a:solidFill>
                      <a:srgbClr val="434343"/>
                    </a:solidFill>
                    <a:latin typeface="Roboto"/>
                    <a:ea typeface="Roboto"/>
                    <a:cs typeface="Roboto"/>
                    <a:sym typeface="Roboto"/>
                  </a:rPr>
                  <a:t>T2. Lack of technological </a:t>
                </a:r>
                <a:r>
                  <a:rPr lang="en-US" sz="1600" dirty="0" err="1">
                    <a:solidFill>
                      <a:srgbClr val="434343"/>
                    </a:solidFill>
                    <a:latin typeface="Roboto"/>
                    <a:ea typeface="Roboto"/>
                    <a:cs typeface="Roboto"/>
                    <a:sym typeface="Roboto"/>
                  </a:rPr>
                  <a:t>advancaments</a:t>
                </a: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13100" y="4498050"/>
            <a:ext cx="6132114" cy="2109241"/>
            <a:chOff x="892757" y="3168878"/>
            <a:chExt cx="4599200" cy="1581970"/>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892757" y="3168878"/>
              <a:ext cx="3731700" cy="1581970"/>
              <a:chOff x="892757" y="3168878"/>
              <a:chExt cx="3731700" cy="1581970"/>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4"/>
                    </a:solidFill>
                    <a:latin typeface="Fira Sans Extra Condensed Medium"/>
                    <a:ea typeface="Fira Sans Extra Condensed Medium"/>
                    <a:cs typeface="Fira Sans Extra Condensed Medium"/>
                    <a:sym typeface="Fira Sans Extra Condensed Medium"/>
                  </a:rPr>
                  <a:t>Opportunities</a:t>
                </a:r>
                <a:endParaRPr sz="2267" b="1">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solidFill>
                      <a:srgbClr val="434343"/>
                    </a:solidFill>
                    <a:latin typeface="Roboto"/>
                    <a:ea typeface="Roboto"/>
                    <a:cs typeface="Roboto"/>
                    <a:sym typeface="Roboto"/>
                  </a:rPr>
                  <a:t>O1. Biosensing application</a:t>
                </a: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02. </a:t>
                </a:r>
                <a:r>
                  <a:rPr lang="en-IN" sz="1600" dirty="0">
                    <a:solidFill>
                      <a:srgbClr val="434343"/>
                    </a:solidFill>
                    <a:latin typeface="Roboto"/>
                    <a:ea typeface="Roboto"/>
                    <a:cs typeface="Roboto"/>
                    <a:sym typeface="Roboto"/>
                  </a:rPr>
                  <a:t>Healthcare Integration</a:t>
                </a:r>
                <a:endParaRPr sz="1600" dirty="0">
                  <a:solidFill>
                    <a:srgbClr val="434343"/>
                  </a:solidFill>
                  <a:latin typeface="Roboto"/>
                  <a:ea typeface="Roboto"/>
                  <a:cs typeface="Roboto"/>
                  <a:sym typeface="Roboto"/>
                </a:endParaRP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O3. Future research</a:t>
                </a: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04. </a:t>
                </a:r>
                <a:r>
                  <a:rPr lang="en-IN" sz="1600" dirty="0">
                    <a:solidFill>
                      <a:srgbClr val="434343"/>
                    </a:solidFill>
                    <a:latin typeface="Roboto"/>
                    <a:ea typeface="Roboto"/>
                    <a:cs typeface="Roboto"/>
                    <a:sym typeface="Roboto"/>
                  </a:rPr>
                  <a:t>Market Demand</a:t>
                </a:r>
                <a:endParaRPr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52283" y="871532"/>
            <a:ext cx="11491478" cy="582149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IN" dirty="0">
                <a:latin typeface="Verdana" panose="020B0604030504040204" pitchFamily="34" charset="0"/>
                <a:ea typeface="Verdana" panose="020B0604030504040204" pitchFamily="34" charset="0"/>
              </a:rPr>
              <a:t>A highly sensitivity, low-power, and scalable biosensor for detecting biomolecules that can be integrated into portable and wearable diagnostic devices. Such sensors are crucial for advancing healthcare monitoring early disease detection and personalized medicine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What: </a:t>
            </a:r>
            <a:r>
              <a:rPr lang="en-IN" dirty="0">
                <a:latin typeface="Verdana" panose="020B0604030504040204" pitchFamily="34" charset="0"/>
                <a:ea typeface="Verdana" panose="020B0604030504040204" pitchFamily="34" charset="0"/>
              </a:rPr>
              <a:t>We mainly focus on the design and simulation of dielectric-modulated double-barrier charge plasma-based metal oxide semiconductor high electron mobility transistor(MOSHEMT) for biosensing applications, to enhance selectivity and sensitivity of the device by using dielectric modulation and double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 barrier.</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Where: </a:t>
            </a:r>
            <a:r>
              <a:rPr lang="en-IN" dirty="0">
                <a:latin typeface="Verdana" panose="020B0604030504040204" pitchFamily="34" charset="0"/>
                <a:ea typeface="Verdana" panose="020B0604030504040204" pitchFamily="34" charset="0"/>
              </a:rPr>
              <a:t>This is mainly applicable in the field of biomedical diagnostics with potential deployment in portable and variable for real-time health monitoring systems, these devices can be used in both clinical and non-clinical settings for detecting biomolecules like protein, nucleic acid, and small molecules.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When: </a:t>
            </a:r>
            <a:r>
              <a:rPr lang="en-IN" dirty="0">
                <a:latin typeface="Verdana" panose="020B0604030504040204" pitchFamily="34" charset="0"/>
                <a:ea typeface="Verdana" panose="020B0604030504040204" pitchFamily="34" charset="0"/>
              </a:rPr>
              <a:t>The present phase involves the simulation of the device structure with future work planned for experimental validation and optimization of the device and mainly focuses on progressing from simulation to real-world testing and deployment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How</a:t>
            </a:r>
            <a:r>
              <a:rPr lang="en-IN" dirty="0">
                <a:latin typeface="Verdana" panose="020B0604030504040204" pitchFamily="34" charset="0"/>
                <a:ea typeface="Verdana" panose="020B0604030504040204" pitchFamily="34" charset="0"/>
              </a:rPr>
              <a:t>: The device leverages the use of dielectric modulation to detect biomolecules by creating cavities in the gate dielectric, leading to changes in the electrical properties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Refined Objective: </a:t>
            </a:r>
            <a:r>
              <a:rPr lang="en-IN" dirty="0">
                <a:latin typeface="Verdana" panose="020B0604030504040204" pitchFamily="34" charset="0"/>
                <a:ea typeface="Verdana" panose="020B0604030504040204" pitchFamily="34" charset="0"/>
              </a:rPr>
              <a:t>The objective is to design and simulate a dielectric modulated double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 barrier charge plasma-based MOSHEMT for high sensitivity selectivity and scalable biosensing application suitable for portable and variable diagnostic devices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r>
              <a:rPr lang="en-IN" dirty="0"/>
              <a:t>Medical Diagnostics</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Environmental Monitoring</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Food Safety</a:t>
            </a:r>
          </a:p>
          <a:p>
            <a:pPr marL="285750" marR="0" lvl="0" indent="-285750" rtl="0">
              <a:lnSpc>
                <a:spcPct val="100000"/>
              </a:lnSpc>
              <a:spcBef>
                <a:spcPts val="0"/>
              </a:spcBef>
              <a:spcAft>
                <a:spcPts val="0"/>
              </a:spcAft>
              <a:buFont typeface="Arial" panose="020B0604020202020204" pitchFamily="34" charset="0"/>
              <a:buChar char="•"/>
            </a:pPr>
            <a:r>
              <a:rPr lang="en-IN" dirty="0"/>
              <a:t>Personalized Medicine</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r>
              <a:rPr lang="en-IN" dirty="0"/>
              <a:t>Initial Device Validation </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t>Sensitivity and Selectivity Testing</a:t>
            </a:r>
          </a:p>
          <a:p>
            <a:pPr marL="285750" marR="0" lvl="0" indent="-285750" rtl="0">
              <a:lnSpc>
                <a:spcPct val="100000"/>
              </a:lnSpc>
              <a:spcBef>
                <a:spcPts val="0"/>
              </a:spcBef>
              <a:spcAft>
                <a:spcPts val="0"/>
              </a:spcAft>
              <a:buFont typeface="Arial" panose="020B0604020202020204" pitchFamily="34" charset="0"/>
              <a:buChar char="•"/>
            </a:pPr>
            <a:r>
              <a:rPr lang="en-US" dirty="0"/>
              <a:t>Prototype Fabrication and Initial Testing</a:t>
            </a:r>
          </a:p>
          <a:p>
            <a:pPr marL="285750" marR="0" lvl="0" indent="-285750" rtl="0">
              <a:lnSpc>
                <a:spcPct val="100000"/>
              </a:lnSpc>
              <a:spcBef>
                <a:spcPts val="0"/>
              </a:spcBef>
              <a:spcAft>
                <a:spcPts val="0"/>
              </a:spcAft>
              <a:buFont typeface="Arial" panose="020B0604020202020204" pitchFamily="34" charset="0"/>
              <a:buChar char="•"/>
            </a:pPr>
            <a:r>
              <a:rPr lang="en-US" dirty="0"/>
              <a:t>Experimental Sensitivity and Selectivity Testing</a:t>
            </a:r>
          </a:p>
          <a:p>
            <a:pPr marL="285750" marR="0" lvl="0" indent="-285750" rtl="0">
              <a:lnSpc>
                <a:spcPct val="100000"/>
              </a:lnSpc>
              <a:spcBef>
                <a:spcPts val="0"/>
              </a:spcBef>
              <a:spcAft>
                <a:spcPts val="0"/>
              </a:spcAft>
              <a:buFont typeface="Arial" panose="020B0604020202020204" pitchFamily="34" charset="0"/>
              <a:buChar char="•"/>
            </a:pPr>
            <a:r>
              <a:rPr lang="en-IN" dirty="0"/>
              <a:t>Environmental and Operational Testing</a:t>
            </a:r>
            <a:endParaRPr lang="en-US" dirty="0"/>
          </a:p>
          <a:p>
            <a:pPr marL="285750" marR="0" lvl="0" indent="-285750" rtl="0">
              <a:lnSpc>
                <a:spcPct val="100000"/>
              </a:lnSpc>
              <a:spcBef>
                <a:spcPts val="0"/>
              </a:spcBef>
              <a:spcAft>
                <a:spcPts val="0"/>
              </a:spcAft>
              <a:buFont typeface="Arial" panose="020B0604020202020204" pitchFamily="34" charset="0"/>
              <a:buChar char="•"/>
            </a:pPr>
            <a:r>
              <a:rPr lang="en-US" dirty="0"/>
              <a:t>Final Optimization and Application Testing</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285750" marR="0" lvl="0" indent="-285750" rtl="0">
              <a:lnSpc>
                <a:spcPct val="100000"/>
              </a:lnSpc>
              <a:spcBef>
                <a:spcPts val="0"/>
              </a:spcBef>
              <a:spcAft>
                <a:spcPts val="0"/>
              </a:spcAft>
              <a:buFont typeface="Wingdings" panose="05000000000000000000" pitchFamily="2" charset="2"/>
              <a:buChar char="Ø"/>
            </a:pPr>
            <a:r>
              <a:rPr lang="en-IN" b="1" dirty="0">
                <a:latin typeface="Verdana" panose="020B0604030504040204" pitchFamily="34" charset="0"/>
                <a:ea typeface="Verdana" panose="020B0604030504040204" pitchFamily="34" charset="0"/>
              </a:rPr>
              <a:t>Summary:</a:t>
            </a:r>
          </a:p>
          <a:p>
            <a:pPr marL="0" marR="0" lvl="0" indent="0" rtl="0">
              <a:lnSpc>
                <a:spcPct val="100000"/>
              </a:lnSpc>
              <a:spcBef>
                <a:spcPts val="0"/>
              </a:spcBef>
              <a:spcAft>
                <a:spcPts val="0"/>
              </a:spcAft>
              <a:buNone/>
            </a:pPr>
            <a:r>
              <a:rPr lang="en-US" dirty="0">
                <a:latin typeface="Verdana" panose="020B0604030504040204" pitchFamily="34" charset="0"/>
                <a:ea typeface="Verdana" panose="020B0604030504040204" pitchFamily="34" charset="0"/>
              </a:rPr>
              <a:t>           The dielectric-modulated dual-channel charge plasma-based MOSHEMT is designed for biosensing, enhancing sensitivity and selectivity by integrating dielectric modulation and dual-channel architecture. TCAD simulations perform better in detecting biomolecules than conventional biosensors, with potential applications in portable diagnostic devices. The device features high sensitivity, low power consumption, and simplified fabrication through charge plasma techniques.</a:t>
            </a: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Wingdings" panose="05000000000000000000" pitchFamily="2" charset="2"/>
              <a:buChar char="Ø"/>
            </a:pPr>
            <a:r>
              <a:rPr lang="en-US" b="1" dirty="0">
                <a:latin typeface="Verdana" panose="020B0604030504040204" pitchFamily="34" charset="0"/>
                <a:ea typeface="Verdana" panose="020B0604030504040204" pitchFamily="34" charset="0"/>
              </a:rPr>
              <a:t>Conclusion:</a:t>
            </a:r>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The dielectric modulated dual-channel MOSHEMT biosensor significantly advances biosensing by offering higher sensitivity and selectivity than traditional biosensors. It combines dielectric modulation and charge plasma techniques for label-free biomolecule detection, with a larger sensing area and better channel control. Simulation results show promise in detecting biomolecules like proteins and nucleic acids, making it suitable for portable and wearable biomedical devices. Future research will focus on experimental validation and device optimization for specific biosensing applications.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b="1" dirty="0">
                <a:latin typeface="Verdana" panose="020B0604030504040204" pitchFamily="34" charset="0"/>
                <a:ea typeface="Verdana" panose="020B0604030504040204" pitchFamily="34" charset="0"/>
              </a:rPr>
              <a:t>Future Work:</a:t>
            </a:r>
            <a:endParaRPr lang="en-US" b="1"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Future we are will focusing on the experimental validation of the simulation results to confirm the effectiveness of the dielectric modulated dual-channel MOSHEMT biosensor. Additionally, efforts will be directed towards optimizing the device structure for specific biosensing applications, including the detection of various biomolecules. This will involve refining the fabrication process, improving device sensitivity and selectivity, and exploring integration possibilities into portable and wearable diagnostic devices. Moreover, the study will investigate the scalability and commercial viability of the device, potentially leading to its use in real-world biomedical applications.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235977" y="726132"/>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Working on the designing of  </a:t>
            </a:r>
            <a:r>
              <a:rPr lang="en-IN" dirty="0" err="1">
                <a:latin typeface="Verdana" panose="020B0604030504040204" pitchFamily="34" charset="0"/>
                <a:ea typeface="Verdana" panose="020B0604030504040204" pitchFamily="34" charset="0"/>
              </a:rPr>
              <a:t>strcture</a:t>
            </a: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r>
              <a:rPr lang="en-IN" dirty="0">
                <a:latin typeface="Verdana" panose="020B0604030504040204" pitchFamily="34" charset="0"/>
                <a:ea typeface="Verdana" panose="020B0604030504040204" pitchFamily="34" charset="0"/>
              </a:rPr>
              <a:t>Key contributions: </a:t>
            </a:r>
            <a:r>
              <a:rPr lang="en-IN" dirty="0" err="1">
                <a:latin typeface="Verdana" panose="020B0604030504040204" pitchFamily="34" charset="0"/>
                <a:ea typeface="Verdana" panose="020B0604030504040204" pitchFamily="34" charset="0"/>
              </a:rPr>
              <a:t>Koushitha</a:t>
            </a:r>
            <a:r>
              <a:rPr lang="en-IN" dirty="0">
                <a:latin typeface="Verdana" panose="020B0604030504040204" pitchFamily="34" charset="0"/>
                <a:ea typeface="Verdana" panose="020B0604030504040204" pitchFamily="34" charset="0"/>
              </a:rPr>
              <a:t>  </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Literature survey</a:t>
            </a:r>
          </a:p>
          <a:p>
            <a:pPr marL="285750" lvl="1" indent="-285750">
              <a:buFont typeface="Arial" panose="020B0604020202020204" pitchFamily="34" charset="0"/>
              <a:buChar char="•"/>
            </a:pPr>
            <a:r>
              <a:rPr lang="en-IN" dirty="0" err="1">
                <a:latin typeface="Verdana" panose="020B0604030504040204" pitchFamily="34" charset="0"/>
                <a:ea typeface="Verdana" panose="020B0604030504040204" pitchFamily="34" charset="0"/>
              </a:rPr>
              <a:t>Strcture</a:t>
            </a:r>
            <a:r>
              <a:rPr lang="en-IN" dirty="0">
                <a:latin typeface="Verdana" panose="020B0604030504040204" pitchFamily="34" charset="0"/>
                <a:ea typeface="Verdana" panose="020B0604030504040204" pitchFamily="34" charset="0"/>
              </a:rPr>
              <a:t> design</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PPT design</a:t>
            </a:r>
          </a:p>
          <a:p>
            <a:pPr lvl="3"/>
            <a:r>
              <a:rPr lang="en-IN" dirty="0">
                <a:latin typeface="Verdana" panose="020B0604030504040204" pitchFamily="34" charset="0"/>
                <a:ea typeface="Verdana" panose="020B0604030504040204" pitchFamily="34" charset="0"/>
              </a:rPr>
              <a:t>Key </a:t>
            </a:r>
            <a:r>
              <a:rPr lang="en-IN" dirty="0" err="1">
                <a:latin typeface="Verdana" panose="020B0604030504040204" pitchFamily="34" charset="0"/>
                <a:ea typeface="Verdana" panose="020B0604030504040204" pitchFamily="34" charset="0"/>
              </a:rPr>
              <a:t>contributions:Naga</a:t>
            </a:r>
            <a:r>
              <a:rPr lang="en-IN" dirty="0">
                <a:latin typeface="Verdana" panose="020B0604030504040204" pitchFamily="34" charset="0"/>
                <a:ea typeface="Verdana" panose="020B0604030504040204" pitchFamily="34" charset="0"/>
              </a:rPr>
              <a:t> Chaitanya </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Literature survey</a:t>
            </a:r>
          </a:p>
          <a:p>
            <a:pPr marL="285750" marR="0" lvl="0" indent="-285750" rtl="0">
              <a:lnSpc>
                <a:spcPct val="100000"/>
              </a:lnSpc>
              <a:spcBef>
                <a:spcPts val="0"/>
              </a:spcBef>
              <a:spcAft>
                <a:spcPts val="0"/>
              </a:spcAft>
              <a:buFont typeface="Arial" panose="020B0604020202020204" pitchFamily="34" charset="0"/>
              <a:buChar char="•"/>
            </a:pPr>
            <a:r>
              <a:rPr lang="en-IN" dirty="0" err="1">
                <a:latin typeface="Verdana" panose="020B0604030504040204" pitchFamily="34" charset="0"/>
                <a:ea typeface="Verdana" panose="020B0604030504040204" pitchFamily="34" charset="0"/>
              </a:rPr>
              <a:t>Strcture</a:t>
            </a:r>
            <a:r>
              <a:rPr lang="en-IN" dirty="0">
                <a:latin typeface="Verdana" panose="020B0604030504040204" pitchFamily="34" charset="0"/>
                <a:ea typeface="Verdana" panose="020B0604030504040204" pitchFamily="34" charset="0"/>
              </a:rPr>
              <a:t> design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PPT design</a:t>
            </a:r>
          </a:p>
          <a:p>
            <a:pPr lvl="3"/>
            <a:r>
              <a:rPr lang="en-IN" dirty="0">
                <a:latin typeface="Verdana" panose="020B0604030504040204" pitchFamily="34" charset="0"/>
                <a:ea typeface="Verdana" panose="020B0604030504040204" pitchFamily="34" charset="0"/>
              </a:rPr>
              <a:t>Key contributions: </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Literature survey</a:t>
            </a:r>
          </a:p>
          <a:p>
            <a:pPr marL="285750" marR="0" lvl="0" indent="-285750" rtl="0">
              <a:lnSpc>
                <a:spcPct val="100000"/>
              </a:lnSpc>
              <a:spcBef>
                <a:spcPts val="0"/>
              </a:spcBef>
              <a:spcAft>
                <a:spcPts val="0"/>
              </a:spcAft>
              <a:buFont typeface="Arial" panose="020B0604020202020204" pitchFamily="34" charset="0"/>
              <a:buChar char="•"/>
            </a:pPr>
            <a:r>
              <a:rPr lang="en-IN" dirty="0" err="1">
                <a:latin typeface="Verdana" panose="020B0604030504040204" pitchFamily="34" charset="0"/>
                <a:ea typeface="Verdana" panose="020B0604030504040204" pitchFamily="34" charset="0"/>
              </a:rPr>
              <a:t>Strcture</a:t>
            </a:r>
            <a:r>
              <a:rPr lang="en-IN" dirty="0">
                <a:latin typeface="Verdana" panose="020B0604030504040204" pitchFamily="34" charset="0"/>
                <a:ea typeface="Verdana" panose="020B0604030504040204" pitchFamily="34" charset="0"/>
              </a:rPr>
              <a:t> design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PPT design</a:t>
            </a:r>
          </a:p>
          <a:p>
            <a:pPr lvl="3"/>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60916" y="271902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2462213"/>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To design and simulate a dielectric modulated double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 barrier plasma-based MOSHEMT for </a:t>
            </a:r>
          </a:p>
          <a:p>
            <a:r>
              <a:rPr lang="en-IN" dirty="0">
                <a:latin typeface="Verdana" panose="020B0604030504040204" pitchFamily="34" charset="0"/>
                <a:ea typeface="Verdana" panose="020B0604030504040204" pitchFamily="34" charset="0"/>
              </a:rPr>
              <a:t>Bio-sensing applications. </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The main focus is on enhancing sensitivity and selectivity in detecting biomolecules using dielectric modulation and charge plasma techniques.</a:t>
            </a: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877220" y="3407729"/>
            <a:ext cx="9943179" cy="2677656"/>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Enhancing sensitivity and selectivity </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Implementing dielectric modulation</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Implementing Double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 barrier</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Simulation and analysis</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Additional Goals </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Reducing fabrication complexity</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Optimizing device performance</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Exploring practical applications</a:t>
            </a:r>
          </a:p>
          <a:p>
            <a:pPr marL="285750" indent="-285750">
              <a:buFont typeface="Wingdings" panose="05000000000000000000" pitchFamily="2" charset="2"/>
              <a:buChar char="Ø"/>
            </a:pPr>
            <a:r>
              <a:rPr lang="en-IN" dirty="0">
                <a:latin typeface="Verdana" panose="020B0604030504040204" pitchFamily="34" charset="0"/>
                <a:ea typeface="Verdana" panose="020B0604030504040204" pitchFamily="34" charset="0"/>
              </a:rPr>
              <a:t>Focus on structural optimization</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5DA2E-6C21-4406-1F0C-64C9018EE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9" name="TextBox 8">
            <a:extLst>
              <a:ext uri="{FF2B5EF4-FFF2-40B4-BE49-F238E27FC236}">
                <a16:creationId xmlns:a16="http://schemas.microsoft.com/office/drawing/2014/main" id="{024A94B9-E474-1720-ACA4-4E51EC923ECC}"/>
              </a:ext>
            </a:extLst>
          </p:cNvPr>
          <p:cNvSpPr txBox="1"/>
          <p:nvPr/>
        </p:nvSpPr>
        <p:spPr>
          <a:xfrm>
            <a:off x="986118" y="1499954"/>
            <a:ext cx="5109882" cy="1015663"/>
          </a:xfrm>
          <a:prstGeom prst="rect">
            <a:avLst/>
          </a:prstGeom>
          <a:noFill/>
        </p:spPr>
        <p:txBody>
          <a:bodyPr wrap="square">
            <a:spAutoFit/>
          </a:bodyPr>
          <a:lstStyle/>
          <a:p>
            <a:r>
              <a:rPr lang="en-IN" sz="1800" b="1" dirty="0"/>
              <a:t>DEFINITION OF BIOSENSORS:</a:t>
            </a:r>
          </a:p>
          <a:p>
            <a:pPr algn="just"/>
            <a:r>
              <a:rPr lang="en-IN" dirty="0"/>
              <a:t>A biosensor is a device that detects and measures biological molecules by converting a biological response into an electrical signal.(definition)</a:t>
            </a:r>
          </a:p>
        </p:txBody>
      </p:sp>
      <p:sp>
        <p:nvSpPr>
          <p:cNvPr id="4" name="TextBox 3">
            <a:extLst>
              <a:ext uri="{FF2B5EF4-FFF2-40B4-BE49-F238E27FC236}">
                <a16:creationId xmlns:a16="http://schemas.microsoft.com/office/drawing/2014/main" id="{10FCE4F7-A70F-C3C9-9E9C-E6A234E1862B}"/>
              </a:ext>
            </a:extLst>
          </p:cNvPr>
          <p:cNvSpPr txBox="1"/>
          <p:nvPr/>
        </p:nvSpPr>
        <p:spPr>
          <a:xfrm>
            <a:off x="723746" y="4099755"/>
            <a:ext cx="6096000" cy="1446550"/>
          </a:xfrm>
          <a:prstGeom prst="rect">
            <a:avLst/>
          </a:prstGeom>
          <a:noFill/>
        </p:spPr>
        <p:txBody>
          <a:bodyPr wrap="square">
            <a:spAutoFit/>
          </a:bodyPr>
          <a:lstStyle/>
          <a:p>
            <a:r>
              <a:rPr lang="en-IN" sz="1800" b="1" dirty="0"/>
              <a:t>DESCRIPTION OF BIOSENSOR</a:t>
            </a:r>
            <a:r>
              <a:rPr lang="en-IN" dirty="0"/>
              <a:t>:</a:t>
            </a:r>
          </a:p>
          <a:p>
            <a:pPr algn="just"/>
            <a:r>
              <a:rPr lang="en-IN" dirty="0"/>
              <a:t>A biosensor is an analytical device that combines a biological recognition element with a physicochemical detector to detect and quantify specific biological molecules, providing rapid and sensitive measurements in various applications such as medical diagnostics and environmental monitoring</a:t>
            </a:r>
          </a:p>
        </p:txBody>
      </p:sp>
      <p:pic>
        <p:nvPicPr>
          <p:cNvPr id="1026" name="Picture 2" descr="Optical Biosensors - Interrogation methods - Pyroistech">
            <a:extLst>
              <a:ext uri="{FF2B5EF4-FFF2-40B4-BE49-F238E27FC236}">
                <a16:creationId xmlns:a16="http://schemas.microsoft.com/office/drawing/2014/main" id="{966B6445-4B40-5F1A-2E8F-E5F870615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012" y="3815696"/>
            <a:ext cx="4296489" cy="2551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plantable biosensors and their medical applications | Electronics360">
            <a:extLst>
              <a:ext uri="{FF2B5EF4-FFF2-40B4-BE49-F238E27FC236}">
                <a16:creationId xmlns:a16="http://schemas.microsoft.com/office/drawing/2014/main" id="{DA0AA24D-AB40-AE7A-3B75-1EEF546AC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658" y="1352457"/>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5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B01B-0E2B-5CD3-86AE-D3788DA6D68A}"/>
              </a:ext>
            </a:extLst>
          </p:cNvPr>
          <p:cNvSpPr>
            <a:spLocks noGrp="1"/>
          </p:cNvSpPr>
          <p:nvPr>
            <p:ph type="title"/>
          </p:nvPr>
        </p:nvSpPr>
        <p:spPr/>
        <p:txBody>
          <a:bodyPr>
            <a:normAutofit/>
          </a:bodyPr>
          <a:lstStyle/>
          <a:p>
            <a:r>
              <a:rPr lang="en-IN" sz="1800" dirty="0"/>
              <a:t>FUNCTIONS OF BIOSENSORS:</a:t>
            </a:r>
          </a:p>
        </p:txBody>
      </p:sp>
      <p:sp>
        <p:nvSpPr>
          <p:cNvPr id="3" name="Slide Number Placeholder 2">
            <a:extLst>
              <a:ext uri="{FF2B5EF4-FFF2-40B4-BE49-F238E27FC236}">
                <a16:creationId xmlns:a16="http://schemas.microsoft.com/office/drawing/2014/main" id="{E92688A6-9307-1D5B-B696-748FB88CF9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D440F99E-11BF-2483-D2D1-CCBAC29C517B}"/>
              </a:ext>
            </a:extLst>
          </p:cNvPr>
          <p:cNvSpPr txBox="1"/>
          <p:nvPr/>
        </p:nvSpPr>
        <p:spPr>
          <a:xfrm>
            <a:off x="838200" y="1775012"/>
            <a:ext cx="8305800" cy="1815882"/>
          </a:xfrm>
          <a:prstGeom prst="rect">
            <a:avLst/>
          </a:prstGeom>
          <a:noFill/>
        </p:spPr>
        <p:txBody>
          <a:bodyPr wrap="square">
            <a:spAutoFit/>
          </a:bodyPr>
          <a:lstStyle/>
          <a:p>
            <a:pPr marL="285750" indent="-285750">
              <a:buFont typeface="Arial" panose="020B0604020202020204" pitchFamily="34" charset="0"/>
              <a:buChar char="•"/>
            </a:pPr>
            <a:r>
              <a:rPr lang="en-IN" dirty="0"/>
              <a:t>Detection</a:t>
            </a:r>
          </a:p>
          <a:p>
            <a:pPr marL="285750" indent="-285750">
              <a:buFont typeface="Arial" panose="020B0604020202020204" pitchFamily="34" charset="0"/>
              <a:buChar char="•"/>
            </a:pPr>
            <a:r>
              <a:rPr lang="en-IN" dirty="0"/>
              <a:t>Quantification</a:t>
            </a:r>
          </a:p>
          <a:p>
            <a:pPr marL="285750" indent="-285750">
              <a:buFont typeface="Arial" panose="020B0604020202020204" pitchFamily="34" charset="0"/>
              <a:buChar char="•"/>
            </a:pPr>
            <a:r>
              <a:rPr lang="en-IN" dirty="0"/>
              <a:t>Monitoring</a:t>
            </a:r>
          </a:p>
          <a:p>
            <a:pPr marL="285750" indent="-285750">
              <a:buFont typeface="Arial" panose="020B0604020202020204" pitchFamily="34" charset="0"/>
              <a:buChar char="•"/>
            </a:pPr>
            <a:r>
              <a:rPr lang="en-IN" dirty="0"/>
              <a:t>Diagnosis</a:t>
            </a:r>
          </a:p>
          <a:p>
            <a:pPr marL="285750" indent="-285750">
              <a:buFont typeface="Arial" panose="020B0604020202020204" pitchFamily="34" charset="0"/>
              <a:buChar char="•"/>
            </a:pPr>
            <a:r>
              <a:rPr lang="en-IN" dirty="0"/>
              <a:t>Environmental Monitoring</a:t>
            </a:r>
          </a:p>
          <a:p>
            <a:pPr marL="285750" indent="-285750">
              <a:buFont typeface="Arial" panose="020B0604020202020204" pitchFamily="34" charset="0"/>
              <a:buChar char="•"/>
            </a:pPr>
            <a:r>
              <a:rPr lang="en-IN" dirty="0"/>
              <a:t>Food Safety</a:t>
            </a:r>
          </a:p>
          <a:p>
            <a:pPr marL="285750" indent="-285750">
              <a:buFont typeface="Arial" panose="020B0604020202020204" pitchFamily="34" charset="0"/>
              <a:buChar char="•"/>
            </a:pPr>
            <a:r>
              <a:rPr lang="en-IN" dirty="0"/>
              <a:t>Bioprocess Control</a:t>
            </a:r>
          </a:p>
          <a:p>
            <a:pPr marL="285750" indent="-285750">
              <a:buFont typeface="Arial" panose="020B0604020202020204" pitchFamily="34" charset="0"/>
              <a:buChar char="•"/>
            </a:pPr>
            <a:r>
              <a:rPr lang="en-IN" dirty="0"/>
              <a:t>Security</a:t>
            </a:r>
          </a:p>
        </p:txBody>
      </p:sp>
      <p:pic>
        <p:nvPicPr>
          <p:cNvPr id="8" name="Picture 7">
            <a:extLst>
              <a:ext uri="{FF2B5EF4-FFF2-40B4-BE49-F238E27FC236}">
                <a16:creationId xmlns:a16="http://schemas.microsoft.com/office/drawing/2014/main" id="{74F58D31-5D10-37A6-E3D5-6A0C80C74456}"/>
              </a:ext>
            </a:extLst>
          </p:cNvPr>
          <p:cNvPicPr>
            <a:picLocks noChangeAspect="1"/>
          </p:cNvPicPr>
          <p:nvPr/>
        </p:nvPicPr>
        <p:blipFill>
          <a:blip r:embed="rId2"/>
          <a:stretch>
            <a:fillRect/>
          </a:stretch>
        </p:blipFill>
        <p:spPr>
          <a:xfrm>
            <a:off x="4333034" y="1690688"/>
            <a:ext cx="7362825" cy="3324225"/>
          </a:xfrm>
          <a:prstGeom prst="rect">
            <a:avLst/>
          </a:prstGeom>
        </p:spPr>
      </p:pic>
      <p:sp>
        <p:nvSpPr>
          <p:cNvPr id="9" name="AutoShape 4" descr="A collage illustrating the functions of biosensors: A close-up of a biosensor detecting chemical changes, a data display showing quantification results, a person using a biosensor device for continuous health monitoring, a doctor using a biosensor for patient diagnosis, a biosensor being used for testing water quality in a natural environment, a lab scene with a biosensor analyzing food safety, and an industrial setting where a biosensor is part of a bioprocess control system. Each image should be visually distinct but part of a cohesive and informative collage.">
            <a:extLst>
              <a:ext uri="{FF2B5EF4-FFF2-40B4-BE49-F238E27FC236}">
                <a16:creationId xmlns:a16="http://schemas.microsoft.com/office/drawing/2014/main" id="{65A67360-13B2-5250-DFB9-00F0FEAF15A3}"/>
              </a:ext>
            </a:extLst>
          </p:cNvPr>
          <p:cNvSpPr>
            <a:spLocks noChangeAspect="1" noChangeArrowheads="1"/>
          </p:cNvSpPr>
          <p:nvPr/>
        </p:nvSpPr>
        <p:spPr bwMode="auto">
          <a:xfrm>
            <a:off x="3872753" y="3276599"/>
            <a:ext cx="2375647" cy="25325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8208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07F3C-26A8-22D3-2306-403B4C6E2879}"/>
              </a:ext>
            </a:extLst>
          </p:cNvPr>
          <p:cNvSpPr>
            <a:spLocks noGrp="1"/>
          </p:cNvSpPr>
          <p:nvPr>
            <p:ph type="title"/>
          </p:nvPr>
        </p:nvSpPr>
        <p:spPr>
          <a:xfrm>
            <a:off x="3030071" y="365125"/>
            <a:ext cx="4616823" cy="1325563"/>
          </a:xfrm>
        </p:spPr>
        <p:txBody>
          <a:bodyPr>
            <a:normAutofit/>
          </a:bodyPr>
          <a:lstStyle/>
          <a:p>
            <a:r>
              <a:rPr lang="en-IN" sz="1800" b="1" dirty="0"/>
              <a:t>             APPLICATION OF BIOSENSORS</a:t>
            </a:r>
          </a:p>
        </p:txBody>
      </p:sp>
      <p:sp>
        <p:nvSpPr>
          <p:cNvPr id="3" name="Slide Number Placeholder 2">
            <a:extLst>
              <a:ext uri="{FF2B5EF4-FFF2-40B4-BE49-F238E27FC236}">
                <a16:creationId xmlns:a16="http://schemas.microsoft.com/office/drawing/2014/main" id="{082B7815-F077-4F8F-B1F2-0B4430D0D0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pic>
        <p:nvPicPr>
          <p:cNvPr id="10" name="Picture 9">
            <a:extLst>
              <a:ext uri="{FF2B5EF4-FFF2-40B4-BE49-F238E27FC236}">
                <a16:creationId xmlns:a16="http://schemas.microsoft.com/office/drawing/2014/main" id="{CC2BE26F-7ABE-B2D6-11D7-9EB75BBBC46A}"/>
              </a:ext>
            </a:extLst>
          </p:cNvPr>
          <p:cNvPicPr>
            <a:picLocks noChangeAspect="1"/>
          </p:cNvPicPr>
          <p:nvPr/>
        </p:nvPicPr>
        <p:blipFill>
          <a:blip r:embed="rId2"/>
          <a:stretch>
            <a:fillRect/>
          </a:stretch>
        </p:blipFill>
        <p:spPr>
          <a:xfrm>
            <a:off x="1299882" y="1475291"/>
            <a:ext cx="9224684" cy="4327544"/>
          </a:xfrm>
          <a:prstGeom prst="rect">
            <a:avLst/>
          </a:prstGeom>
        </p:spPr>
      </p:pic>
    </p:spTree>
    <p:extLst>
      <p:ext uri="{BB962C8B-B14F-4D97-AF65-F5344CB8AC3E}">
        <p14:creationId xmlns:p14="http://schemas.microsoft.com/office/powerpoint/2010/main" val="302640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7D66-524D-5689-4DD7-615D2D11EE92}"/>
              </a:ext>
            </a:extLst>
          </p:cNvPr>
          <p:cNvSpPr>
            <a:spLocks noGrp="1"/>
          </p:cNvSpPr>
          <p:nvPr>
            <p:ph type="title"/>
          </p:nvPr>
        </p:nvSpPr>
        <p:spPr>
          <a:xfrm>
            <a:off x="2061882" y="365125"/>
            <a:ext cx="9291918" cy="620993"/>
          </a:xfrm>
        </p:spPr>
        <p:txBody>
          <a:bodyPr>
            <a:normAutofit/>
          </a:bodyPr>
          <a:lstStyle/>
          <a:p>
            <a:r>
              <a:rPr lang="en-IN" sz="1800" b="1" dirty="0"/>
              <a:t>APPLICATIONS OF </a:t>
            </a:r>
            <a:r>
              <a:rPr lang="en-IN" sz="1800" b="1" dirty="0" err="1"/>
              <a:t>GaN</a:t>
            </a:r>
            <a:r>
              <a:rPr lang="en-IN" sz="1800" b="1" dirty="0"/>
              <a:t>:</a:t>
            </a:r>
          </a:p>
        </p:txBody>
      </p:sp>
      <p:sp>
        <p:nvSpPr>
          <p:cNvPr id="3" name="Slide Number Placeholder 2">
            <a:extLst>
              <a:ext uri="{FF2B5EF4-FFF2-40B4-BE49-F238E27FC236}">
                <a16:creationId xmlns:a16="http://schemas.microsoft.com/office/drawing/2014/main" id="{68DCD4FF-6F28-118E-6603-F54C17CC9B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4100" name="Picture 4" descr="GaN Wafers for Research and Production">
            <a:extLst>
              <a:ext uri="{FF2B5EF4-FFF2-40B4-BE49-F238E27FC236}">
                <a16:creationId xmlns:a16="http://schemas.microsoft.com/office/drawing/2014/main" id="{681C40C3-FC48-4E50-BCE5-D8C9C8F13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9" y="1339931"/>
            <a:ext cx="5423647" cy="530029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 general overview of application domains of GANs. | Download Scientific  Diagram">
            <a:extLst>
              <a:ext uri="{FF2B5EF4-FFF2-40B4-BE49-F238E27FC236}">
                <a16:creationId xmlns:a16="http://schemas.microsoft.com/office/drawing/2014/main" id="{90254559-7976-0AED-0F82-D4C6465C1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801" y="1715608"/>
            <a:ext cx="5798823" cy="4742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71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E8E4FF-3749-A4C3-907B-A5B2E1124C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7" name="TextBox 6">
            <a:extLst>
              <a:ext uri="{FF2B5EF4-FFF2-40B4-BE49-F238E27FC236}">
                <a16:creationId xmlns:a16="http://schemas.microsoft.com/office/drawing/2014/main" id="{ABA53258-70B9-6864-3E64-B23F08C4957F}"/>
              </a:ext>
            </a:extLst>
          </p:cNvPr>
          <p:cNvSpPr txBox="1"/>
          <p:nvPr/>
        </p:nvSpPr>
        <p:spPr>
          <a:xfrm>
            <a:off x="815788" y="1237129"/>
            <a:ext cx="7019365" cy="4493538"/>
          </a:xfrm>
          <a:prstGeom prst="rect">
            <a:avLst/>
          </a:prstGeom>
          <a:noFill/>
        </p:spPr>
        <p:txBody>
          <a:bodyPr wrap="square">
            <a:spAutoFit/>
          </a:bodyPr>
          <a:lstStyle/>
          <a:p>
            <a:endParaRPr lang="en-IN" dirty="0"/>
          </a:p>
          <a:p>
            <a:r>
              <a:rPr lang="en-IN" sz="2800" dirty="0"/>
              <a:t>INTRODUCTION TO HEMT:</a:t>
            </a:r>
          </a:p>
          <a:p>
            <a:endParaRPr lang="en-IN" dirty="0"/>
          </a:p>
          <a:p>
            <a:r>
              <a:rPr lang="en-IN" dirty="0">
                <a:latin typeface="+mj-lt"/>
                <a:cs typeface="Times New Roman" panose="02020603050405020304" pitchFamily="18" charset="0"/>
              </a:rPr>
              <a:t>A High Electron Mobility Transistor (HEMT) is a special type of field-effect transistor known for its high speed and efficiency. It uses a combination of materials with different energy band gaps to create a very fast-moving layer of electrons, which makes it perfect for high-frequency applications like satellite communications, radar systems, and even in modern smartphones. HEMTs are like the </a:t>
            </a:r>
            <a:r>
              <a:rPr lang="en-IN" b="1" dirty="0">
                <a:latin typeface="+mj-lt"/>
                <a:cs typeface="Times New Roman" panose="02020603050405020304" pitchFamily="18" charset="0"/>
              </a:rPr>
              <a:t>speedy superheroes of the electronics world</a:t>
            </a:r>
            <a:r>
              <a:rPr lang="en-IN" dirty="0">
                <a:latin typeface="+mj-lt"/>
                <a:cs typeface="Times New Roman" panose="02020603050405020304" pitchFamily="18" charset="0"/>
              </a:rPr>
              <a:t>, working tirelessly to keep our advanced tech running smoothly!</a:t>
            </a:r>
          </a:p>
          <a:p>
            <a:endParaRPr lang="en-IN" dirty="0">
              <a:latin typeface="Times New Roman" panose="02020603050405020304" pitchFamily="18" charset="0"/>
              <a:cs typeface="Times New Roman" panose="02020603050405020304" pitchFamily="18" charset="0"/>
            </a:endParaRPr>
          </a:p>
          <a:p>
            <a:endParaRPr lang="en-IN" dirty="0"/>
          </a:p>
          <a:p>
            <a:r>
              <a:rPr lang="en-US" sz="1800" b="1" dirty="0">
                <a:latin typeface="Arial-BoldMT"/>
              </a:rPr>
              <a:t>ADVANTAGES</a:t>
            </a:r>
            <a:endParaRPr lang="en-IN" sz="1800" dirty="0"/>
          </a:p>
          <a:p>
            <a:r>
              <a:rPr lang="en-US" sz="1800" dirty="0">
                <a:solidFill>
                  <a:srgbClr val="000000"/>
                </a:solidFill>
                <a:effectLst/>
                <a:latin typeface="Arial-BoldMT"/>
              </a:rPr>
              <a:t>1</a:t>
            </a:r>
            <a:r>
              <a:rPr lang="en-US" sz="1600" dirty="0">
                <a:solidFill>
                  <a:srgbClr val="000000"/>
                </a:solidFill>
                <a:effectLst/>
                <a:latin typeface="Arial-BoldMT"/>
              </a:rPr>
              <a:t>. High-Frequency Operation </a:t>
            </a:r>
            <a:endParaRPr lang="en-US" sz="1600" dirty="0"/>
          </a:p>
          <a:p>
            <a:r>
              <a:rPr lang="en-US" sz="1600" dirty="0">
                <a:solidFill>
                  <a:srgbClr val="000000"/>
                </a:solidFill>
                <a:effectLst/>
                <a:latin typeface="Arial-BoldMT"/>
              </a:rPr>
              <a:t>2</a:t>
            </a:r>
            <a:r>
              <a:rPr lang="en-US" sz="1600" dirty="0">
                <a:solidFill>
                  <a:srgbClr val="000000"/>
                </a:solidFill>
                <a:effectLst/>
                <a:latin typeface="Arial" panose="020B0604020202020204" pitchFamily="34" charset="0"/>
              </a:rPr>
              <a:t>. </a:t>
            </a:r>
            <a:r>
              <a:rPr lang="en-US" sz="1600" dirty="0">
                <a:solidFill>
                  <a:srgbClr val="000000"/>
                </a:solidFill>
                <a:effectLst/>
                <a:latin typeface="Arial-BoldMT"/>
              </a:rPr>
              <a:t>Low Noise </a:t>
            </a:r>
          </a:p>
          <a:p>
            <a:r>
              <a:rPr lang="en-US" sz="1800" b="1" dirty="0">
                <a:latin typeface="Arial-BoldMT"/>
              </a:rPr>
              <a:t>DISADVANTAGES:</a:t>
            </a:r>
            <a:endParaRPr lang="en-US" dirty="0"/>
          </a:p>
          <a:p>
            <a:r>
              <a:rPr lang="en-US" sz="1800" dirty="0">
                <a:solidFill>
                  <a:srgbClr val="000000"/>
                </a:solidFill>
                <a:effectLst/>
                <a:latin typeface="Arial-BoldMT"/>
              </a:rPr>
              <a:t>1.</a:t>
            </a:r>
            <a:r>
              <a:rPr lang="en-US" sz="1600" dirty="0">
                <a:solidFill>
                  <a:srgbClr val="000000"/>
                </a:solidFill>
                <a:effectLst/>
                <a:latin typeface="Arial-BoldMT"/>
              </a:rPr>
              <a:t>High Fabrication Cost </a:t>
            </a:r>
            <a:endParaRPr lang="en-US" sz="1600" dirty="0"/>
          </a:p>
          <a:p>
            <a:r>
              <a:rPr lang="en-US" sz="1600" dirty="0">
                <a:solidFill>
                  <a:srgbClr val="000000"/>
                </a:solidFill>
                <a:effectLst/>
                <a:latin typeface="Arial-BoldMT"/>
              </a:rPr>
              <a:t>2.Thermal Management </a:t>
            </a:r>
            <a:endParaRPr lang="en-US" sz="1600" dirty="0"/>
          </a:p>
        </p:txBody>
      </p:sp>
      <p:pic>
        <p:nvPicPr>
          <p:cNvPr id="9" name="Picture 8">
            <a:extLst>
              <a:ext uri="{FF2B5EF4-FFF2-40B4-BE49-F238E27FC236}">
                <a16:creationId xmlns:a16="http://schemas.microsoft.com/office/drawing/2014/main" id="{56965975-6089-9DC1-A88E-8A5D08BFAC3D}"/>
              </a:ext>
            </a:extLst>
          </p:cNvPr>
          <p:cNvPicPr>
            <a:picLocks noChangeAspect="1"/>
          </p:cNvPicPr>
          <p:nvPr/>
        </p:nvPicPr>
        <p:blipFill>
          <a:blip r:embed="rId2"/>
          <a:stretch>
            <a:fillRect/>
          </a:stretch>
        </p:blipFill>
        <p:spPr>
          <a:xfrm>
            <a:off x="7835153" y="1465014"/>
            <a:ext cx="3600953" cy="3562847"/>
          </a:xfrm>
          <a:prstGeom prst="rect">
            <a:avLst/>
          </a:prstGeom>
        </p:spPr>
      </p:pic>
    </p:spTree>
    <p:extLst>
      <p:ext uri="{BB962C8B-B14F-4D97-AF65-F5344CB8AC3E}">
        <p14:creationId xmlns:p14="http://schemas.microsoft.com/office/powerpoint/2010/main" val="82705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0E7640-7094-21AC-7D25-95CCBEB90B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6" name="TextBox 5">
            <a:extLst>
              <a:ext uri="{FF2B5EF4-FFF2-40B4-BE49-F238E27FC236}">
                <a16:creationId xmlns:a16="http://schemas.microsoft.com/office/drawing/2014/main" id="{4C41316C-84BD-AC51-3BC7-85D13AEDC9C6}"/>
              </a:ext>
            </a:extLst>
          </p:cNvPr>
          <p:cNvSpPr txBox="1"/>
          <p:nvPr/>
        </p:nvSpPr>
        <p:spPr>
          <a:xfrm>
            <a:off x="188258" y="1021975"/>
            <a:ext cx="11322423" cy="5047536"/>
          </a:xfrm>
          <a:prstGeom prst="rect">
            <a:avLst/>
          </a:prstGeom>
          <a:noFill/>
        </p:spPr>
        <p:txBody>
          <a:bodyPr wrap="square">
            <a:spAutoFit/>
          </a:bodyPr>
          <a:lstStyle/>
          <a:p>
            <a:r>
              <a:rPr lang="en-IN" sz="2800" b="1" dirty="0">
                <a:solidFill>
                  <a:srgbClr val="000000"/>
                </a:solidFill>
                <a:effectLst/>
                <a:latin typeface="Arial-BoldMT"/>
              </a:rPr>
              <a:t>Key Features of HEMT </a:t>
            </a:r>
          </a:p>
          <a:p>
            <a:endParaRPr lang="en-US" sz="2800" b="1" dirty="0">
              <a:solidFill>
                <a:srgbClr val="000000"/>
              </a:solidFill>
              <a:effectLst/>
              <a:latin typeface="Arial-BoldMT"/>
            </a:endParaRPr>
          </a:p>
          <a:p>
            <a:pPr marL="285750" indent="-285750">
              <a:buFont typeface="Wingdings" panose="05000000000000000000" pitchFamily="2" charset="2"/>
              <a:buChar char="Ø"/>
            </a:pPr>
            <a:r>
              <a:rPr lang="en-US" b="1" dirty="0"/>
              <a:t>High Electron Mobility</a:t>
            </a:r>
            <a:r>
              <a:rPr lang="en-US" dirty="0"/>
              <a:t>: HEMTs exhibit extremely high electron mobility due to the unique heterostructure design, enabling faster signal processing and high-frequency operation.</a:t>
            </a:r>
          </a:p>
          <a:p>
            <a:endParaRPr lang="en-US" dirty="0"/>
          </a:p>
          <a:p>
            <a:pPr marL="285750" indent="-285750">
              <a:buFont typeface="Wingdings" panose="05000000000000000000" pitchFamily="2" charset="2"/>
              <a:buChar char="Ø"/>
            </a:pPr>
            <a:r>
              <a:rPr lang="en-US" b="1" dirty="0"/>
              <a:t>Low Noise</a:t>
            </a:r>
            <a:r>
              <a:rPr lang="en-US" dirty="0"/>
              <a:t>: HEMTs have low noise figures, making them suitable for use in sensitive communication devices like satellite receivers and radar systems.</a:t>
            </a:r>
          </a:p>
          <a:p>
            <a:endParaRPr lang="en-US" dirty="0"/>
          </a:p>
          <a:p>
            <a:pPr marL="285750" indent="-285750">
              <a:buFont typeface="Wingdings" panose="05000000000000000000" pitchFamily="2" charset="2"/>
              <a:buChar char="Ø"/>
            </a:pPr>
            <a:r>
              <a:rPr lang="en-US" b="1" dirty="0"/>
              <a:t>Wide Bandgap Materials</a:t>
            </a:r>
            <a:r>
              <a:rPr lang="en-US" dirty="0"/>
              <a:t>: They often utilize wide bandgap materials like GaAs or </a:t>
            </a:r>
            <a:r>
              <a:rPr lang="en-US" dirty="0" err="1"/>
              <a:t>GaN</a:t>
            </a:r>
            <a:r>
              <a:rPr lang="en-US" dirty="0"/>
              <a:t>, which contribute to their superior performance in high-power and high-temperature environments.</a:t>
            </a:r>
          </a:p>
          <a:p>
            <a:endParaRPr lang="en-US" dirty="0"/>
          </a:p>
          <a:p>
            <a:pPr marL="285750" indent="-285750">
              <a:buFont typeface="Wingdings" panose="05000000000000000000" pitchFamily="2" charset="2"/>
              <a:buChar char="Ø"/>
            </a:pPr>
            <a:r>
              <a:rPr lang="en-US" b="1" dirty="0"/>
              <a:t>Scalability</a:t>
            </a:r>
            <a:r>
              <a:rPr lang="en-US" dirty="0"/>
              <a:t>: HEMTs can be scaled down in size, making them compatible with modern, miniaturized electronic devices.</a:t>
            </a:r>
          </a:p>
          <a:p>
            <a:endParaRPr lang="en-US" dirty="0"/>
          </a:p>
          <a:p>
            <a:pPr marL="285750" indent="-285750">
              <a:buFont typeface="Wingdings" panose="05000000000000000000" pitchFamily="2" charset="2"/>
              <a:buChar char="Ø"/>
            </a:pPr>
            <a:r>
              <a:rPr lang="en-US" b="1" dirty="0"/>
              <a:t>High Thermal Conductivity</a:t>
            </a:r>
            <a:r>
              <a:rPr lang="en-US" dirty="0"/>
              <a:t>: HEMTs, especially those made with materials like </a:t>
            </a:r>
            <a:r>
              <a:rPr lang="en-US" dirty="0" err="1"/>
              <a:t>GaN</a:t>
            </a:r>
            <a:r>
              <a:rPr lang="en-US" dirty="0"/>
              <a:t>, have high thermal conductivity, which helps in effective heat dissipation, enabling operation at higher power levels.</a:t>
            </a:r>
          </a:p>
          <a:p>
            <a:endParaRPr lang="en-IN" dirty="0"/>
          </a:p>
          <a:p>
            <a:pPr marL="285750" indent="-285750">
              <a:buFont typeface="Wingdings" panose="05000000000000000000" pitchFamily="2" charset="2"/>
              <a:buChar char="Ø"/>
            </a:pPr>
            <a:r>
              <a:rPr lang="en-US" b="1" dirty="0"/>
              <a:t>High-Frequency Performance</a:t>
            </a:r>
            <a:r>
              <a:rPr lang="en-US" dirty="0"/>
              <a:t>: HEMTs are ideal for high-frequency applications, such as microwave and millimeter-wave circuits, due to their ability to operate efficiently at these frequencies</a:t>
            </a:r>
          </a:p>
          <a:p>
            <a:endParaRPr lang="en-IN" dirty="0"/>
          </a:p>
          <a:p>
            <a:pPr marL="285750" indent="-285750">
              <a:buFont typeface="Wingdings" panose="05000000000000000000" pitchFamily="2" charset="2"/>
              <a:buChar char="Ø"/>
            </a:pPr>
            <a:r>
              <a:rPr lang="en-US" b="1" dirty="0"/>
              <a:t>High Power Density</a:t>
            </a:r>
            <a:r>
              <a:rPr lang="en-US" dirty="0"/>
              <a:t>: HEMTs can deliver high power density, making them ideal for compact, high-power applications like power amplifiers in wireless communication systems.</a:t>
            </a:r>
          </a:p>
        </p:txBody>
      </p:sp>
    </p:spTree>
    <p:extLst>
      <p:ext uri="{BB962C8B-B14F-4D97-AF65-F5344CB8AC3E}">
        <p14:creationId xmlns:p14="http://schemas.microsoft.com/office/powerpoint/2010/main" val="1001493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3681</TotalTime>
  <Words>2718</Words>
  <Application>Microsoft Office PowerPoint</Application>
  <PresentationFormat>Widescreen</PresentationFormat>
  <Paragraphs>410</Paragraphs>
  <Slides>29</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Wingdings</vt:lpstr>
      <vt:lpstr>Montserrat Medium</vt:lpstr>
      <vt:lpstr>Montserrat</vt:lpstr>
      <vt:lpstr>Arial</vt:lpstr>
      <vt:lpstr>Verdana</vt:lpstr>
      <vt:lpstr>Fira Sans Extra Condensed Medium</vt:lpstr>
      <vt:lpstr>Calibri</vt:lpstr>
      <vt:lpstr>Arial-BoldMT</vt:lpstr>
      <vt:lpstr>Times New Roman</vt:lpstr>
      <vt:lpstr>Roboto</vt:lpstr>
      <vt:lpstr>Office Theme</vt:lpstr>
      <vt:lpstr>PowerPoint Presentation</vt:lpstr>
      <vt:lpstr>PowerPoint Presentation</vt:lpstr>
      <vt:lpstr>PowerPoint Presentation</vt:lpstr>
      <vt:lpstr>PowerPoint Presentation</vt:lpstr>
      <vt:lpstr>FUNCTIONS OF BIOSENSORS:</vt:lpstr>
      <vt:lpstr>             APPLICATION OF BIOSENSORS</vt:lpstr>
      <vt:lpstr>APPLICATIONS OF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naga chaitanya</cp:lastModifiedBy>
  <cp:revision>21</cp:revision>
  <dcterms:created xsi:type="dcterms:W3CDTF">2021-01-07T12:40:50Z</dcterms:created>
  <dcterms:modified xsi:type="dcterms:W3CDTF">2024-10-18T05:53:10Z</dcterms:modified>
</cp:coreProperties>
</file>