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9" r:id="rId3"/>
    <p:sldId id="263" r:id="rId5"/>
    <p:sldId id="264" r:id="rId6"/>
  </p:sldIdLst>
  <p:sldSz cx="32004000" cy="36360100"/>
  <p:notesSz cx="37947600" cy="50749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452" userDrawn="1">
          <p15:clr>
            <a:srgbClr val="A4A3A4"/>
          </p15:clr>
        </p15:guide>
        <p15:guide id="2" pos="100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DCD"/>
    <a:srgbClr val="FFF7DA"/>
    <a:srgbClr val="DAC4B2"/>
    <a:srgbClr val="9F282C"/>
    <a:srgbClr val="C00000"/>
    <a:srgbClr val="EDE7E3"/>
    <a:srgbClr val="E5DFDB"/>
    <a:srgbClr val="EDDFDF"/>
    <a:srgbClr val="CA0202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79" autoAdjust="0"/>
    <p:restoredTop sz="99296" autoAdjust="0"/>
  </p:normalViewPr>
  <p:slideViewPr>
    <p:cSldViewPr showGuides="1">
      <p:cViewPr varScale="1">
        <p:scale>
          <a:sx n="15" d="100"/>
          <a:sy n="15" d="100"/>
        </p:scale>
        <p:origin x="2736" y="120"/>
      </p:cViewPr>
      <p:guideLst>
        <p:guide orient="horz" pos="11452"/>
        <p:guide pos="100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6459200" cy="2514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aseline="0">
                <a:latin typeface="Arial" panose="020B0604020202020204" pitchFamily="34" charset="0"/>
                <a:ea typeface="+mn-ea"/>
                <a:cs typeface="SimSun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1488400" y="0"/>
            <a:ext cx="16459200" cy="2514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aseline="0">
                <a:latin typeface="Arial" panose="020B0604020202020204" pitchFamily="34" charset="0"/>
                <a:ea typeface="+mn-ea"/>
                <a:cs typeface="SimSun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590213" y="3810000"/>
            <a:ext cx="16767175" cy="1905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029200" y="24079200"/>
            <a:ext cx="27889200" cy="2286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8234600"/>
            <a:ext cx="16459200" cy="2514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aseline="0">
                <a:latin typeface="Arial" panose="020B0604020202020204" pitchFamily="34" charset="0"/>
                <a:ea typeface="+mn-ea"/>
                <a:cs typeface="SimSun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1488400" y="48234600"/>
            <a:ext cx="16459200" cy="2514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aseline="0">
                <a:ea typeface="SimSun" panose="02010600030101010101" pitchFamily="2" charset="-122"/>
              </a:defRPr>
            </a:lvl1pPr>
          </a:lstStyle>
          <a:p>
            <a:fld id="{F292183B-F5F8-4439-922E-D0C2BF219BD4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MS PGothic" panose="020B0600070205080204" pitchFamily="34" charset="-128"/>
      </a:defRPr>
    </a:lvl1pPr>
    <a:lvl2pPr marL="39941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79946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19888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59893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1998345" algn="l" defTabSz="39941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97760" algn="l" defTabSz="39941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97810" algn="l" defTabSz="39941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97225" algn="l" defTabSz="39941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0" y="5950603"/>
            <a:ext cx="24003000" cy="12658701"/>
          </a:xfrm>
        </p:spPr>
        <p:txBody>
          <a:bodyPr anchor="b"/>
          <a:lstStyle>
            <a:lvl1pPr algn="ctr">
              <a:defRPr sz="1575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0" y="19097472"/>
            <a:ext cx="24003000" cy="8778605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150" indent="0" algn="ctr">
              <a:buNone/>
              <a:defRPr sz="5250"/>
            </a:lvl2pPr>
            <a:lvl3pPr marL="2400300" indent="0" algn="ctr">
              <a:buNone/>
              <a:defRPr sz="4725"/>
            </a:lvl3pPr>
            <a:lvl4pPr marL="3600450" indent="0" algn="ctr">
              <a:buNone/>
              <a:defRPr sz="4200"/>
            </a:lvl4pPr>
            <a:lvl5pPr marL="4800600" indent="0" algn="ctr">
              <a:buNone/>
              <a:defRPr sz="4200"/>
            </a:lvl5pPr>
            <a:lvl6pPr marL="6000750" indent="0" algn="ctr">
              <a:buNone/>
              <a:defRPr sz="4200"/>
            </a:lvl6pPr>
            <a:lvl7pPr marL="7200900" indent="0" algn="ctr">
              <a:buNone/>
              <a:defRPr sz="4200"/>
            </a:lvl7pPr>
            <a:lvl8pPr marL="8401050" indent="0" algn="ctr">
              <a:buNone/>
              <a:defRPr sz="4200"/>
            </a:lvl8pPr>
            <a:lvl9pPr marL="9601200" indent="0" algn="ctr">
              <a:buNone/>
              <a:defRPr sz="4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E2A6-8D49-4474-8C7A-1BD77D36969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706F-022A-4C06-A89D-CC6518B0B38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2" y="1935839"/>
            <a:ext cx="6900863" cy="308135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1935839"/>
            <a:ext cx="20302538" cy="308135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460-F9B2-4FAC-8639-76A81A2F1E0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DA40-2263-4835-8046-3E03B8C4730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06" y="9064780"/>
            <a:ext cx="27603450" cy="15124789"/>
          </a:xfrm>
        </p:spPr>
        <p:txBody>
          <a:bodyPr anchor="b"/>
          <a:lstStyle>
            <a:lvl1pPr>
              <a:defRPr sz="1575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06" y="24332656"/>
            <a:ext cx="27603450" cy="7953769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200150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300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45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6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75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9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105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12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81DC-2011-4E15-83C5-CAC2DE52104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75" y="9679194"/>
            <a:ext cx="13601700" cy="230701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25" y="9679194"/>
            <a:ext cx="13601700" cy="230701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E749-6C7C-465B-A61C-951C49A85D3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3" y="1935841"/>
            <a:ext cx="27603450" cy="70279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45" y="8913277"/>
            <a:ext cx="13539191" cy="4368259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150" indent="0">
              <a:buNone/>
              <a:defRPr sz="5250" b="1"/>
            </a:lvl2pPr>
            <a:lvl3pPr marL="2400300" indent="0">
              <a:buNone/>
              <a:defRPr sz="4725" b="1"/>
            </a:lvl3pPr>
            <a:lvl4pPr marL="3600450" indent="0">
              <a:buNone/>
              <a:defRPr sz="4200" b="1"/>
            </a:lvl4pPr>
            <a:lvl5pPr marL="4800600" indent="0">
              <a:buNone/>
              <a:defRPr sz="4200" b="1"/>
            </a:lvl5pPr>
            <a:lvl6pPr marL="6000750" indent="0">
              <a:buNone/>
              <a:defRPr sz="4200" b="1"/>
            </a:lvl6pPr>
            <a:lvl7pPr marL="7200900" indent="0">
              <a:buNone/>
              <a:defRPr sz="4200" b="1"/>
            </a:lvl7pPr>
            <a:lvl8pPr marL="8401050" indent="0">
              <a:buNone/>
              <a:defRPr sz="4200" b="1"/>
            </a:lvl8pPr>
            <a:lvl9pPr marL="9601200" indent="0">
              <a:buNone/>
              <a:defRPr sz="4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45" y="13281536"/>
            <a:ext cx="13539191" cy="1953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5" y="8913277"/>
            <a:ext cx="13605869" cy="4368259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150" indent="0">
              <a:buNone/>
              <a:defRPr sz="5250" b="1"/>
            </a:lvl2pPr>
            <a:lvl3pPr marL="2400300" indent="0">
              <a:buNone/>
              <a:defRPr sz="4725" b="1"/>
            </a:lvl3pPr>
            <a:lvl4pPr marL="3600450" indent="0">
              <a:buNone/>
              <a:defRPr sz="4200" b="1"/>
            </a:lvl4pPr>
            <a:lvl5pPr marL="4800600" indent="0">
              <a:buNone/>
              <a:defRPr sz="4200" b="1"/>
            </a:lvl5pPr>
            <a:lvl6pPr marL="6000750" indent="0">
              <a:buNone/>
              <a:defRPr sz="4200" b="1"/>
            </a:lvl6pPr>
            <a:lvl7pPr marL="7200900" indent="0">
              <a:buNone/>
              <a:defRPr sz="4200" b="1"/>
            </a:lvl7pPr>
            <a:lvl8pPr marL="8401050" indent="0">
              <a:buNone/>
              <a:defRPr sz="4200" b="1"/>
            </a:lvl8pPr>
            <a:lvl9pPr marL="9601200" indent="0">
              <a:buNone/>
              <a:defRPr sz="4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5" y="13281536"/>
            <a:ext cx="13605869" cy="1953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E749-6C7C-465B-A61C-951C49A85D3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757B5-3395-4EC7-A25C-53DFE322190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38B8-F8C0-4B85-A092-4472F1EEDAF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5" y="2424007"/>
            <a:ext cx="10322122" cy="8484023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69" y="5235184"/>
            <a:ext cx="16202025" cy="25839238"/>
          </a:xfrm>
        </p:spPr>
        <p:txBody>
          <a:bodyPr/>
          <a:lstStyle>
            <a:lvl1pPr>
              <a:defRPr sz="8400"/>
            </a:lvl1pPr>
            <a:lvl2pPr>
              <a:defRPr sz="7350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5" y="10908030"/>
            <a:ext cx="10322122" cy="20208475"/>
          </a:xfrm>
        </p:spPr>
        <p:txBody>
          <a:bodyPr/>
          <a:lstStyle>
            <a:lvl1pPr marL="0" indent="0">
              <a:buNone/>
              <a:defRPr sz="4200"/>
            </a:lvl1pPr>
            <a:lvl2pPr marL="1200150" indent="0">
              <a:buNone/>
              <a:defRPr sz="3675"/>
            </a:lvl2pPr>
            <a:lvl3pPr marL="2400300" indent="0">
              <a:buNone/>
              <a:defRPr sz="3150"/>
            </a:lvl3pPr>
            <a:lvl4pPr marL="3600450" indent="0">
              <a:buNone/>
              <a:defRPr sz="2625"/>
            </a:lvl4pPr>
            <a:lvl5pPr marL="4800600" indent="0">
              <a:buNone/>
              <a:defRPr sz="2625"/>
            </a:lvl5pPr>
            <a:lvl6pPr marL="6000750" indent="0">
              <a:buNone/>
              <a:defRPr sz="2625"/>
            </a:lvl6pPr>
            <a:lvl7pPr marL="7200900" indent="0">
              <a:buNone/>
              <a:defRPr sz="2625"/>
            </a:lvl7pPr>
            <a:lvl8pPr marL="8401050" indent="0">
              <a:buNone/>
              <a:defRPr sz="2625"/>
            </a:lvl8pPr>
            <a:lvl9pPr marL="9601200" indent="0">
              <a:buNone/>
              <a:defRPr sz="262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D376-DFAC-423C-9B3E-7CFD32B53E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5" y="2424007"/>
            <a:ext cx="10322122" cy="8484023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605869" y="5235184"/>
            <a:ext cx="16202025" cy="25839238"/>
          </a:xfrm>
        </p:spPr>
        <p:txBody>
          <a:bodyPr/>
          <a:lstStyle>
            <a:lvl1pPr marL="0" indent="0">
              <a:buNone/>
              <a:defRPr sz="8400"/>
            </a:lvl1pPr>
            <a:lvl2pPr marL="1200150" indent="0">
              <a:buNone/>
              <a:defRPr sz="7350"/>
            </a:lvl2pPr>
            <a:lvl3pPr marL="2400300" indent="0">
              <a:buNone/>
              <a:defRPr sz="6300"/>
            </a:lvl3pPr>
            <a:lvl4pPr marL="3600450" indent="0">
              <a:buNone/>
              <a:defRPr sz="5250"/>
            </a:lvl4pPr>
            <a:lvl5pPr marL="4800600" indent="0">
              <a:buNone/>
              <a:defRPr sz="5250"/>
            </a:lvl5pPr>
            <a:lvl6pPr marL="6000750" indent="0">
              <a:buNone/>
              <a:defRPr sz="5250"/>
            </a:lvl6pPr>
            <a:lvl7pPr marL="7200900" indent="0">
              <a:buNone/>
              <a:defRPr sz="5250"/>
            </a:lvl7pPr>
            <a:lvl8pPr marL="8401050" indent="0">
              <a:buNone/>
              <a:defRPr sz="5250"/>
            </a:lvl8pPr>
            <a:lvl9pPr marL="9601200" indent="0">
              <a:buNone/>
              <a:defRPr sz="525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5" y="10908030"/>
            <a:ext cx="10322122" cy="20208475"/>
          </a:xfrm>
        </p:spPr>
        <p:txBody>
          <a:bodyPr/>
          <a:lstStyle>
            <a:lvl1pPr marL="0" indent="0">
              <a:buNone/>
              <a:defRPr sz="4200"/>
            </a:lvl1pPr>
            <a:lvl2pPr marL="1200150" indent="0">
              <a:buNone/>
              <a:defRPr sz="3675"/>
            </a:lvl2pPr>
            <a:lvl3pPr marL="2400300" indent="0">
              <a:buNone/>
              <a:defRPr sz="3150"/>
            </a:lvl3pPr>
            <a:lvl4pPr marL="3600450" indent="0">
              <a:buNone/>
              <a:defRPr sz="2625"/>
            </a:lvl4pPr>
            <a:lvl5pPr marL="4800600" indent="0">
              <a:buNone/>
              <a:defRPr sz="2625"/>
            </a:lvl5pPr>
            <a:lvl6pPr marL="6000750" indent="0">
              <a:buNone/>
              <a:defRPr sz="2625"/>
            </a:lvl6pPr>
            <a:lvl7pPr marL="7200900" indent="0">
              <a:buNone/>
              <a:defRPr sz="2625"/>
            </a:lvl7pPr>
            <a:lvl8pPr marL="8401050" indent="0">
              <a:buNone/>
              <a:defRPr sz="2625"/>
            </a:lvl8pPr>
            <a:lvl9pPr marL="9601200" indent="0">
              <a:buNone/>
              <a:defRPr sz="262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2008-6B2E-4E35-B5DB-FCAB12E44FE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75" y="1935841"/>
            <a:ext cx="27603450" cy="7027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5" y="9679194"/>
            <a:ext cx="27603450" cy="23070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75" y="33700428"/>
            <a:ext cx="7200900" cy="1935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25" y="33700428"/>
            <a:ext cx="10801350" cy="1935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25" y="33700428"/>
            <a:ext cx="7200900" cy="1935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2E749-6C7C-465B-A61C-951C49A85D32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400300" rtl="0" eaLnBrk="1" latinLnBrk="0" hangingPunct="1">
        <a:lnSpc>
          <a:spcPct val="90000"/>
        </a:lnSpc>
        <a:spcBef>
          <a:spcPct val="0"/>
        </a:spcBef>
        <a:buNone/>
        <a:defRPr sz="11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75" indent="-600075" algn="l" defTabSz="240030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50" kern="1200">
          <a:solidFill>
            <a:schemeClr val="tx1"/>
          </a:solidFill>
          <a:latin typeface="+mn-lt"/>
          <a:ea typeface="+mn-ea"/>
          <a:cs typeface="+mn-cs"/>
        </a:defRPr>
      </a:lvl1pPr>
      <a:lvl2pPr marL="1800225" indent="-600075" algn="l" defTabSz="2400300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75" indent="-600075" algn="l" defTabSz="2400300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525" indent="-600075" algn="l" defTabSz="2400300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675" indent="-600075" algn="l" defTabSz="2400300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825" indent="-600075" algn="l" defTabSz="2400300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975" indent="-600075" algn="l" defTabSz="2400300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1125" indent="-600075" algn="l" defTabSz="2400300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75" indent="-600075" algn="l" defTabSz="2400300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microsoft.com/office/2007/relationships/hdphoto" Target="../media/image5.wdp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hdphoto" Target="../media/image5.wdp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hdphoto" Target="../media/image5.wdp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26185" y="5341402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  <a:endParaRPr lang="en-IN" sz="5500" dirty="0"/>
          </a:p>
        </p:txBody>
      </p:sp>
      <p:sp>
        <p:nvSpPr>
          <p:cNvPr id="24" name="TextBox 23"/>
          <p:cNvSpPr txBox="1"/>
          <p:nvPr/>
        </p:nvSpPr>
        <p:spPr>
          <a:xfrm>
            <a:off x="348508" y="19230032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  <a:endParaRPr lang="en-IN" sz="5500" dirty="0"/>
          </a:p>
        </p:txBody>
      </p:sp>
      <p:sp>
        <p:nvSpPr>
          <p:cNvPr id="26" name="TextBox 25"/>
          <p:cNvSpPr txBox="1"/>
          <p:nvPr/>
        </p:nvSpPr>
        <p:spPr>
          <a:xfrm>
            <a:off x="11148182" y="5341402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  <a:endParaRPr lang="en-IN" sz="5500" dirty="0"/>
          </a:p>
        </p:txBody>
      </p:sp>
      <p:sp>
        <p:nvSpPr>
          <p:cNvPr id="28" name="TextBox 27"/>
          <p:cNvSpPr txBox="1"/>
          <p:nvPr/>
        </p:nvSpPr>
        <p:spPr>
          <a:xfrm>
            <a:off x="21488398" y="5341402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  <a:endParaRPr lang="en-IN" sz="5500" dirty="0"/>
          </a:p>
        </p:txBody>
      </p:sp>
      <p:sp>
        <p:nvSpPr>
          <p:cNvPr id="30" name="TextBox 29"/>
          <p:cNvSpPr txBox="1"/>
          <p:nvPr/>
        </p:nvSpPr>
        <p:spPr>
          <a:xfrm>
            <a:off x="11125200" y="25647650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  <a:endParaRPr lang="en-IN" sz="55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-200660" y="-88264"/>
            <a:ext cx="32004000" cy="36360098"/>
            <a:chOff x="0" y="1"/>
            <a:chExt cx="32004000" cy="36360098"/>
          </a:xfrm>
        </p:grpSpPr>
        <p:sp>
          <p:nvSpPr>
            <p:cNvPr id="12" name="Rectangle 11"/>
            <p:cNvSpPr/>
            <p:nvPr/>
          </p:nvSpPr>
          <p:spPr>
            <a:xfrm>
              <a:off x="0" y="2842026"/>
              <a:ext cx="32004000" cy="3351807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1"/>
              <a:ext cx="32004000" cy="28420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Text Box 16"/>
            <p:cNvSpPr txBox="1">
              <a:spLocks noChangeArrowheads="1"/>
            </p:cNvSpPr>
            <p:nvPr/>
          </p:nvSpPr>
          <p:spPr bwMode="auto">
            <a:xfrm rot="10800000" flipV="1">
              <a:off x="9006840" y="342266"/>
              <a:ext cx="14000480" cy="298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8279" tIns="29145" rIns="58279" bIns="29145">
              <a:noAutofit/>
            </a:bodyPr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IN" sz="6600" dirty="0">
                  <a:latin typeface="Times New Roman" panose="02020603050405020304" charset="0"/>
                  <a:ea typeface="Verdana" panose="020B0604030504040204" pitchFamily="34" charset="0"/>
                  <a:cs typeface="Times New Roman" panose="02020603050405020304" charset="0"/>
                  <a:sym typeface="+mn-ea"/>
                </a:rPr>
                <a:t>To design and simulate a dielectric modulated and double </a:t>
              </a:r>
              <a:r>
                <a:rPr lang="en-IN" sz="6600" dirty="0" err="1">
                  <a:latin typeface="Times New Roman" panose="02020603050405020304" charset="0"/>
                  <a:ea typeface="Verdana" panose="020B0604030504040204" pitchFamily="34" charset="0"/>
                  <a:cs typeface="Times New Roman" panose="02020603050405020304" charset="0"/>
                  <a:sym typeface="+mn-ea"/>
                </a:rPr>
                <a:t>AlGaN</a:t>
              </a:r>
              <a:r>
                <a:rPr lang="en-IN" sz="6600" dirty="0">
                  <a:latin typeface="Times New Roman" panose="02020603050405020304" charset="0"/>
                  <a:ea typeface="Verdana" panose="020B0604030504040204" pitchFamily="34" charset="0"/>
                  <a:cs typeface="Times New Roman" panose="02020603050405020304" charset="0"/>
                  <a:sym typeface="+mn-ea"/>
                </a:rPr>
                <a:t> barrier plasma-based MOSHEMT for </a:t>
              </a:r>
              <a:endParaRPr lang="en-IN" sz="6600" dirty="0"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  <a:sym typeface="+mn-ea"/>
              </a:endParaRPr>
            </a:p>
            <a:p>
              <a:pPr algn="ctr"/>
              <a:r>
                <a:rPr lang="en-IN" sz="6600" dirty="0">
                  <a:latin typeface="Times New Roman" panose="02020603050405020304" charset="0"/>
                  <a:ea typeface="Verdana" panose="020B0604030504040204" pitchFamily="34" charset="0"/>
                  <a:cs typeface="Times New Roman" panose="02020603050405020304" charset="0"/>
                  <a:sym typeface="+mn-ea"/>
                </a:rPr>
                <a:t>Bio-sensing applications</a:t>
              </a:r>
              <a:endParaRPr lang="en-US" altLang="zh-CN" sz="6600" baseline="0" dirty="0">
                <a:latin typeface="Poppins" panose="00000500000000000000" pitchFamily="2" charset="0"/>
                <a:ea typeface="SimSun" panose="02010600030101010101" pitchFamily="2" charset="-122"/>
                <a:cs typeface="Poppins" panose="00000500000000000000" pitchFamily="2" charset="0"/>
              </a:endParaRPr>
            </a:p>
            <a:p>
              <a:pPr algn="ctr" eaLnBrk="1" hangingPunct="1">
                <a:spcBef>
                  <a:spcPts val="0"/>
                </a:spcBef>
              </a:pPr>
              <a:endParaRPr lang="en-US" altLang="zh-CN" sz="6600" baseline="0" dirty="0">
                <a:latin typeface="Poppins" panose="00000500000000000000" pitchFamily="2" charset="0"/>
                <a:ea typeface="SimSun" panose="02010600030101010101" pitchFamily="2" charset="-122"/>
                <a:cs typeface="Poppins" panose="00000500000000000000" pitchFamily="2" charset="0"/>
              </a:endParaRPr>
            </a:p>
          </p:txBody>
        </p:sp>
        <p:sp>
          <p:nvSpPr>
            <p:cNvPr id="3" name="Text Box 18"/>
            <p:cNvSpPr txBox="1">
              <a:spLocks noChangeArrowheads="1"/>
            </p:cNvSpPr>
            <p:nvPr/>
          </p:nvSpPr>
          <p:spPr bwMode="auto">
            <a:xfrm>
              <a:off x="2763791" y="3031604"/>
              <a:ext cx="27241501" cy="42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8279" tIns="29145" rIns="58279" bIns="29145">
              <a:spAutoFit/>
            </a:bodyPr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500" baseline="0" dirty="0">
                  <a:latin typeface="Poppins" panose="00000500000000000000" pitchFamily="2" charset="0"/>
                  <a:ea typeface="SimSun" panose="02010600030101010101" pitchFamily="2" charset="-122"/>
                  <a:cs typeface="Poppins" panose="00000500000000000000" pitchFamily="2" charset="0"/>
                </a:rPr>
                <a:t>.  </a:t>
              </a:r>
              <a:endParaRPr lang="en-US" altLang="zh-CN" sz="3500" baseline="0" dirty="0">
                <a:latin typeface="Poppins" panose="00000500000000000000" pitchFamily="2" charset="0"/>
                <a:ea typeface="SimSun" panose="02010600030101010101" pitchFamily="2" charset="-122"/>
                <a:cs typeface="Poppins" panose="00000500000000000000" pitchFamily="2" charset="0"/>
              </a:endParaRPr>
            </a:p>
          </p:txBody>
        </p:sp>
        <p:sp>
          <p:nvSpPr>
            <p:cNvPr id="6" name="Text Box 18"/>
            <p:cNvSpPr txBox="1">
              <a:spLocks noChangeArrowheads="1"/>
            </p:cNvSpPr>
            <p:nvPr/>
          </p:nvSpPr>
          <p:spPr bwMode="auto">
            <a:xfrm>
              <a:off x="3782060" y="3893186"/>
              <a:ext cx="2659570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8279" tIns="29145" rIns="58279" bIns="29145">
              <a:noAutofit/>
            </a:bodyPr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4500" baseline="0" dirty="0">
                  <a:latin typeface="Poppins" panose="00000500000000000000" pitchFamily="2" charset="0"/>
                  <a:ea typeface="SimSun" panose="02010600030101010101" pitchFamily="2" charset="-122"/>
                  <a:cs typeface="Poppins" panose="00000500000000000000" pitchFamily="2" charset="0"/>
                </a:rPr>
                <a:t>Supervisor : </a:t>
              </a:r>
              <a:r>
                <a:rPr lang="en-IN" altLang="en-US" sz="4500" baseline="0" dirty="0">
                  <a:latin typeface="Times New Roman" panose="02020603050405020304" charset="0"/>
                  <a:ea typeface="SimSun" panose="02010600030101010101" pitchFamily="2" charset="-122"/>
                  <a:cs typeface="Times New Roman" panose="02020603050405020304" charset="0"/>
                </a:rPr>
                <a:t>Dr GIRISH SHANKAR MISHRA</a:t>
              </a:r>
              <a:r>
                <a:rPr lang="en-US" altLang="zh-CN" sz="4500" baseline="0" dirty="0">
                  <a:latin typeface="Poppins" panose="00000500000000000000" pitchFamily="2" charset="0"/>
                  <a:ea typeface="SimSun" panose="02010600030101010101" pitchFamily="2" charset="-122"/>
                  <a:cs typeface="Poppins" panose="00000500000000000000" pitchFamily="2" charset="0"/>
                </a:rPr>
                <a:t> </a:t>
              </a:r>
              <a:endParaRPr lang="en-US" altLang="zh-CN" sz="4500" baseline="0" dirty="0">
                <a:latin typeface="Poppins" panose="00000500000000000000" pitchFamily="2" charset="0"/>
                <a:ea typeface="SimSun" panose="02010600030101010101" pitchFamily="2" charset="-122"/>
                <a:cs typeface="Poppins" panose="00000500000000000000" pitchFamily="2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0785" y="513691"/>
              <a:ext cx="4169868" cy="1845973"/>
            </a:xfrm>
            <a:prstGeom prst="rect">
              <a:avLst/>
            </a:prstGeom>
          </p:spPr>
        </p:pic>
        <p:sp>
          <p:nvSpPr>
            <p:cNvPr id="14" name="Rectangle: Rounded Corners 13"/>
            <p:cNvSpPr/>
            <p:nvPr/>
          </p:nvSpPr>
          <p:spPr>
            <a:xfrm>
              <a:off x="200785" y="4489851"/>
              <a:ext cx="10391013" cy="13154693"/>
            </a:xfrm>
            <a:prstGeom prst="roundRect">
              <a:avLst>
                <a:gd name="adj" fmla="val 24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200785" y="17951449"/>
              <a:ext cx="10391013" cy="18088307"/>
            </a:xfrm>
            <a:prstGeom prst="roundRect">
              <a:avLst>
                <a:gd name="adj" fmla="val 24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10896600" y="4422688"/>
              <a:ext cx="9857616" cy="19961362"/>
            </a:xfrm>
            <a:prstGeom prst="roundRect">
              <a:avLst>
                <a:gd name="adj" fmla="val 24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21059140" y="4690111"/>
              <a:ext cx="10515600" cy="19693890"/>
            </a:xfrm>
            <a:prstGeom prst="roundRect">
              <a:avLst>
                <a:gd name="adj" fmla="val 24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lstStyle/>
            <a:p>
              <a:pPr algn="l"/>
              <a:endParaRPr lang="en-I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10896600" y="31074838"/>
              <a:ext cx="20678015" cy="4964917"/>
            </a:xfrm>
            <a:prstGeom prst="roundRect">
              <a:avLst>
                <a:gd name="adj" fmla="val 24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op</a:t>
              </a:r>
              <a:endParaRPr lang="en-IN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10618741" y="24711026"/>
              <a:ext cx="20956270" cy="6043930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lstStyle/>
            <a:p>
              <a:pPr algn="l"/>
              <a:endParaRPr lang="en-IN" sz="3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277131" y="4550524"/>
              <a:ext cx="27241501" cy="42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8279" tIns="29145" rIns="58279" bIns="29145">
              <a:spAutoFit/>
            </a:bodyPr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500" baseline="0" dirty="0">
                  <a:latin typeface="Poppins" panose="00000500000000000000" pitchFamily="2" charset="0"/>
                  <a:ea typeface="SimSun" panose="02010600030101010101" pitchFamily="2" charset="-122"/>
                  <a:cs typeface="Poppins" panose="00000500000000000000" pitchFamily="2" charset="0"/>
                </a:rPr>
                <a:t>.  </a:t>
              </a:r>
              <a:endParaRPr lang="en-US" altLang="zh-CN" sz="3500" baseline="0" dirty="0">
                <a:latin typeface="Poppins" panose="00000500000000000000" pitchFamily="2" charset="0"/>
                <a:ea typeface="SimSun" panose="02010600030101010101" pitchFamily="2" charset="-122"/>
                <a:cs typeface="Poppins" panose="00000500000000000000" pitchFamily="2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6195" y="4455405"/>
              <a:ext cx="3255010" cy="1091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500" b="1" dirty="0">
                  <a:latin typeface="Times New Roman" panose="02020603050405020304" charset="0"/>
                  <a:cs typeface="Times New Roman" panose="02020603050405020304" charset="0"/>
                </a:rPr>
                <a:t>Abstract</a:t>
              </a:r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8508" y="18037321"/>
              <a:ext cx="4525645" cy="1091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500" b="1" dirty="0">
                  <a:latin typeface="Times New Roman" panose="02020603050405020304" charset="0"/>
                  <a:cs typeface="Times New Roman" panose="02020603050405020304" charset="0"/>
                </a:rPr>
                <a:t>Background</a:t>
              </a:r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046578" y="4507362"/>
              <a:ext cx="3255645" cy="1091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500" b="1" dirty="0">
                  <a:latin typeface="Times New Roman" panose="02020603050405020304" charset="0"/>
                  <a:cs typeface="Times New Roman" panose="02020603050405020304" charset="0"/>
                </a:rPr>
                <a:t>Methods</a:t>
              </a:r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235306" y="4551046"/>
              <a:ext cx="9432290" cy="15311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6500" b="1" dirty="0">
                  <a:latin typeface="Times New Roman" panose="02020603050405020304" charset="0"/>
                  <a:cs typeface="Times New Roman" panose="02020603050405020304" charset="0"/>
                </a:rPr>
                <a:t>Results:</a:t>
              </a:r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IN" sz="4400" dirty="0">
                  <a:latin typeface="Times New Roman" panose="02020603050405020304" charset="0"/>
                  <a:cs typeface="Times New Roman" panose="02020603050405020304" charset="0"/>
                </a:rPr>
                <a:t>The project focuses on designing and simulating a dielectric-modulated, double AlGaN barrier, charge plasma-based</a:t>
              </a:r>
              <a:r>
                <a:rPr lang="en-IN" sz="4400" b="1" dirty="0">
                  <a:latin typeface="Times New Roman" panose="02020603050405020304" charset="0"/>
                  <a:cs typeface="Times New Roman" panose="02020603050405020304" charset="0"/>
                </a:rPr>
                <a:t> MOSHEMT</a:t>
              </a:r>
              <a:endParaRPr lang="en-IN" sz="44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IN" sz="4400" dirty="0">
                  <a:latin typeface="Times New Roman" panose="02020603050405020304" charset="0"/>
                  <a:cs typeface="Times New Roman" panose="02020603050405020304" charset="0"/>
                </a:rPr>
                <a:t>It aims to improve the</a:t>
              </a:r>
              <a:r>
                <a:rPr lang="en-IN" sz="4400" b="1" dirty="0">
                  <a:latin typeface="Times New Roman" panose="02020603050405020304" charset="0"/>
                  <a:cs typeface="Times New Roman" panose="02020603050405020304" charset="0"/>
                </a:rPr>
                <a:t> sensitivity and selectivity</a:t>
              </a:r>
              <a:r>
                <a:rPr lang="en-IN" sz="4400" dirty="0">
                  <a:latin typeface="Times New Roman" panose="02020603050405020304" charset="0"/>
                  <a:cs typeface="Times New Roman" panose="02020603050405020304" charset="0"/>
                </a:rPr>
                <a:t> of biosensors for detecting biomolecules such as proteins and nucleic acids.</a:t>
              </a:r>
              <a:endParaRPr lang="en-IN" sz="44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IN" sz="4400" dirty="0">
                  <a:latin typeface="Times New Roman" panose="02020603050405020304" charset="0"/>
                  <a:cs typeface="Times New Roman" panose="02020603050405020304" charset="0"/>
                </a:rPr>
                <a:t>The simulation results indicate that this design offers</a:t>
              </a:r>
              <a:r>
                <a:rPr lang="en-IN" sz="4400" b="1" dirty="0">
                  <a:latin typeface="Times New Roman" panose="02020603050405020304" charset="0"/>
                  <a:cs typeface="Times New Roman" panose="02020603050405020304" charset="0"/>
                </a:rPr>
                <a:t> higher sensitivity</a:t>
              </a:r>
              <a:r>
                <a:rPr lang="en-IN" sz="4400" dirty="0">
                  <a:latin typeface="Times New Roman" panose="02020603050405020304" charset="0"/>
                  <a:cs typeface="Times New Roman" panose="02020603050405020304" charset="0"/>
                </a:rPr>
                <a:t> compared to conventional biosensors</a:t>
              </a:r>
              <a:endParaRPr lang="en-IN" sz="44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IN" sz="4400" dirty="0">
                  <a:latin typeface="Times New Roman" panose="02020603050405020304" charset="0"/>
                  <a:cs typeface="Times New Roman" panose="02020603050405020304" charset="0"/>
                </a:rPr>
                <a:t>The device is particularly suited for applications in </a:t>
              </a:r>
              <a:r>
                <a:rPr lang="en-IN" sz="4400" b="1" dirty="0">
                  <a:latin typeface="Times New Roman" panose="02020603050405020304" charset="0"/>
                  <a:cs typeface="Times New Roman" panose="02020603050405020304" charset="0"/>
                </a:rPr>
                <a:t>medical diagnostics, </a:t>
              </a:r>
              <a:r>
                <a:rPr lang="en-IN" sz="4400" dirty="0">
                  <a:latin typeface="Times New Roman" panose="02020603050405020304" charset="0"/>
                  <a:cs typeface="Times New Roman" panose="02020603050405020304" charset="0"/>
                </a:rPr>
                <a:t>environmental </a:t>
              </a:r>
              <a:r>
                <a:rPr lang="en-IN" sz="4400" b="1" dirty="0">
                  <a:latin typeface="Times New Roman" panose="02020603050405020304" charset="0"/>
                  <a:cs typeface="Times New Roman" panose="02020603050405020304" charset="0"/>
                </a:rPr>
                <a:t>monitoring</a:t>
              </a:r>
              <a:r>
                <a:rPr lang="en-IN" sz="4400" dirty="0">
                  <a:latin typeface="Times New Roman" panose="02020603050405020304" charset="0"/>
                  <a:cs typeface="Times New Roman" panose="02020603050405020304" charset="0"/>
                </a:rPr>
                <a:t>, and </a:t>
              </a:r>
              <a:r>
                <a:rPr lang="en-IN" sz="4400" b="1" dirty="0">
                  <a:latin typeface="Times New Roman" panose="02020603050405020304" charset="0"/>
                  <a:cs typeface="Times New Roman" panose="02020603050405020304" charset="0"/>
                </a:rPr>
                <a:t>portable or wearable health devices</a:t>
              </a:r>
              <a:endParaRPr lang="en-IN" sz="44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571500" indent="-571500" algn="l">
                <a:buFont typeface="Arial" panose="020B0604020202020204" pitchFamily="34" charset="0"/>
                <a:buChar char="•"/>
              </a:pPr>
              <a:endParaRPr lang="en-IN" sz="44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571500" indent="-571500" algn="l">
                <a:buFont typeface="Arial" panose="020B0604020202020204" pitchFamily="34" charset="0"/>
                <a:buChar char="•"/>
              </a:pPr>
              <a:endParaRPr lang="en-IN" sz="44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571500" indent="-571500" algn="l">
                <a:buFont typeface="Arial" panose="020B0604020202020204" pitchFamily="34" charset="0"/>
                <a:buChar char="•"/>
              </a:pPr>
              <a:endParaRPr lang="en-IN" sz="44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571500" indent="-571500" algn="l">
                <a:buFont typeface="Arial" panose="020B0604020202020204" pitchFamily="34" charset="0"/>
                <a:buChar char="•"/>
              </a:pPr>
              <a:endParaRPr lang="en-IN" sz="44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571500" indent="-571500" algn="l">
                <a:buFont typeface="Arial" panose="020B0604020202020204" pitchFamily="34" charset="0"/>
                <a:buChar char="•"/>
              </a:pPr>
              <a:r>
                <a:rPr lang="en-IN" sz="4400" dirty="0">
                  <a:latin typeface="Times New Roman" panose="02020603050405020304" charset="0"/>
                  <a:cs typeface="Times New Roman" panose="02020603050405020304" charset="0"/>
                </a:rPr>
                <a:t>..</a:t>
              </a:r>
              <a:endParaRPr lang="en-IN" sz="44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571500" indent="-571500" algn="l">
                <a:buFont typeface="Arial" panose="020B0604020202020204" pitchFamily="34" charset="0"/>
                <a:buChar char="•"/>
              </a:pPr>
              <a:endParaRPr lang="en-IN" sz="44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137536" y="24484966"/>
              <a:ext cx="20758785" cy="602107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/>
              <a:r>
                <a:rPr lang="en-IN" sz="6500" b="1" dirty="0">
                  <a:latin typeface="Times New Roman" panose="02020603050405020304" charset="0"/>
                  <a:cs typeface="Times New Roman" panose="02020603050405020304" charset="0"/>
                </a:rPr>
                <a:t>Conclusion:</a:t>
              </a:r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just"/>
              <a:r>
                <a:rPr lang="en-IN" sz="6500" b="1" dirty="0">
                  <a:latin typeface="Times New Roman" panose="02020603050405020304" charset="0"/>
                  <a:cs typeface="Times New Roman" panose="02020603050405020304" charset="0"/>
                </a:rPr>
                <a:t>       </a:t>
              </a:r>
              <a:r>
                <a:rPr lang="en-IN" sz="4400" b="1" dirty="0">
                  <a:latin typeface="Times New Roman" panose="02020603050405020304" charset="0"/>
                  <a:cs typeface="Times New Roman" panose="02020603050405020304" charset="0"/>
                </a:rPr>
                <a:t>  </a:t>
              </a:r>
              <a:r>
                <a:rPr lang="en-IN" sz="4400" dirty="0">
                  <a:latin typeface="Times New Roman" panose="02020603050405020304" charset="0"/>
                  <a:cs typeface="Times New Roman" panose="02020603050405020304" charset="0"/>
                </a:rPr>
                <a:t>The dielectric-modulated dual-channel MOSHEMT demonstrates exceptional promise for biosensing, offering enhanced sensitivity and selectivity through dielectric modulation and charge plasma techniques. It enables precise, label-free biomolecule detection, with TCAD simulations indicating strong potential for integration into portable and wearable biomedical devices. Future efforts will prioritize experimental validation, structural optimization, and assessing scalability for real-world applications.</a:t>
              </a:r>
              <a:endParaRPr lang="en-IN" sz="44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36935" y="31160721"/>
              <a:ext cx="12065635" cy="494982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IN" sz="6500" b="1" dirty="0">
                  <a:latin typeface="Times New Roman" panose="02020603050405020304" charset="0"/>
                  <a:cs typeface="Times New Roman" panose="02020603050405020304" charset="0"/>
                </a:rPr>
                <a:t>Future Perspectives:</a:t>
              </a:r>
              <a:endParaRPr lang="en-IN" sz="6500" b="1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857250" indent="-857250" algn="l">
                <a:buFont typeface="Arial" panose="020B0604020202020204" pitchFamily="34" charset="0"/>
                <a:buChar char="•"/>
              </a:pPr>
              <a:r>
                <a:rPr lang="en-IN" sz="6500" dirty="0">
                  <a:latin typeface="Times New Roman" panose="02020603050405020304" charset="0"/>
                  <a:cs typeface="Times New Roman" panose="02020603050405020304" charset="0"/>
                </a:rPr>
                <a:t>Experimental Validation</a:t>
              </a:r>
              <a:endParaRPr lang="en-IN" sz="65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857250" indent="-857250" algn="l">
                <a:buFont typeface="Arial" panose="020B0604020202020204" pitchFamily="34" charset="0"/>
                <a:buChar char="•"/>
              </a:pPr>
              <a:r>
                <a:rPr lang="en-IN" sz="6500" dirty="0">
                  <a:latin typeface="Times New Roman" panose="02020603050405020304" charset="0"/>
                  <a:cs typeface="Times New Roman" panose="02020603050405020304" charset="0"/>
                </a:rPr>
                <a:t>Optimization of Device Structure</a:t>
              </a:r>
              <a:endParaRPr lang="en-IN" sz="65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857250" indent="-857250" algn="l">
                <a:buFont typeface="Arial" panose="020B0604020202020204" pitchFamily="34" charset="0"/>
                <a:buChar char="•"/>
              </a:pPr>
              <a:r>
                <a:rPr lang="en-IN" sz="6500" dirty="0">
                  <a:latin typeface="Times New Roman" panose="02020603050405020304" charset="0"/>
                  <a:cs typeface="Times New Roman" panose="02020603050405020304" charset="0"/>
                </a:rPr>
                <a:t>Integration into Portable Devices</a:t>
              </a:r>
              <a:endParaRPr lang="en-IN" sz="65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857250" indent="-857250" algn="l">
                <a:buFont typeface="Arial" panose="020B0604020202020204" pitchFamily="34" charset="0"/>
                <a:buChar char="•"/>
              </a:pPr>
              <a:r>
                <a:rPr lang="en-IN" sz="6500" dirty="0">
                  <a:latin typeface="Times New Roman" panose="02020603050405020304" charset="0"/>
                  <a:cs typeface="Times New Roman" panose="02020603050405020304" charset="0"/>
                </a:rPr>
                <a:t>Broadening Applications</a:t>
              </a:r>
              <a:endParaRPr lang="en-IN" sz="65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1148182" y="25733351"/>
            <a:ext cx="309880" cy="937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5500" dirty="0"/>
          </a:p>
        </p:txBody>
      </p:sp>
      <p:sp>
        <p:nvSpPr>
          <p:cNvPr id="36" name="TextBox 35"/>
          <p:cNvSpPr txBox="1"/>
          <p:nvPr/>
        </p:nvSpPr>
        <p:spPr>
          <a:xfrm>
            <a:off x="21255724" y="5646838"/>
            <a:ext cx="309880" cy="937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5500" dirty="0"/>
          </a:p>
        </p:txBody>
      </p:sp>
      <p:sp>
        <p:nvSpPr>
          <p:cNvPr id="38" name="TextBox 37"/>
          <p:cNvSpPr txBox="1"/>
          <p:nvPr/>
        </p:nvSpPr>
        <p:spPr>
          <a:xfrm>
            <a:off x="429387" y="19088547"/>
            <a:ext cx="18473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5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8600" y="320343"/>
            <a:ext cx="5128674" cy="22387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1219200" y="2580640"/>
            <a:ext cx="36214685" cy="97472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[</a:t>
            </a:r>
            <a:r>
              <a:rPr lang="en-IN" alt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                                                                         </a:t>
            </a:r>
            <a:r>
              <a:rPr lang="en-IN" altLang="en-US" sz="5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N" altLang="en-US" sz="5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5400" b="1" dirty="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Montserrat Medium"/>
              </a:rPr>
              <a:t> </a:t>
            </a:r>
            <a:r>
              <a:rPr lang="en-US" sz="4400" b="1" dirty="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Montserrat Medium"/>
              </a:rPr>
              <a:t>NAGA CHAITANYA SV</a:t>
            </a:r>
            <a:r>
              <a:rPr lang="en-IN" altLang="en-US" sz="4400" b="1" dirty="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Montserrat Medium"/>
              </a:rPr>
              <a:t>,</a:t>
            </a:r>
            <a:r>
              <a:rPr lang="en-IN" altLang="en-US" sz="4400" dirty="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sz="4400" b="1" dirty="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Montserrat Medium"/>
              </a:rPr>
              <a:t>KOUSHITHA C</a:t>
            </a:r>
            <a:r>
              <a:rPr lang="en-IN" altLang="en-US" sz="4400" b="1" dirty="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Montserrat Medium"/>
              </a:rPr>
              <a:t>,</a:t>
            </a:r>
            <a:r>
              <a:rPr lang="en-US" sz="4400" b="1" dirty="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Montserrat Medium"/>
              </a:rPr>
              <a:t> MEGHANA </a:t>
            </a:r>
            <a:r>
              <a:rPr lang="en-IN" altLang="en-US" sz="4400" b="1" dirty="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Montserrat Medium"/>
              </a:rPr>
              <a:t>M</a:t>
            </a:r>
            <a:endParaRPr lang="en-IN" altLang="en-US" sz="4400" b="1" dirty="0">
              <a:solidFill>
                <a:schemeClr val="dk1"/>
              </a:solidFill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  <a:sym typeface="Montserrat Medium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7383" y="569413"/>
            <a:ext cx="4541217" cy="195989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09" b="93950" l="3113" r="94553">
                        <a14:foregroundMark x1="3113" y1="14947" x2="3113" y2="14947"/>
                        <a14:foregroundMark x1="14008" y1="16726" x2="14008" y2="16726"/>
                        <a14:foregroundMark x1="22179" y1="21352" x2="22179" y2="21352"/>
                        <a14:foregroundMark x1="30350" y1="19929" x2="30350" y2="19929"/>
                        <a14:foregroundMark x1="32879" y1="39146" x2="32879" y2="39146"/>
                        <a14:foregroundMark x1="9339" y1="44840" x2="9339" y2="44840"/>
                        <a14:foregroundMark x1="42996" y1="39858" x2="42996" y2="39858"/>
                        <a14:foregroundMark x1="53696" y1="39858" x2="53696" y2="39858"/>
                        <a14:foregroundMark x1="63035" y1="41993" x2="63035" y2="41993"/>
                        <a14:foregroundMark x1="75875" y1="40925" x2="75875" y2="40925"/>
                        <a14:foregroundMark x1="80545" y1="35587" x2="80545" y2="35587"/>
                        <a14:foregroundMark x1="94553" y1="44128" x2="94553" y2="44128"/>
                        <a14:foregroundMark x1="8171" y1="56940" x2="8171" y2="56940"/>
                        <a14:foregroundMark x1="13619" y1="58363" x2="13619" y2="58363"/>
                        <a14:foregroundMark x1="21206" y1="57651" x2="21206" y2="57651"/>
                        <a14:foregroundMark x1="28016" y1="59786" x2="28016" y2="59786"/>
                        <a14:foregroundMark x1="36770" y1="61210" x2="36770" y2="61210"/>
                        <a14:foregroundMark x1="8171" y1="87544" x2="8171" y2="87544"/>
                        <a14:foregroundMark x1="14981" y1="87544" x2="14981" y2="87544"/>
                        <a14:foregroundMark x1="21984" y1="87544" x2="21984" y2="87544"/>
                        <a14:foregroundMark x1="32296" y1="88256" x2="32296" y2="88256"/>
                        <a14:foregroundMark x1="43580" y1="91103" x2="43580" y2="91103"/>
                        <a14:foregroundMark x1="52918" y1="88256" x2="52918" y2="88256"/>
                        <a14:foregroundMark x1="63230" y1="93950" x2="63230" y2="93950"/>
                        <a14:foregroundMark x1="71595" y1="90391" x2="71595" y2="90391"/>
                        <a14:foregroundMark x1="81907" y1="92171" x2="81907" y2="92171"/>
                        <a14:foregroundMark x1="14008" y1="37722" x2="14008" y2="37722"/>
                        <a14:foregroundMark x1="23346" y1="40569" x2="23346" y2="40569"/>
                        <a14:backgroundMark x1="6420" y1="39146" x2="6420" y2="39146"/>
                        <a14:backgroundMark x1="7004" y1="39146" x2="7004" y2="39146"/>
                        <a14:backgroundMark x1="7004" y1="40925" x2="7004" y2="40925"/>
                        <a14:backgroundMark x1="6420" y1="41993" x2="6420" y2="41993"/>
                        <a14:backgroundMark x1="5837" y1="38078" x2="5837" y2="38078"/>
                        <a14:backgroundMark x1="6226" y1="41281" x2="6226" y2="41281"/>
                        <a14:backgroundMark x1="6615" y1="84698" x2="6615" y2="84698"/>
                        <a14:backgroundMark x1="46109" y1="88256" x2="46109" y2="88256"/>
                        <a14:backgroundMark x1="73346" y1="86121" x2="73346" y2="86121"/>
                        <a14:backgroundMark x1="45525" y1="38078" x2="45525" y2="38078"/>
                        <a14:backgroundMark x1="34436" y1="39858" x2="34436" y2="39858"/>
                        <a14:backgroundMark x1="25875" y1="37722" x2="25875" y2="37722"/>
                        <a14:backgroundMark x1="29183" y1="63345" x2="29183" y2="63345"/>
                        <a14:backgroundMark x1="20428" y1="38434" x2="20428" y2="384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90684" y="217721"/>
            <a:ext cx="3865337" cy="2113153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29385" y="5854917"/>
            <a:ext cx="10162413" cy="10248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altLang="en-US" sz="4400" dirty="0"/>
              <a:t>      </a:t>
            </a:r>
            <a:r>
              <a:rPr lang="en-IN" altLang="en-US" sz="4400" dirty="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4400" dirty="0">
                <a:latin typeface="Times New Roman" panose="02020603050405020304" charset="0"/>
                <a:cs typeface="Times New Roman" panose="02020603050405020304" charset="0"/>
              </a:rPr>
              <a:t>The project focuses on designing and </a:t>
            </a:r>
            <a:r>
              <a:rPr lang="en-IN" altLang="en-US" sz="4400" dirty="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4400" dirty="0">
                <a:latin typeface="Times New Roman" panose="02020603050405020304" charset="0"/>
                <a:cs typeface="Times New Roman" panose="02020603050405020304" charset="0"/>
              </a:rPr>
              <a:t>simulating a </a:t>
            </a:r>
            <a:r>
              <a:rPr lang="en-US" sz="4400" b="1" dirty="0">
                <a:latin typeface="Times New Roman" panose="02020603050405020304" charset="0"/>
                <a:cs typeface="Times New Roman" panose="02020603050405020304" charset="0"/>
              </a:rPr>
              <a:t>dielectric-modulated, double </a:t>
            </a:r>
            <a:r>
              <a:rPr lang="en-US" sz="4400" b="1" dirty="0" err="1">
                <a:latin typeface="Times New Roman" panose="02020603050405020304" charset="0"/>
                <a:cs typeface="Times New Roman" panose="02020603050405020304" charset="0"/>
              </a:rPr>
              <a:t>AlGaN</a:t>
            </a:r>
            <a:r>
              <a:rPr lang="en-US" sz="4400" b="1" dirty="0">
                <a:latin typeface="Times New Roman" panose="02020603050405020304" charset="0"/>
                <a:cs typeface="Times New Roman" panose="02020603050405020304" charset="0"/>
              </a:rPr>
              <a:t> barrier plasma-based MOSHEMT</a:t>
            </a:r>
            <a:r>
              <a:rPr lang="en-US" sz="4400" dirty="0">
                <a:latin typeface="Times New Roman" panose="02020603050405020304" charset="0"/>
                <a:cs typeface="Times New Roman" panose="02020603050405020304" charset="0"/>
              </a:rPr>
              <a:t> for biosensing applications. The main objective is to enhance </a:t>
            </a:r>
            <a:r>
              <a:rPr lang="en-US" sz="4400" b="1" dirty="0">
                <a:latin typeface="Times New Roman" panose="02020603050405020304" charset="0"/>
                <a:cs typeface="Times New Roman" panose="02020603050405020304" charset="0"/>
              </a:rPr>
              <a:t>sensitivity and selectivity</a:t>
            </a:r>
            <a:r>
              <a:rPr lang="en-US" sz="4400" dirty="0">
                <a:latin typeface="Times New Roman" panose="02020603050405020304" charset="0"/>
                <a:cs typeface="Times New Roman" panose="02020603050405020304" charset="0"/>
              </a:rPr>
              <a:t> in detecting biomolecules using dielectric modulation and charge plasma techniques. The project involves device simulation using </a:t>
            </a:r>
            <a:r>
              <a:rPr lang="en-US" sz="4400" b="1" dirty="0">
                <a:latin typeface="Times New Roman" panose="02020603050405020304" charset="0"/>
                <a:cs typeface="Times New Roman" panose="02020603050405020304" charset="0"/>
              </a:rPr>
              <a:t>TCAD</a:t>
            </a:r>
            <a:r>
              <a:rPr lang="en-US" sz="4400" dirty="0">
                <a:latin typeface="Times New Roman" panose="02020603050405020304" charset="0"/>
                <a:cs typeface="Times New Roman" panose="02020603050405020304" charset="0"/>
              </a:rPr>
              <a:t>, focusing on structural optimization, reducing fabrication complexity, and exploring practical applications in biosensing. Future work includes experimental validation and further optimization of the device for portable and wearable diagnostic systems​</a:t>
            </a:r>
            <a:endParaRPr lang="en-IN" sz="4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0660" y="19088735"/>
            <a:ext cx="10140315" cy="165989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sz="4400" dirty="0">
                <a:latin typeface="Times New Roman" panose="02020603050405020304" charset="0"/>
                <a:cs typeface="Times New Roman" panose="02020603050405020304" charset="0"/>
              </a:rPr>
              <a:t>The project addresses the increasing demand for advanced biosensing technologies in sectors like biomedical diagnostics, healthcare, and environmental monitoring.</a:t>
            </a:r>
            <a:endParaRPr lang="en-IN" sz="4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sz="4400" dirty="0">
                <a:latin typeface="Times New Roman" panose="02020603050405020304" charset="0"/>
                <a:cs typeface="Times New Roman" panose="02020603050405020304" charset="0"/>
              </a:rPr>
              <a:t>Existing biosensors have challenges related to sensitivity, selectivity, and scalability.</a:t>
            </a:r>
            <a:endParaRPr lang="en-IN" sz="4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sz="4400" dirty="0">
                <a:latin typeface="Times New Roman" panose="02020603050405020304" charset="0"/>
                <a:cs typeface="Times New Roman" panose="02020603050405020304" charset="0"/>
              </a:rPr>
              <a:t>The project aims to overcome these limitations using a dielectric-modulated, double AlGaN barrier plasma-based MOSHEMT </a:t>
            </a:r>
            <a:endParaRPr lang="en-IN" sz="4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sz="4400" dirty="0">
                <a:latin typeface="Times New Roman" panose="02020603050405020304" charset="0"/>
                <a:cs typeface="Times New Roman" panose="02020603050405020304" charset="0"/>
              </a:rPr>
              <a:t>Dielectric modulation and charge plasma techniques are employed to enhance the detection of biomolecules such as proteins.</a:t>
            </a:r>
            <a:endParaRPr lang="en-IN" sz="4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sz="4400" dirty="0">
                <a:latin typeface="Times New Roman" panose="02020603050405020304" charset="0"/>
                <a:cs typeface="Times New Roman" panose="02020603050405020304" charset="0"/>
              </a:rPr>
              <a:t>TCAD  simulations are used to explore innovative optimization methods for device performance.</a:t>
            </a:r>
            <a:endParaRPr lang="en-IN" sz="4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sz="4400" dirty="0">
                <a:latin typeface="Times New Roman" panose="02020603050405020304" charset="0"/>
                <a:cs typeface="Times New Roman" panose="02020603050405020304" charset="0"/>
              </a:rPr>
              <a:t>The research focuses on improving device architecture through dielectric modulation, leading to more efficient biomolecule detection.</a:t>
            </a:r>
            <a:endParaRPr lang="en-IN" sz="4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IN" sz="4400" dirty="0"/>
          </a:p>
          <a:p>
            <a:pPr algn="ctr"/>
            <a:endParaRPr lang="en-IN" sz="4400" dirty="0"/>
          </a:p>
          <a:p>
            <a:pPr algn="ctr"/>
            <a:endParaRPr lang="en-IN" sz="4400" dirty="0"/>
          </a:p>
          <a:p>
            <a:pPr algn="ctr"/>
            <a:endParaRPr lang="en-IN" sz="4400" dirty="0"/>
          </a:p>
          <a:p>
            <a:pPr algn="ctr"/>
            <a:endParaRPr lang="en-IN" sz="4400" dirty="0"/>
          </a:p>
          <a:p>
            <a:pPr algn="ctr"/>
            <a:endParaRPr lang="en-IN" sz="4400" dirty="0"/>
          </a:p>
          <a:p>
            <a:pPr algn="ctr"/>
            <a:endParaRPr lang="en-IN" sz="4400" dirty="0"/>
          </a:p>
          <a:p>
            <a:pPr algn="ctr"/>
            <a:endParaRPr lang="en-IN" sz="4400" dirty="0"/>
          </a:p>
          <a:p>
            <a:pPr algn="ctr"/>
            <a:endParaRPr lang="en-IN" sz="4400" dirty="0"/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 rot="10800000" flipV="1">
            <a:off x="11125195" y="5696230"/>
            <a:ext cx="9504438" cy="14310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TCAD Simulation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: Design and simulate the dielectric-modulated, double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AlGaN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barrier MOSHEMT.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Material Selection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: Use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AlGaN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/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GaN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heterostructures for improved biosensing.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Techniques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: Apply dielectric modulation and charge plasma for enhanced detection.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Analytical Modeling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: Assess sensitivity and selectivity through analytical models.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Literature Review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: Inform design and simulation with existing research.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Optimization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: Optimize device structure via simulation analysis.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Future Validation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: Plan for experimental validation of simulated results.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48085" y="19152870"/>
            <a:ext cx="9109075" cy="4968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14105" y="15817850"/>
            <a:ext cx="8900795" cy="77120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26185" y="5341402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  <a:endParaRPr lang="en-IN" sz="5500" dirty="0"/>
          </a:p>
        </p:txBody>
      </p:sp>
      <p:sp>
        <p:nvSpPr>
          <p:cNvPr id="24" name="TextBox 23"/>
          <p:cNvSpPr txBox="1"/>
          <p:nvPr/>
        </p:nvSpPr>
        <p:spPr>
          <a:xfrm>
            <a:off x="348508" y="19230032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  <a:endParaRPr lang="en-IN" sz="5500" dirty="0"/>
          </a:p>
        </p:txBody>
      </p:sp>
      <p:sp>
        <p:nvSpPr>
          <p:cNvPr id="26" name="TextBox 25"/>
          <p:cNvSpPr txBox="1"/>
          <p:nvPr/>
        </p:nvSpPr>
        <p:spPr>
          <a:xfrm>
            <a:off x="11148182" y="5341402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  <a:endParaRPr lang="en-IN" sz="5500" dirty="0"/>
          </a:p>
        </p:txBody>
      </p:sp>
      <p:sp>
        <p:nvSpPr>
          <p:cNvPr id="28" name="TextBox 27"/>
          <p:cNvSpPr txBox="1"/>
          <p:nvPr/>
        </p:nvSpPr>
        <p:spPr>
          <a:xfrm>
            <a:off x="21488398" y="5341402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  <a:endParaRPr lang="en-IN" sz="5500" dirty="0"/>
          </a:p>
        </p:txBody>
      </p:sp>
      <p:sp>
        <p:nvSpPr>
          <p:cNvPr id="30" name="TextBox 29"/>
          <p:cNvSpPr txBox="1"/>
          <p:nvPr/>
        </p:nvSpPr>
        <p:spPr>
          <a:xfrm>
            <a:off x="11125200" y="25647650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  <a:endParaRPr lang="en-IN" sz="55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0" y="1"/>
            <a:ext cx="32004000" cy="36360098"/>
            <a:chOff x="0" y="1"/>
            <a:chExt cx="32004000" cy="36360098"/>
          </a:xfrm>
        </p:grpSpPr>
        <p:sp>
          <p:nvSpPr>
            <p:cNvPr id="12" name="Rectangle 11"/>
            <p:cNvSpPr/>
            <p:nvPr/>
          </p:nvSpPr>
          <p:spPr>
            <a:xfrm>
              <a:off x="0" y="2842026"/>
              <a:ext cx="32004000" cy="33518073"/>
            </a:xfrm>
            <a:prstGeom prst="rect">
              <a:avLst/>
            </a:prstGeom>
            <a:solidFill>
              <a:srgbClr val="FFF7D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1"/>
              <a:ext cx="32004000" cy="2842026"/>
            </a:xfrm>
            <a:prstGeom prst="rect">
              <a:avLst/>
            </a:prstGeom>
            <a:solidFill>
              <a:srgbClr val="DACDC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Text Box 16"/>
            <p:cNvSpPr txBox="1">
              <a:spLocks noChangeArrowheads="1"/>
            </p:cNvSpPr>
            <p:nvPr/>
          </p:nvSpPr>
          <p:spPr bwMode="auto">
            <a:xfrm>
              <a:off x="6249068" y="513691"/>
              <a:ext cx="20431124" cy="1677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8279" tIns="29145" rIns="58279" bIns="29145">
              <a:spAutoFit/>
            </a:bodyPr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ts val="0"/>
                </a:spcBef>
              </a:pPr>
              <a:r>
                <a:rPr lang="en-US" altLang="zh-CN" sz="6000" baseline="0" dirty="0">
                  <a:latin typeface="Poppins" panose="00000500000000000000" pitchFamily="2" charset="0"/>
                  <a:ea typeface="SimSun" panose="02010600030101010101" pitchFamily="2" charset="-122"/>
                  <a:cs typeface="Poppins" panose="00000500000000000000" pitchFamily="2" charset="0"/>
                </a:rPr>
                <a:t>[Insert Title]</a:t>
              </a:r>
              <a:endParaRPr lang="en-US" altLang="zh-CN" sz="6000" baseline="0" dirty="0">
                <a:latin typeface="Poppins" panose="00000500000000000000" pitchFamily="2" charset="0"/>
                <a:ea typeface="SimSun" panose="02010600030101010101" pitchFamily="2" charset="-122"/>
                <a:cs typeface="Poppins" panose="00000500000000000000" pitchFamily="2" charset="0"/>
              </a:endParaRPr>
            </a:p>
            <a:p>
              <a:pPr algn="ctr" eaLnBrk="1" hangingPunct="1">
                <a:spcBef>
                  <a:spcPts val="0"/>
                </a:spcBef>
              </a:pPr>
              <a:endParaRPr lang="en-US" altLang="zh-CN" sz="4520" baseline="0" dirty="0">
                <a:latin typeface="Poppins" panose="00000500000000000000" pitchFamily="2" charset="0"/>
                <a:ea typeface="SimSun" panose="02010600030101010101" pitchFamily="2" charset="-122"/>
                <a:cs typeface="Poppins" panose="00000500000000000000" pitchFamily="2" charset="0"/>
              </a:endParaRPr>
            </a:p>
          </p:txBody>
        </p:sp>
        <p:sp>
          <p:nvSpPr>
            <p:cNvPr id="3" name="Text Box 18"/>
            <p:cNvSpPr txBox="1">
              <a:spLocks noChangeArrowheads="1"/>
            </p:cNvSpPr>
            <p:nvPr/>
          </p:nvSpPr>
          <p:spPr bwMode="auto">
            <a:xfrm>
              <a:off x="2763791" y="3031604"/>
              <a:ext cx="27241501" cy="42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8279" tIns="29145" rIns="58279" bIns="29145">
              <a:spAutoFit/>
            </a:bodyPr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500" baseline="0" dirty="0">
                  <a:latin typeface="Poppins" panose="00000500000000000000" pitchFamily="2" charset="0"/>
                  <a:ea typeface="SimSun" panose="02010600030101010101" pitchFamily="2" charset="-122"/>
                  <a:cs typeface="Poppins" panose="00000500000000000000" pitchFamily="2" charset="0"/>
                </a:rPr>
                <a:t>.  </a:t>
              </a:r>
              <a:endParaRPr lang="en-US" altLang="zh-CN" sz="3500" baseline="0" dirty="0">
                <a:latin typeface="Poppins" panose="00000500000000000000" pitchFamily="2" charset="0"/>
                <a:ea typeface="SimSun" panose="02010600030101010101" pitchFamily="2" charset="-122"/>
                <a:cs typeface="Poppins" panose="00000500000000000000" pitchFamily="2" charset="0"/>
              </a:endParaRPr>
            </a:p>
          </p:txBody>
        </p:sp>
        <p:sp>
          <p:nvSpPr>
            <p:cNvPr id="6" name="Text Box 18"/>
            <p:cNvSpPr txBox="1">
              <a:spLocks noChangeArrowheads="1"/>
            </p:cNvSpPr>
            <p:nvPr/>
          </p:nvSpPr>
          <p:spPr bwMode="auto">
            <a:xfrm>
              <a:off x="2196036" y="3873287"/>
              <a:ext cx="27241501" cy="532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8279" tIns="29145" rIns="58279" bIns="29145">
              <a:spAutoFit/>
            </a:bodyPr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4500" baseline="0" dirty="0">
                  <a:latin typeface="Poppins" panose="00000500000000000000" pitchFamily="2" charset="0"/>
                  <a:ea typeface="SimSun" panose="02010600030101010101" pitchFamily="2" charset="-122"/>
                  <a:cs typeface="Poppins" panose="00000500000000000000" pitchFamily="2" charset="0"/>
                </a:rPr>
                <a:t>Supervisor : &lt;&lt; Name of the Supervisor &gt;&gt;</a:t>
              </a:r>
              <a:endParaRPr lang="en-US" altLang="zh-CN" sz="4500" baseline="0" dirty="0">
                <a:latin typeface="Poppins" panose="00000500000000000000" pitchFamily="2" charset="0"/>
                <a:ea typeface="SimSun" panose="02010600030101010101" pitchFamily="2" charset="-122"/>
                <a:cs typeface="Poppins" panose="00000500000000000000" pitchFamily="2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0785" y="513691"/>
              <a:ext cx="4169868" cy="1845973"/>
            </a:xfrm>
            <a:prstGeom prst="rect">
              <a:avLst/>
            </a:prstGeom>
          </p:spPr>
        </p:pic>
        <p:sp>
          <p:nvSpPr>
            <p:cNvPr id="14" name="Rectangle: Rounded Corners 13"/>
            <p:cNvSpPr/>
            <p:nvPr/>
          </p:nvSpPr>
          <p:spPr>
            <a:xfrm>
              <a:off x="200785" y="4489851"/>
              <a:ext cx="10391013" cy="13154693"/>
            </a:xfrm>
            <a:prstGeom prst="roundRect">
              <a:avLst>
                <a:gd name="adj" fmla="val 2490"/>
              </a:avLst>
            </a:prstGeom>
            <a:solidFill>
              <a:srgbClr val="DAC4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200785" y="17951449"/>
              <a:ext cx="10391013" cy="18088307"/>
            </a:xfrm>
            <a:prstGeom prst="roundRect">
              <a:avLst>
                <a:gd name="adj" fmla="val 2490"/>
              </a:avLst>
            </a:prstGeom>
            <a:solidFill>
              <a:srgbClr val="DAC4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10896600" y="4639936"/>
              <a:ext cx="9857616" cy="19744114"/>
            </a:xfrm>
            <a:prstGeom prst="roundRect">
              <a:avLst>
                <a:gd name="adj" fmla="val 2490"/>
              </a:avLst>
            </a:prstGeom>
            <a:solidFill>
              <a:srgbClr val="DAC4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21059018" y="4573310"/>
              <a:ext cx="10515597" cy="19810740"/>
            </a:xfrm>
            <a:prstGeom prst="roundRect">
              <a:avLst>
                <a:gd name="adj" fmla="val 2490"/>
              </a:avLst>
            </a:prstGeom>
            <a:solidFill>
              <a:srgbClr val="DAC4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10896600" y="31074838"/>
              <a:ext cx="20678015" cy="4964917"/>
            </a:xfrm>
            <a:prstGeom prst="roundRect">
              <a:avLst>
                <a:gd name="adj" fmla="val 2490"/>
              </a:avLst>
            </a:prstGeom>
            <a:solidFill>
              <a:srgbClr val="DAC4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10896600" y="24704392"/>
              <a:ext cx="20678015" cy="6050104"/>
            </a:xfrm>
            <a:prstGeom prst="roundRect">
              <a:avLst>
                <a:gd name="adj" fmla="val 2490"/>
              </a:avLst>
            </a:prstGeom>
            <a:solidFill>
              <a:srgbClr val="DAC4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2916191" y="3184004"/>
              <a:ext cx="27241501" cy="42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8279" tIns="29145" rIns="58279" bIns="29145">
              <a:spAutoFit/>
            </a:bodyPr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500" baseline="0" dirty="0">
                  <a:latin typeface="Poppins" panose="00000500000000000000" pitchFamily="2" charset="0"/>
                  <a:ea typeface="SimSun" panose="02010600030101010101" pitchFamily="2" charset="-122"/>
                  <a:cs typeface="Poppins" panose="00000500000000000000" pitchFamily="2" charset="0"/>
                </a:rPr>
                <a:t>.  </a:t>
              </a:r>
              <a:endParaRPr lang="en-US" altLang="zh-CN" sz="3500" baseline="0" dirty="0">
                <a:latin typeface="Poppins" panose="00000500000000000000" pitchFamily="2" charset="0"/>
                <a:ea typeface="SimSun" panose="02010600030101010101" pitchFamily="2" charset="-122"/>
                <a:cs typeface="Poppins" panose="00000500000000000000" pitchFamily="2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6195" y="4455405"/>
              <a:ext cx="3934090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500" b="1" dirty="0">
                  <a:latin typeface="Poppins" panose="00000500000000000000" pitchFamily="2" charset="0"/>
                  <a:cs typeface="Poppins" panose="00000500000000000000" pitchFamily="2" charset="0"/>
                </a:rPr>
                <a:t>Abstract</a:t>
              </a:r>
              <a:endParaRPr lang="en-IN" sz="6500" b="1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8508" y="18037321"/>
              <a:ext cx="5461752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500" b="1" dirty="0">
                  <a:latin typeface="Poppins" panose="00000500000000000000" pitchFamily="2" charset="0"/>
                  <a:cs typeface="Poppins" panose="00000500000000000000" pitchFamily="2" charset="0"/>
                </a:rPr>
                <a:t>Background</a:t>
              </a:r>
              <a:endParaRPr lang="en-IN" sz="6500" b="1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046578" y="4507362"/>
              <a:ext cx="3922869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500" b="1" dirty="0">
                  <a:latin typeface="Poppins" panose="00000500000000000000" pitchFamily="2" charset="0"/>
                  <a:cs typeface="Poppins" panose="00000500000000000000" pitchFamily="2" charset="0"/>
                </a:rPr>
                <a:t>Methods</a:t>
              </a:r>
              <a:endParaRPr lang="en-IN" sz="6500" b="1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235607" y="4551119"/>
              <a:ext cx="3315331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500" b="1" dirty="0">
                  <a:latin typeface="Poppins" panose="00000500000000000000" pitchFamily="2" charset="0"/>
                  <a:cs typeface="Poppins" panose="00000500000000000000" pitchFamily="2" charset="0"/>
                </a:rPr>
                <a:t>Results</a:t>
              </a:r>
              <a:endParaRPr lang="en-IN" sz="6500" b="1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014056" y="24734444"/>
              <a:ext cx="5024132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500" b="1" dirty="0">
                  <a:latin typeface="Poppins" panose="00000500000000000000" pitchFamily="2" charset="0"/>
                  <a:cs typeface="Poppins" panose="00000500000000000000" pitchFamily="2" charset="0"/>
                </a:rPr>
                <a:t>Conclusion</a:t>
              </a:r>
              <a:endParaRPr lang="en-IN" sz="6500" b="1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37038" y="31160539"/>
              <a:ext cx="8715848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500" b="1" dirty="0">
                  <a:latin typeface="Poppins" panose="00000500000000000000" pitchFamily="2" charset="0"/>
                  <a:cs typeface="Poppins" panose="00000500000000000000" pitchFamily="2" charset="0"/>
                </a:rPr>
                <a:t>Future Perspectives</a:t>
              </a:r>
              <a:endParaRPr lang="en-IN" sz="6500" b="1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1148182" y="32124650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  <a:endParaRPr lang="en-IN" sz="5500" dirty="0"/>
          </a:p>
        </p:txBody>
      </p:sp>
      <p:sp>
        <p:nvSpPr>
          <p:cNvPr id="34" name="TextBox 33"/>
          <p:cNvSpPr txBox="1"/>
          <p:nvPr/>
        </p:nvSpPr>
        <p:spPr>
          <a:xfrm>
            <a:off x="11148182" y="25733351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  <a:endParaRPr lang="en-IN" sz="5500" dirty="0"/>
          </a:p>
        </p:txBody>
      </p:sp>
      <p:sp>
        <p:nvSpPr>
          <p:cNvPr id="35" name="TextBox 34"/>
          <p:cNvSpPr txBox="1"/>
          <p:nvPr/>
        </p:nvSpPr>
        <p:spPr>
          <a:xfrm>
            <a:off x="11175123" y="5618182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  <a:endParaRPr lang="en-IN" sz="5500" dirty="0"/>
          </a:p>
        </p:txBody>
      </p:sp>
      <p:sp>
        <p:nvSpPr>
          <p:cNvPr id="36" name="TextBox 35"/>
          <p:cNvSpPr txBox="1"/>
          <p:nvPr/>
        </p:nvSpPr>
        <p:spPr>
          <a:xfrm>
            <a:off x="21255724" y="5646838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  <a:endParaRPr lang="en-IN" sz="5500" dirty="0"/>
          </a:p>
        </p:txBody>
      </p:sp>
      <p:sp>
        <p:nvSpPr>
          <p:cNvPr id="37" name="TextBox 36"/>
          <p:cNvSpPr txBox="1"/>
          <p:nvPr/>
        </p:nvSpPr>
        <p:spPr>
          <a:xfrm>
            <a:off x="342522" y="5362015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  <a:endParaRPr lang="en-IN" sz="5500" dirty="0"/>
          </a:p>
        </p:txBody>
      </p:sp>
      <p:sp>
        <p:nvSpPr>
          <p:cNvPr id="38" name="TextBox 37"/>
          <p:cNvSpPr txBox="1"/>
          <p:nvPr/>
        </p:nvSpPr>
        <p:spPr>
          <a:xfrm>
            <a:off x="429387" y="19088547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  <a:endParaRPr lang="en-IN" sz="5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8600" y="320343"/>
            <a:ext cx="5128674" cy="22387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23274" y="2892079"/>
            <a:ext cx="3205054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[</a:t>
            </a:r>
            <a:r>
              <a:rPr lang="en-US" sz="4500" b="1" dirty="0">
                <a:latin typeface="Poppins" panose="00000500000000000000" pitchFamily="2" charset="0"/>
                <a:ea typeface="SimSun" panose="02010600030101010101" pitchFamily="2" charset="-122"/>
                <a:cs typeface="Poppins" panose="00000500000000000000" pitchFamily="2" charset="0"/>
              </a:rPr>
              <a:t>Insert team members name (TL First)}</a:t>
            </a:r>
            <a:endParaRPr lang="en-IN" sz="4500" b="1" dirty="0">
              <a:latin typeface="Poppins" panose="00000500000000000000" pitchFamily="2" charset="0"/>
              <a:ea typeface="SimSun" panose="02010600030101010101" pitchFamily="2" charset="-122"/>
              <a:cs typeface="Poppins" panose="00000500000000000000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7383" y="569413"/>
            <a:ext cx="4541217" cy="19598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09" b="93950" l="3113" r="94553">
                        <a14:foregroundMark x1="3113" y1="14947" x2="3113" y2="14947"/>
                        <a14:foregroundMark x1="14008" y1="16726" x2="14008" y2="16726"/>
                        <a14:foregroundMark x1="22179" y1="21352" x2="22179" y2="21352"/>
                        <a14:foregroundMark x1="30350" y1="19929" x2="30350" y2="19929"/>
                        <a14:foregroundMark x1="32879" y1="39146" x2="32879" y2="39146"/>
                        <a14:foregroundMark x1="9339" y1="44840" x2="9339" y2="44840"/>
                        <a14:foregroundMark x1="42996" y1="39858" x2="42996" y2="39858"/>
                        <a14:foregroundMark x1="53696" y1="39858" x2="53696" y2="39858"/>
                        <a14:foregroundMark x1="63035" y1="41993" x2="63035" y2="41993"/>
                        <a14:foregroundMark x1="75875" y1="40925" x2="75875" y2="40925"/>
                        <a14:foregroundMark x1="80545" y1="35587" x2="80545" y2="35587"/>
                        <a14:foregroundMark x1="94553" y1="44128" x2="94553" y2="44128"/>
                        <a14:foregroundMark x1="8171" y1="56940" x2="8171" y2="56940"/>
                        <a14:foregroundMark x1="13619" y1="58363" x2="13619" y2="58363"/>
                        <a14:foregroundMark x1="21206" y1="57651" x2="21206" y2="57651"/>
                        <a14:foregroundMark x1="28016" y1="59786" x2="28016" y2="59786"/>
                        <a14:foregroundMark x1="36770" y1="61210" x2="36770" y2="61210"/>
                        <a14:foregroundMark x1="8171" y1="87544" x2="8171" y2="87544"/>
                        <a14:foregroundMark x1="14981" y1="87544" x2="14981" y2="87544"/>
                        <a14:foregroundMark x1="21984" y1="87544" x2="21984" y2="87544"/>
                        <a14:foregroundMark x1="32296" y1="88256" x2="32296" y2="88256"/>
                        <a14:foregroundMark x1="43580" y1="91103" x2="43580" y2="91103"/>
                        <a14:foregroundMark x1="52918" y1="88256" x2="52918" y2="88256"/>
                        <a14:foregroundMark x1="63230" y1="93950" x2="63230" y2="93950"/>
                        <a14:foregroundMark x1="71595" y1="90391" x2="71595" y2="90391"/>
                        <a14:foregroundMark x1="81907" y1="92171" x2="81907" y2="92171"/>
                        <a14:foregroundMark x1="14008" y1="37722" x2="14008" y2="37722"/>
                        <a14:foregroundMark x1="23346" y1="40569" x2="23346" y2="40569"/>
                        <a14:backgroundMark x1="6420" y1="39146" x2="6420" y2="39146"/>
                        <a14:backgroundMark x1="7004" y1="39146" x2="7004" y2="39146"/>
                        <a14:backgroundMark x1="7004" y1="40925" x2="7004" y2="40925"/>
                        <a14:backgroundMark x1="6420" y1="41993" x2="6420" y2="41993"/>
                        <a14:backgroundMark x1="5837" y1="38078" x2="5837" y2="38078"/>
                        <a14:backgroundMark x1="6226" y1="41281" x2="6226" y2="41281"/>
                        <a14:backgroundMark x1="6615" y1="84698" x2="6615" y2="84698"/>
                        <a14:backgroundMark x1="46109" y1="88256" x2="46109" y2="88256"/>
                        <a14:backgroundMark x1="73346" y1="86121" x2="73346" y2="86121"/>
                        <a14:backgroundMark x1="45525" y1="38078" x2="45525" y2="38078"/>
                        <a14:backgroundMark x1="34436" y1="39858" x2="34436" y2="39858"/>
                        <a14:backgroundMark x1="25875" y1="37722" x2="25875" y2="37722"/>
                        <a14:backgroundMark x1="29183" y1="63345" x2="29183" y2="63345"/>
                        <a14:backgroundMark x1="20428" y1="38434" x2="20428" y2="384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90684" y="267476"/>
            <a:ext cx="3865337" cy="21131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26185" y="5341402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  <a:endParaRPr lang="en-IN" sz="5500" dirty="0"/>
          </a:p>
        </p:txBody>
      </p:sp>
      <p:sp>
        <p:nvSpPr>
          <p:cNvPr id="24" name="TextBox 23"/>
          <p:cNvSpPr txBox="1"/>
          <p:nvPr/>
        </p:nvSpPr>
        <p:spPr>
          <a:xfrm>
            <a:off x="348508" y="19230032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  <a:endParaRPr lang="en-IN" sz="5500" dirty="0"/>
          </a:p>
        </p:txBody>
      </p:sp>
      <p:sp>
        <p:nvSpPr>
          <p:cNvPr id="26" name="TextBox 25"/>
          <p:cNvSpPr txBox="1"/>
          <p:nvPr/>
        </p:nvSpPr>
        <p:spPr>
          <a:xfrm>
            <a:off x="11148182" y="5341402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  <a:endParaRPr lang="en-IN" sz="5500" dirty="0"/>
          </a:p>
        </p:txBody>
      </p:sp>
      <p:sp>
        <p:nvSpPr>
          <p:cNvPr id="28" name="TextBox 27"/>
          <p:cNvSpPr txBox="1"/>
          <p:nvPr/>
        </p:nvSpPr>
        <p:spPr>
          <a:xfrm>
            <a:off x="21488398" y="5341402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  <a:endParaRPr lang="en-IN" sz="5500" dirty="0"/>
          </a:p>
        </p:txBody>
      </p:sp>
      <p:sp>
        <p:nvSpPr>
          <p:cNvPr id="30" name="TextBox 29"/>
          <p:cNvSpPr txBox="1"/>
          <p:nvPr/>
        </p:nvSpPr>
        <p:spPr>
          <a:xfrm>
            <a:off x="11125200" y="25647650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  <a:endParaRPr lang="en-IN" sz="55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0" y="1"/>
            <a:ext cx="32004000" cy="36360098"/>
            <a:chOff x="0" y="1"/>
            <a:chExt cx="32004000" cy="36360098"/>
          </a:xfrm>
        </p:grpSpPr>
        <p:sp>
          <p:nvSpPr>
            <p:cNvPr id="12" name="Rectangle 11"/>
            <p:cNvSpPr/>
            <p:nvPr/>
          </p:nvSpPr>
          <p:spPr>
            <a:xfrm>
              <a:off x="0" y="2842026"/>
              <a:ext cx="32004000" cy="335180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1"/>
              <a:ext cx="32004000" cy="28420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Text Box 16"/>
            <p:cNvSpPr txBox="1">
              <a:spLocks noChangeArrowheads="1"/>
            </p:cNvSpPr>
            <p:nvPr/>
          </p:nvSpPr>
          <p:spPr bwMode="auto">
            <a:xfrm>
              <a:off x="6249068" y="513691"/>
              <a:ext cx="20431124" cy="1677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8279" tIns="29145" rIns="58279" bIns="29145">
              <a:spAutoFit/>
            </a:bodyPr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ts val="0"/>
                </a:spcBef>
              </a:pPr>
              <a:r>
                <a:rPr lang="en-US" altLang="zh-CN" sz="6000" baseline="0" dirty="0">
                  <a:latin typeface="Poppins" panose="00000500000000000000" pitchFamily="2" charset="0"/>
                  <a:ea typeface="SimSun" panose="02010600030101010101" pitchFamily="2" charset="-122"/>
                  <a:cs typeface="Poppins" panose="00000500000000000000" pitchFamily="2" charset="0"/>
                </a:rPr>
                <a:t>[Insert Title]</a:t>
              </a:r>
              <a:endParaRPr lang="en-US" altLang="zh-CN" sz="6000" baseline="0" dirty="0">
                <a:latin typeface="Poppins" panose="00000500000000000000" pitchFamily="2" charset="0"/>
                <a:ea typeface="SimSun" panose="02010600030101010101" pitchFamily="2" charset="-122"/>
                <a:cs typeface="Poppins" panose="00000500000000000000" pitchFamily="2" charset="0"/>
              </a:endParaRPr>
            </a:p>
            <a:p>
              <a:pPr algn="ctr" eaLnBrk="1" hangingPunct="1">
                <a:spcBef>
                  <a:spcPts val="0"/>
                </a:spcBef>
              </a:pPr>
              <a:endParaRPr lang="en-US" altLang="zh-CN" sz="4520" baseline="0" dirty="0">
                <a:latin typeface="Poppins" panose="00000500000000000000" pitchFamily="2" charset="0"/>
                <a:ea typeface="SimSun" panose="02010600030101010101" pitchFamily="2" charset="-122"/>
                <a:cs typeface="Poppins" panose="00000500000000000000" pitchFamily="2" charset="0"/>
              </a:endParaRPr>
            </a:p>
          </p:txBody>
        </p:sp>
        <p:sp>
          <p:nvSpPr>
            <p:cNvPr id="3" name="Text Box 18"/>
            <p:cNvSpPr txBox="1">
              <a:spLocks noChangeArrowheads="1"/>
            </p:cNvSpPr>
            <p:nvPr/>
          </p:nvSpPr>
          <p:spPr bwMode="auto">
            <a:xfrm>
              <a:off x="2763791" y="3031604"/>
              <a:ext cx="27241501" cy="42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8279" tIns="29145" rIns="58279" bIns="29145">
              <a:spAutoFit/>
            </a:bodyPr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500" baseline="0" dirty="0">
                  <a:latin typeface="Poppins" panose="00000500000000000000" pitchFamily="2" charset="0"/>
                  <a:ea typeface="SimSun" panose="02010600030101010101" pitchFamily="2" charset="-122"/>
                  <a:cs typeface="Poppins" panose="00000500000000000000" pitchFamily="2" charset="0"/>
                </a:rPr>
                <a:t>.  </a:t>
              </a:r>
              <a:endParaRPr lang="en-US" altLang="zh-CN" sz="3500" baseline="0" dirty="0">
                <a:latin typeface="Poppins" panose="00000500000000000000" pitchFamily="2" charset="0"/>
                <a:ea typeface="SimSun" panose="02010600030101010101" pitchFamily="2" charset="-122"/>
                <a:cs typeface="Poppins" panose="00000500000000000000" pitchFamily="2" charset="0"/>
              </a:endParaRPr>
            </a:p>
          </p:txBody>
        </p:sp>
        <p:sp>
          <p:nvSpPr>
            <p:cNvPr id="6" name="Text Box 18"/>
            <p:cNvSpPr txBox="1">
              <a:spLocks noChangeArrowheads="1"/>
            </p:cNvSpPr>
            <p:nvPr/>
          </p:nvSpPr>
          <p:spPr bwMode="auto">
            <a:xfrm>
              <a:off x="2196036" y="3873287"/>
              <a:ext cx="27241501" cy="532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8279" tIns="29145" rIns="58279" bIns="29145">
              <a:spAutoFit/>
            </a:bodyPr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4500" baseline="0" dirty="0">
                  <a:latin typeface="Poppins" panose="00000500000000000000" pitchFamily="2" charset="0"/>
                  <a:ea typeface="SimSun" panose="02010600030101010101" pitchFamily="2" charset="-122"/>
                  <a:cs typeface="Poppins" panose="00000500000000000000" pitchFamily="2" charset="0"/>
                </a:rPr>
                <a:t>Supervisor : &lt;&lt; Name of the Supervisor &gt;&gt;</a:t>
              </a:r>
              <a:endParaRPr lang="en-US" altLang="zh-CN" sz="4500" baseline="0" dirty="0">
                <a:latin typeface="Poppins" panose="00000500000000000000" pitchFamily="2" charset="0"/>
                <a:ea typeface="SimSun" panose="02010600030101010101" pitchFamily="2" charset="-122"/>
                <a:cs typeface="Poppins" panose="00000500000000000000" pitchFamily="2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0785" y="513691"/>
              <a:ext cx="4169868" cy="1845973"/>
            </a:xfrm>
            <a:prstGeom prst="rect">
              <a:avLst/>
            </a:prstGeom>
          </p:spPr>
        </p:pic>
        <p:sp>
          <p:nvSpPr>
            <p:cNvPr id="14" name="Rectangle: Rounded Corners 13"/>
            <p:cNvSpPr/>
            <p:nvPr/>
          </p:nvSpPr>
          <p:spPr>
            <a:xfrm>
              <a:off x="200785" y="4489851"/>
              <a:ext cx="10391013" cy="13154693"/>
            </a:xfrm>
            <a:prstGeom prst="roundRect">
              <a:avLst>
                <a:gd name="adj" fmla="val 249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200785" y="17951449"/>
              <a:ext cx="10391013" cy="18088307"/>
            </a:xfrm>
            <a:prstGeom prst="roundRect">
              <a:avLst>
                <a:gd name="adj" fmla="val 249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10896600" y="4639936"/>
              <a:ext cx="9857616" cy="19744114"/>
            </a:xfrm>
            <a:prstGeom prst="roundRect">
              <a:avLst>
                <a:gd name="adj" fmla="val 249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21059018" y="4573310"/>
              <a:ext cx="10515597" cy="19810740"/>
            </a:xfrm>
            <a:prstGeom prst="roundRect">
              <a:avLst>
                <a:gd name="adj" fmla="val 249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10896600" y="31074838"/>
              <a:ext cx="20678015" cy="4964917"/>
            </a:xfrm>
            <a:prstGeom prst="roundRect">
              <a:avLst>
                <a:gd name="adj" fmla="val 249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10896600" y="24704392"/>
              <a:ext cx="20678015" cy="6050104"/>
            </a:xfrm>
            <a:prstGeom prst="roundRect">
              <a:avLst>
                <a:gd name="adj" fmla="val 249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2916191" y="3184004"/>
              <a:ext cx="27241501" cy="42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8279" tIns="29145" rIns="58279" bIns="29145">
              <a:spAutoFit/>
            </a:bodyPr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500" baseline="0" dirty="0">
                  <a:latin typeface="Poppins" panose="00000500000000000000" pitchFamily="2" charset="0"/>
                  <a:ea typeface="SimSun" panose="02010600030101010101" pitchFamily="2" charset="-122"/>
                  <a:cs typeface="Poppins" panose="00000500000000000000" pitchFamily="2" charset="0"/>
                </a:rPr>
                <a:t>.  </a:t>
              </a:r>
              <a:endParaRPr lang="en-US" altLang="zh-CN" sz="3500" baseline="0" dirty="0">
                <a:latin typeface="Poppins" panose="00000500000000000000" pitchFamily="2" charset="0"/>
                <a:ea typeface="SimSun" panose="02010600030101010101" pitchFamily="2" charset="-122"/>
                <a:cs typeface="Poppins" panose="00000500000000000000" pitchFamily="2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6195" y="4455405"/>
              <a:ext cx="3934090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500" b="1" dirty="0">
                  <a:latin typeface="Poppins" panose="00000500000000000000" pitchFamily="2" charset="0"/>
                  <a:cs typeface="Poppins" panose="00000500000000000000" pitchFamily="2" charset="0"/>
                </a:rPr>
                <a:t>Abstract</a:t>
              </a:r>
              <a:endParaRPr lang="en-IN" sz="6500" b="1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8508" y="18037321"/>
              <a:ext cx="5461752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500" b="1" dirty="0">
                  <a:latin typeface="Poppins" panose="00000500000000000000" pitchFamily="2" charset="0"/>
                  <a:cs typeface="Poppins" panose="00000500000000000000" pitchFamily="2" charset="0"/>
                </a:rPr>
                <a:t>Background</a:t>
              </a:r>
              <a:endParaRPr lang="en-IN" sz="6500" b="1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046578" y="4507362"/>
              <a:ext cx="3922869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500" b="1" dirty="0">
                  <a:latin typeface="Poppins" panose="00000500000000000000" pitchFamily="2" charset="0"/>
                  <a:cs typeface="Poppins" panose="00000500000000000000" pitchFamily="2" charset="0"/>
                </a:rPr>
                <a:t>Methods</a:t>
              </a:r>
              <a:endParaRPr lang="en-IN" sz="6500" b="1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235607" y="4551119"/>
              <a:ext cx="3315331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500" b="1" dirty="0">
                  <a:latin typeface="Poppins" panose="00000500000000000000" pitchFamily="2" charset="0"/>
                  <a:cs typeface="Poppins" panose="00000500000000000000" pitchFamily="2" charset="0"/>
                </a:rPr>
                <a:t>Results</a:t>
              </a:r>
              <a:endParaRPr lang="en-IN" sz="6500" b="1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014056" y="24734444"/>
              <a:ext cx="5024132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500" b="1" dirty="0">
                  <a:latin typeface="Poppins" panose="00000500000000000000" pitchFamily="2" charset="0"/>
                  <a:cs typeface="Poppins" panose="00000500000000000000" pitchFamily="2" charset="0"/>
                </a:rPr>
                <a:t>Conclusion</a:t>
              </a:r>
              <a:endParaRPr lang="en-IN" sz="6500" b="1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37038" y="31160539"/>
              <a:ext cx="8715848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500" b="1" dirty="0">
                  <a:latin typeface="Poppins" panose="00000500000000000000" pitchFamily="2" charset="0"/>
                  <a:cs typeface="Poppins" panose="00000500000000000000" pitchFamily="2" charset="0"/>
                </a:rPr>
                <a:t>Future Perspectives</a:t>
              </a:r>
              <a:endParaRPr lang="en-IN" sz="6500" b="1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1148182" y="32124650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  <a:endParaRPr lang="en-IN" sz="5500" dirty="0"/>
          </a:p>
        </p:txBody>
      </p:sp>
      <p:sp>
        <p:nvSpPr>
          <p:cNvPr id="34" name="TextBox 33"/>
          <p:cNvSpPr txBox="1"/>
          <p:nvPr/>
        </p:nvSpPr>
        <p:spPr>
          <a:xfrm>
            <a:off x="11148182" y="25733351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  <a:endParaRPr lang="en-IN" sz="5500" dirty="0"/>
          </a:p>
        </p:txBody>
      </p:sp>
      <p:sp>
        <p:nvSpPr>
          <p:cNvPr id="35" name="TextBox 34"/>
          <p:cNvSpPr txBox="1"/>
          <p:nvPr/>
        </p:nvSpPr>
        <p:spPr>
          <a:xfrm>
            <a:off x="11175123" y="5618182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  <a:endParaRPr lang="en-IN" sz="5500" dirty="0"/>
          </a:p>
        </p:txBody>
      </p:sp>
      <p:sp>
        <p:nvSpPr>
          <p:cNvPr id="36" name="TextBox 35"/>
          <p:cNvSpPr txBox="1"/>
          <p:nvPr/>
        </p:nvSpPr>
        <p:spPr>
          <a:xfrm>
            <a:off x="21255724" y="5646838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  <a:endParaRPr lang="en-IN" sz="5500" dirty="0"/>
          </a:p>
        </p:txBody>
      </p:sp>
      <p:sp>
        <p:nvSpPr>
          <p:cNvPr id="37" name="TextBox 36"/>
          <p:cNvSpPr txBox="1"/>
          <p:nvPr/>
        </p:nvSpPr>
        <p:spPr>
          <a:xfrm>
            <a:off x="342522" y="5362015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  <a:endParaRPr lang="en-IN" sz="5500" dirty="0"/>
          </a:p>
        </p:txBody>
      </p:sp>
      <p:sp>
        <p:nvSpPr>
          <p:cNvPr id="38" name="TextBox 37"/>
          <p:cNvSpPr txBox="1"/>
          <p:nvPr/>
        </p:nvSpPr>
        <p:spPr>
          <a:xfrm>
            <a:off x="429387" y="19088547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  <a:endParaRPr lang="en-IN" sz="5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8600" y="320343"/>
            <a:ext cx="5128674" cy="22387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23274" y="2892079"/>
            <a:ext cx="3205054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[</a:t>
            </a:r>
            <a:r>
              <a:rPr lang="en-US" sz="4500" b="1" dirty="0">
                <a:latin typeface="Poppins" panose="00000500000000000000" pitchFamily="2" charset="0"/>
                <a:ea typeface="SimSun" panose="02010600030101010101" pitchFamily="2" charset="-122"/>
                <a:cs typeface="Poppins" panose="00000500000000000000" pitchFamily="2" charset="0"/>
              </a:rPr>
              <a:t>Insert team members name (TL First)}</a:t>
            </a:r>
            <a:endParaRPr lang="en-IN" sz="4500" b="1" dirty="0">
              <a:latin typeface="Poppins" panose="00000500000000000000" pitchFamily="2" charset="0"/>
              <a:ea typeface="SimSun" panose="02010600030101010101" pitchFamily="2" charset="-122"/>
              <a:cs typeface="Poppins" panose="00000500000000000000" pitchFamily="2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7383" y="569413"/>
            <a:ext cx="4541217" cy="195989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09" b="93950" l="3113" r="94553">
                        <a14:foregroundMark x1="3113" y1="14947" x2="3113" y2="14947"/>
                        <a14:foregroundMark x1="14008" y1="16726" x2="14008" y2="16726"/>
                        <a14:foregroundMark x1="22179" y1="21352" x2="22179" y2="21352"/>
                        <a14:foregroundMark x1="30350" y1="19929" x2="30350" y2="19929"/>
                        <a14:foregroundMark x1="32879" y1="39146" x2="32879" y2="39146"/>
                        <a14:foregroundMark x1="9339" y1="44840" x2="9339" y2="44840"/>
                        <a14:foregroundMark x1="42996" y1="39858" x2="42996" y2="39858"/>
                        <a14:foregroundMark x1="53696" y1="39858" x2="53696" y2="39858"/>
                        <a14:foregroundMark x1="63035" y1="41993" x2="63035" y2="41993"/>
                        <a14:foregroundMark x1="75875" y1="40925" x2="75875" y2="40925"/>
                        <a14:foregroundMark x1="80545" y1="35587" x2="80545" y2="35587"/>
                        <a14:foregroundMark x1="94553" y1="44128" x2="94553" y2="44128"/>
                        <a14:foregroundMark x1="8171" y1="56940" x2="8171" y2="56940"/>
                        <a14:foregroundMark x1="13619" y1="58363" x2="13619" y2="58363"/>
                        <a14:foregroundMark x1="21206" y1="57651" x2="21206" y2="57651"/>
                        <a14:foregroundMark x1="28016" y1="59786" x2="28016" y2="59786"/>
                        <a14:foregroundMark x1="36770" y1="61210" x2="36770" y2="61210"/>
                        <a14:foregroundMark x1="8171" y1="87544" x2="8171" y2="87544"/>
                        <a14:foregroundMark x1="14981" y1="87544" x2="14981" y2="87544"/>
                        <a14:foregroundMark x1="21984" y1="87544" x2="21984" y2="87544"/>
                        <a14:foregroundMark x1="32296" y1="88256" x2="32296" y2="88256"/>
                        <a14:foregroundMark x1="43580" y1="91103" x2="43580" y2="91103"/>
                        <a14:foregroundMark x1="52918" y1="88256" x2="52918" y2="88256"/>
                        <a14:foregroundMark x1="63230" y1="93950" x2="63230" y2="93950"/>
                        <a14:foregroundMark x1="71595" y1="90391" x2="71595" y2="90391"/>
                        <a14:foregroundMark x1="81907" y1="92171" x2="81907" y2="92171"/>
                        <a14:foregroundMark x1="14008" y1="37722" x2="14008" y2="37722"/>
                        <a14:foregroundMark x1="23346" y1="40569" x2="23346" y2="40569"/>
                        <a14:backgroundMark x1="6420" y1="39146" x2="6420" y2="39146"/>
                        <a14:backgroundMark x1="7004" y1="39146" x2="7004" y2="39146"/>
                        <a14:backgroundMark x1="7004" y1="40925" x2="7004" y2="40925"/>
                        <a14:backgroundMark x1="6420" y1="41993" x2="6420" y2="41993"/>
                        <a14:backgroundMark x1="5837" y1="38078" x2="5837" y2="38078"/>
                        <a14:backgroundMark x1="6226" y1="41281" x2="6226" y2="41281"/>
                        <a14:backgroundMark x1="6615" y1="84698" x2="6615" y2="84698"/>
                        <a14:backgroundMark x1="46109" y1="88256" x2="46109" y2="88256"/>
                        <a14:backgroundMark x1="73346" y1="86121" x2="73346" y2="86121"/>
                        <a14:backgroundMark x1="45525" y1="38078" x2="45525" y2="38078"/>
                        <a14:backgroundMark x1="34436" y1="39858" x2="34436" y2="39858"/>
                        <a14:backgroundMark x1="25875" y1="37722" x2="25875" y2="37722"/>
                        <a14:backgroundMark x1="29183" y1="63345" x2="29183" y2="63345"/>
                        <a14:backgroundMark x1="20428" y1="38434" x2="20428" y2="384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90684" y="217721"/>
            <a:ext cx="3865337" cy="21131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4217</Words>
  <Application>WPS Presentation</Application>
  <PresentationFormat>Custom</PresentationFormat>
  <Paragraphs>175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21" baseType="lpstr">
      <vt:lpstr>Arial</vt:lpstr>
      <vt:lpstr>SimSun</vt:lpstr>
      <vt:lpstr>Wingdings</vt:lpstr>
      <vt:lpstr>MS PGothic</vt:lpstr>
      <vt:lpstr>Times New Roman</vt:lpstr>
      <vt:lpstr>Verdana</vt:lpstr>
      <vt:lpstr>Poppins</vt:lpstr>
      <vt:lpstr>Segoe Print</vt:lpstr>
      <vt:lpstr>Montserrat Medium</vt:lpstr>
      <vt:lpstr>Calibri</vt:lpstr>
      <vt:lpstr>Microsoft YaHei</vt:lpstr>
      <vt:lpstr>Arial Unicode MS</vt:lpstr>
      <vt:lpstr>Calibri Light</vt:lpstr>
      <vt:lpstr>等线 Light</vt:lpstr>
      <vt:lpstr>Arial Black</vt:lpstr>
      <vt:lpstr>Bahnschrift Light</vt:lpstr>
      <vt:lpstr>Tahoma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lilu1</dc:creator>
  <cp:lastModifiedBy>NAGACHAITANYA S V BU21EECE0100</cp:lastModifiedBy>
  <cp:revision>206</cp:revision>
  <cp:lastPrinted>2013-08-04T02:58:00Z</cp:lastPrinted>
  <dcterms:created xsi:type="dcterms:W3CDTF">2011-10-21T15:46:00Z</dcterms:created>
  <dcterms:modified xsi:type="dcterms:W3CDTF">2024-10-18T05:54:13Z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4551A494DE3E40B08B61778AC1866828_13</vt:lpwstr>
  </property>
  <property fmtid="{D5CDD505-2E9C-101B-9397-08002B2CF9AE}" pid="3" name="KSOProductBuildVer">
    <vt:lpwstr>1033-12.2.0.18607</vt:lpwstr>
  </property>
</Properties>
</file>