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7"/>
  </p:notesMasterIdLst>
  <p:handoutMasterIdLst>
    <p:handoutMasterId r:id="rId28"/>
  </p:handoutMasterIdLst>
  <p:sldIdLst>
    <p:sldId id="531" r:id="rId2"/>
    <p:sldId id="289" r:id="rId3"/>
    <p:sldId id="537" r:id="rId4"/>
    <p:sldId id="553" r:id="rId5"/>
    <p:sldId id="538" r:id="rId6"/>
    <p:sldId id="540" r:id="rId7"/>
    <p:sldId id="544" r:id="rId8"/>
    <p:sldId id="542" r:id="rId9"/>
    <p:sldId id="545" r:id="rId10"/>
    <p:sldId id="292" r:id="rId11"/>
    <p:sldId id="294" r:id="rId12"/>
    <p:sldId id="533" r:id="rId13"/>
    <p:sldId id="534" r:id="rId14"/>
    <p:sldId id="532" r:id="rId15"/>
    <p:sldId id="298" r:id="rId16"/>
    <p:sldId id="302" r:id="rId17"/>
    <p:sldId id="552" r:id="rId18"/>
    <p:sldId id="547" r:id="rId19"/>
    <p:sldId id="548" r:id="rId20"/>
    <p:sldId id="549" r:id="rId21"/>
    <p:sldId id="550" r:id="rId22"/>
    <p:sldId id="536" r:id="rId23"/>
    <p:sldId id="306" r:id="rId24"/>
    <p:sldId id="307" r:id="rId25"/>
    <p:sldId id="301" r:id="rId26"/>
  </p:sldIdLst>
  <p:sldSz cx="12192000" cy="6858000"/>
  <p:notesSz cx="6858000" cy="9144000"/>
  <p:embeddedFontLst>
    <p:embeddedFont>
      <p:font typeface="Aharoni" panose="02010803020104030203" pitchFamily="2" charset="-79"/>
      <p:bold r:id="rId29"/>
    </p:embeddedFont>
    <p:embeddedFont>
      <p:font typeface="Montserrat" panose="00000500000000000000" pitchFamily="2" charset="0"/>
      <p:regular r:id="rId30"/>
      <p:bold r:id="rId31"/>
      <p:italic r:id="rId32"/>
      <p:boldItalic r:id="rId33"/>
    </p:embeddedFont>
    <p:embeddedFont>
      <p:font typeface="Montserrat Medium" panose="00000600000000000000" pitchFamily="2" charset="0"/>
      <p:regular r:id="rId34"/>
      <p:italic r:id="rId35"/>
    </p:embeddedFont>
    <p:embeddedFont>
      <p:font typeface="Open Sans" panose="020B0606030504020204" pitchFamily="34" charset="0"/>
      <p:regular r:id="rId36"/>
      <p:bold r:id="rId37"/>
      <p:italic r:id="rId38"/>
      <p:boldItalic r:id="rId39"/>
    </p:embeddedFont>
    <p:embeddedFont>
      <p:font typeface="Plus Jakarta Sans" panose="020B0604020202020204" charset="0"/>
      <p:regular r:id="rId40"/>
      <p:bold r:id="rId41"/>
      <p:italic r:id="rId42"/>
      <p:boldItalic r:id="rId43"/>
    </p:embeddedFont>
    <p:embeddedFont>
      <p:font typeface="Poppins SemiBold" panose="00000700000000000000" pitchFamily="2" charset="0"/>
      <p:regular r:id="rId44"/>
      <p:bold r:id="rId45"/>
      <p:italic r:id="rId46"/>
      <p:boldItalic r:id="rId47"/>
    </p:embeddedFont>
    <p:embeddedFont>
      <p:font typeface="Verdana" panose="020B0604030504040204" pitchFamily="34" charset="0"/>
      <p:regular r:id="rId48"/>
      <p:bold r:id="rId49"/>
      <p:italic r:id="rId50"/>
      <p:boldItalic r:id="rId51"/>
    </p:embeddedFont>
  </p:embeddedFontLst>
  <p:custDataLst>
    <p:tags r:id="rId5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87" Type="http://customschemas.google.com/relationships/presentationmetadata" Target="metadata"/><Relationship Id="rId5" Type="http://schemas.openxmlformats.org/officeDocument/2006/relationships/slide" Target="slides/slide4.xml"/><Relationship Id="rId90" Type="http://schemas.openxmlformats.org/officeDocument/2006/relationships/viewProps" Target="view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2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49" Type="http://schemas.openxmlformats.org/officeDocument/2006/relationships/font" Target="fonts/font21.fntdata"/><Relationship Id="rId10" Type="http://schemas.openxmlformats.org/officeDocument/2006/relationships/slide" Target="slides/slide9.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18-03-2025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Plus Jakarta Sans"/>
                <a:ea typeface="Plus Jakarta Sans"/>
                <a:cs typeface="Plus Jakarta Sans"/>
                <a:sym typeface="Plus Jakarta Sans"/>
              </a:rPr>
              <a:t>5</a:t>
            </a:fld>
            <a:endParaRPr lang="en-US" sz="1200" b="0" i="0" u="none" strike="noStrike" cap="none">
              <a:solidFill>
                <a:schemeClr val="dk1"/>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1682786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Plus Jakarta Sans"/>
                <a:ea typeface="Plus Jakarta Sans"/>
                <a:cs typeface="Plus Jakarta Sans"/>
                <a:sym typeface="Plus Jakarta Sans"/>
              </a:rPr>
              <a:t>15</a:t>
            </a:fld>
            <a:endParaRPr lang="en-US" sz="1200" b="0" i="0" u="none" strike="noStrike" cap="none">
              <a:solidFill>
                <a:schemeClr val="dk1"/>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8239223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Plus Jakarta Sans"/>
                <a:ea typeface="Plus Jakarta Sans"/>
                <a:cs typeface="Plus Jakarta Sans"/>
                <a:sym typeface="Plus Jakarta Sans"/>
              </a:rPr>
              <a:t>19</a:t>
            </a:fld>
            <a:endParaRPr lang="en-US" sz="1200" b="0" i="0" u="none" strike="noStrike" cap="none">
              <a:solidFill>
                <a:schemeClr val="dk1"/>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3288777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Plus Jakarta Sans"/>
                <a:ea typeface="Plus Jakarta Sans"/>
                <a:cs typeface="Plus Jakarta Sans"/>
                <a:sym typeface="Plus Jakarta Sans"/>
              </a:rPr>
              <a:t>20</a:t>
            </a:fld>
            <a:endParaRPr lang="en-US" sz="1200" b="0" i="0" u="none" strike="noStrike" cap="none">
              <a:solidFill>
                <a:schemeClr val="dk1"/>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728010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Plus Jakarta Sans"/>
                <a:ea typeface="Plus Jakarta Sans"/>
                <a:cs typeface="Plus Jakarta Sans"/>
                <a:sym typeface="Plus Jakarta Sans"/>
              </a:rPr>
              <a:t>21</a:t>
            </a:fld>
            <a:endParaRPr lang="en-US" sz="1200" b="0" i="0" u="none" strike="noStrike" cap="none">
              <a:solidFill>
                <a:schemeClr val="dk1"/>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2928796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0">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75"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officetimeline.com/gantt-chart/how-to-make/excel"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hyperlink" Target="https://www.teamgantt.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8192" y="26263"/>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504626"/>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IN" sz="1400" b="1" i="0" u="none" strike="noStrike" cap="none" dirty="0">
                <a:solidFill>
                  <a:schemeClr val="dk1"/>
                </a:solidFill>
                <a:latin typeface="Arial"/>
                <a:ea typeface="Arial"/>
                <a:cs typeface="Arial"/>
                <a:sym typeface="Arial"/>
              </a:rPr>
              <a:t>KOUSHITHA C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IN" b="1" dirty="0">
                <a:solidFill>
                  <a:schemeClr val="dk1"/>
                </a:solidFill>
              </a:rPr>
              <a:t>NAGA CHAITANYA SV-</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IN" sz="1400" b="1" i="0" u="none" strike="noStrike" cap="none" dirty="0">
                <a:solidFill>
                  <a:schemeClr val="dk1"/>
                </a:solidFill>
                <a:latin typeface="Arial"/>
                <a:ea typeface="Arial"/>
                <a:cs typeface="Arial"/>
                <a:sym typeface="Arial"/>
              </a:rPr>
              <a:t>MEGHANA M</a:t>
            </a: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5040405"/>
            <a:ext cx="2926946" cy="523180"/>
          </a:xfrm>
          <a:prstGeom prst="rect">
            <a:avLst/>
          </a:prstGeom>
          <a:noFill/>
          <a:ln>
            <a:noFill/>
          </a:ln>
        </p:spPr>
        <p:txBody>
          <a:bodyPr spcFirstLastPara="1" wrap="square" lIns="91425" tIns="45700" rIns="91425" bIns="45700" anchor="t" anchorCtr="0">
            <a:spAutoFit/>
          </a:bodyPr>
          <a:lstStyle/>
          <a:p>
            <a:pPr marR="0" lvl="0" rtl="0">
              <a:lnSpc>
                <a:spcPct val="100000"/>
              </a:lnSpc>
              <a:spcBef>
                <a:spcPts val="0"/>
              </a:spcBef>
              <a:spcAft>
                <a:spcPts val="0"/>
              </a:spcAft>
              <a:buClr>
                <a:srgbClr val="000000"/>
              </a:buClr>
              <a:buSzPts val="1400"/>
            </a:pPr>
            <a:r>
              <a:rPr lang="en-US" sz="1400" b="1" i="0" u="none" strike="noStrike" cap="none" dirty="0">
                <a:solidFill>
                  <a:schemeClr val="dk1"/>
                </a:solidFill>
                <a:latin typeface="Montserrat Medium"/>
                <a:ea typeface="Montserrat Medium"/>
                <a:cs typeface="Montserrat Medium"/>
                <a:sym typeface="Montserrat Medium"/>
              </a:rPr>
              <a:t>Project Mentor:</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Montserrat Medium"/>
                <a:cs typeface="Montserrat Medium"/>
                <a:sym typeface="Montserrat Medium"/>
              </a:rPr>
              <a:t> </a:t>
            </a:r>
            <a:r>
              <a:rPr lang="en-US" b="1" dirty="0">
                <a:solidFill>
                  <a:schemeClr val="dk1"/>
                </a:solidFill>
                <a:latin typeface="Montserrat Medium"/>
                <a:ea typeface="Montserrat Medium"/>
                <a:cs typeface="Montserrat Medium"/>
                <a:sym typeface="Montserrat Medium"/>
              </a:rPr>
              <a:t>Dr Girish Shankar </a:t>
            </a:r>
            <a:r>
              <a:rPr lang="en-US" b="1" dirty="0" err="1">
                <a:solidFill>
                  <a:schemeClr val="dk1"/>
                </a:solidFill>
                <a:latin typeface="Montserrat Medium"/>
                <a:ea typeface="Montserrat Medium"/>
                <a:cs typeface="Montserrat Medium"/>
                <a:sym typeface="Montserrat Medium"/>
              </a:rPr>
              <a:t>Mishar</a:t>
            </a:r>
            <a:r>
              <a:rPr lang="en-US" b="1" dirty="0">
                <a:solidFill>
                  <a:schemeClr val="dk1"/>
                </a:solidFill>
                <a:latin typeface="Montserrat Medium"/>
                <a:ea typeface="Montserrat Medium"/>
                <a:cs typeface="Montserrat Medium"/>
                <a:sym typeface="Montserrat Medium"/>
              </a:rPr>
              <a:t> </a:t>
            </a:r>
            <a:endParaRPr lang="en-US" sz="1400" b="1" i="0" u="none" strike="noStrike" cap="none" dirty="0">
              <a:solidFill>
                <a:schemeClr val="dk1"/>
              </a:solidFill>
              <a:latin typeface="Montserrat Medium"/>
              <a:ea typeface="Montserrat Medium"/>
              <a:cs typeface="Montserrat Medium"/>
              <a:sym typeface="Montserrat Medium"/>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650580" y="52098"/>
            <a:ext cx="10916239"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dirty="0"/>
              <a:t>To design and simulate a dielectric modulated and double </a:t>
            </a:r>
            <a:r>
              <a:rPr lang="en-US" sz="2800" dirty="0" err="1"/>
              <a:t>AlGaN</a:t>
            </a:r>
            <a:r>
              <a:rPr lang="en-US" sz="2800" dirty="0"/>
              <a:t> barrier plasma-based MOSHEMT for bio-sensing applications</a:t>
            </a:r>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3842241" y="1237559"/>
            <a:ext cx="4005016"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Mid-Review 1</a:t>
            </a:r>
            <a:endParaRPr lang="en-US" sz="2000"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3" y="3220996"/>
            <a:ext cx="2432050" cy="468792"/>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2021-25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156701" y="2965412"/>
            <a:ext cx="2901546" cy="818907"/>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Major Project</a:t>
            </a:r>
          </a:p>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Project ID: </a:t>
            </a:r>
            <a:r>
              <a:rPr lang="en-US" sz="1800" b="1" dirty="0">
                <a:solidFill>
                  <a:schemeClr val="lt1"/>
                </a:solidFill>
                <a:latin typeface="Verdana"/>
                <a:ea typeface="Verdana"/>
                <a:cs typeface="Verdana"/>
                <a:sym typeface="Verdana"/>
              </a:rPr>
              <a:t>V17</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dirty="0">
                <a:latin typeface="Verdana" panose="020B0604030504040204" pitchFamily="34" charset="0"/>
                <a:ea typeface="Verdana" panose="020B0604030504040204" pitchFamily="34" charset="0"/>
              </a:rPr>
              <a:t>Gant Chart  - Milestones and Activities </a:t>
            </a:r>
          </a:p>
          <a:p>
            <a:pPr marL="0" marR="0" lvl="0" indent="0" algn="ctr" rtl="0">
              <a:lnSpc>
                <a:spcPct val="100000"/>
              </a:lnSpc>
              <a:spcBef>
                <a:spcPts val="0"/>
              </a:spcBef>
              <a:spcAft>
                <a:spcPts val="0"/>
              </a:spcAft>
              <a:buNone/>
            </a:pPr>
            <a:r>
              <a:rPr lang="en-IN" dirty="0">
                <a:latin typeface="Verdana" panose="020B0604030504040204" pitchFamily="34" charset="0"/>
                <a:ea typeface="Verdana" panose="020B0604030504040204" pitchFamily="34" charset="0"/>
              </a:rPr>
              <a:t>Resources : </a:t>
            </a:r>
            <a:r>
              <a:rPr lang="en-IN" dirty="0">
                <a:latin typeface="Verdana" panose="020B0604030504040204" pitchFamily="34" charset="0"/>
                <a:ea typeface="Verdana" panose="020B0604030504040204" pitchFamily="34" charset="0"/>
                <a:hlinkClick r:id="rId3"/>
              </a:rPr>
              <a:t>https://www.officetimeline.com/gantt-chart/how-to-make/excel</a:t>
            </a:r>
            <a:r>
              <a:rPr lang="en-IN" dirty="0">
                <a:latin typeface="Verdana" panose="020B0604030504040204" pitchFamily="34" charset="0"/>
                <a:ea typeface="Verdana" panose="020B0604030504040204" pitchFamily="34" charset="0"/>
              </a:rPr>
              <a:t> &amp; </a:t>
            </a:r>
            <a:r>
              <a:rPr lang="en-IN" dirty="0">
                <a:latin typeface="Verdana" panose="020B0604030504040204" pitchFamily="34" charset="0"/>
                <a:ea typeface="Verdana" panose="020B0604030504040204" pitchFamily="34" charset="0"/>
                <a:hlinkClick r:id="rId4"/>
              </a:rPr>
              <a:t>https://www.teamgantt.com/</a:t>
            </a:r>
            <a:r>
              <a:rPr lang="en-IN" dirty="0">
                <a:latin typeface="Verdana" panose="020B0604030504040204" pitchFamily="34" charset="0"/>
                <a:ea typeface="Verdana" panose="020B0604030504040204" pitchFamily="34" charset="0"/>
              </a:rPr>
              <a:t> </a:t>
            </a: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 (Clearly mention milestone for objectives under each reviews)</a:t>
            </a:r>
            <a:endParaRPr dirty="0"/>
          </a:p>
        </p:txBody>
      </p:sp>
      <p:graphicFrame>
        <p:nvGraphicFramePr>
          <p:cNvPr id="2" name="Table 1">
            <a:extLst>
              <a:ext uri="{FF2B5EF4-FFF2-40B4-BE49-F238E27FC236}">
                <a16:creationId xmlns:a16="http://schemas.microsoft.com/office/drawing/2014/main" id="{EA5A1E75-8AF1-52FD-984C-71641A513884}"/>
              </a:ext>
            </a:extLst>
          </p:cNvPr>
          <p:cNvGraphicFramePr>
            <a:graphicFrameLocks noGrp="1"/>
          </p:cNvGraphicFramePr>
          <p:nvPr>
            <p:extLst>
              <p:ext uri="{D42A27DB-BD31-4B8C-83A1-F6EECF244321}">
                <p14:modId xmlns:p14="http://schemas.microsoft.com/office/powerpoint/2010/main" val="3661594917"/>
              </p:ext>
            </p:extLst>
          </p:nvPr>
        </p:nvGraphicFramePr>
        <p:xfrm>
          <a:off x="245097" y="1470583"/>
          <a:ext cx="11133055" cy="4343029"/>
        </p:xfrm>
        <a:graphic>
          <a:graphicData uri="http://schemas.openxmlformats.org/drawingml/2006/table">
            <a:tbl>
              <a:tblPr>
                <a:tableStyleId>{DE7AD339-51BE-4A38-A1C7-CCF28897F289}</a:tableStyleId>
              </a:tblPr>
              <a:tblGrid>
                <a:gridCol w="1751432">
                  <a:extLst>
                    <a:ext uri="{9D8B030D-6E8A-4147-A177-3AD203B41FA5}">
                      <a16:colId xmlns:a16="http://schemas.microsoft.com/office/drawing/2014/main" val="1064645813"/>
                    </a:ext>
                  </a:extLst>
                </a:gridCol>
                <a:gridCol w="1766966">
                  <a:extLst>
                    <a:ext uri="{9D8B030D-6E8A-4147-A177-3AD203B41FA5}">
                      <a16:colId xmlns:a16="http://schemas.microsoft.com/office/drawing/2014/main" val="3224227403"/>
                    </a:ext>
                  </a:extLst>
                </a:gridCol>
                <a:gridCol w="1631710">
                  <a:extLst>
                    <a:ext uri="{9D8B030D-6E8A-4147-A177-3AD203B41FA5}">
                      <a16:colId xmlns:a16="http://schemas.microsoft.com/office/drawing/2014/main" val="4255479135"/>
                    </a:ext>
                  </a:extLst>
                </a:gridCol>
                <a:gridCol w="1496456">
                  <a:extLst>
                    <a:ext uri="{9D8B030D-6E8A-4147-A177-3AD203B41FA5}">
                      <a16:colId xmlns:a16="http://schemas.microsoft.com/office/drawing/2014/main" val="1903759408"/>
                    </a:ext>
                  </a:extLst>
                </a:gridCol>
                <a:gridCol w="1495497">
                  <a:extLst>
                    <a:ext uri="{9D8B030D-6E8A-4147-A177-3AD203B41FA5}">
                      <a16:colId xmlns:a16="http://schemas.microsoft.com/office/drawing/2014/main" val="2505191552"/>
                    </a:ext>
                  </a:extLst>
                </a:gridCol>
                <a:gridCol w="1495497">
                  <a:extLst>
                    <a:ext uri="{9D8B030D-6E8A-4147-A177-3AD203B41FA5}">
                      <a16:colId xmlns:a16="http://schemas.microsoft.com/office/drawing/2014/main" val="1818301122"/>
                    </a:ext>
                  </a:extLst>
                </a:gridCol>
                <a:gridCol w="1495497">
                  <a:extLst>
                    <a:ext uri="{9D8B030D-6E8A-4147-A177-3AD203B41FA5}">
                      <a16:colId xmlns:a16="http://schemas.microsoft.com/office/drawing/2014/main" val="2181620724"/>
                    </a:ext>
                  </a:extLst>
                </a:gridCol>
              </a:tblGrid>
              <a:tr h="537258">
                <a:tc>
                  <a:txBody>
                    <a:bodyPr/>
                    <a:lstStyle/>
                    <a:p>
                      <a:pPr marL="0" marR="0"/>
                      <a:r>
                        <a:rPr lang="en-IN" sz="1000" dirty="0">
                          <a:effectLst/>
                        </a:rPr>
                        <a:t>Months</a:t>
                      </a:r>
                      <a:endParaRPr lang="en-IN" sz="1000" dirty="0">
                        <a:effectLst/>
                        <a:latin typeface="Calibri" panose="020F0502020204030204" pitchFamily="34" charset="0"/>
                      </a:endParaRPr>
                    </a:p>
                  </a:txBody>
                  <a:tcPr marL="54868" marR="54868" marT="36579" marB="36579"/>
                </a:tc>
                <a:tc>
                  <a:txBody>
                    <a:bodyPr/>
                    <a:lstStyle/>
                    <a:p>
                      <a:pPr marL="0" marR="0"/>
                      <a:r>
                        <a:rPr lang="en-IN" sz="1000" dirty="0">
                          <a:effectLst/>
                        </a:rPr>
                        <a:t>WEEK 1(December)</a:t>
                      </a:r>
                      <a:endParaRPr lang="en-IN" sz="1000" dirty="0">
                        <a:effectLst/>
                        <a:latin typeface="Calibri" panose="020F0502020204030204" pitchFamily="34" charset="0"/>
                      </a:endParaRPr>
                    </a:p>
                  </a:txBody>
                  <a:tcPr marL="54868" marR="54868" marT="36579" marB="36579"/>
                </a:tc>
                <a:tc>
                  <a:txBody>
                    <a:bodyPr/>
                    <a:lstStyle/>
                    <a:p>
                      <a:pPr marL="0" marR="0"/>
                      <a:r>
                        <a:rPr lang="en-IN" sz="1000" dirty="0">
                          <a:effectLst/>
                        </a:rPr>
                        <a:t>WEEK 2(December)</a:t>
                      </a:r>
                      <a:endParaRPr lang="en-IN" sz="1000" dirty="0">
                        <a:effectLst/>
                        <a:latin typeface="Calibri" panose="020F0502020204030204" pitchFamily="34" charset="0"/>
                      </a:endParaRPr>
                    </a:p>
                  </a:txBody>
                  <a:tcPr marL="54868" marR="54868" marT="36579" marB="36579"/>
                </a:tc>
                <a:tc>
                  <a:txBody>
                    <a:bodyPr/>
                    <a:lstStyle/>
                    <a:p>
                      <a:pPr marL="0" marR="0"/>
                      <a:r>
                        <a:rPr lang="en-IN" sz="1000" dirty="0">
                          <a:effectLst/>
                        </a:rPr>
                        <a:t>WEEK 3(Jan)</a:t>
                      </a:r>
                      <a:endParaRPr lang="en-IN" sz="1000" dirty="0">
                        <a:effectLst/>
                        <a:latin typeface="Calibri" panose="020F0502020204030204" pitchFamily="34" charset="0"/>
                      </a:endParaRPr>
                    </a:p>
                  </a:txBody>
                  <a:tcPr marL="54868" marR="54868" marT="36579" marB="36579"/>
                </a:tc>
                <a:tc>
                  <a:txBody>
                    <a:bodyPr/>
                    <a:lstStyle/>
                    <a:p>
                      <a:pPr marL="0" marR="0"/>
                      <a:r>
                        <a:rPr lang="en-IN" sz="1000" dirty="0">
                          <a:effectLst/>
                        </a:rPr>
                        <a:t>WEEK 4(</a:t>
                      </a:r>
                      <a:r>
                        <a:rPr lang="en-IN" sz="1000" dirty="0" err="1">
                          <a:effectLst/>
                        </a:rPr>
                        <a:t>jan</a:t>
                      </a:r>
                      <a:r>
                        <a:rPr lang="en-IN" sz="1000" dirty="0">
                          <a:effectLst/>
                        </a:rPr>
                        <a:t>)</a:t>
                      </a:r>
                      <a:endParaRPr lang="en-IN" sz="1000" dirty="0">
                        <a:effectLst/>
                        <a:latin typeface="Calibri" panose="020F0502020204030204" pitchFamily="34" charset="0"/>
                      </a:endParaRPr>
                    </a:p>
                  </a:txBody>
                  <a:tcPr marL="54868" marR="54868" marT="36579" marB="36579"/>
                </a:tc>
                <a:tc>
                  <a:txBody>
                    <a:bodyPr/>
                    <a:lstStyle/>
                    <a:p>
                      <a:pPr marL="0" marR="0"/>
                      <a:r>
                        <a:rPr lang="en-IN" sz="1000" dirty="0">
                          <a:effectLst/>
                        </a:rPr>
                        <a:t>WEEK 5(Feb)</a:t>
                      </a:r>
                      <a:endParaRPr lang="en-IN" sz="1000" dirty="0">
                        <a:effectLst/>
                        <a:latin typeface="Calibri" panose="020F0502020204030204" pitchFamily="34" charset="0"/>
                      </a:endParaRPr>
                    </a:p>
                  </a:txBody>
                  <a:tcPr marL="54868" marR="54868" marT="36579" marB="36579"/>
                </a:tc>
                <a:tc>
                  <a:txBody>
                    <a:bodyPr/>
                    <a:lstStyle/>
                    <a:p>
                      <a:pPr marL="0" marR="0"/>
                      <a:r>
                        <a:rPr lang="en-IN" sz="1000" dirty="0">
                          <a:effectLst/>
                        </a:rPr>
                        <a:t>WEEK 6(Feb)</a:t>
                      </a:r>
                      <a:endParaRPr lang="en-IN" sz="1000" dirty="0">
                        <a:effectLst/>
                        <a:latin typeface="Calibri" panose="020F0502020204030204" pitchFamily="34" charset="0"/>
                      </a:endParaRPr>
                    </a:p>
                  </a:txBody>
                  <a:tcPr marL="54868" marR="54868" marT="36579" marB="36579"/>
                </a:tc>
                <a:extLst>
                  <a:ext uri="{0D108BD9-81ED-4DB2-BD59-A6C34878D82A}">
                    <a16:rowId xmlns:a16="http://schemas.microsoft.com/office/drawing/2014/main" val="879291450"/>
                  </a:ext>
                </a:extLst>
              </a:tr>
              <a:tr h="723547">
                <a:tc>
                  <a:txBody>
                    <a:bodyPr/>
                    <a:lstStyle/>
                    <a:p>
                      <a:pPr marL="0" marR="0"/>
                      <a:r>
                        <a:rPr lang="en-IN" sz="1000" dirty="0">
                          <a:effectLst/>
                        </a:rPr>
                        <a:t>PHASE 1</a:t>
                      </a:r>
                    </a:p>
                    <a:p>
                      <a:pPr marL="0" marR="0"/>
                      <a:r>
                        <a:rPr lang="en-IN" sz="1000" dirty="0">
                          <a:effectLst/>
                        </a:rPr>
                        <a:t>(Extended abstract)</a:t>
                      </a:r>
                      <a:endParaRPr lang="en-IN" sz="1000" dirty="0">
                        <a:effectLst/>
                        <a:latin typeface="Calibri" panose="020F0502020204030204" pitchFamily="34" charset="0"/>
                      </a:endParaRPr>
                    </a:p>
                  </a:txBody>
                  <a:tcPr marL="54868" marR="54868" marT="36579" marB="36579"/>
                </a:tc>
                <a:tc>
                  <a:txBody>
                    <a:bodyPr/>
                    <a:lstStyle/>
                    <a:p>
                      <a:pPr marL="0" marR="0"/>
                      <a:r>
                        <a:rPr lang="en-IN" sz="1000">
                          <a:effectLst/>
                        </a:rPr>
                        <a:t> X  </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X</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extLst>
                  <a:ext uri="{0D108BD9-81ED-4DB2-BD59-A6C34878D82A}">
                    <a16:rowId xmlns:a16="http://schemas.microsoft.com/office/drawing/2014/main" val="3527384029"/>
                  </a:ext>
                </a:extLst>
              </a:tr>
              <a:tr h="712816">
                <a:tc>
                  <a:txBody>
                    <a:bodyPr/>
                    <a:lstStyle/>
                    <a:p>
                      <a:pPr marL="0" marR="0"/>
                      <a:r>
                        <a:rPr lang="en-US" sz="1000">
                          <a:effectLst/>
                        </a:rPr>
                        <a:t>PHASE 2</a:t>
                      </a:r>
                    </a:p>
                    <a:p>
                      <a:pPr marL="0" marR="0"/>
                      <a:r>
                        <a:rPr lang="en-US" sz="1000">
                          <a:effectLst/>
                        </a:rPr>
                        <a:t>( adding of Physics file )</a:t>
                      </a:r>
                      <a:endParaRPr lang="en-US"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X</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X</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extLst>
                  <a:ext uri="{0D108BD9-81ED-4DB2-BD59-A6C34878D82A}">
                    <a16:rowId xmlns:a16="http://schemas.microsoft.com/office/drawing/2014/main" val="511507745"/>
                  </a:ext>
                </a:extLst>
              </a:tr>
              <a:tr h="650476">
                <a:tc>
                  <a:txBody>
                    <a:bodyPr/>
                    <a:lstStyle/>
                    <a:p>
                      <a:pPr marL="0" marR="0"/>
                      <a:r>
                        <a:rPr lang="en-IN" sz="1000">
                          <a:effectLst/>
                        </a:rPr>
                        <a:t>PHASE 3</a:t>
                      </a:r>
                    </a:p>
                    <a:p>
                      <a:pPr marL="0" marR="0"/>
                      <a:r>
                        <a:rPr lang="en-IN" sz="1000">
                          <a:effectLst/>
                        </a:rPr>
                        <a:t>( Validation)</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extLst>
                  <a:ext uri="{0D108BD9-81ED-4DB2-BD59-A6C34878D82A}">
                    <a16:rowId xmlns:a16="http://schemas.microsoft.com/office/drawing/2014/main" val="3800073264"/>
                  </a:ext>
                </a:extLst>
              </a:tr>
              <a:tr h="789973">
                <a:tc>
                  <a:txBody>
                    <a:bodyPr/>
                    <a:lstStyle/>
                    <a:p>
                      <a:pPr marL="0" marR="0"/>
                      <a:r>
                        <a:rPr lang="en-US" sz="1000">
                          <a:effectLst/>
                        </a:rPr>
                        <a:t>PHASE 4</a:t>
                      </a:r>
                    </a:p>
                    <a:p>
                      <a:pPr marL="0" marR="0"/>
                      <a:r>
                        <a:rPr lang="en-US" sz="1000">
                          <a:effectLst/>
                        </a:rPr>
                        <a:t>(IdVd and IdVg graphs)</a:t>
                      </a:r>
                      <a:endParaRPr lang="en-US"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extLst>
                  <a:ext uri="{0D108BD9-81ED-4DB2-BD59-A6C34878D82A}">
                    <a16:rowId xmlns:a16="http://schemas.microsoft.com/office/drawing/2014/main" val="2958904768"/>
                  </a:ext>
                </a:extLst>
              </a:tr>
              <a:tr h="928959">
                <a:tc>
                  <a:txBody>
                    <a:bodyPr/>
                    <a:lstStyle/>
                    <a:p>
                      <a:pPr marL="0" marR="0"/>
                      <a:r>
                        <a:rPr lang="en-US" sz="1000">
                          <a:effectLst/>
                        </a:rPr>
                        <a:t>PHASE 5</a:t>
                      </a:r>
                    </a:p>
                    <a:p>
                      <a:pPr marL="0" marR="0"/>
                      <a:r>
                        <a:rPr lang="en-US" sz="1000">
                          <a:effectLst/>
                        </a:rPr>
                        <a:t>(Submitting papers to IEEE conference)</a:t>
                      </a:r>
                      <a:endParaRPr lang="en-US"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tc>
                  <a:txBody>
                    <a:bodyPr/>
                    <a:lstStyle/>
                    <a:p>
                      <a:pPr marL="0" marR="0"/>
                      <a:r>
                        <a:rPr lang="en-IN" sz="1000">
                          <a:effectLst/>
                        </a:rPr>
                        <a:t> </a:t>
                      </a:r>
                      <a:endParaRPr lang="en-IN" sz="1000">
                        <a:effectLst/>
                        <a:latin typeface="Calibri" panose="020F0502020204030204" pitchFamily="34" charset="0"/>
                      </a:endParaRPr>
                    </a:p>
                  </a:txBody>
                  <a:tcPr marL="54868" marR="54868" marT="36579" marB="36579"/>
                </a:tc>
                <a:tc>
                  <a:txBody>
                    <a:bodyPr/>
                    <a:lstStyle/>
                    <a:p>
                      <a:pPr marL="0" marR="0"/>
                      <a:r>
                        <a:rPr lang="en-IN" sz="1000" dirty="0">
                          <a:effectLst/>
                        </a:rPr>
                        <a:t> </a:t>
                      </a:r>
                      <a:endParaRPr lang="en-IN" sz="1000" dirty="0">
                        <a:effectLst/>
                        <a:latin typeface="Calibri" panose="020F0502020204030204" pitchFamily="34" charset="0"/>
                      </a:endParaRPr>
                    </a:p>
                  </a:txBody>
                  <a:tcPr marL="54868" marR="54868" marT="36579" marB="36579"/>
                </a:tc>
                <a:extLst>
                  <a:ext uri="{0D108BD9-81ED-4DB2-BD59-A6C34878D82A}">
                    <a16:rowId xmlns:a16="http://schemas.microsoft.com/office/drawing/2014/main" val="1379300672"/>
                  </a:ext>
                </a:extLst>
              </a:tr>
            </a:tbl>
          </a:graphicData>
        </a:graphic>
      </p:graphicFrame>
      <p:sp>
        <p:nvSpPr>
          <p:cNvPr id="4" name="Rectangle 1">
            <a:extLst>
              <a:ext uri="{FF2B5EF4-FFF2-40B4-BE49-F238E27FC236}">
                <a16:creationId xmlns:a16="http://schemas.microsoft.com/office/drawing/2014/main" id="{D3F2E9C4-BBB6-9B46-9FF2-5169D95B7183}"/>
              </a:ext>
            </a:extLst>
          </p:cNvPr>
          <p:cNvSpPr>
            <a:spLocks noChangeArrowheads="1"/>
          </p:cNvSpPr>
          <p:nvPr/>
        </p:nvSpPr>
        <p:spPr bwMode="auto">
          <a:xfrm>
            <a:off x="3106738" y="1825625"/>
            <a:ext cx="982268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316315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594543" y="330119"/>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 (Improved post minor project)</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188963" y="1291472"/>
            <a:ext cx="11326761" cy="517042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600" b="1" dirty="0">
                <a:latin typeface="Verdana" panose="020B0604030504040204" pitchFamily="34" charset="0"/>
                <a:ea typeface="Verdana" panose="020B0604030504040204" pitchFamily="34" charset="0"/>
              </a:rPr>
              <a:t>Key Publications(1)</a:t>
            </a:r>
          </a:p>
          <a:p>
            <a:pPr marL="0" marR="0" lvl="0" indent="0" rtl="0">
              <a:lnSpc>
                <a:spcPct val="100000"/>
              </a:lnSpc>
              <a:spcBef>
                <a:spcPts val="0"/>
              </a:spcBef>
              <a:spcAft>
                <a:spcPts val="0"/>
              </a:spcAft>
              <a:buNone/>
            </a:pPr>
            <a:endParaRPr lang="en-IN" sz="1600" b="1"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sz="1600" b="1" dirty="0">
                <a:latin typeface="Verdana" panose="020B0604030504040204" pitchFamily="34" charset="0"/>
                <a:ea typeface="Verdana" panose="020B0604030504040204" pitchFamily="34" charset="0"/>
              </a:rPr>
              <a:t>Analytical </a:t>
            </a:r>
            <a:r>
              <a:rPr lang="en-IN" sz="1600" b="1" dirty="0" err="1">
                <a:latin typeface="Verdana" panose="020B0604030504040204" pitchFamily="34" charset="0"/>
                <a:ea typeface="Verdana" panose="020B0604030504040204" pitchFamily="34" charset="0"/>
              </a:rPr>
              <a:t>Modeling</a:t>
            </a:r>
            <a:r>
              <a:rPr lang="en-IN" sz="1600" b="1" dirty="0">
                <a:latin typeface="Verdana" panose="020B0604030504040204" pitchFamily="34" charset="0"/>
                <a:ea typeface="Verdana" panose="020B0604030504040204" pitchFamily="34" charset="0"/>
              </a:rPr>
              <a:t> of </a:t>
            </a:r>
            <a:r>
              <a:rPr lang="en-IN" sz="1600" b="1" dirty="0" err="1">
                <a:latin typeface="Verdana" panose="020B0604030504040204" pitchFamily="34" charset="0"/>
                <a:ea typeface="Verdana" panose="020B0604030504040204" pitchFamily="34" charset="0"/>
              </a:rPr>
              <a:t>AlGaN</a:t>
            </a:r>
            <a:r>
              <a:rPr lang="en-IN" sz="1600" b="1" dirty="0">
                <a:latin typeface="Verdana" panose="020B0604030504040204" pitchFamily="34" charset="0"/>
                <a:ea typeface="Verdana" panose="020B0604030504040204" pitchFamily="34" charset="0"/>
              </a:rPr>
              <a:t>/</a:t>
            </a:r>
            <a:r>
              <a:rPr lang="en-IN" sz="1600" b="1" dirty="0" err="1">
                <a:latin typeface="Verdana" panose="020B0604030504040204" pitchFamily="34" charset="0"/>
                <a:ea typeface="Verdana" panose="020B0604030504040204" pitchFamily="34" charset="0"/>
              </a:rPr>
              <a:t>GaN</a:t>
            </a:r>
            <a:r>
              <a:rPr lang="en-IN" sz="1600" b="1" dirty="0">
                <a:latin typeface="Verdana" panose="020B0604030504040204" pitchFamily="34" charset="0"/>
                <a:ea typeface="Verdana" panose="020B0604030504040204" pitchFamily="34" charset="0"/>
              </a:rPr>
              <a:t> MOS-HEMT for High Sensitive pH Sensor</a:t>
            </a: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Authors: Praveen Pal, Yogesh Pratap, Mridula Gupta, Sneha </a:t>
            </a:r>
            <a:r>
              <a:rPr lang="en-IN" dirty="0" err="1">
                <a:latin typeface="Verdana" panose="020B0604030504040204" pitchFamily="34" charset="0"/>
                <a:ea typeface="Verdana" panose="020B0604030504040204" pitchFamily="34" charset="0"/>
              </a:rPr>
              <a:t>Kabra</a:t>
            </a:r>
            <a:r>
              <a:rPr lang="en-IN" dirty="0">
                <a:latin typeface="Verdana" panose="020B0604030504040204" pitchFamily="34" charset="0"/>
                <a:ea typeface="Verdana" panose="020B0604030504040204" pitchFamily="34" charset="0"/>
              </a:rPr>
              <a:t>.</a:t>
            </a: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Published In: IEEE Sensors Journal, 2021.</a:t>
            </a: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Summary: Proposes a physics-based analytical model for pH detection, achieving high sensitivity beyond the </a:t>
            </a: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limit.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sz="1600" b="1" dirty="0">
                <a:latin typeface="Verdana" panose="020B0604030504040204" pitchFamily="34" charset="0"/>
                <a:ea typeface="Verdana" panose="020B0604030504040204" pitchFamily="34" charset="0"/>
              </a:rPr>
              <a:t>Analytical Modeling of </a:t>
            </a:r>
            <a:r>
              <a:rPr lang="en-US" sz="1600" b="1" dirty="0" err="1">
                <a:latin typeface="Verdana" panose="020B0604030504040204" pitchFamily="34" charset="0"/>
                <a:ea typeface="Verdana" panose="020B0604030504040204" pitchFamily="34" charset="0"/>
              </a:rPr>
              <a:t>AlGaN</a:t>
            </a:r>
            <a:r>
              <a:rPr lang="en-US" sz="1600" b="1" dirty="0">
                <a:latin typeface="Verdana" panose="020B0604030504040204" pitchFamily="34" charset="0"/>
                <a:ea typeface="Verdana" panose="020B0604030504040204" pitchFamily="34" charset="0"/>
              </a:rPr>
              <a:t>/</a:t>
            </a:r>
            <a:r>
              <a:rPr lang="en-US" sz="1600" b="1" dirty="0" err="1">
                <a:latin typeface="Verdana" panose="020B0604030504040204" pitchFamily="34" charset="0"/>
                <a:ea typeface="Verdana" panose="020B0604030504040204" pitchFamily="34" charset="0"/>
              </a:rPr>
              <a:t>GaN</a:t>
            </a:r>
            <a:r>
              <a:rPr lang="en-US" sz="1600" b="1" dirty="0">
                <a:latin typeface="Verdana" panose="020B0604030504040204" pitchFamily="34" charset="0"/>
                <a:ea typeface="Verdana" panose="020B0604030504040204" pitchFamily="34" charset="0"/>
              </a:rPr>
              <a:t> MOS-HEMT for High Sensitive pH Sensor</a:t>
            </a:r>
            <a:endParaRPr lang="en-IN" sz="1600"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r>
              <a:rPr lang="en-IN" dirty="0">
                <a:latin typeface="Verdana" panose="020B0604030504040204" pitchFamily="34" charset="0"/>
                <a:ea typeface="Verdana" panose="020B0604030504040204" pitchFamily="34" charset="0"/>
              </a:rPr>
              <a:t>              Whitepaper: Analytical </a:t>
            </a:r>
            <a:r>
              <a:rPr lang="en-IN" dirty="0" err="1">
                <a:latin typeface="Verdana" panose="020B0604030504040204" pitchFamily="34" charset="0"/>
                <a:ea typeface="Verdana" panose="020B0604030504040204" pitchFamily="34" charset="0"/>
              </a:rPr>
              <a:t>modeling</a:t>
            </a:r>
            <a:r>
              <a:rPr lang="en-IN" dirty="0">
                <a:latin typeface="Verdana" panose="020B0604030504040204" pitchFamily="34" charset="0"/>
                <a:ea typeface="Verdana" panose="020B0604030504040204" pitchFamily="34" charset="0"/>
              </a:rPr>
              <a:t> for pH detection using </a:t>
            </a:r>
            <a:r>
              <a:rPr lang="en-IN" dirty="0" err="1">
                <a:latin typeface="Verdana" panose="020B0604030504040204" pitchFamily="34" charset="0"/>
                <a:ea typeface="Verdana" panose="020B0604030504040204" pitchFamily="34" charset="0"/>
              </a:rPr>
              <a:t>AlGaN</a:t>
            </a:r>
            <a:r>
              <a:rPr lang="en-IN" dirty="0">
                <a:latin typeface="Verdana" panose="020B0604030504040204" pitchFamily="34" charset="0"/>
                <a:ea typeface="Verdana" panose="020B0604030504040204" pitchFamily="34" charset="0"/>
              </a:rPr>
              <a:t>/</a:t>
            </a:r>
            <a:r>
              <a:rPr lang="en-IN" dirty="0" err="1">
                <a:latin typeface="Verdana" panose="020B0604030504040204" pitchFamily="34" charset="0"/>
                <a:ea typeface="Verdana" panose="020B0604030504040204" pitchFamily="34" charset="0"/>
              </a:rPr>
              <a:t>GaN</a:t>
            </a:r>
            <a:r>
              <a:rPr lang="en-IN" dirty="0">
                <a:latin typeface="Verdana" panose="020B0604030504040204" pitchFamily="34" charset="0"/>
                <a:ea typeface="Verdana" panose="020B0604030504040204" pitchFamily="34" charset="0"/>
              </a:rPr>
              <a:t> MOS-HEMT.                 </a:t>
            </a:r>
          </a:p>
          <a:p>
            <a:pPr marL="0" marR="0" lvl="0" indent="0" rtl="0">
              <a:lnSpc>
                <a:spcPct val="100000"/>
              </a:lnSpc>
              <a:spcBef>
                <a:spcPts val="0"/>
              </a:spcBef>
              <a:spcAft>
                <a:spcPts val="0"/>
              </a:spcAft>
              <a:buNone/>
            </a:pPr>
            <a:r>
              <a:rPr lang="en-IN" dirty="0">
                <a:latin typeface="Verdana" panose="020B0604030504040204" pitchFamily="34" charset="0"/>
                <a:ea typeface="Verdana" panose="020B0604030504040204" pitchFamily="34" charset="0"/>
              </a:rPr>
              <a:t>              Application Notes: Optimization of cavity length and </a:t>
            </a:r>
            <a:r>
              <a:rPr lang="en-IN" dirty="0" err="1">
                <a:latin typeface="Verdana" panose="020B0604030504040204" pitchFamily="34" charset="0"/>
                <a:ea typeface="Verdana" panose="020B0604030504040204" pitchFamily="34" charset="0"/>
              </a:rPr>
              <a:t>AlGaN</a:t>
            </a:r>
            <a:r>
              <a:rPr lang="en-IN" dirty="0">
                <a:latin typeface="Verdana" panose="020B0604030504040204" pitchFamily="34" charset="0"/>
                <a:ea typeface="Verdana" panose="020B0604030504040204" pitchFamily="34" charset="0"/>
              </a:rPr>
              <a:t> barrier properties.</a:t>
            </a:r>
          </a:p>
          <a:p>
            <a:pPr marL="0" marR="0" lvl="0" indent="0" rtl="0">
              <a:lnSpc>
                <a:spcPct val="100000"/>
              </a:lnSpc>
              <a:spcBef>
                <a:spcPts val="0"/>
              </a:spcBef>
              <a:spcAft>
                <a:spcPts val="0"/>
              </a:spcAft>
              <a:buNone/>
            </a:pPr>
            <a:r>
              <a:rPr lang="en-IN" dirty="0">
                <a:latin typeface="Verdana" panose="020B0604030504040204" pitchFamily="34" charset="0"/>
                <a:ea typeface="Verdana" panose="020B0604030504040204" pitchFamily="34" charset="0"/>
              </a:rPr>
              <a:t>              Datasheet: Sensitivity metrics (drain current and threshold voltage).Performance .Analysis of MOS-HEMT as </a:t>
            </a:r>
          </a:p>
          <a:p>
            <a:pPr marL="0" marR="0" lvl="0" indent="0" rtl="0">
              <a:lnSpc>
                <a:spcPct val="100000"/>
              </a:lnSpc>
              <a:spcBef>
                <a:spcPts val="0"/>
              </a:spcBef>
              <a:spcAft>
                <a:spcPts val="0"/>
              </a:spcAft>
              <a:buNone/>
            </a:pPr>
            <a:r>
              <a:rPr lang="en-IN" dirty="0">
                <a:latin typeface="Verdana" panose="020B0604030504040204" pitchFamily="34" charset="0"/>
                <a:ea typeface="Verdana" panose="020B0604030504040204" pitchFamily="34" charset="0"/>
              </a:rPr>
              <a:t>              Biosensor)</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sz="1600" b="1" dirty="0">
                <a:latin typeface="Verdana" panose="020B0604030504040204" pitchFamily="34" charset="0"/>
                <a:ea typeface="Verdana" panose="020B0604030504040204" pitchFamily="34" charset="0"/>
              </a:rPr>
              <a:t>Analytical Modeling and Simulation of </a:t>
            </a:r>
            <a:r>
              <a:rPr lang="en-US" sz="1600" b="1" dirty="0" err="1">
                <a:latin typeface="Verdana" panose="020B0604030504040204" pitchFamily="34" charset="0"/>
                <a:ea typeface="Verdana" panose="020B0604030504040204" pitchFamily="34" charset="0"/>
              </a:rPr>
              <a:t>AlGaN</a:t>
            </a:r>
            <a:r>
              <a:rPr lang="en-US" sz="1600" b="1" dirty="0">
                <a:latin typeface="Verdana" panose="020B0604030504040204" pitchFamily="34" charset="0"/>
                <a:ea typeface="Verdana" panose="020B0604030504040204" pitchFamily="34" charset="0"/>
              </a:rPr>
              <a:t>/</a:t>
            </a:r>
            <a:r>
              <a:rPr lang="en-US" sz="1600" b="1" dirty="0" err="1">
                <a:latin typeface="Verdana" panose="020B0604030504040204" pitchFamily="34" charset="0"/>
                <a:ea typeface="Verdana" panose="020B0604030504040204" pitchFamily="34" charset="0"/>
              </a:rPr>
              <a:t>GaN</a:t>
            </a:r>
            <a:r>
              <a:rPr lang="en-US" sz="1600" b="1" dirty="0">
                <a:latin typeface="Verdana" panose="020B0604030504040204" pitchFamily="34" charset="0"/>
                <a:ea typeface="Verdana" panose="020B0604030504040204" pitchFamily="34" charset="0"/>
              </a:rPr>
              <a:t> MOS-HEMT for High Sensitive pH Sensor</a:t>
            </a:r>
            <a:r>
              <a:rPr lang="en-IN" sz="1600" b="1" dirty="0">
                <a:latin typeface="Verdana" panose="020B0604030504040204" pitchFamily="34" charset="0"/>
                <a:ea typeface="Verdana" panose="020B0604030504040204" pitchFamily="34" charset="0"/>
              </a:rPr>
              <a:t>:</a:t>
            </a: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Products: Prototype </a:t>
            </a:r>
            <a:r>
              <a:rPr lang="en-IN" dirty="0" err="1">
                <a:latin typeface="Verdana" panose="020B0604030504040204" pitchFamily="34" charset="0"/>
                <a:ea typeface="Verdana" panose="020B0604030504040204" pitchFamily="34" charset="0"/>
              </a:rPr>
              <a:t>AlGaN</a:t>
            </a:r>
            <a:r>
              <a:rPr lang="en-IN" dirty="0">
                <a:latin typeface="Verdana" panose="020B0604030504040204" pitchFamily="34" charset="0"/>
                <a:ea typeface="Verdana" panose="020B0604030504040204" pitchFamily="34" charset="0"/>
              </a:rPr>
              <a:t>/</a:t>
            </a:r>
            <a:r>
              <a:rPr lang="en-IN" dirty="0" err="1">
                <a:latin typeface="Verdana" panose="020B0604030504040204" pitchFamily="34" charset="0"/>
                <a:ea typeface="Verdana" panose="020B0604030504040204" pitchFamily="34" charset="0"/>
              </a:rPr>
              <a:t>GaN</a:t>
            </a:r>
            <a:r>
              <a:rPr lang="en-IN" dirty="0">
                <a:latin typeface="Verdana" panose="020B0604030504040204" pitchFamily="34" charset="0"/>
                <a:ea typeface="Verdana" panose="020B0604030504040204" pitchFamily="34" charset="0"/>
              </a:rPr>
              <a:t> MOS-HEMT sensors optimized for pH detection in medical diagnostics.</a:t>
            </a: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Open Source: Analytical models and simulation results verified using tools like TCAD.</a:t>
            </a: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GitHub: Likely repositories focusing on HEMT-based device </a:t>
            </a:r>
            <a:r>
              <a:rPr lang="en-IN" dirty="0" err="1">
                <a:latin typeface="Verdana" panose="020B0604030504040204" pitchFamily="34" charset="0"/>
                <a:ea typeface="Verdana" panose="020B0604030504040204" pitchFamily="34" charset="0"/>
              </a:rPr>
              <a:t>modeling</a:t>
            </a:r>
            <a:r>
              <a:rPr lang="en-IN" dirty="0">
                <a:latin typeface="Verdana" panose="020B0604030504040204" pitchFamily="34" charset="0"/>
                <a:ea typeface="Verdana" panose="020B0604030504040204" pitchFamily="34" charset="0"/>
              </a:rPr>
              <a:t> and pH sensor simulations (not explicitly     </a:t>
            </a: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mentioned)</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2538241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563C8C-EB2A-5A78-7D30-A49DB47FE2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5" name="TextBox 4">
            <a:extLst>
              <a:ext uri="{FF2B5EF4-FFF2-40B4-BE49-F238E27FC236}">
                <a16:creationId xmlns:a16="http://schemas.microsoft.com/office/drawing/2014/main" id="{B1524A23-39AA-EA0D-07F7-8338DADEA259}"/>
              </a:ext>
            </a:extLst>
          </p:cNvPr>
          <p:cNvSpPr txBox="1"/>
          <p:nvPr/>
        </p:nvSpPr>
        <p:spPr>
          <a:xfrm>
            <a:off x="386498" y="282804"/>
            <a:ext cx="11805501" cy="5509200"/>
          </a:xfrm>
          <a:prstGeom prst="rect">
            <a:avLst/>
          </a:prstGeom>
          <a:noFill/>
        </p:spPr>
        <p:txBody>
          <a:bodyPr wrap="square">
            <a:spAutoFit/>
          </a:bodyPr>
          <a:lstStyle/>
          <a:p>
            <a:pPr marL="0" marR="0" lvl="0" indent="0" rtl="0">
              <a:lnSpc>
                <a:spcPct val="100000"/>
              </a:lnSpc>
              <a:spcBef>
                <a:spcPts val="0"/>
              </a:spcBef>
              <a:spcAft>
                <a:spcPts val="0"/>
              </a:spcAft>
              <a:buNone/>
            </a:pPr>
            <a:endParaRPr lang="en-IN" sz="1600"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sz="1600" b="1" dirty="0">
              <a:latin typeface="Verdana" panose="020B0604030504040204" pitchFamily="34" charset="0"/>
              <a:ea typeface="Verdana" panose="020B0604030504040204" pitchFamily="34" charset="0"/>
            </a:endParaRPr>
          </a:p>
          <a:p>
            <a:r>
              <a:rPr lang="en-US" sz="2400" b="1" dirty="0">
                <a:latin typeface="Montserrat"/>
                <a:sym typeface="Montserrat"/>
              </a:rPr>
              <a:t>                     Literature Survey (Improved post minor project)</a:t>
            </a:r>
          </a:p>
          <a:p>
            <a:endParaRPr lang="en-IN" sz="1600" b="1" dirty="0">
              <a:latin typeface="Verdana" panose="020B0604030504040204" pitchFamily="34" charset="0"/>
              <a:ea typeface="Verdana" panose="020B0604030504040204" pitchFamily="34" charset="0"/>
            </a:endParaRPr>
          </a:p>
          <a:p>
            <a:r>
              <a:rPr lang="en-IN" sz="1600" b="1" dirty="0">
                <a:latin typeface="Verdana" panose="020B0604030504040204" pitchFamily="34" charset="0"/>
                <a:ea typeface="Verdana" panose="020B0604030504040204" pitchFamily="34" charset="0"/>
              </a:rPr>
              <a:t>Key Publications(2)</a:t>
            </a:r>
          </a:p>
          <a:p>
            <a:pPr marL="285750" indent="-285750">
              <a:buFont typeface="Arial" panose="020B0604020202020204" pitchFamily="34" charset="0"/>
              <a:buChar char="•"/>
            </a:pPr>
            <a:endParaRPr lang="en-IN" sz="1600" b="1"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IN" sz="1600" b="1"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sz="1600" b="1" dirty="0">
                <a:latin typeface="Verdana" panose="020B0604030504040204" pitchFamily="34" charset="0"/>
                <a:ea typeface="Verdana" panose="020B0604030504040204" pitchFamily="34" charset="0"/>
              </a:rPr>
              <a:t>Performance Analysis of MOS-HEMT as Biosensor: A Dielectric Modulation Approach</a:t>
            </a: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Authors: Ritu </a:t>
            </a:r>
            <a:r>
              <a:rPr lang="en-IN" dirty="0" err="1">
                <a:latin typeface="Verdana" panose="020B0604030504040204" pitchFamily="34" charset="0"/>
                <a:ea typeface="Verdana" panose="020B0604030504040204" pitchFamily="34" charset="0"/>
              </a:rPr>
              <a:t>Poonia</a:t>
            </a:r>
            <a:r>
              <a:rPr lang="en-IN" dirty="0">
                <a:latin typeface="Verdana" panose="020B0604030504040204" pitchFamily="34" charset="0"/>
                <a:ea typeface="Verdana" panose="020B0604030504040204" pitchFamily="34" charset="0"/>
              </a:rPr>
              <a:t>, Aasif Mohammad Bhat, C. </a:t>
            </a:r>
            <a:r>
              <a:rPr lang="en-IN" dirty="0" err="1">
                <a:latin typeface="Verdana" panose="020B0604030504040204" pitchFamily="34" charset="0"/>
                <a:ea typeface="Verdana" panose="020B0604030504040204" pitchFamily="34" charset="0"/>
              </a:rPr>
              <a:t>Periasamy</a:t>
            </a:r>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Chitrakant</a:t>
            </a:r>
            <a:r>
              <a:rPr lang="en-IN" dirty="0">
                <a:latin typeface="Verdana" panose="020B0604030504040204" pitchFamily="34" charset="0"/>
                <a:ea typeface="Verdana" panose="020B0604030504040204" pitchFamily="34" charset="0"/>
              </a:rPr>
              <a:t> Sahu.</a:t>
            </a: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Published In: </a:t>
            </a:r>
            <a:r>
              <a:rPr lang="en-IN" dirty="0" err="1">
                <a:latin typeface="Verdana" panose="020B0604030504040204" pitchFamily="34" charset="0"/>
                <a:ea typeface="Verdana" panose="020B0604030504040204" pitchFamily="34" charset="0"/>
              </a:rPr>
              <a:t>Malaviya</a:t>
            </a:r>
            <a:r>
              <a:rPr lang="en-IN" dirty="0">
                <a:latin typeface="Verdana" panose="020B0604030504040204" pitchFamily="34" charset="0"/>
                <a:ea typeface="Verdana" panose="020B0604030504040204" pitchFamily="34" charset="0"/>
              </a:rPr>
              <a:t> National Institute of Technology, 2021.</a:t>
            </a: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Summary: This paper examines the impact of dielectric modulation on biomolecule detection using MOS-HEMT devices, optimizing sensitivity via cavity design​.</a:t>
            </a:r>
            <a:endParaRPr lang="en-US" sz="1600" b="1"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sz="1600" b="1" dirty="0">
                <a:latin typeface="Verdana" panose="020B0604030504040204" pitchFamily="34" charset="0"/>
                <a:ea typeface="Verdana" panose="020B0604030504040204" pitchFamily="34" charset="0"/>
              </a:rPr>
              <a:t>Performance Analysis of MOS-HEMT as Biosensor: A Dielectric Modulation Approach</a:t>
            </a:r>
          </a:p>
          <a:p>
            <a:pPr marR="0" lvl="0" rtl="0">
              <a:lnSpc>
                <a:spcPct val="100000"/>
              </a:lnSpc>
              <a:spcBef>
                <a:spcPts val="0"/>
              </a:spcBef>
              <a:spcAft>
                <a:spcPts val="0"/>
              </a:spcAft>
            </a:pPr>
            <a:r>
              <a:rPr lang="en-US"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Whitepaper: Dielectric modulation for detecting biomolecules using MOS-HEMT.</a:t>
            </a:r>
          </a:p>
          <a:p>
            <a:pPr marR="0" lvl="0" rtl="0">
              <a:lnSpc>
                <a:spcPct val="100000"/>
              </a:lnSpc>
              <a:spcBef>
                <a:spcPts val="0"/>
              </a:spcBef>
              <a:spcAft>
                <a:spcPts val="0"/>
              </a:spcAft>
            </a:pPr>
            <a:r>
              <a:rPr lang="en-US" dirty="0">
                <a:latin typeface="Verdana" panose="020B0604030504040204" pitchFamily="34" charset="0"/>
                <a:ea typeface="Verdana" panose="020B0604030504040204" pitchFamily="34" charset="0"/>
              </a:rPr>
              <a:t>           Application Notes: Cavity design and biomolecule impact on device performance.</a:t>
            </a:r>
          </a:p>
          <a:p>
            <a:pPr marR="0" lvl="0" rtl="0">
              <a:lnSpc>
                <a:spcPct val="100000"/>
              </a:lnSpc>
              <a:spcBef>
                <a:spcPts val="0"/>
              </a:spcBef>
              <a:spcAft>
                <a:spcPts val="0"/>
              </a:spcAft>
            </a:pPr>
            <a:r>
              <a:rPr lang="en-US" dirty="0">
                <a:latin typeface="Verdana" panose="020B0604030504040204" pitchFamily="34" charset="0"/>
                <a:ea typeface="Verdana" panose="020B0604030504040204" pitchFamily="34" charset="0"/>
              </a:rPr>
              <a:t>           Datasheet: Threshold voltage and drain current variation for neutral and charged </a:t>
            </a:r>
            <a:r>
              <a:rPr lang="en-US" dirty="0" err="1">
                <a:latin typeface="Verdana" panose="020B0604030504040204" pitchFamily="34" charset="0"/>
                <a:ea typeface="Verdana" panose="020B0604030504040204" pitchFamily="34" charset="0"/>
              </a:rPr>
              <a:t>molecules.Normally</a:t>
            </a:r>
            <a:r>
              <a:rPr lang="en-US" dirty="0">
                <a:latin typeface="Verdana" panose="020B0604030504040204" pitchFamily="34" charset="0"/>
                <a:ea typeface="Verdana" panose="020B0604030504040204" pitchFamily="34" charset="0"/>
              </a:rPr>
              <a:t>-Off </a:t>
            </a:r>
            <a:r>
              <a:rPr lang="en-US" dirty="0" err="1">
                <a:latin typeface="Verdana" panose="020B0604030504040204" pitchFamily="34" charset="0"/>
                <a:ea typeface="Verdana" panose="020B0604030504040204" pitchFamily="34" charset="0"/>
              </a:rPr>
              <a:t>AlGaN</a:t>
            </a:r>
            <a:r>
              <a:rPr lang="en-US" dirty="0">
                <a:latin typeface="Verdana" panose="020B0604030504040204" pitchFamily="34" charset="0"/>
                <a:ea typeface="Verdana" panose="020B0604030504040204" pitchFamily="34" charset="0"/>
              </a:rPr>
              <a:t>/</a:t>
            </a:r>
            <a:r>
              <a:rPr lang="en-US" dirty="0" err="1">
                <a:latin typeface="Verdana" panose="020B0604030504040204" pitchFamily="34" charset="0"/>
                <a:ea typeface="Verdana" panose="020B0604030504040204" pitchFamily="34" charset="0"/>
              </a:rPr>
              <a:t>GaN</a:t>
            </a:r>
            <a:r>
              <a:rPr lang="en-US" dirty="0">
                <a:latin typeface="Verdana" panose="020B0604030504040204" pitchFamily="34" charset="0"/>
                <a:ea typeface="Verdana" panose="020B0604030504040204" pitchFamily="34" charset="0"/>
              </a:rPr>
              <a:t> MOSHEMT for Label-Free Biosensing.</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sz="1600" b="1" dirty="0">
                <a:latin typeface="Verdana" panose="020B0604030504040204" pitchFamily="34" charset="0"/>
                <a:ea typeface="Verdana" panose="020B0604030504040204" pitchFamily="34" charset="0"/>
              </a:rPr>
              <a:t>Performance Analysis of MOS-HEMT as Biosensor: A Dielectric Modulation Approach :</a:t>
            </a:r>
          </a:p>
          <a:p>
            <a:pPr marR="0" lvl="0" rtl="0">
              <a:lnSpc>
                <a:spcPct val="100000"/>
              </a:lnSpc>
              <a:spcBef>
                <a:spcPts val="0"/>
              </a:spcBef>
              <a:spcAft>
                <a:spcPts val="0"/>
              </a:spcAft>
            </a:pPr>
            <a:r>
              <a:rPr lang="en-US" sz="1600" b="1" dirty="0">
                <a:latin typeface="Verdana" panose="020B0604030504040204" pitchFamily="34" charset="0"/>
                <a:ea typeface="Verdana" panose="020B0604030504040204" pitchFamily="34" charset="0"/>
              </a:rPr>
              <a:t>           </a:t>
            </a:r>
            <a:r>
              <a:rPr lang="en-US" sz="1400" dirty="0">
                <a:latin typeface="Verdana" panose="020B0604030504040204" pitchFamily="34" charset="0"/>
                <a:ea typeface="Verdana" panose="020B0604030504040204" pitchFamily="34" charset="0"/>
              </a:rPr>
              <a:t>Products: MOS-HEMT-based biosensors for detecting charged and neutral biomolecules.</a:t>
            </a:r>
          </a:p>
          <a:p>
            <a:pPr marR="0" lvl="0" rtl="0">
              <a:lnSpc>
                <a:spcPct val="100000"/>
              </a:lnSpc>
              <a:spcBef>
                <a:spcPts val="0"/>
              </a:spcBef>
              <a:spcAft>
                <a:spcPts val="0"/>
              </a:spcAft>
            </a:pPr>
            <a:r>
              <a:rPr lang="en-US" sz="1400" dirty="0">
                <a:latin typeface="Verdana" panose="020B0604030504040204" pitchFamily="34" charset="0"/>
                <a:ea typeface="Verdana" panose="020B0604030504040204" pitchFamily="34" charset="0"/>
              </a:rPr>
              <a:t>            Open Source: Simulation studies using </a:t>
            </a:r>
            <a:r>
              <a:rPr lang="en-US" sz="1400" dirty="0" err="1">
                <a:latin typeface="Verdana" panose="020B0604030504040204" pitchFamily="34" charset="0"/>
                <a:ea typeface="Verdana" panose="020B0604030504040204" pitchFamily="34" charset="0"/>
              </a:rPr>
              <a:t>Silvaco</a:t>
            </a:r>
            <a:r>
              <a:rPr lang="en-US" sz="1400" dirty="0">
                <a:latin typeface="Verdana" panose="020B0604030504040204" pitchFamily="34" charset="0"/>
                <a:ea typeface="Verdana" panose="020B0604030504040204" pitchFamily="34" charset="0"/>
              </a:rPr>
              <a:t> Atlas to optimize device sensitivity and cavity design.</a:t>
            </a:r>
          </a:p>
          <a:p>
            <a:pPr marR="0" lvl="0" rtl="0">
              <a:lnSpc>
                <a:spcPct val="100000"/>
              </a:lnSpc>
              <a:spcBef>
                <a:spcPts val="0"/>
              </a:spcBef>
              <a:spcAft>
                <a:spcPts val="0"/>
              </a:spcAft>
            </a:pPr>
            <a:r>
              <a:rPr lang="en-US" sz="1400" dirty="0">
                <a:latin typeface="Verdana" panose="020B0604030504040204" pitchFamily="34" charset="0"/>
                <a:ea typeface="Verdana" panose="020B0604030504040204" pitchFamily="34" charset="0"/>
              </a:rPr>
              <a:t>            GitHub: Potential open-source projects focusing on dielectric modulation for biosensor applications.</a:t>
            </a:r>
          </a:p>
          <a:p>
            <a:pPr marR="0" lvl="0" rtl="0">
              <a:lnSpc>
                <a:spcPct val="100000"/>
              </a:lnSpc>
              <a:spcBef>
                <a:spcPts val="0"/>
              </a:spcBef>
              <a:spcAft>
                <a:spcPts val="0"/>
              </a:spcAft>
            </a:pPr>
            <a:endParaRPr lang="en-US" sz="1400"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395743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717CBE-B53F-CBDC-0822-C40131AC41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6" name="TextBox 5">
            <a:extLst>
              <a:ext uri="{FF2B5EF4-FFF2-40B4-BE49-F238E27FC236}">
                <a16:creationId xmlns:a16="http://schemas.microsoft.com/office/drawing/2014/main" id="{4F001B3E-E160-B877-DC6A-46F87C69C09B}"/>
              </a:ext>
            </a:extLst>
          </p:cNvPr>
          <p:cNvSpPr txBox="1"/>
          <p:nvPr/>
        </p:nvSpPr>
        <p:spPr>
          <a:xfrm>
            <a:off x="181465" y="141401"/>
            <a:ext cx="11498345" cy="4985980"/>
          </a:xfrm>
          <a:prstGeom prst="rect">
            <a:avLst/>
          </a:prstGeom>
          <a:noFill/>
        </p:spPr>
        <p:txBody>
          <a:bodyPr wrap="square">
            <a:spAutoFit/>
          </a:bodyPr>
          <a:lstStyle/>
          <a:p>
            <a:pPr marL="0" marR="0" lvl="0" indent="0" rtl="0">
              <a:lnSpc>
                <a:spcPct val="100000"/>
              </a:lnSpc>
              <a:spcBef>
                <a:spcPts val="0"/>
              </a:spcBef>
              <a:spcAft>
                <a:spcPts val="0"/>
              </a:spcAft>
              <a:buNone/>
            </a:pPr>
            <a:endParaRPr lang="en-IN" sz="1600" b="1" dirty="0">
              <a:latin typeface="Verdana" panose="020B0604030504040204" pitchFamily="34" charset="0"/>
              <a:ea typeface="Verdana" panose="020B0604030504040204" pitchFamily="34" charset="0"/>
            </a:endParaRPr>
          </a:p>
          <a:p>
            <a:r>
              <a:rPr lang="en-US" sz="2400" b="1" dirty="0">
                <a:latin typeface="Montserrat"/>
                <a:sym typeface="Montserrat"/>
              </a:rPr>
              <a:t>                  Literature Survey (Improved post minor project)</a:t>
            </a:r>
          </a:p>
          <a:p>
            <a:r>
              <a:rPr lang="en-IN" sz="1600" b="1" dirty="0">
                <a:latin typeface="Verdana" panose="020B0604030504040204" pitchFamily="34" charset="0"/>
                <a:ea typeface="Verdana" panose="020B0604030504040204" pitchFamily="34" charset="0"/>
              </a:rPr>
              <a:t>Key Publications(3)</a:t>
            </a:r>
          </a:p>
          <a:p>
            <a:pPr marL="285750" indent="-285750">
              <a:buFont typeface="Arial" panose="020B0604020202020204" pitchFamily="34" charset="0"/>
              <a:buChar char="•"/>
            </a:pPr>
            <a:endParaRPr lang="en-IN" sz="1600" b="1"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sz="1600" b="1" dirty="0">
                <a:latin typeface="Verdana" panose="020B0604030504040204" pitchFamily="34" charset="0"/>
                <a:ea typeface="Verdana" panose="020B0604030504040204" pitchFamily="34" charset="0"/>
              </a:rPr>
              <a:t>Normally-Off </a:t>
            </a:r>
            <a:r>
              <a:rPr lang="en-IN" sz="1600" b="1" dirty="0" err="1">
                <a:latin typeface="Verdana" panose="020B0604030504040204" pitchFamily="34" charset="0"/>
                <a:ea typeface="Verdana" panose="020B0604030504040204" pitchFamily="34" charset="0"/>
              </a:rPr>
              <a:t>AlGaN</a:t>
            </a:r>
            <a:r>
              <a:rPr lang="en-IN" sz="1600" b="1" dirty="0">
                <a:latin typeface="Verdana" panose="020B0604030504040204" pitchFamily="34" charset="0"/>
                <a:ea typeface="Verdana" panose="020B0604030504040204" pitchFamily="34" charset="0"/>
              </a:rPr>
              <a:t>/</a:t>
            </a:r>
            <a:r>
              <a:rPr lang="en-IN" sz="1600" b="1" dirty="0" err="1">
                <a:latin typeface="Verdana" panose="020B0604030504040204" pitchFamily="34" charset="0"/>
                <a:ea typeface="Verdana" panose="020B0604030504040204" pitchFamily="34" charset="0"/>
              </a:rPr>
              <a:t>GaN</a:t>
            </a:r>
            <a:r>
              <a:rPr lang="en-IN" sz="1600" b="1" dirty="0">
                <a:latin typeface="Verdana" panose="020B0604030504040204" pitchFamily="34" charset="0"/>
                <a:ea typeface="Verdana" panose="020B0604030504040204" pitchFamily="34" charset="0"/>
              </a:rPr>
              <a:t> MOSHEMT as Label-Free Biosensor</a:t>
            </a:r>
          </a:p>
          <a:p>
            <a:pPr marR="0" lvl="0" rtl="0">
              <a:lnSpc>
                <a:spcPct val="100000"/>
              </a:lnSpc>
              <a:spcBef>
                <a:spcPts val="0"/>
              </a:spcBef>
              <a:spcAft>
                <a:spcPts val="0"/>
              </a:spcAft>
            </a:pPr>
            <a:r>
              <a:rPr lang="en-IN" sz="1600" dirty="0">
                <a:latin typeface="Verdana" panose="020B0604030504040204" pitchFamily="34" charset="0"/>
                <a:ea typeface="Verdana" panose="020B0604030504040204" pitchFamily="34" charset="0"/>
              </a:rPr>
              <a:t>        Authors: S. N. Mishra, Rajesh Saha, </a:t>
            </a:r>
            <a:r>
              <a:rPr lang="en-IN" sz="1600" dirty="0" err="1">
                <a:latin typeface="Verdana" panose="020B0604030504040204" pitchFamily="34" charset="0"/>
                <a:ea typeface="Verdana" panose="020B0604030504040204" pitchFamily="34" charset="0"/>
              </a:rPr>
              <a:t>Kanjalochan</a:t>
            </a:r>
            <a:r>
              <a:rPr lang="en-IN" sz="1600" dirty="0">
                <a:latin typeface="Verdana" panose="020B0604030504040204" pitchFamily="34" charset="0"/>
                <a:ea typeface="Verdana" panose="020B0604030504040204" pitchFamily="34" charset="0"/>
              </a:rPr>
              <a:t> Jena.</a:t>
            </a:r>
          </a:p>
          <a:p>
            <a:pPr marR="0" lvl="0" rtl="0">
              <a:lnSpc>
                <a:spcPct val="100000"/>
              </a:lnSpc>
              <a:spcBef>
                <a:spcPts val="0"/>
              </a:spcBef>
              <a:spcAft>
                <a:spcPts val="0"/>
              </a:spcAft>
            </a:pPr>
            <a:r>
              <a:rPr lang="en-IN" sz="1600" dirty="0">
                <a:latin typeface="Verdana" panose="020B0604030504040204" pitchFamily="34" charset="0"/>
                <a:ea typeface="Verdana" panose="020B0604030504040204" pitchFamily="34" charset="0"/>
              </a:rPr>
              <a:t>        Published In: ECS Journal of Solid State Science and Technology, 2020.</a:t>
            </a:r>
          </a:p>
          <a:p>
            <a:pPr marR="0" lvl="0" rtl="0">
              <a:lnSpc>
                <a:spcPct val="100000"/>
              </a:lnSpc>
              <a:spcBef>
                <a:spcPts val="0"/>
              </a:spcBef>
              <a:spcAft>
                <a:spcPts val="0"/>
              </a:spcAft>
            </a:pPr>
            <a:r>
              <a:rPr lang="en-IN" sz="1600" dirty="0">
                <a:latin typeface="Verdana" panose="020B0604030504040204" pitchFamily="34" charset="0"/>
                <a:ea typeface="Verdana" panose="020B0604030504040204" pitchFamily="34" charset="0"/>
              </a:rPr>
              <a:t>        Summary: Highlights the use of dielectric modulation and nano-gap structures for label-free biosensing with enhanced sensitivity</a:t>
            </a:r>
          </a:p>
          <a:p>
            <a:pPr marL="285750" marR="0" lvl="0" indent="-285750" rtl="0">
              <a:lnSpc>
                <a:spcPct val="100000"/>
              </a:lnSpc>
              <a:spcBef>
                <a:spcPts val="0"/>
              </a:spcBef>
              <a:spcAft>
                <a:spcPts val="0"/>
              </a:spcAft>
              <a:buFont typeface="Arial" panose="020B0604020202020204" pitchFamily="34" charset="0"/>
              <a:buChar char="•"/>
            </a:pPr>
            <a:r>
              <a:rPr lang="en-US" sz="1600" b="1" dirty="0">
                <a:latin typeface="Verdana" panose="020B0604030504040204" pitchFamily="34" charset="0"/>
                <a:ea typeface="Verdana" panose="020B0604030504040204" pitchFamily="34" charset="0"/>
              </a:rPr>
              <a:t>Normally-Off </a:t>
            </a:r>
            <a:r>
              <a:rPr lang="en-US" sz="1600" b="1" dirty="0" err="1">
                <a:latin typeface="Verdana" panose="020B0604030504040204" pitchFamily="34" charset="0"/>
                <a:ea typeface="Verdana" panose="020B0604030504040204" pitchFamily="34" charset="0"/>
              </a:rPr>
              <a:t>AlGaN</a:t>
            </a:r>
            <a:r>
              <a:rPr lang="en-US" sz="1600" b="1" dirty="0">
                <a:latin typeface="Verdana" panose="020B0604030504040204" pitchFamily="34" charset="0"/>
                <a:ea typeface="Verdana" panose="020B0604030504040204" pitchFamily="34" charset="0"/>
              </a:rPr>
              <a:t>/</a:t>
            </a:r>
            <a:r>
              <a:rPr lang="en-US" sz="1600" b="1" dirty="0" err="1">
                <a:latin typeface="Verdana" panose="020B0604030504040204" pitchFamily="34" charset="0"/>
                <a:ea typeface="Verdana" panose="020B0604030504040204" pitchFamily="34" charset="0"/>
              </a:rPr>
              <a:t>GaN</a:t>
            </a:r>
            <a:r>
              <a:rPr lang="en-US" sz="1600" b="1" dirty="0">
                <a:latin typeface="Verdana" panose="020B0604030504040204" pitchFamily="34" charset="0"/>
                <a:ea typeface="Verdana" panose="020B0604030504040204" pitchFamily="34" charset="0"/>
              </a:rPr>
              <a:t> MOSHEMT as Label-Free Biosensor:</a:t>
            </a:r>
          </a:p>
          <a:p>
            <a:pPr marR="0" lvl="0" rtl="0">
              <a:lnSpc>
                <a:spcPct val="100000"/>
              </a:lnSpc>
              <a:spcBef>
                <a:spcPts val="0"/>
              </a:spcBef>
              <a:spcAft>
                <a:spcPts val="0"/>
              </a:spcAft>
            </a:pPr>
            <a:r>
              <a:rPr lang="en-IN" sz="1600" dirty="0">
                <a:latin typeface="Verdana" panose="020B0604030504040204" pitchFamily="34" charset="0"/>
                <a:ea typeface="Verdana" panose="020B0604030504040204" pitchFamily="34" charset="0"/>
              </a:rPr>
              <a:t>          Whitepaper: Novel gate cavity dielectric modulation techniques for biosensing.</a:t>
            </a:r>
          </a:p>
          <a:p>
            <a:pPr marR="0" lvl="0" rtl="0">
              <a:lnSpc>
                <a:spcPct val="100000"/>
              </a:lnSpc>
              <a:spcBef>
                <a:spcPts val="0"/>
              </a:spcBef>
              <a:spcAft>
                <a:spcPts val="0"/>
              </a:spcAft>
            </a:pPr>
            <a:r>
              <a:rPr lang="en-IN" sz="1600" dirty="0">
                <a:latin typeface="Verdana" panose="020B0604030504040204" pitchFamily="34" charset="0"/>
                <a:ea typeface="Verdana" panose="020B0604030504040204" pitchFamily="34" charset="0"/>
              </a:rPr>
              <a:t>          Application Notes: Use of nano-gaps and dielectric constants for enhanced sensitivity.</a:t>
            </a:r>
          </a:p>
          <a:p>
            <a:pPr marR="0" lvl="0" rtl="0">
              <a:lnSpc>
                <a:spcPct val="100000"/>
              </a:lnSpc>
              <a:spcBef>
                <a:spcPts val="0"/>
              </a:spcBef>
              <a:spcAft>
                <a:spcPts val="0"/>
              </a:spcAft>
            </a:pPr>
            <a:r>
              <a:rPr lang="en-IN" sz="1600" dirty="0">
                <a:latin typeface="Verdana" panose="020B0604030504040204" pitchFamily="34" charset="0"/>
                <a:ea typeface="Verdana" panose="020B0604030504040204" pitchFamily="34" charset="0"/>
              </a:rPr>
              <a:t>          Datasheet: Device parameters (2DEG density, gm/Id ratio, threshold voltage sensitivity)</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US" sz="1600" b="1" dirty="0">
                <a:latin typeface="Verdana" panose="020B0604030504040204" pitchFamily="34" charset="0"/>
                <a:ea typeface="Verdana" panose="020B0604030504040204" pitchFamily="34" charset="0"/>
              </a:rPr>
              <a:t>Normally-Off </a:t>
            </a:r>
            <a:r>
              <a:rPr lang="en-US" sz="1600" b="1" dirty="0" err="1">
                <a:latin typeface="Verdana" panose="020B0604030504040204" pitchFamily="34" charset="0"/>
                <a:ea typeface="Verdana" panose="020B0604030504040204" pitchFamily="34" charset="0"/>
              </a:rPr>
              <a:t>AlGaN</a:t>
            </a:r>
            <a:r>
              <a:rPr lang="en-US" sz="1600" b="1" dirty="0">
                <a:latin typeface="Verdana" panose="020B0604030504040204" pitchFamily="34" charset="0"/>
                <a:ea typeface="Verdana" panose="020B0604030504040204" pitchFamily="34" charset="0"/>
              </a:rPr>
              <a:t>/</a:t>
            </a:r>
            <a:r>
              <a:rPr lang="en-US" sz="1600" b="1" dirty="0" err="1">
                <a:latin typeface="Verdana" panose="020B0604030504040204" pitchFamily="34" charset="0"/>
                <a:ea typeface="Verdana" panose="020B0604030504040204" pitchFamily="34" charset="0"/>
              </a:rPr>
              <a:t>GaN</a:t>
            </a:r>
            <a:r>
              <a:rPr lang="en-US" sz="1600" b="1" dirty="0">
                <a:latin typeface="Verdana" panose="020B0604030504040204" pitchFamily="34" charset="0"/>
                <a:ea typeface="Verdana" panose="020B0604030504040204" pitchFamily="34" charset="0"/>
              </a:rPr>
              <a:t> MOSHEMT for Label-Free Biosensing</a:t>
            </a:r>
          </a:p>
          <a:p>
            <a:pPr marR="0" lvl="0" rtl="0">
              <a:lnSpc>
                <a:spcPct val="100000"/>
              </a:lnSpc>
              <a:spcBef>
                <a:spcPts val="0"/>
              </a:spcBef>
              <a:spcAft>
                <a:spcPts val="0"/>
              </a:spcAft>
            </a:pPr>
            <a:r>
              <a:rPr lang="en-US" sz="1600" b="1" dirty="0">
                <a:latin typeface="Verdana" panose="020B0604030504040204" pitchFamily="34" charset="0"/>
                <a:ea typeface="Verdana" panose="020B0604030504040204" pitchFamily="34" charset="0"/>
              </a:rPr>
              <a:t>            </a:t>
            </a:r>
            <a:r>
              <a:rPr lang="en-US" dirty="0">
                <a:latin typeface="Verdana" panose="020B0604030504040204" pitchFamily="34" charset="0"/>
                <a:ea typeface="Verdana" panose="020B0604030504040204" pitchFamily="34" charset="0"/>
              </a:rPr>
              <a:t>Products: Label-free biosensors employing dielectric modulation and nano-gap structures.</a:t>
            </a:r>
          </a:p>
          <a:p>
            <a:pPr marR="0" lvl="0" rtl="0">
              <a:lnSpc>
                <a:spcPct val="100000"/>
              </a:lnSpc>
              <a:spcBef>
                <a:spcPts val="0"/>
              </a:spcBef>
              <a:spcAft>
                <a:spcPts val="0"/>
              </a:spcAft>
            </a:pPr>
            <a:r>
              <a:rPr lang="en-US" dirty="0">
                <a:latin typeface="Verdana" panose="020B0604030504040204" pitchFamily="34" charset="0"/>
                <a:ea typeface="Verdana" panose="020B0604030504040204" pitchFamily="34" charset="0"/>
              </a:rPr>
              <a:t>             Open Source: Modeling using Synopsys </a:t>
            </a:r>
            <a:r>
              <a:rPr lang="en-US" dirty="0" err="1">
                <a:latin typeface="Verdana" panose="020B0604030504040204" pitchFamily="34" charset="0"/>
                <a:ea typeface="Verdana" panose="020B0604030504040204" pitchFamily="34" charset="0"/>
              </a:rPr>
              <a:t>Sentaurus</a:t>
            </a:r>
            <a:r>
              <a:rPr lang="en-US" dirty="0">
                <a:latin typeface="Verdana" panose="020B0604030504040204" pitchFamily="34" charset="0"/>
                <a:ea typeface="Verdana" panose="020B0604030504040204" pitchFamily="34" charset="0"/>
              </a:rPr>
              <a:t> to analyze gm/Id ratios and 2DEG behavior.</a:t>
            </a:r>
          </a:p>
          <a:p>
            <a:pPr marR="0" lvl="0" rtl="0">
              <a:lnSpc>
                <a:spcPct val="100000"/>
              </a:lnSpc>
              <a:spcBef>
                <a:spcPts val="0"/>
              </a:spcBef>
              <a:spcAft>
                <a:spcPts val="0"/>
              </a:spcAft>
            </a:pPr>
            <a:r>
              <a:rPr lang="en-US" dirty="0">
                <a:latin typeface="Verdana" panose="020B0604030504040204" pitchFamily="34" charset="0"/>
                <a:ea typeface="Verdana" panose="020B0604030504040204" pitchFamily="34" charset="0"/>
              </a:rPr>
              <a:t>             GitHub: Repositories could include device simulation frameworks or analytical models related to MOSHEMT biosensors.</a:t>
            </a: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US"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824841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800" b="1" dirty="0">
                <a:latin typeface="Verdana" panose="020B0604030504040204" pitchFamily="34" charset="0"/>
                <a:ea typeface="Verdana" panose="020B0604030504040204" pitchFamily="34" charset="0"/>
              </a:rPr>
              <a:t>Use Cases:</a:t>
            </a:r>
          </a:p>
          <a:p>
            <a:pPr marL="285750" marR="0" lvl="0" indent="-285750" rtl="0">
              <a:lnSpc>
                <a:spcPct val="100000"/>
              </a:lnSpc>
              <a:spcBef>
                <a:spcPts val="0"/>
              </a:spcBef>
              <a:spcAft>
                <a:spcPts val="0"/>
              </a:spcAft>
              <a:buFont typeface="Arial" panose="020B0604020202020204" pitchFamily="34" charset="0"/>
              <a:buChar char="•"/>
            </a:pPr>
            <a:r>
              <a:rPr lang="en-IN" sz="1600" dirty="0"/>
              <a:t>Biomedical Diagnostics</a:t>
            </a:r>
            <a:endParaRPr lang="en-IN" sz="1600" b="1"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sz="1600" dirty="0"/>
              <a:t>Food Safety</a:t>
            </a:r>
            <a:endParaRPr lang="en-IN" sz="1600" b="1"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sz="1600" dirty="0"/>
              <a:t>Environmental Monitoring</a:t>
            </a:r>
          </a:p>
          <a:p>
            <a:pPr marL="285750" marR="0" lvl="0" indent="-285750" rtl="0">
              <a:lnSpc>
                <a:spcPct val="100000"/>
              </a:lnSpc>
              <a:spcBef>
                <a:spcPts val="0"/>
              </a:spcBef>
              <a:spcAft>
                <a:spcPts val="0"/>
              </a:spcAft>
              <a:buFont typeface="Arial" panose="020B0604020202020204" pitchFamily="34" charset="0"/>
              <a:buChar char="•"/>
            </a:pPr>
            <a:r>
              <a:rPr lang="en-IN" sz="1600" dirty="0"/>
              <a:t>Drug Development and Testing</a:t>
            </a:r>
          </a:p>
          <a:p>
            <a:pPr marL="285750" marR="0" lvl="0" indent="-285750" rtl="0">
              <a:lnSpc>
                <a:spcPct val="100000"/>
              </a:lnSpc>
              <a:spcBef>
                <a:spcPts val="0"/>
              </a:spcBef>
              <a:spcAft>
                <a:spcPts val="0"/>
              </a:spcAft>
              <a:buFont typeface="Arial" panose="020B0604020202020204" pitchFamily="34" charset="0"/>
              <a:buChar char="•"/>
            </a:pPr>
            <a:r>
              <a:rPr lang="en-IN" sz="1600" dirty="0"/>
              <a:t>Wearable Healthcare Devices</a:t>
            </a:r>
          </a:p>
          <a:p>
            <a:pPr marL="285750" marR="0" lvl="0" indent="-285750" rtl="0">
              <a:lnSpc>
                <a:spcPct val="100000"/>
              </a:lnSpc>
              <a:spcBef>
                <a:spcPts val="0"/>
              </a:spcBef>
              <a:spcAft>
                <a:spcPts val="0"/>
              </a:spcAft>
              <a:buFont typeface="Arial" panose="020B0604020202020204" pitchFamily="34" charset="0"/>
              <a:buChar char="•"/>
            </a:pPr>
            <a:r>
              <a:rPr lang="en-IN" sz="1600" dirty="0"/>
              <a:t>Forensic Science</a:t>
            </a:r>
          </a:p>
          <a:p>
            <a:pPr marL="285750" marR="0" lvl="0" indent="-285750" rtl="0">
              <a:lnSpc>
                <a:spcPct val="100000"/>
              </a:lnSpc>
              <a:spcBef>
                <a:spcPts val="0"/>
              </a:spcBef>
              <a:spcAft>
                <a:spcPts val="0"/>
              </a:spcAft>
              <a:buFont typeface="Arial" panose="020B0604020202020204" pitchFamily="34" charset="0"/>
              <a:buChar char="•"/>
            </a:pPr>
            <a:r>
              <a:rPr lang="en-IN" sz="1600" dirty="0"/>
              <a:t>Veterinary Diagnostics</a:t>
            </a:r>
          </a:p>
          <a:p>
            <a:pPr marL="285750" marR="0" lvl="0" indent="-285750" rtl="0">
              <a:lnSpc>
                <a:spcPct val="100000"/>
              </a:lnSpc>
              <a:spcBef>
                <a:spcPts val="0"/>
              </a:spcBef>
              <a:spcAft>
                <a:spcPts val="0"/>
              </a:spcAft>
              <a:buFont typeface="Arial" panose="020B0604020202020204" pitchFamily="34" charset="0"/>
              <a:buChar char="•"/>
            </a:pPr>
            <a:r>
              <a:rPr lang="en-IN" sz="1600" dirty="0"/>
              <a:t>Industrial Biotechnology</a:t>
            </a:r>
            <a:endParaRPr lang="en-IN" sz="1600"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sz="1600"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800" b="1" dirty="0">
                <a:latin typeface="Verdana" panose="020B0604030504040204" pitchFamily="34" charset="0"/>
                <a:ea typeface="Verdana" panose="020B0604030504040204" pitchFamily="34" charset="0"/>
              </a:rPr>
              <a:t>Test Cases </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sz="1600" dirty="0"/>
              <a:t>Sensitivity Testing</a:t>
            </a:r>
            <a:endParaRPr lang="en-IN" sz="1600"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sz="1600" dirty="0"/>
              <a:t>Selectivity Testing</a:t>
            </a:r>
            <a:endParaRPr lang="en-IN" sz="1600"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sz="1600" dirty="0"/>
              <a:t>Stability and Repeatability</a:t>
            </a:r>
            <a:endParaRPr lang="en-IN" sz="1600"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sz="1600" dirty="0"/>
              <a:t>High-Frequency Performance</a:t>
            </a:r>
            <a:endParaRPr lang="en-IN" sz="1600"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r>
              <a:rPr lang="en-IN" sz="1600" dirty="0"/>
              <a:t>Effect of Dielectric Modulation</a:t>
            </a:r>
          </a:p>
          <a:p>
            <a:pPr marL="285750" marR="0" lvl="0" indent="-285750" rtl="0">
              <a:lnSpc>
                <a:spcPct val="100000"/>
              </a:lnSpc>
              <a:spcBef>
                <a:spcPts val="0"/>
              </a:spcBef>
              <a:spcAft>
                <a:spcPts val="0"/>
              </a:spcAft>
              <a:buFont typeface="Arial" panose="020B0604020202020204" pitchFamily="34" charset="0"/>
              <a:buChar char="•"/>
            </a:pPr>
            <a:r>
              <a:rPr lang="en-IN" sz="1600" dirty="0"/>
              <a:t>Dual-Channel Configuration</a:t>
            </a:r>
          </a:p>
          <a:p>
            <a:pPr marL="285750" marR="0" lvl="0" indent="-285750" rtl="0">
              <a:lnSpc>
                <a:spcPct val="100000"/>
              </a:lnSpc>
              <a:spcBef>
                <a:spcPts val="0"/>
              </a:spcBef>
              <a:spcAft>
                <a:spcPts val="0"/>
              </a:spcAft>
              <a:buFont typeface="Arial" panose="020B0604020202020204" pitchFamily="34" charset="0"/>
              <a:buChar char="•"/>
            </a:pPr>
            <a:r>
              <a:rPr lang="en-IN" sz="1600" dirty="0"/>
              <a:t>Power Consumption</a:t>
            </a:r>
            <a:endParaRPr lang="en-IN" sz="1600"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95428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IN" sz="2400" b="1" dirty="0">
                <a:latin typeface="Verdana" panose="020B0604030504040204" pitchFamily="34" charset="0"/>
                <a:ea typeface="Verdana" panose="020B0604030504040204" pitchFamily="34" charset="0"/>
              </a:rPr>
              <a:t>Structural Diagram</a:t>
            </a:r>
            <a:r>
              <a:rPr lang="en-US" sz="2400" b="1" dirty="0">
                <a:latin typeface="Montserrat"/>
                <a:sym typeface="Montserrat"/>
              </a:rPr>
              <a:t>  </a:t>
            </a:r>
            <a:endParaRPr dirty="0"/>
          </a:p>
        </p:txBody>
      </p:sp>
      <p:sp>
        <p:nvSpPr>
          <p:cNvPr id="2" name="Google Shape;125;p3">
            <a:extLst>
              <a:ext uri="{FF2B5EF4-FFF2-40B4-BE49-F238E27FC236}">
                <a16:creationId xmlns:a16="http://schemas.microsoft.com/office/drawing/2014/main" id="{7B3FE64C-ED43-A052-11E8-812792B8FDDF}"/>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CFC90450-ABCC-0221-62DB-593C2CCE7549}"/>
              </a:ext>
            </a:extLst>
          </p:cNvPr>
          <p:cNvPicPr>
            <a:picLocks noChangeAspect="1"/>
          </p:cNvPicPr>
          <p:nvPr/>
        </p:nvPicPr>
        <p:blipFill>
          <a:blip r:embed="rId3"/>
          <a:stretch>
            <a:fillRect/>
          </a:stretch>
        </p:blipFill>
        <p:spPr>
          <a:xfrm>
            <a:off x="1489435" y="952872"/>
            <a:ext cx="8311961" cy="4791655"/>
          </a:xfrm>
          <a:prstGeom prst="rect">
            <a:avLst/>
          </a:prstGeom>
        </p:spPr>
      </p:pic>
      <p:sp>
        <p:nvSpPr>
          <p:cNvPr id="5" name="TextBox 4">
            <a:extLst>
              <a:ext uri="{FF2B5EF4-FFF2-40B4-BE49-F238E27FC236}">
                <a16:creationId xmlns:a16="http://schemas.microsoft.com/office/drawing/2014/main" id="{001F8847-3580-7292-6A72-A06F4E91E991}"/>
              </a:ext>
            </a:extLst>
          </p:cNvPr>
          <p:cNvSpPr txBox="1"/>
          <p:nvPr/>
        </p:nvSpPr>
        <p:spPr>
          <a:xfrm rot="10800000" flipV="1">
            <a:off x="2923064" y="5948329"/>
            <a:ext cx="2930147" cy="307777"/>
          </a:xfrm>
          <a:prstGeom prst="rect">
            <a:avLst/>
          </a:prstGeom>
          <a:noFill/>
        </p:spPr>
        <p:txBody>
          <a:bodyPr wrap="square">
            <a:spAutoFit/>
          </a:bodyPr>
          <a:lstStyle/>
          <a:p>
            <a:r>
              <a:rPr lang="en-US" dirty="0"/>
              <a:t>(fig:7)Structural diagram</a:t>
            </a:r>
            <a:endParaRPr lang="en-IN" dirty="0"/>
          </a:p>
        </p:txBody>
      </p:sp>
    </p:spTree>
    <p:extLst>
      <p:ext uri="{BB962C8B-B14F-4D97-AF65-F5344CB8AC3E}">
        <p14:creationId xmlns:p14="http://schemas.microsoft.com/office/powerpoint/2010/main" val="1869460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12333-A005-FEA0-4811-C852E2C24B3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FAD13B1-3AD5-5F48-5EA6-8283F4D732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
        <p:nvSpPr>
          <p:cNvPr id="4" name="Google Shape;125;p3">
            <a:extLst>
              <a:ext uri="{FF2B5EF4-FFF2-40B4-BE49-F238E27FC236}">
                <a16:creationId xmlns:a16="http://schemas.microsoft.com/office/drawing/2014/main" id="{3B14D212-DF1F-F61D-ECD3-9D20601BCEB3}"/>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1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ECA415C5-05E9-EE8C-B516-CAA160872052}"/>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Iteration 1 : Results </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6" name="Picture 5">
            <a:extLst>
              <a:ext uri="{FF2B5EF4-FFF2-40B4-BE49-F238E27FC236}">
                <a16:creationId xmlns:a16="http://schemas.microsoft.com/office/drawing/2014/main" id="{B3126E31-CBBC-3A7D-3254-9A4D5179304F}"/>
              </a:ext>
            </a:extLst>
          </p:cNvPr>
          <p:cNvPicPr>
            <a:picLocks noChangeAspect="1"/>
          </p:cNvPicPr>
          <p:nvPr/>
        </p:nvPicPr>
        <p:blipFill>
          <a:blip r:embed="rId2"/>
          <a:stretch>
            <a:fillRect/>
          </a:stretch>
        </p:blipFill>
        <p:spPr>
          <a:xfrm>
            <a:off x="213360" y="1604128"/>
            <a:ext cx="5445760" cy="4724400"/>
          </a:xfrm>
          <a:prstGeom prst="rect">
            <a:avLst/>
          </a:prstGeom>
        </p:spPr>
      </p:pic>
      <p:pic>
        <p:nvPicPr>
          <p:cNvPr id="2" name="Picture 1">
            <a:extLst>
              <a:ext uri="{FF2B5EF4-FFF2-40B4-BE49-F238E27FC236}">
                <a16:creationId xmlns:a16="http://schemas.microsoft.com/office/drawing/2014/main" id="{28343855-6614-5FB5-1C31-3F465D35E619}"/>
              </a:ext>
            </a:extLst>
          </p:cNvPr>
          <p:cNvPicPr>
            <a:picLocks noChangeAspect="1"/>
          </p:cNvPicPr>
          <p:nvPr/>
        </p:nvPicPr>
        <p:blipFill>
          <a:blip r:embed="rId3"/>
          <a:stretch>
            <a:fillRect/>
          </a:stretch>
        </p:blipFill>
        <p:spPr>
          <a:xfrm>
            <a:off x="5796915" y="1604128"/>
            <a:ext cx="6181725" cy="4535584"/>
          </a:xfrm>
          <a:prstGeom prst="rect">
            <a:avLst/>
          </a:prstGeom>
        </p:spPr>
      </p:pic>
      <p:sp>
        <p:nvSpPr>
          <p:cNvPr id="7" name="Google Shape;125;p3">
            <a:extLst>
              <a:ext uri="{FF2B5EF4-FFF2-40B4-BE49-F238E27FC236}">
                <a16:creationId xmlns:a16="http://schemas.microsoft.com/office/drawing/2014/main" id="{153288AE-7009-ECCB-137C-5B1C95120E95}"/>
              </a:ext>
            </a:extLst>
          </p:cNvPr>
          <p:cNvSpPr txBox="1"/>
          <p:nvPr/>
        </p:nvSpPr>
        <p:spPr>
          <a:xfrm>
            <a:off x="5796915" y="985521"/>
            <a:ext cx="6119924" cy="618608"/>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200" b="1" dirty="0">
                <a:latin typeface="Verdana" panose="020B0604030504040204" pitchFamily="34" charset="0"/>
                <a:ea typeface="Verdana" panose="020B0604030504040204" pitchFamily="34" charset="0"/>
              </a:rPr>
              <a:t>Iteration : Results + Validation against the use cases and test cases </a:t>
            </a:r>
          </a:p>
          <a:p>
            <a:pPr marL="0" marR="0" lvl="0" indent="0" rtl="0">
              <a:lnSpc>
                <a:spcPct val="100000"/>
              </a:lnSpc>
              <a:spcBef>
                <a:spcPts val="0"/>
              </a:spcBef>
              <a:spcAft>
                <a:spcPts val="0"/>
              </a:spcAft>
              <a:buNone/>
            </a:pPr>
            <a:endParaRPr lang="en-IN" sz="1200"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sz="1200"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sz="1200" dirty="0">
              <a:latin typeface="Verdana" panose="020B0604030504040204" pitchFamily="34" charset="0"/>
              <a:ea typeface="Verdana" panose="020B0604030504040204" pitchFamily="34" charset="0"/>
            </a:endParaRPr>
          </a:p>
        </p:txBody>
      </p:sp>
      <p:sp>
        <p:nvSpPr>
          <p:cNvPr id="8" name="TextBox 7">
            <a:extLst>
              <a:ext uri="{FF2B5EF4-FFF2-40B4-BE49-F238E27FC236}">
                <a16:creationId xmlns:a16="http://schemas.microsoft.com/office/drawing/2014/main" id="{953B4553-D474-2DD5-14F8-F5FD72E1D42E}"/>
              </a:ext>
            </a:extLst>
          </p:cNvPr>
          <p:cNvSpPr txBox="1"/>
          <p:nvPr/>
        </p:nvSpPr>
        <p:spPr>
          <a:xfrm>
            <a:off x="3244644" y="6328528"/>
            <a:ext cx="2005782" cy="307777"/>
          </a:xfrm>
          <a:prstGeom prst="rect">
            <a:avLst/>
          </a:prstGeom>
          <a:noFill/>
        </p:spPr>
        <p:txBody>
          <a:bodyPr wrap="square">
            <a:spAutoFit/>
          </a:bodyPr>
          <a:lstStyle/>
          <a:p>
            <a:r>
              <a:rPr lang="en-US" dirty="0"/>
              <a:t>(fig:8) Before meshing</a:t>
            </a:r>
            <a:endParaRPr lang="en-IN" dirty="0"/>
          </a:p>
        </p:txBody>
      </p:sp>
      <p:sp>
        <p:nvSpPr>
          <p:cNvPr id="9" name="TextBox 8">
            <a:extLst>
              <a:ext uri="{FF2B5EF4-FFF2-40B4-BE49-F238E27FC236}">
                <a16:creationId xmlns:a16="http://schemas.microsoft.com/office/drawing/2014/main" id="{A72B3891-FF2E-B284-285C-05C31CD97F9A}"/>
              </a:ext>
            </a:extLst>
          </p:cNvPr>
          <p:cNvSpPr txBox="1"/>
          <p:nvPr/>
        </p:nvSpPr>
        <p:spPr>
          <a:xfrm rot="10800000" flipV="1">
            <a:off x="6532881" y="6234120"/>
            <a:ext cx="3014241" cy="307777"/>
          </a:xfrm>
          <a:prstGeom prst="rect">
            <a:avLst/>
          </a:prstGeom>
          <a:noFill/>
        </p:spPr>
        <p:txBody>
          <a:bodyPr wrap="square">
            <a:spAutoFit/>
          </a:bodyPr>
          <a:lstStyle/>
          <a:p>
            <a:r>
              <a:rPr lang="en-US" dirty="0"/>
              <a:t>(fig:9) After meshing</a:t>
            </a:r>
            <a:endParaRPr lang="en-IN" dirty="0"/>
          </a:p>
        </p:txBody>
      </p:sp>
    </p:spTree>
    <p:extLst>
      <p:ext uri="{BB962C8B-B14F-4D97-AF65-F5344CB8AC3E}">
        <p14:creationId xmlns:p14="http://schemas.microsoft.com/office/powerpoint/2010/main" val="1229190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A88F72F-D3A4-A4FC-A870-6D403870D550}"/>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17</a:t>
            </a:fld>
            <a:r>
              <a:rPr lang="en-US" dirty="0"/>
              <a:t>--–</a:t>
            </a:r>
          </a:p>
        </p:txBody>
      </p:sp>
      <p:sp>
        <p:nvSpPr>
          <p:cNvPr id="8" name="TextBox 7">
            <a:extLst>
              <a:ext uri="{FF2B5EF4-FFF2-40B4-BE49-F238E27FC236}">
                <a16:creationId xmlns:a16="http://schemas.microsoft.com/office/drawing/2014/main" id="{0A831E79-6255-F44E-F121-D0F259664A5C}"/>
              </a:ext>
            </a:extLst>
          </p:cNvPr>
          <p:cNvSpPr txBox="1"/>
          <p:nvPr/>
        </p:nvSpPr>
        <p:spPr>
          <a:xfrm>
            <a:off x="1582995" y="385885"/>
            <a:ext cx="8613058" cy="923330"/>
          </a:xfrm>
          <a:prstGeom prst="rect">
            <a:avLst/>
          </a:prstGeom>
          <a:noFill/>
        </p:spPr>
        <p:txBody>
          <a:bodyPr wrap="square">
            <a:spAutoFit/>
          </a:bodyPr>
          <a:lstStyle/>
          <a:p>
            <a:pPr marL="285750" indent="-285750">
              <a:buFont typeface="Wingdings" panose="05000000000000000000" pitchFamily="2" charset="2"/>
              <a:buChar char="Ø"/>
            </a:pPr>
            <a:r>
              <a:rPr lang="en-IN" sz="1800" baseline="-25000" dirty="0">
                <a:latin typeface="+mj-lt"/>
              </a:rPr>
              <a:t>This graph represents the output characteristics of a MOSHEMT device, showing the drain current (I​DS ) versus drain voltage (​ VDS) for different gate-to-source voltages(VGS)</a:t>
            </a:r>
          </a:p>
          <a:p>
            <a:pPr marL="285750" indent="-285750">
              <a:buFont typeface="Wingdings" panose="05000000000000000000" pitchFamily="2" charset="2"/>
              <a:buChar char="Ø"/>
            </a:pPr>
            <a:r>
              <a:rPr lang="en-IN" sz="1800" baseline="-25000" dirty="0">
                <a:latin typeface="+mj-lt"/>
              </a:rPr>
              <a:t>As increases significantly, indicating enhanced channel conductivity and higher current flow due to stronger gate control</a:t>
            </a:r>
            <a:br>
              <a:rPr lang="en-IN" sz="1800" baseline="-25000" dirty="0">
                <a:latin typeface="+mj-lt"/>
              </a:rPr>
            </a:br>
            <a:r>
              <a:rPr lang="en-IN" sz="1800" baseline="-25000" dirty="0">
                <a:latin typeface="+mj-lt"/>
              </a:rPr>
              <a:t> </a:t>
            </a:r>
            <a:endParaRPr lang="en-US" sz="1800" dirty="0"/>
          </a:p>
        </p:txBody>
      </p:sp>
      <p:pic>
        <p:nvPicPr>
          <p:cNvPr id="10" name="Picture 9">
            <a:extLst>
              <a:ext uri="{FF2B5EF4-FFF2-40B4-BE49-F238E27FC236}">
                <a16:creationId xmlns:a16="http://schemas.microsoft.com/office/drawing/2014/main" id="{04390978-B0DF-66D8-5893-D80AA22A2BB2}"/>
              </a:ext>
            </a:extLst>
          </p:cNvPr>
          <p:cNvPicPr>
            <a:picLocks noChangeAspect="1"/>
          </p:cNvPicPr>
          <p:nvPr/>
        </p:nvPicPr>
        <p:blipFill>
          <a:blip r:embed="rId2"/>
          <a:stretch>
            <a:fillRect/>
          </a:stretch>
        </p:blipFill>
        <p:spPr>
          <a:xfrm>
            <a:off x="3038048" y="1324446"/>
            <a:ext cx="6115904" cy="4486901"/>
          </a:xfrm>
          <a:prstGeom prst="rect">
            <a:avLst/>
          </a:prstGeom>
        </p:spPr>
      </p:pic>
    </p:spTree>
    <p:extLst>
      <p:ext uri="{BB962C8B-B14F-4D97-AF65-F5344CB8AC3E}">
        <p14:creationId xmlns:p14="http://schemas.microsoft.com/office/powerpoint/2010/main" val="2323064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B8C3CF8-4DC1-045F-2E35-96F0B9A9B6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dirty="0"/>
          </a:p>
        </p:txBody>
      </p:sp>
      <p:sp>
        <p:nvSpPr>
          <p:cNvPr id="12" name="Picture Placeholder 11">
            <a:extLst>
              <a:ext uri="{FF2B5EF4-FFF2-40B4-BE49-F238E27FC236}">
                <a16:creationId xmlns:a16="http://schemas.microsoft.com/office/drawing/2014/main" id="{C0874096-F380-3A1A-0AA6-D40B594855F0}"/>
              </a:ext>
            </a:extLst>
          </p:cNvPr>
          <p:cNvSpPr>
            <a:spLocks noGrp="1"/>
          </p:cNvSpPr>
          <p:nvPr>
            <p:ph type="pic" idx="2"/>
          </p:nvPr>
        </p:nvSpPr>
        <p:spPr/>
      </p:sp>
      <p:pic>
        <p:nvPicPr>
          <p:cNvPr id="14" name="Picture 13">
            <a:extLst>
              <a:ext uri="{FF2B5EF4-FFF2-40B4-BE49-F238E27FC236}">
                <a16:creationId xmlns:a16="http://schemas.microsoft.com/office/drawing/2014/main" id="{41D8AE8B-56E3-4054-7649-C4FE4EE52F12}"/>
              </a:ext>
            </a:extLst>
          </p:cNvPr>
          <p:cNvPicPr>
            <a:picLocks noChangeAspect="1"/>
          </p:cNvPicPr>
          <p:nvPr/>
        </p:nvPicPr>
        <p:blipFill>
          <a:blip r:embed="rId2"/>
          <a:stretch>
            <a:fillRect/>
          </a:stretch>
        </p:blipFill>
        <p:spPr>
          <a:xfrm>
            <a:off x="481781" y="678426"/>
            <a:ext cx="6056672" cy="5252196"/>
          </a:xfrm>
          <a:prstGeom prst="rect">
            <a:avLst/>
          </a:prstGeom>
        </p:spPr>
      </p:pic>
      <p:sp>
        <p:nvSpPr>
          <p:cNvPr id="2" name="Text Placeholder 3">
            <a:extLst>
              <a:ext uri="{FF2B5EF4-FFF2-40B4-BE49-F238E27FC236}">
                <a16:creationId xmlns:a16="http://schemas.microsoft.com/office/drawing/2014/main" id="{D34A6E38-7ED2-5983-E094-8C616DC728AB}"/>
              </a:ext>
            </a:extLst>
          </p:cNvPr>
          <p:cNvSpPr>
            <a:spLocks noGrp="1"/>
          </p:cNvSpPr>
          <p:nvPr>
            <p:ph type="body" idx="1"/>
          </p:nvPr>
        </p:nvSpPr>
        <p:spPr>
          <a:xfrm>
            <a:off x="6715432" y="1356852"/>
            <a:ext cx="5060868" cy="4734981"/>
          </a:xfrm>
        </p:spPr>
        <p:txBody>
          <a:bodyPr/>
          <a:lstStyle/>
          <a:p>
            <a:r>
              <a:rPr lang="en-US" dirty="0">
                <a:latin typeface="+mn-lt"/>
              </a:rPr>
              <a:t>The graph presents the output characteristics (I-V curve) of the dielectric modulated and double AlGaN barrier plasma-based MOSHEMT.</a:t>
            </a:r>
          </a:p>
          <a:p>
            <a:pPr marL="114300" indent="0">
              <a:buNone/>
            </a:pPr>
            <a:endParaRPr lang="en-US" dirty="0">
              <a:latin typeface="+mn-lt"/>
            </a:endParaRPr>
          </a:p>
          <a:p>
            <a:r>
              <a:rPr lang="en-US" dirty="0">
                <a:latin typeface="+mn-lt"/>
              </a:rPr>
              <a:t>As V_GS increases, the drain current also increases, indicating improved carrier transport and transistor performance.</a:t>
            </a:r>
          </a:p>
          <a:p>
            <a:endParaRPr lang="en-US" dirty="0">
              <a:latin typeface="+mn-lt"/>
            </a:endParaRPr>
          </a:p>
          <a:p>
            <a:r>
              <a:rPr lang="en-US" dirty="0">
                <a:latin typeface="+mn-lt"/>
              </a:rPr>
              <a:t>These characteristics are crucial for optimizing MOSHEMT-based biosensors, enhancing sensitivity and detection efficiency</a:t>
            </a:r>
            <a:r>
              <a:rPr lang="en-US" dirty="0"/>
              <a:t>.</a:t>
            </a:r>
            <a:endParaRPr lang="en-IN" dirty="0"/>
          </a:p>
        </p:txBody>
      </p:sp>
    </p:spTree>
    <p:extLst>
      <p:ext uri="{BB962C8B-B14F-4D97-AF65-F5344CB8AC3E}">
        <p14:creationId xmlns:p14="http://schemas.microsoft.com/office/powerpoint/2010/main" val="216040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396259C-5A27-8F83-CC2D-589E65E3D5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dirty="0"/>
          </a:p>
        </p:txBody>
      </p:sp>
      <p:sp>
        <p:nvSpPr>
          <p:cNvPr id="21" name="Picture Placeholder 20">
            <a:extLst>
              <a:ext uri="{FF2B5EF4-FFF2-40B4-BE49-F238E27FC236}">
                <a16:creationId xmlns:a16="http://schemas.microsoft.com/office/drawing/2014/main" id="{A756A720-496A-CC55-0E6E-947BD698DC7B}"/>
              </a:ext>
            </a:extLst>
          </p:cNvPr>
          <p:cNvSpPr>
            <a:spLocks noGrp="1"/>
          </p:cNvSpPr>
          <p:nvPr>
            <p:ph type="pic" idx="2"/>
          </p:nvPr>
        </p:nvSpPr>
        <p:spPr>
          <a:xfrm>
            <a:off x="-1" y="17206"/>
            <a:ext cx="12192000" cy="6858000"/>
          </a:xfrm>
        </p:spPr>
      </p:sp>
      <p:pic>
        <p:nvPicPr>
          <p:cNvPr id="23" name="Picture 22">
            <a:extLst>
              <a:ext uri="{FF2B5EF4-FFF2-40B4-BE49-F238E27FC236}">
                <a16:creationId xmlns:a16="http://schemas.microsoft.com/office/drawing/2014/main" id="{D7762285-9B14-1B7D-6151-9374FAFA157C}"/>
              </a:ext>
            </a:extLst>
          </p:cNvPr>
          <p:cNvPicPr>
            <a:picLocks noChangeAspect="1"/>
          </p:cNvPicPr>
          <p:nvPr/>
        </p:nvPicPr>
        <p:blipFill>
          <a:blip r:embed="rId3"/>
          <a:stretch>
            <a:fillRect/>
          </a:stretch>
        </p:blipFill>
        <p:spPr>
          <a:xfrm>
            <a:off x="422786" y="973394"/>
            <a:ext cx="5948517" cy="5161083"/>
          </a:xfrm>
          <a:prstGeom prst="rect">
            <a:avLst/>
          </a:prstGeom>
        </p:spPr>
      </p:pic>
      <p:sp>
        <p:nvSpPr>
          <p:cNvPr id="6" name="TextBox 5">
            <a:extLst>
              <a:ext uri="{FF2B5EF4-FFF2-40B4-BE49-F238E27FC236}">
                <a16:creationId xmlns:a16="http://schemas.microsoft.com/office/drawing/2014/main" id="{1BDFF798-32F2-A9E5-9199-E47E28DECA60}"/>
              </a:ext>
            </a:extLst>
          </p:cNvPr>
          <p:cNvSpPr txBox="1"/>
          <p:nvPr/>
        </p:nvSpPr>
        <p:spPr>
          <a:xfrm>
            <a:off x="6577781" y="1160206"/>
            <a:ext cx="5289754" cy="3785652"/>
          </a:xfrm>
          <a:prstGeom prst="rect">
            <a:avLst/>
          </a:prstGeom>
          <a:noFill/>
        </p:spPr>
        <p:txBody>
          <a:bodyPr wrap="square">
            <a:spAutoFit/>
          </a:bodyPr>
          <a:lstStyle/>
          <a:p>
            <a:pPr marL="400050" indent="-285750">
              <a:buFont typeface="Arial" panose="020B0604020202020204" pitchFamily="34" charset="0"/>
              <a:buChar char="•"/>
            </a:pPr>
            <a:r>
              <a:rPr lang="en-US" sz="1600" dirty="0"/>
              <a:t>The drain current (I_DS) increases as the dielectric constant (k) increases.</a:t>
            </a:r>
          </a:p>
          <a:p>
            <a:pPr marL="114300" indent="0">
              <a:buNone/>
            </a:pPr>
            <a:endParaRPr lang="en-US" sz="1600" dirty="0"/>
          </a:p>
          <a:p>
            <a:pPr marL="400050" indent="-285750">
              <a:buFont typeface="Arial" panose="020B0604020202020204" pitchFamily="34" charset="0"/>
              <a:buChar char="•"/>
            </a:pPr>
            <a:r>
              <a:rPr lang="en-US" sz="1600" dirty="0"/>
              <a:t>At higher dielectric constants, the transistor exhibits improved carrier transport, leading to higher drain current.</a:t>
            </a:r>
          </a:p>
          <a:p>
            <a:pPr marL="114300"/>
            <a:endParaRPr lang="en-US" sz="1600" dirty="0"/>
          </a:p>
          <a:p>
            <a:pPr marL="400050" indent="-285750">
              <a:buFont typeface="Arial" panose="020B0604020202020204" pitchFamily="34" charset="0"/>
              <a:buChar char="•"/>
            </a:pPr>
            <a:r>
              <a:rPr lang="en-US" sz="1600" dirty="0"/>
              <a:t>The device parameters (L_G, </a:t>
            </a:r>
            <a:r>
              <a:rPr lang="en-US" sz="1600" dirty="0" err="1"/>
              <a:t>L_cavity</a:t>
            </a:r>
            <a:r>
              <a:rPr lang="en-US" sz="1600" dirty="0"/>
              <a:t>, </a:t>
            </a:r>
            <a:r>
              <a:rPr lang="en-US" sz="1600" dirty="0" err="1"/>
              <a:t>H_cavity</a:t>
            </a:r>
            <a:r>
              <a:rPr lang="en-US" sz="1600" dirty="0"/>
              <a:t>, L_SG = L_GD) influence the electrical characteristics, crucial for biosensing applications.</a:t>
            </a:r>
          </a:p>
          <a:p>
            <a:pPr marL="114300" indent="0">
              <a:buNone/>
            </a:pPr>
            <a:endParaRPr lang="en-US" sz="1600" dirty="0"/>
          </a:p>
          <a:p>
            <a:pPr marL="400050" indent="-285750">
              <a:buFont typeface="Arial" panose="020B0604020202020204" pitchFamily="34" charset="0"/>
              <a:buChar char="•"/>
            </a:pPr>
            <a:r>
              <a:rPr lang="en-US" sz="1600" dirty="0"/>
              <a:t>This behavior is essential for optimizing MOSHEMT-based sensors by selecting appropriate dielectric materials to enhance sensitivity and performance.</a:t>
            </a:r>
          </a:p>
        </p:txBody>
      </p:sp>
    </p:spTree>
    <p:extLst>
      <p:ext uri="{BB962C8B-B14F-4D97-AF65-F5344CB8AC3E}">
        <p14:creationId xmlns:p14="http://schemas.microsoft.com/office/powerpoint/2010/main" val="176245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626000" y="620692"/>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430211" y="2480164"/>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69910" y="-559022"/>
            <a:ext cx="9021451" cy="3007151"/>
          </a:xfrm>
          <a:prstGeom prst="rect">
            <a:avLst/>
          </a:prstGeom>
          <a:noFill/>
        </p:spPr>
        <p:txBody>
          <a:bodyPr wrap="square" rtlCol="0">
            <a:spAutoFit/>
          </a:bodyPr>
          <a:lstStyle/>
          <a:p>
            <a:pPr marL="285750" indent="-285750">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endParaRPr lang="en-IN" sz="2000" dirty="0">
              <a:latin typeface="Verdana" panose="020B0604030504040204" pitchFamily="34" charset="0"/>
              <a:ea typeface="Verdana" panose="020B0604030504040204" pitchFamily="34" charset="0"/>
            </a:endParaRPr>
          </a:p>
          <a:p>
            <a:endParaRPr lang="en-IN" sz="2000" dirty="0">
              <a:latin typeface="Verdana" panose="020B0604030504040204" pitchFamily="34" charset="0"/>
              <a:ea typeface="Verdana" panose="020B0604030504040204" pitchFamily="34" charset="0"/>
            </a:endParaRPr>
          </a:p>
          <a:p>
            <a:pPr lvl="0" eaLnBrk="0" fontAlgn="base" hangingPunct="0">
              <a:spcBef>
                <a:spcPct val="0"/>
              </a:spcBef>
              <a:spcAft>
                <a:spcPct val="0"/>
              </a:spcAft>
              <a:buClrTx/>
              <a:buFontTx/>
              <a:buChar char="•"/>
            </a:pPr>
            <a:r>
              <a:rPr lang="en-US" altLang="en-US" sz="1800" dirty="0">
                <a:solidFill>
                  <a:schemeClr val="tx1"/>
                </a:solidFill>
                <a:latin typeface="Arial" panose="020B0604020202020204" pitchFamily="34" charset="0"/>
              </a:rPr>
              <a:t>Generate </a:t>
            </a:r>
            <a:r>
              <a:rPr lang="en-US" altLang="en-US" sz="1800" b="1" dirty="0">
                <a:solidFill>
                  <a:schemeClr val="tx1"/>
                </a:solidFill>
                <a:latin typeface="Arial" panose="020B0604020202020204" pitchFamily="34" charset="0"/>
              </a:rPr>
              <a:t>Id-</a:t>
            </a:r>
            <a:r>
              <a:rPr lang="en-US" altLang="en-US" sz="1800" b="1" dirty="0" err="1">
                <a:solidFill>
                  <a:schemeClr val="tx1"/>
                </a:solidFill>
                <a:latin typeface="Arial" panose="020B0604020202020204" pitchFamily="34" charset="0"/>
              </a:rPr>
              <a:t>Vd</a:t>
            </a:r>
            <a:r>
              <a:rPr lang="en-US" altLang="en-US" sz="1800" dirty="0">
                <a:solidFill>
                  <a:schemeClr val="tx1"/>
                </a:solidFill>
                <a:latin typeface="Arial" panose="020B0604020202020204" pitchFamily="34" charset="0"/>
              </a:rPr>
              <a:t> and </a:t>
            </a:r>
            <a:r>
              <a:rPr lang="en-US" altLang="en-US" sz="1800" b="1" dirty="0">
                <a:solidFill>
                  <a:schemeClr val="tx1"/>
                </a:solidFill>
                <a:latin typeface="Arial" panose="020B0604020202020204" pitchFamily="34" charset="0"/>
              </a:rPr>
              <a:t>Id-Vg</a:t>
            </a:r>
            <a:r>
              <a:rPr lang="en-US" altLang="en-US" sz="1800" dirty="0">
                <a:solidFill>
                  <a:schemeClr val="tx1"/>
                </a:solidFill>
                <a:latin typeface="Arial" panose="020B0604020202020204" pitchFamily="34" charset="0"/>
              </a:rPr>
              <a:t> curves and sensitivity graphs by introducing various biomolecules.</a:t>
            </a:r>
          </a:p>
          <a:p>
            <a:pPr lvl="0" eaLnBrk="0" fontAlgn="base" hangingPunct="0">
              <a:spcBef>
                <a:spcPct val="0"/>
              </a:spcBef>
              <a:spcAft>
                <a:spcPct val="0"/>
              </a:spcAft>
              <a:buClrTx/>
              <a:buFontTx/>
              <a:buChar char="•"/>
            </a:pPr>
            <a:r>
              <a:rPr lang="en-US" altLang="en-US" sz="1800" dirty="0">
                <a:solidFill>
                  <a:schemeClr val="tx1"/>
                </a:solidFill>
                <a:latin typeface="Arial" panose="020B0604020202020204" pitchFamily="34" charset="0"/>
              </a:rPr>
              <a:t>Validate sensitivity graphs against data from the literature.</a:t>
            </a:r>
          </a:p>
          <a:p>
            <a:pPr lvl="0" eaLnBrk="0" fontAlgn="base" hangingPunct="0">
              <a:spcBef>
                <a:spcPct val="0"/>
              </a:spcBef>
              <a:spcAft>
                <a:spcPct val="0"/>
              </a:spcAft>
              <a:buClrTx/>
              <a:buFontTx/>
              <a:buChar char="•"/>
            </a:pPr>
            <a:r>
              <a:rPr lang="en-US" altLang="en-US" sz="1800" dirty="0">
                <a:solidFill>
                  <a:schemeClr val="tx1"/>
                </a:solidFill>
                <a:latin typeface="Arial" panose="020B0604020202020204" pitchFamily="34" charset="0"/>
              </a:rPr>
              <a:t>Submit a research paper to an IEEE conference</a:t>
            </a:r>
            <a:endParaRPr lang="en-IN" sz="1800"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1064712" y="2797042"/>
            <a:ext cx="10062575" cy="3631763"/>
          </a:xfrm>
          <a:prstGeom prst="rect">
            <a:avLst/>
          </a:prstGeom>
          <a:noFill/>
        </p:spPr>
        <p:txBody>
          <a:bodyPr wrap="square" rtlCol="0">
            <a:spAutoFit/>
          </a:bodyPr>
          <a:lstStyle/>
          <a:p>
            <a:r>
              <a:rPr lang="en-IN" sz="1800" b="1" dirty="0">
                <a:latin typeface="Verdana" panose="020B0604030504040204" pitchFamily="34" charset="0"/>
                <a:ea typeface="Verdana" panose="020B0604030504040204" pitchFamily="34" charset="0"/>
              </a:rPr>
              <a:t>Main Goals </a:t>
            </a:r>
          </a:p>
          <a:p>
            <a:pPr marL="285750" indent="-285750">
              <a:buFont typeface="Arial" panose="020B0604020202020204" pitchFamily="34" charset="0"/>
              <a:buChar char="•"/>
            </a:pPr>
            <a:r>
              <a:rPr lang="en-IN" sz="1800" dirty="0"/>
              <a:t>Design and Simulation</a:t>
            </a:r>
            <a:endParaRPr lang="en-IN" sz="18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sz="1800" dirty="0"/>
              <a:t>High Sensitivity Biosensing</a:t>
            </a:r>
            <a:endParaRPr lang="en-IN" sz="18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sz="1800" dirty="0"/>
              <a:t>Dual-Channel Optimization</a:t>
            </a:r>
            <a:endParaRPr lang="en-IN" sz="18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sz="1800" dirty="0"/>
              <a:t>Id-</a:t>
            </a:r>
            <a:r>
              <a:rPr lang="en-US" sz="1800" dirty="0" err="1"/>
              <a:t>Vd</a:t>
            </a:r>
            <a:r>
              <a:rPr lang="en-US" sz="1800" dirty="0"/>
              <a:t> and Id-Vg Curves Analysis</a:t>
            </a:r>
            <a:endParaRPr lang="en-IN" sz="18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sz="1800" dirty="0"/>
              <a:t>Charge Plasma Technique Validation</a:t>
            </a:r>
            <a:endParaRPr lang="en-IN" sz="18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sz="1800" dirty="0"/>
              <a:t>Dielectric Modulation Efficiency</a:t>
            </a:r>
            <a:endParaRPr lang="en-IN" sz="1800" dirty="0">
              <a:latin typeface="Verdana" panose="020B0604030504040204" pitchFamily="34" charset="0"/>
              <a:ea typeface="Verdana" panose="020B0604030504040204" pitchFamily="34" charset="0"/>
            </a:endParaRPr>
          </a:p>
          <a:p>
            <a:r>
              <a:rPr lang="en-IN" sz="1800" b="1" dirty="0">
                <a:latin typeface="Verdana" panose="020B0604030504040204" pitchFamily="34" charset="0"/>
                <a:ea typeface="Verdana" panose="020B0604030504040204" pitchFamily="34" charset="0"/>
              </a:rPr>
              <a:t>Additional Goals </a:t>
            </a:r>
          </a:p>
          <a:p>
            <a:pPr marL="285750" indent="-285750">
              <a:buFont typeface="Arial" panose="020B0604020202020204" pitchFamily="34" charset="0"/>
              <a:buChar char="•"/>
            </a:pPr>
            <a:r>
              <a:rPr lang="en-IN" sz="1800" dirty="0"/>
              <a:t>Literature Comparison</a:t>
            </a:r>
            <a:endParaRPr lang="en-IN" sz="18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sz="1800" dirty="0"/>
              <a:t>Scalability Assessment</a:t>
            </a:r>
            <a:endParaRPr lang="en-IN" sz="18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sz="1800" dirty="0"/>
              <a:t>Power Consumption Optimization</a:t>
            </a:r>
            <a:endParaRPr lang="en-IN" sz="1800"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IN" sz="1800" dirty="0"/>
              <a:t>Research Publication</a:t>
            </a:r>
            <a:endParaRPr lang="en-IN" sz="1800"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11C8FCE-BE33-F37A-1EBE-A66B3E36D467}"/>
              </a:ext>
            </a:extLst>
          </p:cNvPr>
          <p:cNvSpPr>
            <a:spLocks noGrp="1"/>
          </p:cNvSpPr>
          <p:nvPr>
            <p:ph type="pic" idx="2"/>
          </p:nvPr>
        </p:nvSpPr>
        <p:spPr/>
      </p:sp>
      <p:sp>
        <p:nvSpPr>
          <p:cNvPr id="3" name="Slide Number Placeholder 2">
            <a:extLst>
              <a:ext uri="{FF2B5EF4-FFF2-40B4-BE49-F238E27FC236}">
                <a16:creationId xmlns:a16="http://schemas.microsoft.com/office/drawing/2014/main" id="{54639607-75C7-87BF-CAE0-4D86B3A9DC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dirty="0"/>
          </a:p>
        </p:txBody>
      </p:sp>
      <p:pic>
        <p:nvPicPr>
          <p:cNvPr id="5" name="Picture 4">
            <a:extLst>
              <a:ext uri="{FF2B5EF4-FFF2-40B4-BE49-F238E27FC236}">
                <a16:creationId xmlns:a16="http://schemas.microsoft.com/office/drawing/2014/main" id="{0C91A474-D211-A9DA-907F-F7C78F59748E}"/>
              </a:ext>
            </a:extLst>
          </p:cNvPr>
          <p:cNvPicPr>
            <a:picLocks noChangeAspect="1"/>
          </p:cNvPicPr>
          <p:nvPr/>
        </p:nvPicPr>
        <p:blipFill>
          <a:blip r:embed="rId3"/>
          <a:stretch>
            <a:fillRect/>
          </a:stretch>
        </p:blipFill>
        <p:spPr>
          <a:xfrm>
            <a:off x="245805" y="478584"/>
            <a:ext cx="5997679" cy="6163535"/>
          </a:xfrm>
          <a:prstGeom prst="rect">
            <a:avLst/>
          </a:prstGeom>
        </p:spPr>
      </p:pic>
      <p:sp>
        <p:nvSpPr>
          <p:cNvPr id="6" name="TextBox 5">
            <a:extLst>
              <a:ext uri="{FF2B5EF4-FFF2-40B4-BE49-F238E27FC236}">
                <a16:creationId xmlns:a16="http://schemas.microsoft.com/office/drawing/2014/main" id="{67BA5A65-1F26-9D26-E02C-67BB5E1A74BA}"/>
              </a:ext>
            </a:extLst>
          </p:cNvPr>
          <p:cNvSpPr txBox="1"/>
          <p:nvPr/>
        </p:nvSpPr>
        <p:spPr>
          <a:xfrm>
            <a:off x="6607277" y="914400"/>
            <a:ext cx="5338918" cy="3539430"/>
          </a:xfrm>
          <a:prstGeom prst="rect">
            <a:avLst/>
          </a:prstGeom>
          <a:noFill/>
        </p:spPr>
        <p:txBody>
          <a:bodyPr wrap="square">
            <a:spAutoFit/>
          </a:bodyPr>
          <a:lstStyle/>
          <a:p>
            <a:pPr marL="400050" indent="-285750">
              <a:buFont typeface="Arial" panose="020B0604020202020204" pitchFamily="34" charset="0"/>
              <a:buChar char="•"/>
            </a:pPr>
            <a:r>
              <a:rPr lang="en-US" sz="1600" dirty="0"/>
              <a:t>The drain current (I_DS) increases as the gate voltage (V_GS) becomes less negative, demonstrating the transistor's switching behavior.</a:t>
            </a:r>
          </a:p>
          <a:p>
            <a:pPr marL="114300" indent="0">
              <a:buNone/>
            </a:pPr>
            <a:endParaRPr lang="en-US" sz="1600" dirty="0"/>
          </a:p>
          <a:p>
            <a:pPr marL="400050" indent="-285750">
              <a:buFont typeface="Arial" panose="020B0604020202020204" pitchFamily="34" charset="0"/>
              <a:buChar char="•"/>
            </a:pPr>
            <a:r>
              <a:rPr lang="en-US" sz="1600" dirty="0"/>
              <a:t>Higher dielectric constants result in a higher I_DS, indicating improved carrier transport and enhanced device performance.</a:t>
            </a:r>
          </a:p>
          <a:p>
            <a:pPr marL="114300" indent="0">
              <a:buNone/>
            </a:pPr>
            <a:endParaRPr lang="en-US" sz="1600" dirty="0"/>
          </a:p>
          <a:p>
            <a:pPr marL="400050" indent="-285750">
              <a:buFont typeface="Arial" panose="020B0604020202020204" pitchFamily="34" charset="0"/>
              <a:buChar char="•"/>
            </a:pPr>
            <a:r>
              <a:rPr lang="en-US" sz="1600" dirty="0"/>
              <a:t>The influence of L_G, </a:t>
            </a:r>
            <a:r>
              <a:rPr lang="en-US" sz="1600" dirty="0" err="1"/>
              <a:t>L_cavity</a:t>
            </a:r>
            <a:r>
              <a:rPr lang="en-US" sz="1600" dirty="0"/>
              <a:t>, </a:t>
            </a:r>
            <a:r>
              <a:rPr lang="en-US" sz="1600" dirty="0" err="1"/>
              <a:t>H_cavity</a:t>
            </a:r>
            <a:r>
              <a:rPr lang="en-US" sz="1600" dirty="0"/>
              <a:t>, and L_SG = L_GD on device behavior is crucial for optimizing biosensor sensitivity.</a:t>
            </a:r>
          </a:p>
          <a:p>
            <a:pPr marL="114300" indent="0">
              <a:buNone/>
            </a:pPr>
            <a:endParaRPr lang="en-US" sz="1600" dirty="0"/>
          </a:p>
          <a:p>
            <a:pPr marL="400050" indent="-285750">
              <a:buFont typeface="Arial" panose="020B0604020202020204" pitchFamily="34" charset="0"/>
              <a:buChar char="•"/>
            </a:pPr>
            <a:r>
              <a:rPr lang="en-US" sz="1600" dirty="0"/>
              <a:t>This analysis helps in selecting appropriate dielectric materials to improve MOSHEMT-based biosensors.</a:t>
            </a:r>
          </a:p>
        </p:txBody>
      </p:sp>
    </p:spTree>
    <p:extLst>
      <p:ext uri="{BB962C8B-B14F-4D97-AF65-F5344CB8AC3E}">
        <p14:creationId xmlns:p14="http://schemas.microsoft.com/office/powerpoint/2010/main" val="34566105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D80061-462D-076E-2CB9-0347D4DCFA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dirty="0"/>
          </a:p>
        </p:txBody>
      </p:sp>
      <p:sp>
        <p:nvSpPr>
          <p:cNvPr id="11" name="Picture Placeholder 10">
            <a:extLst>
              <a:ext uri="{FF2B5EF4-FFF2-40B4-BE49-F238E27FC236}">
                <a16:creationId xmlns:a16="http://schemas.microsoft.com/office/drawing/2014/main" id="{075A36B4-9F4C-1DFB-63DE-A442DDA86C32}"/>
              </a:ext>
            </a:extLst>
          </p:cNvPr>
          <p:cNvSpPr>
            <a:spLocks noGrp="1"/>
          </p:cNvSpPr>
          <p:nvPr>
            <p:ph type="pic" idx="2"/>
          </p:nvPr>
        </p:nvSpPr>
        <p:spPr/>
      </p:sp>
      <p:pic>
        <p:nvPicPr>
          <p:cNvPr id="13" name="Picture 12">
            <a:extLst>
              <a:ext uri="{FF2B5EF4-FFF2-40B4-BE49-F238E27FC236}">
                <a16:creationId xmlns:a16="http://schemas.microsoft.com/office/drawing/2014/main" id="{E3E59C0D-C523-02C0-3AC7-85A8CB794C82}"/>
              </a:ext>
            </a:extLst>
          </p:cNvPr>
          <p:cNvPicPr>
            <a:picLocks noChangeAspect="1"/>
          </p:cNvPicPr>
          <p:nvPr/>
        </p:nvPicPr>
        <p:blipFill>
          <a:blip r:embed="rId3"/>
          <a:stretch>
            <a:fillRect/>
          </a:stretch>
        </p:blipFill>
        <p:spPr>
          <a:xfrm>
            <a:off x="314632" y="509180"/>
            <a:ext cx="5928851" cy="5704807"/>
          </a:xfrm>
          <a:prstGeom prst="rect">
            <a:avLst/>
          </a:prstGeom>
        </p:spPr>
      </p:pic>
      <p:sp>
        <p:nvSpPr>
          <p:cNvPr id="4" name="TextBox 3">
            <a:extLst>
              <a:ext uri="{FF2B5EF4-FFF2-40B4-BE49-F238E27FC236}">
                <a16:creationId xmlns:a16="http://schemas.microsoft.com/office/drawing/2014/main" id="{25D23B41-7298-77E5-1827-C42847B87918}"/>
              </a:ext>
            </a:extLst>
          </p:cNvPr>
          <p:cNvSpPr txBox="1"/>
          <p:nvPr/>
        </p:nvSpPr>
        <p:spPr>
          <a:xfrm>
            <a:off x="6872747" y="1032386"/>
            <a:ext cx="4572001" cy="4524315"/>
          </a:xfrm>
          <a:prstGeom prst="rect">
            <a:avLst/>
          </a:prstGeom>
          <a:noFill/>
        </p:spPr>
        <p:txBody>
          <a:bodyPr wrap="square">
            <a:spAutoFit/>
          </a:bodyPr>
          <a:lstStyle/>
          <a:p>
            <a:pPr marL="400050" indent="-285750">
              <a:buFont typeface="Arial" panose="020B0604020202020204" pitchFamily="34" charset="0"/>
              <a:buChar char="•"/>
            </a:pPr>
            <a:r>
              <a:rPr lang="en-US" sz="1600" dirty="0"/>
              <a:t>Sensitivity increases as the dielectric constant (k) decreases, indicating higher detection capability for biomolecules with lower k-values.</a:t>
            </a:r>
          </a:p>
          <a:p>
            <a:pPr marL="114300" indent="0">
              <a:buNone/>
            </a:pPr>
            <a:endParaRPr lang="en-US" sz="1600" dirty="0"/>
          </a:p>
          <a:p>
            <a:pPr marL="400050" indent="-285750">
              <a:buFont typeface="Arial" panose="020B0604020202020204" pitchFamily="34" charset="0"/>
              <a:buChar char="•"/>
            </a:pPr>
            <a:r>
              <a:rPr lang="en-US" sz="1600" dirty="0"/>
              <a:t>The highest sensitivity is observed for Urease (k = 1.64),while the lowest is for Keratin (k = 8).</a:t>
            </a:r>
          </a:p>
          <a:p>
            <a:pPr marL="114300" indent="0">
              <a:buNone/>
            </a:pPr>
            <a:endParaRPr lang="en-US" sz="1600" dirty="0"/>
          </a:p>
          <a:p>
            <a:pPr marL="400050" indent="-285750">
              <a:buFont typeface="Arial" panose="020B0604020202020204" pitchFamily="34" charset="0"/>
              <a:buChar char="•"/>
            </a:pPr>
            <a:r>
              <a:rPr lang="en-US" sz="1600" dirty="0"/>
              <a:t>This behavior demonstrates the effectiveness of MOSHEMT in differentiating biomolecules based on their dielectric properties.</a:t>
            </a:r>
          </a:p>
          <a:p>
            <a:pPr marL="114300" indent="0">
              <a:buNone/>
            </a:pPr>
            <a:endParaRPr lang="en-US" sz="1600" dirty="0"/>
          </a:p>
          <a:p>
            <a:pPr marL="400050" indent="-285750">
              <a:buFont typeface="Arial" panose="020B0604020202020204" pitchFamily="34" charset="0"/>
              <a:buChar char="•"/>
            </a:pPr>
            <a:r>
              <a:rPr lang="en-US" sz="1600" dirty="0"/>
              <a:t>The device parameters (L_G, </a:t>
            </a:r>
            <a:r>
              <a:rPr lang="en-US" sz="1600" dirty="0" err="1"/>
              <a:t>L_cavity</a:t>
            </a:r>
            <a:r>
              <a:rPr lang="en-US" sz="1600" dirty="0"/>
              <a:t>, </a:t>
            </a:r>
            <a:r>
              <a:rPr lang="en-US" sz="1600" dirty="0" err="1"/>
              <a:t>H_cavity</a:t>
            </a:r>
            <a:r>
              <a:rPr lang="en-US" sz="1600" dirty="0"/>
              <a:t>, and L_SG = L_GD) influence the overall sensitivity, critical for biosensor optimization.</a:t>
            </a:r>
          </a:p>
        </p:txBody>
      </p:sp>
    </p:spTree>
    <p:extLst>
      <p:ext uri="{BB962C8B-B14F-4D97-AF65-F5344CB8AC3E}">
        <p14:creationId xmlns:p14="http://schemas.microsoft.com/office/powerpoint/2010/main" val="972065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1E830-436C-2C41-9751-D22182C0606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B99D054-2B97-CCDE-0B92-50BF18F7F9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dirty="0"/>
          </a:p>
        </p:txBody>
      </p:sp>
      <p:sp>
        <p:nvSpPr>
          <p:cNvPr id="4" name="Google Shape;125;p3">
            <a:extLst>
              <a:ext uri="{FF2B5EF4-FFF2-40B4-BE49-F238E27FC236}">
                <a16:creationId xmlns:a16="http://schemas.microsoft.com/office/drawing/2014/main" id="{E7868A49-B2E3-4302-6896-21EB3F1ED85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Implementation and Results – Iteration 3 </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4D56DED5-51BB-5589-51DE-F7590378B6F4}"/>
              </a:ext>
            </a:extLst>
          </p:cNvPr>
          <p:cNvSpPr txBox="1"/>
          <p:nvPr/>
        </p:nvSpPr>
        <p:spPr>
          <a:xfrm>
            <a:off x="-853172" y="939676"/>
            <a:ext cx="11326761" cy="5735761"/>
          </a:xfrm>
          <a:prstGeom prst="rect">
            <a:avLst/>
          </a:prstGeom>
          <a:noFill/>
          <a:ln>
            <a:noFill/>
          </a:ln>
        </p:spPr>
        <p:txBody>
          <a:bodyPr spcFirstLastPara="1" wrap="square" lIns="91425" tIns="45700" rIns="91425" bIns="45700" anchor="t" anchorCtr="0">
            <a:noAutofit/>
          </a:bodyPr>
          <a:lstStyle/>
          <a:p>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p:txBody>
      </p:sp>
      <p:sp>
        <p:nvSpPr>
          <p:cNvPr id="7" name="Rectangle 2">
            <a:extLst>
              <a:ext uri="{FF2B5EF4-FFF2-40B4-BE49-F238E27FC236}">
                <a16:creationId xmlns:a16="http://schemas.microsoft.com/office/drawing/2014/main" id="{6C55D867-86F0-77AC-0517-1317F2BAB836}"/>
              </a:ext>
            </a:extLst>
          </p:cNvPr>
          <p:cNvSpPr>
            <a:spLocks noChangeArrowheads="1"/>
          </p:cNvSpPr>
          <p:nvPr/>
        </p:nvSpPr>
        <p:spPr bwMode="auto">
          <a:xfrm>
            <a:off x="0" y="-4478140"/>
            <a:ext cx="11326761" cy="8956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IDS-VDS characteristics</a:t>
            </a:r>
            <a:r>
              <a:rPr kumimoji="0" lang="en-US" altLang="en-US" sz="1800" b="0" i="0" u="none" strike="noStrike" cap="none" normalizeH="0" baseline="0" dirty="0">
                <a:ln>
                  <a:noFill/>
                </a:ln>
                <a:solidFill>
                  <a:schemeClr val="tx1"/>
                </a:solidFill>
                <a:effectLst/>
                <a:latin typeface="Arial" panose="020B0604020202020204" pitchFamily="34" charset="0"/>
              </a:rPr>
              <a:t> of the </a:t>
            </a:r>
            <a:r>
              <a:rPr kumimoji="0" lang="en-US" altLang="en-US" sz="1800" b="1" i="0" u="none" strike="noStrike" cap="none" normalizeH="0" baseline="0" dirty="0" err="1">
                <a:ln>
                  <a:noFill/>
                </a:ln>
                <a:solidFill>
                  <a:schemeClr val="tx1"/>
                </a:solidFill>
                <a:effectLst/>
                <a:latin typeface="Arial" panose="020B0604020202020204" pitchFamily="34" charset="0"/>
              </a:rPr>
              <a:t>AlGaN</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1" i="0" u="none" strike="noStrike" cap="none" normalizeH="0" baseline="0" dirty="0" err="1">
                <a:ln>
                  <a:noFill/>
                </a:ln>
                <a:solidFill>
                  <a:schemeClr val="tx1"/>
                </a:solidFill>
                <a:effectLst/>
                <a:latin typeface="Arial" panose="020B0604020202020204" pitchFamily="34" charset="0"/>
              </a:rPr>
              <a:t>GaN</a:t>
            </a:r>
            <a:r>
              <a:rPr kumimoji="0" lang="en-US" altLang="en-US" sz="1800" b="1" i="0" u="none" strike="noStrike" cap="none" normalizeH="0" baseline="0" dirty="0">
                <a:ln>
                  <a:noFill/>
                </a:ln>
                <a:solidFill>
                  <a:schemeClr val="tx1"/>
                </a:solidFill>
                <a:effectLst/>
                <a:latin typeface="Arial" panose="020B0604020202020204" pitchFamily="34" charset="0"/>
              </a:rPr>
              <a:t> MOSHEMT</a:t>
            </a:r>
            <a:r>
              <a:rPr kumimoji="0" lang="en-US" altLang="en-US" sz="1800" b="0" i="0" u="none" strike="noStrike" cap="none" normalizeH="0" baseline="0" dirty="0">
                <a:ln>
                  <a:noFill/>
                </a:ln>
                <a:solidFill>
                  <a:schemeClr val="tx1"/>
                </a:solidFill>
                <a:effectLst/>
                <a:latin typeface="Arial" panose="020B0604020202020204" pitchFamily="34" charset="0"/>
              </a:rPr>
              <a:t> with </a:t>
            </a:r>
            <a:r>
              <a:rPr kumimoji="0" lang="en-US" altLang="en-US" sz="1800" b="1" i="0" u="none" strike="noStrike" cap="none" normalizeH="0" baseline="0" dirty="0" err="1">
                <a:ln>
                  <a:noFill/>
                </a:ln>
                <a:solidFill>
                  <a:schemeClr val="tx1"/>
                </a:solidFill>
                <a:effectLst/>
                <a:latin typeface="Arial" panose="020B0604020202020204" pitchFamily="34" charset="0"/>
              </a:rPr>
              <a:t>Al₂O</a:t>
            </a:r>
            <a:r>
              <a:rPr kumimoji="0" lang="en-US" altLang="en-US" sz="1800" b="1" i="0" u="none" strike="noStrike" cap="none" normalizeH="0" baseline="0" dirty="0">
                <a:ln>
                  <a:noFill/>
                </a:ln>
                <a:solidFill>
                  <a:schemeClr val="tx1"/>
                </a:solidFill>
                <a:effectLst/>
                <a:latin typeface="Arial" panose="020B0604020202020204" pitchFamily="34" charset="0"/>
              </a:rPr>
              <a:t>₃ gate dielectric</a:t>
            </a:r>
            <a:r>
              <a:rPr kumimoji="0" lang="en-US" altLang="en-US" sz="1800" b="0" i="0" u="none" strike="noStrike" cap="none" normalizeH="0" baseline="0" dirty="0">
                <a:ln>
                  <a:noFill/>
                </a:ln>
                <a:solidFill>
                  <a:schemeClr val="tx1"/>
                </a:solidFill>
                <a:effectLst/>
                <a:latin typeface="Arial" panose="020B0604020202020204" pitchFamily="34" charset="0"/>
              </a:rPr>
              <a:t> are represented in </a:t>
            </a:r>
            <a:r>
              <a:rPr kumimoji="0" lang="en-US" altLang="en-US" sz="1800" b="1" i="0" u="none" strike="noStrike" cap="none" normalizeH="0" baseline="0" dirty="0">
                <a:ln>
                  <a:noFill/>
                </a:ln>
                <a:solidFill>
                  <a:schemeClr val="tx1"/>
                </a:solidFill>
                <a:effectLst/>
                <a:latin typeface="Arial" panose="020B0604020202020204" pitchFamily="34" charset="0"/>
              </a:rPr>
              <a:t>Fig. 1(a)</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Drain current (IDS)</a:t>
            </a:r>
            <a:r>
              <a:rPr kumimoji="0" lang="en-US" altLang="en-US" sz="1800" b="0" i="0" u="none" strike="noStrike" cap="none" normalizeH="0" baseline="0" dirty="0">
                <a:ln>
                  <a:noFill/>
                </a:ln>
                <a:solidFill>
                  <a:schemeClr val="tx1"/>
                </a:solidFill>
                <a:effectLst/>
                <a:latin typeface="Arial" panose="020B0604020202020204" pitchFamily="34" charset="0"/>
              </a:rPr>
              <a:t> increases as </a:t>
            </a:r>
            <a:r>
              <a:rPr kumimoji="0" lang="en-US" altLang="en-US" sz="1800" b="1" i="0" u="none" strike="noStrike" cap="none" normalizeH="0" baseline="0" dirty="0">
                <a:ln>
                  <a:noFill/>
                </a:ln>
                <a:solidFill>
                  <a:schemeClr val="tx1"/>
                </a:solidFill>
                <a:effectLst/>
                <a:latin typeface="Arial" panose="020B0604020202020204" pitchFamily="34" charset="0"/>
              </a:rPr>
              <a:t>gate voltage (VGS)</a:t>
            </a:r>
            <a:r>
              <a:rPr kumimoji="0" lang="en-US" altLang="en-US" sz="1800" b="0" i="0" u="none" strike="noStrike" cap="none" normalizeH="0" baseline="0" dirty="0">
                <a:ln>
                  <a:noFill/>
                </a:ln>
                <a:solidFill>
                  <a:schemeClr val="tx1"/>
                </a:solidFill>
                <a:effectLst/>
                <a:latin typeface="Arial" panose="020B0604020202020204" pitchFamily="34" charset="0"/>
              </a:rPr>
              <a:t> is varied from </a:t>
            </a:r>
            <a:r>
              <a:rPr kumimoji="0" lang="en-US" altLang="en-US" sz="1800" b="1" i="0" u="none" strike="noStrike" cap="none" normalizeH="0" baseline="0" dirty="0">
                <a:ln>
                  <a:noFill/>
                </a:ln>
                <a:solidFill>
                  <a:schemeClr val="tx1"/>
                </a:solidFill>
                <a:effectLst/>
                <a:latin typeface="Arial" panose="020B0604020202020204" pitchFamily="34" charset="0"/>
              </a:rPr>
              <a:t>−2V to 2V</a:t>
            </a:r>
            <a:r>
              <a:rPr kumimoji="0" lang="en-US" altLang="en-US" sz="1800" b="0" i="0" u="none" strike="noStrike" cap="none" normalizeH="0" baseline="0" dirty="0">
                <a:ln>
                  <a:noFill/>
                </a:ln>
                <a:solidFill>
                  <a:schemeClr val="tx1"/>
                </a:solidFill>
                <a:effectLst/>
                <a:latin typeface="Arial" panose="020B0604020202020204" pitchFamily="34" charset="0"/>
              </a:rPr>
              <a:t>, for </a:t>
            </a:r>
            <a:r>
              <a:rPr kumimoji="0" lang="en-US" altLang="en-US" sz="1800" b="1" i="0" u="none" strike="noStrike" cap="none" normalizeH="0" baseline="0" dirty="0">
                <a:ln>
                  <a:noFill/>
                </a:ln>
                <a:solidFill>
                  <a:schemeClr val="tx1"/>
                </a:solidFill>
                <a:effectLst/>
                <a:latin typeface="Arial" panose="020B0604020202020204" pitchFamily="34" charset="0"/>
              </a:rPr>
              <a:t>VDS = 0V to 12V</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2DEG current density</a:t>
            </a:r>
            <a:r>
              <a:rPr kumimoji="0" lang="en-US" altLang="en-US" sz="1800" b="0" i="0" u="none" strike="noStrike" cap="none" normalizeH="0" baseline="0" dirty="0">
                <a:ln>
                  <a:noFill/>
                </a:ln>
                <a:solidFill>
                  <a:schemeClr val="tx1"/>
                </a:solidFill>
                <a:effectLst/>
                <a:latin typeface="Arial" panose="020B0604020202020204" pitchFamily="34" charset="0"/>
              </a:rPr>
              <a:t> is maximum at </a:t>
            </a:r>
            <a:r>
              <a:rPr kumimoji="0" lang="en-US" altLang="en-US" sz="1800" b="1" i="0" u="none" strike="noStrike" cap="none" normalizeH="0" baseline="0" dirty="0">
                <a:ln>
                  <a:noFill/>
                </a:ln>
                <a:solidFill>
                  <a:schemeClr val="tx1"/>
                </a:solidFill>
                <a:effectLst/>
                <a:latin typeface="Arial" panose="020B0604020202020204" pitchFamily="34" charset="0"/>
              </a:rPr>
              <a:t>high gate voltages</a:t>
            </a:r>
            <a:r>
              <a:rPr kumimoji="0" lang="en-US" altLang="en-US" sz="1800" b="0" i="0" u="none" strike="noStrike" cap="none" normalizeH="0" baseline="0" dirty="0">
                <a:ln>
                  <a:noFill/>
                </a:ln>
                <a:solidFill>
                  <a:schemeClr val="tx1"/>
                </a:solidFill>
                <a:effectLst/>
                <a:latin typeface="Arial" panose="020B0604020202020204" pitchFamily="34" charset="0"/>
              </a:rPr>
              <a:t> due to stronger </a:t>
            </a:r>
            <a:r>
              <a:rPr kumimoji="0" lang="en-US" altLang="en-US" sz="1800" b="1" i="0" u="none" strike="noStrike" cap="none" normalizeH="0" baseline="0" dirty="0">
                <a:ln>
                  <a:noFill/>
                </a:ln>
                <a:solidFill>
                  <a:schemeClr val="tx1"/>
                </a:solidFill>
                <a:effectLst/>
                <a:latin typeface="Arial" panose="020B0604020202020204" pitchFamily="34" charset="0"/>
              </a:rPr>
              <a:t>polarization effects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large conduction band discontinuity</a:t>
            </a:r>
            <a:r>
              <a:rPr kumimoji="0" lang="en-US" altLang="en-US" sz="1800" b="0" i="0" u="none" strike="noStrike" cap="none" normalizeH="0" baseline="0" dirty="0">
                <a:ln>
                  <a:noFill/>
                </a:ln>
                <a:solidFill>
                  <a:schemeClr val="tx1"/>
                </a:solidFill>
                <a:effectLst/>
                <a:latin typeface="Arial" panose="020B0604020202020204" pitchFamily="34" charset="0"/>
              </a:rPr>
              <a:t>, leading to </a:t>
            </a:r>
            <a:r>
              <a:rPr kumimoji="0" lang="en-US" altLang="en-US" sz="1800" b="1" i="0" u="none" strike="noStrike" cap="none" normalizeH="0" baseline="0" dirty="0">
                <a:ln>
                  <a:noFill/>
                </a:ln>
                <a:solidFill>
                  <a:schemeClr val="tx1"/>
                </a:solidFill>
                <a:effectLst/>
                <a:latin typeface="Arial" panose="020B0604020202020204" pitchFamily="34" charset="0"/>
              </a:rPr>
              <a:t>high current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a:t>
            </a:r>
            <a:r>
              <a:rPr kumimoji="0" lang="en-US" altLang="en-US" sz="1800" b="1" i="0" u="none" strike="noStrike" cap="none" normalizeH="0" baseline="0" dirty="0">
                <a:ln>
                  <a:noFill/>
                </a:ln>
                <a:solidFill>
                  <a:schemeClr val="tx1"/>
                </a:solidFill>
                <a:effectLst/>
                <a:latin typeface="Arial" panose="020B0604020202020204" pitchFamily="34" charset="0"/>
              </a:rPr>
              <a:t>lower gate voltages</a:t>
            </a:r>
            <a:r>
              <a:rPr kumimoji="0" lang="en-US" altLang="en-US" sz="1800" b="0" i="0" u="none" strike="noStrike" cap="none" normalizeH="0" baseline="0" dirty="0">
                <a:ln>
                  <a:noFill/>
                </a:ln>
                <a:solidFill>
                  <a:schemeClr val="tx1"/>
                </a:solidFill>
                <a:effectLst/>
                <a:latin typeface="Arial" panose="020B0604020202020204" pitchFamily="34" charset="0"/>
              </a:rPr>
              <a:t>, the </a:t>
            </a:r>
            <a:r>
              <a:rPr kumimoji="0" lang="en-US" altLang="en-US" sz="1800" b="1" i="0" u="none" strike="noStrike" cap="none" normalizeH="0" baseline="0" dirty="0">
                <a:ln>
                  <a:noFill/>
                </a:ln>
                <a:solidFill>
                  <a:schemeClr val="tx1"/>
                </a:solidFill>
                <a:effectLst/>
                <a:latin typeface="Arial" panose="020B0604020202020204" pitchFamily="34" charset="0"/>
              </a:rPr>
              <a:t>current is minimal</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Adding a </a:t>
            </a:r>
            <a:r>
              <a:rPr kumimoji="0" lang="en-US" altLang="en-US" sz="1800" b="1" i="0" u="none" strike="noStrike" cap="none" normalizeH="0" baseline="0" dirty="0">
                <a:ln>
                  <a:noFill/>
                </a:ln>
                <a:solidFill>
                  <a:schemeClr val="tx1"/>
                </a:solidFill>
                <a:effectLst/>
                <a:latin typeface="Arial" panose="020B0604020202020204" pitchFamily="34" charset="0"/>
              </a:rPr>
              <a:t>dielectric below the gate</a:t>
            </a:r>
            <a:r>
              <a:rPr kumimoji="0" lang="en-US" altLang="en-US" sz="1800" b="0" i="0" u="none" strike="noStrike" cap="none" normalizeH="0" baseline="0" dirty="0">
                <a:ln>
                  <a:noFill/>
                </a:ln>
                <a:solidFill>
                  <a:schemeClr val="tx1"/>
                </a:solidFill>
                <a:effectLst/>
                <a:latin typeface="Arial" panose="020B0604020202020204" pitchFamily="34" charset="0"/>
              </a:rPr>
              <a:t> helps </a:t>
            </a:r>
            <a:r>
              <a:rPr kumimoji="0" lang="en-US" altLang="en-US" sz="1800" b="1" i="0" u="none" strike="noStrike" cap="none" normalizeH="0" baseline="0" dirty="0">
                <a:ln>
                  <a:noFill/>
                </a:ln>
                <a:solidFill>
                  <a:schemeClr val="tx1"/>
                </a:solidFill>
                <a:effectLst/>
                <a:latin typeface="Arial" panose="020B0604020202020204" pitchFamily="34" charset="0"/>
              </a:rPr>
              <a:t>reduce current collapse</a:t>
            </a:r>
            <a:r>
              <a:rPr kumimoji="0" lang="en-US" altLang="en-US" sz="1800" b="0" i="0" u="none" strike="noStrike" cap="none" normalizeH="0" baseline="0" dirty="0">
                <a:ln>
                  <a:noFill/>
                </a:ln>
                <a:solidFill>
                  <a:schemeClr val="tx1"/>
                </a:solidFill>
                <a:effectLst/>
                <a:latin typeface="Arial" panose="020B0604020202020204" pitchFamily="34" charset="0"/>
              </a:rPr>
              <a:t>, a common issue in </a:t>
            </a:r>
            <a:r>
              <a:rPr kumimoji="0" lang="en-US" altLang="en-US" sz="1800" b="1" i="0" u="none" strike="noStrike" cap="none" normalizeH="0" baseline="0" dirty="0">
                <a:ln>
                  <a:noFill/>
                </a:ln>
                <a:solidFill>
                  <a:schemeClr val="tx1"/>
                </a:solidFill>
                <a:effectLst/>
                <a:latin typeface="Arial" panose="020B0604020202020204" pitchFamily="34" charset="0"/>
              </a:rPr>
              <a:t>HEMT architectures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normally ON behavior</a:t>
            </a:r>
            <a:r>
              <a:rPr kumimoji="0" lang="en-US" altLang="en-US" sz="1800" b="0" i="0" u="none" strike="noStrike" cap="none" normalizeH="0" baseline="0" dirty="0">
                <a:ln>
                  <a:noFill/>
                </a:ln>
                <a:solidFill>
                  <a:schemeClr val="tx1"/>
                </a:solidFill>
                <a:effectLst/>
                <a:latin typeface="Arial" panose="020B0604020202020204" pitchFamily="34" charset="0"/>
              </a:rPr>
              <a:t> in </a:t>
            </a:r>
            <a:r>
              <a:rPr kumimoji="0" lang="en-US" altLang="en-US" sz="1800" b="1" i="0" u="none" strike="noStrike" cap="none" normalizeH="0" baseline="0" dirty="0" err="1">
                <a:ln>
                  <a:noFill/>
                </a:ln>
                <a:solidFill>
                  <a:schemeClr val="tx1"/>
                </a:solidFill>
                <a:effectLst/>
                <a:latin typeface="Arial" panose="020B0604020202020204" pitchFamily="34" charset="0"/>
              </a:rPr>
              <a:t>AlGaN</a:t>
            </a:r>
            <a:r>
              <a:rPr kumimoji="0" lang="en-US" altLang="en-US" sz="1800" b="1" i="0" u="none" strike="noStrike" cap="none" normalizeH="0" baseline="0" dirty="0">
                <a:ln>
                  <a:noFill/>
                </a:ln>
                <a:solidFill>
                  <a:schemeClr val="tx1"/>
                </a:solidFill>
                <a:effectLst/>
                <a:latin typeface="Arial" panose="020B0604020202020204" pitchFamily="34" charset="0"/>
              </a:rPr>
              <a:t> HEMT</a:t>
            </a:r>
            <a:r>
              <a:rPr kumimoji="0" lang="en-US" altLang="en-US" sz="1800" b="0" i="0" u="none" strike="noStrike" cap="none" normalizeH="0" baseline="0" dirty="0">
                <a:ln>
                  <a:noFill/>
                </a:ln>
                <a:solidFill>
                  <a:schemeClr val="tx1"/>
                </a:solidFill>
                <a:effectLst/>
                <a:latin typeface="Arial" panose="020B0604020202020204" pitchFamily="34" charset="0"/>
              </a:rPr>
              <a:t> increases </a:t>
            </a:r>
            <a:r>
              <a:rPr kumimoji="0" lang="en-US" altLang="en-US" sz="1800" b="1" i="0" u="none" strike="noStrike" cap="none" normalizeH="0" baseline="0" dirty="0">
                <a:ln>
                  <a:noFill/>
                </a:ln>
                <a:solidFill>
                  <a:schemeClr val="tx1"/>
                </a:solidFill>
                <a:effectLst/>
                <a:latin typeface="Arial" panose="020B0604020202020204" pitchFamily="34" charset="0"/>
              </a:rPr>
              <a:t>leakage current</a:t>
            </a:r>
            <a:r>
              <a:rPr kumimoji="0" lang="en-US" altLang="en-US" sz="1800" b="0" i="0" u="none" strike="noStrike" cap="none" normalizeH="0" baseline="0" dirty="0">
                <a:ln>
                  <a:noFill/>
                </a:ln>
                <a:solidFill>
                  <a:schemeClr val="tx1"/>
                </a:solidFill>
                <a:effectLst/>
                <a:latin typeface="Arial" panose="020B0604020202020204" pitchFamily="34" charset="0"/>
              </a:rPr>
              <a:t>, causing </a:t>
            </a:r>
            <a:r>
              <a:rPr kumimoji="0" lang="en-US" altLang="en-US" sz="1800" b="1" i="0" u="none" strike="noStrike" cap="none" normalizeH="0" baseline="0" dirty="0">
                <a:ln>
                  <a:noFill/>
                </a:ln>
                <a:solidFill>
                  <a:schemeClr val="tx1"/>
                </a:solidFill>
                <a:effectLst/>
                <a:latin typeface="Arial" panose="020B0604020202020204" pitchFamily="34" charset="0"/>
              </a:rPr>
              <a:t>carriers to spill over into the substrate</a:t>
            </a:r>
            <a:r>
              <a:rPr kumimoji="0" lang="en-US" altLang="en-US" sz="1800" b="0" i="0" u="none" strike="noStrike" cap="none" normalizeH="0" baseline="0" dirty="0">
                <a:ln>
                  <a:noFill/>
                </a:ln>
                <a:solidFill>
                  <a:schemeClr val="tx1"/>
                </a:solidFill>
                <a:effectLst/>
                <a:latin typeface="Arial" panose="020B0604020202020204" pitchFamily="34" charset="0"/>
              </a:rPr>
              <a:t>, which </a:t>
            </a:r>
            <a:r>
              <a:rPr kumimoji="0" lang="en-US" altLang="en-US" sz="1800" b="1" i="0" u="none" strike="noStrike" cap="none" normalizeH="0" baseline="0" dirty="0">
                <a:ln>
                  <a:noFill/>
                </a:ln>
                <a:solidFill>
                  <a:schemeClr val="tx1"/>
                </a:solidFill>
                <a:effectLst/>
                <a:latin typeface="Arial" panose="020B0604020202020204" pitchFamily="34" charset="0"/>
              </a:rPr>
              <a:t>degrades device performance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sensing ability</a:t>
            </a:r>
            <a:r>
              <a:rPr kumimoji="0" lang="en-US" altLang="en-US" sz="1800" b="0" i="0" u="none" strike="noStrike" cap="none" normalizeH="0" baseline="0" dirty="0">
                <a:ln>
                  <a:noFill/>
                </a:ln>
                <a:solidFill>
                  <a:schemeClr val="tx1"/>
                </a:solidFill>
                <a:effectLst/>
                <a:latin typeface="Arial" panose="020B0604020202020204" pitchFamily="34" charset="0"/>
              </a:rPr>
              <a:t> of the device is determined by the </a:t>
            </a:r>
            <a:r>
              <a:rPr kumimoji="0" lang="en-US" altLang="en-US" sz="1800" b="1" i="0" u="none" strike="noStrike" cap="none" normalizeH="0" baseline="0" dirty="0">
                <a:ln>
                  <a:noFill/>
                </a:ln>
                <a:solidFill>
                  <a:schemeClr val="tx1"/>
                </a:solidFill>
                <a:effectLst/>
                <a:latin typeface="Arial" panose="020B0604020202020204" pitchFamily="34" charset="0"/>
              </a:rPr>
              <a:t>variation of channel conductance</a:t>
            </a:r>
            <a:r>
              <a:rPr kumimoji="0" lang="en-US" altLang="en-US" sz="1800" b="0" i="0" u="none" strike="noStrike" cap="none" normalizeH="0" baseline="0" dirty="0">
                <a:ln>
                  <a:noFill/>
                </a:ln>
                <a:solidFill>
                  <a:schemeClr val="tx1"/>
                </a:solidFill>
                <a:effectLst/>
                <a:latin typeface="Arial" panose="020B0604020202020204" pitchFamily="34" charset="0"/>
              </a:rPr>
              <a:t> with respect to </a:t>
            </a:r>
            <a:r>
              <a:rPr kumimoji="0" lang="en-US" altLang="en-US" sz="1800" b="1" i="0" u="none" strike="noStrike" cap="none" normalizeH="0" baseline="0" dirty="0">
                <a:ln>
                  <a:noFill/>
                </a:ln>
                <a:solidFill>
                  <a:schemeClr val="tx1"/>
                </a:solidFill>
                <a:effectLst/>
                <a:latin typeface="Arial" panose="020B0604020202020204" pitchFamily="34" charset="0"/>
              </a:rPr>
              <a:t>drain current</a:t>
            </a:r>
            <a:r>
              <a:rPr kumimoji="0" lang="en-US" altLang="en-US" sz="1800" b="0" i="0" u="none" strike="noStrike" cap="none" normalizeH="0" baseline="0" dirty="0">
                <a:ln>
                  <a:noFill/>
                </a:ln>
                <a:solidFill>
                  <a:schemeClr val="tx1"/>
                </a:solidFill>
                <a:effectLst/>
                <a:latin typeface="Arial" panose="020B0604020202020204" pitchFamily="34" charset="0"/>
              </a:rPr>
              <a:t>, typically expressed in </a:t>
            </a:r>
            <a:r>
              <a:rPr kumimoji="0" lang="en-US" altLang="en-US" sz="1800" b="1" i="0" u="none" strike="noStrike" cap="none" normalizeH="0" baseline="0" dirty="0">
                <a:ln>
                  <a:noFill/>
                </a:ln>
                <a:solidFill>
                  <a:schemeClr val="tx1"/>
                </a:solidFill>
                <a:effectLst/>
                <a:latin typeface="Arial" panose="020B0604020202020204" pitchFamily="34" charset="0"/>
              </a:rPr>
              <a:t>V⁻¹</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469714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E2842-485B-A1BA-74A8-3079DADFFA4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435B471-CC7E-7CB9-A4D6-FB503C8052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dirty="0"/>
          </a:p>
        </p:txBody>
      </p:sp>
      <p:sp>
        <p:nvSpPr>
          <p:cNvPr id="4" name="Google Shape;125;p3">
            <a:extLst>
              <a:ext uri="{FF2B5EF4-FFF2-40B4-BE49-F238E27FC236}">
                <a16:creationId xmlns:a16="http://schemas.microsoft.com/office/drawing/2014/main" id="{67F9DACA-35DE-941A-CCEE-D335FBEB8971}"/>
              </a:ext>
            </a:extLst>
          </p:cNvPr>
          <p:cNvSpPr txBox="1"/>
          <p:nvPr/>
        </p:nvSpPr>
        <p:spPr>
          <a:xfrm>
            <a:off x="3253131" y="145060"/>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Contribution</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5951DA8A-453F-9B13-3160-FA60A7CB42E6}"/>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Team Progress and Movement</a:t>
            </a: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E154839C-B3E3-3A7B-9FDD-C49C18A4F130}"/>
              </a:ext>
            </a:extLst>
          </p:cNvPr>
          <p:cNvSpPr txBox="1"/>
          <p:nvPr/>
        </p:nvSpPr>
        <p:spPr>
          <a:xfrm>
            <a:off x="7183224" y="757114"/>
            <a:ext cx="4792467"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Individual Contribution </a:t>
            </a:r>
          </a:p>
          <a:p>
            <a:pPr lvl="3"/>
            <a:r>
              <a:rPr lang="en-IN" dirty="0">
                <a:latin typeface="Verdana" panose="020B0604030504040204" pitchFamily="34" charset="0"/>
                <a:ea typeface="Verdana" panose="020B0604030504040204" pitchFamily="34" charset="0"/>
              </a:rPr>
              <a:t>Key contributions: Challa </a:t>
            </a:r>
            <a:r>
              <a:rPr lang="en-IN" dirty="0" err="1">
                <a:latin typeface="Verdana" panose="020B0604030504040204" pitchFamily="34" charset="0"/>
                <a:ea typeface="Verdana" panose="020B0604030504040204" pitchFamily="34" charset="0"/>
              </a:rPr>
              <a:t>koushitha</a:t>
            </a:r>
            <a:endParaRPr lang="en-IN" dirty="0">
              <a:latin typeface="Verdana" panose="020B0604030504040204" pitchFamily="34" charset="0"/>
              <a:ea typeface="Verdana" panose="020B0604030504040204" pitchFamily="34" charset="0"/>
            </a:endParaRPr>
          </a:p>
          <a:p>
            <a:pPr marL="285750" lvl="1" indent="-285750">
              <a:buFont typeface="Arial" panose="020B0604020202020204" pitchFamily="34" charset="0"/>
              <a:buChar char="•"/>
            </a:pPr>
            <a:r>
              <a:rPr lang="en-IN" dirty="0">
                <a:latin typeface="Verdana" panose="020B0604030504040204" pitchFamily="34" charset="0"/>
                <a:ea typeface="Verdana" panose="020B0604030504040204" pitchFamily="34" charset="0"/>
              </a:rPr>
              <a:t>PPT, Literature paper </a:t>
            </a:r>
          </a:p>
          <a:p>
            <a:pPr lvl="1"/>
            <a:r>
              <a:rPr lang="en-IN" dirty="0">
                <a:latin typeface="Verdana" panose="020B0604030504040204" pitchFamily="34" charset="0"/>
                <a:ea typeface="Verdana" panose="020B0604030504040204" pitchFamily="34" charset="0"/>
              </a:rPr>
              <a:t>Key contributions: Naga chaitanya </a:t>
            </a:r>
            <a:r>
              <a:rPr lang="en-IN" dirty="0" err="1">
                <a:latin typeface="Verdana" panose="020B0604030504040204" pitchFamily="34" charset="0"/>
                <a:ea typeface="Verdana" panose="020B0604030504040204" pitchFamily="34" charset="0"/>
              </a:rPr>
              <a:t>sv</a:t>
            </a:r>
            <a:r>
              <a:rPr lang="en-IN" dirty="0">
                <a:latin typeface="Verdana" panose="020B0604030504040204" pitchFamily="34" charset="0"/>
                <a:ea typeface="Verdana" panose="020B0604030504040204" pitchFamily="34" charset="0"/>
              </a:rPr>
              <a:t> </a:t>
            </a:r>
          </a:p>
          <a:p>
            <a:pPr marL="285750" marR="0" lvl="0" indent="-285750" rtl="0">
              <a:lnSpc>
                <a:spcPct val="100000"/>
              </a:lnSpc>
              <a:spcBef>
                <a:spcPts val="0"/>
              </a:spcBef>
              <a:spcAft>
                <a:spcPts val="0"/>
              </a:spcAft>
              <a:buFont typeface="Arial" panose="020B0604020202020204" pitchFamily="34" charset="0"/>
              <a:buChar char="•"/>
            </a:pPr>
            <a:r>
              <a:rPr lang="en-IN" dirty="0">
                <a:latin typeface="Verdana" panose="020B0604030504040204" pitchFamily="34" charset="0"/>
                <a:ea typeface="Verdana" panose="020B0604030504040204" pitchFamily="34" charset="0"/>
              </a:rPr>
              <a:t>Literature paper ,PP</a:t>
            </a:r>
          </a:p>
          <a:p>
            <a:pPr lvl="3"/>
            <a:r>
              <a:rPr lang="en-IN" dirty="0">
                <a:latin typeface="Verdana" panose="020B0604030504040204" pitchFamily="34" charset="0"/>
                <a:ea typeface="Verdana" panose="020B0604030504040204" pitchFamily="34" charset="0"/>
              </a:rPr>
              <a:t>Key contributions: Martha Meghana</a:t>
            </a:r>
          </a:p>
          <a:p>
            <a:pPr marL="285750" lvl="1" indent="-285750">
              <a:buFont typeface="Arial" panose="020B0604020202020204" pitchFamily="34" charset="0"/>
              <a:buChar char="•"/>
            </a:pPr>
            <a:r>
              <a:rPr lang="en-IN" dirty="0">
                <a:latin typeface="Verdana" panose="020B0604030504040204" pitchFamily="34" charset="0"/>
                <a:ea typeface="Verdana" panose="020B0604030504040204" pitchFamily="34" charset="0"/>
              </a:rPr>
              <a:t>Literature paper, PPT</a:t>
            </a:r>
          </a:p>
        </p:txBody>
      </p:sp>
      <p:sp>
        <p:nvSpPr>
          <p:cNvPr id="8" name="Rectangle 3">
            <a:extLst>
              <a:ext uri="{FF2B5EF4-FFF2-40B4-BE49-F238E27FC236}">
                <a16:creationId xmlns:a16="http://schemas.microsoft.com/office/drawing/2014/main" id="{196E8B25-7F1B-A4F9-B885-A6000014752E}"/>
              </a:ext>
            </a:extLst>
          </p:cNvPr>
          <p:cNvSpPr>
            <a:spLocks noChangeArrowheads="1"/>
          </p:cNvSpPr>
          <p:nvPr/>
        </p:nvSpPr>
        <p:spPr bwMode="auto">
          <a:xfrm>
            <a:off x="0" y="-5586134"/>
            <a:ext cx="6919274" cy="11172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b="1" dirty="0">
              <a:solidFill>
                <a:schemeClr val="tx1"/>
              </a:solidFill>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800" b="1" dirty="0">
              <a:solidFill>
                <a:schemeClr val="tx1"/>
              </a:solidFill>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Project Initiation:</a:t>
            </a:r>
            <a:endPar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Defined objectives, project scope, and roles for team members.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Completed literature review to understand state-of-the-art technology.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Simulation and Design Phase:</a:t>
            </a:r>
            <a:endPar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Designed the MOSHEMT structure using TCAD tools.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Conducted initial simulations for Id-</a:t>
            </a:r>
            <a:r>
              <a:rPr kumimoji="0" lang="en-US" altLang="en-US" sz="1600" b="0" i="0" u="none" strike="noStrike" cap="none" normalizeH="0" baseline="0" dirty="0" err="1">
                <a:ln>
                  <a:noFill/>
                </a:ln>
                <a:solidFill>
                  <a:schemeClr val="tx1"/>
                </a:solidFill>
                <a:effectLst/>
                <a:latin typeface="Verdana" panose="020B0604030504040204" pitchFamily="34" charset="0"/>
                <a:ea typeface="Verdana" panose="020B0604030504040204" pitchFamily="34" charset="0"/>
              </a:rPr>
              <a:t>Vd</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and Id-Vg characteristics</a:t>
            </a: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Analysis and Validation:</a:t>
            </a:r>
            <a:endPar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Analyzed sensitivity graphs and compared results with the literature.</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tx1"/>
                </a:solidFill>
                <a:latin typeface="Verdana" panose="020B0604030504040204" pitchFamily="34" charset="0"/>
                <a:ea typeface="Verdana" panose="020B0604030504040204" pitchFamily="34" charset="0"/>
              </a:rPr>
              <a:t>   </a:t>
            </a: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Identified areas for improvement in design and materials</a:t>
            </a: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Verdana" panose="020B0604030504040204" pitchFamily="34" charset="0"/>
                <a:ea typeface="Verdana" panose="020B0604030504040204" pitchFamily="34" charset="0"/>
              </a:rPr>
              <a:t>Documentation and Reporting:</a:t>
            </a:r>
            <a:endPar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Prepared detailed reports, extended abstracts, and presentations.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   Drafted a research paper for submission to IEEE conferences</a:t>
            </a:r>
            <a:r>
              <a:rPr kumimoji="0" lang="en-US" altLang="en-US" sz="1800" b="0" i="0" u="none" strike="noStrike" cap="none" normalizeH="0" baseline="0" dirty="0">
                <a:ln>
                  <a:noFill/>
                </a:ln>
                <a:solidFill>
                  <a:schemeClr val="tx1"/>
                </a:solidFill>
                <a:effectLst/>
                <a:latin typeface="Verdana" panose="020B0604030504040204" pitchFamily="34" charset="0"/>
                <a:ea typeface="Verdana" panose="020B0604030504040204" pitchFamily="34" charset="0"/>
              </a:rPr>
              <a:t>.</a:t>
            </a:r>
          </a:p>
        </p:txBody>
      </p:sp>
    </p:spTree>
    <p:extLst>
      <p:ext uri="{BB962C8B-B14F-4D97-AF65-F5344CB8AC3E}">
        <p14:creationId xmlns:p14="http://schemas.microsoft.com/office/powerpoint/2010/main" val="24275729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904973"/>
            <a:ext cx="11326761" cy="5702320"/>
          </a:xfrm>
          <a:prstGeom prst="rect">
            <a:avLst/>
          </a:prstGeom>
          <a:noFill/>
          <a:ln>
            <a:noFill/>
          </a:ln>
        </p:spPr>
        <p:txBody>
          <a:bodyPr spcFirstLastPara="1" wrap="square" lIns="91425" tIns="45700" rIns="91425" bIns="45700" anchor="t" anchorCtr="0">
            <a:noAutofit/>
          </a:bodyPr>
          <a:lstStyle/>
          <a:p>
            <a:r>
              <a:rPr lang="en-IN" sz="1600" b="1" dirty="0">
                <a:latin typeface="Verdana" panose="020B0604030504040204" pitchFamily="34" charset="0"/>
                <a:ea typeface="Verdana" panose="020B0604030504040204" pitchFamily="34" charset="0"/>
              </a:rPr>
              <a:t>Summary :</a:t>
            </a:r>
          </a:p>
          <a:p>
            <a:r>
              <a:rPr lang="en-US" dirty="0"/>
              <a:t>                The project focuses on designing and simulating a </a:t>
            </a:r>
            <a:r>
              <a:rPr lang="en-US" b="1" dirty="0"/>
              <a:t>dielectric-modulated, double </a:t>
            </a:r>
            <a:r>
              <a:rPr lang="en-US" b="1" dirty="0" err="1"/>
              <a:t>AlGaN</a:t>
            </a:r>
            <a:r>
              <a:rPr lang="en-US" b="1" dirty="0"/>
              <a:t> barrier MOSHEMT</a:t>
            </a:r>
            <a:r>
              <a:rPr lang="en-US" dirty="0"/>
              <a:t> for biosensing applications. Leveraging charge plasma technology and dual-channel configuration enhances sensitivity, selectivity, and scalability in detecting biomolecules. Simulation results confirm improved electrical characteristics and device performance, making it suitable for healthcare diagnostics, environmental monitoring, and food safety applications.</a:t>
            </a:r>
          </a:p>
          <a:p>
            <a:endParaRPr lang="en-US" dirty="0"/>
          </a:p>
          <a:p>
            <a:endParaRPr lang="en-US" dirty="0"/>
          </a:p>
          <a:p>
            <a:r>
              <a:rPr lang="en-US" sz="1600" b="1" dirty="0">
                <a:latin typeface="Verdana" panose="020B0604030504040204" pitchFamily="34" charset="0"/>
                <a:ea typeface="Verdana" panose="020B0604030504040204" pitchFamily="34" charset="0"/>
              </a:rPr>
              <a:t>Conclusion:</a:t>
            </a:r>
            <a:br>
              <a:rPr lang="en-US" dirty="0"/>
            </a:br>
            <a:r>
              <a:rPr lang="en-US" dirty="0"/>
              <a:t>                 The proposed MOSHEMT demonstrates high potential for real-world biosensing applications. Future work includes experimental validation and integration into portable diagnostic systems for broader use.</a:t>
            </a:r>
          </a:p>
          <a:p>
            <a:pPr marL="0" marR="0" lvl="0" indent="0"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a:p>
            <a:endParaRPr lang="en-IN" dirty="0">
              <a:latin typeface="Verdana" panose="020B0604030504040204" pitchFamily="34" charset="0"/>
              <a:ea typeface="Verdana" panose="020B0604030504040204" pitchFamily="34" charset="0"/>
            </a:endParaRPr>
          </a:p>
          <a:p>
            <a:r>
              <a:rPr lang="en-IN" sz="1600" b="1" dirty="0">
                <a:latin typeface="Verdana" panose="020B0604030504040204" pitchFamily="34" charset="0"/>
                <a:ea typeface="Verdana" panose="020B0604030504040204" pitchFamily="34" charset="0"/>
              </a:rPr>
              <a:t>Future Work:</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By adding an </a:t>
            </a:r>
            <a:r>
              <a:rPr lang="en-IN" dirty="0" err="1">
                <a:latin typeface="Verdana" panose="020B0604030504040204" pitchFamily="34" charset="0"/>
                <a:ea typeface="Verdana" panose="020B0604030504040204" pitchFamily="34" charset="0"/>
              </a:rPr>
              <a:t>AlGaN</a:t>
            </a:r>
            <a:r>
              <a:rPr lang="en-IN" dirty="0">
                <a:latin typeface="Verdana" panose="020B0604030504040204" pitchFamily="34" charset="0"/>
                <a:ea typeface="Verdana" panose="020B0604030504040204" pitchFamily="34" charset="0"/>
              </a:rPr>
              <a:t>/</a:t>
            </a:r>
            <a:r>
              <a:rPr lang="en-IN" dirty="0" err="1">
                <a:latin typeface="Verdana" panose="020B0604030504040204" pitchFamily="34" charset="0"/>
                <a:ea typeface="Verdana" panose="020B0604030504040204" pitchFamily="34" charset="0"/>
              </a:rPr>
              <a:t>GaN</a:t>
            </a:r>
            <a:r>
              <a:rPr lang="en-IN" dirty="0">
                <a:latin typeface="Verdana" panose="020B0604030504040204" pitchFamily="34" charset="0"/>
                <a:ea typeface="Verdana" panose="020B0604030504040204" pitchFamily="34" charset="0"/>
              </a:rPr>
              <a:t> layer below the </a:t>
            </a:r>
            <a:r>
              <a:rPr lang="en-IN" dirty="0" err="1">
                <a:latin typeface="Verdana" panose="020B0604030504040204" pitchFamily="34" charset="0"/>
                <a:ea typeface="Verdana" panose="020B0604030504040204" pitchFamily="34" charset="0"/>
              </a:rPr>
              <a:t>GaN</a:t>
            </a:r>
            <a:r>
              <a:rPr lang="en-IN" dirty="0">
                <a:latin typeface="Verdana" panose="020B0604030504040204" pitchFamily="34" charset="0"/>
                <a:ea typeface="Verdana" panose="020B0604030504040204" pitchFamily="34" charset="0"/>
              </a:rPr>
              <a:t> channel,2 DEG improves the current and sensitivity</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By adding a dual metal gate/gate engineering technique , the device structure can function in E-mode operation</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3387E4B-4C0F-669C-B24A-43C77259C2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pic>
        <p:nvPicPr>
          <p:cNvPr id="5" name="Picture Placeholder 4" descr="Implantable biosensors and their medical applications | Electronics360">
            <a:extLst>
              <a:ext uri="{FF2B5EF4-FFF2-40B4-BE49-F238E27FC236}">
                <a16:creationId xmlns:a16="http://schemas.microsoft.com/office/drawing/2014/main" id="{DA0AA24D-AB40-AE7A-3B75-1EEF546ACE5A}"/>
              </a:ext>
            </a:extLst>
          </p:cNvPr>
          <p:cNvPicPr>
            <a:picLocks noGrp="1" noChangeAspect="1" noChangeArrowheads="1"/>
          </p:cNvPicPr>
          <p:nvPr>
            <p:ph type="pic" idx="4294967295"/>
          </p:nvPr>
        </p:nvPicPr>
        <p:blipFill>
          <a:blip r:embed="rId2">
            <a:extLst>
              <a:ext uri="{28A0092B-C50C-407E-A947-70E740481C1C}">
                <a14:useLocalDpi xmlns:a14="http://schemas.microsoft.com/office/drawing/2010/main" val="0"/>
              </a:ext>
            </a:extLst>
          </a:blip>
          <a:srcRect l="56" r="56"/>
          <a:stretch>
            <a:fillRect/>
          </a:stretch>
        </p:blipFill>
        <p:spPr bwMode="auto">
          <a:xfrm>
            <a:off x="8966200" y="628650"/>
            <a:ext cx="3225800" cy="16525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8">
            <a:extLst>
              <a:ext uri="{FF2B5EF4-FFF2-40B4-BE49-F238E27FC236}">
                <a16:creationId xmlns:a16="http://schemas.microsoft.com/office/drawing/2014/main" id="{024A94B9-E474-1720-ACA4-4E51EC923ECC}"/>
              </a:ext>
            </a:extLst>
          </p:cNvPr>
          <p:cNvSpPr txBox="1"/>
          <p:nvPr/>
        </p:nvSpPr>
        <p:spPr>
          <a:xfrm>
            <a:off x="255639" y="1091382"/>
            <a:ext cx="4591664" cy="101566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b="1" dirty="0"/>
              <a:t>DEFINITION OF BIOSENSORS:</a:t>
            </a:r>
          </a:p>
          <a:p>
            <a:pPr algn="just"/>
            <a:r>
              <a:rPr lang="en-IN" dirty="0"/>
              <a:t>A biosensor is a device that detects and measures biological molecules by converting a biological response into an electrical signal.(definition)</a:t>
            </a:r>
          </a:p>
        </p:txBody>
      </p:sp>
      <p:sp>
        <p:nvSpPr>
          <p:cNvPr id="6" name="TextBox 3">
            <a:extLst>
              <a:ext uri="{FF2B5EF4-FFF2-40B4-BE49-F238E27FC236}">
                <a16:creationId xmlns:a16="http://schemas.microsoft.com/office/drawing/2014/main" id="{10FCE4F7-A70F-C3C9-9E9C-E6A234E1862B}"/>
              </a:ext>
            </a:extLst>
          </p:cNvPr>
          <p:cNvSpPr txBox="1"/>
          <p:nvPr/>
        </p:nvSpPr>
        <p:spPr>
          <a:xfrm>
            <a:off x="255640" y="3429000"/>
            <a:ext cx="4513005" cy="166199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b="1" dirty="0"/>
              <a:t>DESCRIPTION OF BIOSENSOR</a:t>
            </a:r>
            <a:r>
              <a:rPr lang="en-IN" dirty="0"/>
              <a:t>:</a:t>
            </a:r>
          </a:p>
          <a:p>
            <a:pPr algn="just"/>
            <a:r>
              <a:rPr lang="en-IN" dirty="0"/>
              <a:t>A biosensor is an analytical device that combines a biological recognition element with a physicochemical detector to detect and quantify specific biological molecules, providing rapid and sensitive measurements in various applications such as medical diagnostics and environmental monitoring</a:t>
            </a:r>
          </a:p>
        </p:txBody>
      </p:sp>
      <p:pic>
        <p:nvPicPr>
          <p:cNvPr id="7" name="Picture 6" descr="Optical Biosensors - Interrogation methods - Pyroistech">
            <a:extLst>
              <a:ext uri="{FF2B5EF4-FFF2-40B4-BE49-F238E27FC236}">
                <a16:creationId xmlns:a16="http://schemas.microsoft.com/office/drawing/2014/main" id="{966B6445-4B40-5F1A-2E8F-E5F8706158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9161" y="3519948"/>
            <a:ext cx="4296489" cy="22999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7E698E4-239D-61A6-AFE2-D865223E9CCF}"/>
              </a:ext>
            </a:extLst>
          </p:cNvPr>
          <p:cNvSpPr txBox="1"/>
          <p:nvPr/>
        </p:nvSpPr>
        <p:spPr>
          <a:xfrm>
            <a:off x="9124335" y="2281238"/>
            <a:ext cx="2654709" cy="307777"/>
          </a:xfrm>
          <a:prstGeom prst="rect">
            <a:avLst/>
          </a:prstGeom>
          <a:noFill/>
        </p:spPr>
        <p:txBody>
          <a:bodyPr wrap="square">
            <a:spAutoFit/>
          </a:bodyPr>
          <a:lstStyle/>
          <a:p>
            <a:r>
              <a:rPr lang="en-US" dirty="0"/>
              <a:t>(fig:1) Biosensor</a:t>
            </a:r>
            <a:endParaRPr lang="en-IN" dirty="0"/>
          </a:p>
        </p:txBody>
      </p:sp>
      <p:sp>
        <p:nvSpPr>
          <p:cNvPr id="14" name="TextBox 13">
            <a:extLst>
              <a:ext uri="{FF2B5EF4-FFF2-40B4-BE49-F238E27FC236}">
                <a16:creationId xmlns:a16="http://schemas.microsoft.com/office/drawing/2014/main" id="{BEF7F396-6696-09CA-8C94-FE104E936EFF}"/>
              </a:ext>
            </a:extLst>
          </p:cNvPr>
          <p:cNvSpPr txBox="1"/>
          <p:nvPr/>
        </p:nvSpPr>
        <p:spPr>
          <a:xfrm>
            <a:off x="7294239" y="5858796"/>
            <a:ext cx="2832987" cy="307777"/>
          </a:xfrm>
          <a:prstGeom prst="rect">
            <a:avLst/>
          </a:prstGeom>
          <a:noFill/>
        </p:spPr>
        <p:txBody>
          <a:bodyPr wrap="square">
            <a:spAutoFit/>
          </a:bodyPr>
          <a:lstStyle/>
          <a:p>
            <a:r>
              <a:rPr lang="en-US" dirty="0"/>
              <a:t>(fig:2)Biosensor structure</a:t>
            </a:r>
            <a:endParaRPr lang="en-IN" dirty="0"/>
          </a:p>
        </p:txBody>
      </p:sp>
    </p:spTree>
    <p:extLst>
      <p:ext uri="{BB962C8B-B14F-4D97-AF65-F5344CB8AC3E}">
        <p14:creationId xmlns:p14="http://schemas.microsoft.com/office/powerpoint/2010/main" val="3278368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6ADC5-7CF2-8DB9-D7EA-63BCA80EE3B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4BBADA3-D363-6045-8DB0-FF146DA8BEF2}"/>
              </a:ext>
            </a:extLst>
          </p:cNvPr>
          <p:cNvSpPr>
            <a:spLocks noGrp="1"/>
          </p:cNvSpPr>
          <p:nvPr>
            <p:ph type="body" idx="1"/>
          </p:nvPr>
        </p:nvSpPr>
        <p:spPr/>
        <p:txBody>
          <a:bodyPr/>
          <a:lstStyle/>
          <a:p>
            <a:r>
              <a:rPr lang="en-US" dirty="0"/>
              <a:t>(fig:1)</a:t>
            </a:r>
            <a:endParaRPr lang="en-IN" dirty="0"/>
          </a:p>
        </p:txBody>
      </p:sp>
      <p:sp>
        <p:nvSpPr>
          <p:cNvPr id="4" name="Slide Number Placeholder 3">
            <a:extLst>
              <a:ext uri="{FF2B5EF4-FFF2-40B4-BE49-F238E27FC236}">
                <a16:creationId xmlns:a16="http://schemas.microsoft.com/office/drawing/2014/main" id="{1C5EC329-EE1E-22AA-3512-A0A20F4ABF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194167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8C130CA-429F-2E17-3A5E-2E313426C7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pic>
        <p:nvPicPr>
          <p:cNvPr id="15" name="Picture 14">
            <a:extLst>
              <a:ext uri="{FF2B5EF4-FFF2-40B4-BE49-F238E27FC236}">
                <a16:creationId xmlns:a16="http://schemas.microsoft.com/office/drawing/2014/main" id="{C087DFD4-4B51-23E5-3781-40A69DACA4E0}"/>
              </a:ext>
            </a:extLst>
          </p:cNvPr>
          <p:cNvPicPr>
            <a:picLocks noChangeAspect="1"/>
          </p:cNvPicPr>
          <p:nvPr/>
        </p:nvPicPr>
        <p:blipFill>
          <a:blip r:embed="rId3"/>
          <a:stretch>
            <a:fillRect/>
          </a:stretch>
        </p:blipFill>
        <p:spPr>
          <a:xfrm>
            <a:off x="5034116" y="1366683"/>
            <a:ext cx="6931743" cy="3647769"/>
          </a:xfrm>
          <a:prstGeom prst="rect">
            <a:avLst/>
          </a:prstGeom>
        </p:spPr>
      </p:pic>
      <p:sp>
        <p:nvSpPr>
          <p:cNvPr id="18" name="TextBox 8">
            <a:extLst>
              <a:ext uri="{FF2B5EF4-FFF2-40B4-BE49-F238E27FC236}">
                <a16:creationId xmlns:a16="http://schemas.microsoft.com/office/drawing/2014/main" id="{7CC5F197-A1E7-2445-404F-8D44268DA428}"/>
              </a:ext>
            </a:extLst>
          </p:cNvPr>
          <p:cNvSpPr txBox="1"/>
          <p:nvPr/>
        </p:nvSpPr>
        <p:spPr>
          <a:xfrm>
            <a:off x="226140" y="1147397"/>
            <a:ext cx="4572001" cy="36933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b="1" dirty="0"/>
              <a:t>FUNCTIONS</a:t>
            </a:r>
            <a:r>
              <a:rPr lang="en-IN" sz="1800" dirty="0"/>
              <a:t> </a:t>
            </a:r>
            <a:r>
              <a:rPr lang="en-IN" sz="1800" b="1" dirty="0"/>
              <a:t>OF</a:t>
            </a:r>
            <a:r>
              <a:rPr lang="en-IN" sz="1800" dirty="0"/>
              <a:t> </a:t>
            </a:r>
            <a:r>
              <a:rPr lang="en-IN" sz="1800" b="1" dirty="0"/>
              <a:t>BIOSENSOR</a:t>
            </a:r>
            <a:r>
              <a:rPr lang="en-IN" sz="1800" dirty="0"/>
              <a:t>:</a:t>
            </a:r>
          </a:p>
        </p:txBody>
      </p:sp>
      <p:sp>
        <p:nvSpPr>
          <p:cNvPr id="19" name="TextBox 4">
            <a:extLst>
              <a:ext uri="{FF2B5EF4-FFF2-40B4-BE49-F238E27FC236}">
                <a16:creationId xmlns:a16="http://schemas.microsoft.com/office/drawing/2014/main" id="{C2F50611-5369-A274-ACA3-4259ED003344}"/>
              </a:ext>
            </a:extLst>
          </p:cNvPr>
          <p:cNvSpPr txBox="1"/>
          <p:nvPr/>
        </p:nvSpPr>
        <p:spPr>
          <a:xfrm>
            <a:off x="462116" y="1868128"/>
            <a:ext cx="2930013" cy="2062103"/>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IN" sz="1600" dirty="0"/>
              <a:t>Detection</a:t>
            </a:r>
          </a:p>
          <a:p>
            <a:pPr marL="285750" indent="-285750">
              <a:buFont typeface="Arial" panose="020B0604020202020204" pitchFamily="34" charset="0"/>
              <a:buChar char="•"/>
            </a:pPr>
            <a:r>
              <a:rPr lang="en-IN" sz="1600" dirty="0"/>
              <a:t>Quantification</a:t>
            </a:r>
          </a:p>
          <a:p>
            <a:pPr marL="285750" indent="-285750">
              <a:buFont typeface="Arial" panose="020B0604020202020204" pitchFamily="34" charset="0"/>
              <a:buChar char="•"/>
            </a:pPr>
            <a:r>
              <a:rPr lang="en-IN" sz="1600" dirty="0"/>
              <a:t>Monitoring</a:t>
            </a:r>
          </a:p>
          <a:p>
            <a:pPr marL="285750" indent="-285750">
              <a:buFont typeface="Arial" panose="020B0604020202020204" pitchFamily="34" charset="0"/>
              <a:buChar char="•"/>
            </a:pPr>
            <a:r>
              <a:rPr lang="en-IN" sz="1600" dirty="0"/>
              <a:t>Diagnosis</a:t>
            </a:r>
          </a:p>
          <a:p>
            <a:pPr marL="285750" indent="-285750">
              <a:buFont typeface="Arial" panose="020B0604020202020204" pitchFamily="34" charset="0"/>
              <a:buChar char="•"/>
            </a:pPr>
            <a:r>
              <a:rPr lang="en-IN" sz="1600" dirty="0"/>
              <a:t>Environmental Monitoring</a:t>
            </a:r>
          </a:p>
          <a:p>
            <a:pPr marL="285750" indent="-285750">
              <a:buFont typeface="Arial" panose="020B0604020202020204" pitchFamily="34" charset="0"/>
              <a:buChar char="•"/>
            </a:pPr>
            <a:r>
              <a:rPr lang="en-IN" sz="1600" dirty="0"/>
              <a:t>Food Safety</a:t>
            </a:r>
          </a:p>
          <a:p>
            <a:pPr marL="285750" indent="-285750">
              <a:buFont typeface="Arial" panose="020B0604020202020204" pitchFamily="34" charset="0"/>
              <a:buChar char="•"/>
            </a:pPr>
            <a:r>
              <a:rPr lang="en-IN" sz="1600" dirty="0"/>
              <a:t>Bioprocess Control</a:t>
            </a:r>
          </a:p>
          <a:p>
            <a:pPr marL="285750" indent="-285750">
              <a:buFont typeface="Arial" panose="020B0604020202020204" pitchFamily="34" charset="0"/>
              <a:buChar char="•"/>
            </a:pPr>
            <a:r>
              <a:rPr lang="en-IN" sz="1600" dirty="0"/>
              <a:t>Security</a:t>
            </a:r>
          </a:p>
        </p:txBody>
      </p:sp>
      <p:sp>
        <p:nvSpPr>
          <p:cNvPr id="2" name="TextBox 1">
            <a:extLst>
              <a:ext uri="{FF2B5EF4-FFF2-40B4-BE49-F238E27FC236}">
                <a16:creationId xmlns:a16="http://schemas.microsoft.com/office/drawing/2014/main" id="{937F4D28-FE84-7AFA-B613-0D5D2B2C8AE7}"/>
              </a:ext>
            </a:extLst>
          </p:cNvPr>
          <p:cNvSpPr txBox="1"/>
          <p:nvPr/>
        </p:nvSpPr>
        <p:spPr>
          <a:xfrm>
            <a:off x="5348747" y="5103053"/>
            <a:ext cx="3234813" cy="307777"/>
          </a:xfrm>
          <a:prstGeom prst="rect">
            <a:avLst/>
          </a:prstGeom>
          <a:noFill/>
        </p:spPr>
        <p:txBody>
          <a:bodyPr wrap="square">
            <a:spAutoFit/>
          </a:bodyPr>
          <a:lstStyle/>
          <a:p>
            <a:r>
              <a:rPr lang="en-US" dirty="0"/>
              <a:t>(fig:3) Functions of Biosensors</a:t>
            </a:r>
            <a:endParaRPr lang="en-IN" dirty="0"/>
          </a:p>
        </p:txBody>
      </p:sp>
    </p:spTree>
    <p:extLst>
      <p:ext uri="{BB962C8B-B14F-4D97-AF65-F5344CB8AC3E}">
        <p14:creationId xmlns:p14="http://schemas.microsoft.com/office/powerpoint/2010/main" val="195157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FAC953-8A29-18AB-CB59-72DBCB2065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pic>
        <p:nvPicPr>
          <p:cNvPr id="4" name="Picture Placeholder 3">
            <a:extLst>
              <a:ext uri="{FF2B5EF4-FFF2-40B4-BE49-F238E27FC236}">
                <a16:creationId xmlns:a16="http://schemas.microsoft.com/office/drawing/2014/main" id="{CC2BE26F-7ABE-B2D6-11D7-9EB75BBBC46A}"/>
              </a:ext>
            </a:extLst>
          </p:cNvPr>
          <p:cNvPicPr>
            <a:picLocks noGrp="1" noChangeAspect="1"/>
          </p:cNvPicPr>
          <p:nvPr>
            <p:ph type="pic" idx="2"/>
          </p:nvPr>
        </p:nvPicPr>
        <p:blipFill>
          <a:blip r:embed="rId2"/>
          <a:srcRect l="8300" r="8300"/>
          <a:stretch>
            <a:fillRect/>
          </a:stretch>
        </p:blipFill>
        <p:spPr>
          <a:xfrm>
            <a:off x="2859091" y="1465006"/>
            <a:ext cx="6589708" cy="4729316"/>
          </a:xfrm>
          <a:prstGeom prst="rect">
            <a:avLst/>
          </a:prstGeom>
        </p:spPr>
      </p:pic>
      <p:sp>
        <p:nvSpPr>
          <p:cNvPr id="5" name="TextBox 8">
            <a:extLst>
              <a:ext uri="{FF2B5EF4-FFF2-40B4-BE49-F238E27FC236}">
                <a16:creationId xmlns:a16="http://schemas.microsoft.com/office/drawing/2014/main" id="{077D17A6-DA24-A129-668E-E582A0FF4B5A}"/>
              </a:ext>
            </a:extLst>
          </p:cNvPr>
          <p:cNvSpPr txBox="1"/>
          <p:nvPr/>
        </p:nvSpPr>
        <p:spPr>
          <a:xfrm>
            <a:off x="4404852" y="454223"/>
            <a:ext cx="4355690" cy="369332"/>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1800" b="1" dirty="0"/>
              <a:t>APPLICATION</a:t>
            </a:r>
            <a:r>
              <a:rPr lang="en-IN" dirty="0"/>
              <a:t> </a:t>
            </a:r>
            <a:r>
              <a:rPr lang="en-IN" sz="1800" b="1" dirty="0"/>
              <a:t>OF</a:t>
            </a:r>
            <a:r>
              <a:rPr lang="en-IN" dirty="0"/>
              <a:t> </a:t>
            </a:r>
            <a:r>
              <a:rPr lang="en-IN" sz="1800" b="1" dirty="0"/>
              <a:t>BIOSENSOR</a:t>
            </a:r>
            <a:r>
              <a:rPr lang="en-IN" dirty="0"/>
              <a:t>:</a:t>
            </a:r>
          </a:p>
        </p:txBody>
      </p:sp>
      <p:sp>
        <p:nvSpPr>
          <p:cNvPr id="2" name="TextBox 1">
            <a:extLst>
              <a:ext uri="{FF2B5EF4-FFF2-40B4-BE49-F238E27FC236}">
                <a16:creationId xmlns:a16="http://schemas.microsoft.com/office/drawing/2014/main" id="{13C65D66-5280-13F3-FFC2-5FEF9E2D0923}"/>
              </a:ext>
            </a:extLst>
          </p:cNvPr>
          <p:cNvSpPr txBox="1"/>
          <p:nvPr/>
        </p:nvSpPr>
        <p:spPr>
          <a:xfrm flipH="1">
            <a:off x="4031225" y="6272981"/>
            <a:ext cx="3303640" cy="307777"/>
          </a:xfrm>
          <a:prstGeom prst="rect">
            <a:avLst/>
          </a:prstGeom>
          <a:noFill/>
        </p:spPr>
        <p:txBody>
          <a:bodyPr wrap="square">
            <a:spAutoFit/>
          </a:bodyPr>
          <a:lstStyle/>
          <a:p>
            <a:r>
              <a:rPr lang="en-US" dirty="0"/>
              <a:t>(fig:4) Applications of Biosensor</a:t>
            </a:r>
            <a:endParaRPr lang="en-IN" dirty="0"/>
          </a:p>
        </p:txBody>
      </p:sp>
    </p:spTree>
    <p:extLst>
      <p:ext uri="{BB962C8B-B14F-4D97-AF65-F5344CB8AC3E}">
        <p14:creationId xmlns:p14="http://schemas.microsoft.com/office/powerpoint/2010/main" val="1869412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C3FDD-404D-CB72-7B56-D581B19B8BC6}"/>
              </a:ext>
            </a:extLst>
          </p:cNvPr>
          <p:cNvSpPr>
            <a:spLocks noGrp="1"/>
          </p:cNvSpPr>
          <p:nvPr>
            <p:ph type="title"/>
          </p:nvPr>
        </p:nvSpPr>
        <p:spPr>
          <a:xfrm>
            <a:off x="4463844" y="344129"/>
            <a:ext cx="4355691" cy="1041393"/>
          </a:xfrm>
        </p:spPr>
        <p:txBody>
          <a:bodyPr>
            <a:normAutofit/>
          </a:bodyPr>
          <a:lstStyle/>
          <a:p>
            <a:r>
              <a:rPr lang="en-IN" sz="1800" dirty="0">
                <a:effectLst>
                  <a:outerShdw blurRad="38100" dist="38100" dir="2700000" algn="tl">
                    <a:srgbClr val="000000">
                      <a:alpha val="43137"/>
                    </a:srgbClr>
                  </a:outerShdw>
                </a:effectLst>
              </a:rPr>
              <a:t>APPLICATIONS</a:t>
            </a:r>
            <a:r>
              <a:rPr lang="en-IN" sz="1800" b="1" dirty="0">
                <a:effectLst>
                  <a:outerShdw blurRad="38100" dist="38100" dir="2700000" algn="tl">
                    <a:srgbClr val="000000">
                      <a:alpha val="43137"/>
                    </a:srgbClr>
                  </a:outerShdw>
                </a:effectLst>
              </a:rPr>
              <a:t> OF </a:t>
            </a:r>
            <a:r>
              <a:rPr lang="en-IN" sz="1800" b="1" dirty="0" err="1">
                <a:effectLst>
                  <a:outerShdw blurRad="38100" dist="38100" dir="2700000" algn="tl">
                    <a:srgbClr val="000000">
                      <a:alpha val="43137"/>
                    </a:srgbClr>
                  </a:outerShdw>
                </a:effectLst>
              </a:rPr>
              <a:t>GaN</a:t>
            </a:r>
            <a:r>
              <a:rPr lang="en-IN" sz="1800" b="1" dirty="0">
                <a:effectLst>
                  <a:outerShdw blurRad="38100" dist="38100" dir="2700000" algn="tl">
                    <a:srgbClr val="000000">
                      <a:alpha val="43137"/>
                    </a:srgbClr>
                  </a:outerShdw>
                </a:effectLst>
              </a:rPr>
              <a:t>:</a:t>
            </a:r>
          </a:p>
        </p:txBody>
      </p:sp>
      <p:sp>
        <p:nvSpPr>
          <p:cNvPr id="4" name="Slide Number Placeholder 3">
            <a:extLst>
              <a:ext uri="{FF2B5EF4-FFF2-40B4-BE49-F238E27FC236}">
                <a16:creationId xmlns:a16="http://schemas.microsoft.com/office/drawing/2014/main" id="{7B1F6D85-D579-8D0B-9A5A-BF0ADD9B43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a:extLst>
              <a:ext uri="{FF2B5EF4-FFF2-40B4-BE49-F238E27FC236}">
                <a16:creationId xmlns:a16="http://schemas.microsoft.com/office/drawing/2014/main" id="{06C071DD-F4AA-E8D5-35AA-FEE3FB7D498F}"/>
              </a:ext>
            </a:extLst>
          </p:cNvPr>
          <p:cNvPicPr>
            <a:picLocks noChangeAspect="1"/>
          </p:cNvPicPr>
          <p:nvPr/>
        </p:nvPicPr>
        <p:blipFill>
          <a:blip r:embed="rId2"/>
          <a:stretch>
            <a:fillRect/>
          </a:stretch>
        </p:blipFill>
        <p:spPr>
          <a:xfrm>
            <a:off x="2895519" y="1278194"/>
            <a:ext cx="6400961" cy="4833304"/>
          </a:xfrm>
          <a:prstGeom prst="rect">
            <a:avLst/>
          </a:prstGeom>
        </p:spPr>
      </p:pic>
      <p:sp>
        <p:nvSpPr>
          <p:cNvPr id="3" name="TextBox 2">
            <a:extLst>
              <a:ext uri="{FF2B5EF4-FFF2-40B4-BE49-F238E27FC236}">
                <a16:creationId xmlns:a16="http://schemas.microsoft.com/office/drawing/2014/main" id="{7DEC00D3-8D94-EA4F-67E5-CD3C22B57322}"/>
              </a:ext>
            </a:extLst>
          </p:cNvPr>
          <p:cNvSpPr txBox="1"/>
          <p:nvPr/>
        </p:nvSpPr>
        <p:spPr>
          <a:xfrm rot="10800000" flipH="1" flipV="1">
            <a:off x="3569110" y="6250384"/>
            <a:ext cx="3047999" cy="307777"/>
          </a:xfrm>
          <a:prstGeom prst="rect">
            <a:avLst/>
          </a:prstGeom>
          <a:noFill/>
        </p:spPr>
        <p:txBody>
          <a:bodyPr wrap="square">
            <a:spAutoFit/>
          </a:bodyPr>
          <a:lstStyle/>
          <a:p>
            <a:r>
              <a:rPr lang="en-US" dirty="0"/>
              <a:t>(fig:5) Applications of </a:t>
            </a:r>
            <a:r>
              <a:rPr lang="en-US" dirty="0" err="1"/>
              <a:t>GaN</a:t>
            </a:r>
            <a:endParaRPr lang="en-IN" dirty="0"/>
          </a:p>
        </p:txBody>
      </p:sp>
    </p:spTree>
    <p:extLst>
      <p:ext uri="{BB962C8B-B14F-4D97-AF65-F5344CB8AC3E}">
        <p14:creationId xmlns:p14="http://schemas.microsoft.com/office/powerpoint/2010/main" val="349815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EB4A991-B1FB-EE41-FB12-32DBF93F85D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TextBox 6">
            <a:extLst>
              <a:ext uri="{FF2B5EF4-FFF2-40B4-BE49-F238E27FC236}">
                <a16:creationId xmlns:a16="http://schemas.microsoft.com/office/drawing/2014/main" id="{ABA53258-70B9-6864-3E64-B23F08C4957F}"/>
              </a:ext>
            </a:extLst>
          </p:cNvPr>
          <p:cNvSpPr txBox="1"/>
          <p:nvPr/>
        </p:nvSpPr>
        <p:spPr>
          <a:xfrm>
            <a:off x="206478" y="1151454"/>
            <a:ext cx="6154994" cy="4493538"/>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IN" dirty="0"/>
          </a:p>
          <a:p>
            <a:r>
              <a:rPr lang="en-IN" sz="2800" dirty="0"/>
              <a:t>INTRODUCTION TO HEMT:</a:t>
            </a:r>
          </a:p>
          <a:p>
            <a:endParaRPr lang="en-IN" dirty="0"/>
          </a:p>
          <a:p>
            <a:r>
              <a:rPr lang="en-IN" dirty="0"/>
              <a:t>A High Electron Mobility Transistor (HEMT) is a special type of field-effect transistor known for its high speed and efficiency. It uses a combination of materials with different energy band gaps to create a very fast-moving layer of electrons, which makes it perfect for high-frequency applications like satellite communications, radar systems, and even in modern smartphones. HEMTs are like the speedy superheroes of the electronics world, working tirelessly to keep our advanced tech running smoothly!</a:t>
            </a:r>
          </a:p>
          <a:p>
            <a:endParaRPr lang="en-IN" dirty="0"/>
          </a:p>
          <a:p>
            <a:endParaRPr lang="en-IN" dirty="0"/>
          </a:p>
          <a:p>
            <a:r>
              <a:rPr lang="en-US" sz="1800" b="1" dirty="0">
                <a:latin typeface="Arial-BoldMT"/>
              </a:rPr>
              <a:t>ADVANTAGES</a:t>
            </a:r>
            <a:endParaRPr lang="en-IN" sz="1800" dirty="0"/>
          </a:p>
          <a:p>
            <a:r>
              <a:rPr lang="en-US" sz="1800" dirty="0">
                <a:solidFill>
                  <a:srgbClr val="000000"/>
                </a:solidFill>
                <a:effectLst/>
                <a:latin typeface="Arial-BoldMT"/>
              </a:rPr>
              <a:t>1</a:t>
            </a:r>
            <a:r>
              <a:rPr lang="en-US" sz="1600" dirty="0">
                <a:solidFill>
                  <a:srgbClr val="000000"/>
                </a:solidFill>
                <a:effectLst/>
                <a:latin typeface="Arial-BoldMT"/>
              </a:rPr>
              <a:t>. High-Frequency Operation </a:t>
            </a:r>
            <a:endParaRPr lang="en-US" sz="1600" dirty="0"/>
          </a:p>
          <a:p>
            <a:r>
              <a:rPr lang="en-US" sz="1600" dirty="0">
                <a:solidFill>
                  <a:srgbClr val="000000"/>
                </a:solidFill>
                <a:effectLst/>
                <a:latin typeface="Arial-BoldMT"/>
              </a:rPr>
              <a:t>2</a:t>
            </a:r>
            <a:r>
              <a:rPr lang="en-US" sz="1600" dirty="0">
                <a:solidFill>
                  <a:srgbClr val="000000"/>
                </a:solidFill>
                <a:effectLst/>
                <a:latin typeface="Arial" panose="020B0604020202020204" pitchFamily="34" charset="0"/>
              </a:rPr>
              <a:t>. </a:t>
            </a:r>
            <a:r>
              <a:rPr lang="en-US" sz="1600" dirty="0">
                <a:solidFill>
                  <a:srgbClr val="000000"/>
                </a:solidFill>
                <a:effectLst/>
                <a:latin typeface="Arial-BoldMT"/>
              </a:rPr>
              <a:t>Low Noise </a:t>
            </a:r>
          </a:p>
          <a:p>
            <a:r>
              <a:rPr lang="en-US" sz="1800" b="1" dirty="0">
                <a:latin typeface="Arial-BoldMT"/>
              </a:rPr>
              <a:t>DISADVANTAGES:</a:t>
            </a:r>
            <a:endParaRPr lang="en-US" dirty="0"/>
          </a:p>
          <a:p>
            <a:r>
              <a:rPr lang="en-US" sz="1800" dirty="0">
                <a:solidFill>
                  <a:srgbClr val="000000"/>
                </a:solidFill>
                <a:effectLst/>
                <a:latin typeface="Arial-BoldMT"/>
              </a:rPr>
              <a:t>1.</a:t>
            </a:r>
            <a:r>
              <a:rPr lang="en-US" sz="1600" dirty="0">
                <a:solidFill>
                  <a:srgbClr val="000000"/>
                </a:solidFill>
                <a:effectLst/>
                <a:latin typeface="Arial-BoldMT"/>
              </a:rPr>
              <a:t>High Fabrication Cost </a:t>
            </a:r>
            <a:endParaRPr lang="en-US" sz="1600" dirty="0"/>
          </a:p>
          <a:p>
            <a:r>
              <a:rPr lang="en-US" sz="1600" dirty="0">
                <a:solidFill>
                  <a:srgbClr val="000000"/>
                </a:solidFill>
                <a:effectLst/>
                <a:latin typeface="Arial-BoldMT"/>
              </a:rPr>
              <a:t>2.Thermal Management </a:t>
            </a:r>
            <a:endParaRPr lang="en-US" sz="1600" dirty="0"/>
          </a:p>
        </p:txBody>
      </p:sp>
      <p:sp>
        <p:nvSpPr>
          <p:cNvPr id="11" name="Picture Placeholder 10">
            <a:extLst>
              <a:ext uri="{FF2B5EF4-FFF2-40B4-BE49-F238E27FC236}">
                <a16:creationId xmlns:a16="http://schemas.microsoft.com/office/drawing/2014/main" id="{2545AA36-96E5-0A7B-3E7D-A3CD479CE96E}"/>
              </a:ext>
            </a:extLst>
          </p:cNvPr>
          <p:cNvSpPr>
            <a:spLocks noGrp="1"/>
          </p:cNvSpPr>
          <p:nvPr>
            <p:ph type="pic" idx="2"/>
          </p:nvPr>
        </p:nvSpPr>
        <p:spPr>
          <a:xfrm>
            <a:off x="1" y="9832"/>
            <a:ext cx="12192000" cy="6858000"/>
          </a:xfrm>
        </p:spPr>
      </p:sp>
      <p:pic>
        <p:nvPicPr>
          <p:cNvPr id="13" name="Picture 12">
            <a:extLst>
              <a:ext uri="{FF2B5EF4-FFF2-40B4-BE49-F238E27FC236}">
                <a16:creationId xmlns:a16="http://schemas.microsoft.com/office/drawing/2014/main" id="{DEF916B2-9524-884B-BA17-8EA9C4897E7D}"/>
              </a:ext>
            </a:extLst>
          </p:cNvPr>
          <p:cNvPicPr>
            <a:picLocks noChangeAspect="1"/>
          </p:cNvPicPr>
          <p:nvPr/>
        </p:nvPicPr>
        <p:blipFill>
          <a:blip r:embed="rId2"/>
          <a:stretch>
            <a:fillRect/>
          </a:stretch>
        </p:blipFill>
        <p:spPr>
          <a:xfrm>
            <a:off x="6872749" y="1151454"/>
            <a:ext cx="4619448" cy="4493538"/>
          </a:xfrm>
          <a:prstGeom prst="rect">
            <a:avLst/>
          </a:prstGeom>
        </p:spPr>
      </p:pic>
      <p:sp>
        <p:nvSpPr>
          <p:cNvPr id="2" name="TextBox 1">
            <a:extLst>
              <a:ext uri="{FF2B5EF4-FFF2-40B4-BE49-F238E27FC236}">
                <a16:creationId xmlns:a16="http://schemas.microsoft.com/office/drawing/2014/main" id="{86EA3789-9F3C-9332-8C99-F8775DB75D65}"/>
              </a:ext>
            </a:extLst>
          </p:cNvPr>
          <p:cNvSpPr txBox="1"/>
          <p:nvPr/>
        </p:nvSpPr>
        <p:spPr>
          <a:xfrm rot="10800000" flipV="1">
            <a:off x="7167714" y="5777349"/>
            <a:ext cx="2615382" cy="307777"/>
          </a:xfrm>
          <a:prstGeom prst="rect">
            <a:avLst/>
          </a:prstGeom>
          <a:noFill/>
        </p:spPr>
        <p:txBody>
          <a:bodyPr wrap="square">
            <a:spAutoFit/>
          </a:bodyPr>
          <a:lstStyle/>
          <a:p>
            <a:r>
              <a:rPr lang="en-US" dirty="0"/>
              <a:t>(fig:6) HEMT Structure</a:t>
            </a:r>
            <a:endParaRPr lang="en-IN" dirty="0"/>
          </a:p>
        </p:txBody>
      </p:sp>
    </p:spTree>
    <p:extLst>
      <p:ext uri="{BB962C8B-B14F-4D97-AF65-F5344CB8AC3E}">
        <p14:creationId xmlns:p14="http://schemas.microsoft.com/office/powerpoint/2010/main" val="338889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BCAD0A0-78A9-C83B-DD16-E7C6F7EFE0A6}"/>
              </a:ext>
            </a:extLst>
          </p:cNvPr>
          <p:cNvSpPr>
            <a:spLocks noGrp="1"/>
          </p:cNvSpPr>
          <p:nvPr>
            <p:ph type="pic" idx="2"/>
          </p:nvPr>
        </p:nvSpPr>
        <p:spPr/>
      </p:sp>
      <p:sp>
        <p:nvSpPr>
          <p:cNvPr id="3" name="Slide Number Placeholder 2">
            <a:extLst>
              <a:ext uri="{FF2B5EF4-FFF2-40B4-BE49-F238E27FC236}">
                <a16:creationId xmlns:a16="http://schemas.microsoft.com/office/drawing/2014/main" id="{3B609B84-B905-417B-1EC2-9EEEF99E0E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TextBox 5">
            <a:extLst>
              <a:ext uri="{FF2B5EF4-FFF2-40B4-BE49-F238E27FC236}">
                <a16:creationId xmlns:a16="http://schemas.microsoft.com/office/drawing/2014/main" id="{4C41316C-84BD-AC51-3BC7-85D13AEDC9C6}"/>
              </a:ext>
            </a:extLst>
          </p:cNvPr>
          <p:cNvSpPr txBox="1"/>
          <p:nvPr/>
        </p:nvSpPr>
        <p:spPr>
          <a:xfrm>
            <a:off x="434788" y="905232"/>
            <a:ext cx="11322423" cy="5047536"/>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800" b="1" dirty="0">
                <a:solidFill>
                  <a:srgbClr val="000000"/>
                </a:solidFill>
                <a:effectLst/>
                <a:latin typeface="Arial-BoldMT"/>
              </a:rPr>
              <a:t>Key Features of HEMT </a:t>
            </a:r>
          </a:p>
          <a:p>
            <a:endParaRPr lang="en-US" sz="2800" b="1" dirty="0">
              <a:solidFill>
                <a:srgbClr val="000000"/>
              </a:solidFill>
              <a:effectLst/>
              <a:latin typeface="Arial-BoldMT"/>
            </a:endParaRPr>
          </a:p>
          <a:p>
            <a:pPr marL="285750" indent="-285750">
              <a:buFont typeface="Wingdings" panose="05000000000000000000" pitchFamily="2" charset="2"/>
              <a:buChar char="Ø"/>
            </a:pPr>
            <a:r>
              <a:rPr lang="en-US" b="1" dirty="0"/>
              <a:t>High Electron Mobility</a:t>
            </a:r>
            <a:r>
              <a:rPr lang="en-US" dirty="0"/>
              <a:t>: HEMTs exhibit extremely high electron mobility due to the unique heterostructure design, enabling faster signal processing and high-frequency operation.</a:t>
            </a:r>
          </a:p>
          <a:p>
            <a:endParaRPr lang="en-US" dirty="0"/>
          </a:p>
          <a:p>
            <a:pPr marL="285750" indent="-285750">
              <a:buFont typeface="Wingdings" panose="05000000000000000000" pitchFamily="2" charset="2"/>
              <a:buChar char="Ø"/>
            </a:pPr>
            <a:r>
              <a:rPr lang="en-US" b="1" dirty="0"/>
              <a:t>Low Noise</a:t>
            </a:r>
            <a:r>
              <a:rPr lang="en-US" dirty="0"/>
              <a:t>: HEMTs have low noise figures, making them suitable for use in sensitive communication devices like satellite receivers and radar systems.</a:t>
            </a:r>
          </a:p>
          <a:p>
            <a:endParaRPr lang="en-US" dirty="0"/>
          </a:p>
          <a:p>
            <a:pPr marL="285750" indent="-285750">
              <a:buFont typeface="Wingdings" panose="05000000000000000000" pitchFamily="2" charset="2"/>
              <a:buChar char="Ø"/>
            </a:pPr>
            <a:r>
              <a:rPr lang="en-US" b="1" dirty="0"/>
              <a:t>Wide Bandgap Materials</a:t>
            </a:r>
            <a:r>
              <a:rPr lang="en-US" dirty="0"/>
              <a:t>: They often utilize wide bandgap materials like GaAs or </a:t>
            </a:r>
            <a:r>
              <a:rPr lang="en-US" dirty="0" err="1"/>
              <a:t>GaN</a:t>
            </a:r>
            <a:r>
              <a:rPr lang="en-US" dirty="0"/>
              <a:t>, which contribute to their superior performance in high-power and high-temperature environments.</a:t>
            </a:r>
          </a:p>
          <a:p>
            <a:endParaRPr lang="en-US" dirty="0"/>
          </a:p>
          <a:p>
            <a:pPr marL="285750" indent="-285750">
              <a:buFont typeface="Wingdings" panose="05000000000000000000" pitchFamily="2" charset="2"/>
              <a:buChar char="Ø"/>
            </a:pPr>
            <a:r>
              <a:rPr lang="en-US" b="1" dirty="0"/>
              <a:t>Scalability</a:t>
            </a:r>
            <a:r>
              <a:rPr lang="en-US" dirty="0"/>
              <a:t>: HEMTs can be scaled down in size, making them compatible with modern, miniaturized electronic devices.</a:t>
            </a:r>
          </a:p>
          <a:p>
            <a:endParaRPr lang="en-US" dirty="0"/>
          </a:p>
          <a:p>
            <a:pPr marL="285750" indent="-285750">
              <a:buFont typeface="Wingdings" panose="05000000000000000000" pitchFamily="2" charset="2"/>
              <a:buChar char="Ø"/>
            </a:pPr>
            <a:r>
              <a:rPr lang="en-US" b="1" dirty="0"/>
              <a:t>High Thermal Conductivity</a:t>
            </a:r>
            <a:r>
              <a:rPr lang="en-US" dirty="0"/>
              <a:t>: HEMTs, especially those made with materials like </a:t>
            </a:r>
            <a:r>
              <a:rPr lang="en-US" dirty="0" err="1"/>
              <a:t>GaN</a:t>
            </a:r>
            <a:r>
              <a:rPr lang="en-US" dirty="0"/>
              <a:t>, have high thermal conductivity, which helps in effective heat dissipation, enabling operation at higher power levels.</a:t>
            </a:r>
          </a:p>
          <a:p>
            <a:endParaRPr lang="en-IN" dirty="0"/>
          </a:p>
          <a:p>
            <a:pPr marL="285750" indent="-285750">
              <a:buFont typeface="Wingdings" panose="05000000000000000000" pitchFamily="2" charset="2"/>
              <a:buChar char="Ø"/>
            </a:pPr>
            <a:r>
              <a:rPr lang="en-US" b="1" dirty="0"/>
              <a:t>High-Frequency Performance</a:t>
            </a:r>
            <a:r>
              <a:rPr lang="en-US" dirty="0"/>
              <a:t>: HEMTs are ideal for high-frequency applications, such as microwave and millimeter-wave circuits, due to their ability to operate efficiently at these frequencies</a:t>
            </a:r>
          </a:p>
          <a:p>
            <a:endParaRPr lang="en-IN" dirty="0"/>
          </a:p>
          <a:p>
            <a:pPr marL="285750" indent="-285750">
              <a:buFont typeface="Wingdings" panose="05000000000000000000" pitchFamily="2" charset="2"/>
              <a:buChar char="Ø"/>
            </a:pPr>
            <a:r>
              <a:rPr lang="en-US" b="1" dirty="0"/>
              <a:t>High Power Density</a:t>
            </a:r>
            <a:r>
              <a:rPr lang="en-US" dirty="0"/>
              <a:t>: HEMTs can deliver high power density, making them ideal for compact, high-power applications like power amplifiers in wireless communication systems.</a:t>
            </a:r>
          </a:p>
        </p:txBody>
      </p:sp>
    </p:spTree>
    <p:extLst>
      <p:ext uri="{BB962C8B-B14F-4D97-AF65-F5344CB8AC3E}">
        <p14:creationId xmlns:p14="http://schemas.microsoft.com/office/powerpoint/2010/main" val="147158684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2974</TotalTime>
  <Words>2227</Words>
  <Application>Microsoft Office PowerPoint</Application>
  <PresentationFormat>Widescreen</PresentationFormat>
  <Paragraphs>376</Paragraphs>
  <Slides>25</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Wingdings</vt:lpstr>
      <vt:lpstr>Open Sans</vt:lpstr>
      <vt:lpstr>Calibri</vt:lpstr>
      <vt:lpstr>Poppins SemiBold</vt:lpstr>
      <vt:lpstr>Aharoni</vt:lpstr>
      <vt:lpstr>Montserrat</vt:lpstr>
      <vt:lpstr>Arial-BoldMT</vt:lpstr>
      <vt:lpstr>Verdana</vt:lpstr>
      <vt:lpstr>Montserrat Medium</vt:lpstr>
      <vt:lpstr>Plus Jakarta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APPLICATIONS OF GaN: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koushitha challa</cp:lastModifiedBy>
  <cp:revision>38</cp:revision>
  <dcterms:created xsi:type="dcterms:W3CDTF">2022-05-23T07:15:42Z</dcterms:created>
  <dcterms:modified xsi:type="dcterms:W3CDTF">2025-03-18T16:35:39Z</dcterms:modified>
</cp:coreProperties>
</file>