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608" y="-72"/>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C919D-7ACA-43D9-BFA6-AE2FA6FA2277}" type="datetimeFigureOut">
              <a:rPr lang="en-GB" smtClean="0"/>
              <a:pPr/>
              <a:t>04/08/2011</a:t>
            </a:fld>
            <a:endParaRPr lang="en-GB"/>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89156-E9ED-4966-8EC3-CCFC8FCF9939}" type="slidenum">
              <a:rPr lang="en-GB" smtClean="0"/>
              <a:pPr/>
              <a:t>‹#›</a:t>
            </a:fld>
            <a:endParaRPr lang="en-GB"/>
          </a:p>
        </p:txBody>
      </p:sp>
    </p:spTree>
    <p:extLst>
      <p:ext uri="{BB962C8B-B14F-4D97-AF65-F5344CB8AC3E}">
        <p14:creationId xmlns:p14="http://schemas.microsoft.com/office/powerpoint/2010/main" val="10012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A89156-E9ED-4966-8EC3-CCFC8FCF9939}"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A89156-E9ED-4966-8EC3-CCFC8FCF9939}"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A89156-E9ED-4966-8EC3-CCFC8FCF9939}"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8320" y="5539523"/>
            <a:ext cx="4941000" cy="781629"/>
          </a:xfrm>
        </p:spPr>
        <p:txBody>
          <a:bodyPr>
            <a:normAutofit/>
          </a:bodyPr>
          <a:lstStyle>
            <a:lvl1pPr marL="0" indent="0" algn="l">
              <a:buNone/>
              <a:defRPr sz="20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3FCA09-629B-4994-8CE6-CFCD0B4DAFFE}" type="slidenum">
              <a:rPr lang="en-GB" smtClean="0"/>
              <a:pPr/>
              <a:t>‹#›</a:t>
            </a:fld>
            <a:endParaRPr lang="en-GB"/>
          </a:p>
        </p:txBody>
      </p:sp>
      <p:sp>
        <p:nvSpPr>
          <p:cNvPr id="2" name="Title 1"/>
          <p:cNvSpPr>
            <a:spLocks noGrp="1"/>
          </p:cNvSpPr>
          <p:nvPr userDrawn="1">
            <p:ph type="ctrTitle"/>
          </p:nvPr>
        </p:nvSpPr>
        <p:spPr>
          <a:xfrm>
            <a:off x="1494376" y="4569096"/>
            <a:ext cx="5319000" cy="959968"/>
          </a:xfrm>
        </p:spPr>
        <p:txBody>
          <a:bodyPr anchor="t">
            <a:normAutofit/>
          </a:bodyPr>
          <a:lstStyle>
            <a:lvl1pPr>
              <a:defRPr sz="2400" b="1">
                <a:solidFill>
                  <a:schemeClr val="accent6">
                    <a:lumMod val="75000"/>
                  </a:schemeClr>
                </a:solidFill>
                <a:effectLst/>
              </a:defRPr>
            </a:lvl1pPr>
          </a:lstStyle>
          <a:p>
            <a:r>
              <a:rPr lang="en-US" dirty="0" smtClean="0"/>
              <a:t>Click to edit Master title style</a:t>
            </a:r>
            <a:endParaRPr lang="en-GB" dirty="0"/>
          </a:p>
        </p:txBody>
      </p:sp>
      <p:grpSp>
        <p:nvGrpSpPr>
          <p:cNvPr id="50" name="Group 49"/>
          <p:cNvGrpSpPr/>
          <p:nvPr userDrawn="1"/>
        </p:nvGrpSpPr>
        <p:grpSpPr>
          <a:xfrm>
            <a:off x="307901" y="4016896"/>
            <a:ext cx="6316146" cy="648000"/>
            <a:chOff x="307901" y="4016896"/>
            <a:chExt cx="6316146" cy="648000"/>
          </a:xfrm>
        </p:grpSpPr>
        <p:sp>
          <p:nvSpPr>
            <p:cNvPr id="40" name="Rectangle 5"/>
            <p:cNvSpPr>
              <a:spLocks noChangeArrowheads="1"/>
            </p:cNvSpPr>
            <p:nvPr/>
          </p:nvSpPr>
          <p:spPr bwMode="auto">
            <a:xfrm>
              <a:off x="1136997" y="4016896"/>
              <a:ext cx="282375" cy="648000"/>
            </a:xfrm>
            <a:prstGeom prst="rect">
              <a:avLst/>
            </a:prstGeom>
            <a:gradFill flip="none" rotWithShape="1">
              <a:gsLst>
                <a:gs pos="0">
                  <a:schemeClr val="accent1">
                    <a:lumMod val="60000"/>
                    <a:lumOff val="40000"/>
                  </a:schemeClr>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41" name="Rectangle 6"/>
            <p:cNvSpPr>
              <a:spLocks noChangeArrowheads="1"/>
            </p:cNvSpPr>
            <p:nvPr/>
          </p:nvSpPr>
          <p:spPr bwMode="auto">
            <a:xfrm>
              <a:off x="1548047" y="4151834"/>
              <a:ext cx="5076000" cy="274638"/>
            </a:xfrm>
            <a:prstGeom prst="rect">
              <a:avLst/>
            </a:prstGeom>
            <a:gradFill flip="none" rotWithShape="1">
              <a:gsLst>
                <a:gs pos="0">
                  <a:schemeClr val="tx2">
                    <a:lumMod val="50000"/>
                  </a:schemeClr>
                </a:gs>
                <a:gs pos="50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42" name="Rectangle 7"/>
            <p:cNvSpPr>
              <a:spLocks noChangeArrowheads="1"/>
            </p:cNvSpPr>
            <p:nvPr/>
          </p:nvSpPr>
          <p:spPr bwMode="auto">
            <a:xfrm>
              <a:off x="1544910" y="4151834"/>
              <a:ext cx="136481" cy="141288"/>
            </a:xfrm>
            <a:prstGeom prst="rect">
              <a:avLst/>
            </a:prstGeom>
            <a:solidFill>
              <a:schemeClr val="accent1">
                <a:lumMod val="40000"/>
                <a:lumOff val="60000"/>
              </a:schemeClr>
            </a:solidFill>
            <a:ln w="9525">
              <a:noFill/>
              <a:miter lim="800000"/>
              <a:headEnd/>
              <a:tailEnd/>
            </a:ln>
          </p:spPr>
          <p:txBody>
            <a:bodyPr/>
            <a:lstStyle/>
            <a:p>
              <a:pPr eaLnBrk="1" hangingPunct="1"/>
              <a:endParaRPr lang="en-US">
                <a:solidFill>
                  <a:schemeClr val="hlink"/>
                </a:solidFill>
              </a:endParaRPr>
            </a:p>
          </p:txBody>
        </p:sp>
        <p:sp>
          <p:nvSpPr>
            <p:cNvPr id="43" name="Rectangle 8"/>
            <p:cNvSpPr>
              <a:spLocks noChangeArrowheads="1"/>
            </p:cNvSpPr>
            <p:nvPr/>
          </p:nvSpPr>
          <p:spPr bwMode="auto">
            <a:xfrm>
              <a:off x="1681391" y="4016896"/>
              <a:ext cx="138050" cy="138113"/>
            </a:xfrm>
            <a:prstGeom prst="rect">
              <a:avLst/>
            </a:prstGeom>
            <a:solidFill>
              <a:schemeClr val="accent1">
                <a:lumMod val="40000"/>
                <a:lumOff val="60000"/>
              </a:schemeClr>
            </a:solidFill>
            <a:ln w="9525">
              <a:noFill/>
              <a:miter lim="800000"/>
              <a:headEnd/>
              <a:tailEnd/>
            </a:ln>
          </p:spPr>
          <p:txBody>
            <a:bodyPr/>
            <a:lstStyle/>
            <a:p>
              <a:pPr eaLnBrk="1" hangingPunct="1"/>
              <a:endParaRPr lang="en-US">
                <a:solidFill>
                  <a:schemeClr val="hlink"/>
                </a:solidFill>
              </a:endParaRPr>
            </a:p>
          </p:txBody>
        </p:sp>
        <p:sp>
          <p:nvSpPr>
            <p:cNvPr id="44" name="Rectangle 9"/>
            <p:cNvSpPr>
              <a:spLocks noChangeArrowheads="1"/>
            </p:cNvSpPr>
            <p:nvPr/>
          </p:nvSpPr>
          <p:spPr bwMode="auto">
            <a:xfrm>
              <a:off x="1681391" y="4151834"/>
              <a:ext cx="138050" cy="141288"/>
            </a:xfrm>
            <a:prstGeom prst="rect">
              <a:avLst/>
            </a:prstGeom>
            <a:solidFill>
              <a:schemeClr val="accent1">
                <a:lumMod val="75000"/>
              </a:schemeClr>
            </a:solidFill>
            <a:ln w="9525">
              <a:noFill/>
              <a:miter lim="800000"/>
              <a:headEnd/>
              <a:tailEnd/>
            </a:ln>
          </p:spPr>
          <p:txBody>
            <a:bodyPr/>
            <a:lstStyle/>
            <a:p>
              <a:pPr eaLnBrk="1" hangingPunct="1"/>
              <a:endParaRPr lang="en-US">
                <a:solidFill>
                  <a:schemeClr val="accent2"/>
                </a:solidFill>
              </a:endParaRPr>
            </a:p>
          </p:txBody>
        </p:sp>
        <p:sp>
          <p:nvSpPr>
            <p:cNvPr id="45" name="Rectangle 10"/>
            <p:cNvSpPr>
              <a:spLocks noChangeArrowheads="1"/>
            </p:cNvSpPr>
            <p:nvPr/>
          </p:nvSpPr>
          <p:spPr bwMode="auto">
            <a:xfrm>
              <a:off x="1411566" y="4291534"/>
              <a:ext cx="134913" cy="138113"/>
            </a:xfrm>
            <a:prstGeom prst="rect">
              <a:avLst/>
            </a:prstGeom>
            <a:solidFill>
              <a:schemeClr val="accent1">
                <a:lumMod val="40000"/>
                <a:lumOff val="60000"/>
              </a:schemeClr>
            </a:solidFill>
            <a:ln w="9525">
              <a:noFill/>
              <a:miter lim="800000"/>
              <a:headEnd/>
              <a:tailEnd/>
            </a:ln>
          </p:spPr>
          <p:txBody>
            <a:bodyPr/>
            <a:lstStyle/>
            <a:p>
              <a:pPr eaLnBrk="1" hangingPunct="1"/>
              <a:endParaRPr lang="en-US">
                <a:solidFill>
                  <a:schemeClr val="hlink"/>
                </a:solidFill>
              </a:endParaRPr>
            </a:p>
          </p:txBody>
        </p:sp>
        <p:sp>
          <p:nvSpPr>
            <p:cNvPr id="46" name="Rectangle 11"/>
            <p:cNvSpPr>
              <a:spLocks noChangeArrowheads="1"/>
            </p:cNvSpPr>
            <p:nvPr/>
          </p:nvSpPr>
          <p:spPr bwMode="auto">
            <a:xfrm>
              <a:off x="1279903" y="4153421"/>
              <a:ext cx="139619" cy="138113"/>
            </a:xfrm>
            <a:prstGeom prst="rect">
              <a:avLst/>
            </a:prstGeom>
            <a:solidFill>
              <a:schemeClr val="tx2">
                <a:lumMod val="50000"/>
              </a:schemeClr>
            </a:solidFill>
            <a:ln w="9525">
              <a:noFill/>
              <a:miter lim="800000"/>
              <a:headEnd/>
              <a:tailEnd/>
            </a:ln>
          </p:spPr>
          <p:txBody>
            <a:bodyPr/>
            <a:lstStyle/>
            <a:p>
              <a:pPr eaLnBrk="1" hangingPunct="1"/>
              <a:endParaRPr lang="en-US" sz="2400">
                <a:latin typeface="Times New Roman" pitchFamily="18" charset="0"/>
              </a:endParaRPr>
            </a:p>
          </p:txBody>
        </p:sp>
        <p:sp>
          <p:nvSpPr>
            <p:cNvPr id="47" name="Rectangle 12"/>
            <p:cNvSpPr>
              <a:spLocks noChangeArrowheads="1"/>
            </p:cNvSpPr>
            <p:nvPr/>
          </p:nvSpPr>
          <p:spPr bwMode="auto">
            <a:xfrm>
              <a:off x="1544910" y="4288359"/>
              <a:ext cx="136481" cy="138113"/>
            </a:xfrm>
            <a:prstGeom prst="rect">
              <a:avLst/>
            </a:prstGeom>
            <a:solidFill>
              <a:schemeClr val="accent1">
                <a:lumMod val="75000"/>
              </a:schemeClr>
            </a:solidFill>
            <a:ln w="9525">
              <a:noFill/>
              <a:miter lim="800000"/>
              <a:headEnd/>
              <a:tailEnd/>
            </a:ln>
          </p:spPr>
          <p:txBody>
            <a:bodyPr/>
            <a:lstStyle/>
            <a:p>
              <a:pPr eaLnBrk="1" hangingPunct="1"/>
              <a:endParaRPr lang="en-US">
                <a:solidFill>
                  <a:schemeClr val="accent2"/>
                </a:solidFill>
              </a:endParaRPr>
            </a:p>
          </p:txBody>
        </p:sp>
        <p:sp>
          <p:nvSpPr>
            <p:cNvPr id="48" name="Rectangle 13"/>
            <p:cNvSpPr>
              <a:spLocks noChangeArrowheads="1"/>
            </p:cNvSpPr>
            <p:nvPr/>
          </p:nvSpPr>
          <p:spPr bwMode="auto">
            <a:xfrm>
              <a:off x="1411566" y="4426471"/>
              <a:ext cx="134913" cy="136525"/>
            </a:xfrm>
            <a:prstGeom prst="rect">
              <a:avLst/>
            </a:prstGeom>
            <a:solidFill>
              <a:schemeClr val="accent1">
                <a:lumMod val="75000"/>
              </a:schemeClr>
            </a:solidFill>
            <a:ln w="9525">
              <a:noFill/>
              <a:miter lim="800000"/>
              <a:headEnd/>
              <a:tailEnd/>
            </a:ln>
          </p:spPr>
          <p:txBody>
            <a:bodyPr/>
            <a:lstStyle/>
            <a:p>
              <a:pPr eaLnBrk="1" hangingPunct="1"/>
              <a:endParaRPr lang="en-US">
                <a:solidFill>
                  <a:schemeClr val="accent2"/>
                </a:solidFill>
              </a:endParaRPr>
            </a:p>
          </p:txBody>
        </p:sp>
        <p:sp>
          <p:nvSpPr>
            <p:cNvPr id="49" name="Rectangle 5"/>
            <p:cNvSpPr>
              <a:spLocks noChangeArrowheads="1"/>
            </p:cNvSpPr>
            <p:nvPr userDrawn="1"/>
          </p:nvSpPr>
          <p:spPr bwMode="auto">
            <a:xfrm>
              <a:off x="307901" y="4016896"/>
              <a:ext cx="828000" cy="648000"/>
            </a:xfrm>
            <a:prstGeom prst="rect">
              <a:avLst/>
            </a:prstGeom>
            <a:gradFill flip="none" rotWithShape="1">
              <a:gsLst>
                <a:gs pos="0">
                  <a:schemeClr val="bg1"/>
                </a:gs>
                <a:gs pos="50000">
                  <a:schemeClr val="accent1">
                    <a:lumMod val="40000"/>
                    <a:lumOff val="60000"/>
                  </a:schemeClr>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40366" y="1521485"/>
            <a:ext cx="783000" cy="7592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88640" y="1521485"/>
            <a:ext cx="5697000" cy="759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474" y="46251"/>
            <a:ext cx="5969235" cy="1196000"/>
          </a:xfrm>
        </p:spPr>
        <p:txBody>
          <a:bodyPr/>
          <a:lstStyle/>
          <a:p>
            <a:r>
              <a:rPr lang="en-US" smtClean="0"/>
              <a:t>Click to edit Master title style</a:t>
            </a:r>
            <a:endParaRPr lang="en-GB"/>
          </a:p>
        </p:txBody>
      </p:sp>
      <p:sp>
        <p:nvSpPr>
          <p:cNvPr id="3" name="Content Placeholder 2"/>
          <p:cNvSpPr>
            <a:spLocks noGrp="1"/>
          </p:cNvSpPr>
          <p:nvPr>
            <p:ph idx="1"/>
          </p:nvPr>
        </p:nvSpPr>
        <p:spPr>
          <a:xfrm>
            <a:off x="419583" y="1520619"/>
            <a:ext cx="6012000" cy="7578226"/>
          </a:xfrm>
        </p:spPr>
        <p:txBody>
          <a:bodyPr>
            <a:normAutofit/>
          </a:bodyPr>
          <a:lstStyle>
            <a:lvl1pPr>
              <a:buNone/>
              <a:defRPr sz="1600" b="1"/>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5" name="Footer Placeholder 4"/>
          <p:cNvSpPr>
            <a:spLocks noGrp="1"/>
          </p:cNvSpPr>
          <p:nvPr>
            <p:ph type="ftr" sz="quarter" idx="11"/>
          </p:nvPr>
        </p:nvSpPr>
        <p:spPr/>
        <p:txBody>
          <a:bodyPr/>
          <a:lstStyle/>
          <a:p>
            <a:r>
              <a:rPr lang="en-GB" dirty="0" smtClean="0"/>
              <a:t>Global Risk Hub</a:t>
            </a:r>
          </a:p>
          <a:p>
            <a:r>
              <a:rPr lang="en-GB" sz="1600" dirty="0" smtClean="0"/>
              <a:t>Bangalore, India</a:t>
            </a:r>
            <a:endParaRPr lang="en-GB" sz="1600" dirty="0"/>
          </a:p>
        </p:txBody>
      </p:sp>
      <p:sp>
        <p:nvSpPr>
          <p:cNvPr id="6" name="Slide Number Placeholder 5"/>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solidFill>
                  <a:schemeClr val="accent6">
                    <a:lumMod val="75000"/>
                  </a:schemeClr>
                </a:solidFill>
                <a:effectLst/>
              </a:defRPr>
            </a:lvl1pPr>
          </a:lstStyle>
          <a:p>
            <a:r>
              <a:rPr lang="en-US" smtClean="0"/>
              <a:t>Click to edit Master title style</a:t>
            </a:r>
            <a:endParaRPr lang="en-GB"/>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88640" y="1624629"/>
            <a:ext cx="3240000" cy="7436000"/>
          </a:xfrm>
        </p:spPr>
        <p:txBody>
          <a:bodyPr>
            <a:normAutofit/>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3444906" y="1624629"/>
            <a:ext cx="3240000" cy="7436000"/>
          </a:xfrm>
        </p:spPr>
        <p:txBody>
          <a:bodyPr>
            <a:normAutofit/>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73124" y="1545841"/>
            <a:ext cx="3240000" cy="924101"/>
          </a:xfrm>
        </p:spPr>
        <p:txBody>
          <a:bodyPr anchor="b"/>
          <a:lstStyle>
            <a:lvl1pPr marL="0" indent="0">
              <a:buNone/>
              <a:defRPr sz="2400" b="1">
                <a:solidFill>
                  <a:schemeClr val="bg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3124" y="2469942"/>
            <a:ext cx="3240000" cy="655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3428292" y="1545841"/>
            <a:ext cx="3240000" cy="924101"/>
          </a:xfrm>
        </p:spPr>
        <p:txBody>
          <a:bodyPr anchor="b"/>
          <a:lstStyle>
            <a:lvl1pPr marL="0" indent="0">
              <a:buNone/>
              <a:defRPr sz="2400" b="1">
                <a:solidFill>
                  <a:schemeClr val="bg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28292" y="2469942"/>
            <a:ext cx="3240000" cy="655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 y="1458383"/>
            <a:ext cx="2256235" cy="1678517"/>
          </a:xfrm>
        </p:spPr>
        <p:txBody>
          <a:bodyPr anchor="t"/>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490787" y="1458383"/>
            <a:ext cx="4185000" cy="75920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2400" y="3173589"/>
            <a:ext cx="2256235" cy="587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634" y="1520619"/>
            <a:ext cx="5346000" cy="572000"/>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605422" y="2233758"/>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634" y="2192485"/>
            <a:ext cx="2403000" cy="6864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B9E9-1E0A-4DAC-B176-872ED2FBD138}" type="datetimeFigureOut">
              <a:rPr lang="en-GB" smtClean="0"/>
              <a:pPr/>
              <a:t>04/08/2011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3FCA09-629B-4994-8CE6-CFCD0B4DAFF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p:nvPr userDrawn="1"/>
        </p:nvSpPr>
        <p:spPr>
          <a:xfrm>
            <a:off x="346031" y="-2866"/>
            <a:ext cx="193923" cy="1456000"/>
          </a:xfrm>
          <a:prstGeom prst="rect">
            <a:avLst/>
          </a:prstGeom>
          <a:gradFill flip="none" rotWithShape="1">
            <a:gsLst>
              <a:gs pos="0">
                <a:schemeClr val="accent5">
                  <a:lumMod val="50000"/>
                </a:schemeClr>
              </a:gs>
              <a:gs pos="50000">
                <a:schemeClr val="accent5">
                  <a:lumMod val="20000"/>
                  <a:lumOff val="80000"/>
                </a:schemeClr>
              </a:gs>
              <a:gs pos="100000">
                <a:schemeClr val="accent5">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173124" y="1520619"/>
            <a:ext cx="6465801" cy="739282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913228" y="9129464"/>
            <a:ext cx="1600200" cy="312000"/>
          </a:xfrm>
          <a:prstGeom prst="rect">
            <a:avLst/>
          </a:prstGeom>
        </p:spPr>
        <p:txBody>
          <a:bodyPr vert="horz" lIns="91440" tIns="45720" rIns="91440" bIns="45720" rtlCol="0" anchor="ctr"/>
          <a:lstStyle>
            <a:lvl1pPr algn="r">
              <a:defRPr sz="1200">
                <a:solidFill>
                  <a:schemeClr val="tx1">
                    <a:tint val="75000"/>
                  </a:schemeClr>
                </a:solidFill>
              </a:defRPr>
            </a:lvl1pPr>
          </a:lstStyle>
          <a:p>
            <a:fld id="{9B2FB9E9-1E0A-4DAC-B176-872ED2FBD138}" type="datetimeFigureOut">
              <a:rPr lang="en-GB" smtClean="0"/>
              <a:pPr/>
              <a:t>04/08/2011</a:t>
            </a:fld>
            <a:endParaRPr lang="en-GB"/>
          </a:p>
        </p:txBody>
      </p:sp>
      <p:sp>
        <p:nvSpPr>
          <p:cNvPr id="5" name="Footer Placeholder 4"/>
          <p:cNvSpPr>
            <a:spLocks noGrp="1"/>
          </p:cNvSpPr>
          <p:nvPr>
            <p:ph type="ftr" sz="quarter" idx="3"/>
          </p:nvPr>
        </p:nvSpPr>
        <p:spPr>
          <a:xfrm>
            <a:off x="188640" y="9140480"/>
            <a:ext cx="4608512" cy="637055"/>
          </a:xfrm>
          <a:prstGeom prst="rect">
            <a:avLst/>
          </a:prstGeom>
        </p:spPr>
        <p:txBody>
          <a:bodyPr vert="horz" lIns="91440" tIns="45720" rIns="91440" bIns="45720" rtlCol="0" anchor="t"/>
          <a:lstStyle>
            <a:lvl1pPr algn="l">
              <a:defRPr sz="1800" b="1">
                <a:solidFill>
                  <a:schemeClr val="tx2">
                    <a:lumMod val="75000"/>
                  </a:schemeClr>
                </a:solidFill>
              </a:defRPr>
            </a:lvl1pPr>
          </a:lstStyle>
          <a:p>
            <a:r>
              <a:rPr lang="en-GB" dirty="0" smtClean="0"/>
              <a:t>Global Risk Hub</a:t>
            </a:r>
          </a:p>
          <a:p>
            <a:r>
              <a:rPr lang="en-GB" sz="1400" dirty="0" smtClean="0"/>
              <a:t>Bangalore, India</a:t>
            </a:r>
            <a:endParaRPr lang="en-GB" sz="1400" dirty="0"/>
          </a:p>
        </p:txBody>
      </p:sp>
      <p:sp>
        <p:nvSpPr>
          <p:cNvPr id="6" name="Slide Number Placeholder 5"/>
          <p:cNvSpPr>
            <a:spLocks noGrp="1"/>
          </p:cNvSpPr>
          <p:nvPr>
            <p:ph type="sldNum" sz="quarter" idx="4"/>
          </p:nvPr>
        </p:nvSpPr>
        <p:spPr>
          <a:xfrm>
            <a:off x="4914900" y="9425497"/>
            <a:ext cx="1600200" cy="312000"/>
          </a:xfrm>
          <a:prstGeom prst="rect">
            <a:avLst/>
          </a:prstGeom>
        </p:spPr>
        <p:txBody>
          <a:bodyPr vert="horz" lIns="91440" tIns="45720" rIns="91440" bIns="45720" rtlCol="0" anchor="ctr"/>
          <a:lstStyle>
            <a:lvl1pPr algn="r">
              <a:defRPr sz="1200">
                <a:solidFill>
                  <a:schemeClr val="tx1">
                    <a:tint val="75000"/>
                  </a:schemeClr>
                </a:solidFill>
              </a:defRPr>
            </a:lvl1pPr>
          </a:lstStyle>
          <a:p>
            <a:fld id="{2E3FCA09-629B-4994-8CE6-CFCD0B4DAFFE}" type="slidenum">
              <a:rPr lang="en-GB" smtClean="0"/>
              <a:pPr/>
              <a:t>‹#›</a:t>
            </a:fld>
            <a:endParaRPr lang="en-GB"/>
          </a:p>
        </p:txBody>
      </p:sp>
      <p:sp>
        <p:nvSpPr>
          <p:cNvPr id="7" name="Rectangle 6"/>
          <p:cNvSpPr/>
          <p:nvPr userDrawn="1"/>
        </p:nvSpPr>
        <p:spPr>
          <a:xfrm>
            <a:off x="457956" y="-2866"/>
            <a:ext cx="6399000" cy="145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462000" y="116596"/>
            <a:ext cx="5969235" cy="1196000"/>
          </a:xfrm>
          <a:prstGeom prst="rect">
            <a:avLst/>
          </a:prstGeom>
        </p:spPr>
        <p:txBody>
          <a:bodyPr vert="horz" lIns="216000" tIns="45720" rIns="91440" bIns="45720" rtlCol="0" anchor="ctr">
            <a:normAutofit/>
          </a:bodyPr>
          <a:lstStyle/>
          <a:p>
            <a:r>
              <a:rPr lang="en-US" dirty="0" smtClean="0"/>
              <a:t>Click to edit Master title style</a:t>
            </a:r>
            <a:endParaRPr lang="en-GB" dirty="0"/>
          </a:p>
        </p:txBody>
      </p:sp>
      <p:sp>
        <p:nvSpPr>
          <p:cNvPr id="8" name="Rectangle 7"/>
          <p:cNvSpPr/>
          <p:nvPr userDrawn="1"/>
        </p:nvSpPr>
        <p:spPr>
          <a:xfrm>
            <a:off x="1191" y="9006513"/>
            <a:ext cx="6858000" cy="10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462090" y="1349697"/>
            <a:ext cx="6399000" cy="104000"/>
          </a:xfrm>
          <a:prstGeom prst="rect">
            <a:avLst/>
          </a:prstGeom>
          <a:gradFill flip="none" rotWithShape="1">
            <a:gsLst>
              <a:gs pos="0">
                <a:schemeClr val="tx2">
                  <a:lumMod val="50000"/>
                </a:schemeClr>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userDrawn="1"/>
        </p:nvSpPr>
        <p:spPr>
          <a:xfrm>
            <a:off x="1386" y="-2866"/>
            <a:ext cx="406617" cy="1456000"/>
          </a:xfrm>
          <a:prstGeom prst="rect">
            <a:avLst/>
          </a:prstGeom>
          <a:gradFill>
            <a:gsLst>
              <a:gs pos="0">
                <a:schemeClr val="accent5">
                  <a:lumMod val="20000"/>
                  <a:lumOff val="80000"/>
                </a:schemeClr>
              </a:gs>
              <a:gs pos="50000">
                <a:schemeClr val="accent5">
                  <a:lumMod val="20000"/>
                  <a:lumOff val="80000"/>
                </a:schemeClr>
              </a:gs>
              <a:gs pos="100000">
                <a:schemeClr val="accent5">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userDrawn="1"/>
        </p:nvSpPr>
        <p:spPr>
          <a:xfrm>
            <a:off x="75037" y="138403"/>
            <a:ext cx="252000" cy="1080000"/>
          </a:xfrm>
          <a:prstGeom prst="rect">
            <a:avLst/>
          </a:prstGeom>
          <a:solidFill>
            <a:schemeClr val="bg1"/>
          </a:solidFill>
          <a:ln w="9525"/>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sz="1200" b="0" dirty="0" smtClean="0">
                <a:solidFill>
                  <a:schemeClr val="accent4">
                    <a:lumMod val="75000"/>
                  </a:schemeClr>
                </a:solidFill>
                <a:latin typeface="Impact" pitchFamily="34" charset="0"/>
              </a:rPr>
              <a:t>Global</a:t>
            </a:r>
            <a:r>
              <a:rPr lang="en-GB" sz="1200" b="0" baseline="0" dirty="0" smtClean="0">
                <a:solidFill>
                  <a:schemeClr val="accent4">
                    <a:lumMod val="75000"/>
                  </a:schemeClr>
                </a:solidFill>
                <a:latin typeface="Impact" pitchFamily="34" charset="0"/>
              </a:rPr>
              <a:t> Risk Hub</a:t>
            </a:r>
            <a:endParaRPr lang="en-GB" sz="1000" b="0" dirty="0">
              <a:solidFill>
                <a:schemeClr val="accent4">
                  <a:lumMod val="75000"/>
                </a:schemeClr>
              </a:solidFill>
              <a:latin typeface="Impact" pitchFamily="34" charset="0"/>
            </a:endParaRPr>
          </a:p>
        </p:txBody>
      </p:sp>
      <p:sp>
        <p:nvSpPr>
          <p:cNvPr id="13" name="Rectangle 12"/>
          <p:cNvSpPr/>
          <p:nvPr userDrawn="1"/>
        </p:nvSpPr>
        <p:spPr>
          <a:xfrm>
            <a:off x="1203" y="1349697"/>
            <a:ext cx="406800" cy="10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0" kern="1200">
          <a:solidFill>
            <a:schemeClr val="accent1">
              <a:lumMod val="40000"/>
              <a:lumOff val="6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74" y="334283"/>
            <a:ext cx="5969235" cy="1196000"/>
          </a:xfrm>
        </p:spPr>
        <p:txBody>
          <a:bodyPr/>
          <a:lstStyle/>
          <a:p>
            <a:r>
              <a:rPr lang="en-GB" b="1" dirty="0" smtClean="0"/>
              <a:t>Essentials </a:t>
            </a:r>
            <a:r>
              <a:rPr lang="en-GB" b="1" dirty="0" smtClean="0"/>
              <a:t>of Financial Markets and Risk Management</a:t>
            </a:r>
            <a:endParaRPr lang="en-GB" b="1" dirty="0"/>
          </a:p>
        </p:txBody>
      </p:sp>
      <p:sp>
        <p:nvSpPr>
          <p:cNvPr id="3" name="Content Placeholder 2"/>
          <p:cNvSpPr>
            <a:spLocks noGrp="1"/>
          </p:cNvSpPr>
          <p:nvPr>
            <p:ph idx="1"/>
          </p:nvPr>
        </p:nvSpPr>
        <p:spPr>
          <a:xfrm>
            <a:off x="419583" y="1808651"/>
            <a:ext cx="6249777" cy="2352261"/>
          </a:xfrm>
        </p:spPr>
        <p:txBody>
          <a:bodyPr>
            <a:normAutofit/>
          </a:bodyPr>
          <a:lstStyle/>
          <a:p>
            <a:pPr marL="0" indent="0"/>
            <a:r>
              <a:rPr lang="en-GB" dirty="0" smtClean="0"/>
              <a:t>A 10 day training program </a:t>
            </a:r>
            <a:endParaRPr lang="en-GB" dirty="0" smtClean="0"/>
          </a:p>
          <a:p>
            <a:pPr marL="0" indent="0"/>
            <a:endParaRPr lang="en-GB" sz="1050" b="0" dirty="0"/>
          </a:p>
          <a:p>
            <a:pPr marL="0" indent="0"/>
            <a:r>
              <a:rPr lang="en-GB" sz="1050" b="0" dirty="0" smtClean="0"/>
              <a:t>The </a:t>
            </a:r>
            <a:r>
              <a:rPr lang="en-GB" sz="1050" b="0" dirty="0" smtClean="0"/>
              <a:t>need to identify and manage risk and the effect of uncertainty on organisational objectives has never been more obvious.</a:t>
            </a:r>
          </a:p>
          <a:p>
            <a:pPr marL="0" indent="0"/>
            <a:r>
              <a:rPr lang="en-GB" sz="1050" b="0" dirty="0" smtClean="0"/>
              <a:t>This </a:t>
            </a:r>
            <a:r>
              <a:rPr lang="en-GB" sz="1050" b="0" dirty="0" smtClean="0"/>
              <a:t>intensive course is designed to meet the demands of the risk professional and finance students by bridging the gap between theory and practice in financial risk management. PRMIA and Global Risk Hub jointly </a:t>
            </a:r>
            <a:r>
              <a:rPr lang="en-GB" sz="1050" b="0" dirty="0"/>
              <a:t>offer this classroom-based educational program featuring top faculty </a:t>
            </a:r>
            <a:r>
              <a:rPr lang="en-GB" sz="1050" b="0" dirty="0" smtClean="0"/>
              <a:t>including former regional head of RBI and professors in from the Indian Institute of Management Bangalore. The </a:t>
            </a:r>
            <a:r>
              <a:rPr lang="en-GB" sz="1050" b="0" dirty="0"/>
              <a:t>course provides a broad yet comprehensive introduction to the subject of risk management. </a:t>
            </a:r>
            <a:r>
              <a:rPr lang="en-GB" sz="1050" b="0" dirty="0" smtClean="0"/>
              <a:t>...</a:t>
            </a:r>
          </a:p>
          <a:p>
            <a:pPr marL="0" indent="0"/>
            <a:endParaRPr lang="en-GB" sz="1050" b="0" dirty="0" smtClean="0"/>
          </a:p>
        </p:txBody>
      </p:sp>
      <p:sp>
        <p:nvSpPr>
          <p:cNvPr id="5" name="Content Placeholder 2"/>
          <p:cNvSpPr txBox="1">
            <a:spLocks/>
          </p:cNvSpPr>
          <p:nvPr/>
        </p:nvSpPr>
        <p:spPr>
          <a:xfrm>
            <a:off x="423714" y="4040899"/>
            <a:ext cx="3005286" cy="321635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OBJECTIVES</a:t>
            </a:r>
            <a:endParaRPr kumimoji="0" lang="en-GB" sz="9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provide a broad yet comprehensive introduction to the subject of risk management surrounding the financial markets in India</a:t>
            </a:r>
            <a:r>
              <a:rPr lang="en-GB" sz="1000" dirty="0" smtClean="0">
                <a:solidFill>
                  <a:schemeClr val="tx1">
                    <a:lumMod val="75000"/>
                    <a:lumOff val="25000"/>
                  </a:schemeClr>
                </a:solidFill>
              </a:rPr>
              <a:t>. By the end of the course participants will have: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1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85725" marR="0" lvl="0" indent="-857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1000" dirty="0" smtClean="0">
                <a:solidFill>
                  <a:schemeClr val="tx1">
                    <a:lumMod val="75000"/>
                    <a:lumOff val="25000"/>
                  </a:schemeClr>
                </a:solidFill>
              </a:rPr>
              <a:t>Understood essential concepts in Finance</a:t>
            </a:r>
          </a:p>
          <a:p>
            <a:pPr marL="85725" marR="0" lvl="0" indent="-857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1000" dirty="0" smtClean="0">
                <a:solidFill>
                  <a:schemeClr val="tx1">
                    <a:lumMod val="75000"/>
                    <a:lumOff val="25000"/>
                  </a:schemeClr>
                </a:solidFill>
              </a:rPr>
              <a:t>Developed a perspective of the Indian Financial markets and the regulatory landscape </a:t>
            </a:r>
          </a:p>
          <a:p>
            <a:pPr marL="85725" marR="0" lvl="0" indent="-857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1000" dirty="0" smtClean="0">
                <a:solidFill>
                  <a:schemeClr val="tx1">
                    <a:lumMod val="75000"/>
                    <a:lumOff val="25000"/>
                  </a:schemeClr>
                </a:solidFill>
              </a:rPr>
              <a:t>Explored </a:t>
            </a:r>
            <a:r>
              <a:rPr lang="en-GB" sz="1000" dirty="0">
                <a:solidFill>
                  <a:schemeClr val="tx1">
                    <a:lumMod val="75000"/>
                    <a:lumOff val="25000"/>
                  </a:schemeClr>
                </a:solidFill>
              </a:rPr>
              <a:t>in detail and through practical </a:t>
            </a:r>
            <a:r>
              <a:rPr lang="en-GB" sz="1000" dirty="0" smtClean="0">
                <a:solidFill>
                  <a:schemeClr val="tx1">
                    <a:lumMod val="75000"/>
                    <a:lumOff val="25000"/>
                  </a:schemeClr>
                </a:solidFill>
              </a:rPr>
              <a:t>exercises the </a:t>
            </a:r>
            <a:r>
              <a:rPr lang="en-GB" sz="1000" dirty="0">
                <a:solidFill>
                  <a:schemeClr val="tx1">
                    <a:lumMod val="75000"/>
                    <a:lumOff val="25000"/>
                  </a:schemeClr>
                </a:solidFill>
              </a:rPr>
              <a:t>activities involved in the management of </a:t>
            </a:r>
            <a:r>
              <a:rPr lang="en-GB" sz="1000" dirty="0" smtClean="0">
                <a:solidFill>
                  <a:schemeClr val="tx1">
                    <a:lumMod val="75000"/>
                    <a:lumOff val="25000"/>
                  </a:schemeClr>
                </a:solidFill>
              </a:rPr>
              <a:t>risk including </a:t>
            </a:r>
            <a:r>
              <a:rPr lang="en-GB" sz="1000" dirty="0">
                <a:solidFill>
                  <a:schemeClr val="tx1">
                    <a:lumMod val="75000"/>
                    <a:lumOff val="25000"/>
                  </a:schemeClr>
                </a:solidFill>
              </a:rPr>
              <a:t>risk assessment, risk treatment, risk monitoring and the development of risk registers and their integration with resource and business action planning </a:t>
            </a:r>
          </a:p>
          <a:p>
            <a:pPr marL="85725" marR="0" lvl="0" indent="-857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1000" dirty="0">
                <a:solidFill>
                  <a:schemeClr val="tx1">
                    <a:lumMod val="75000"/>
                    <a:lumOff val="25000"/>
                  </a:schemeClr>
                </a:solidFill>
              </a:rPr>
              <a:t>A clear vision of the benefits and positive outcomes to be expected from good risk management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p:txBody>
      </p:sp>
      <p:sp>
        <p:nvSpPr>
          <p:cNvPr id="6" name="Content Placeholder 2"/>
          <p:cNvSpPr txBox="1">
            <a:spLocks/>
          </p:cNvSpPr>
          <p:nvPr/>
        </p:nvSpPr>
        <p:spPr>
          <a:xfrm>
            <a:off x="3448050" y="4040899"/>
            <a:ext cx="3005286" cy="379242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PEDAGOGY</a:t>
            </a:r>
            <a:endParaRPr kumimoji="0" lang="en-GB" sz="9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Courses will be conducted</a:t>
            </a:r>
            <a:r>
              <a:rPr kumimoji="0" lang="en-GB" sz="10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through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000" b="0" i="0" u="none" strike="noStrike" kern="1200" cap="none" spc="0" normalizeH="0" noProof="0" dirty="0" smtClean="0">
                <a:ln>
                  <a:noFill/>
                </a:ln>
                <a:solidFill>
                  <a:schemeClr val="tx1">
                    <a:lumMod val="75000"/>
                    <a:lumOff val="25000"/>
                  </a:schemeClr>
                </a:solidFill>
                <a:effectLst/>
                <a:uLnTx/>
                <a:uFillTx/>
                <a:latin typeface="+mn-lt"/>
                <a:ea typeface="+mn-ea"/>
                <a:cs typeface="+mn-cs"/>
              </a:rPr>
              <a:t>Interactive discussion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00" dirty="0" smtClean="0">
                <a:solidFill>
                  <a:schemeClr val="tx1">
                    <a:lumMod val="75000"/>
                    <a:lumOff val="25000"/>
                  </a:schemeClr>
                </a:solidFill>
              </a:rPr>
              <a:t>Real life example from the finance industry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000" b="0" i="0" u="none" strike="noStrike" kern="1200" cap="none" spc="0" normalizeH="0" noProof="0" dirty="0" smtClean="0">
                <a:ln>
                  <a:noFill/>
                </a:ln>
                <a:solidFill>
                  <a:schemeClr val="tx1">
                    <a:lumMod val="75000"/>
                    <a:lumOff val="25000"/>
                  </a:schemeClr>
                </a:solidFill>
                <a:effectLst/>
                <a:uLnTx/>
                <a:uFillTx/>
                <a:latin typeface="+mn-lt"/>
                <a:ea typeface="+mn-ea"/>
                <a:cs typeface="+mn-cs"/>
              </a:rPr>
              <a:t>Aided by real life example of on a GRC solution</a:t>
            </a:r>
            <a:endParaRPr lang="en-GB" sz="1000"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a:p>
            <a:pPr>
              <a:spcBef>
                <a:spcPct val="20000"/>
              </a:spcBef>
            </a:pPr>
            <a:r>
              <a:rPr lang="en-GB" sz="1600" dirty="0" smtClean="0">
                <a:solidFill>
                  <a:schemeClr val="tx1">
                    <a:lumMod val="75000"/>
                    <a:lumOff val="25000"/>
                  </a:schemeClr>
                </a:solidFill>
              </a:rPr>
              <a:t>WHO SHOULD ATTEND</a:t>
            </a:r>
            <a:endParaRPr lang="en-GB" sz="1200" dirty="0">
              <a:solidFill>
                <a:schemeClr val="tx1">
                  <a:lumMod val="75000"/>
                  <a:lumOff val="25000"/>
                </a:schemeClr>
              </a:solidFill>
            </a:endParaRPr>
          </a:p>
          <a:p>
            <a:r>
              <a:rPr lang="en-GB" sz="1000" dirty="0">
                <a:solidFill>
                  <a:schemeClr val="tx1">
                    <a:lumMod val="75000"/>
                    <a:lumOff val="25000"/>
                  </a:schemeClr>
                </a:solidFill>
              </a:rPr>
              <a:t>The programme has been designed </a:t>
            </a:r>
            <a:r>
              <a:rPr lang="en-GB" sz="1000" dirty="0" smtClean="0">
                <a:solidFill>
                  <a:schemeClr val="tx1">
                    <a:lumMod val="75000"/>
                    <a:lumOff val="25000"/>
                  </a:schemeClr>
                </a:solidFill>
              </a:rPr>
              <a:t>finance professional students and </a:t>
            </a:r>
            <a:r>
              <a:rPr lang="en-GB" sz="1000" dirty="0">
                <a:solidFill>
                  <a:schemeClr val="tx1">
                    <a:lumMod val="75000"/>
                    <a:lumOff val="25000"/>
                  </a:schemeClr>
                </a:solidFill>
              </a:rPr>
              <a:t>is relevant to those</a:t>
            </a:r>
          </a:p>
          <a:p>
            <a:r>
              <a:rPr lang="en-GB" sz="1000" dirty="0">
                <a:solidFill>
                  <a:schemeClr val="tx1">
                    <a:lumMod val="75000"/>
                    <a:lumOff val="25000"/>
                  </a:schemeClr>
                </a:solidFill>
              </a:rPr>
              <a:t>working in private and commercial </a:t>
            </a:r>
            <a:r>
              <a:rPr lang="en-GB" sz="1000" dirty="0" smtClean="0">
                <a:solidFill>
                  <a:schemeClr val="tx1">
                    <a:lumMod val="75000"/>
                    <a:lumOff val="25000"/>
                  </a:schemeClr>
                </a:solidFill>
              </a:rPr>
              <a:t>companies and students who want to specialise in risk management within the finance space. </a:t>
            </a:r>
            <a:r>
              <a:rPr lang="en-GB" sz="1000" dirty="0">
                <a:solidFill>
                  <a:schemeClr val="tx1">
                    <a:lumMod val="75000"/>
                    <a:lumOff val="25000"/>
                  </a:schemeClr>
                </a:solidFill>
              </a:rPr>
              <a:t>The programme </a:t>
            </a:r>
            <a:r>
              <a:rPr lang="en-GB" sz="1000" dirty="0" smtClean="0">
                <a:solidFill>
                  <a:schemeClr val="tx1">
                    <a:lumMod val="75000"/>
                    <a:lumOff val="25000"/>
                  </a:schemeClr>
                </a:solidFill>
              </a:rPr>
              <a:t>will be </a:t>
            </a:r>
            <a:r>
              <a:rPr lang="en-GB" sz="1000" dirty="0">
                <a:solidFill>
                  <a:schemeClr val="tx1">
                    <a:lumMod val="75000"/>
                    <a:lumOff val="25000"/>
                  </a:schemeClr>
                </a:solidFill>
              </a:rPr>
              <a:t>relevant and beneficial to</a:t>
            </a:r>
            <a:r>
              <a:rPr lang="en-GB" sz="1000" dirty="0" smtClean="0">
                <a:solidFill>
                  <a:schemeClr val="tx1">
                    <a:lumMod val="75000"/>
                    <a:lumOff val="25000"/>
                  </a:schemeClr>
                </a:solidFill>
              </a:rPr>
              <a:t>:</a:t>
            </a:r>
          </a:p>
          <a:p>
            <a:endParaRPr lang="en-GB" sz="1000" dirty="0">
              <a:solidFill>
                <a:schemeClr val="tx1">
                  <a:lumMod val="75000"/>
                  <a:lumOff val="25000"/>
                </a:schemeClr>
              </a:solidFill>
            </a:endParaRPr>
          </a:p>
          <a:p>
            <a:pPr marL="85725" indent="-85725">
              <a:buFont typeface="Arial" pitchFamily="34" charset="0"/>
              <a:buChar char="•"/>
            </a:pPr>
            <a:r>
              <a:rPr lang="en-GB" sz="1000" b="1" dirty="0" smtClean="0">
                <a:solidFill>
                  <a:schemeClr val="tx1">
                    <a:lumMod val="75000"/>
                    <a:lumOff val="25000"/>
                  </a:schemeClr>
                </a:solidFill>
              </a:rPr>
              <a:t>Managers </a:t>
            </a:r>
            <a:r>
              <a:rPr lang="en-GB" sz="1000" dirty="0">
                <a:solidFill>
                  <a:schemeClr val="tx1">
                    <a:lumMod val="75000"/>
                    <a:lumOff val="25000"/>
                  </a:schemeClr>
                </a:solidFill>
              </a:rPr>
              <a:t>responsible for implementing enterprise </a:t>
            </a:r>
            <a:r>
              <a:rPr lang="en-GB" sz="1000" dirty="0" smtClean="0">
                <a:solidFill>
                  <a:schemeClr val="tx1">
                    <a:lumMod val="75000"/>
                    <a:lumOff val="25000"/>
                  </a:schemeClr>
                </a:solidFill>
              </a:rPr>
              <a:t>risk </a:t>
            </a:r>
            <a:r>
              <a:rPr lang="en-GB" sz="1000" dirty="0">
                <a:solidFill>
                  <a:schemeClr val="tx1">
                    <a:lumMod val="75000"/>
                    <a:lumOff val="25000"/>
                  </a:schemeClr>
                </a:solidFill>
              </a:rPr>
              <a:t>management and </a:t>
            </a:r>
            <a:r>
              <a:rPr lang="en-GB" sz="1000" dirty="0" smtClean="0">
                <a:solidFill>
                  <a:schemeClr val="tx1">
                    <a:lumMod val="75000"/>
                    <a:lumOff val="25000"/>
                  </a:schemeClr>
                </a:solidFill>
              </a:rPr>
              <a:t>embedding effective </a:t>
            </a:r>
            <a:r>
              <a:rPr lang="en-GB" sz="1000" dirty="0">
                <a:solidFill>
                  <a:schemeClr val="tx1">
                    <a:lumMod val="75000"/>
                    <a:lumOff val="25000"/>
                  </a:schemeClr>
                </a:solidFill>
              </a:rPr>
              <a:t>internal controls</a:t>
            </a:r>
          </a:p>
          <a:p>
            <a:pPr marL="85725" indent="-85725">
              <a:buFont typeface="Arial" pitchFamily="34" charset="0"/>
              <a:buChar char="•"/>
            </a:pPr>
            <a:r>
              <a:rPr lang="en-GB" sz="1000" b="1" dirty="0" smtClean="0">
                <a:solidFill>
                  <a:schemeClr val="tx1">
                    <a:lumMod val="75000"/>
                    <a:lumOff val="25000"/>
                  </a:schemeClr>
                </a:solidFill>
              </a:rPr>
              <a:t>Individuals</a:t>
            </a:r>
            <a:r>
              <a:rPr lang="en-GB" sz="1000" dirty="0" smtClean="0">
                <a:solidFill>
                  <a:schemeClr val="tx1">
                    <a:lumMod val="75000"/>
                    <a:lumOff val="25000"/>
                  </a:schemeClr>
                </a:solidFill>
              </a:rPr>
              <a:t> </a:t>
            </a:r>
            <a:r>
              <a:rPr lang="en-GB" sz="1000" dirty="0">
                <a:solidFill>
                  <a:schemeClr val="tx1">
                    <a:lumMod val="75000"/>
                    <a:lumOff val="25000"/>
                  </a:schemeClr>
                </a:solidFill>
              </a:rPr>
              <a:t>taking up a new role or </a:t>
            </a:r>
            <a:r>
              <a:rPr lang="en-GB" sz="1000" b="1" dirty="0" smtClean="0">
                <a:solidFill>
                  <a:schemeClr val="tx1">
                    <a:lumMod val="75000"/>
                    <a:lumOff val="25000"/>
                  </a:schemeClr>
                </a:solidFill>
              </a:rPr>
              <a:t>Students</a:t>
            </a:r>
            <a:r>
              <a:rPr lang="en-GB" sz="1000" dirty="0" smtClean="0">
                <a:solidFill>
                  <a:schemeClr val="tx1">
                    <a:lumMod val="75000"/>
                    <a:lumOff val="25000"/>
                  </a:schemeClr>
                </a:solidFill>
              </a:rPr>
              <a:t> embarking </a:t>
            </a:r>
            <a:r>
              <a:rPr lang="en-GB" sz="1000" dirty="0">
                <a:solidFill>
                  <a:schemeClr val="tx1">
                    <a:lumMod val="75000"/>
                    <a:lumOff val="25000"/>
                  </a:schemeClr>
                </a:solidFill>
              </a:rPr>
              <a:t>on a course of formal study such </a:t>
            </a:r>
            <a:r>
              <a:rPr lang="en-GB" sz="1000" dirty="0" smtClean="0">
                <a:solidFill>
                  <a:schemeClr val="tx1">
                    <a:lumMod val="75000"/>
                    <a:lumOff val="25000"/>
                  </a:schemeClr>
                </a:solidFill>
              </a:rPr>
              <a:t>as the IRM Certificate or International Diploma course</a:t>
            </a:r>
            <a:endParaRPr lang="en-GB" sz="10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74" y="334283"/>
            <a:ext cx="5969235" cy="1196000"/>
          </a:xfrm>
        </p:spPr>
        <p:txBody>
          <a:bodyPr/>
          <a:lstStyle/>
          <a:p>
            <a:r>
              <a:rPr lang="en-GB" b="1" dirty="0" smtClean="0"/>
              <a:t>Essential of Financial Markets and Risk Management</a:t>
            </a:r>
            <a:endParaRPr lang="en-GB" b="1" dirty="0"/>
          </a:p>
        </p:txBody>
      </p:sp>
      <p:sp>
        <p:nvSpPr>
          <p:cNvPr id="7" name="Content Placeholder 6"/>
          <p:cNvSpPr>
            <a:spLocks noGrp="1"/>
          </p:cNvSpPr>
          <p:nvPr>
            <p:ph idx="1"/>
          </p:nvPr>
        </p:nvSpPr>
        <p:spPr>
          <a:xfrm>
            <a:off x="419583" y="1808651"/>
            <a:ext cx="6012000" cy="336037"/>
          </a:xfrm>
        </p:spPr>
        <p:txBody>
          <a:bodyPr/>
          <a:lstStyle/>
          <a:p>
            <a:r>
              <a:rPr lang="en-GB" b="0" dirty="0" smtClean="0"/>
              <a:t>PROGRAMME OUTLINE</a:t>
            </a:r>
          </a:p>
        </p:txBody>
      </p:sp>
      <p:sp>
        <p:nvSpPr>
          <p:cNvPr id="8" name="Content Placeholder 6"/>
          <p:cNvSpPr txBox="1">
            <a:spLocks/>
          </p:cNvSpPr>
          <p:nvPr/>
        </p:nvSpPr>
        <p:spPr>
          <a:xfrm>
            <a:off x="423714" y="2199310"/>
            <a:ext cx="6029622" cy="6642122"/>
          </a:xfrm>
          <a:prstGeom prst="rect">
            <a:avLst/>
          </a:prstGeom>
        </p:spPr>
        <p:txBody>
          <a:bodyPr vert="horz" lIns="91440" tIns="45720" rIns="91440" bIns="45720" numCol="2"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4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Introduction to  Finance</a:t>
            </a:r>
            <a:endParaRPr lang="en-GB" sz="1050"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1</a:t>
            </a:r>
            <a:r>
              <a:rPr lang="en-GB" sz="1050" dirty="0">
                <a:solidFill>
                  <a:schemeClr val="tx1">
                    <a:lumMod val="75000"/>
                    <a:lumOff val="25000"/>
                  </a:schemeClr>
                </a:solidFill>
              </a:rPr>
              <a:t> </a:t>
            </a:r>
          </a:p>
          <a:p>
            <a:pPr marL="180975" marR="0" lvl="0" indent="-180975"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Introduction for Financial concepts</a:t>
            </a:r>
          </a:p>
          <a:p>
            <a:pPr marL="180975" marR="0" lvl="0" indent="-180975"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Compounding and Discounting present Value</a:t>
            </a:r>
          </a:p>
          <a:p>
            <a:pPr marL="180975" marR="0" lvl="0" indent="-180975"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Time Value of Money</a:t>
            </a:r>
          </a:p>
          <a:p>
            <a:pPr marL="180975" marR="0" lvl="0" indent="-180975"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Net Present Value</a:t>
            </a:r>
          </a:p>
          <a:p>
            <a:pPr marL="180975" marR="0" lvl="0" indent="-180975"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Yields and Types of Yields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2</a:t>
            </a:r>
          </a:p>
          <a:p>
            <a:pPr marL="180975" indent="-180975">
              <a:spcBef>
                <a:spcPct val="20000"/>
              </a:spcBef>
              <a:buFont typeface="Wingdings" pitchFamily="2" charset="2"/>
              <a:buChar char="q"/>
            </a:pPr>
            <a:r>
              <a:rPr lang="en-GB" sz="1000" dirty="0">
                <a:solidFill>
                  <a:schemeClr val="tx1">
                    <a:lumMod val="75000"/>
                    <a:lumOff val="25000"/>
                  </a:schemeClr>
                </a:solidFill>
              </a:rPr>
              <a:t>Yields</a:t>
            </a:r>
          </a:p>
          <a:p>
            <a:pPr marL="180975" indent="-180975">
              <a:spcBef>
                <a:spcPct val="20000"/>
              </a:spcBef>
              <a:buFont typeface="Wingdings" pitchFamily="2" charset="2"/>
              <a:buChar char="q"/>
            </a:pPr>
            <a:r>
              <a:rPr lang="en-GB" sz="1000" dirty="0">
                <a:solidFill>
                  <a:schemeClr val="tx1">
                    <a:lumMod val="75000"/>
                    <a:lumOff val="25000"/>
                  </a:schemeClr>
                </a:solidFill>
              </a:rPr>
              <a:t>Securities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3</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Securities Valuation</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Portfolio Management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smtClean="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400" b="1" dirty="0" smtClean="0">
                <a:solidFill>
                  <a:schemeClr val="tx1">
                    <a:lumMod val="75000"/>
                    <a:lumOff val="25000"/>
                  </a:schemeClr>
                </a:solidFill>
              </a:rPr>
              <a:t>Indian </a:t>
            </a:r>
            <a:r>
              <a:rPr lang="en-GB" sz="1400" b="1" dirty="0">
                <a:solidFill>
                  <a:schemeClr val="tx1">
                    <a:lumMod val="75000"/>
                    <a:lumOff val="25000"/>
                  </a:schemeClr>
                </a:solidFill>
              </a:rPr>
              <a:t>Financial Market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4</a:t>
            </a:r>
          </a:p>
          <a:p>
            <a:pPr marL="173038" indent="-173038">
              <a:spcBef>
                <a:spcPct val="20000"/>
              </a:spcBef>
              <a:buFont typeface="Wingdings" pitchFamily="2" charset="2"/>
              <a:buChar char="q"/>
            </a:pPr>
            <a:r>
              <a:rPr lang="en-GB" sz="1000" dirty="0">
                <a:solidFill>
                  <a:schemeClr val="tx1">
                    <a:lumMod val="75000"/>
                    <a:lumOff val="25000"/>
                  </a:schemeClr>
                </a:solidFill>
              </a:rPr>
              <a:t>Financial Markets</a:t>
            </a:r>
          </a:p>
          <a:p>
            <a:pPr marL="173038" indent="-173038">
              <a:spcBef>
                <a:spcPct val="20000"/>
              </a:spcBef>
              <a:buFont typeface="Wingdings" pitchFamily="2" charset="2"/>
              <a:buChar char="q"/>
            </a:pPr>
            <a:r>
              <a:rPr lang="en-GB" sz="1000" dirty="0">
                <a:solidFill>
                  <a:schemeClr val="tx1">
                    <a:lumMod val="75000"/>
                    <a:lumOff val="25000"/>
                  </a:schemeClr>
                </a:solidFill>
              </a:rPr>
              <a:t>Short Term / Long Term Markets</a:t>
            </a:r>
          </a:p>
          <a:p>
            <a:pPr marL="173038" indent="-173038">
              <a:spcBef>
                <a:spcPct val="20000"/>
              </a:spcBef>
              <a:buFont typeface="Wingdings" pitchFamily="2" charset="2"/>
              <a:buChar char="q"/>
            </a:pPr>
            <a:r>
              <a:rPr lang="en-GB" sz="1000" dirty="0">
                <a:solidFill>
                  <a:schemeClr val="tx1">
                    <a:lumMod val="75000"/>
                    <a:lumOff val="25000"/>
                  </a:schemeClr>
                </a:solidFill>
              </a:rPr>
              <a:t>Market Features</a:t>
            </a:r>
          </a:p>
          <a:p>
            <a:pPr marL="173038" indent="-173038">
              <a:spcBef>
                <a:spcPct val="20000"/>
              </a:spcBef>
              <a:buFont typeface="Wingdings" pitchFamily="2" charset="2"/>
              <a:buChar char="q"/>
            </a:pPr>
            <a:r>
              <a:rPr lang="en-GB" sz="1000" dirty="0">
                <a:solidFill>
                  <a:schemeClr val="tx1">
                    <a:lumMod val="75000"/>
                    <a:lumOff val="25000"/>
                  </a:schemeClr>
                </a:solidFill>
              </a:rPr>
              <a:t>Characteristics of the Indian Financial Markets</a:t>
            </a:r>
          </a:p>
          <a:p>
            <a:pPr marL="173038" indent="-173038">
              <a:spcBef>
                <a:spcPct val="20000"/>
              </a:spcBef>
              <a:buFont typeface="Wingdings" pitchFamily="2" charset="2"/>
              <a:buChar char="q"/>
            </a:pPr>
            <a:r>
              <a:rPr lang="en-GB" sz="1000" dirty="0">
                <a:solidFill>
                  <a:schemeClr val="tx1">
                    <a:lumMod val="75000"/>
                    <a:lumOff val="25000"/>
                  </a:schemeClr>
                </a:solidFill>
              </a:rPr>
              <a:t>Classification and Descriptions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5</a:t>
            </a:r>
          </a:p>
          <a:p>
            <a:pPr marL="173038" marR="0" lvl="0" indent="-173038" fontAlgn="auto">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Regulation of Financial markets</a:t>
            </a:r>
          </a:p>
          <a:p>
            <a:pPr marL="173038" marR="0" lvl="0" indent="-173038" fontAlgn="auto">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Regulatory paradigms</a:t>
            </a:r>
          </a:p>
          <a:p>
            <a:pPr marL="173038" marR="0" lvl="0" indent="-173038" fontAlgn="auto">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Financial Stability Forums</a:t>
            </a:r>
          </a:p>
          <a:p>
            <a:pPr marL="173038" marR="0" lvl="0" indent="-173038" fontAlgn="auto">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RBI/ SEBI/ FMC pension regulators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6</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a:solidFill>
                  <a:schemeClr val="tx1">
                    <a:lumMod val="75000"/>
                    <a:lumOff val="25000"/>
                  </a:schemeClr>
                </a:solidFill>
              </a:rPr>
              <a:t>Stock Exchanges</a:t>
            </a:r>
          </a:p>
          <a:p>
            <a:pPr marL="173038" indent="-173038">
              <a:spcBef>
                <a:spcPct val="20000"/>
              </a:spcBef>
              <a:buFont typeface="Wingdings" pitchFamily="2" charset="2"/>
              <a:buChar char="q"/>
            </a:pPr>
            <a:r>
              <a:rPr lang="en-GB" sz="1000" dirty="0">
                <a:solidFill>
                  <a:schemeClr val="tx1">
                    <a:lumMod val="75000"/>
                    <a:lumOff val="25000"/>
                  </a:schemeClr>
                </a:solidFill>
              </a:rPr>
              <a:t>Payment and Settlement mechanisms</a:t>
            </a:r>
          </a:p>
          <a:p>
            <a:pPr marL="173038" indent="-173038">
              <a:spcBef>
                <a:spcPct val="20000"/>
              </a:spcBef>
              <a:buFont typeface="Wingdings" pitchFamily="2" charset="2"/>
              <a:buChar char="q"/>
            </a:pPr>
            <a:r>
              <a:rPr lang="en-GB" sz="1000" dirty="0">
                <a:solidFill>
                  <a:schemeClr val="tx1">
                    <a:lumMod val="75000"/>
                    <a:lumOff val="25000"/>
                  </a:schemeClr>
                </a:solidFill>
              </a:rPr>
              <a:t>Settlement procedures for</a:t>
            </a:r>
          </a:p>
          <a:p>
            <a:pPr marL="630238" lvl="1" indent="-173038">
              <a:spcBef>
                <a:spcPct val="20000"/>
              </a:spcBef>
              <a:buFont typeface="Courier New" pitchFamily="49" charset="0"/>
              <a:buChar char="o"/>
            </a:pPr>
            <a:r>
              <a:rPr lang="en-GB" sz="1000" dirty="0" err="1">
                <a:solidFill>
                  <a:schemeClr val="tx1">
                    <a:lumMod val="75000"/>
                    <a:lumOff val="25000"/>
                  </a:schemeClr>
                </a:solidFill>
              </a:rPr>
              <a:t>Forex</a:t>
            </a:r>
            <a:endParaRPr lang="en-GB" sz="1000" dirty="0">
              <a:solidFill>
                <a:schemeClr val="tx1">
                  <a:lumMod val="75000"/>
                  <a:lumOff val="25000"/>
                </a:schemeClr>
              </a:solidFill>
            </a:endParaRPr>
          </a:p>
          <a:p>
            <a:pPr marL="630238" lvl="1" indent="-173038">
              <a:spcBef>
                <a:spcPct val="20000"/>
              </a:spcBef>
              <a:buFont typeface="Courier New" pitchFamily="49" charset="0"/>
              <a:buChar char="o"/>
            </a:pPr>
            <a:r>
              <a:rPr lang="en-GB" sz="1000" dirty="0">
                <a:solidFill>
                  <a:schemeClr val="tx1">
                    <a:lumMod val="75000"/>
                    <a:lumOff val="25000"/>
                  </a:schemeClr>
                </a:solidFill>
              </a:rPr>
              <a:t>Equity</a:t>
            </a:r>
          </a:p>
          <a:p>
            <a:pPr marL="630238" lvl="1" indent="-173038">
              <a:spcBef>
                <a:spcPct val="20000"/>
              </a:spcBef>
              <a:buFont typeface="Courier New" pitchFamily="49" charset="0"/>
              <a:buChar char="o"/>
            </a:pPr>
            <a:r>
              <a:rPr lang="en-GB" sz="1000" dirty="0">
                <a:solidFill>
                  <a:schemeClr val="tx1">
                    <a:lumMod val="75000"/>
                    <a:lumOff val="25000"/>
                  </a:schemeClr>
                </a:solidFill>
              </a:rPr>
              <a:t>Government Securities</a:t>
            </a:r>
          </a:p>
          <a:p>
            <a:pPr marL="630238" lvl="1" indent="-173038">
              <a:spcBef>
                <a:spcPct val="20000"/>
              </a:spcBef>
              <a:buFont typeface="Courier New" pitchFamily="49" charset="0"/>
              <a:buChar char="o"/>
            </a:pPr>
            <a:r>
              <a:rPr lang="en-GB" sz="1000" dirty="0">
                <a:solidFill>
                  <a:schemeClr val="tx1">
                    <a:lumMod val="75000"/>
                    <a:lumOff val="25000"/>
                  </a:schemeClr>
                </a:solidFill>
              </a:rPr>
              <a:t>Debt</a:t>
            </a:r>
          </a:p>
          <a:p>
            <a:pPr marL="630238" lvl="1" indent="-173038">
              <a:spcBef>
                <a:spcPct val="20000"/>
              </a:spcBef>
              <a:buFont typeface="Courier New" pitchFamily="49" charset="0"/>
              <a:buChar char="o"/>
            </a:pPr>
            <a:r>
              <a:rPr lang="en-GB" sz="1000" dirty="0">
                <a:solidFill>
                  <a:schemeClr val="tx1">
                    <a:lumMod val="75000"/>
                    <a:lumOff val="25000"/>
                  </a:schemeClr>
                </a:solidFill>
              </a:rPr>
              <a:t>Commodity Market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smtClean="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400" b="1" dirty="0" smtClean="0">
                <a:solidFill>
                  <a:schemeClr val="tx1">
                    <a:lumMod val="75000"/>
                    <a:lumOff val="25000"/>
                  </a:schemeClr>
                </a:solidFill>
              </a:rPr>
              <a:t>Risk Management</a:t>
            </a:r>
            <a:endParaRPr lang="en-GB" sz="1400" b="1" dirty="0">
              <a:solidFill>
                <a:schemeClr val="tx1">
                  <a:lumMod val="75000"/>
                  <a:lumOff val="25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1050" b="1" dirty="0">
                <a:solidFill>
                  <a:schemeClr val="tx1">
                    <a:lumMod val="75000"/>
                    <a:lumOff val="25000"/>
                  </a:schemeClr>
                </a:solidFill>
              </a:rPr>
              <a:t>Day 7</a:t>
            </a:r>
            <a:endParaRPr lang="en-GB" sz="1050" b="1" dirty="0" smtClean="0">
              <a:solidFill>
                <a:schemeClr val="tx1">
                  <a:lumMod val="75000"/>
                  <a:lumOff val="25000"/>
                </a:schemeClr>
              </a:solidFill>
            </a:endParaRP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Introduction to Risk Management</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History of emergence of Risk Management</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Risk Taxonomy, positive and negative risk</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Purpose of Risk Management</a:t>
            </a:r>
          </a:p>
          <a:p>
            <a:pPr marL="173038" marR="0" lvl="0" indent="-173038" algn="l" defTabSz="914400" rtl="0" eaLnBrk="1" fontAlgn="auto" latinLnBrk="0" hangingPunct="1">
              <a:lnSpc>
                <a:spcPct val="100000"/>
              </a:lnSpc>
              <a:spcBef>
                <a:spcPct val="20000"/>
              </a:spcBef>
              <a:spcAft>
                <a:spcPts val="0"/>
              </a:spcAft>
              <a:buClrTx/>
              <a:buSzTx/>
              <a:tabLst/>
              <a:defRPr/>
            </a:pPr>
            <a:endParaRPr lang="en-GB" sz="1000" dirty="0">
              <a:solidFill>
                <a:schemeClr val="tx1">
                  <a:lumMod val="75000"/>
                  <a:lumOff val="25000"/>
                </a:schemeClr>
              </a:solidFill>
            </a:endParaRPr>
          </a:p>
          <a:p>
            <a:pPr marL="173038" marR="0" lvl="0" indent="-173038" algn="l" defTabSz="914400" rtl="0" eaLnBrk="1" fontAlgn="auto" latinLnBrk="0" hangingPunct="1">
              <a:lnSpc>
                <a:spcPct val="100000"/>
              </a:lnSpc>
              <a:spcBef>
                <a:spcPct val="20000"/>
              </a:spcBef>
              <a:spcAft>
                <a:spcPts val="0"/>
              </a:spcAft>
              <a:buClrTx/>
              <a:buSzTx/>
              <a:tabLst/>
              <a:defRPr/>
            </a:pPr>
            <a:r>
              <a:rPr lang="en-GB" sz="1050" b="1" dirty="0" smtClean="0">
                <a:solidFill>
                  <a:schemeClr val="tx1">
                    <a:lumMod val="75000"/>
                    <a:lumOff val="25000"/>
                  </a:schemeClr>
                </a:solidFill>
              </a:rPr>
              <a:t>Day 8</a:t>
            </a:r>
            <a:endParaRPr lang="en-GB" sz="1050" b="1" dirty="0">
              <a:solidFill>
                <a:schemeClr val="tx1">
                  <a:lumMod val="75000"/>
                  <a:lumOff val="25000"/>
                </a:schemeClr>
              </a:solidFill>
            </a:endParaRP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Risk Management models and code of practice</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Explore stages of Risk Management</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Communication and consultation</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Establish the context</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Identification and Categorisation</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Risk assessment – tools and techniques	</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Risk Treatment / Positioning</a:t>
            </a:r>
          </a:p>
          <a:p>
            <a:pPr marL="630238" lvl="1" indent="-173038">
              <a:spcBef>
                <a:spcPct val="20000"/>
              </a:spcBef>
              <a:buFont typeface="Courier New" pitchFamily="49" charset="0"/>
              <a:buChar char="o"/>
            </a:pPr>
            <a:r>
              <a:rPr lang="en-GB" sz="1000" dirty="0" smtClean="0">
                <a:solidFill>
                  <a:schemeClr val="tx1">
                    <a:lumMod val="75000"/>
                    <a:lumOff val="25000"/>
                  </a:schemeClr>
                </a:solidFill>
              </a:rPr>
              <a:t>Monitoring and Review</a:t>
            </a:r>
          </a:p>
          <a:p>
            <a:pPr marL="173038" marR="0" lvl="0" indent="-173038" algn="l" defTabSz="914400" rtl="0" eaLnBrk="1" fontAlgn="auto" latinLnBrk="0" hangingPunct="1">
              <a:lnSpc>
                <a:spcPct val="100000"/>
              </a:lnSpc>
              <a:spcBef>
                <a:spcPct val="20000"/>
              </a:spcBef>
              <a:spcAft>
                <a:spcPts val="0"/>
              </a:spcAft>
              <a:buClrTx/>
              <a:buSzTx/>
              <a:tabLst/>
              <a:defRPr/>
            </a:pPr>
            <a:endParaRPr lang="en-GB" sz="1000" dirty="0" smtClean="0">
              <a:solidFill>
                <a:schemeClr val="tx1">
                  <a:lumMod val="75000"/>
                  <a:lumOff val="25000"/>
                </a:schemeClr>
              </a:solidFill>
            </a:endParaRPr>
          </a:p>
          <a:p>
            <a:pPr marL="173038" marR="0" lvl="0" indent="-173038" algn="l" defTabSz="914400" rtl="0" eaLnBrk="1" fontAlgn="auto" latinLnBrk="0" hangingPunct="1">
              <a:lnSpc>
                <a:spcPct val="100000"/>
              </a:lnSpc>
              <a:spcBef>
                <a:spcPct val="20000"/>
              </a:spcBef>
              <a:spcAft>
                <a:spcPts val="0"/>
              </a:spcAft>
              <a:buClrTx/>
              <a:buSzTx/>
              <a:tabLst/>
              <a:defRPr/>
            </a:pPr>
            <a:r>
              <a:rPr lang="en-GB" sz="1050" b="1" dirty="0" smtClean="0">
                <a:solidFill>
                  <a:schemeClr val="tx1">
                    <a:lumMod val="75000"/>
                    <a:lumOff val="25000"/>
                  </a:schemeClr>
                </a:solidFill>
              </a:rPr>
              <a:t>Day 9</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Development of Risk Register and integration into mainstream management process</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Risk Disclosure and Reporting</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Enterprise risk management</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Governance</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Compliance</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lang="en-GB" sz="1000" dirty="0" smtClean="0">
              <a:solidFill>
                <a:schemeClr val="tx1">
                  <a:lumMod val="75000"/>
                  <a:lumOff val="25000"/>
                </a:schemeClr>
              </a:solidFill>
            </a:endParaRPr>
          </a:p>
          <a:p>
            <a:pPr marL="173038" marR="0" lvl="0" indent="-173038" algn="l" defTabSz="914400" rtl="0" eaLnBrk="1" fontAlgn="auto" latinLnBrk="0" hangingPunct="1">
              <a:lnSpc>
                <a:spcPct val="100000"/>
              </a:lnSpc>
              <a:spcBef>
                <a:spcPct val="20000"/>
              </a:spcBef>
              <a:spcAft>
                <a:spcPts val="0"/>
              </a:spcAft>
              <a:buClrTx/>
              <a:buSzTx/>
              <a:tabLst/>
              <a:defRPr/>
            </a:pPr>
            <a:r>
              <a:rPr lang="en-GB" sz="1000" b="1" dirty="0" smtClean="0">
                <a:solidFill>
                  <a:schemeClr val="tx1">
                    <a:lumMod val="75000"/>
                    <a:lumOff val="25000"/>
                  </a:schemeClr>
                </a:solidFill>
              </a:rPr>
              <a:t>Day 10</a:t>
            </a:r>
          </a:p>
          <a:p>
            <a:pPr marL="173038" marR="0" lvl="0" indent="-173038"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GB" sz="1000" dirty="0" smtClean="0">
                <a:solidFill>
                  <a:schemeClr val="tx1">
                    <a:lumMod val="75000"/>
                    <a:lumOff val="25000"/>
                  </a:schemeClr>
                </a:solidFill>
              </a:rPr>
              <a:t>Enterprise Risk Management on PulseGRC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0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74" y="334283"/>
            <a:ext cx="5969235" cy="1196000"/>
          </a:xfrm>
        </p:spPr>
        <p:txBody>
          <a:bodyPr/>
          <a:lstStyle/>
          <a:p>
            <a:r>
              <a:rPr lang="en-GB" b="1" dirty="0" smtClean="0"/>
              <a:t>Essential of Financial Markets and Risk Management</a:t>
            </a:r>
            <a:endParaRPr lang="en-GB" b="1" dirty="0"/>
          </a:p>
        </p:txBody>
      </p:sp>
      <p:sp>
        <p:nvSpPr>
          <p:cNvPr id="3" name="Content Placeholder 2"/>
          <p:cNvSpPr>
            <a:spLocks noGrp="1"/>
          </p:cNvSpPr>
          <p:nvPr>
            <p:ph idx="1"/>
          </p:nvPr>
        </p:nvSpPr>
        <p:spPr>
          <a:xfrm>
            <a:off x="419583" y="1808651"/>
            <a:ext cx="4593593" cy="2352261"/>
          </a:xfrm>
        </p:spPr>
        <p:txBody>
          <a:bodyPr>
            <a:normAutofit/>
          </a:bodyPr>
          <a:lstStyle/>
          <a:p>
            <a:pPr marL="0" indent="0"/>
            <a:r>
              <a:rPr lang="en-GB" dirty="0" smtClean="0"/>
              <a:t>Why Global Risk Hub</a:t>
            </a:r>
          </a:p>
          <a:p>
            <a:pPr marL="0" indent="0"/>
            <a:r>
              <a:rPr lang="en-GB" sz="1050" b="0" dirty="0" smtClean="0"/>
              <a:t>...</a:t>
            </a:r>
          </a:p>
          <a:p>
            <a:pPr marL="0" indent="0"/>
            <a:endParaRPr lang="en-GB" sz="1050" b="0" dirty="0" smtClean="0"/>
          </a:p>
        </p:txBody>
      </p:sp>
      <p:pic>
        <p:nvPicPr>
          <p:cNvPr id="2050" name="Picture 2" descr="PRMIA_Logo sharp.jpg"/>
          <p:cNvPicPr>
            <a:picLocks noChangeAspect="1" noChangeArrowheads="1"/>
          </p:cNvPicPr>
          <p:nvPr/>
        </p:nvPicPr>
        <p:blipFill>
          <a:blip r:embed="rId3" cstate="print"/>
          <a:srcRect/>
          <a:stretch>
            <a:fillRect/>
          </a:stretch>
        </p:blipFill>
        <p:spPr bwMode="auto">
          <a:xfrm>
            <a:off x="4888210" y="1894756"/>
            <a:ext cx="1512000" cy="69533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492</Words>
  <Application>Microsoft Office PowerPoint</Application>
  <PresentationFormat>A4 Paper (210x297 mm)</PresentationFormat>
  <Paragraphs>98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Essentials of Financial Markets and Risk Management</vt:lpstr>
      <vt:lpstr>Essential of Financial Markets and Risk Management</vt:lpstr>
      <vt:lpstr>Essential of Financial Markets and Risk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Ansih</dc:creator>
  <cp:lastModifiedBy>CEO</cp:lastModifiedBy>
  <cp:revision>14</cp:revision>
  <dcterms:created xsi:type="dcterms:W3CDTF">2011-07-17T01:08:44Z</dcterms:created>
  <dcterms:modified xsi:type="dcterms:W3CDTF">2011-08-04T14:15:18Z</dcterms:modified>
</cp:coreProperties>
</file>