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57" r:id="rId4"/>
    <p:sldId id="258" r:id="rId5"/>
    <p:sldId id="259" r:id="rId6"/>
    <p:sldId id="263" r:id="rId7"/>
    <p:sldId id="260" r:id="rId8"/>
    <p:sldId id="261" r:id="rId9"/>
    <p:sldId id="262" r:id="rId10"/>
    <p:sldId id="269" r:id="rId11"/>
    <p:sldId id="264"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3389" autoAdjust="0"/>
  </p:normalViewPr>
  <p:slideViewPr>
    <p:cSldViewPr snapToGrid="0">
      <p:cViewPr varScale="1">
        <p:scale>
          <a:sx n="106" d="100"/>
          <a:sy n="106" d="100"/>
        </p:scale>
        <p:origin x="8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D970E-4914-41B7-AFC6-BF348E76DEA1}" type="datetimeFigureOut">
              <a:rPr lang="en-US" smtClean="0"/>
              <a:t>5/4/20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9FB2D5-F0C5-4320-8F61-F8F0D6BA8E14}" type="slidenum">
              <a:rPr lang="en-US" smtClean="0"/>
              <a:t>‹#›</a:t>
            </a:fld>
            <a:endParaRPr lang="en-US"/>
          </a:p>
        </p:txBody>
      </p:sp>
    </p:spTree>
    <p:extLst>
      <p:ext uri="{BB962C8B-B14F-4D97-AF65-F5344CB8AC3E}">
        <p14:creationId xmlns:p14="http://schemas.microsoft.com/office/powerpoint/2010/main" val="426476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science, an inverse-square law is any scientific law stating that a specified physical quantity is inversely proportional to the square of the distance from the source of that physical quantity.</a:t>
            </a:r>
            <a:endParaRPr lang="en-US" dirty="0"/>
          </a:p>
        </p:txBody>
      </p:sp>
      <p:sp>
        <p:nvSpPr>
          <p:cNvPr id="4" name="Slide Number Placeholder 3"/>
          <p:cNvSpPr>
            <a:spLocks noGrp="1"/>
          </p:cNvSpPr>
          <p:nvPr>
            <p:ph type="sldNum" sz="quarter" idx="5"/>
          </p:nvPr>
        </p:nvSpPr>
        <p:spPr/>
        <p:txBody>
          <a:bodyPr/>
          <a:lstStyle/>
          <a:p>
            <a:fld id="{BD9FB2D5-F0C5-4320-8F61-F8F0D6BA8E14}" type="slidenum">
              <a:rPr lang="en-US" smtClean="0"/>
              <a:t>3</a:t>
            </a:fld>
            <a:endParaRPr lang="en-US"/>
          </a:p>
        </p:txBody>
      </p:sp>
    </p:spTree>
    <p:extLst>
      <p:ext uri="{BB962C8B-B14F-4D97-AF65-F5344CB8AC3E}">
        <p14:creationId xmlns:p14="http://schemas.microsoft.com/office/powerpoint/2010/main" val="62772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first factor, the initial centroids should be distributed in such a way that the clusters formed upon them will achieve a global optimum. In clustering, the global optimum can be regarded as having maximum </a:t>
            </a:r>
            <a:r>
              <a:rPr lang="en-US" dirty="0" err="1"/>
              <a:t>intrasimilarities</a:t>
            </a:r>
            <a:r>
              <a:rPr lang="en-US" dirty="0"/>
              <a:t> and minimum inter-similarities. However, without knowing where the global optimal is, it is computationally very difficult to find one in a large search space. K-means algorithms cluster data into non-overlapping convex groups and always converge, which is its merit, although not necessarily to the global optimum. As with any partitional clustering algorithm, they are highly sensitive to the initial parameters: the number k of clusters and their centroids, respectively</a:t>
            </a:r>
          </a:p>
        </p:txBody>
      </p:sp>
      <p:sp>
        <p:nvSpPr>
          <p:cNvPr id="4" name="Slide Number Placeholder 3"/>
          <p:cNvSpPr>
            <a:spLocks noGrp="1"/>
          </p:cNvSpPr>
          <p:nvPr>
            <p:ph type="sldNum" sz="quarter" idx="5"/>
          </p:nvPr>
        </p:nvSpPr>
        <p:spPr/>
        <p:txBody>
          <a:bodyPr/>
          <a:lstStyle/>
          <a:p>
            <a:fld id="{BD9FB2D5-F0C5-4320-8F61-F8F0D6BA8E14}" type="slidenum">
              <a:rPr lang="en-US" smtClean="0"/>
              <a:t>6</a:t>
            </a:fld>
            <a:endParaRPr lang="en-US"/>
          </a:p>
        </p:txBody>
      </p:sp>
    </p:spTree>
    <p:extLst>
      <p:ext uri="{BB962C8B-B14F-4D97-AF65-F5344CB8AC3E}">
        <p14:creationId xmlns:p14="http://schemas.microsoft.com/office/powerpoint/2010/main" val="4226770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7F0C9-63A2-436E-AE1F-989344BA87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A24431-04B0-44CB-884E-AB8D47AA13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E1935F-8AC8-4C08-93BD-7F37144504F8}"/>
              </a:ext>
            </a:extLst>
          </p:cNvPr>
          <p:cNvSpPr>
            <a:spLocks noGrp="1"/>
          </p:cNvSpPr>
          <p:nvPr>
            <p:ph type="dt" sz="half" idx="10"/>
          </p:nvPr>
        </p:nvSpPr>
        <p:spPr/>
        <p:txBody>
          <a:bodyPr/>
          <a:lstStyle/>
          <a:p>
            <a:fld id="{8B81228B-AA0F-42B5-9290-D4C2659C24A0}" type="datetimeFigureOut">
              <a:rPr lang="en-US" smtClean="0"/>
              <a:t>5/4/20</a:t>
            </a:fld>
            <a:endParaRPr lang="en-US"/>
          </a:p>
        </p:txBody>
      </p:sp>
      <p:sp>
        <p:nvSpPr>
          <p:cNvPr id="5" name="Footer Placeholder 4">
            <a:extLst>
              <a:ext uri="{FF2B5EF4-FFF2-40B4-BE49-F238E27FC236}">
                <a16:creationId xmlns:a16="http://schemas.microsoft.com/office/drawing/2014/main" id="{5EF45475-4936-499F-97F0-399E23690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2185B-A860-477F-A0CF-CFFE499A2FC5}"/>
              </a:ext>
            </a:extLst>
          </p:cNvPr>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1284884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DD6D-EE2C-4B17-9F27-F3FF716D8D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4D75BB-8764-4722-981A-3AEB30D9E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4BB3A5-3F81-4355-B46E-90041077C44C}"/>
              </a:ext>
            </a:extLst>
          </p:cNvPr>
          <p:cNvSpPr>
            <a:spLocks noGrp="1"/>
          </p:cNvSpPr>
          <p:nvPr>
            <p:ph type="dt" sz="half" idx="10"/>
          </p:nvPr>
        </p:nvSpPr>
        <p:spPr/>
        <p:txBody>
          <a:bodyPr/>
          <a:lstStyle/>
          <a:p>
            <a:fld id="{8B81228B-AA0F-42B5-9290-D4C2659C24A0}" type="datetimeFigureOut">
              <a:rPr lang="en-US" smtClean="0"/>
              <a:t>5/4/20</a:t>
            </a:fld>
            <a:endParaRPr lang="en-US"/>
          </a:p>
        </p:txBody>
      </p:sp>
      <p:sp>
        <p:nvSpPr>
          <p:cNvPr id="5" name="Footer Placeholder 4">
            <a:extLst>
              <a:ext uri="{FF2B5EF4-FFF2-40B4-BE49-F238E27FC236}">
                <a16:creationId xmlns:a16="http://schemas.microsoft.com/office/drawing/2014/main" id="{4CA3B3D1-F22B-4009-A48C-15EBE9BEA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6F284-C377-4686-8B3D-AE526DC662D3}"/>
              </a:ext>
            </a:extLst>
          </p:cNvPr>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1405831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843995-6649-4126-B0EF-EB1C783BA9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6896D1-1845-4291-BA60-A61D0DF5F9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EFED95-26DE-40C7-AC5E-C98966A9568A}"/>
              </a:ext>
            </a:extLst>
          </p:cNvPr>
          <p:cNvSpPr>
            <a:spLocks noGrp="1"/>
          </p:cNvSpPr>
          <p:nvPr>
            <p:ph type="dt" sz="half" idx="10"/>
          </p:nvPr>
        </p:nvSpPr>
        <p:spPr/>
        <p:txBody>
          <a:bodyPr/>
          <a:lstStyle/>
          <a:p>
            <a:fld id="{8B81228B-AA0F-42B5-9290-D4C2659C24A0}" type="datetimeFigureOut">
              <a:rPr lang="en-US" smtClean="0"/>
              <a:t>5/4/20</a:t>
            </a:fld>
            <a:endParaRPr lang="en-US"/>
          </a:p>
        </p:txBody>
      </p:sp>
      <p:sp>
        <p:nvSpPr>
          <p:cNvPr id="5" name="Footer Placeholder 4">
            <a:extLst>
              <a:ext uri="{FF2B5EF4-FFF2-40B4-BE49-F238E27FC236}">
                <a16:creationId xmlns:a16="http://schemas.microsoft.com/office/drawing/2014/main" id="{136202F8-AC9D-44C5-A853-5B640D7A7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15A48-C0BD-43DC-8EC2-D540943F7D4B}"/>
              </a:ext>
            </a:extLst>
          </p:cNvPr>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2406008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81228B-AA0F-42B5-9290-D4C2659C24A0}" type="datetimeFigureOut">
              <a:rPr lang="en-US" smtClean="0"/>
              <a:t>5/4/20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2350724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1228B-AA0F-42B5-9290-D4C2659C24A0}" type="datetimeFigureOut">
              <a:rPr lang="en-US" smtClean="0"/>
              <a:t>5/4/20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2602903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1228B-AA0F-42B5-9290-D4C2659C24A0}" type="datetimeFigureOut">
              <a:rPr lang="en-US" smtClean="0"/>
              <a:t>5/4/20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2144468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81228B-AA0F-42B5-9290-D4C2659C24A0}" type="datetimeFigureOut">
              <a:rPr lang="en-US" smtClean="0"/>
              <a:t>5/4/20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2085249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81228B-AA0F-42B5-9290-D4C2659C24A0}" type="datetimeFigureOut">
              <a:rPr lang="en-US" smtClean="0"/>
              <a:t>5/4/20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1748951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81228B-AA0F-42B5-9290-D4C2659C24A0}" type="datetimeFigureOut">
              <a:rPr lang="en-US" smtClean="0"/>
              <a:t>5/4/20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16299715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1228B-AA0F-42B5-9290-D4C2659C24A0}" type="datetimeFigureOut">
              <a:rPr lang="en-US" smtClean="0"/>
              <a:t>5/4/20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1868622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81228B-AA0F-42B5-9290-D4C2659C24A0}" type="datetimeFigureOut">
              <a:rPr lang="en-US" smtClean="0"/>
              <a:t>5/4/20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1036936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9004-3DA5-416D-A93E-216DF7B185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D364A4-FF08-448B-A189-E73D50B9C7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E75585-A44E-4D39-A74F-E92474BE9C0B}"/>
              </a:ext>
            </a:extLst>
          </p:cNvPr>
          <p:cNvSpPr>
            <a:spLocks noGrp="1"/>
          </p:cNvSpPr>
          <p:nvPr>
            <p:ph type="dt" sz="half" idx="10"/>
          </p:nvPr>
        </p:nvSpPr>
        <p:spPr/>
        <p:txBody>
          <a:bodyPr/>
          <a:lstStyle/>
          <a:p>
            <a:fld id="{8B81228B-AA0F-42B5-9290-D4C2659C24A0}" type="datetimeFigureOut">
              <a:rPr lang="en-US" smtClean="0"/>
              <a:t>5/4/20</a:t>
            </a:fld>
            <a:endParaRPr lang="en-US"/>
          </a:p>
        </p:txBody>
      </p:sp>
      <p:sp>
        <p:nvSpPr>
          <p:cNvPr id="5" name="Footer Placeholder 4">
            <a:extLst>
              <a:ext uri="{FF2B5EF4-FFF2-40B4-BE49-F238E27FC236}">
                <a16:creationId xmlns:a16="http://schemas.microsoft.com/office/drawing/2014/main" id="{6C1DE6B9-1A78-49FE-AE2A-CD292FAE7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8C351-265D-420F-8886-E61D70AA9DB5}"/>
              </a:ext>
            </a:extLst>
          </p:cNvPr>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2890688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81228B-AA0F-42B5-9290-D4C2659C24A0}" type="datetimeFigureOut">
              <a:rPr lang="en-US" smtClean="0"/>
              <a:t>5/4/20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1040258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1228B-AA0F-42B5-9290-D4C2659C24A0}" type="datetimeFigureOut">
              <a:rPr lang="en-US" smtClean="0"/>
              <a:t>5/4/20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39345375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1228B-AA0F-42B5-9290-D4C2659C24A0}" type="datetimeFigureOut">
              <a:rPr lang="en-US" smtClean="0"/>
              <a:t>5/4/20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3961-4514-4965-A5E8-A10F3246EDA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531899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1228B-AA0F-42B5-9290-D4C2659C24A0}" type="datetimeFigureOut">
              <a:rPr lang="en-US" smtClean="0"/>
              <a:t>5/4/20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34979767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1228B-AA0F-42B5-9290-D4C2659C24A0}" type="datetimeFigureOut">
              <a:rPr lang="en-US" smtClean="0"/>
              <a:t>5/4/20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3961-4514-4965-A5E8-A10F3246EDA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59115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1228B-AA0F-42B5-9290-D4C2659C24A0}" type="datetimeFigureOut">
              <a:rPr lang="en-US" smtClean="0"/>
              <a:t>5/4/20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988806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1228B-AA0F-42B5-9290-D4C2659C24A0}" type="datetimeFigureOut">
              <a:rPr lang="en-US" smtClean="0"/>
              <a:t>5/4/20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1345900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1228B-AA0F-42B5-9290-D4C2659C24A0}" type="datetimeFigureOut">
              <a:rPr lang="en-US" smtClean="0"/>
              <a:t>5/4/20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102306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C7BFA-5392-46C4-A28B-7B3027FE3B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D5B4C7-BA57-4913-B0EF-EC05C6DF10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F412EB-8EE2-4A6B-8BF0-40D55426D3EC}"/>
              </a:ext>
            </a:extLst>
          </p:cNvPr>
          <p:cNvSpPr>
            <a:spLocks noGrp="1"/>
          </p:cNvSpPr>
          <p:nvPr>
            <p:ph type="dt" sz="half" idx="10"/>
          </p:nvPr>
        </p:nvSpPr>
        <p:spPr/>
        <p:txBody>
          <a:bodyPr/>
          <a:lstStyle/>
          <a:p>
            <a:fld id="{8B81228B-AA0F-42B5-9290-D4C2659C24A0}" type="datetimeFigureOut">
              <a:rPr lang="en-US" smtClean="0"/>
              <a:t>5/4/20</a:t>
            </a:fld>
            <a:endParaRPr lang="en-US"/>
          </a:p>
        </p:txBody>
      </p:sp>
      <p:sp>
        <p:nvSpPr>
          <p:cNvPr id="5" name="Footer Placeholder 4">
            <a:extLst>
              <a:ext uri="{FF2B5EF4-FFF2-40B4-BE49-F238E27FC236}">
                <a16:creationId xmlns:a16="http://schemas.microsoft.com/office/drawing/2014/main" id="{DDF0C8F7-0220-4442-831A-63EAA8A38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3B613-CAD5-4B68-AAAB-AC7389E3A698}"/>
              </a:ext>
            </a:extLst>
          </p:cNvPr>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3869233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1C85-8954-4821-890D-00CDFBC980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1F32DA-3160-4829-8596-68A0099457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848177-77B0-4521-9F97-7B7D3D8E6C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C057FF-BAB0-4F8D-AD7C-4EF5C933290C}"/>
              </a:ext>
            </a:extLst>
          </p:cNvPr>
          <p:cNvSpPr>
            <a:spLocks noGrp="1"/>
          </p:cNvSpPr>
          <p:nvPr>
            <p:ph type="dt" sz="half" idx="10"/>
          </p:nvPr>
        </p:nvSpPr>
        <p:spPr/>
        <p:txBody>
          <a:bodyPr/>
          <a:lstStyle/>
          <a:p>
            <a:fld id="{8B81228B-AA0F-42B5-9290-D4C2659C24A0}" type="datetimeFigureOut">
              <a:rPr lang="en-US" smtClean="0"/>
              <a:t>5/4/20</a:t>
            </a:fld>
            <a:endParaRPr lang="en-US"/>
          </a:p>
        </p:txBody>
      </p:sp>
      <p:sp>
        <p:nvSpPr>
          <p:cNvPr id="6" name="Footer Placeholder 5">
            <a:extLst>
              <a:ext uri="{FF2B5EF4-FFF2-40B4-BE49-F238E27FC236}">
                <a16:creationId xmlns:a16="http://schemas.microsoft.com/office/drawing/2014/main" id="{B1EDF462-EDE5-4575-9729-9CF4D027C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64F2CD-4671-4E2E-9997-BF1CF2F0DD15}"/>
              </a:ext>
            </a:extLst>
          </p:cNvPr>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2211181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D1E4-A5C4-4341-BA73-E7558800F0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DC6FB3-F910-4401-A491-BF3CC35E8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0D4A01-74AD-4948-BEBC-3BFA4CF951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055284-CF84-4B3F-80EB-2E2988F60C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5D005D-B2CB-41E5-8C41-7C5B33C1F9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081583-F8BE-410D-A305-43A44B491A95}"/>
              </a:ext>
            </a:extLst>
          </p:cNvPr>
          <p:cNvSpPr>
            <a:spLocks noGrp="1"/>
          </p:cNvSpPr>
          <p:nvPr>
            <p:ph type="dt" sz="half" idx="10"/>
          </p:nvPr>
        </p:nvSpPr>
        <p:spPr/>
        <p:txBody>
          <a:bodyPr/>
          <a:lstStyle/>
          <a:p>
            <a:fld id="{8B81228B-AA0F-42B5-9290-D4C2659C24A0}" type="datetimeFigureOut">
              <a:rPr lang="en-US" smtClean="0"/>
              <a:t>5/4/20</a:t>
            </a:fld>
            <a:endParaRPr lang="en-US"/>
          </a:p>
        </p:txBody>
      </p:sp>
      <p:sp>
        <p:nvSpPr>
          <p:cNvPr id="8" name="Footer Placeholder 7">
            <a:extLst>
              <a:ext uri="{FF2B5EF4-FFF2-40B4-BE49-F238E27FC236}">
                <a16:creationId xmlns:a16="http://schemas.microsoft.com/office/drawing/2014/main" id="{50CF6F47-F876-4D81-A0F7-1A78EE29B7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09D58F-A280-4EC7-9B4E-97DF30EA0D3E}"/>
              </a:ext>
            </a:extLst>
          </p:cNvPr>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127448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BB2D6-7573-4E8B-9B87-14D2DCF221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7DBFCF-7AAE-453E-A12D-552CCA5B9523}"/>
              </a:ext>
            </a:extLst>
          </p:cNvPr>
          <p:cNvSpPr>
            <a:spLocks noGrp="1"/>
          </p:cNvSpPr>
          <p:nvPr>
            <p:ph type="dt" sz="half" idx="10"/>
          </p:nvPr>
        </p:nvSpPr>
        <p:spPr/>
        <p:txBody>
          <a:bodyPr/>
          <a:lstStyle/>
          <a:p>
            <a:fld id="{8B81228B-AA0F-42B5-9290-D4C2659C24A0}" type="datetimeFigureOut">
              <a:rPr lang="en-US" smtClean="0"/>
              <a:t>5/4/20</a:t>
            </a:fld>
            <a:endParaRPr lang="en-US"/>
          </a:p>
        </p:txBody>
      </p:sp>
      <p:sp>
        <p:nvSpPr>
          <p:cNvPr id="4" name="Footer Placeholder 3">
            <a:extLst>
              <a:ext uri="{FF2B5EF4-FFF2-40B4-BE49-F238E27FC236}">
                <a16:creationId xmlns:a16="http://schemas.microsoft.com/office/drawing/2014/main" id="{39964729-4E19-4F34-8DE3-04D3137031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796A91-A81F-4FDA-8AFB-6F51DB4C0AB0}"/>
              </a:ext>
            </a:extLst>
          </p:cNvPr>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9191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713DC-A7B6-41B7-A39E-6F8FEFD04D77}"/>
              </a:ext>
            </a:extLst>
          </p:cNvPr>
          <p:cNvSpPr>
            <a:spLocks noGrp="1"/>
          </p:cNvSpPr>
          <p:nvPr>
            <p:ph type="dt" sz="half" idx="10"/>
          </p:nvPr>
        </p:nvSpPr>
        <p:spPr/>
        <p:txBody>
          <a:bodyPr/>
          <a:lstStyle/>
          <a:p>
            <a:fld id="{8B81228B-AA0F-42B5-9290-D4C2659C24A0}" type="datetimeFigureOut">
              <a:rPr lang="en-US" smtClean="0"/>
              <a:t>5/4/20</a:t>
            </a:fld>
            <a:endParaRPr lang="en-US"/>
          </a:p>
        </p:txBody>
      </p:sp>
      <p:sp>
        <p:nvSpPr>
          <p:cNvPr id="3" name="Footer Placeholder 2">
            <a:extLst>
              <a:ext uri="{FF2B5EF4-FFF2-40B4-BE49-F238E27FC236}">
                <a16:creationId xmlns:a16="http://schemas.microsoft.com/office/drawing/2014/main" id="{C0241A14-5478-430A-A93E-8977279B08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CBFE7D-BC6C-4B1C-B630-89888DFEA6A6}"/>
              </a:ext>
            </a:extLst>
          </p:cNvPr>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1551602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6F19-65B6-477B-81B1-D1EAB85DB5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84F9BC-8175-463B-B183-510DF1F722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20FD8E-B2D4-462C-B824-83FA787CE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1A5CBB-EC5B-4500-B9E9-7E3CD9836400}"/>
              </a:ext>
            </a:extLst>
          </p:cNvPr>
          <p:cNvSpPr>
            <a:spLocks noGrp="1"/>
          </p:cNvSpPr>
          <p:nvPr>
            <p:ph type="dt" sz="half" idx="10"/>
          </p:nvPr>
        </p:nvSpPr>
        <p:spPr/>
        <p:txBody>
          <a:bodyPr/>
          <a:lstStyle/>
          <a:p>
            <a:fld id="{8B81228B-AA0F-42B5-9290-D4C2659C24A0}" type="datetimeFigureOut">
              <a:rPr lang="en-US" smtClean="0"/>
              <a:t>5/4/20</a:t>
            </a:fld>
            <a:endParaRPr lang="en-US"/>
          </a:p>
        </p:txBody>
      </p:sp>
      <p:sp>
        <p:nvSpPr>
          <p:cNvPr id="6" name="Footer Placeholder 5">
            <a:extLst>
              <a:ext uri="{FF2B5EF4-FFF2-40B4-BE49-F238E27FC236}">
                <a16:creationId xmlns:a16="http://schemas.microsoft.com/office/drawing/2014/main" id="{3414DF80-243F-4B66-BBC8-F39362DD0F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ECE53-455C-4DDF-878F-793C5A0145BA}"/>
              </a:ext>
            </a:extLst>
          </p:cNvPr>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251765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23FC5-7B2D-4D3C-BC45-58FB26778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6FECD1-3243-49AC-9A96-77B6211465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6D2AA2-5D27-47B0-9BFC-60C290A94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F428E-C3BE-4F20-A8C3-6F3AE5A5059F}"/>
              </a:ext>
            </a:extLst>
          </p:cNvPr>
          <p:cNvSpPr>
            <a:spLocks noGrp="1"/>
          </p:cNvSpPr>
          <p:nvPr>
            <p:ph type="dt" sz="half" idx="10"/>
          </p:nvPr>
        </p:nvSpPr>
        <p:spPr/>
        <p:txBody>
          <a:bodyPr/>
          <a:lstStyle/>
          <a:p>
            <a:fld id="{8B81228B-AA0F-42B5-9290-D4C2659C24A0}" type="datetimeFigureOut">
              <a:rPr lang="en-US" smtClean="0"/>
              <a:t>5/4/20</a:t>
            </a:fld>
            <a:endParaRPr lang="en-US"/>
          </a:p>
        </p:txBody>
      </p:sp>
      <p:sp>
        <p:nvSpPr>
          <p:cNvPr id="6" name="Footer Placeholder 5">
            <a:extLst>
              <a:ext uri="{FF2B5EF4-FFF2-40B4-BE49-F238E27FC236}">
                <a16:creationId xmlns:a16="http://schemas.microsoft.com/office/drawing/2014/main" id="{438ECD87-BCD6-47D1-9A10-0B0EE93BDA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4512CF-0F26-4AE2-A2F1-93E4243ACBA2}"/>
              </a:ext>
            </a:extLst>
          </p:cNvPr>
          <p:cNvSpPr>
            <a:spLocks noGrp="1"/>
          </p:cNvSpPr>
          <p:nvPr>
            <p:ph type="sldNum" sz="quarter" idx="12"/>
          </p:nvPr>
        </p:nvSpPr>
        <p:spPr/>
        <p:txBody>
          <a:bodyPr/>
          <a:lstStyle/>
          <a:p>
            <a:fld id="{59783961-4514-4965-A5E8-A10F3246EDA8}" type="slidenum">
              <a:rPr lang="en-US" smtClean="0"/>
              <a:t>‹#›</a:t>
            </a:fld>
            <a:endParaRPr lang="en-US"/>
          </a:p>
        </p:txBody>
      </p:sp>
    </p:spTree>
    <p:extLst>
      <p:ext uri="{BB962C8B-B14F-4D97-AF65-F5344CB8AC3E}">
        <p14:creationId xmlns:p14="http://schemas.microsoft.com/office/powerpoint/2010/main" val="3305605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A48580-753F-4E82-9731-13CCA6927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FC23C6-434C-4F0C-BB45-2F5911234F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C5FE6-2BCC-408C-91D1-9AAA40AE1F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1228B-AA0F-42B5-9290-D4C2659C24A0}" type="datetimeFigureOut">
              <a:rPr lang="en-US" smtClean="0"/>
              <a:t>5/4/20</a:t>
            </a:fld>
            <a:endParaRPr lang="en-US"/>
          </a:p>
        </p:txBody>
      </p:sp>
      <p:sp>
        <p:nvSpPr>
          <p:cNvPr id="5" name="Footer Placeholder 4">
            <a:extLst>
              <a:ext uri="{FF2B5EF4-FFF2-40B4-BE49-F238E27FC236}">
                <a16:creationId xmlns:a16="http://schemas.microsoft.com/office/drawing/2014/main" id="{3B52E51B-523A-4546-B699-512966628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48E362-51C4-4C76-A19A-242889F9FA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83961-4514-4965-A5E8-A10F3246EDA8}" type="slidenum">
              <a:rPr lang="en-US" smtClean="0"/>
              <a:t>‹#›</a:t>
            </a:fld>
            <a:endParaRPr lang="en-US"/>
          </a:p>
        </p:txBody>
      </p:sp>
    </p:spTree>
    <p:extLst>
      <p:ext uri="{BB962C8B-B14F-4D97-AF65-F5344CB8AC3E}">
        <p14:creationId xmlns:p14="http://schemas.microsoft.com/office/powerpoint/2010/main" val="2370352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81228B-AA0F-42B5-9290-D4C2659C24A0}" type="datetimeFigureOut">
              <a:rPr lang="en-US" smtClean="0"/>
              <a:t>5/4/20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783961-4514-4965-A5E8-A10F3246EDA8}" type="slidenum">
              <a:rPr lang="en-US" smtClean="0"/>
              <a:t>‹#›</a:t>
            </a:fld>
            <a:endParaRPr lang="en-US"/>
          </a:p>
        </p:txBody>
      </p:sp>
    </p:spTree>
    <p:extLst>
      <p:ext uri="{BB962C8B-B14F-4D97-AF65-F5344CB8AC3E}">
        <p14:creationId xmlns:p14="http://schemas.microsoft.com/office/powerpoint/2010/main" val="1836542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ukveteran/bivariate-data-set-with-3-cluste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891E-1245-4506-B569-1EF0BA5CEE0D}"/>
              </a:ext>
            </a:extLst>
          </p:cNvPr>
          <p:cNvSpPr>
            <a:spLocks noGrp="1"/>
          </p:cNvSpPr>
          <p:nvPr>
            <p:ph type="ctrTitle"/>
          </p:nvPr>
        </p:nvSpPr>
        <p:spPr/>
        <p:txBody>
          <a:bodyPr/>
          <a:lstStyle/>
          <a:p>
            <a:r>
              <a:rPr lang="en-IN" dirty="0"/>
              <a:t>Optimized K-means using firefly Algorithm</a:t>
            </a:r>
            <a:endParaRPr lang="en-US" dirty="0"/>
          </a:p>
        </p:txBody>
      </p:sp>
      <p:sp>
        <p:nvSpPr>
          <p:cNvPr id="3" name="Subtitle 2">
            <a:extLst>
              <a:ext uri="{FF2B5EF4-FFF2-40B4-BE49-F238E27FC236}">
                <a16:creationId xmlns:a16="http://schemas.microsoft.com/office/drawing/2014/main" id="{9EA51BD7-CBBC-4B48-887F-5221F298905D}"/>
              </a:ext>
            </a:extLst>
          </p:cNvPr>
          <p:cNvSpPr>
            <a:spLocks noGrp="1"/>
          </p:cNvSpPr>
          <p:nvPr>
            <p:ph type="subTitle" idx="1"/>
          </p:nvPr>
        </p:nvSpPr>
        <p:spPr/>
        <p:txBody>
          <a:bodyPr>
            <a:normAutofit/>
          </a:bodyPr>
          <a:lstStyle/>
          <a:p>
            <a:r>
              <a:rPr lang="en-IN" sz="1800" dirty="0"/>
              <a:t>Chaithanya </a:t>
            </a:r>
            <a:r>
              <a:rPr lang="en-IN" sz="1800" dirty="0" err="1"/>
              <a:t>Chikkannaswamy</a:t>
            </a:r>
            <a:r>
              <a:rPr lang="en-IN" sz="1800" dirty="0"/>
              <a:t>(SUID: 387781563)</a:t>
            </a:r>
          </a:p>
          <a:p>
            <a:r>
              <a:rPr lang="en-IN" sz="1800" dirty="0"/>
              <a:t>Gahan Gurumurthy(SUID: 532778218)</a:t>
            </a:r>
            <a:endParaRPr lang="en-US" sz="1800" dirty="0"/>
          </a:p>
        </p:txBody>
      </p:sp>
    </p:spTree>
    <p:extLst>
      <p:ext uri="{BB962C8B-B14F-4D97-AF65-F5344CB8AC3E}">
        <p14:creationId xmlns:p14="http://schemas.microsoft.com/office/powerpoint/2010/main" val="1733304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F6BAF-19F5-434B-A308-D2EE23AEF6BA}"/>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6D2654AE-588C-45DC-A639-590150538277}"/>
              </a:ext>
            </a:extLst>
          </p:cNvPr>
          <p:cNvSpPr>
            <a:spLocks noGrp="1"/>
          </p:cNvSpPr>
          <p:nvPr>
            <p:ph idx="1"/>
          </p:nvPr>
        </p:nvSpPr>
        <p:spPr/>
        <p:txBody>
          <a:bodyPr/>
          <a:lstStyle/>
          <a:p>
            <a:r>
              <a:rPr lang="en-US" dirty="0">
                <a:latin typeface="+mj-lt"/>
              </a:rPr>
              <a:t>Firefly algorithm has been used to initialize the centroids for K-Means to improve the performance of the K-Means algorithm in the </a:t>
            </a:r>
            <a:r>
              <a:rPr lang="en-US" dirty="0" err="1">
                <a:latin typeface="+mj-lt"/>
              </a:rPr>
              <a:t>xclara</a:t>
            </a:r>
            <a:r>
              <a:rPr lang="en-US" dirty="0">
                <a:latin typeface="+mj-lt"/>
              </a:rPr>
              <a:t> dataset</a:t>
            </a:r>
          </a:p>
          <a:p>
            <a:r>
              <a:rPr lang="en-US" dirty="0">
                <a:latin typeface="+mj-lt"/>
              </a:rPr>
              <a:t>identify centroid values of traditional K- Mean’s clustering algorithm using Firefly optimization method.</a:t>
            </a:r>
          </a:p>
          <a:p>
            <a:r>
              <a:rPr lang="en-US" dirty="0">
                <a:latin typeface="+mj-lt"/>
              </a:rPr>
              <a:t>In the traditional K-Means clustering algorithm, the centroid values are randomly selected. By using the proposed Firefly algorithm the best values for the initial cluster centroids can be obtained.</a:t>
            </a:r>
          </a:p>
          <a:p>
            <a:r>
              <a:rPr lang="en-US" dirty="0">
                <a:latin typeface="+mj-lt"/>
              </a:rPr>
              <a:t>The firefly K-Means clustering algorithm gives the better result in terms of classification</a:t>
            </a:r>
          </a:p>
        </p:txBody>
      </p:sp>
    </p:spTree>
    <p:extLst>
      <p:ext uri="{BB962C8B-B14F-4D97-AF65-F5344CB8AC3E}">
        <p14:creationId xmlns:p14="http://schemas.microsoft.com/office/powerpoint/2010/main" val="32335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A817-8E29-47E7-837C-DC82C4BD268E}"/>
              </a:ext>
            </a:extLst>
          </p:cNvPr>
          <p:cNvSpPr>
            <a:spLocks noGrp="1"/>
          </p:cNvSpPr>
          <p:nvPr>
            <p:ph type="title"/>
          </p:nvPr>
        </p:nvSpPr>
        <p:spPr/>
        <p:txBody>
          <a:bodyPr/>
          <a:lstStyle/>
          <a:p>
            <a:r>
              <a:rPr lang="en-IN" dirty="0"/>
              <a:t>Other application areas of Firefly Algorithms</a:t>
            </a:r>
            <a:endParaRPr lang="en-US" dirty="0"/>
          </a:p>
        </p:txBody>
      </p:sp>
      <p:sp>
        <p:nvSpPr>
          <p:cNvPr id="3" name="Content Placeholder 2">
            <a:extLst>
              <a:ext uri="{FF2B5EF4-FFF2-40B4-BE49-F238E27FC236}">
                <a16:creationId xmlns:a16="http://schemas.microsoft.com/office/drawing/2014/main" id="{53BC484E-7805-4DC3-8225-60404F55CE5F}"/>
              </a:ext>
            </a:extLst>
          </p:cNvPr>
          <p:cNvSpPr>
            <a:spLocks noGrp="1"/>
          </p:cNvSpPr>
          <p:nvPr>
            <p:ph idx="1"/>
          </p:nvPr>
        </p:nvSpPr>
        <p:spPr/>
        <p:txBody>
          <a:bodyPr/>
          <a:lstStyle/>
          <a:p>
            <a:pPr marL="0" indent="0">
              <a:buNone/>
            </a:pPr>
            <a:r>
              <a:rPr lang="en-US" dirty="0">
                <a:latin typeface="+mj-lt"/>
              </a:rPr>
              <a:t>• Digital image compression and image processing</a:t>
            </a:r>
          </a:p>
          <a:p>
            <a:pPr marL="0" indent="0">
              <a:buNone/>
            </a:pPr>
            <a:r>
              <a:rPr lang="en-US" dirty="0">
                <a:latin typeface="+mj-lt"/>
              </a:rPr>
              <a:t>• Feature Selection and fault detection</a:t>
            </a:r>
          </a:p>
          <a:p>
            <a:pPr marL="0" indent="0">
              <a:buNone/>
            </a:pPr>
            <a:r>
              <a:rPr lang="en-US" dirty="0">
                <a:latin typeface="+mj-lt"/>
              </a:rPr>
              <a:t>• Antenna design</a:t>
            </a:r>
          </a:p>
          <a:p>
            <a:pPr marL="0" indent="0">
              <a:buNone/>
            </a:pPr>
            <a:r>
              <a:rPr lang="en-US" dirty="0">
                <a:latin typeface="+mj-lt"/>
              </a:rPr>
              <a:t>• Structural design</a:t>
            </a:r>
          </a:p>
          <a:p>
            <a:pPr marL="0" indent="0">
              <a:buNone/>
            </a:pPr>
            <a:r>
              <a:rPr lang="en-US" dirty="0">
                <a:latin typeface="+mj-lt"/>
              </a:rPr>
              <a:t>• Scheduling</a:t>
            </a:r>
          </a:p>
          <a:p>
            <a:pPr marL="0" indent="0">
              <a:buNone/>
            </a:pPr>
            <a:r>
              <a:rPr lang="en-US" dirty="0">
                <a:latin typeface="+mj-lt"/>
              </a:rPr>
              <a:t>• Chemical phase equilibrium</a:t>
            </a:r>
          </a:p>
          <a:p>
            <a:pPr marL="0" indent="0">
              <a:buNone/>
            </a:pPr>
            <a:r>
              <a:rPr lang="en-US" dirty="0">
                <a:latin typeface="+mj-lt"/>
              </a:rPr>
              <a:t>• Dynamic problems</a:t>
            </a:r>
          </a:p>
          <a:p>
            <a:pPr marL="0" indent="0">
              <a:buNone/>
            </a:pPr>
            <a:r>
              <a:rPr lang="en-US" dirty="0">
                <a:latin typeface="+mj-lt"/>
              </a:rPr>
              <a:t>• Clustering</a:t>
            </a:r>
          </a:p>
        </p:txBody>
      </p:sp>
    </p:spTree>
    <p:extLst>
      <p:ext uri="{BB962C8B-B14F-4D97-AF65-F5344CB8AC3E}">
        <p14:creationId xmlns:p14="http://schemas.microsoft.com/office/powerpoint/2010/main" val="1501706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79C05-7021-44DC-9165-7B39C00FDA01}"/>
              </a:ext>
            </a:extLst>
          </p:cNvPr>
          <p:cNvSpPr>
            <a:spLocks noGrp="1"/>
          </p:cNvSpPr>
          <p:nvPr>
            <p:ph type="title"/>
          </p:nvPr>
        </p:nvSpPr>
        <p:spPr/>
        <p:txBody>
          <a:bodyPr/>
          <a:lstStyle/>
          <a:p>
            <a:r>
              <a:rPr lang="en-IN" dirty="0"/>
              <a:t>References</a:t>
            </a:r>
            <a:endParaRPr lang="en-US" dirty="0"/>
          </a:p>
        </p:txBody>
      </p:sp>
      <p:sp>
        <p:nvSpPr>
          <p:cNvPr id="3" name="Content Placeholder 2">
            <a:extLst>
              <a:ext uri="{FF2B5EF4-FFF2-40B4-BE49-F238E27FC236}">
                <a16:creationId xmlns:a16="http://schemas.microsoft.com/office/drawing/2014/main" id="{4A46239E-69A5-4476-B4BB-56FB11E147F4}"/>
              </a:ext>
            </a:extLst>
          </p:cNvPr>
          <p:cNvSpPr>
            <a:spLocks noGrp="1"/>
          </p:cNvSpPr>
          <p:nvPr>
            <p:ph idx="1"/>
          </p:nvPr>
        </p:nvSpPr>
        <p:spPr/>
        <p:txBody>
          <a:bodyPr/>
          <a:lstStyle/>
          <a:p>
            <a:r>
              <a:rPr lang="en-US" dirty="0">
                <a:latin typeface="+mj-lt"/>
              </a:rPr>
              <a:t>https://towardsdatascience.com/k-means-clustering-algorithm-applications-evaluation-methods-and-drawbacks-aa03e644b48a</a:t>
            </a:r>
          </a:p>
          <a:p>
            <a:r>
              <a:rPr lang="en-US" dirty="0">
                <a:latin typeface="+mj-lt"/>
              </a:rPr>
              <a:t>https://www.periyaruniversity.ac.in/ijcii/issue/Vol5No4March2016/IJCII%205-4-322.pdf</a:t>
            </a:r>
          </a:p>
          <a:p>
            <a:r>
              <a:rPr lang="en-US" dirty="0" err="1">
                <a:latin typeface="+mj-lt"/>
              </a:rPr>
              <a:t>A_New_Hybrid_Approach_for_Data_Clustering_using_Fi</a:t>
            </a:r>
            <a:r>
              <a:rPr lang="en-US" dirty="0">
                <a:latin typeface="+mj-lt"/>
              </a:rPr>
              <a:t> by Prof. Mohammad Reza </a:t>
            </a:r>
            <a:r>
              <a:rPr lang="en-US" dirty="0" err="1">
                <a:latin typeface="+mj-lt"/>
              </a:rPr>
              <a:t>Meybodi</a:t>
            </a:r>
            <a:endParaRPr lang="en-US" dirty="0">
              <a:latin typeface="+mj-lt"/>
            </a:endParaRPr>
          </a:p>
        </p:txBody>
      </p:sp>
    </p:spTree>
    <p:extLst>
      <p:ext uri="{BB962C8B-B14F-4D97-AF65-F5344CB8AC3E}">
        <p14:creationId xmlns:p14="http://schemas.microsoft.com/office/powerpoint/2010/main" val="2921341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41CBF0-55B6-4CA0-A561-4ED5E1AA3EE7}"/>
              </a:ext>
            </a:extLst>
          </p:cNvPr>
          <p:cNvSpPr>
            <a:spLocks noGrp="1"/>
          </p:cNvSpPr>
          <p:nvPr>
            <p:ph type="title"/>
          </p:nvPr>
        </p:nvSpPr>
        <p:spPr>
          <a:xfrm>
            <a:off x="1049216" y="2766218"/>
            <a:ext cx="10515600" cy="1325563"/>
          </a:xfrm>
        </p:spPr>
        <p:txBody>
          <a:bodyPr/>
          <a:lstStyle/>
          <a:p>
            <a:pPr algn="ctr"/>
            <a:r>
              <a:rPr lang="en-IN" dirty="0"/>
              <a:t>Thank you</a:t>
            </a:r>
            <a:endParaRPr lang="en-US" dirty="0"/>
          </a:p>
        </p:txBody>
      </p:sp>
    </p:spTree>
    <p:extLst>
      <p:ext uri="{BB962C8B-B14F-4D97-AF65-F5344CB8AC3E}">
        <p14:creationId xmlns:p14="http://schemas.microsoft.com/office/powerpoint/2010/main" val="2885889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7FC4-738E-4194-B524-6328618CB638}"/>
              </a:ext>
            </a:extLst>
          </p:cNvPr>
          <p:cNvSpPr>
            <a:spLocks noGrp="1"/>
          </p:cNvSpPr>
          <p:nvPr>
            <p:ph type="title"/>
          </p:nvPr>
        </p:nvSpPr>
        <p:spPr/>
        <p:txBody>
          <a:bodyPr/>
          <a:lstStyle/>
          <a:p>
            <a:r>
              <a:rPr lang="en-IN" dirty="0"/>
              <a:t>Problem Statement</a:t>
            </a:r>
            <a:endParaRPr lang="en-US" dirty="0"/>
          </a:p>
        </p:txBody>
      </p:sp>
      <p:sp>
        <p:nvSpPr>
          <p:cNvPr id="3" name="Content Placeholder 2">
            <a:extLst>
              <a:ext uri="{FF2B5EF4-FFF2-40B4-BE49-F238E27FC236}">
                <a16:creationId xmlns:a16="http://schemas.microsoft.com/office/drawing/2014/main" id="{BB6F0B68-A57C-43EF-869F-D514EAD96F8C}"/>
              </a:ext>
            </a:extLst>
          </p:cNvPr>
          <p:cNvSpPr>
            <a:spLocks noGrp="1"/>
          </p:cNvSpPr>
          <p:nvPr>
            <p:ph idx="1"/>
          </p:nvPr>
        </p:nvSpPr>
        <p:spPr/>
        <p:txBody>
          <a:bodyPr/>
          <a:lstStyle/>
          <a:p>
            <a:r>
              <a:rPr lang="en-IN" dirty="0">
                <a:latin typeface="+mj-lt"/>
              </a:rPr>
              <a:t>Using the firefly algorithm to optimize k-means clustering.</a:t>
            </a:r>
          </a:p>
          <a:p>
            <a:r>
              <a:rPr lang="en-US" b="1" dirty="0">
                <a:latin typeface="+mj-lt"/>
              </a:rPr>
              <a:t>k-means clustering </a:t>
            </a:r>
            <a:r>
              <a:rPr lang="en-US" dirty="0">
                <a:latin typeface="+mj-lt"/>
              </a:rPr>
              <a:t>is a method of vector quantization, originally from signal processing, that aims to partition n observations into k clusters in which each observation belongs to the cluster with the nearest mean (cluster centers or cluster centroid), serving as a prototype of the cluster</a:t>
            </a:r>
          </a:p>
          <a:p>
            <a:r>
              <a:rPr lang="en-US" dirty="0">
                <a:latin typeface="+mj-lt"/>
              </a:rPr>
              <a:t>The “</a:t>
            </a:r>
            <a:r>
              <a:rPr lang="en-US" b="1" dirty="0">
                <a:latin typeface="+mj-lt"/>
              </a:rPr>
              <a:t>firefly algorithm</a:t>
            </a:r>
            <a:r>
              <a:rPr lang="en-US" dirty="0">
                <a:latin typeface="+mj-lt"/>
              </a:rPr>
              <a:t>” (FFA) is a modern metaheuristic algorithm, inspired by the behavior of fireflies</a:t>
            </a:r>
            <a:endParaRPr lang="en-IN" dirty="0">
              <a:latin typeface="+mj-lt"/>
            </a:endParaRPr>
          </a:p>
          <a:p>
            <a:endParaRPr lang="en-US" dirty="0">
              <a:latin typeface="+mj-lt"/>
            </a:endParaRPr>
          </a:p>
        </p:txBody>
      </p:sp>
    </p:spTree>
    <p:extLst>
      <p:ext uri="{BB962C8B-B14F-4D97-AF65-F5344CB8AC3E}">
        <p14:creationId xmlns:p14="http://schemas.microsoft.com/office/powerpoint/2010/main" val="824428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DE4E-C3EE-4278-AC5D-FD9722736C42}"/>
              </a:ext>
            </a:extLst>
          </p:cNvPr>
          <p:cNvSpPr>
            <a:spLocks noGrp="1"/>
          </p:cNvSpPr>
          <p:nvPr>
            <p:ph type="title"/>
          </p:nvPr>
        </p:nvSpPr>
        <p:spPr/>
        <p:txBody>
          <a:bodyPr/>
          <a:lstStyle/>
          <a:p>
            <a:r>
              <a:rPr lang="en-IN" dirty="0"/>
              <a:t>More about Firefly Algorithm	</a:t>
            </a:r>
            <a:endParaRPr lang="en-US" dirty="0"/>
          </a:p>
        </p:txBody>
      </p:sp>
      <p:sp>
        <p:nvSpPr>
          <p:cNvPr id="3" name="Content Placeholder 2">
            <a:extLst>
              <a:ext uri="{FF2B5EF4-FFF2-40B4-BE49-F238E27FC236}">
                <a16:creationId xmlns:a16="http://schemas.microsoft.com/office/drawing/2014/main" id="{4050B8B8-6801-4197-8A22-C3837CE7AEAB}"/>
              </a:ext>
            </a:extLst>
          </p:cNvPr>
          <p:cNvSpPr>
            <a:spLocks noGrp="1"/>
          </p:cNvSpPr>
          <p:nvPr>
            <p:ph idx="1"/>
          </p:nvPr>
        </p:nvSpPr>
        <p:spPr/>
        <p:txBody>
          <a:bodyPr>
            <a:normAutofit/>
          </a:bodyPr>
          <a:lstStyle/>
          <a:p>
            <a:r>
              <a:rPr lang="en-US" sz="2000" dirty="0">
                <a:latin typeface="+mj-lt"/>
              </a:rPr>
              <a:t>FA was developed by Xin-She Yang at Cambridge University in 2007.</a:t>
            </a:r>
          </a:p>
          <a:p>
            <a:r>
              <a:rPr lang="en-US" sz="2000" dirty="0">
                <a:latin typeface="+mj-lt"/>
              </a:rPr>
              <a:t>There are about two thousand firefly species, and most fireflies produce short and rhythmic flashes</a:t>
            </a:r>
          </a:p>
          <a:p>
            <a:r>
              <a:rPr lang="en-US" sz="2000" dirty="0">
                <a:latin typeface="+mj-lt"/>
              </a:rPr>
              <a:t>The pattern of flashes is often unique for a particular species.</a:t>
            </a:r>
          </a:p>
          <a:p>
            <a:r>
              <a:rPr lang="en-US" sz="2000" dirty="0">
                <a:latin typeface="+mj-lt"/>
              </a:rPr>
              <a:t>Two fundamental functions of such flashes are:</a:t>
            </a:r>
          </a:p>
          <a:p>
            <a:pPr lvl="1">
              <a:buFont typeface="Wingdings" panose="05000000000000000000" pitchFamily="2" charset="2"/>
              <a:buChar char="Ø"/>
            </a:pPr>
            <a:r>
              <a:rPr lang="en-US" sz="2000" dirty="0">
                <a:latin typeface="+mj-lt"/>
              </a:rPr>
              <a:t>to attract mating partners (communication)</a:t>
            </a:r>
          </a:p>
          <a:p>
            <a:pPr lvl="1">
              <a:buFont typeface="Wingdings" panose="05000000000000000000" pitchFamily="2" charset="2"/>
              <a:buChar char="Ø"/>
            </a:pPr>
            <a:r>
              <a:rPr lang="en-US" sz="2000" dirty="0">
                <a:latin typeface="+mj-lt"/>
              </a:rPr>
              <a:t>to attract potential prey </a:t>
            </a:r>
          </a:p>
          <a:p>
            <a:r>
              <a:rPr lang="en-US" sz="2000" dirty="0">
                <a:latin typeface="+mj-lt"/>
              </a:rPr>
              <a:t>Females respond to a male’s unique pattern of flashing in the same species. </a:t>
            </a:r>
          </a:p>
          <a:p>
            <a:r>
              <a:rPr lang="en-US" sz="2000" dirty="0">
                <a:latin typeface="+mj-lt"/>
              </a:rPr>
              <a:t>We know that the light intensity at a particular distance ‘r’ from the light source obeys the inverse square law. </a:t>
            </a:r>
          </a:p>
          <a:p>
            <a:r>
              <a:rPr lang="en-US" sz="2000" dirty="0">
                <a:latin typeface="+mj-lt"/>
              </a:rPr>
              <a:t>The air absorbs light which becomes weaker and weaker as the distance increases. </a:t>
            </a:r>
          </a:p>
          <a:p>
            <a:r>
              <a:rPr lang="en-US" sz="2000" dirty="0">
                <a:latin typeface="+mj-lt"/>
              </a:rPr>
              <a:t>The flashing light can be formulated in such a way that it is associated with the objective function.</a:t>
            </a:r>
          </a:p>
        </p:txBody>
      </p:sp>
    </p:spTree>
    <p:extLst>
      <p:ext uri="{BB962C8B-B14F-4D97-AF65-F5344CB8AC3E}">
        <p14:creationId xmlns:p14="http://schemas.microsoft.com/office/powerpoint/2010/main" val="5583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2766F-C1FE-4087-B5A9-3836758BD416}"/>
              </a:ext>
            </a:extLst>
          </p:cNvPr>
          <p:cNvSpPr>
            <a:spLocks noGrp="1"/>
          </p:cNvSpPr>
          <p:nvPr>
            <p:ph type="title"/>
          </p:nvPr>
        </p:nvSpPr>
        <p:spPr>
          <a:xfrm>
            <a:off x="520505" y="365125"/>
            <a:ext cx="11366695" cy="1325563"/>
          </a:xfrm>
        </p:spPr>
        <p:txBody>
          <a:bodyPr/>
          <a:lstStyle/>
          <a:p>
            <a:r>
              <a:rPr lang="en-IN" dirty="0"/>
              <a:t>Assumptions about firefly in our Firefly Algorithm</a:t>
            </a:r>
            <a:endParaRPr lang="en-US" dirty="0"/>
          </a:p>
        </p:txBody>
      </p:sp>
      <p:sp>
        <p:nvSpPr>
          <p:cNvPr id="3" name="Content Placeholder 2">
            <a:extLst>
              <a:ext uri="{FF2B5EF4-FFF2-40B4-BE49-F238E27FC236}">
                <a16:creationId xmlns:a16="http://schemas.microsoft.com/office/drawing/2014/main" id="{FAF88B00-2373-45B3-99AA-3DAE0C1ED3A5}"/>
              </a:ext>
            </a:extLst>
          </p:cNvPr>
          <p:cNvSpPr>
            <a:spLocks noGrp="1"/>
          </p:cNvSpPr>
          <p:nvPr>
            <p:ph idx="1"/>
          </p:nvPr>
        </p:nvSpPr>
        <p:spPr/>
        <p:txBody>
          <a:bodyPr>
            <a:noAutofit/>
          </a:bodyPr>
          <a:lstStyle/>
          <a:p>
            <a:pPr marL="0" indent="0">
              <a:buNone/>
            </a:pPr>
            <a:r>
              <a:rPr lang="en-US" sz="2400" dirty="0">
                <a:latin typeface="+mj-lt"/>
              </a:rPr>
              <a:t>For simplicity in describing our new FA we now use the following three idealized rules:</a:t>
            </a:r>
          </a:p>
          <a:p>
            <a:pPr marL="914400" lvl="1" indent="-457200">
              <a:buFont typeface="+mj-lt"/>
              <a:buAutoNum type="arabicPeriod"/>
            </a:pPr>
            <a:r>
              <a:rPr lang="en-US" dirty="0">
                <a:latin typeface="+mj-lt"/>
              </a:rPr>
              <a:t>all fireflies are unisex so that one firefly will be attracted to other fireflies regardless of their sex</a:t>
            </a:r>
          </a:p>
          <a:p>
            <a:pPr marL="914400" lvl="1" indent="-457200">
              <a:buFont typeface="+mj-lt"/>
              <a:buAutoNum type="arabicPeriod"/>
            </a:pPr>
            <a:r>
              <a:rPr lang="en-US" dirty="0">
                <a:latin typeface="+mj-lt"/>
              </a:rPr>
              <a:t>Attractiveness is proportional to their brightness, thus for any two flashing fireflies, the less brighter one will move towards the brighter one. If there is no brighter one than a particular firefly, it will move randomly</a:t>
            </a:r>
          </a:p>
          <a:p>
            <a:pPr marL="914400" lvl="1" indent="-457200">
              <a:buFont typeface="+mj-lt"/>
              <a:buAutoNum type="arabicPeriod"/>
            </a:pPr>
            <a:r>
              <a:rPr lang="en-US" dirty="0">
                <a:latin typeface="+mj-lt"/>
              </a:rPr>
              <a:t>The brightness of a firefly is affected or determined by the landscape of the objective function. For a maximization problem, the brightness can simply be proportional to the value of the objective function</a:t>
            </a:r>
          </a:p>
        </p:txBody>
      </p:sp>
    </p:spTree>
    <p:extLst>
      <p:ext uri="{BB962C8B-B14F-4D97-AF65-F5344CB8AC3E}">
        <p14:creationId xmlns:p14="http://schemas.microsoft.com/office/powerpoint/2010/main" val="1076297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8D40-5D47-4374-9253-D7E0B8EE5E51}"/>
              </a:ext>
            </a:extLst>
          </p:cNvPr>
          <p:cNvSpPr>
            <a:spLocks noGrp="1"/>
          </p:cNvSpPr>
          <p:nvPr>
            <p:ph type="title"/>
          </p:nvPr>
        </p:nvSpPr>
        <p:spPr/>
        <p:txBody>
          <a:bodyPr/>
          <a:lstStyle/>
          <a:p>
            <a:r>
              <a:rPr lang="en-IN" dirty="0"/>
              <a:t>More about the dataset we have used</a:t>
            </a:r>
            <a:endParaRPr lang="en-US" dirty="0"/>
          </a:p>
        </p:txBody>
      </p:sp>
      <p:sp>
        <p:nvSpPr>
          <p:cNvPr id="3" name="Content Placeholder 2">
            <a:extLst>
              <a:ext uri="{FF2B5EF4-FFF2-40B4-BE49-F238E27FC236}">
                <a16:creationId xmlns:a16="http://schemas.microsoft.com/office/drawing/2014/main" id="{FF6F6FDD-BB23-4F67-B27A-8F4CAB1EBBAD}"/>
              </a:ext>
            </a:extLst>
          </p:cNvPr>
          <p:cNvSpPr>
            <a:spLocks noGrp="1"/>
          </p:cNvSpPr>
          <p:nvPr>
            <p:ph idx="1"/>
          </p:nvPr>
        </p:nvSpPr>
        <p:spPr>
          <a:xfrm>
            <a:off x="838200" y="1825625"/>
            <a:ext cx="8333935" cy="4351338"/>
          </a:xfrm>
        </p:spPr>
        <p:txBody>
          <a:bodyPr>
            <a:normAutofit lnSpcReduction="10000"/>
          </a:bodyPr>
          <a:lstStyle/>
          <a:p>
            <a:r>
              <a:rPr lang="en-US" b="1" dirty="0">
                <a:latin typeface="+mj-lt"/>
              </a:rPr>
              <a:t>Dataset</a:t>
            </a:r>
            <a:r>
              <a:rPr lang="en-US" dirty="0">
                <a:latin typeface="+mj-lt"/>
              </a:rPr>
              <a:t> - </a:t>
            </a:r>
            <a:r>
              <a:rPr lang="en-US" dirty="0" err="1">
                <a:latin typeface="+mj-lt"/>
              </a:rPr>
              <a:t>xclara</a:t>
            </a:r>
            <a:r>
              <a:rPr lang="en-US" dirty="0">
                <a:latin typeface="+mj-lt"/>
              </a:rPr>
              <a:t>: Bivariate Data Set with 3 Clusters </a:t>
            </a:r>
          </a:p>
          <a:p>
            <a:pPr marL="0" indent="0">
              <a:buNone/>
            </a:pPr>
            <a:r>
              <a:rPr lang="en-US" dirty="0">
                <a:latin typeface="+mj-lt"/>
              </a:rPr>
              <a:t>(</a:t>
            </a:r>
            <a:r>
              <a:rPr lang="en-US" dirty="0">
                <a:latin typeface="+mj-lt"/>
                <a:hlinkClick r:id="rId2"/>
              </a:rPr>
              <a:t>https://www.kaggle.com/ukveteran/bivariate-data-set-with-3-clusters</a:t>
            </a:r>
            <a:r>
              <a:rPr lang="en-US" dirty="0">
                <a:latin typeface="+mj-lt"/>
              </a:rPr>
              <a:t>)</a:t>
            </a:r>
          </a:p>
          <a:p>
            <a:pPr marL="0" indent="0">
              <a:buNone/>
            </a:pPr>
            <a:endParaRPr lang="en-US" dirty="0">
              <a:latin typeface="+mj-lt"/>
            </a:endParaRPr>
          </a:p>
          <a:p>
            <a:r>
              <a:rPr lang="en-US" b="1" dirty="0">
                <a:latin typeface="+mj-lt"/>
              </a:rPr>
              <a:t>Description</a:t>
            </a:r>
            <a:r>
              <a:rPr lang="en-US" dirty="0">
                <a:latin typeface="+mj-lt"/>
              </a:rPr>
              <a:t> : An artificial data set consisting of 3000 points in 3 well-separated clusters of size 1000 each.</a:t>
            </a:r>
          </a:p>
          <a:p>
            <a:pPr marL="0" indent="0">
              <a:buNone/>
            </a:pPr>
            <a:endParaRPr lang="en-US" dirty="0">
              <a:latin typeface="+mj-lt"/>
            </a:endParaRPr>
          </a:p>
          <a:p>
            <a:r>
              <a:rPr lang="en-US" b="1" dirty="0">
                <a:latin typeface="+mj-lt"/>
              </a:rPr>
              <a:t>Format</a:t>
            </a:r>
            <a:r>
              <a:rPr lang="en-US" dirty="0">
                <a:latin typeface="+mj-lt"/>
              </a:rPr>
              <a:t> : A data frame with 3000 observations on 2 numeric variables giving the </a:t>
            </a:r>
            <a:r>
              <a:rPr lang="en-US" i="1" dirty="0">
                <a:latin typeface="+mj-lt"/>
              </a:rPr>
              <a:t>x</a:t>
            </a:r>
            <a:r>
              <a:rPr lang="en-US" dirty="0">
                <a:latin typeface="+mj-lt"/>
              </a:rPr>
              <a:t> and </a:t>
            </a:r>
            <a:r>
              <a:rPr lang="en-US" i="1" dirty="0">
                <a:latin typeface="+mj-lt"/>
              </a:rPr>
              <a:t>y</a:t>
            </a:r>
            <a:r>
              <a:rPr lang="en-US" dirty="0">
                <a:latin typeface="+mj-lt"/>
              </a:rPr>
              <a:t> coordinates of the points, respectively.</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7022C21B-44EA-40DD-8DFE-483CEF64AB07}"/>
              </a:ext>
            </a:extLst>
          </p:cNvPr>
          <p:cNvPicPr>
            <a:picLocks noChangeAspect="1"/>
          </p:cNvPicPr>
          <p:nvPr/>
        </p:nvPicPr>
        <p:blipFill>
          <a:blip r:embed="rId3"/>
          <a:stretch>
            <a:fillRect/>
          </a:stretch>
        </p:blipFill>
        <p:spPr>
          <a:xfrm>
            <a:off x="9172135" y="2138607"/>
            <a:ext cx="2850979" cy="3725374"/>
          </a:xfrm>
          <a:prstGeom prst="rect">
            <a:avLst/>
          </a:prstGeom>
        </p:spPr>
      </p:pic>
    </p:spTree>
    <p:extLst>
      <p:ext uri="{BB962C8B-B14F-4D97-AF65-F5344CB8AC3E}">
        <p14:creationId xmlns:p14="http://schemas.microsoft.com/office/powerpoint/2010/main" val="115008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C71D3C-B7A1-4D5B-ACDB-21B55C952B42}"/>
              </a:ext>
            </a:extLst>
          </p:cNvPr>
          <p:cNvSpPr>
            <a:spLocks noGrp="1"/>
          </p:cNvSpPr>
          <p:nvPr>
            <p:ph type="title"/>
          </p:nvPr>
        </p:nvSpPr>
        <p:spPr>
          <a:xfrm>
            <a:off x="0" y="125975"/>
            <a:ext cx="10515600" cy="1325563"/>
          </a:xfrm>
        </p:spPr>
        <p:txBody>
          <a:bodyPr/>
          <a:lstStyle/>
          <a:p>
            <a:r>
              <a:rPr lang="en-IN" dirty="0"/>
              <a:t>How K-means clustering works?</a:t>
            </a:r>
            <a:endParaRPr lang="en-US" dirty="0"/>
          </a:p>
        </p:txBody>
      </p:sp>
      <p:sp>
        <p:nvSpPr>
          <p:cNvPr id="5" name="Content Placeholder 4">
            <a:extLst>
              <a:ext uri="{FF2B5EF4-FFF2-40B4-BE49-F238E27FC236}">
                <a16:creationId xmlns:a16="http://schemas.microsoft.com/office/drawing/2014/main" id="{A3D32790-8936-407F-B2B7-7ACE7A9C9A43}"/>
              </a:ext>
            </a:extLst>
          </p:cNvPr>
          <p:cNvSpPr>
            <a:spLocks noGrp="1"/>
          </p:cNvSpPr>
          <p:nvPr>
            <p:ph sz="half" idx="1"/>
          </p:nvPr>
        </p:nvSpPr>
        <p:spPr>
          <a:xfrm>
            <a:off x="196948" y="1125415"/>
            <a:ext cx="6836898" cy="5606610"/>
          </a:xfrm>
        </p:spPr>
        <p:txBody>
          <a:bodyPr>
            <a:normAutofit/>
          </a:bodyPr>
          <a:lstStyle/>
          <a:p>
            <a:r>
              <a:rPr lang="en-US" dirty="0">
                <a:latin typeface="+mj-lt"/>
              </a:rPr>
              <a:t>Two key factors in achieving good K-means clustering results: </a:t>
            </a:r>
          </a:p>
          <a:p>
            <a:pPr lvl="1"/>
            <a:r>
              <a:rPr lang="en-US" dirty="0">
                <a:solidFill>
                  <a:prstClr val="black"/>
                </a:solidFill>
                <a:latin typeface="Calibri Light" panose="020F0302020204030204"/>
              </a:rPr>
              <a:t>The ability to find good centroid locations at the start. </a:t>
            </a:r>
          </a:p>
          <a:p>
            <a:pPr lvl="1"/>
            <a:r>
              <a:rPr lang="en-US" dirty="0">
                <a:solidFill>
                  <a:prstClr val="black"/>
                </a:solidFill>
                <a:latin typeface="Calibri Light" panose="020F0302020204030204"/>
              </a:rPr>
              <a:t>The ability to explore global optima beyond the local ones</a:t>
            </a:r>
          </a:p>
          <a:p>
            <a:r>
              <a:rPr lang="en-US" sz="2400" dirty="0">
                <a:latin typeface="+mj-lt"/>
              </a:rPr>
              <a:t>Need for optimization:</a:t>
            </a:r>
          </a:p>
          <a:p>
            <a:pPr lvl="1"/>
            <a:r>
              <a:rPr lang="en-US" dirty="0">
                <a:latin typeface="+mj-lt"/>
              </a:rPr>
              <a:t>To obtain the best clustering results, the K-means algorithm is often applied many times to different random initiations. </a:t>
            </a:r>
          </a:p>
          <a:p>
            <a:pPr lvl="1"/>
            <a:r>
              <a:rPr lang="en-US" dirty="0">
                <a:latin typeface="+mj-lt"/>
              </a:rPr>
              <a:t>However, this is done at the cost of increased computation and training time. Each individual random trial is independent and no guarantee in finding the best result</a:t>
            </a:r>
          </a:p>
          <a:p>
            <a:endParaRPr lang="en-US" dirty="0">
              <a:latin typeface="+mj-lt"/>
            </a:endParaRPr>
          </a:p>
          <a:p>
            <a:pPr marL="457200" lvl="1" indent="0">
              <a:buNone/>
            </a:pPr>
            <a:endParaRPr lang="en-US" dirty="0">
              <a:latin typeface="+mj-lt"/>
            </a:endParaRPr>
          </a:p>
          <a:p>
            <a:pPr marL="457200" lvl="1" indent="0">
              <a:buNone/>
            </a:pPr>
            <a:endParaRPr lang="en-US" dirty="0">
              <a:latin typeface="+mj-lt"/>
            </a:endParaRPr>
          </a:p>
        </p:txBody>
      </p:sp>
      <p:pic>
        <p:nvPicPr>
          <p:cNvPr id="7" name="Content Placeholder 6">
            <a:extLst>
              <a:ext uri="{FF2B5EF4-FFF2-40B4-BE49-F238E27FC236}">
                <a16:creationId xmlns:a16="http://schemas.microsoft.com/office/drawing/2014/main" id="{C47F6B17-589D-4010-92A8-8C043DBB9950}"/>
              </a:ext>
            </a:extLst>
          </p:cNvPr>
          <p:cNvPicPr>
            <a:picLocks noGrp="1" noChangeAspect="1"/>
          </p:cNvPicPr>
          <p:nvPr>
            <p:ph sz="half" idx="2"/>
          </p:nvPr>
        </p:nvPicPr>
        <p:blipFill>
          <a:blip r:embed="rId3"/>
          <a:stretch>
            <a:fillRect/>
          </a:stretch>
        </p:blipFill>
        <p:spPr>
          <a:xfrm>
            <a:off x="7203115" y="0"/>
            <a:ext cx="4988885" cy="6858000"/>
          </a:xfrm>
          <a:prstGeom prst="rect">
            <a:avLst/>
          </a:prstGeom>
        </p:spPr>
      </p:pic>
    </p:spTree>
    <p:extLst>
      <p:ext uri="{BB962C8B-B14F-4D97-AF65-F5344CB8AC3E}">
        <p14:creationId xmlns:p14="http://schemas.microsoft.com/office/powerpoint/2010/main" val="818031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104F0F-ECE5-47A3-93EC-D5374618DB7F}"/>
              </a:ext>
            </a:extLst>
          </p:cNvPr>
          <p:cNvPicPr>
            <a:picLocks noChangeAspect="1"/>
          </p:cNvPicPr>
          <p:nvPr/>
        </p:nvPicPr>
        <p:blipFill>
          <a:blip r:embed="rId2"/>
          <a:stretch>
            <a:fillRect/>
          </a:stretch>
        </p:blipFill>
        <p:spPr>
          <a:xfrm>
            <a:off x="4867144" y="4242149"/>
            <a:ext cx="310045" cy="372054"/>
          </a:xfrm>
          <a:prstGeom prst="rect">
            <a:avLst/>
          </a:prstGeom>
        </p:spPr>
      </p:pic>
      <p:pic>
        <p:nvPicPr>
          <p:cNvPr id="7" name="Picture 6">
            <a:extLst>
              <a:ext uri="{FF2B5EF4-FFF2-40B4-BE49-F238E27FC236}">
                <a16:creationId xmlns:a16="http://schemas.microsoft.com/office/drawing/2014/main" id="{409D072E-799D-414A-8082-81DEAAEA69E3}"/>
              </a:ext>
            </a:extLst>
          </p:cNvPr>
          <p:cNvPicPr>
            <a:picLocks noChangeAspect="1"/>
          </p:cNvPicPr>
          <p:nvPr/>
        </p:nvPicPr>
        <p:blipFill>
          <a:blip r:embed="rId3"/>
          <a:stretch>
            <a:fillRect/>
          </a:stretch>
        </p:blipFill>
        <p:spPr>
          <a:xfrm>
            <a:off x="4079077" y="4271523"/>
            <a:ext cx="310044" cy="342680"/>
          </a:xfrm>
          <a:prstGeom prst="rect">
            <a:avLst/>
          </a:prstGeom>
        </p:spPr>
      </p:pic>
      <p:pic>
        <p:nvPicPr>
          <p:cNvPr id="5" name="Content Placeholder 4">
            <a:extLst>
              <a:ext uri="{FF2B5EF4-FFF2-40B4-BE49-F238E27FC236}">
                <a16:creationId xmlns:a16="http://schemas.microsoft.com/office/drawing/2014/main" id="{1AB64E67-5D35-4AD8-B2A0-48F9003B29FB}"/>
              </a:ext>
            </a:extLst>
          </p:cNvPr>
          <p:cNvPicPr>
            <a:picLocks noGrp="1" noChangeAspect="1"/>
          </p:cNvPicPr>
          <p:nvPr>
            <p:ph sz="half" idx="2"/>
          </p:nvPr>
        </p:nvPicPr>
        <p:blipFill>
          <a:blip r:embed="rId4"/>
          <a:stretch>
            <a:fillRect/>
          </a:stretch>
        </p:blipFill>
        <p:spPr>
          <a:xfrm>
            <a:off x="8553157" y="-124118"/>
            <a:ext cx="3779520" cy="6982118"/>
          </a:xfrm>
          <a:prstGeom prst="rect">
            <a:avLst/>
          </a:prstGeom>
        </p:spPr>
      </p:pic>
      <p:sp>
        <p:nvSpPr>
          <p:cNvPr id="2" name="Title 1">
            <a:extLst>
              <a:ext uri="{FF2B5EF4-FFF2-40B4-BE49-F238E27FC236}">
                <a16:creationId xmlns:a16="http://schemas.microsoft.com/office/drawing/2014/main" id="{8B35E37B-29E4-4726-9ACC-2CF5DD60254C}"/>
              </a:ext>
            </a:extLst>
          </p:cNvPr>
          <p:cNvSpPr>
            <a:spLocks noGrp="1"/>
          </p:cNvSpPr>
          <p:nvPr>
            <p:ph type="title"/>
          </p:nvPr>
        </p:nvSpPr>
        <p:spPr>
          <a:xfrm>
            <a:off x="0" y="65796"/>
            <a:ext cx="9045526" cy="1325563"/>
          </a:xfrm>
        </p:spPr>
        <p:txBody>
          <a:bodyPr>
            <a:normAutofit/>
          </a:bodyPr>
          <a:lstStyle/>
          <a:p>
            <a:r>
              <a:rPr lang="en-IN" sz="4000" dirty="0"/>
              <a:t>Optimizing K-means with Firefly Algorithm</a:t>
            </a:r>
            <a:endParaRPr lang="en-US" sz="4000" dirty="0"/>
          </a:p>
        </p:txBody>
      </p:sp>
      <p:sp>
        <p:nvSpPr>
          <p:cNvPr id="3" name="Content Placeholder 2">
            <a:extLst>
              <a:ext uri="{FF2B5EF4-FFF2-40B4-BE49-F238E27FC236}">
                <a16:creationId xmlns:a16="http://schemas.microsoft.com/office/drawing/2014/main" id="{6154DCAE-28AD-4A29-8658-3F6AE049C5F9}"/>
              </a:ext>
            </a:extLst>
          </p:cNvPr>
          <p:cNvSpPr>
            <a:spLocks noGrp="1"/>
          </p:cNvSpPr>
          <p:nvPr>
            <p:ph sz="half" idx="1"/>
          </p:nvPr>
        </p:nvSpPr>
        <p:spPr>
          <a:xfrm>
            <a:off x="162951" y="1080038"/>
            <a:ext cx="7757160" cy="5588048"/>
          </a:xfrm>
        </p:spPr>
        <p:txBody>
          <a:bodyPr>
            <a:normAutofit fontScale="85000" lnSpcReduction="10000"/>
          </a:bodyPr>
          <a:lstStyle/>
          <a:p>
            <a:r>
              <a:rPr lang="en-US" dirty="0">
                <a:latin typeface="+mj-lt"/>
              </a:rPr>
              <a:t>The FA model performs the search operation according to the foraging behaviors of fireflies . In FA, a swarm of fireflies is initiated randomly, and each firefly denotes one initial solution. A fitness score is calculated based on the objective function of each firefly, which is then assigned as the light intensity. According to Yang, fireflies with lower light intensities are attracted to those with strong illuminations in the </a:t>
            </a:r>
            <a:r>
              <a:rPr lang="en-US" dirty="0" err="1">
                <a:latin typeface="+mj-lt"/>
              </a:rPr>
              <a:t>neighbourhood</a:t>
            </a:r>
            <a:r>
              <a:rPr lang="en-US" dirty="0">
                <a:latin typeface="+mj-lt"/>
              </a:rPr>
              <a:t>, defined as,</a:t>
            </a:r>
          </a:p>
          <a:p>
            <a:pPr marL="0" indent="0">
              <a:buNone/>
            </a:pPr>
            <a:r>
              <a:rPr lang="en-US" dirty="0">
                <a:latin typeface="+mj-lt"/>
              </a:rPr>
              <a:t> </a:t>
            </a:r>
          </a:p>
          <a:p>
            <a:r>
              <a:rPr lang="en-US" dirty="0">
                <a:latin typeface="+mj-lt"/>
              </a:rPr>
              <a:t>Where </a:t>
            </a:r>
            <a:r>
              <a:rPr lang="en-US" dirty="0" err="1">
                <a:latin typeface="+mj-lt"/>
              </a:rPr>
              <a:t>i</a:t>
            </a:r>
            <a:r>
              <a:rPr lang="en-US" dirty="0">
                <a:latin typeface="+mj-lt"/>
              </a:rPr>
              <a:t> and j denote fireflies with lower and higher light intensities, respectively, while    and      denote the current positions of fireflies </a:t>
            </a:r>
            <a:r>
              <a:rPr lang="en-US" i="1" dirty="0" err="1">
                <a:latin typeface="+mj-lt"/>
              </a:rPr>
              <a:t>i</a:t>
            </a:r>
            <a:r>
              <a:rPr lang="en-US" i="1" dirty="0">
                <a:latin typeface="+mj-lt"/>
              </a:rPr>
              <a:t> </a:t>
            </a:r>
            <a:r>
              <a:rPr lang="en-US" dirty="0">
                <a:latin typeface="+mj-lt"/>
              </a:rPr>
              <a:t>and </a:t>
            </a:r>
            <a:r>
              <a:rPr lang="en-US" i="1" dirty="0">
                <a:latin typeface="+mj-lt"/>
              </a:rPr>
              <a:t>j </a:t>
            </a:r>
            <a:r>
              <a:rPr lang="en-US" dirty="0">
                <a:latin typeface="+mj-lt"/>
              </a:rPr>
              <a:t>at the </a:t>
            </a:r>
            <a:r>
              <a:rPr lang="en-US" i="1" dirty="0">
                <a:latin typeface="+mj-lt"/>
              </a:rPr>
              <a:t>t</a:t>
            </a:r>
            <a:r>
              <a:rPr lang="en-US" sz="2400" baseline="30000" dirty="0">
                <a:latin typeface="+mj-lt"/>
              </a:rPr>
              <a:t>th</a:t>
            </a:r>
            <a:r>
              <a:rPr lang="en-US" dirty="0">
                <a:latin typeface="+mj-lt"/>
              </a:rPr>
              <a:t> iteration, respectively. Parameter </a:t>
            </a:r>
            <a:r>
              <a:rPr lang="el-GR" dirty="0">
                <a:latin typeface="+mj-lt"/>
              </a:rPr>
              <a:t>β</a:t>
            </a:r>
            <a:r>
              <a:rPr lang="el-GR" baseline="-25000" dirty="0">
                <a:latin typeface="+mj-lt"/>
              </a:rPr>
              <a:t>0</a:t>
            </a:r>
            <a:r>
              <a:rPr lang="en-IN" dirty="0">
                <a:latin typeface="+mj-lt"/>
              </a:rPr>
              <a:t> </a:t>
            </a:r>
            <a:r>
              <a:rPr lang="en-US" dirty="0">
                <a:latin typeface="+mj-lt"/>
              </a:rPr>
              <a:t>is the initial attractiveness while </a:t>
            </a:r>
            <a:r>
              <a:rPr lang="el-GR" dirty="0">
                <a:latin typeface="+mj-lt"/>
              </a:rPr>
              <a:t>γ</a:t>
            </a:r>
            <a:r>
              <a:rPr lang="en-IN" dirty="0">
                <a:latin typeface="+mj-lt"/>
              </a:rPr>
              <a:t> </a:t>
            </a:r>
            <a:r>
              <a:rPr lang="en-US" dirty="0">
                <a:latin typeface="+mj-lt"/>
              </a:rPr>
              <a:t>is the light absorption coefficient, and r</a:t>
            </a:r>
            <a:r>
              <a:rPr lang="en-US" baseline="-25000" dirty="0">
                <a:latin typeface="+mj-lt"/>
              </a:rPr>
              <a:t>ij</a:t>
            </a:r>
            <a:r>
              <a:rPr lang="en-US" dirty="0">
                <a:latin typeface="+mj-lt"/>
              </a:rPr>
              <a:t> denotes the distance between fireflies </a:t>
            </a:r>
            <a:r>
              <a:rPr lang="en-US" dirty="0" err="1">
                <a:latin typeface="+mj-lt"/>
              </a:rPr>
              <a:t>i</a:t>
            </a:r>
            <a:r>
              <a:rPr lang="en-US" dirty="0">
                <a:latin typeface="+mj-lt"/>
              </a:rPr>
              <a:t> and j. In addition,</a:t>
            </a:r>
            <a:r>
              <a:rPr lang="el-GR" dirty="0">
                <a:latin typeface="+mj-lt"/>
              </a:rPr>
              <a:t>α</a:t>
            </a:r>
            <a:r>
              <a:rPr lang="en-US" baseline="-25000" dirty="0">
                <a:latin typeface="+mj-lt"/>
              </a:rPr>
              <a:t>t </a:t>
            </a:r>
            <a:r>
              <a:rPr lang="en-US" dirty="0">
                <a:latin typeface="+mj-lt"/>
              </a:rPr>
              <a:t>is a randomization coefficient, while </a:t>
            </a:r>
            <a:r>
              <a:rPr lang="el-GR" dirty="0">
                <a:latin typeface="+mj-lt"/>
              </a:rPr>
              <a:t>ε</a:t>
            </a:r>
            <a:r>
              <a:rPr lang="en-US" baseline="-25000" dirty="0">
                <a:latin typeface="+mj-lt"/>
              </a:rPr>
              <a:t>t</a:t>
            </a:r>
            <a:r>
              <a:rPr lang="en-US" dirty="0">
                <a:latin typeface="+mj-lt"/>
              </a:rPr>
              <a:t> is a vector of random numbers drawn from a Gaussian distribution or a uniform distribution.</a:t>
            </a:r>
          </a:p>
        </p:txBody>
      </p:sp>
      <p:pic>
        <p:nvPicPr>
          <p:cNvPr id="6" name="Picture 5">
            <a:extLst>
              <a:ext uri="{FF2B5EF4-FFF2-40B4-BE49-F238E27FC236}">
                <a16:creationId xmlns:a16="http://schemas.microsoft.com/office/drawing/2014/main" id="{7E8166B4-E1D0-49DD-B60D-C532A3D4F293}"/>
              </a:ext>
            </a:extLst>
          </p:cNvPr>
          <p:cNvPicPr>
            <a:picLocks noChangeAspect="1"/>
          </p:cNvPicPr>
          <p:nvPr/>
        </p:nvPicPr>
        <p:blipFill>
          <a:blip r:embed="rId5"/>
          <a:stretch>
            <a:fillRect/>
          </a:stretch>
        </p:blipFill>
        <p:spPr>
          <a:xfrm>
            <a:off x="612384" y="3523515"/>
            <a:ext cx="3429147" cy="506207"/>
          </a:xfrm>
          <a:prstGeom prst="rect">
            <a:avLst/>
          </a:prstGeom>
        </p:spPr>
      </p:pic>
    </p:spTree>
    <p:extLst>
      <p:ext uri="{BB962C8B-B14F-4D97-AF65-F5344CB8AC3E}">
        <p14:creationId xmlns:p14="http://schemas.microsoft.com/office/powerpoint/2010/main" val="25058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CBB262-103C-46D4-8C7C-1FB794B75B0F}"/>
              </a:ext>
            </a:extLst>
          </p:cNvPr>
          <p:cNvPicPr>
            <a:picLocks noChangeAspect="1"/>
          </p:cNvPicPr>
          <p:nvPr/>
        </p:nvPicPr>
        <p:blipFill>
          <a:blip r:embed="rId2"/>
          <a:stretch>
            <a:fillRect/>
          </a:stretch>
        </p:blipFill>
        <p:spPr>
          <a:xfrm>
            <a:off x="0" y="663043"/>
            <a:ext cx="5382878" cy="3099738"/>
          </a:xfrm>
          <a:prstGeom prst="rect">
            <a:avLst/>
          </a:prstGeom>
        </p:spPr>
      </p:pic>
      <p:sp>
        <p:nvSpPr>
          <p:cNvPr id="2" name="Title 1">
            <a:extLst>
              <a:ext uri="{FF2B5EF4-FFF2-40B4-BE49-F238E27FC236}">
                <a16:creationId xmlns:a16="http://schemas.microsoft.com/office/drawing/2014/main" id="{21A278BD-F59A-4D21-87E9-2340E5EE874A}"/>
              </a:ext>
            </a:extLst>
          </p:cNvPr>
          <p:cNvSpPr>
            <a:spLocks noGrp="1"/>
          </p:cNvSpPr>
          <p:nvPr>
            <p:ph type="title"/>
          </p:nvPr>
        </p:nvSpPr>
        <p:spPr>
          <a:xfrm>
            <a:off x="-1" y="1"/>
            <a:ext cx="11873133" cy="700182"/>
          </a:xfrm>
        </p:spPr>
        <p:txBody>
          <a:bodyPr/>
          <a:lstStyle/>
          <a:p>
            <a:r>
              <a:rPr lang="en-IN" dirty="0"/>
              <a:t>Results: How firefly optimizes the k-means clusters </a:t>
            </a:r>
            <a:endParaRPr lang="en-US" dirty="0"/>
          </a:p>
        </p:txBody>
      </p:sp>
      <p:pic>
        <p:nvPicPr>
          <p:cNvPr id="7" name="Picture 6">
            <a:extLst>
              <a:ext uri="{FF2B5EF4-FFF2-40B4-BE49-F238E27FC236}">
                <a16:creationId xmlns:a16="http://schemas.microsoft.com/office/drawing/2014/main" id="{BAF3B610-D291-4966-9554-617663B91E34}"/>
              </a:ext>
            </a:extLst>
          </p:cNvPr>
          <p:cNvPicPr>
            <a:picLocks noChangeAspect="1"/>
          </p:cNvPicPr>
          <p:nvPr/>
        </p:nvPicPr>
        <p:blipFill>
          <a:blip r:embed="rId3"/>
          <a:stretch>
            <a:fillRect/>
          </a:stretch>
        </p:blipFill>
        <p:spPr>
          <a:xfrm>
            <a:off x="3191760" y="3752258"/>
            <a:ext cx="5489609" cy="3105742"/>
          </a:xfrm>
          <a:prstGeom prst="rect">
            <a:avLst/>
          </a:prstGeom>
        </p:spPr>
      </p:pic>
      <p:sp>
        <p:nvSpPr>
          <p:cNvPr id="8" name="TextBox 7">
            <a:extLst>
              <a:ext uri="{FF2B5EF4-FFF2-40B4-BE49-F238E27FC236}">
                <a16:creationId xmlns:a16="http://schemas.microsoft.com/office/drawing/2014/main" id="{5465C492-C70B-4382-BA3A-9FDA55573228}"/>
              </a:ext>
            </a:extLst>
          </p:cNvPr>
          <p:cNvSpPr txBox="1"/>
          <p:nvPr/>
        </p:nvSpPr>
        <p:spPr>
          <a:xfrm>
            <a:off x="-1" y="3616502"/>
            <a:ext cx="2640082" cy="369332"/>
          </a:xfrm>
          <a:prstGeom prst="rect">
            <a:avLst/>
          </a:prstGeom>
          <a:noFill/>
        </p:spPr>
        <p:txBody>
          <a:bodyPr wrap="none" rtlCol="0">
            <a:spAutoFit/>
          </a:bodyPr>
          <a:lstStyle/>
          <a:p>
            <a:r>
              <a:rPr lang="en-IN" dirty="0"/>
              <a:t>Initial Data representation</a:t>
            </a:r>
            <a:endParaRPr lang="en-US" dirty="0"/>
          </a:p>
        </p:txBody>
      </p:sp>
      <p:sp>
        <p:nvSpPr>
          <p:cNvPr id="9" name="TextBox 8">
            <a:extLst>
              <a:ext uri="{FF2B5EF4-FFF2-40B4-BE49-F238E27FC236}">
                <a16:creationId xmlns:a16="http://schemas.microsoft.com/office/drawing/2014/main" id="{604D7185-5309-47A6-9D06-22A21F401324}"/>
              </a:ext>
            </a:extLst>
          </p:cNvPr>
          <p:cNvSpPr txBox="1"/>
          <p:nvPr/>
        </p:nvSpPr>
        <p:spPr>
          <a:xfrm>
            <a:off x="9135458" y="3670476"/>
            <a:ext cx="3056542" cy="369332"/>
          </a:xfrm>
          <a:prstGeom prst="rect">
            <a:avLst/>
          </a:prstGeom>
          <a:noFill/>
        </p:spPr>
        <p:txBody>
          <a:bodyPr wrap="none" rtlCol="0">
            <a:spAutoFit/>
          </a:bodyPr>
          <a:lstStyle/>
          <a:p>
            <a:r>
              <a:rPr lang="en-IN" dirty="0"/>
              <a:t>Initial Centroid Representation</a:t>
            </a:r>
            <a:endParaRPr lang="en-US" dirty="0"/>
          </a:p>
        </p:txBody>
      </p:sp>
      <p:sp>
        <p:nvSpPr>
          <p:cNvPr id="10" name="TextBox 9">
            <a:extLst>
              <a:ext uri="{FF2B5EF4-FFF2-40B4-BE49-F238E27FC236}">
                <a16:creationId xmlns:a16="http://schemas.microsoft.com/office/drawing/2014/main" id="{5E9B4D39-96BD-4DF5-8B6C-E0169A697340}"/>
              </a:ext>
            </a:extLst>
          </p:cNvPr>
          <p:cNvSpPr txBox="1"/>
          <p:nvPr/>
        </p:nvSpPr>
        <p:spPr>
          <a:xfrm>
            <a:off x="8594881" y="6339072"/>
            <a:ext cx="3185552" cy="369332"/>
          </a:xfrm>
          <a:prstGeom prst="rect">
            <a:avLst/>
          </a:prstGeom>
          <a:noFill/>
        </p:spPr>
        <p:txBody>
          <a:bodyPr wrap="none" rtlCol="0">
            <a:spAutoFit/>
          </a:bodyPr>
          <a:lstStyle/>
          <a:p>
            <a:r>
              <a:rPr lang="en-IN" dirty="0"/>
              <a:t>Final FA optimized K-means plot</a:t>
            </a:r>
            <a:endParaRPr lang="en-US" dirty="0"/>
          </a:p>
        </p:txBody>
      </p:sp>
      <p:pic>
        <p:nvPicPr>
          <p:cNvPr id="11" name="Picture 10">
            <a:extLst>
              <a:ext uri="{FF2B5EF4-FFF2-40B4-BE49-F238E27FC236}">
                <a16:creationId xmlns:a16="http://schemas.microsoft.com/office/drawing/2014/main" id="{C015ABE0-CC8F-4B4F-9881-9FC77B39BAFA}"/>
              </a:ext>
            </a:extLst>
          </p:cNvPr>
          <p:cNvPicPr>
            <a:picLocks noChangeAspect="1"/>
          </p:cNvPicPr>
          <p:nvPr/>
        </p:nvPicPr>
        <p:blipFill>
          <a:blip r:embed="rId4"/>
          <a:stretch>
            <a:fillRect/>
          </a:stretch>
        </p:blipFill>
        <p:spPr>
          <a:xfrm>
            <a:off x="6751167" y="700182"/>
            <a:ext cx="5382878" cy="3025460"/>
          </a:xfrm>
          <a:prstGeom prst="rect">
            <a:avLst/>
          </a:prstGeom>
        </p:spPr>
      </p:pic>
    </p:spTree>
    <p:extLst>
      <p:ext uri="{BB962C8B-B14F-4D97-AF65-F5344CB8AC3E}">
        <p14:creationId xmlns:p14="http://schemas.microsoft.com/office/powerpoint/2010/main" val="1719656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697F-D9E4-4F9C-B52C-479576A3966C}"/>
              </a:ext>
            </a:extLst>
          </p:cNvPr>
          <p:cNvSpPr>
            <a:spLocks noGrp="1"/>
          </p:cNvSpPr>
          <p:nvPr>
            <p:ph type="title"/>
          </p:nvPr>
        </p:nvSpPr>
        <p:spPr>
          <a:xfrm>
            <a:off x="395748" y="-4453"/>
            <a:ext cx="11400503" cy="1325563"/>
          </a:xfrm>
        </p:spPr>
        <p:txBody>
          <a:bodyPr/>
          <a:lstStyle/>
          <a:p>
            <a:r>
              <a:rPr lang="en-IN" dirty="0"/>
              <a:t>How K-means compares to FA optimized K-means</a:t>
            </a:r>
            <a:endParaRPr lang="en-US" dirty="0"/>
          </a:p>
        </p:txBody>
      </p:sp>
      <p:graphicFrame>
        <p:nvGraphicFramePr>
          <p:cNvPr id="3" name="Table 3">
            <a:extLst>
              <a:ext uri="{FF2B5EF4-FFF2-40B4-BE49-F238E27FC236}">
                <a16:creationId xmlns:a16="http://schemas.microsoft.com/office/drawing/2014/main" id="{CC1EF321-E404-47B9-ABD8-73B1558DD590}"/>
              </a:ext>
            </a:extLst>
          </p:cNvPr>
          <p:cNvGraphicFramePr>
            <a:graphicFrameLocks noGrp="1"/>
          </p:cNvGraphicFramePr>
          <p:nvPr>
            <p:extLst>
              <p:ext uri="{D42A27DB-BD31-4B8C-83A1-F6EECF244321}">
                <p14:modId xmlns:p14="http://schemas.microsoft.com/office/powerpoint/2010/main" val="138582076"/>
              </p:ext>
            </p:extLst>
          </p:nvPr>
        </p:nvGraphicFramePr>
        <p:xfrm>
          <a:off x="512916" y="1899536"/>
          <a:ext cx="2923458" cy="3955572"/>
        </p:xfrm>
        <a:graphic>
          <a:graphicData uri="http://schemas.openxmlformats.org/drawingml/2006/table">
            <a:tbl>
              <a:tblPr firstRow="1" bandRow="1">
                <a:tableStyleId>{F5AB1C69-6EDB-4FF4-983F-18BD219EF322}</a:tableStyleId>
              </a:tblPr>
              <a:tblGrid>
                <a:gridCol w="2923458">
                  <a:extLst>
                    <a:ext uri="{9D8B030D-6E8A-4147-A177-3AD203B41FA5}">
                      <a16:colId xmlns:a16="http://schemas.microsoft.com/office/drawing/2014/main" val="905244171"/>
                    </a:ext>
                  </a:extLst>
                </a:gridCol>
              </a:tblGrid>
              <a:tr h="659262">
                <a:tc>
                  <a:txBody>
                    <a:bodyPr/>
                    <a:lstStyle/>
                    <a:p>
                      <a:r>
                        <a:rPr lang="en-IN" dirty="0"/>
                        <a:t>Firefly Inputs</a:t>
                      </a:r>
                      <a:endParaRPr lang="en-US" dirty="0"/>
                    </a:p>
                  </a:txBody>
                  <a:tcPr/>
                </a:tc>
                <a:extLst>
                  <a:ext uri="{0D108BD9-81ED-4DB2-BD59-A6C34878D82A}">
                    <a16:rowId xmlns:a16="http://schemas.microsoft.com/office/drawing/2014/main" val="299401571"/>
                  </a:ext>
                </a:extLst>
              </a:tr>
              <a:tr h="659262">
                <a:tc>
                  <a:txBody>
                    <a:bodyPr/>
                    <a:lstStyle/>
                    <a:p>
                      <a:r>
                        <a:rPr lang="el-GR" dirty="0"/>
                        <a:t>α (</a:t>
                      </a:r>
                      <a:r>
                        <a:rPr lang="en-US" dirty="0"/>
                        <a:t>randomness): 0.5</a:t>
                      </a:r>
                    </a:p>
                  </a:txBody>
                  <a:tcPr/>
                </a:tc>
                <a:extLst>
                  <a:ext uri="{0D108BD9-81ED-4DB2-BD59-A6C34878D82A}">
                    <a16:rowId xmlns:a16="http://schemas.microsoft.com/office/drawing/2014/main" val="1659830552"/>
                  </a:ext>
                </a:extLst>
              </a:tr>
              <a:tr h="659262">
                <a:tc>
                  <a:txBody>
                    <a:bodyPr/>
                    <a:lstStyle/>
                    <a:p>
                      <a:r>
                        <a:rPr lang="en-US" dirty="0"/>
                        <a:t>0.2 </a:t>
                      </a:r>
                      <a:r>
                        <a:rPr lang="el-GR" dirty="0"/>
                        <a:t>γ (</a:t>
                      </a:r>
                      <a:r>
                        <a:rPr lang="en-US" dirty="0"/>
                        <a:t>absorption): 1.0</a:t>
                      </a:r>
                    </a:p>
                  </a:txBody>
                  <a:tcPr/>
                </a:tc>
                <a:extLst>
                  <a:ext uri="{0D108BD9-81ED-4DB2-BD59-A6C34878D82A}">
                    <a16:rowId xmlns:a16="http://schemas.microsoft.com/office/drawing/2014/main" val="4080483497"/>
                  </a:ext>
                </a:extLst>
              </a:tr>
              <a:tr h="659262">
                <a:tc>
                  <a:txBody>
                    <a:bodyPr/>
                    <a:lstStyle/>
                    <a:p>
                      <a:r>
                        <a:rPr lang="el-GR" dirty="0"/>
                        <a:t>β = 0 </a:t>
                      </a:r>
                      <a:endParaRPr lang="en-US" dirty="0"/>
                    </a:p>
                  </a:txBody>
                  <a:tcPr/>
                </a:tc>
                <a:extLst>
                  <a:ext uri="{0D108BD9-81ED-4DB2-BD59-A6C34878D82A}">
                    <a16:rowId xmlns:a16="http://schemas.microsoft.com/office/drawing/2014/main" val="84519143"/>
                  </a:ext>
                </a:extLst>
              </a:tr>
              <a:tr h="659262">
                <a:tc>
                  <a:txBody>
                    <a:bodyPr/>
                    <a:lstStyle/>
                    <a:p>
                      <a:r>
                        <a:rPr lang="el-GR" dirty="0"/>
                        <a:t>β0 = </a:t>
                      </a:r>
                      <a:r>
                        <a:rPr lang="en-IN" dirty="0"/>
                        <a:t>1</a:t>
                      </a:r>
                      <a:endParaRPr lang="en-US" dirty="0"/>
                    </a:p>
                  </a:txBody>
                  <a:tcPr/>
                </a:tc>
                <a:extLst>
                  <a:ext uri="{0D108BD9-81ED-4DB2-BD59-A6C34878D82A}">
                    <a16:rowId xmlns:a16="http://schemas.microsoft.com/office/drawing/2014/main" val="2244382601"/>
                  </a:ext>
                </a:extLst>
              </a:tr>
              <a:tr h="659262">
                <a:tc>
                  <a:txBody>
                    <a:bodyPr/>
                    <a:lstStyle/>
                    <a:p>
                      <a:r>
                        <a:rPr lang="en-US" dirty="0"/>
                        <a:t>Population: 3000</a:t>
                      </a:r>
                    </a:p>
                  </a:txBody>
                  <a:tcPr/>
                </a:tc>
                <a:extLst>
                  <a:ext uri="{0D108BD9-81ED-4DB2-BD59-A6C34878D82A}">
                    <a16:rowId xmlns:a16="http://schemas.microsoft.com/office/drawing/2014/main" val="1172562940"/>
                  </a:ext>
                </a:extLst>
              </a:tr>
            </a:tbl>
          </a:graphicData>
        </a:graphic>
      </p:graphicFrame>
      <p:graphicFrame>
        <p:nvGraphicFramePr>
          <p:cNvPr id="5" name="Table 5">
            <a:extLst>
              <a:ext uri="{FF2B5EF4-FFF2-40B4-BE49-F238E27FC236}">
                <a16:creationId xmlns:a16="http://schemas.microsoft.com/office/drawing/2014/main" id="{A56673BC-4817-4687-A879-3FF452520C47}"/>
              </a:ext>
            </a:extLst>
          </p:cNvPr>
          <p:cNvGraphicFramePr>
            <a:graphicFrameLocks noGrp="1"/>
          </p:cNvGraphicFramePr>
          <p:nvPr>
            <p:extLst>
              <p:ext uri="{D42A27DB-BD31-4B8C-83A1-F6EECF244321}">
                <p14:modId xmlns:p14="http://schemas.microsoft.com/office/powerpoint/2010/main" val="3600213868"/>
              </p:ext>
            </p:extLst>
          </p:nvPr>
        </p:nvGraphicFramePr>
        <p:xfrm>
          <a:off x="5019215" y="1321110"/>
          <a:ext cx="6804076" cy="2594204"/>
        </p:xfrm>
        <a:graphic>
          <a:graphicData uri="http://schemas.openxmlformats.org/drawingml/2006/table">
            <a:tbl>
              <a:tblPr firstRow="1" bandRow="1">
                <a:tableStyleId>{F5AB1C69-6EDB-4FF4-983F-18BD219EF322}</a:tableStyleId>
              </a:tblPr>
              <a:tblGrid>
                <a:gridCol w="1701019">
                  <a:extLst>
                    <a:ext uri="{9D8B030D-6E8A-4147-A177-3AD203B41FA5}">
                      <a16:colId xmlns:a16="http://schemas.microsoft.com/office/drawing/2014/main" val="3962495527"/>
                    </a:ext>
                  </a:extLst>
                </a:gridCol>
                <a:gridCol w="1701019">
                  <a:extLst>
                    <a:ext uri="{9D8B030D-6E8A-4147-A177-3AD203B41FA5}">
                      <a16:colId xmlns:a16="http://schemas.microsoft.com/office/drawing/2014/main" val="2626222237"/>
                    </a:ext>
                  </a:extLst>
                </a:gridCol>
                <a:gridCol w="1701019">
                  <a:extLst>
                    <a:ext uri="{9D8B030D-6E8A-4147-A177-3AD203B41FA5}">
                      <a16:colId xmlns:a16="http://schemas.microsoft.com/office/drawing/2014/main" val="3190915298"/>
                    </a:ext>
                  </a:extLst>
                </a:gridCol>
                <a:gridCol w="1701019">
                  <a:extLst>
                    <a:ext uri="{9D8B030D-6E8A-4147-A177-3AD203B41FA5}">
                      <a16:colId xmlns:a16="http://schemas.microsoft.com/office/drawing/2014/main" val="507079914"/>
                    </a:ext>
                  </a:extLst>
                </a:gridCol>
              </a:tblGrid>
              <a:tr h="519862">
                <a:tc gridSpan="4">
                  <a:txBody>
                    <a:bodyPr/>
                    <a:lstStyle/>
                    <a:p>
                      <a:pPr algn="ctr"/>
                      <a:r>
                        <a:rPr lang="en-IN" dirty="0"/>
                        <a:t>Objective Function Value</a:t>
                      </a:r>
                      <a:endParaRPr lang="en-US" dirty="0"/>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316795830"/>
                  </a:ext>
                </a:extLst>
              </a:tr>
              <a:tr h="519862">
                <a:tc>
                  <a:txBody>
                    <a:bodyPr/>
                    <a:lstStyle/>
                    <a:p>
                      <a:endParaRPr lang="en-US" dirty="0"/>
                    </a:p>
                  </a:txBody>
                  <a:tcPr/>
                </a:tc>
                <a:tc>
                  <a:txBody>
                    <a:bodyPr/>
                    <a:lstStyle/>
                    <a:p>
                      <a:r>
                        <a:rPr lang="en-IN" dirty="0"/>
                        <a:t>Best</a:t>
                      </a:r>
                      <a:endParaRPr lang="en-US" dirty="0"/>
                    </a:p>
                  </a:txBody>
                  <a:tcPr/>
                </a:tc>
                <a:tc>
                  <a:txBody>
                    <a:bodyPr/>
                    <a:lstStyle/>
                    <a:p>
                      <a:r>
                        <a:rPr lang="en-IN" dirty="0"/>
                        <a:t>Worst</a:t>
                      </a:r>
                      <a:endParaRPr lang="en-US" dirty="0"/>
                    </a:p>
                  </a:txBody>
                  <a:tcPr/>
                </a:tc>
                <a:tc>
                  <a:txBody>
                    <a:bodyPr/>
                    <a:lstStyle/>
                    <a:p>
                      <a:r>
                        <a:rPr lang="en-IN" dirty="0"/>
                        <a:t>Average</a:t>
                      </a:r>
                      <a:endParaRPr lang="en-US" dirty="0"/>
                    </a:p>
                  </a:txBody>
                  <a:tcPr/>
                </a:tc>
                <a:extLst>
                  <a:ext uri="{0D108BD9-81ED-4DB2-BD59-A6C34878D82A}">
                    <a16:rowId xmlns:a16="http://schemas.microsoft.com/office/drawing/2014/main" val="3844832241"/>
                  </a:ext>
                </a:extLst>
              </a:tr>
              <a:tr h="5198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K-means</a:t>
                      </a:r>
                      <a:endParaRPr lang="en-US" dirty="0"/>
                    </a:p>
                    <a:p>
                      <a:endParaRPr lang="en-US" dirty="0"/>
                    </a:p>
                  </a:txBody>
                  <a:tcPr/>
                </a:tc>
                <a:tc>
                  <a:txBody>
                    <a:bodyPr/>
                    <a:lstStyle/>
                    <a:p>
                      <a:r>
                        <a:rPr lang="en-IN" dirty="0"/>
                        <a:t>78.9451</a:t>
                      </a:r>
                      <a:endParaRPr lang="en-US" dirty="0"/>
                    </a:p>
                  </a:txBody>
                  <a:tcPr/>
                </a:tc>
                <a:tc>
                  <a:txBody>
                    <a:bodyPr/>
                    <a:lstStyle/>
                    <a:p>
                      <a:r>
                        <a:rPr lang="en-IN" dirty="0"/>
                        <a:t>152.3638</a:t>
                      </a:r>
                      <a:endParaRPr lang="en-US" dirty="0"/>
                    </a:p>
                  </a:txBody>
                  <a:tcPr/>
                </a:tc>
                <a:tc>
                  <a:txBody>
                    <a:bodyPr/>
                    <a:lstStyle/>
                    <a:p>
                      <a:r>
                        <a:rPr lang="en-IN" dirty="0"/>
                        <a:t>127.8941</a:t>
                      </a:r>
                      <a:endParaRPr lang="en-US" dirty="0"/>
                    </a:p>
                  </a:txBody>
                  <a:tcPr/>
                </a:tc>
                <a:extLst>
                  <a:ext uri="{0D108BD9-81ED-4DB2-BD59-A6C34878D82A}">
                    <a16:rowId xmlns:a16="http://schemas.microsoft.com/office/drawing/2014/main" val="337541015"/>
                  </a:ext>
                </a:extLst>
              </a:tr>
              <a:tr h="734700">
                <a:tc>
                  <a:txBody>
                    <a:bodyPr/>
                    <a:lstStyle/>
                    <a:p>
                      <a:r>
                        <a:rPr lang="en-IN" dirty="0"/>
                        <a:t>Firefly optimized K-means</a:t>
                      </a:r>
                      <a:endParaRPr lang="en-US" dirty="0"/>
                    </a:p>
                  </a:txBody>
                  <a:tcPr/>
                </a:tc>
                <a:tc>
                  <a:txBody>
                    <a:bodyPr/>
                    <a:lstStyle/>
                    <a:p>
                      <a:r>
                        <a:rPr lang="en-IN" dirty="0"/>
                        <a:t>78.9408</a:t>
                      </a:r>
                      <a:endParaRPr lang="en-US" dirty="0"/>
                    </a:p>
                  </a:txBody>
                  <a:tcPr/>
                </a:tc>
                <a:tc>
                  <a:txBody>
                    <a:bodyPr/>
                    <a:lstStyle/>
                    <a:p>
                      <a:r>
                        <a:rPr lang="en-IN" dirty="0"/>
                        <a:t>81.3302</a:t>
                      </a:r>
                      <a:endParaRPr lang="en-US" dirty="0"/>
                    </a:p>
                  </a:txBody>
                  <a:tcPr/>
                </a:tc>
                <a:tc>
                  <a:txBody>
                    <a:bodyPr/>
                    <a:lstStyle/>
                    <a:p>
                      <a:r>
                        <a:rPr lang="en-IN" dirty="0"/>
                        <a:t>79.72</a:t>
                      </a:r>
                      <a:endParaRPr lang="en-US" dirty="0"/>
                    </a:p>
                  </a:txBody>
                  <a:tcPr/>
                </a:tc>
                <a:extLst>
                  <a:ext uri="{0D108BD9-81ED-4DB2-BD59-A6C34878D82A}">
                    <a16:rowId xmlns:a16="http://schemas.microsoft.com/office/drawing/2014/main" val="2260595408"/>
                  </a:ext>
                </a:extLst>
              </a:tr>
            </a:tbl>
          </a:graphicData>
        </a:graphic>
      </p:graphicFrame>
      <p:graphicFrame>
        <p:nvGraphicFramePr>
          <p:cNvPr id="7" name="Table 5">
            <a:extLst>
              <a:ext uri="{FF2B5EF4-FFF2-40B4-BE49-F238E27FC236}">
                <a16:creationId xmlns:a16="http://schemas.microsoft.com/office/drawing/2014/main" id="{426A629A-66C0-4FEE-A879-A2B491567E9E}"/>
              </a:ext>
            </a:extLst>
          </p:cNvPr>
          <p:cNvGraphicFramePr>
            <a:graphicFrameLocks noGrp="1"/>
          </p:cNvGraphicFramePr>
          <p:nvPr>
            <p:extLst>
              <p:ext uri="{D42A27DB-BD31-4B8C-83A1-F6EECF244321}">
                <p14:modId xmlns:p14="http://schemas.microsoft.com/office/powerpoint/2010/main" val="1264581110"/>
              </p:ext>
            </p:extLst>
          </p:nvPr>
        </p:nvGraphicFramePr>
        <p:xfrm>
          <a:off x="5019215" y="4027856"/>
          <a:ext cx="6804076" cy="2661726"/>
        </p:xfrm>
        <a:graphic>
          <a:graphicData uri="http://schemas.openxmlformats.org/drawingml/2006/table">
            <a:tbl>
              <a:tblPr firstRow="1" bandRow="1">
                <a:tableStyleId>{F5AB1C69-6EDB-4FF4-983F-18BD219EF322}</a:tableStyleId>
              </a:tblPr>
              <a:tblGrid>
                <a:gridCol w="1701019">
                  <a:extLst>
                    <a:ext uri="{9D8B030D-6E8A-4147-A177-3AD203B41FA5}">
                      <a16:colId xmlns:a16="http://schemas.microsoft.com/office/drawing/2014/main" val="3962495527"/>
                    </a:ext>
                  </a:extLst>
                </a:gridCol>
                <a:gridCol w="1701019">
                  <a:extLst>
                    <a:ext uri="{9D8B030D-6E8A-4147-A177-3AD203B41FA5}">
                      <a16:colId xmlns:a16="http://schemas.microsoft.com/office/drawing/2014/main" val="2626222237"/>
                    </a:ext>
                  </a:extLst>
                </a:gridCol>
                <a:gridCol w="1701019">
                  <a:extLst>
                    <a:ext uri="{9D8B030D-6E8A-4147-A177-3AD203B41FA5}">
                      <a16:colId xmlns:a16="http://schemas.microsoft.com/office/drawing/2014/main" val="3190915298"/>
                    </a:ext>
                  </a:extLst>
                </a:gridCol>
                <a:gridCol w="1701019">
                  <a:extLst>
                    <a:ext uri="{9D8B030D-6E8A-4147-A177-3AD203B41FA5}">
                      <a16:colId xmlns:a16="http://schemas.microsoft.com/office/drawing/2014/main" val="507079914"/>
                    </a:ext>
                  </a:extLst>
                </a:gridCol>
              </a:tblGrid>
              <a:tr h="553623">
                <a:tc gridSpan="4">
                  <a:txBody>
                    <a:bodyPr/>
                    <a:lstStyle/>
                    <a:p>
                      <a:pPr algn="ctr"/>
                      <a:r>
                        <a:rPr lang="en-IN" dirty="0"/>
                        <a:t>CPU time</a:t>
                      </a:r>
                      <a:endParaRPr lang="en-US" dirty="0"/>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316795830"/>
                  </a:ext>
                </a:extLst>
              </a:tr>
              <a:tr h="553623">
                <a:tc>
                  <a:txBody>
                    <a:bodyPr/>
                    <a:lstStyle/>
                    <a:p>
                      <a:endParaRPr lang="en-US" dirty="0"/>
                    </a:p>
                  </a:txBody>
                  <a:tcPr/>
                </a:tc>
                <a:tc>
                  <a:txBody>
                    <a:bodyPr/>
                    <a:lstStyle/>
                    <a:p>
                      <a:r>
                        <a:rPr lang="en-IN" dirty="0"/>
                        <a:t>Best</a:t>
                      </a:r>
                      <a:endParaRPr lang="en-US" dirty="0"/>
                    </a:p>
                  </a:txBody>
                  <a:tcPr/>
                </a:tc>
                <a:tc>
                  <a:txBody>
                    <a:bodyPr/>
                    <a:lstStyle/>
                    <a:p>
                      <a:r>
                        <a:rPr lang="en-IN" dirty="0"/>
                        <a:t>Worst</a:t>
                      </a:r>
                      <a:endParaRPr lang="en-US" dirty="0"/>
                    </a:p>
                  </a:txBody>
                  <a:tcPr/>
                </a:tc>
                <a:tc>
                  <a:txBody>
                    <a:bodyPr/>
                    <a:lstStyle/>
                    <a:p>
                      <a:r>
                        <a:rPr lang="en-IN" dirty="0"/>
                        <a:t>Average</a:t>
                      </a:r>
                      <a:endParaRPr lang="en-US" dirty="0"/>
                    </a:p>
                  </a:txBody>
                  <a:tcPr/>
                </a:tc>
                <a:extLst>
                  <a:ext uri="{0D108BD9-81ED-4DB2-BD59-A6C34878D82A}">
                    <a16:rowId xmlns:a16="http://schemas.microsoft.com/office/drawing/2014/main" val="3844832241"/>
                  </a:ext>
                </a:extLst>
              </a:tr>
              <a:tr h="5536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K-means</a:t>
                      </a:r>
                      <a:endParaRPr lang="en-US" dirty="0"/>
                    </a:p>
                    <a:p>
                      <a:endParaRPr lang="en-US" dirty="0"/>
                    </a:p>
                  </a:txBody>
                  <a:tcPr/>
                </a:tc>
                <a:tc>
                  <a:txBody>
                    <a:bodyPr/>
                    <a:lstStyle/>
                    <a:p>
                      <a:r>
                        <a:rPr lang="en-IN" dirty="0"/>
                        <a:t>51.21</a:t>
                      </a:r>
                      <a:endParaRPr lang="en-US" dirty="0"/>
                    </a:p>
                  </a:txBody>
                  <a:tcPr/>
                </a:tc>
                <a:tc>
                  <a:txBody>
                    <a:bodyPr/>
                    <a:lstStyle/>
                    <a:p>
                      <a:r>
                        <a:rPr lang="en-IN" dirty="0"/>
                        <a:t>51.67</a:t>
                      </a:r>
                      <a:endParaRPr lang="en-US" dirty="0"/>
                    </a:p>
                  </a:txBody>
                  <a:tcPr/>
                </a:tc>
                <a:tc>
                  <a:txBody>
                    <a:bodyPr/>
                    <a:lstStyle/>
                    <a:p>
                      <a:r>
                        <a:rPr lang="en-IN" dirty="0"/>
                        <a:t>51.44</a:t>
                      </a:r>
                      <a:endParaRPr lang="en-US" dirty="0"/>
                    </a:p>
                  </a:txBody>
                  <a:tcPr/>
                </a:tc>
                <a:extLst>
                  <a:ext uri="{0D108BD9-81ED-4DB2-BD59-A6C34878D82A}">
                    <a16:rowId xmlns:a16="http://schemas.microsoft.com/office/drawing/2014/main" val="337541015"/>
                  </a:ext>
                </a:extLst>
              </a:tr>
              <a:tr h="782413">
                <a:tc>
                  <a:txBody>
                    <a:bodyPr/>
                    <a:lstStyle/>
                    <a:p>
                      <a:r>
                        <a:rPr lang="en-IN" dirty="0"/>
                        <a:t>Firefly optimized K-means</a:t>
                      </a:r>
                      <a:endParaRPr lang="en-US" dirty="0"/>
                    </a:p>
                  </a:txBody>
                  <a:tcPr/>
                </a:tc>
                <a:tc>
                  <a:txBody>
                    <a:bodyPr/>
                    <a:lstStyle/>
                    <a:p>
                      <a:r>
                        <a:rPr lang="en-IN" dirty="0"/>
                        <a:t>142.89</a:t>
                      </a:r>
                      <a:endParaRPr lang="en-US" dirty="0"/>
                    </a:p>
                  </a:txBody>
                  <a:tcPr/>
                </a:tc>
                <a:tc>
                  <a:txBody>
                    <a:bodyPr/>
                    <a:lstStyle/>
                    <a:p>
                      <a:r>
                        <a:rPr lang="en-IN" dirty="0"/>
                        <a:t>177.7</a:t>
                      </a:r>
                      <a:endParaRPr lang="en-US" dirty="0"/>
                    </a:p>
                  </a:txBody>
                  <a:tcPr/>
                </a:tc>
                <a:tc>
                  <a:txBody>
                    <a:bodyPr/>
                    <a:lstStyle/>
                    <a:p>
                      <a:r>
                        <a:rPr lang="en-IN" dirty="0"/>
                        <a:t>167l24</a:t>
                      </a:r>
                      <a:endParaRPr lang="en-US" dirty="0"/>
                    </a:p>
                  </a:txBody>
                  <a:tcPr/>
                </a:tc>
                <a:extLst>
                  <a:ext uri="{0D108BD9-81ED-4DB2-BD59-A6C34878D82A}">
                    <a16:rowId xmlns:a16="http://schemas.microsoft.com/office/drawing/2014/main" val="2260595408"/>
                  </a:ext>
                </a:extLst>
              </a:tr>
            </a:tbl>
          </a:graphicData>
        </a:graphic>
      </p:graphicFrame>
    </p:spTree>
    <p:extLst>
      <p:ext uri="{BB962C8B-B14F-4D97-AF65-F5344CB8AC3E}">
        <p14:creationId xmlns:p14="http://schemas.microsoft.com/office/powerpoint/2010/main" val="1229602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884</TotalTime>
  <Words>1090</Words>
  <Application>Microsoft Macintosh PowerPoint</Application>
  <PresentationFormat>Widescreen</PresentationFormat>
  <Paragraphs>100</Paragraphs>
  <Slides>13</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Calibri Light</vt:lpstr>
      <vt:lpstr>Trebuchet MS</vt:lpstr>
      <vt:lpstr>Wingdings</vt:lpstr>
      <vt:lpstr>Wingdings 3</vt:lpstr>
      <vt:lpstr>Office Theme</vt:lpstr>
      <vt:lpstr>Facet</vt:lpstr>
      <vt:lpstr>Optimized K-means using firefly Algorithm</vt:lpstr>
      <vt:lpstr>Problem Statement</vt:lpstr>
      <vt:lpstr>More about Firefly Algorithm </vt:lpstr>
      <vt:lpstr>Assumptions about firefly in our Firefly Algorithm</vt:lpstr>
      <vt:lpstr>More about the dataset we have used</vt:lpstr>
      <vt:lpstr>How K-means clustering works?</vt:lpstr>
      <vt:lpstr>Optimizing K-means with Firefly Algorithm</vt:lpstr>
      <vt:lpstr>Results: How firefly optimizes the k-means clusters </vt:lpstr>
      <vt:lpstr>How K-means compares to FA optimized K-means</vt:lpstr>
      <vt:lpstr>Conclusion</vt:lpstr>
      <vt:lpstr>Other application areas of Firefly Algorithms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Optimized K-means using firefly Algorithm</dc:title>
  <dc:creator>Gahan Gurumurthy</dc:creator>
  <cp:lastModifiedBy>Chaithanya Chikkanna Swamy</cp:lastModifiedBy>
  <cp:revision>19</cp:revision>
  <dcterms:created xsi:type="dcterms:W3CDTF">2020-05-04T09:24:01Z</dcterms:created>
  <dcterms:modified xsi:type="dcterms:W3CDTF">2020-05-05T00:13:16Z</dcterms:modified>
</cp:coreProperties>
</file>