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3" r:id="rId9"/>
    <p:sldId id="261" r:id="rId10"/>
    <p:sldId id="262" r:id="rId11"/>
    <p:sldId id="265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Table design using </a:t>
            </a:r>
            <a:r>
              <a:rPr lang="en-US" sz="6000" dirty="0">
                <a:solidFill>
                  <a:srgbClr val="00B050"/>
                </a:solidFill>
              </a:rPr>
              <a:t>divs</a:t>
            </a:r>
            <a:r>
              <a:rPr lang="en-US" sz="6000" dirty="0"/>
              <a:t> and </a:t>
            </a:r>
            <a:r>
              <a:rPr lang="en-US" sz="6000" dirty="0">
                <a:solidFill>
                  <a:srgbClr val="00B050"/>
                </a:solidFill>
              </a:rPr>
              <a:t>spans</a:t>
            </a:r>
            <a:r>
              <a:rPr lang="en-US" sz="6000" dirty="0"/>
              <a:t> without using </a:t>
            </a:r>
            <a:r>
              <a:rPr lang="en-US" sz="6000" dirty="0">
                <a:solidFill>
                  <a:srgbClr val="FF0000"/>
                </a:solidFill>
              </a:rPr>
              <a:t>&lt;table&gt; </a:t>
            </a:r>
            <a:r>
              <a:rPr lang="en-US" sz="6000" dirty="0"/>
              <a:t>tag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K.CHAITHANYA KRISHNA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BVRIT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21211A05D4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E3DCE8-A9F1-6ADD-DA1D-D6872E5B2828}"/>
              </a:ext>
            </a:extLst>
          </p:cNvPr>
          <p:cNvSpPr txBox="1">
            <a:spLocks/>
          </p:cNvSpPr>
          <p:nvPr/>
        </p:nvSpPr>
        <p:spPr>
          <a:xfrm>
            <a:off x="839755" y="1002943"/>
            <a:ext cx="10636898" cy="3578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 !!</a:t>
            </a:r>
            <a:endParaRPr lang="en-US" sz="6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33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337" y="1002944"/>
            <a:ext cx="8668139" cy="2426056"/>
          </a:xfrm>
        </p:spPr>
        <p:txBody>
          <a:bodyPr anchor="ctr">
            <a:normAutofit fontScale="90000"/>
          </a:bodyPr>
          <a:lstStyle/>
          <a:p>
            <a:pPr lvl="0" algn="ctr"/>
            <a:r>
              <a:rPr lang="en-US" sz="4800" i="1" dirty="0">
                <a:solidFill>
                  <a:srgbClr val="FF0000"/>
                </a:solidFill>
              </a:rPr>
              <a:t>&lt;table&gt;</a:t>
            </a:r>
            <a:r>
              <a:rPr lang="en-US" sz="4800" i="1" dirty="0">
                <a:solidFill>
                  <a:schemeClr val="tx1"/>
                </a:solidFill>
              </a:rPr>
              <a:t>Table Layout</a:t>
            </a:r>
            <a:r>
              <a:rPr lang="en-US" sz="4800" i="1" dirty="0">
                <a:solidFill>
                  <a:srgbClr val="FF0000"/>
                </a:solidFill>
              </a:rPr>
              <a:t>&lt;/table&gt;</a:t>
            </a:r>
            <a:br>
              <a:rPr lang="en-US" sz="4800" i="1" dirty="0">
                <a:solidFill>
                  <a:srgbClr val="FF0000"/>
                </a:solidFill>
              </a:rPr>
            </a:br>
            <a:r>
              <a:rPr lang="en-US" sz="4800" i="1" dirty="0">
                <a:solidFill>
                  <a:srgbClr val="FF0000"/>
                </a:solidFill>
              </a:rPr>
              <a:t>vs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00B050"/>
                </a:solidFill>
              </a:rPr>
              <a:t>&lt;div&gt;</a:t>
            </a:r>
            <a:r>
              <a:rPr lang="en-US" sz="4800" i="1" dirty="0">
                <a:solidFill>
                  <a:srgbClr val="FFFF00"/>
                </a:solidFill>
              </a:rPr>
              <a:t>&lt;span&gt;</a:t>
            </a:r>
            <a:r>
              <a:rPr lang="en-US" sz="4800" i="1" dirty="0">
                <a:solidFill>
                  <a:schemeClr val="tx1"/>
                </a:solidFill>
              </a:rPr>
              <a:t>Div/span Layout </a:t>
            </a:r>
            <a:r>
              <a:rPr lang="en-US" sz="4800" i="1" dirty="0">
                <a:solidFill>
                  <a:srgbClr val="FFFF00"/>
                </a:solidFill>
              </a:rPr>
              <a:t>&lt;/span&gt;</a:t>
            </a:r>
            <a:r>
              <a:rPr lang="en-US" sz="4800" i="1" dirty="0">
                <a:solidFill>
                  <a:srgbClr val="00B050"/>
                </a:solidFill>
              </a:rPr>
              <a:t>&lt;/div&gt;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472" y="381000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Traditional web design often relies on the &lt;table&gt; tag for structuring tabular data.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9BD254-6539-F787-944C-17A226781846}"/>
              </a:ext>
            </a:extLst>
          </p:cNvPr>
          <p:cNvSpPr txBox="1">
            <a:spLocks/>
          </p:cNvSpPr>
          <p:nvPr/>
        </p:nvSpPr>
        <p:spPr>
          <a:xfrm>
            <a:off x="372263" y="88544"/>
            <a:ext cx="10058400" cy="104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solidFill>
                  <a:schemeClr val="accent3">
                    <a:lumMod val="50000"/>
                  </a:schemeClr>
                </a:solidFill>
                <a:latin typeface="Bookman Old Style (Headings)"/>
              </a:rPr>
              <a:t>Introduction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D5D034E-FD00-E08F-8FA1-ADC01E4450B5}"/>
              </a:ext>
            </a:extLst>
          </p:cNvPr>
          <p:cNvSpPr txBox="1">
            <a:spLocks/>
          </p:cNvSpPr>
          <p:nvPr/>
        </p:nvSpPr>
        <p:spPr>
          <a:xfrm>
            <a:off x="801472" y="5283556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However, in modern web development, there's a shift towards using more flexible and semantic HTML elements.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489760"/>
            <a:ext cx="10058400" cy="1040460"/>
          </a:xfrm>
        </p:spPr>
        <p:txBody>
          <a:bodyPr anchor="ctr">
            <a:noAutofit/>
          </a:bodyPr>
          <a:lstStyle/>
          <a:p>
            <a:pPr lvl="0" algn="ctr"/>
            <a:r>
              <a:rPr lang="en-US" sz="4000" i="1" dirty="0">
                <a:solidFill>
                  <a:srgbClr val="FF0000"/>
                </a:solidFill>
              </a:rPr>
              <a:t>&lt;table&gt;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TABLE LAYOUT</a:t>
            </a:r>
            <a:r>
              <a:rPr lang="en-US" sz="4000" i="1" dirty="0">
                <a:solidFill>
                  <a:srgbClr val="FF0000"/>
                </a:solidFill>
              </a:rPr>
              <a:t>&lt;/table&gt;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Designing tables using &lt;div&gt; and &lt;span&gt; elements instead of the &lt;table&gt; tag is a common practice in modern web development, especially in scenarios where you need more flexibility and control over the layout and styling.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4E8A8-14E0-57CD-DECF-E245D9FA8B23}"/>
              </a:ext>
            </a:extLst>
          </p:cNvPr>
          <p:cNvSpPr txBox="1">
            <a:spLocks/>
          </p:cNvSpPr>
          <p:nvPr/>
        </p:nvSpPr>
        <p:spPr>
          <a:xfrm>
            <a:off x="475862" y="1418253"/>
            <a:ext cx="11327362" cy="3534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Table layout is one of the least suggested layout in HTML because of its complexity. As it name suggests it is based on &lt;table&gt; element. &lt;table&gt; element provides the functionality of arranging data in the form of rows and columns.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&lt;table&gt; tag is also a container tag i.e. it has both opening and ending tag. Inside &lt;table&gt; element we can use more than one HTML element but there are three meta tags which is necessary to use in order to arrange data into the table.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First one is &lt;tr&gt; tag which means table row and it adds the new row in table.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Second one is &lt;</a:t>
            </a:r>
            <a:r>
              <a:rPr lang="en-US" sz="2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 tag which stands for table heading and it stores the heading of the table of the table. And the last one is &lt;td&gt; i.e. table data that stores the information or data of the table.</a:t>
            </a:r>
          </a:p>
        </p:txBody>
      </p:sp>
    </p:spTree>
    <p:extLst>
      <p:ext uri="{BB962C8B-B14F-4D97-AF65-F5344CB8AC3E}">
        <p14:creationId xmlns:p14="http://schemas.microsoft.com/office/powerpoint/2010/main" val="168216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0808"/>
            <a:ext cx="10058400" cy="1040460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TABLE LAYOUT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DE40-0543-8BB5-6F8C-D17EC4AB6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49" y="1154615"/>
            <a:ext cx="1049597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2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150" y="489760"/>
            <a:ext cx="10963469" cy="1040460"/>
          </a:xfrm>
        </p:spPr>
        <p:txBody>
          <a:bodyPr anchor="ctr">
            <a:noAutofit/>
          </a:bodyPr>
          <a:lstStyle/>
          <a:p>
            <a:pPr lvl="0" algn="ctr"/>
            <a:r>
              <a:rPr lang="en-US" sz="3200" i="1" dirty="0">
                <a:solidFill>
                  <a:srgbClr val="FF0000"/>
                </a:solidFill>
              </a:rPr>
              <a:t>&lt;div&gt;&lt;span&gt;   </a:t>
            </a: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DIV’S AND SPAN’S LAYOUT                      </a:t>
            </a:r>
            <a:r>
              <a:rPr lang="en-US" sz="3200" i="1" dirty="0">
                <a:solidFill>
                  <a:srgbClr val="FF0000"/>
                </a:solidFill>
              </a:rPr>
              <a:t>&lt;/span&gt;&lt;/div&gt;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In modern web development, the layout structure is predominantly crafted using &lt;div&gt; and &lt;span&gt; elements in HTML, empowered by CSS styling. These elements offer a versatile and semantic approach to organizing content and design on webpages.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4E8A8-14E0-57CD-DECF-E245D9FA8B23}"/>
              </a:ext>
            </a:extLst>
          </p:cNvPr>
          <p:cNvSpPr txBox="1">
            <a:spLocks/>
          </p:cNvSpPr>
          <p:nvPr/>
        </p:nvSpPr>
        <p:spPr>
          <a:xfrm>
            <a:off x="475862" y="1418253"/>
            <a:ext cx="11327362" cy="3534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i="1" dirty="0">
                <a:solidFill>
                  <a:schemeClr val="bg1"/>
                </a:solidFill>
              </a:rPr>
              <a:t>DIVS (&lt;div&gt;)</a:t>
            </a:r>
          </a:p>
          <a:p>
            <a:pPr algn="just"/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&lt;div&gt; element acts as a foundational building block, enabling developers to create structured sections within a webpage. Serving as a block-level container, &lt;div&gt; elements are adept at grouping related content and delineating distinct areas of a layout. Whether it's defining header, footer, sidebar, or main content sections, &lt;div&gt; elements offer flexibility in structuring webpage layouts, fostering clean and organized code.</a:t>
            </a:r>
          </a:p>
          <a:p>
            <a:pPr algn="just"/>
            <a:endParaRPr lang="en-US" sz="2000" i="1" dirty="0">
              <a:solidFill>
                <a:schemeClr val="bg1"/>
              </a:solidFill>
            </a:endParaRPr>
          </a:p>
          <a:p>
            <a:pPr algn="just"/>
            <a:r>
              <a:rPr lang="en-US" sz="2000" i="1" dirty="0">
                <a:solidFill>
                  <a:schemeClr val="bg1"/>
                </a:solidFill>
              </a:rPr>
              <a:t>SPANS(&lt;span&gt;)</a:t>
            </a:r>
            <a:b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Conversely, the &lt;span&gt; element operates at an inline level, allowing developers to apply targeted styles or functionality to specific segments of text or inline elements within a document. Often used for fine-grained styling or scripting purposes, &lt;span&gt; elements facilitate the isolation and customization of individual elements or text fragments within larger content blocks.</a:t>
            </a:r>
          </a:p>
        </p:txBody>
      </p:sp>
    </p:spTree>
    <p:extLst>
      <p:ext uri="{BB962C8B-B14F-4D97-AF65-F5344CB8AC3E}">
        <p14:creationId xmlns:p14="http://schemas.microsoft.com/office/powerpoint/2010/main" val="389479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0808"/>
            <a:ext cx="10058400" cy="1040460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DIV &amp; SPAN LAYOUT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B949C-5ED1-5925-F780-1C7B511C8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1119673"/>
            <a:ext cx="8574833" cy="55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8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0808"/>
            <a:ext cx="10058400" cy="1040460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000" i="1" dirty="0">
                <a:solidFill>
                  <a:srgbClr val="00B050"/>
                </a:solidFill>
              </a:rPr>
              <a:t>DIV &amp; SPAN 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V/S </a:t>
            </a:r>
            <a:r>
              <a:rPr lang="en-US" sz="4000" i="1" dirty="0">
                <a:solidFill>
                  <a:srgbClr val="FF0000"/>
                </a:solidFill>
              </a:rPr>
              <a:t>TABLE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LAYOUT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E8ECC5-9166-926D-9E5E-8E904A8E8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986316"/>
              </p:ext>
            </p:extLst>
          </p:nvPr>
        </p:nvGraphicFramePr>
        <p:xfrm>
          <a:off x="438538" y="1139610"/>
          <a:ext cx="11383347" cy="53036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94449">
                  <a:extLst>
                    <a:ext uri="{9D8B030D-6E8A-4147-A177-3AD203B41FA5}">
                      <a16:colId xmlns:a16="http://schemas.microsoft.com/office/drawing/2014/main" val="4234966950"/>
                    </a:ext>
                  </a:extLst>
                </a:gridCol>
                <a:gridCol w="3794449">
                  <a:extLst>
                    <a:ext uri="{9D8B030D-6E8A-4147-A177-3AD203B41FA5}">
                      <a16:colId xmlns:a16="http://schemas.microsoft.com/office/drawing/2014/main" val="441480217"/>
                    </a:ext>
                  </a:extLst>
                </a:gridCol>
                <a:gridCol w="3794449">
                  <a:extLst>
                    <a:ext uri="{9D8B030D-6E8A-4147-A177-3AD203B41FA5}">
                      <a16:colId xmlns:a16="http://schemas.microsoft.com/office/drawing/2014/main" val="3219840160"/>
                    </a:ext>
                  </a:extLst>
                </a:gridCol>
              </a:tblGrid>
              <a:tr h="42118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ookman Old Style (Headings)"/>
                        </a:rPr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ookman Old Style (Headings)"/>
                        </a:rPr>
                        <a:t>Div-span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ookman Old Style (Headings)"/>
                        </a:rPr>
                        <a:t>Table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958775"/>
                  </a:ext>
                </a:extLst>
              </a:tr>
              <a:tr h="166167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ookman Old Style (Headings)"/>
                        </a:rPr>
                        <a:t>Structure and Semantics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Bookman Old Style (Headings)"/>
                        </a:rPr>
                        <a:t>Utilizes &lt;div&gt; and &lt;span&gt; elements for structural hierarchy.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Bookman Old Style (Headings)"/>
                        </a:rPr>
                        <a:t>Offers semantic markup for content organization.</a:t>
                      </a:r>
                      <a:endParaRPr lang="en-IN" dirty="0">
                        <a:latin typeface="Bookman Old Style (Headings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Bookman Old Style (Headings)"/>
                        </a:rPr>
                        <a:t>Relies on &lt;table&gt;, &lt;tr&gt;, &lt;</a:t>
                      </a:r>
                      <a:r>
                        <a:rPr lang="en-US" dirty="0" err="1">
                          <a:latin typeface="Bookman Old Style (Headings)"/>
                        </a:rPr>
                        <a:t>th</a:t>
                      </a:r>
                      <a:r>
                        <a:rPr lang="en-US" dirty="0">
                          <a:latin typeface="Bookman Old Style (Headings)"/>
                        </a:rPr>
                        <a:t>&gt;, &lt;td&gt; elements for data presentation.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Bookman Old Style (Headings)"/>
                        </a:rPr>
                        <a:t>Primarily designed for tabular data representation.</a:t>
                      </a:r>
                      <a:endParaRPr lang="en-IN" dirty="0">
                        <a:latin typeface="Bookman Old Style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347340"/>
                  </a:ext>
                </a:extLst>
              </a:tr>
              <a:tr h="166167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ookman Old Style (Headings)"/>
                        </a:rPr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Bookman Old Style (Headings)"/>
                        </a:rPr>
                        <a:t> Provides flexibility in layout design and responsiveness.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Bookman Old Style (Headings)"/>
                        </a:rPr>
                        <a:t>Allows greater control over styling with CSS.</a:t>
                      </a:r>
                      <a:endParaRPr lang="en-IN" dirty="0">
                        <a:latin typeface="Bookman Old Style (Headings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Bookman Old Style (Headings)"/>
                        </a:rPr>
                        <a:t>Less flexible, rigid structure designed for tabular data.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Bookman Old Style (Headings)"/>
                        </a:rPr>
                        <a:t>Challenging to adapt for responsive design.</a:t>
                      </a:r>
                      <a:endParaRPr lang="en-IN" dirty="0">
                        <a:latin typeface="Bookman Old Style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155766"/>
                  </a:ext>
                </a:extLst>
              </a:tr>
              <a:tr h="155907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ookman Old Style (Headings)"/>
                        </a:rPr>
                        <a:t>Accessibility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Bookman Old Style (Headings)"/>
                        </a:rPr>
                        <a:t>Enhances accessibility by providing clear document structure.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Bookman Old Style (Headings)"/>
                        </a:rPr>
                        <a:t>Facilitates interpretation by assistive technologies.</a:t>
                      </a:r>
                      <a:endParaRPr lang="en-IN" dirty="0">
                        <a:latin typeface="Bookman Old Style (Headings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Bookman Old Style (Headings)"/>
                        </a:rPr>
                        <a:t>May present accessibility challenges, especially for screen readers.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Bookman Old Style (Headings)"/>
                        </a:rPr>
                        <a:t> Requires careful markup for accessibility compliance.</a:t>
                      </a:r>
                      <a:endParaRPr lang="en-IN" dirty="0">
                        <a:latin typeface="Bookman Old Style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018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65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0808"/>
            <a:ext cx="10058400" cy="1040460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000" i="1" dirty="0">
                <a:solidFill>
                  <a:srgbClr val="00B050"/>
                </a:solidFill>
              </a:rPr>
              <a:t>DIV &amp; SPAN 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V/S </a:t>
            </a:r>
            <a:r>
              <a:rPr lang="en-US" sz="4000" i="1" dirty="0">
                <a:solidFill>
                  <a:srgbClr val="FF0000"/>
                </a:solidFill>
              </a:rPr>
              <a:t>TABLE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LAYOUT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E8ECC5-9166-926D-9E5E-8E904A8E8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74141"/>
              </p:ext>
            </p:extLst>
          </p:nvPr>
        </p:nvGraphicFramePr>
        <p:xfrm>
          <a:off x="438538" y="1139610"/>
          <a:ext cx="11383347" cy="55575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94449">
                  <a:extLst>
                    <a:ext uri="{9D8B030D-6E8A-4147-A177-3AD203B41FA5}">
                      <a16:colId xmlns:a16="http://schemas.microsoft.com/office/drawing/2014/main" val="4234966950"/>
                    </a:ext>
                  </a:extLst>
                </a:gridCol>
                <a:gridCol w="3794449">
                  <a:extLst>
                    <a:ext uri="{9D8B030D-6E8A-4147-A177-3AD203B41FA5}">
                      <a16:colId xmlns:a16="http://schemas.microsoft.com/office/drawing/2014/main" val="441480217"/>
                    </a:ext>
                  </a:extLst>
                </a:gridCol>
                <a:gridCol w="3794449">
                  <a:extLst>
                    <a:ext uri="{9D8B030D-6E8A-4147-A177-3AD203B41FA5}">
                      <a16:colId xmlns:a16="http://schemas.microsoft.com/office/drawing/2014/main" val="3219840160"/>
                    </a:ext>
                  </a:extLst>
                </a:gridCol>
              </a:tblGrid>
              <a:tr h="42118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ookman Old Style (Headings)"/>
                        </a:rPr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ookman Old Style (Headings)"/>
                        </a:rPr>
                        <a:t>Div-span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ookman Old Style (Headings)"/>
                        </a:rPr>
                        <a:t>Table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958775"/>
                  </a:ext>
                </a:extLst>
              </a:tr>
              <a:tr h="166167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ookman Old Style (Headings)"/>
                        </a:rPr>
                        <a:t>Responsiveness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Bookman Old Style (Headings)"/>
                        </a:rPr>
                        <a:t> Enables fluid adaptation to different screen sizes and devices.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Bookman Old Style (Headings)"/>
                        </a:rPr>
                        <a:t>Well-suited for responsive design principles.</a:t>
                      </a:r>
                      <a:endParaRPr lang="en-IN" dirty="0">
                        <a:latin typeface="Bookman Old Style (Headings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Bookman Old Style (Headings)"/>
                        </a:rPr>
                        <a:t>Prone to difficulties in achieving responsiveness due to rigid structure.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Bookman Old Style (Headings)"/>
                        </a:rPr>
                        <a:t>Requires additional effort for responsive layouts.</a:t>
                      </a:r>
                      <a:endParaRPr lang="en-IN" dirty="0">
                        <a:latin typeface="Bookman Old Style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347340"/>
                  </a:ext>
                </a:extLst>
              </a:tr>
              <a:tr h="166167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ookman Old Style (Headings)"/>
                        </a:rPr>
                        <a:t>Maintainability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Bookman Old Style (Headings)"/>
                        </a:rPr>
                        <a:t> Offers modular and semantic structure for easier maintenance.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Bookman Old Style (Headings)"/>
                        </a:rPr>
                        <a:t>Simplifies layout modifications with cleaner codebase.</a:t>
                      </a:r>
                      <a:endParaRPr lang="en-IN" dirty="0">
                        <a:latin typeface="Bookman Old Style (Headings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Bookman Old Style (Headings)"/>
                        </a:rPr>
                        <a:t>Can become unwieldy and difficult to maintain as complexity increases.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Bookman Old Style (Headings)"/>
                        </a:rPr>
                        <a:t>May require substantial restructuring for modifications.</a:t>
                      </a:r>
                      <a:endParaRPr lang="en-IN" dirty="0">
                        <a:latin typeface="Bookman Old Style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155766"/>
                  </a:ext>
                </a:extLst>
              </a:tr>
              <a:tr h="155907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ookman Old Style (Headings)"/>
                        </a:rPr>
                        <a:t>Styling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Bookman Old Style (Headings)"/>
                        </a:rPr>
                        <a:t>Provides fine-grained control over styling through CSS.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Bookman Old Style (Headings)"/>
                        </a:rPr>
                        <a:t>Allows customization of individual elements for unique designs.</a:t>
                      </a:r>
                      <a:endParaRPr lang="en-IN" dirty="0">
                        <a:latin typeface="Bookman Old Style (Headings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Bookman Old Style (Headings)"/>
                        </a:rPr>
                        <a:t>Styling options may be limited and less predictable with CSS.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Bookman Old Style (Headings)"/>
                        </a:rPr>
                        <a:t>Requires workarounds for complex layouts or design variations.</a:t>
                      </a:r>
                      <a:endParaRPr lang="en-IN" dirty="0">
                        <a:latin typeface="Bookman Old Style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018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99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60808"/>
            <a:ext cx="10058400" cy="1040460"/>
          </a:xfrm>
        </p:spPr>
        <p:txBody>
          <a:bodyPr anchor="ctr">
            <a:normAutofit/>
          </a:bodyPr>
          <a:lstStyle/>
          <a:p>
            <a:pPr lvl="0"/>
            <a:r>
              <a:rPr lang="en-US" sz="4000" i="1" dirty="0">
                <a:solidFill>
                  <a:schemeClr val="accent3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In today's web development landscape, embracing div-span layout empowers developers to create dynamic, accessible, and visually appealing websites, ensuring an optimal user experience across devices.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E3DCE8-A9F1-6ADD-DA1D-D6872E5B2828}"/>
              </a:ext>
            </a:extLst>
          </p:cNvPr>
          <p:cNvSpPr txBox="1">
            <a:spLocks/>
          </p:cNvSpPr>
          <p:nvPr/>
        </p:nvSpPr>
        <p:spPr>
          <a:xfrm>
            <a:off x="839755" y="1002943"/>
            <a:ext cx="10636898" cy="3578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Div-Span Layout: </a:t>
            </a:r>
            <a:r>
              <a:rPr lang="en-US" sz="2800" i="1" dirty="0">
                <a:solidFill>
                  <a:schemeClr val="bg1"/>
                </a:solidFill>
              </a:rPr>
              <a:t>Offers flexibility, accessibility, and ease of maintenance. Ideal for modern web design, providing semantic structure and responsive capabilities.</a:t>
            </a:r>
          </a:p>
          <a:p>
            <a:pPr algn="just"/>
            <a:endParaRPr lang="en-US" sz="2800" i="1" dirty="0">
              <a:solidFill>
                <a:schemeClr val="bg1"/>
              </a:solidFill>
            </a:endParaRPr>
          </a:p>
          <a:p>
            <a:pPr algn="just"/>
            <a:r>
              <a:rPr lang="en-US" sz="2800" i="1" dirty="0">
                <a:solidFill>
                  <a:schemeClr val="tx1"/>
                </a:solidFill>
              </a:rPr>
              <a:t>Table Layout: </a:t>
            </a:r>
            <a:r>
              <a:rPr lang="en-US" sz="2800" i="1" dirty="0">
                <a:solidFill>
                  <a:schemeClr val="bg1"/>
                </a:solidFill>
              </a:rPr>
              <a:t>Suited for tabular data but lacks flexibility and accessibility. Challenging for responsive design and may hinder maintainability.</a:t>
            </a:r>
          </a:p>
          <a:p>
            <a:pPr algn="just"/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7825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{85C07A39-672A-4515-96E0-15DEB2307ED2}tf56160789_win32</Template>
  <TotalTime>136</TotalTime>
  <Words>852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Bookman Old Style</vt:lpstr>
      <vt:lpstr>Bookman Old Style (Headings)</vt:lpstr>
      <vt:lpstr>Calibri</vt:lpstr>
      <vt:lpstr>Franklin Gothic Book</vt:lpstr>
      <vt:lpstr>Söhne</vt:lpstr>
      <vt:lpstr>Wingdings</vt:lpstr>
      <vt:lpstr>Custom</vt:lpstr>
      <vt:lpstr>Table design using divs and spans without using &lt;table&gt; tag</vt:lpstr>
      <vt:lpstr>&lt;table&gt;Table Layout&lt;/table&gt; vs &lt;div&gt;&lt;span&gt;Div/span Layout &lt;/span&gt;&lt;/div&gt;</vt:lpstr>
      <vt:lpstr>&lt;table&gt;TABLE LAYOUT&lt;/table&gt;</vt:lpstr>
      <vt:lpstr>TABLE LAYOUT</vt:lpstr>
      <vt:lpstr>&lt;div&gt;&lt;span&gt;   DIV’S AND SPAN’S LAYOUT                      &lt;/span&gt;&lt;/div&gt;</vt:lpstr>
      <vt:lpstr>DIV &amp; SPAN LAYOUT</vt:lpstr>
      <vt:lpstr>DIV &amp; SPAN V/S TABLE LAYOUT</vt:lpstr>
      <vt:lpstr>DIV &amp; SPAN V/S TABLE LAYOUT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design using divs and spans without using &lt;table&gt; tag</dc:title>
  <dc:creator>chaithanya krishna</dc:creator>
  <cp:lastModifiedBy>chaithanya krishna</cp:lastModifiedBy>
  <cp:revision>25</cp:revision>
  <dcterms:created xsi:type="dcterms:W3CDTF">2024-05-14T11:13:44Z</dcterms:created>
  <dcterms:modified xsi:type="dcterms:W3CDTF">2024-05-15T03:24:20Z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