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210"/>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solidFill>
                  <a:srgbClr val="FF0000"/>
                </a:solidFill>
              </a:rPr>
              <a:t>HTML</a:t>
            </a:r>
            <a:br>
              <a:rPr lang="en-US" dirty="0"/>
            </a:br>
            <a:r>
              <a:rPr lang="en-US" dirty="0"/>
              <a:t>DATA ATTRIBUTE</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92500" lnSpcReduction="20000"/>
          </a:bodyPr>
          <a:lstStyle/>
          <a:p>
            <a:r>
              <a:rPr lang="en-US" dirty="0">
                <a:solidFill>
                  <a:schemeClr val="tx1">
                    <a:lumMod val="85000"/>
                    <a:lumOff val="15000"/>
                  </a:schemeClr>
                </a:solidFill>
              </a:rPr>
              <a:t>K.CHAITHANYA KRISHNA</a:t>
            </a:r>
            <a:br>
              <a:rPr lang="en-US" dirty="0">
                <a:solidFill>
                  <a:schemeClr val="tx1">
                    <a:lumMod val="85000"/>
                    <a:lumOff val="15000"/>
                  </a:schemeClr>
                </a:solidFill>
              </a:rPr>
            </a:br>
            <a:r>
              <a:rPr lang="en-US" dirty="0">
                <a:solidFill>
                  <a:schemeClr val="tx1">
                    <a:lumMod val="85000"/>
                    <a:lumOff val="15000"/>
                  </a:schemeClr>
                </a:solidFill>
              </a:rPr>
              <a:t>BVRIT</a:t>
            </a:r>
            <a:br>
              <a:rPr lang="en-US" dirty="0">
                <a:solidFill>
                  <a:schemeClr val="tx1">
                    <a:lumMod val="85000"/>
                    <a:lumOff val="15000"/>
                  </a:schemeClr>
                </a:solidFill>
              </a:rPr>
            </a:br>
            <a:r>
              <a:rPr lang="en-US" dirty="0">
                <a:solidFill>
                  <a:schemeClr val="tx1">
                    <a:lumMod val="85000"/>
                    <a:lumOff val="15000"/>
                  </a:schemeClr>
                </a:solidFill>
              </a:rPr>
              <a:t>21211A05D4</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95739" y="395058"/>
            <a:ext cx="10189028" cy="1146048"/>
          </a:xfrm>
        </p:spPr>
        <p:txBody>
          <a:bodyPr anchor="ctr">
            <a:normAutofit fontScale="90000"/>
          </a:bodyPr>
          <a:lstStyle/>
          <a:p>
            <a:pPr lvl="0"/>
            <a:r>
              <a:rPr lang="en-US" sz="4800" i="1" dirty="0">
                <a:solidFill>
                  <a:srgbClr val="FF0000"/>
                </a:solidFill>
              </a:rPr>
              <a:t>&lt;h2&gt; </a:t>
            </a:r>
            <a:r>
              <a:rPr lang="en-US" sz="4800" i="1" dirty="0">
                <a:solidFill>
                  <a:schemeClr val="tx1"/>
                </a:solidFill>
              </a:rPr>
              <a:t>Syntax of Data Attributes</a:t>
            </a:r>
            <a:r>
              <a:rPr lang="en-US" sz="4800" i="1" dirty="0">
                <a:solidFill>
                  <a:srgbClr val="FF0000"/>
                </a:solidFill>
              </a:rPr>
              <a:t>&lt;/h2&gt;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84899424-514A-9472-965B-2274E5E873F0}"/>
              </a:ext>
            </a:extLst>
          </p:cNvPr>
          <p:cNvSpPr txBox="1">
            <a:spLocks/>
          </p:cNvSpPr>
          <p:nvPr/>
        </p:nvSpPr>
        <p:spPr>
          <a:xfrm>
            <a:off x="1001469" y="1363140"/>
            <a:ext cx="10189028" cy="114604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1800" i="1" dirty="0">
                <a:solidFill>
                  <a:srgbClr val="FF0000"/>
                </a:solidFill>
              </a:rPr>
              <a:t>&lt;p&gt; </a:t>
            </a:r>
            <a:r>
              <a:rPr lang="en-US" sz="1800" i="1" dirty="0">
                <a:solidFill>
                  <a:schemeClr val="bg2">
                    <a:lumMod val="10000"/>
                  </a:schemeClr>
                </a:solidFill>
              </a:rPr>
              <a:t>Data attributes are defined using the ‘</a:t>
            </a:r>
            <a:r>
              <a:rPr lang="en-US" sz="1800" i="1" dirty="0">
                <a:solidFill>
                  <a:srgbClr val="C00000"/>
                </a:solidFill>
                <a:highlight>
                  <a:srgbClr val="FFFF00"/>
                </a:highlight>
              </a:rPr>
              <a:t>data-’ </a:t>
            </a:r>
            <a:r>
              <a:rPr lang="en-US" sz="1800" i="1" dirty="0">
                <a:solidFill>
                  <a:schemeClr val="bg2">
                    <a:lumMod val="10000"/>
                  </a:schemeClr>
                </a:solidFill>
              </a:rPr>
              <a:t>prefix followed by a meaningful name.&lt;/</a:t>
            </a:r>
            <a:r>
              <a:rPr lang="en-US" sz="1800" i="1" dirty="0">
                <a:solidFill>
                  <a:srgbClr val="FF0000"/>
                </a:solidFill>
              </a:rPr>
              <a:t>p&gt;</a:t>
            </a:r>
          </a:p>
          <a:p>
            <a:r>
              <a:rPr lang="en-US" sz="1800" i="1" dirty="0">
                <a:solidFill>
                  <a:srgbClr val="FF0000"/>
                </a:solidFill>
              </a:rPr>
              <a:t>&lt;p&gt;</a:t>
            </a:r>
            <a:r>
              <a:rPr lang="en-US" sz="1800" i="1" dirty="0">
                <a:solidFill>
                  <a:schemeClr val="bg2">
                    <a:lumMod val="10000"/>
                  </a:schemeClr>
                </a:solidFill>
              </a:rPr>
              <a:t>They can contain any string of characters</a:t>
            </a:r>
            <a:r>
              <a:rPr lang="en-US" sz="1800" i="1" dirty="0">
                <a:solidFill>
                  <a:srgbClr val="FF0000"/>
                </a:solidFill>
              </a:rPr>
              <a:t>&lt;/p&gt;</a:t>
            </a:r>
          </a:p>
          <a:p>
            <a:r>
              <a:rPr lang="en-US" sz="1800" i="1" dirty="0">
                <a:solidFill>
                  <a:srgbClr val="FF0000"/>
                </a:solidFill>
              </a:rPr>
              <a:t>&lt;p&gt;</a:t>
            </a:r>
            <a:r>
              <a:rPr lang="en-US" sz="1800" i="1" dirty="0">
                <a:solidFill>
                  <a:schemeClr val="bg2">
                    <a:lumMod val="10000"/>
                  </a:schemeClr>
                </a:solidFill>
              </a:rPr>
              <a:t>Below code snippet demonstrates the syntax of data attribute</a:t>
            </a:r>
            <a:r>
              <a:rPr lang="en-US" sz="1800" i="1" dirty="0">
                <a:solidFill>
                  <a:srgbClr val="FF0000"/>
                </a:solidFill>
              </a:rPr>
              <a:t>&lt;/p&gt;</a:t>
            </a:r>
          </a:p>
        </p:txBody>
      </p:sp>
      <p:sp>
        <p:nvSpPr>
          <p:cNvPr id="14" name="Title 1">
            <a:extLst>
              <a:ext uri="{FF2B5EF4-FFF2-40B4-BE49-F238E27FC236}">
                <a16:creationId xmlns:a16="http://schemas.microsoft.com/office/drawing/2014/main" id="{43C35FC4-E182-B0BD-F929-81C6E0CB0079}"/>
              </a:ext>
            </a:extLst>
          </p:cNvPr>
          <p:cNvSpPr txBox="1">
            <a:spLocks/>
          </p:cNvSpPr>
          <p:nvPr/>
        </p:nvSpPr>
        <p:spPr>
          <a:xfrm>
            <a:off x="830360" y="3013787"/>
            <a:ext cx="10189028" cy="3844213"/>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4800" i="1" dirty="0">
                <a:solidFill>
                  <a:srgbClr val="FF0000"/>
                </a:solidFill>
              </a:rPr>
              <a:t>&lt;</a:t>
            </a:r>
            <a:r>
              <a:rPr lang="en-US" sz="4800" i="1" dirty="0" err="1">
                <a:solidFill>
                  <a:srgbClr val="FF0000"/>
                </a:solidFill>
              </a:rPr>
              <a:t>img</a:t>
            </a:r>
            <a:r>
              <a:rPr lang="en-US" sz="4800" i="1" dirty="0">
                <a:solidFill>
                  <a:srgbClr val="FF0000"/>
                </a:solidFill>
              </a:rPr>
              <a:t>&gt;</a:t>
            </a:r>
          </a:p>
          <a:p>
            <a:endParaRPr lang="en-US" sz="4800" i="1" dirty="0">
              <a:solidFill>
                <a:srgbClr val="FF0000"/>
              </a:solidFill>
            </a:endParaRPr>
          </a:p>
          <a:p>
            <a:endParaRPr lang="en-US" sz="4800" i="1" dirty="0">
              <a:solidFill>
                <a:srgbClr val="FF0000"/>
              </a:solidFill>
            </a:endParaRPr>
          </a:p>
          <a:p>
            <a:endParaRPr lang="en-US" sz="4800" i="1" dirty="0">
              <a:solidFill>
                <a:srgbClr val="FF0000"/>
              </a:solidFill>
            </a:endParaRPr>
          </a:p>
          <a:p>
            <a:endParaRPr lang="en-US" sz="4800" i="1" dirty="0">
              <a:solidFill>
                <a:srgbClr val="FF0000"/>
              </a:solidFill>
            </a:endParaRPr>
          </a:p>
          <a:p>
            <a:endParaRPr lang="en-US" sz="4800" i="1" dirty="0">
              <a:solidFill>
                <a:srgbClr val="FF0000"/>
              </a:solidFill>
            </a:endParaRPr>
          </a:p>
          <a:p>
            <a:endParaRPr lang="en-US" sz="4800" i="1" dirty="0">
              <a:solidFill>
                <a:srgbClr val="FF0000"/>
              </a:solidFill>
            </a:endParaRPr>
          </a:p>
          <a:p>
            <a:endParaRPr lang="en-US" sz="4800" i="1" dirty="0">
              <a:solidFill>
                <a:srgbClr val="FF0000"/>
              </a:solidFill>
            </a:endParaRPr>
          </a:p>
          <a:p>
            <a:r>
              <a:rPr lang="en-US" sz="4800" i="1" dirty="0">
                <a:solidFill>
                  <a:srgbClr val="FF0000"/>
                </a:solidFill>
              </a:rPr>
              <a:t>&lt;/</a:t>
            </a:r>
            <a:r>
              <a:rPr lang="en-US" sz="4800" i="1" dirty="0" err="1">
                <a:solidFill>
                  <a:srgbClr val="FF0000"/>
                </a:solidFill>
              </a:rPr>
              <a:t>img</a:t>
            </a:r>
            <a:r>
              <a:rPr lang="en-US" sz="4800" i="1" dirty="0">
                <a:solidFill>
                  <a:srgbClr val="FF0000"/>
                </a:solidFill>
              </a:rPr>
              <a:t>&gt;</a:t>
            </a:r>
          </a:p>
        </p:txBody>
      </p:sp>
      <p:pic>
        <p:nvPicPr>
          <p:cNvPr id="17" name="Picture 16">
            <a:extLst>
              <a:ext uri="{FF2B5EF4-FFF2-40B4-BE49-F238E27FC236}">
                <a16:creationId xmlns:a16="http://schemas.microsoft.com/office/drawing/2014/main" id="{868AC961-4AC1-030F-3E2C-F24108F2532D}"/>
              </a:ext>
            </a:extLst>
          </p:cNvPr>
          <p:cNvPicPr>
            <a:picLocks noChangeAspect="1"/>
          </p:cNvPicPr>
          <p:nvPr/>
        </p:nvPicPr>
        <p:blipFill>
          <a:blip r:embed="rId2"/>
          <a:stretch>
            <a:fillRect/>
          </a:stretch>
        </p:blipFill>
        <p:spPr>
          <a:xfrm>
            <a:off x="2808385" y="3590315"/>
            <a:ext cx="6232978" cy="2538759"/>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95739" y="395058"/>
            <a:ext cx="10189028" cy="1146048"/>
          </a:xfrm>
        </p:spPr>
        <p:txBody>
          <a:bodyPr anchor="ctr">
            <a:normAutofit/>
          </a:bodyPr>
          <a:lstStyle/>
          <a:p>
            <a:pPr lvl="0"/>
            <a:r>
              <a:rPr lang="en-US" sz="4800" i="1" dirty="0">
                <a:solidFill>
                  <a:srgbClr val="FF0000"/>
                </a:solidFill>
              </a:rPr>
              <a:t>&lt;h2&gt; </a:t>
            </a:r>
            <a:r>
              <a:rPr lang="en-US" sz="4800" i="1" dirty="0">
                <a:solidFill>
                  <a:schemeClr val="tx1"/>
                </a:solidFill>
              </a:rPr>
              <a:t>Common Use Cases</a:t>
            </a:r>
            <a:r>
              <a:rPr lang="en-US" sz="4800" i="1" dirty="0">
                <a:solidFill>
                  <a:srgbClr val="FF0000"/>
                </a:solidFill>
              </a:rPr>
              <a:t>&lt;/h2&gt;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84899424-514A-9472-965B-2274E5E873F0}"/>
              </a:ext>
            </a:extLst>
          </p:cNvPr>
          <p:cNvSpPr txBox="1">
            <a:spLocks/>
          </p:cNvSpPr>
          <p:nvPr/>
        </p:nvSpPr>
        <p:spPr>
          <a:xfrm>
            <a:off x="1001469" y="1363140"/>
            <a:ext cx="10189028" cy="467376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marL="342900" indent="-342900">
              <a:buFont typeface="+mj-lt"/>
              <a:buAutoNum type="arabicPeriod"/>
            </a:pPr>
            <a:r>
              <a:rPr lang="en-US" sz="1800" i="1" dirty="0">
                <a:solidFill>
                  <a:schemeClr val="bg2">
                    <a:lumMod val="10000"/>
                  </a:schemeClr>
                </a:solidFill>
              </a:rPr>
              <a:t>Storing information</a:t>
            </a:r>
          </a:p>
          <a:p>
            <a:pPr marL="342900" indent="-342900">
              <a:buFont typeface="+mj-lt"/>
              <a:buAutoNum type="arabicPeriod"/>
            </a:pPr>
            <a:r>
              <a:rPr lang="en-US" sz="1800" i="1" dirty="0">
                <a:solidFill>
                  <a:schemeClr val="bg2">
                    <a:lumMod val="10000"/>
                  </a:schemeClr>
                </a:solidFill>
              </a:rPr>
              <a:t>Passing data to JavaScript functions:</a:t>
            </a:r>
          </a:p>
          <a:p>
            <a:pPr marL="342900" indent="-342900">
              <a:buFont typeface="+mj-lt"/>
              <a:buAutoNum type="arabicPeriod"/>
            </a:pPr>
            <a:r>
              <a:rPr lang="en-US" sz="1800" i="1" dirty="0">
                <a:solidFill>
                  <a:schemeClr val="bg2">
                    <a:lumMod val="10000"/>
                  </a:schemeClr>
                </a:solidFill>
              </a:rPr>
              <a:t>Customizing styles or behavior</a:t>
            </a:r>
          </a:p>
          <a:p>
            <a:r>
              <a:rPr lang="en-US" sz="1800" i="1" dirty="0">
                <a:solidFill>
                  <a:schemeClr val="bg2">
                    <a:lumMod val="10000"/>
                  </a:schemeClr>
                </a:solidFill>
              </a:rPr>
              <a:t>	</a:t>
            </a:r>
          </a:p>
        </p:txBody>
      </p:sp>
      <p:pic>
        <p:nvPicPr>
          <p:cNvPr id="4" name="Picture 3">
            <a:extLst>
              <a:ext uri="{FF2B5EF4-FFF2-40B4-BE49-F238E27FC236}">
                <a16:creationId xmlns:a16="http://schemas.microsoft.com/office/drawing/2014/main" id="{F51CE6E1-E08E-5940-9575-2D531F6A91CA}"/>
              </a:ext>
            </a:extLst>
          </p:cNvPr>
          <p:cNvPicPr>
            <a:picLocks noChangeAspect="1"/>
          </p:cNvPicPr>
          <p:nvPr/>
        </p:nvPicPr>
        <p:blipFill>
          <a:blip r:embed="rId2"/>
          <a:stretch>
            <a:fillRect/>
          </a:stretch>
        </p:blipFill>
        <p:spPr>
          <a:xfrm>
            <a:off x="5990253" y="1541106"/>
            <a:ext cx="5726715" cy="530866"/>
          </a:xfrm>
          <a:prstGeom prst="rect">
            <a:avLst/>
          </a:prstGeom>
        </p:spPr>
      </p:pic>
      <p:pic>
        <p:nvPicPr>
          <p:cNvPr id="7" name="Picture 6">
            <a:extLst>
              <a:ext uri="{FF2B5EF4-FFF2-40B4-BE49-F238E27FC236}">
                <a16:creationId xmlns:a16="http://schemas.microsoft.com/office/drawing/2014/main" id="{B785C7D2-DC7B-76A2-381E-1E6E5AED6ACE}"/>
              </a:ext>
            </a:extLst>
          </p:cNvPr>
          <p:cNvPicPr>
            <a:picLocks noChangeAspect="1"/>
          </p:cNvPicPr>
          <p:nvPr/>
        </p:nvPicPr>
        <p:blipFill>
          <a:blip r:embed="rId3"/>
          <a:stretch>
            <a:fillRect/>
          </a:stretch>
        </p:blipFill>
        <p:spPr>
          <a:xfrm>
            <a:off x="6003497" y="2818151"/>
            <a:ext cx="5700225" cy="372531"/>
          </a:xfrm>
          <a:prstGeom prst="rect">
            <a:avLst/>
          </a:prstGeom>
        </p:spPr>
      </p:pic>
      <p:pic>
        <p:nvPicPr>
          <p:cNvPr id="9" name="Picture 8">
            <a:extLst>
              <a:ext uri="{FF2B5EF4-FFF2-40B4-BE49-F238E27FC236}">
                <a16:creationId xmlns:a16="http://schemas.microsoft.com/office/drawing/2014/main" id="{C7CEFA72-8F1A-C346-706C-CFFBD39926C5}"/>
              </a:ext>
            </a:extLst>
          </p:cNvPr>
          <p:cNvPicPr>
            <a:picLocks noChangeAspect="1"/>
          </p:cNvPicPr>
          <p:nvPr/>
        </p:nvPicPr>
        <p:blipFill>
          <a:blip r:embed="rId4"/>
          <a:stretch>
            <a:fillRect/>
          </a:stretch>
        </p:blipFill>
        <p:spPr>
          <a:xfrm>
            <a:off x="263538" y="5624669"/>
            <a:ext cx="5726715" cy="541067"/>
          </a:xfrm>
          <a:prstGeom prst="rect">
            <a:avLst/>
          </a:prstGeom>
        </p:spPr>
      </p:pic>
      <p:sp>
        <p:nvSpPr>
          <p:cNvPr id="10" name="TextBox 9">
            <a:extLst>
              <a:ext uri="{FF2B5EF4-FFF2-40B4-BE49-F238E27FC236}">
                <a16:creationId xmlns:a16="http://schemas.microsoft.com/office/drawing/2014/main" id="{A6B03801-9B45-5111-2561-6A937C5768BD}"/>
              </a:ext>
            </a:extLst>
          </p:cNvPr>
          <p:cNvSpPr txBox="1"/>
          <p:nvPr/>
        </p:nvSpPr>
        <p:spPr>
          <a:xfrm>
            <a:off x="5990253" y="2161621"/>
            <a:ext cx="5726714" cy="461665"/>
          </a:xfrm>
          <a:prstGeom prst="rect">
            <a:avLst/>
          </a:prstGeom>
          <a:noFill/>
        </p:spPr>
        <p:txBody>
          <a:bodyPr wrap="square" rtlCol="0">
            <a:spAutoFit/>
          </a:bodyPr>
          <a:lstStyle/>
          <a:p>
            <a:pPr marL="171450" indent="-171450" algn="just">
              <a:buFont typeface="Wingdings" panose="05000000000000000000" pitchFamily="2" charset="2"/>
              <a:buChar char="q"/>
            </a:pPr>
            <a:r>
              <a:rPr lang="en-US" sz="1200" dirty="0">
                <a:latin typeface="Bookman Old Style (Headings)"/>
              </a:rPr>
              <a:t>Data attributes are commonly used to store additional information about HTML elements</a:t>
            </a:r>
            <a:endParaRPr lang="en-IN" sz="1200" dirty="0">
              <a:latin typeface="Bookman Old Style (Headings)"/>
            </a:endParaRPr>
          </a:p>
        </p:txBody>
      </p:sp>
      <p:sp>
        <p:nvSpPr>
          <p:cNvPr id="11" name="TextBox 10">
            <a:extLst>
              <a:ext uri="{FF2B5EF4-FFF2-40B4-BE49-F238E27FC236}">
                <a16:creationId xmlns:a16="http://schemas.microsoft.com/office/drawing/2014/main" id="{A78CA50E-C478-9761-F758-FFDAAA7E7914}"/>
              </a:ext>
            </a:extLst>
          </p:cNvPr>
          <p:cNvSpPr txBox="1"/>
          <p:nvPr/>
        </p:nvSpPr>
        <p:spPr>
          <a:xfrm>
            <a:off x="6016742" y="3352561"/>
            <a:ext cx="5700225" cy="1600438"/>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dirty="0">
                <a:latin typeface="Bookman Old Style (Headings)"/>
              </a:rPr>
              <a:t>Data attributes can be used to pass data from HTML elements to JavaScript functions, enabling dynamic behavior based on user interaction. clicking the button triggers a JavaScript function "</a:t>
            </a:r>
            <a:r>
              <a:rPr lang="en-US" sz="1400" dirty="0" err="1">
                <a:latin typeface="Bookman Old Style (Headings)"/>
              </a:rPr>
              <a:t>performAction</a:t>
            </a:r>
            <a:r>
              <a:rPr lang="en-US" sz="1400" dirty="0">
                <a:latin typeface="Bookman Old Style (Headings)"/>
              </a:rPr>
              <a:t>", passing the value of the data attribute "data-action" as an argument. This allows the function to perform different actions based on the value of the data attribute.</a:t>
            </a:r>
            <a:endParaRPr lang="en-IN" sz="1400" dirty="0">
              <a:latin typeface="Bookman Old Style (Headings)"/>
            </a:endParaRPr>
          </a:p>
        </p:txBody>
      </p:sp>
      <p:sp>
        <p:nvSpPr>
          <p:cNvPr id="12" name="TextBox 11">
            <a:extLst>
              <a:ext uri="{FF2B5EF4-FFF2-40B4-BE49-F238E27FC236}">
                <a16:creationId xmlns:a16="http://schemas.microsoft.com/office/drawing/2014/main" id="{47FBBEAD-6282-0EA9-B244-D71FAA6684C6}"/>
              </a:ext>
            </a:extLst>
          </p:cNvPr>
          <p:cNvSpPr txBox="1"/>
          <p:nvPr/>
        </p:nvSpPr>
        <p:spPr>
          <a:xfrm>
            <a:off x="5990253" y="5213002"/>
            <a:ext cx="5726715" cy="1384995"/>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dirty="0">
                <a:solidFill>
                  <a:schemeClr val="bg1"/>
                </a:solidFill>
                <a:latin typeface="Bookman Old Style (Headings)"/>
              </a:rPr>
              <a:t>Data attributes can be used to customize styles or behavior of HTML elements dynamically.</a:t>
            </a:r>
          </a:p>
          <a:p>
            <a:pPr marL="285750" indent="-285750" algn="just">
              <a:buFont typeface="Wingdings" panose="05000000000000000000" pitchFamily="2" charset="2"/>
              <a:buChar char="q"/>
            </a:pPr>
            <a:r>
              <a:rPr lang="en-US" sz="1400" dirty="0">
                <a:solidFill>
                  <a:schemeClr val="bg1"/>
                </a:solidFill>
                <a:latin typeface="Bookman Old Style (Headings)"/>
              </a:rPr>
              <a:t>JavaScript or CSS can then be used to apply specific styles or behavior based on the value of this data attribute, such as changing the background color or displaying additional content.</a:t>
            </a:r>
            <a:endParaRPr lang="en-IN" sz="1400" dirty="0">
              <a:solidFill>
                <a:schemeClr val="bg1"/>
              </a:solidFill>
              <a:latin typeface="Bookman Old Style (Headings)"/>
            </a:endParaRPr>
          </a:p>
        </p:txBody>
      </p:sp>
    </p:spTree>
    <p:extLst>
      <p:ext uri="{BB962C8B-B14F-4D97-AF65-F5344CB8AC3E}">
        <p14:creationId xmlns:p14="http://schemas.microsoft.com/office/powerpoint/2010/main" val="224441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95739" y="395058"/>
            <a:ext cx="10189028" cy="1146048"/>
          </a:xfrm>
        </p:spPr>
        <p:txBody>
          <a:bodyPr anchor="ctr">
            <a:normAutofit fontScale="90000"/>
          </a:bodyPr>
          <a:lstStyle/>
          <a:p>
            <a:pPr lvl="0"/>
            <a:r>
              <a:rPr lang="en-US" sz="4800" i="1" dirty="0">
                <a:solidFill>
                  <a:srgbClr val="FF0000"/>
                </a:solidFill>
              </a:rPr>
              <a:t>&lt;h2&gt; </a:t>
            </a:r>
            <a:r>
              <a:rPr lang="en-US" sz="4800" i="1" dirty="0">
                <a:solidFill>
                  <a:schemeClr val="tx1">
                    <a:lumMod val="95000"/>
                    <a:lumOff val="5000"/>
                  </a:schemeClr>
                </a:solidFill>
              </a:rPr>
              <a:t>Benefits of Data Attributes</a:t>
            </a:r>
            <a:r>
              <a:rPr lang="en-US" sz="4800" i="1" dirty="0">
                <a:solidFill>
                  <a:srgbClr val="FF0000"/>
                </a:solidFill>
              </a:rPr>
              <a:t>&lt;/h2&gt;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84899424-514A-9472-965B-2274E5E873F0}"/>
              </a:ext>
            </a:extLst>
          </p:cNvPr>
          <p:cNvSpPr txBox="1">
            <a:spLocks/>
          </p:cNvSpPr>
          <p:nvPr/>
        </p:nvSpPr>
        <p:spPr>
          <a:xfrm>
            <a:off x="1010800" y="1363139"/>
            <a:ext cx="10189028" cy="454313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1800" i="1" dirty="0">
                <a:solidFill>
                  <a:srgbClr val="FF0000"/>
                </a:solidFill>
              </a:rPr>
              <a:t>&lt;dl&gt;</a:t>
            </a:r>
          </a:p>
          <a:p>
            <a:r>
              <a:rPr lang="en-US" sz="1800" i="1" dirty="0">
                <a:solidFill>
                  <a:srgbClr val="FF0000"/>
                </a:solidFill>
              </a:rPr>
              <a:t>	&lt;dt&gt;</a:t>
            </a:r>
            <a:r>
              <a:rPr lang="en-US" sz="1800" i="1" dirty="0">
                <a:solidFill>
                  <a:schemeClr val="tx1">
                    <a:lumMod val="95000"/>
                    <a:lumOff val="5000"/>
                  </a:schemeClr>
                </a:solidFill>
              </a:rPr>
              <a:t>Enhanced readability and maintainability:</a:t>
            </a:r>
            <a:r>
              <a:rPr lang="en-US" sz="1800" i="1" dirty="0">
                <a:solidFill>
                  <a:srgbClr val="FF0000"/>
                </a:solidFill>
              </a:rPr>
              <a:t>&lt;/dt&gt;</a:t>
            </a:r>
          </a:p>
          <a:p>
            <a:endParaRPr lang="en-US" sz="1800" i="1" dirty="0">
              <a:solidFill>
                <a:srgbClr val="FF0000"/>
              </a:solidFill>
            </a:endParaRPr>
          </a:p>
          <a:p>
            <a:r>
              <a:rPr lang="en-US" sz="1800" i="1" dirty="0">
                <a:solidFill>
                  <a:srgbClr val="FF0000"/>
                </a:solidFill>
              </a:rPr>
              <a:t>	&lt;dd&gt;</a:t>
            </a:r>
            <a:r>
              <a:rPr lang="en-US" sz="1400" i="1" dirty="0">
                <a:solidFill>
                  <a:schemeClr val="bg1"/>
                </a:solidFill>
              </a:rPr>
              <a:t>By using descriptive names for data attributes, developers can improve the readability of the HTML code, 	           making it easier for others to understand the purpose of each element.</a:t>
            </a:r>
          </a:p>
          <a:p>
            <a:r>
              <a:rPr lang="en-US" sz="1400" i="1" dirty="0">
                <a:solidFill>
                  <a:srgbClr val="FF0000"/>
                </a:solidFill>
              </a:rPr>
              <a:t>	</a:t>
            </a:r>
            <a:r>
              <a:rPr lang="en-US" sz="1600" i="1" dirty="0">
                <a:solidFill>
                  <a:srgbClr val="FF0000"/>
                </a:solidFill>
              </a:rPr>
              <a:t>&lt;/dd&gt;</a:t>
            </a:r>
          </a:p>
          <a:p>
            <a:endParaRPr lang="en-US" sz="1400" i="1" dirty="0">
              <a:solidFill>
                <a:srgbClr val="FF0000"/>
              </a:solidFill>
            </a:endParaRPr>
          </a:p>
          <a:p>
            <a:r>
              <a:rPr lang="en-US" sz="1800" i="1" dirty="0">
                <a:solidFill>
                  <a:srgbClr val="FF0000"/>
                </a:solidFill>
              </a:rPr>
              <a:t>	&lt;dt&gt;</a:t>
            </a:r>
            <a:r>
              <a:rPr lang="en-US" sz="1800" i="1" dirty="0">
                <a:solidFill>
                  <a:schemeClr val="tx1">
                    <a:lumMod val="95000"/>
                    <a:lumOff val="5000"/>
                  </a:schemeClr>
                </a:solidFill>
              </a:rPr>
              <a:t>Improved accessibility and compatibility:&lt;/</a:t>
            </a:r>
            <a:r>
              <a:rPr lang="en-US" sz="1800" i="1" dirty="0">
                <a:solidFill>
                  <a:srgbClr val="FF0000"/>
                </a:solidFill>
              </a:rPr>
              <a:t>dt&gt;</a:t>
            </a:r>
          </a:p>
          <a:p>
            <a:endParaRPr lang="en-US" sz="1800" i="1" dirty="0">
              <a:solidFill>
                <a:srgbClr val="FF0000"/>
              </a:solidFill>
            </a:endParaRPr>
          </a:p>
          <a:p>
            <a:r>
              <a:rPr lang="en-US" sz="1800" i="1" dirty="0">
                <a:solidFill>
                  <a:srgbClr val="FF0000"/>
                </a:solidFill>
              </a:rPr>
              <a:t>	&lt;dd&gt;</a:t>
            </a:r>
            <a:r>
              <a:rPr lang="en-US" sz="1400" i="1" dirty="0">
                <a:solidFill>
                  <a:schemeClr val="bg1"/>
                </a:solidFill>
              </a:rPr>
              <a:t>By providing meaningful labels or descriptions for data attributes, developers can ensure that users with 	           disabilities can access and interact with the content effectively.</a:t>
            </a:r>
          </a:p>
          <a:p>
            <a:r>
              <a:rPr lang="en-US" sz="1400" i="1" dirty="0">
                <a:solidFill>
                  <a:srgbClr val="FF0000"/>
                </a:solidFill>
              </a:rPr>
              <a:t>	</a:t>
            </a:r>
            <a:r>
              <a:rPr lang="en-US" sz="1800" i="1" dirty="0">
                <a:solidFill>
                  <a:srgbClr val="FF0000"/>
                </a:solidFill>
              </a:rPr>
              <a:t>&lt;/dd&gt;</a:t>
            </a:r>
          </a:p>
          <a:p>
            <a:endParaRPr lang="en-US" sz="1800" i="1" dirty="0">
              <a:solidFill>
                <a:srgbClr val="FF0000"/>
              </a:solidFill>
            </a:endParaRPr>
          </a:p>
          <a:p>
            <a:r>
              <a:rPr lang="en-US" sz="1800" i="1" dirty="0">
                <a:solidFill>
                  <a:srgbClr val="FF0000"/>
                </a:solidFill>
              </a:rPr>
              <a:t>	&lt;dt&gt;</a:t>
            </a:r>
            <a:r>
              <a:rPr lang="en-US" sz="1800" i="1" dirty="0">
                <a:solidFill>
                  <a:schemeClr val="tx1">
                    <a:lumMod val="95000"/>
                    <a:lumOff val="5000"/>
                  </a:schemeClr>
                </a:solidFill>
              </a:rPr>
              <a:t>Separation of concerns between HTML and JavaScript/CSS:&lt;/</a:t>
            </a:r>
            <a:r>
              <a:rPr lang="en-US" sz="1800" i="1" dirty="0">
                <a:solidFill>
                  <a:srgbClr val="FF0000"/>
                </a:solidFill>
              </a:rPr>
              <a:t>dt&gt;</a:t>
            </a:r>
          </a:p>
          <a:p>
            <a:endParaRPr lang="en-US" sz="1800" i="1" dirty="0">
              <a:solidFill>
                <a:srgbClr val="FF0000"/>
              </a:solidFill>
            </a:endParaRPr>
          </a:p>
          <a:p>
            <a:r>
              <a:rPr lang="en-US" sz="1800" i="1" dirty="0">
                <a:solidFill>
                  <a:srgbClr val="FF0000"/>
                </a:solidFill>
              </a:rPr>
              <a:t>	&lt;dd&gt;</a:t>
            </a:r>
            <a:r>
              <a:rPr lang="en-US" sz="1400" i="1" dirty="0">
                <a:solidFill>
                  <a:schemeClr val="bg1"/>
                </a:solidFill>
              </a:rPr>
              <a:t>This separation enhances code organization and maintainability, as it isolates the data related concerns 	          from the presentation and behavior concerns.</a:t>
            </a:r>
          </a:p>
          <a:p>
            <a:r>
              <a:rPr lang="en-US" sz="1800" i="1" dirty="0">
                <a:solidFill>
                  <a:srgbClr val="FF0000"/>
                </a:solidFill>
              </a:rPr>
              <a:t>	&lt;/dd&gt;</a:t>
            </a:r>
          </a:p>
          <a:p>
            <a:r>
              <a:rPr lang="en-US" sz="1800" i="1" dirty="0">
                <a:solidFill>
                  <a:srgbClr val="FF0000"/>
                </a:solidFill>
              </a:rPr>
              <a:t>&lt;/dl&gt;</a:t>
            </a:r>
          </a:p>
        </p:txBody>
      </p:sp>
    </p:spTree>
    <p:extLst>
      <p:ext uri="{BB962C8B-B14F-4D97-AF65-F5344CB8AC3E}">
        <p14:creationId xmlns:p14="http://schemas.microsoft.com/office/powerpoint/2010/main" val="357986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95739" y="395058"/>
            <a:ext cx="10189028" cy="1146048"/>
          </a:xfrm>
        </p:spPr>
        <p:txBody>
          <a:bodyPr anchor="ctr">
            <a:normAutofit fontScale="90000"/>
          </a:bodyPr>
          <a:lstStyle/>
          <a:p>
            <a:pPr lvl="0"/>
            <a:r>
              <a:rPr lang="en-US" sz="4800" i="1" dirty="0">
                <a:solidFill>
                  <a:srgbClr val="FF0000"/>
                </a:solidFill>
              </a:rPr>
              <a:t>&lt;h2&gt; </a:t>
            </a:r>
            <a:r>
              <a:rPr lang="en-US" sz="4800" i="1" dirty="0">
                <a:solidFill>
                  <a:schemeClr val="tx1">
                    <a:lumMod val="95000"/>
                    <a:lumOff val="5000"/>
                  </a:schemeClr>
                </a:solidFill>
              </a:rPr>
              <a:t>JavaScript |Data Attribute</a:t>
            </a:r>
            <a:r>
              <a:rPr lang="en-US" sz="4800" i="1" dirty="0">
                <a:solidFill>
                  <a:srgbClr val="FF0000"/>
                </a:solidFill>
              </a:rPr>
              <a:t>&lt;/h2&gt;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1">
            <a:extLst>
              <a:ext uri="{FF2B5EF4-FFF2-40B4-BE49-F238E27FC236}">
                <a16:creationId xmlns:a16="http://schemas.microsoft.com/office/drawing/2014/main" id="{84899424-514A-9472-965B-2274E5E873F0}"/>
              </a:ext>
            </a:extLst>
          </p:cNvPr>
          <p:cNvSpPr txBox="1">
            <a:spLocks/>
          </p:cNvSpPr>
          <p:nvPr/>
        </p:nvSpPr>
        <p:spPr>
          <a:xfrm>
            <a:off x="569168" y="1326088"/>
            <a:ext cx="7072604" cy="37684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marL="342900" indent="-342900" algn="just">
              <a:buFont typeface="+mj-lt"/>
              <a:buAutoNum type="arabicPeriod"/>
            </a:pPr>
            <a:r>
              <a:rPr lang="en-US" sz="1600" i="1" dirty="0">
                <a:solidFill>
                  <a:schemeClr val="tx2">
                    <a:lumMod val="50000"/>
                  </a:schemeClr>
                </a:solidFill>
              </a:rPr>
              <a:t>In this example, we have three buttons with different actions: "</a:t>
            </a:r>
            <a:r>
              <a:rPr lang="en-US" sz="1600" i="1" dirty="0">
                <a:solidFill>
                  <a:schemeClr val="bg1"/>
                </a:solidFill>
              </a:rPr>
              <a:t>Delete</a:t>
            </a:r>
            <a:r>
              <a:rPr lang="en-US" sz="1600" i="1" dirty="0">
                <a:solidFill>
                  <a:schemeClr val="tx2">
                    <a:lumMod val="50000"/>
                  </a:schemeClr>
                </a:solidFill>
              </a:rPr>
              <a:t>", "</a:t>
            </a:r>
            <a:r>
              <a:rPr lang="en-US" sz="1600" i="1" dirty="0">
                <a:solidFill>
                  <a:schemeClr val="bg1"/>
                </a:solidFill>
              </a:rPr>
              <a:t>Edit</a:t>
            </a:r>
            <a:r>
              <a:rPr lang="en-US" sz="1600" i="1" dirty="0">
                <a:solidFill>
                  <a:schemeClr val="tx2">
                    <a:lumMod val="50000"/>
                  </a:schemeClr>
                </a:solidFill>
              </a:rPr>
              <a:t>", and "</a:t>
            </a:r>
            <a:r>
              <a:rPr lang="en-US" sz="1600" i="1" dirty="0">
                <a:solidFill>
                  <a:schemeClr val="bg1"/>
                </a:solidFill>
              </a:rPr>
              <a:t>Save</a:t>
            </a:r>
            <a:r>
              <a:rPr lang="en-US" sz="1600" i="1" dirty="0">
                <a:solidFill>
                  <a:schemeClr val="tx2">
                    <a:lumMod val="50000"/>
                  </a:schemeClr>
                </a:solidFill>
              </a:rPr>
              <a:t>". Each button has a corresponding data attribute (data-action) indicating the action it performs.</a:t>
            </a:r>
          </a:p>
          <a:p>
            <a:pPr marL="342900" indent="-342900" algn="just">
              <a:buFont typeface="+mj-lt"/>
              <a:buAutoNum type="arabicPeriod"/>
            </a:pPr>
            <a:endParaRPr lang="en-US" sz="1600" i="1" dirty="0">
              <a:solidFill>
                <a:schemeClr val="tx2">
                  <a:lumMod val="50000"/>
                </a:schemeClr>
              </a:solidFill>
            </a:endParaRPr>
          </a:p>
          <a:p>
            <a:pPr marL="342900" indent="-342900" algn="just">
              <a:buFont typeface="+mj-lt"/>
              <a:buAutoNum type="arabicPeriod"/>
            </a:pPr>
            <a:r>
              <a:rPr lang="en-US" sz="1600" i="1" dirty="0">
                <a:solidFill>
                  <a:schemeClr val="tx2">
                    <a:lumMod val="50000"/>
                  </a:schemeClr>
                </a:solidFill>
              </a:rPr>
              <a:t>We define a JavaScript function </a:t>
            </a:r>
            <a:r>
              <a:rPr lang="en-US" sz="1600" i="1" dirty="0" err="1">
                <a:solidFill>
                  <a:schemeClr val="bg1"/>
                </a:solidFill>
              </a:rPr>
              <a:t>performAction</a:t>
            </a:r>
            <a:r>
              <a:rPr lang="en-US" sz="1600" i="1" dirty="0">
                <a:solidFill>
                  <a:schemeClr val="bg1"/>
                </a:solidFill>
              </a:rPr>
              <a:t>(action) </a:t>
            </a:r>
            <a:r>
              <a:rPr lang="en-US" sz="1600" i="1" dirty="0">
                <a:solidFill>
                  <a:schemeClr val="tx2">
                    <a:lumMod val="50000"/>
                  </a:schemeClr>
                </a:solidFill>
              </a:rPr>
              <a:t>to perform different actions based on the value of the data-action attribute.</a:t>
            </a:r>
          </a:p>
          <a:p>
            <a:pPr marL="342900" indent="-342900" algn="just">
              <a:buFont typeface="+mj-lt"/>
              <a:buAutoNum type="arabicPeriod"/>
            </a:pPr>
            <a:endParaRPr lang="en-US" sz="1600" i="1" dirty="0">
              <a:solidFill>
                <a:schemeClr val="tx2">
                  <a:lumMod val="50000"/>
                </a:schemeClr>
              </a:solidFill>
            </a:endParaRPr>
          </a:p>
          <a:p>
            <a:pPr marL="342900" indent="-342900" algn="just">
              <a:buFont typeface="+mj-lt"/>
              <a:buAutoNum type="arabicPeriod"/>
            </a:pPr>
            <a:r>
              <a:rPr lang="en-US" sz="1600" i="1" dirty="0">
                <a:solidFill>
                  <a:schemeClr val="tx2">
                    <a:lumMod val="50000"/>
                  </a:schemeClr>
                </a:solidFill>
              </a:rPr>
              <a:t>Event listeners are attached to each button using </a:t>
            </a:r>
            <a:r>
              <a:rPr lang="en-US" sz="1600" i="1" dirty="0" err="1">
                <a:solidFill>
                  <a:schemeClr val="bg1"/>
                </a:solidFill>
              </a:rPr>
              <a:t>addEventListener</a:t>
            </a:r>
            <a:r>
              <a:rPr lang="en-US" sz="1600" i="1" dirty="0">
                <a:solidFill>
                  <a:schemeClr val="tx2">
                    <a:lumMod val="50000"/>
                  </a:schemeClr>
                </a:solidFill>
              </a:rPr>
              <a:t>. When a button is clicked, it triggers the </a:t>
            </a:r>
            <a:r>
              <a:rPr lang="en-US" sz="1600" i="1" dirty="0" err="1">
                <a:solidFill>
                  <a:schemeClr val="bg1"/>
                </a:solidFill>
              </a:rPr>
              <a:t>performAction</a:t>
            </a:r>
            <a:r>
              <a:rPr lang="en-US" sz="1600" i="1" dirty="0">
                <a:solidFill>
                  <a:schemeClr val="tx2">
                    <a:lumMod val="50000"/>
                  </a:schemeClr>
                </a:solidFill>
              </a:rPr>
              <a:t> function with the value of its data-action attribute as an argument.</a:t>
            </a:r>
          </a:p>
          <a:p>
            <a:pPr marL="342900" indent="-342900" algn="just">
              <a:buFont typeface="+mj-lt"/>
              <a:buAutoNum type="arabicPeriod"/>
            </a:pPr>
            <a:endParaRPr lang="en-US" sz="1600" i="1" dirty="0">
              <a:solidFill>
                <a:schemeClr val="tx2">
                  <a:lumMod val="50000"/>
                </a:schemeClr>
              </a:solidFill>
            </a:endParaRPr>
          </a:p>
          <a:p>
            <a:pPr marL="342900" indent="-342900" algn="just">
              <a:buFont typeface="+mj-lt"/>
              <a:buAutoNum type="arabicPeriod"/>
            </a:pPr>
            <a:r>
              <a:rPr lang="en-US" sz="1600" i="1" dirty="0">
                <a:solidFill>
                  <a:schemeClr val="tx2">
                    <a:lumMod val="50000"/>
                  </a:schemeClr>
                </a:solidFill>
              </a:rPr>
              <a:t>Depending on the value of </a:t>
            </a:r>
            <a:r>
              <a:rPr lang="en-US" sz="1600" i="1" dirty="0">
                <a:solidFill>
                  <a:schemeClr val="bg1"/>
                </a:solidFill>
              </a:rPr>
              <a:t>data-action</a:t>
            </a:r>
            <a:r>
              <a:rPr lang="en-US" sz="1600" i="1" dirty="0">
                <a:solidFill>
                  <a:schemeClr val="tx2">
                    <a:lumMod val="50000"/>
                  </a:schemeClr>
                </a:solidFill>
              </a:rPr>
              <a:t>, the function displays an alert message indicating the action to be performed.</a:t>
            </a:r>
          </a:p>
          <a:p>
            <a:pPr algn="just"/>
            <a:endParaRPr lang="en-US" sz="1600" i="1" dirty="0">
              <a:solidFill>
                <a:schemeClr val="tx2">
                  <a:lumMod val="50000"/>
                </a:schemeClr>
              </a:solidFill>
            </a:endParaRPr>
          </a:p>
        </p:txBody>
      </p:sp>
      <p:pic>
        <p:nvPicPr>
          <p:cNvPr id="4" name="Picture 3">
            <a:extLst>
              <a:ext uri="{FF2B5EF4-FFF2-40B4-BE49-F238E27FC236}">
                <a16:creationId xmlns:a16="http://schemas.microsoft.com/office/drawing/2014/main" id="{E57AA731-6D83-0AE9-C828-B24574A30E22}"/>
              </a:ext>
            </a:extLst>
          </p:cNvPr>
          <p:cNvPicPr>
            <a:picLocks noChangeAspect="1"/>
          </p:cNvPicPr>
          <p:nvPr/>
        </p:nvPicPr>
        <p:blipFill>
          <a:blip r:embed="rId2"/>
          <a:stretch>
            <a:fillRect/>
          </a:stretch>
        </p:blipFill>
        <p:spPr>
          <a:xfrm>
            <a:off x="7970867" y="1227935"/>
            <a:ext cx="3804365" cy="5546654"/>
          </a:xfrm>
          <a:prstGeom prst="rect">
            <a:avLst/>
          </a:prstGeom>
        </p:spPr>
      </p:pic>
    </p:spTree>
    <p:extLst>
      <p:ext uri="{BB962C8B-B14F-4D97-AF65-F5344CB8AC3E}">
        <p14:creationId xmlns:p14="http://schemas.microsoft.com/office/powerpoint/2010/main" val="346247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24947" y="2074568"/>
            <a:ext cx="10189028" cy="1146048"/>
          </a:xfrm>
        </p:spPr>
        <p:txBody>
          <a:bodyPr anchor="ctr">
            <a:normAutofit/>
          </a:bodyPr>
          <a:lstStyle/>
          <a:p>
            <a:pPr lvl="0"/>
            <a:r>
              <a:rPr lang="en-US" sz="4800" i="1" dirty="0">
                <a:solidFill>
                  <a:srgbClr val="FF0000"/>
                </a:solidFill>
              </a:rPr>
              <a:t>&lt;h1&gt;</a:t>
            </a:r>
            <a:r>
              <a:rPr lang="en-US" sz="6000" i="1" dirty="0">
                <a:solidFill>
                  <a:srgbClr val="FF0000"/>
                </a:solidFill>
              </a:rPr>
              <a:t> </a:t>
            </a:r>
            <a:r>
              <a:rPr lang="en-US" sz="6000" i="1" dirty="0">
                <a:solidFill>
                  <a:schemeClr val="tx1"/>
                </a:solidFill>
              </a:rPr>
              <a:t>THANK YOU! </a:t>
            </a:r>
            <a:r>
              <a:rPr lang="en-US" sz="4800" i="1" dirty="0">
                <a:solidFill>
                  <a:srgbClr val="FF0000"/>
                </a:solidFill>
              </a:rPr>
              <a:t>&lt;/h1&gt;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404528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{85C07A39-672A-4515-96E0-15DEB2307ED2}tf56160789_win32</Template>
  <TotalTime>80</TotalTime>
  <Words>517</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Bookman Old Style</vt:lpstr>
      <vt:lpstr>Bookman Old Style (Headings)</vt:lpstr>
      <vt:lpstr>Calibri</vt:lpstr>
      <vt:lpstr>Franklin Gothic Book</vt:lpstr>
      <vt:lpstr>Wingdings</vt:lpstr>
      <vt:lpstr>Custom</vt:lpstr>
      <vt:lpstr>HTML DATA ATTRIBUTE</vt:lpstr>
      <vt:lpstr>&lt;h2&gt; Syntax of Data Attributes&lt;/h2&gt;</vt:lpstr>
      <vt:lpstr>&lt;h2&gt; Common Use Cases&lt;/h2&gt;</vt:lpstr>
      <vt:lpstr>&lt;h2&gt; Benefits of Data Attributes&lt;/h2&gt;</vt:lpstr>
      <vt:lpstr>&lt;h2&gt; JavaScript |Data Attribute&lt;/h2&gt;</vt:lpstr>
      <vt:lpstr>&lt;h1&gt; THANK YOU! &lt;/h1&gt;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DATA ATTRIBUTE</dc:title>
  <dc:creator>chaithanya krishna</dc:creator>
  <cp:lastModifiedBy>chaithanya krishna</cp:lastModifiedBy>
  <cp:revision>15</cp:revision>
  <dcterms:created xsi:type="dcterms:W3CDTF">2024-05-10T04:24:27Z</dcterms:created>
  <dcterms:modified xsi:type="dcterms:W3CDTF">2024-05-10T06:08:29Z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