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6" r:id="rId3"/>
    <p:sldId id="259" r:id="rId4"/>
    <p:sldId id="258" r:id="rId5"/>
    <p:sldId id="263" r:id="rId6"/>
    <p:sldId id="264" r:id="rId7"/>
    <p:sldId id="261" r:id="rId8"/>
    <p:sldId id="262" r:id="rId9"/>
    <p:sldId id="265" r:id="rId10"/>
    <p:sldId id="26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98" d="100"/>
          <a:sy n="98" d="100"/>
        </p:scale>
        <p:origin x="11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B74A2B-11DC-4D8D-AA06-19B1E6E5803B}"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DF0A621-E1E2-4533-9513-8A98322F59D5}" type="slidenum">
              <a:rPr lang="en-IN" smtClean="0"/>
              <a:t>‹#›</a:t>
            </a:fld>
            <a:endParaRPr lang="en-IN"/>
          </a:p>
        </p:txBody>
      </p:sp>
    </p:spTree>
    <p:extLst>
      <p:ext uri="{BB962C8B-B14F-4D97-AF65-F5344CB8AC3E}">
        <p14:creationId xmlns:p14="http://schemas.microsoft.com/office/powerpoint/2010/main" val="1368587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B74A2B-11DC-4D8D-AA06-19B1E6E5803B}"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DF0A621-E1E2-4533-9513-8A98322F59D5}" type="slidenum">
              <a:rPr lang="en-IN" smtClean="0"/>
              <a:t>‹#›</a:t>
            </a:fld>
            <a:endParaRPr lang="en-IN"/>
          </a:p>
        </p:txBody>
      </p:sp>
    </p:spTree>
    <p:extLst>
      <p:ext uri="{BB962C8B-B14F-4D97-AF65-F5344CB8AC3E}">
        <p14:creationId xmlns:p14="http://schemas.microsoft.com/office/powerpoint/2010/main" val="3988844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B74A2B-11DC-4D8D-AA06-19B1E6E5803B}"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DF0A621-E1E2-4533-9513-8A98322F59D5}"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885262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9B74A2B-11DC-4D8D-AA06-19B1E6E5803B}" type="datetimeFigureOut">
              <a:rPr lang="en-IN" smtClean="0"/>
              <a:t>01-04-2024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DF0A621-E1E2-4533-9513-8A98322F59D5}" type="slidenum">
              <a:rPr lang="en-IN" smtClean="0"/>
              <a:t>‹#›</a:t>
            </a:fld>
            <a:endParaRPr lang="en-IN"/>
          </a:p>
        </p:txBody>
      </p:sp>
    </p:spTree>
    <p:extLst>
      <p:ext uri="{BB962C8B-B14F-4D97-AF65-F5344CB8AC3E}">
        <p14:creationId xmlns:p14="http://schemas.microsoft.com/office/powerpoint/2010/main" val="9947390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9B74A2B-11DC-4D8D-AA06-19B1E6E5803B}" type="datetimeFigureOut">
              <a:rPr lang="en-IN" smtClean="0"/>
              <a:t>01-04-2024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DF0A621-E1E2-4533-9513-8A98322F59D5}"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90878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9B74A2B-11DC-4D8D-AA06-19B1E6E5803B}" type="datetimeFigureOut">
              <a:rPr lang="en-IN" smtClean="0"/>
              <a:t>01-04-2024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DF0A621-E1E2-4533-9513-8A98322F59D5}" type="slidenum">
              <a:rPr lang="en-IN" smtClean="0"/>
              <a:t>‹#›</a:t>
            </a:fld>
            <a:endParaRPr lang="en-IN"/>
          </a:p>
        </p:txBody>
      </p:sp>
    </p:spTree>
    <p:extLst>
      <p:ext uri="{BB962C8B-B14F-4D97-AF65-F5344CB8AC3E}">
        <p14:creationId xmlns:p14="http://schemas.microsoft.com/office/powerpoint/2010/main" val="35021608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B74A2B-11DC-4D8D-AA06-19B1E6E5803B}"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DF0A621-E1E2-4533-9513-8A98322F59D5}" type="slidenum">
              <a:rPr lang="en-IN" smtClean="0"/>
              <a:t>‹#›</a:t>
            </a:fld>
            <a:endParaRPr lang="en-IN"/>
          </a:p>
        </p:txBody>
      </p:sp>
    </p:spTree>
    <p:extLst>
      <p:ext uri="{BB962C8B-B14F-4D97-AF65-F5344CB8AC3E}">
        <p14:creationId xmlns:p14="http://schemas.microsoft.com/office/powerpoint/2010/main" val="4654677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B74A2B-11DC-4D8D-AA06-19B1E6E5803B}"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DF0A621-E1E2-4533-9513-8A98322F59D5}" type="slidenum">
              <a:rPr lang="en-IN" smtClean="0"/>
              <a:t>‹#›</a:t>
            </a:fld>
            <a:endParaRPr lang="en-IN"/>
          </a:p>
        </p:txBody>
      </p:sp>
    </p:spTree>
    <p:extLst>
      <p:ext uri="{BB962C8B-B14F-4D97-AF65-F5344CB8AC3E}">
        <p14:creationId xmlns:p14="http://schemas.microsoft.com/office/powerpoint/2010/main" val="1871700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B74A2B-11DC-4D8D-AA06-19B1E6E5803B}"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DF0A621-E1E2-4533-9513-8A98322F59D5}" type="slidenum">
              <a:rPr lang="en-IN" smtClean="0"/>
              <a:t>‹#›</a:t>
            </a:fld>
            <a:endParaRPr lang="en-IN"/>
          </a:p>
        </p:txBody>
      </p:sp>
    </p:spTree>
    <p:extLst>
      <p:ext uri="{BB962C8B-B14F-4D97-AF65-F5344CB8AC3E}">
        <p14:creationId xmlns:p14="http://schemas.microsoft.com/office/powerpoint/2010/main" val="1083991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B74A2B-11DC-4D8D-AA06-19B1E6E5803B}"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DF0A621-E1E2-4533-9513-8A98322F59D5}" type="slidenum">
              <a:rPr lang="en-IN" smtClean="0"/>
              <a:t>‹#›</a:t>
            </a:fld>
            <a:endParaRPr lang="en-IN"/>
          </a:p>
        </p:txBody>
      </p:sp>
    </p:spTree>
    <p:extLst>
      <p:ext uri="{BB962C8B-B14F-4D97-AF65-F5344CB8AC3E}">
        <p14:creationId xmlns:p14="http://schemas.microsoft.com/office/powerpoint/2010/main" val="1742686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B74A2B-11DC-4D8D-AA06-19B1E6E5803B}" type="datetimeFigureOut">
              <a:rPr lang="en-IN" smtClean="0"/>
              <a:t>01-04-2024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DF0A621-E1E2-4533-9513-8A98322F59D5}" type="slidenum">
              <a:rPr lang="en-IN" smtClean="0"/>
              <a:t>‹#›</a:t>
            </a:fld>
            <a:endParaRPr lang="en-IN"/>
          </a:p>
        </p:txBody>
      </p:sp>
    </p:spTree>
    <p:extLst>
      <p:ext uri="{BB962C8B-B14F-4D97-AF65-F5344CB8AC3E}">
        <p14:creationId xmlns:p14="http://schemas.microsoft.com/office/powerpoint/2010/main" val="1056952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B74A2B-11DC-4D8D-AA06-19B1E6E5803B}" type="datetimeFigureOut">
              <a:rPr lang="en-IN" smtClean="0"/>
              <a:t>01-04-2024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DF0A621-E1E2-4533-9513-8A98322F59D5}" type="slidenum">
              <a:rPr lang="en-IN" smtClean="0"/>
              <a:t>‹#›</a:t>
            </a:fld>
            <a:endParaRPr lang="en-IN"/>
          </a:p>
        </p:txBody>
      </p:sp>
    </p:spTree>
    <p:extLst>
      <p:ext uri="{BB962C8B-B14F-4D97-AF65-F5344CB8AC3E}">
        <p14:creationId xmlns:p14="http://schemas.microsoft.com/office/powerpoint/2010/main" val="3633804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B74A2B-11DC-4D8D-AA06-19B1E6E5803B}" type="datetimeFigureOut">
              <a:rPr lang="en-IN" smtClean="0"/>
              <a:t>01-04-2024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DF0A621-E1E2-4533-9513-8A98322F59D5}" type="slidenum">
              <a:rPr lang="en-IN" smtClean="0"/>
              <a:t>‹#›</a:t>
            </a:fld>
            <a:endParaRPr lang="en-IN"/>
          </a:p>
        </p:txBody>
      </p:sp>
    </p:spTree>
    <p:extLst>
      <p:ext uri="{BB962C8B-B14F-4D97-AF65-F5344CB8AC3E}">
        <p14:creationId xmlns:p14="http://schemas.microsoft.com/office/powerpoint/2010/main" val="2773497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B74A2B-11DC-4D8D-AA06-19B1E6E5803B}" type="datetimeFigureOut">
              <a:rPr lang="en-IN" smtClean="0"/>
              <a:t>01-04-2024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DF0A621-E1E2-4533-9513-8A98322F59D5}" type="slidenum">
              <a:rPr lang="en-IN" smtClean="0"/>
              <a:t>‹#›</a:t>
            </a:fld>
            <a:endParaRPr lang="en-IN"/>
          </a:p>
        </p:txBody>
      </p:sp>
    </p:spTree>
    <p:extLst>
      <p:ext uri="{BB962C8B-B14F-4D97-AF65-F5344CB8AC3E}">
        <p14:creationId xmlns:p14="http://schemas.microsoft.com/office/powerpoint/2010/main" val="3957880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B74A2B-11DC-4D8D-AA06-19B1E6E5803B}" type="datetimeFigureOut">
              <a:rPr lang="en-IN" smtClean="0"/>
              <a:t>01-04-2024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DF0A621-E1E2-4533-9513-8A98322F59D5}" type="slidenum">
              <a:rPr lang="en-IN" smtClean="0"/>
              <a:t>‹#›</a:t>
            </a:fld>
            <a:endParaRPr lang="en-IN"/>
          </a:p>
        </p:txBody>
      </p:sp>
    </p:spTree>
    <p:extLst>
      <p:ext uri="{BB962C8B-B14F-4D97-AF65-F5344CB8AC3E}">
        <p14:creationId xmlns:p14="http://schemas.microsoft.com/office/powerpoint/2010/main" val="1447680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B74A2B-11DC-4D8D-AA06-19B1E6E5803B}" type="datetimeFigureOut">
              <a:rPr lang="en-IN" smtClean="0"/>
              <a:t>01-04-2024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DF0A621-E1E2-4533-9513-8A98322F59D5}" type="slidenum">
              <a:rPr lang="en-IN" smtClean="0"/>
              <a:t>‹#›</a:t>
            </a:fld>
            <a:endParaRPr lang="en-IN"/>
          </a:p>
        </p:txBody>
      </p:sp>
    </p:spTree>
    <p:extLst>
      <p:ext uri="{BB962C8B-B14F-4D97-AF65-F5344CB8AC3E}">
        <p14:creationId xmlns:p14="http://schemas.microsoft.com/office/powerpoint/2010/main" val="2519729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9B74A2B-11DC-4D8D-AA06-19B1E6E5803B}" type="datetimeFigureOut">
              <a:rPr lang="en-IN" smtClean="0"/>
              <a:t>01-04-2024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DF0A621-E1E2-4533-9513-8A98322F59D5}" type="slidenum">
              <a:rPr lang="en-IN" smtClean="0"/>
              <a:t>‹#›</a:t>
            </a:fld>
            <a:endParaRPr lang="en-IN"/>
          </a:p>
        </p:txBody>
      </p:sp>
    </p:spTree>
    <p:extLst>
      <p:ext uri="{BB962C8B-B14F-4D97-AF65-F5344CB8AC3E}">
        <p14:creationId xmlns:p14="http://schemas.microsoft.com/office/powerpoint/2010/main" val="36643795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02930-2956-033C-EF6F-2EC7E592911E}"/>
              </a:ext>
            </a:extLst>
          </p:cNvPr>
          <p:cNvSpPr>
            <a:spLocks noGrp="1"/>
          </p:cNvSpPr>
          <p:nvPr>
            <p:ph type="title"/>
          </p:nvPr>
        </p:nvSpPr>
        <p:spPr>
          <a:xfrm>
            <a:off x="2196123" y="1538510"/>
            <a:ext cx="8972428" cy="813921"/>
          </a:xfrm>
        </p:spPr>
        <p:txBody>
          <a:bodyPr/>
          <a:lstStyle/>
          <a:p>
            <a:r>
              <a:rPr lang="en-IN" dirty="0">
                <a:latin typeface="Times New Roman" panose="02020603050405020304" pitchFamily="18" charset="0"/>
                <a:cs typeface="Times New Roman" panose="02020603050405020304" pitchFamily="18" charset="0"/>
              </a:rPr>
              <a:t>Team Members</a:t>
            </a:r>
          </a:p>
        </p:txBody>
      </p:sp>
      <p:sp>
        <p:nvSpPr>
          <p:cNvPr id="5" name="Content Placeholder 4">
            <a:extLst>
              <a:ext uri="{FF2B5EF4-FFF2-40B4-BE49-F238E27FC236}">
                <a16:creationId xmlns:a16="http://schemas.microsoft.com/office/drawing/2014/main" id="{2F2C8514-AEC0-7D4A-C9B1-18B25363902A}"/>
              </a:ext>
            </a:extLst>
          </p:cNvPr>
          <p:cNvSpPr>
            <a:spLocks noGrp="1"/>
          </p:cNvSpPr>
          <p:nvPr>
            <p:ph idx="1"/>
          </p:nvPr>
        </p:nvSpPr>
        <p:spPr>
          <a:xfrm>
            <a:off x="2331304" y="2947521"/>
            <a:ext cx="8915400" cy="3777622"/>
          </a:xfrm>
        </p:spPr>
        <p:txBody>
          <a:bodyPr/>
          <a:lstStyle/>
          <a:p>
            <a:r>
              <a:rPr lang="en-IN" dirty="0">
                <a:latin typeface="Times New Roman" panose="02020603050405020304" pitchFamily="18" charset="0"/>
                <a:cs typeface="Times New Roman" panose="02020603050405020304" pitchFamily="18" charset="0"/>
              </a:rPr>
              <a:t>SRAVYA REDDY  KAITHA </a:t>
            </a:r>
          </a:p>
          <a:p>
            <a:r>
              <a:rPr lang="en-IN" dirty="0">
                <a:latin typeface="Times New Roman" panose="02020603050405020304" pitchFamily="18" charset="0"/>
                <a:cs typeface="Times New Roman" panose="02020603050405020304" pitchFamily="18" charset="0"/>
              </a:rPr>
              <a:t>CHAITHRA ANGADI</a:t>
            </a:r>
          </a:p>
        </p:txBody>
      </p:sp>
    </p:spTree>
    <p:extLst>
      <p:ext uri="{BB962C8B-B14F-4D97-AF65-F5344CB8AC3E}">
        <p14:creationId xmlns:p14="http://schemas.microsoft.com/office/powerpoint/2010/main" val="4119894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B4921-3953-F8DD-6274-E498031AF7F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709104E5-CBEA-E0AB-78E0-14CE66AC5C14}"/>
              </a:ext>
            </a:extLst>
          </p:cNvPr>
          <p:cNvSpPr>
            <a:spLocks noGrp="1"/>
          </p:cNvSpPr>
          <p:nvPr>
            <p:ph idx="1"/>
          </p:nvPr>
        </p:nvSpPr>
        <p:spPr/>
        <p:txBody>
          <a:bodyPr>
            <a:normAutofit fontScale="70000" lnSpcReduction="20000"/>
          </a:bodyPr>
          <a:lstStyle/>
          <a:p>
            <a:pPr marL="0" indent="0">
              <a:buNone/>
            </a:pPr>
            <a:endParaRPr lang="en-US" dirty="0"/>
          </a:p>
          <a:p>
            <a:r>
              <a:rPr lang="en-US" sz="1900" dirty="0">
                <a:latin typeface="Times New Roman" panose="02020603050405020304" pitchFamily="18" charset="0"/>
                <a:cs typeface="Times New Roman" panose="02020603050405020304" pitchFamily="18" charset="0"/>
              </a:rPr>
              <a:t> Stein, B., &amp; Meyer </a:t>
            </a:r>
            <a:r>
              <a:rPr lang="en-US" sz="1900" dirty="0" err="1">
                <a:latin typeface="Times New Roman" panose="02020603050405020304" pitchFamily="18" charset="0"/>
                <a:cs typeface="Times New Roman" panose="02020603050405020304" pitchFamily="18" charset="0"/>
              </a:rPr>
              <a:t>zu</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Eissen</a:t>
            </a:r>
            <a:r>
              <a:rPr lang="en-US" sz="1900" dirty="0">
                <a:latin typeface="Times New Roman" panose="02020603050405020304" pitchFamily="18" charset="0"/>
                <a:cs typeface="Times New Roman" panose="02020603050405020304" pitchFamily="18" charset="0"/>
              </a:rPr>
              <a:t>, S. (2017). Overview of the 6th international competition on plagiarism detection. In CLEF (Working Notes).</a:t>
            </a:r>
          </a:p>
          <a:p>
            <a:endParaRPr lang="en-US" sz="19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Potthast</a:t>
            </a:r>
            <a:r>
              <a:rPr lang="en-US" sz="1900" dirty="0">
                <a:latin typeface="Times New Roman" panose="02020603050405020304" pitchFamily="18" charset="0"/>
                <a:cs typeface="Times New Roman" panose="02020603050405020304" pitchFamily="18" charset="0"/>
              </a:rPr>
              <a:t>, M., </a:t>
            </a:r>
            <a:r>
              <a:rPr lang="en-US" sz="1900" dirty="0" err="1">
                <a:latin typeface="Times New Roman" panose="02020603050405020304" pitchFamily="18" charset="0"/>
                <a:cs typeface="Times New Roman" panose="02020603050405020304" pitchFamily="18" charset="0"/>
              </a:rPr>
              <a:t>Eiselt</a:t>
            </a:r>
            <a:r>
              <a:rPr lang="en-US" sz="1900" dirty="0">
                <a:latin typeface="Times New Roman" panose="02020603050405020304" pitchFamily="18" charset="0"/>
                <a:cs typeface="Times New Roman" panose="02020603050405020304" pitchFamily="18" charset="0"/>
              </a:rPr>
              <a:t>, A., </a:t>
            </a:r>
            <a:r>
              <a:rPr lang="en-US" sz="1900" dirty="0" err="1">
                <a:latin typeface="Times New Roman" panose="02020603050405020304" pitchFamily="18" charset="0"/>
                <a:cs typeface="Times New Roman" panose="02020603050405020304" pitchFamily="18" charset="0"/>
              </a:rPr>
              <a:t>Barrón</a:t>
            </a:r>
            <a:r>
              <a:rPr lang="en-US" sz="1900" dirty="0">
                <a:latin typeface="Times New Roman" panose="02020603050405020304" pitchFamily="18" charset="0"/>
                <a:cs typeface="Times New Roman" panose="02020603050405020304" pitchFamily="18" charset="0"/>
              </a:rPr>
              <a:t>-Cedeño, A., &amp; Stein, B. (2019). Overview of the 7th International Competition on Plagiarism Detection. In CLEF (Working Notes).</a:t>
            </a:r>
          </a:p>
          <a:p>
            <a:endParaRPr lang="en-US" sz="19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Barman, U., Das, S., &amp; Das, A. (2020). An empirical analysis of plagiarism detection across programming languages. In 2020 10th Annual Computing and Communication Workshop and Conference (CCWC) (pp. 0670-0675). IEEE.</a:t>
            </a:r>
          </a:p>
          <a:p>
            <a:endParaRPr lang="en-US" sz="19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 Qiu, Z., &amp; Salton, G. (2018). An extended vector space model for cross-language text retrieval. Journal of the American Society for Information Science, 49(6), 548-566.</a:t>
            </a:r>
          </a:p>
          <a:p>
            <a:endParaRPr lang="en-US" sz="19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Bhattacharyya, S., &amp; Jha, P. K. (2019). A survey on plagiarism detection techniques. In 2019 3rd International Conference on Trends in Electronics and Informatics (ICOEI) (pp. 194-199). IEEE.</a:t>
            </a:r>
          </a:p>
          <a:p>
            <a:pPr marL="0" indent="0">
              <a:buNone/>
            </a:pPr>
            <a:endParaRPr lang="en-US" dirty="0"/>
          </a:p>
        </p:txBody>
      </p:sp>
    </p:spTree>
    <p:extLst>
      <p:ext uri="{BB962C8B-B14F-4D97-AF65-F5344CB8AC3E}">
        <p14:creationId xmlns:p14="http://schemas.microsoft.com/office/powerpoint/2010/main" val="728678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F5671-6B81-0EF4-D993-FEC2D19BFB4A}"/>
              </a:ext>
            </a:extLst>
          </p:cNvPr>
          <p:cNvSpPr>
            <a:spLocks noGrp="1"/>
          </p:cNvSpPr>
          <p:nvPr>
            <p:ph type="ctrTitle"/>
          </p:nvPr>
        </p:nvSpPr>
        <p:spPr>
          <a:xfrm>
            <a:off x="1505438" y="611326"/>
            <a:ext cx="8915399" cy="2262781"/>
          </a:xfrm>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Plagiarism Detection Model</a:t>
            </a:r>
          </a:p>
        </p:txBody>
      </p:sp>
    </p:spTree>
    <p:extLst>
      <p:ext uri="{BB962C8B-B14F-4D97-AF65-F5344CB8AC3E}">
        <p14:creationId xmlns:p14="http://schemas.microsoft.com/office/powerpoint/2010/main" val="2172542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8B3D3-688B-C397-45D9-193269071A63}"/>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7AECBE9E-ABF7-777A-4D15-88767A94A5A5}"/>
              </a:ext>
            </a:extLst>
          </p:cNvPr>
          <p:cNvSpPr>
            <a:spLocks noGrp="1"/>
          </p:cNvSpPr>
          <p:nvPr>
            <p:ph idx="1"/>
          </p:nvPr>
        </p:nvSpPr>
        <p:spPr/>
        <p:txBody>
          <a:bodyPr>
            <a:normAutofit/>
          </a:bodyPr>
          <a:lstStyle/>
          <a:p>
            <a:pPr marL="0" indent="0">
              <a:buNone/>
            </a:pPr>
            <a:r>
              <a:rPr lang="en-IN" dirty="0">
                <a:latin typeface="Times New Roman" panose="02020603050405020304" pitchFamily="18" charset="0"/>
                <a:cs typeface="Times New Roman" panose="02020603050405020304" pitchFamily="18" charset="0"/>
              </a:rPr>
              <a:t>Our Project aims to</a:t>
            </a:r>
            <a:r>
              <a:rPr lang="en-US" dirty="0">
                <a:latin typeface="Times New Roman" panose="02020603050405020304" pitchFamily="18" charset="0"/>
                <a:cs typeface="Times New Roman" panose="02020603050405020304" pitchFamily="18" charset="0"/>
              </a:rPr>
              <a:t> create a plagiarism detection system utilizing NLP methods to precisely detect text similarities and instances of plagiarism, ensuring academic honesty and safeguarding intellectual property. Our specific objectives includes : </a:t>
            </a:r>
          </a:p>
          <a:p>
            <a:pPr marL="0" indent="0">
              <a:buNone/>
            </a:pPr>
            <a:r>
              <a:rPr lang="en-US" dirty="0">
                <a:latin typeface="Times New Roman" panose="02020603050405020304" pitchFamily="18" charset="0"/>
                <a:cs typeface="Times New Roman" panose="02020603050405020304" pitchFamily="18" charset="0"/>
              </a:rPr>
              <a:t>1. Enhancing the plagiarism detection model to handle various types of textual content, including academic papers, essays, and online articles, to provide comprehensive coverage.</a:t>
            </a:r>
          </a:p>
          <a:p>
            <a:pPr marL="0" indent="0">
              <a:buNone/>
            </a:pPr>
            <a:r>
              <a:rPr lang="en-US" dirty="0">
                <a:latin typeface="Times New Roman" panose="02020603050405020304" pitchFamily="18" charset="0"/>
                <a:cs typeface="Times New Roman" panose="02020603050405020304" pitchFamily="18" charset="0"/>
              </a:rPr>
              <a:t>2. Implementing machine learning algorithms to continuously improve the accuracy and effectiveness of the plagiarism detection system through iterative learning and feedback.</a:t>
            </a:r>
          </a:p>
          <a:p>
            <a:pPr marL="0" indent="0">
              <a:buNone/>
            </a:pPr>
            <a:r>
              <a:rPr lang="en-US" dirty="0">
                <a:latin typeface="Times New Roman" panose="02020603050405020304" pitchFamily="18" charset="0"/>
                <a:cs typeface="Times New Roman" panose="02020603050405020304" pitchFamily="18" charset="0"/>
              </a:rPr>
              <a:t>3. Integrating advanced features to offer more comprehensive detection capabilities and support for multilingual documents.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231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0419E-D48A-5C10-E27C-22D2CE4B8987}"/>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Statement Of Value </a:t>
            </a:r>
          </a:p>
        </p:txBody>
      </p:sp>
      <p:sp>
        <p:nvSpPr>
          <p:cNvPr id="3" name="Content Placeholder 2">
            <a:extLst>
              <a:ext uri="{FF2B5EF4-FFF2-40B4-BE49-F238E27FC236}">
                <a16:creationId xmlns:a16="http://schemas.microsoft.com/office/drawing/2014/main" id="{6877A89F-9DBE-9D57-06FB-82E23D3EEF75}"/>
              </a:ext>
            </a:extLst>
          </p:cNvPr>
          <p:cNvSpPr>
            <a:spLocks noGrp="1"/>
          </p:cNvSpPr>
          <p:nvPr>
            <p:ph idx="1"/>
          </p:nvPr>
        </p:nvSpPr>
        <p:spPr/>
        <p:txBody>
          <a:bodyPr>
            <a:normAutofit fontScale="92500" lnSpcReduction="10000"/>
          </a:bodyPr>
          <a:lstStyle/>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 Academic Integrity: By developing an effective plagiarism detection system, we uphold the integrity of academic institutions by ensuring that submitted work is original and properly attributed. This fosters an environment of honesty and trust among students, educators, and researchers.</a:t>
            </a:r>
          </a:p>
          <a:p>
            <a:r>
              <a:rPr lang="en-US" dirty="0">
                <a:latin typeface="Times New Roman" panose="02020603050405020304" pitchFamily="18" charset="0"/>
                <a:cs typeface="Times New Roman" panose="02020603050405020304" pitchFamily="18" charset="0"/>
              </a:rPr>
              <a:t>2. Intellectual Property Protection: The project helps safeguard intellectual property by detecting instances of content duplication and unauthorized use. This is crucial for protecting the rights of content creators, researchers, and organizations, preventing plagiarism-related disputes and legal issues.</a:t>
            </a:r>
          </a:p>
          <a:p>
            <a:r>
              <a:rPr lang="en-US" dirty="0">
                <a:latin typeface="Times New Roman" panose="02020603050405020304" pitchFamily="18" charset="0"/>
                <a:cs typeface="Times New Roman" panose="02020603050405020304" pitchFamily="18" charset="0"/>
              </a:rPr>
              <a:t>3. Quality Assurance: Implementing a reliable plagiarism detection system improves the quality of academic and professional work by encouraging originality and proper citation practices. It contributes to the maintenance of high standards in research, writing, and publishing, ultimately enhancing the credibility and reputation of academic institutions and businesses.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0717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CDD7B-2DA0-5AD3-B7E4-6C8657D6FBDF}"/>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Statement Of Art</a:t>
            </a:r>
          </a:p>
        </p:txBody>
      </p:sp>
      <p:sp>
        <p:nvSpPr>
          <p:cNvPr id="3" name="Content Placeholder 2">
            <a:extLst>
              <a:ext uri="{FF2B5EF4-FFF2-40B4-BE49-F238E27FC236}">
                <a16:creationId xmlns:a16="http://schemas.microsoft.com/office/drawing/2014/main" id="{95EA98CD-4090-8795-AA71-F53121739A3F}"/>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Plagiarism detection encompasses a range of techniques and approaches aimed at identifying instances of copied or improperly attributed text. </a:t>
            </a:r>
          </a:p>
          <a:p>
            <a:r>
              <a:rPr lang="en-US" dirty="0">
                <a:latin typeface="Times New Roman" panose="02020603050405020304" pitchFamily="18" charset="0"/>
                <a:cs typeface="Times New Roman" panose="02020603050405020304" pitchFamily="18" charset="0"/>
              </a:rPr>
              <a:t>One key area of focus lies in leveraging machine learning algorithms, both supervised and unsupervised, such as Support Vector Machines, Random Forests, and neural networks like Convolutional and Recurrent Neural Networks.</a:t>
            </a:r>
          </a:p>
          <a:p>
            <a:r>
              <a:rPr lang="en-US" dirty="0">
                <a:latin typeface="Times New Roman" panose="02020603050405020304" pitchFamily="18" charset="0"/>
                <a:cs typeface="Times New Roman" panose="02020603050405020304" pitchFamily="18" charset="0"/>
              </a:rPr>
              <a:t> Feature engineering plays a pivotal role, with various text features like n-grams, syntactic, and semantic features being extracted, alongside more advanced representations like word embeddings (e.g., Word2Vec, </a:t>
            </a:r>
            <a:r>
              <a:rPr lang="en-US" dirty="0" err="1">
                <a:latin typeface="Times New Roman" panose="02020603050405020304" pitchFamily="18" charset="0"/>
                <a:cs typeface="Times New Roman" panose="02020603050405020304" pitchFamily="18" charset="0"/>
              </a:rPr>
              <a:t>GloVe</a:t>
            </a:r>
            <a:r>
              <a:rPr lang="en-US" dirty="0">
                <a:latin typeface="Times New Roman" panose="02020603050405020304" pitchFamily="18" charset="0"/>
                <a:cs typeface="Times New Roman" panose="02020603050405020304" pitchFamily="18" charset="0"/>
              </a:rPr>
              <a:t>) and contextual embeddings (e.g., BERT, GPT).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5116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76F8F-85BE-7B44-67E8-731EA724CFB2}"/>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Statement Of Art</a:t>
            </a:r>
            <a:endParaRPr lang="en-IN" dirty="0"/>
          </a:p>
        </p:txBody>
      </p:sp>
      <p:sp>
        <p:nvSpPr>
          <p:cNvPr id="3" name="Content Placeholder 2">
            <a:extLst>
              <a:ext uri="{FF2B5EF4-FFF2-40B4-BE49-F238E27FC236}">
                <a16:creationId xmlns:a16="http://schemas.microsoft.com/office/drawing/2014/main" id="{14878E0F-46AF-6188-F8FC-222275DE66FB}"/>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Efficient document representation methods such as Bag-of-Words and TF-IDF are essential, as are similarity measures like cosine and Jaccard similarity. </a:t>
            </a:r>
          </a:p>
          <a:p>
            <a:r>
              <a:rPr lang="en-US" dirty="0">
                <a:latin typeface="Times New Roman" panose="02020603050405020304" pitchFamily="18" charset="0"/>
                <a:cs typeface="Times New Roman" panose="02020603050405020304" pitchFamily="18" charset="0"/>
              </a:rPr>
              <a:t>Ensemble methods are often used to enhance performance, along with deep learning techniques, particularly transformer-based models like BERT and GPT, which excel in capturing intricate text patterns. </a:t>
            </a:r>
          </a:p>
          <a:p>
            <a:r>
              <a:rPr lang="en-US" dirty="0">
                <a:latin typeface="Times New Roman" panose="02020603050405020304" pitchFamily="18" charset="0"/>
                <a:cs typeface="Times New Roman" panose="02020603050405020304" pitchFamily="18" charset="0"/>
              </a:rPr>
              <a:t>Domain-specific knowledge is crucial for detecting paraphrasing and other text manipulations, while cross-language plagiarism detection techniques are increasingly vital in the era of multilingual content proliferation on the web.</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3001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6E1F7-498A-6AA0-3B13-2B0246661458}"/>
              </a:ext>
            </a:extLst>
          </p:cNvPr>
          <p:cNvSpPr>
            <a:spLocks noGrp="1"/>
          </p:cNvSpPr>
          <p:nvPr>
            <p:ph type="title"/>
          </p:nvPr>
        </p:nvSpPr>
        <p:spPr/>
        <p:txBody>
          <a:bodyPr/>
          <a:lstStyle/>
          <a:p>
            <a:r>
              <a:rPr lang="en-IN" dirty="0">
                <a:solidFill>
                  <a:srgbClr val="111111"/>
                </a:solidFill>
                <a:latin typeface="Times New Roman" panose="02020603050405020304" pitchFamily="18" charset="0"/>
                <a:cs typeface="Times New Roman" panose="02020603050405020304" pitchFamily="18" charset="0"/>
              </a:rPr>
              <a:t>Approach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50A353A-9C16-DEC8-DB89-61723E5A0289}"/>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 Implementing text preprocessing techniques to standardize and clean textual data.</a:t>
            </a:r>
          </a:p>
          <a:p>
            <a:r>
              <a:rPr lang="en-US" dirty="0">
                <a:latin typeface="Times New Roman" panose="02020603050405020304" pitchFamily="18" charset="0"/>
                <a:cs typeface="Times New Roman" panose="02020603050405020304" pitchFamily="18" charset="0"/>
              </a:rPr>
              <a:t> Employing similarity measures such as cosine similarity or Jaccard similarity to quantify text similarities.</a:t>
            </a:r>
          </a:p>
          <a:p>
            <a:r>
              <a:rPr lang="en-US" dirty="0">
                <a:latin typeface="Times New Roman" panose="02020603050405020304" pitchFamily="18" charset="0"/>
                <a:cs typeface="Times New Roman" panose="02020603050405020304" pitchFamily="18" charset="0"/>
              </a:rPr>
              <a:t> Developing machine learning models, potentially using algorithms like Support Vector Machines or neural networks, for plagiarism detection.</a:t>
            </a:r>
          </a:p>
          <a:p>
            <a:r>
              <a:rPr lang="en-US" dirty="0">
                <a:latin typeface="Times New Roman" panose="02020603050405020304" pitchFamily="18" charset="0"/>
                <a:cs typeface="Times New Roman" panose="02020603050405020304" pitchFamily="18" charset="0"/>
              </a:rPr>
              <a:t> Integrating natural language processing methods to analyze semantic similarities and detect paraphrased content.</a:t>
            </a:r>
          </a:p>
          <a:p>
            <a:r>
              <a:rPr lang="en-US" dirty="0">
                <a:latin typeface="Times New Roman" panose="02020603050405020304" pitchFamily="18" charset="0"/>
                <a:cs typeface="Times New Roman" panose="02020603050405020304" pitchFamily="18" charset="0"/>
              </a:rPr>
              <a:t> Evaluating the performance of the system using standard metrics and cross-validation techniques to ensure accuracy and robustness.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3976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A00A6-69F8-4B4E-47B6-983530EBB5D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Deliverables</a:t>
            </a:r>
          </a:p>
        </p:txBody>
      </p:sp>
      <p:sp>
        <p:nvSpPr>
          <p:cNvPr id="3" name="Content Placeholder 2">
            <a:extLst>
              <a:ext uri="{FF2B5EF4-FFF2-40B4-BE49-F238E27FC236}">
                <a16:creationId xmlns:a16="http://schemas.microsoft.com/office/drawing/2014/main" id="{93C51A25-AD18-DDA9-D036-FE0157E54228}"/>
              </a:ext>
            </a:extLst>
          </p:cNvPr>
          <p:cNvSpPr>
            <a:spLocks noGrp="1"/>
          </p:cNvSpPr>
          <p:nvPr>
            <p:ph idx="1"/>
          </p:nvPr>
        </p:nvSpPr>
        <p:spPr/>
        <p:txBody>
          <a:bodyPr/>
          <a:lstStyle/>
          <a:p>
            <a:r>
              <a:rPr lang="en-US" dirty="0"/>
              <a:t> </a:t>
            </a:r>
            <a:r>
              <a:rPr lang="en-US" dirty="0">
                <a:latin typeface="Times New Roman" panose="02020603050405020304" pitchFamily="18" charset="0"/>
                <a:cs typeface="Times New Roman" panose="02020603050405020304" pitchFamily="18" charset="0"/>
              </a:rPr>
              <a:t>A plagiarism detection model capable of handling diverse textual content types such as academic papers, essays, and online articles.</a:t>
            </a:r>
          </a:p>
          <a:p>
            <a:r>
              <a:rPr lang="en-US" dirty="0">
                <a:latin typeface="Times New Roman" panose="02020603050405020304" pitchFamily="18" charset="0"/>
                <a:cs typeface="Times New Roman" panose="02020603050405020304" pitchFamily="18" charset="0"/>
              </a:rPr>
              <a:t> Updated machine learning algorithms improving the accuracy and effectiveness of the plagiarism detection system.</a:t>
            </a:r>
          </a:p>
          <a:p>
            <a:r>
              <a:rPr lang="en-US" dirty="0">
                <a:latin typeface="Times New Roman" panose="02020603050405020304" pitchFamily="18" charset="0"/>
                <a:cs typeface="Times New Roman" panose="02020603050405020304" pitchFamily="18" charset="0"/>
              </a:rPr>
              <a:t> Integration of advanced features to enhance detection capabilities and support multilingual documents, ensuring comprehensive plagiarism detection.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899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CF86C-CF24-32C8-5A25-B733C2A59CB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Evaluation Methodology</a:t>
            </a:r>
          </a:p>
        </p:txBody>
      </p:sp>
      <p:sp>
        <p:nvSpPr>
          <p:cNvPr id="3" name="Content Placeholder 2">
            <a:extLst>
              <a:ext uri="{FF2B5EF4-FFF2-40B4-BE49-F238E27FC236}">
                <a16:creationId xmlns:a16="http://schemas.microsoft.com/office/drawing/2014/main" id="{7AA99360-C69C-6CD2-91E8-0D90C1378BBA}"/>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Acquire a dataset containing pairs of documents, each comprising an original and a potentially plagiarized version. Preprocess the text by removing </a:t>
            </a:r>
            <a:r>
              <a:rPr lang="en-US" dirty="0" err="1">
                <a:latin typeface="Times New Roman" panose="02020603050405020304" pitchFamily="18" charset="0"/>
                <a:cs typeface="Times New Roman" panose="02020603050405020304" pitchFamily="18" charset="0"/>
              </a:rPr>
              <a:t>stopwords</a:t>
            </a:r>
            <a:r>
              <a:rPr lang="en-US" dirty="0">
                <a:latin typeface="Times New Roman" panose="02020603050405020304" pitchFamily="18" charset="0"/>
                <a:cs typeface="Times New Roman" panose="02020603050405020304" pitchFamily="18" charset="0"/>
              </a:rPr>
              <a:t>, punctuation, and other irrelevant elements, while applying tokenization and stemming/lemmatization. Extract features from the processed text, including Bag-of-Words representation, TF-IDF weighting, word embeddings (e.g., Word2Vec, </a:t>
            </a:r>
            <a:r>
              <a:rPr lang="en-US" dirty="0" err="1">
                <a:latin typeface="Times New Roman" panose="02020603050405020304" pitchFamily="18" charset="0"/>
                <a:cs typeface="Times New Roman" panose="02020603050405020304" pitchFamily="18" charset="0"/>
              </a:rPr>
              <a:t>GloVe</a:t>
            </a:r>
            <a:r>
              <a:rPr lang="en-US" dirty="0">
                <a:latin typeface="Times New Roman" panose="02020603050405020304" pitchFamily="18" charset="0"/>
                <a:cs typeface="Times New Roman" panose="02020603050405020304" pitchFamily="18" charset="0"/>
              </a:rPr>
              <a:t>), and document embeddings (e.g., Doc2Vec, BERT). Train machine learning models such as SVM, Random Forests, GBM, CNNs, RNNs, and transformer-based models (e.g., BERT, GPT) using the extracted features. Evaluate the trained models using metrics like accuracy, precision, recall, F1-score, and AUC, employing techniques like cross-validation or train/test splits to ensure reliable evaluation outcomes.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353494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320</TotalTime>
  <Words>946</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Century Gothic</vt:lpstr>
      <vt:lpstr>Times New Roman</vt:lpstr>
      <vt:lpstr>Wingdings 3</vt:lpstr>
      <vt:lpstr>Wisp</vt:lpstr>
      <vt:lpstr>Team Members</vt:lpstr>
      <vt:lpstr>Plagiarism Detection Model</vt:lpstr>
      <vt:lpstr>Objectives</vt:lpstr>
      <vt:lpstr>Statement Of Value </vt:lpstr>
      <vt:lpstr>Statement Of Art</vt:lpstr>
      <vt:lpstr>Statement Of Art</vt:lpstr>
      <vt:lpstr>Approach </vt:lpstr>
      <vt:lpstr>Deliverables</vt:lpstr>
      <vt:lpstr>Evaluation Methodology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Plagiarism Detection Model</dc:title>
  <dc:creator>Angadi, Chaithra (Contractor)</dc:creator>
  <cp:lastModifiedBy>Angadi, Chaithra (Contractor)</cp:lastModifiedBy>
  <cp:revision>3</cp:revision>
  <dcterms:created xsi:type="dcterms:W3CDTF">2024-04-01T01:52:43Z</dcterms:created>
  <dcterms:modified xsi:type="dcterms:W3CDTF">2024-04-01T16:49:48Z</dcterms:modified>
</cp:coreProperties>
</file>