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1" r:id="rId6"/>
    <p:sldId id="262" r:id="rId7"/>
    <p:sldId id="268" r:id="rId8"/>
    <p:sldId id="280" r:id="rId9"/>
    <p:sldId id="281" r:id="rId10"/>
    <p:sldId id="265" r:id="rId11"/>
    <p:sldId id="264" r:id="rId12"/>
    <p:sldId id="267" r:id="rId13"/>
    <p:sldId id="279"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94660"/>
  </p:normalViewPr>
  <p:slideViewPr>
    <p:cSldViewPr snapToGrid="0">
      <p:cViewPr>
        <p:scale>
          <a:sx n="81" d="100"/>
          <a:sy n="81" d="100"/>
        </p:scale>
        <p:origin x="-4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15256-8CA1-DD59-EA70-34B0E0A84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B0B6D6A-EC5F-1A59-3290-3570F6D07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B91F7E2-3EAE-D4EB-35F8-2CE9498C9B5D}"/>
              </a:ext>
            </a:extLst>
          </p:cNvPr>
          <p:cNvSpPr>
            <a:spLocks noGrp="1"/>
          </p:cNvSpPr>
          <p:nvPr>
            <p:ph type="dt" sz="half" idx="10"/>
          </p:nvPr>
        </p:nvSpPr>
        <p:spPr/>
        <p:txBody>
          <a:bodyPr/>
          <a:lstStyle/>
          <a:p>
            <a:fld id="{48A87A34-81AB-432B-8DAE-1953F412C126}" type="datetimeFigureOut">
              <a:rPr lang="en-US" smtClean="0"/>
              <a:t>10/15/2024</a:t>
            </a:fld>
            <a:endParaRPr lang="en-US"/>
          </a:p>
        </p:txBody>
      </p:sp>
      <p:sp>
        <p:nvSpPr>
          <p:cNvPr id="5" name="Footer Placeholder 4">
            <a:extLst>
              <a:ext uri="{FF2B5EF4-FFF2-40B4-BE49-F238E27FC236}">
                <a16:creationId xmlns:a16="http://schemas.microsoft.com/office/drawing/2014/main" xmlns="" id="{95A59D71-4A8D-9884-72D8-9FDF5463A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9F7694-F2AB-3B58-D158-88551D76805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70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ABD03-D898-A381-9C92-CAE3C088F3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4E7970F-44BA-A0F2-D9F4-AC617BD34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A776826-6C02-FA72-589D-31C1275E4420}"/>
              </a:ext>
            </a:extLst>
          </p:cNvPr>
          <p:cNvSpPr>
            <a:spLocks noGrp="1"/>
          </p:cNvSpPr>
          <p:nvPr>
            <p:ph type="dt" sz="half" idx="10"/>
          </p:nvPr>
        </p:nvSpPr>
        <p:spPr/>
        <p:txBody>
          <a:bodyPr/>
          <a:lstStyle/>
          <a:p>
            <a:fld id="{48A87A34-81AB-432B-8DAE-1953F412C126}" type="datetimeFigureOut">
              <a:rPr lang="en-US" smtClean="0"/>
              <a:pPr/>
              <a:t>10/15/2024</a:t>
            </a:fld>
            <a:endParaRPr lang="en-US"/>
          </a:p>
        </p:txBody>
      </p:sp>
      <p:sp>
        <p:nvSpPr>
          <p:cNvPr id="5" name="Footer Placeholder 4">
            <a:extLst>
              <a:ext uri="{FF2B5EF4-FFF2-40B4-BE49-F238E27FC236}">
                <a16:creationId xmlns:a16="http://schemas.microsoft.com/office/drawing/2014/main" xmlns="" id="{31894D98-76F2-C0A2-54F2-B8F31C709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D4293D-04D7-D87A-28E6-26EEDB89F513}"/>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20193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374CD9D-66AE-D31B-A0B8-4657238C27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D3E9781-C630-18AB-1FD3-1257B7F84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066827D-FA70-D8B1-521B-19377C1A9F8A}"/>
              </a:ext>
            </a:extLst>
          </p:cNvPr>
          <p:cNvSpPr>
            <a:spLocks noGrp="1"/>
          </p:cNvSpPr>
          <p:nvPr>
            <p:ph type="dt" sz="half" idx="10"/>
          </p:nvPr>
        </p:nvSpPr>
        <p:spPr/>
        <p:txBody>
          <a:bodyPr/>
          <a:lstStyle/>
          <a:p>
            <a:fld id="{48A87A34-81AB-432B-8DAE-1953F412C126}" type="datetimeFigureOut">
              <a:rPr lang="en-US" smtClean="0"/>
              <a:pPr/>
              <a:t>10/15/2024</a:t>
            </a:fld>
            <a:endParaRPr lang="en-US"/>
          </a:p>
        </p:txBody>
      </p:sp>
      <p:sp>
        <p:nvSpPr>
          <p:cNvPr id="5" name="Footer Placeholder 4">
            <a:extLst>
              <a:ext uri="{FF2B5EF4-FFF2-40B4-BE49-F238E27FC236}">
                <a16:creationId xmlns:a16="http://schemas.microsoft.com/office/drawing/2014/main" xmlns="" id="{F3E76904-9378-F32C-47E2-C9FDD00B7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87E836-BEA7-3A07-17A2-71DABDD6E52D}"/>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321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xmlns:p14="http://schemas.microsoft.com/office/powerpoint/2010/main" val="1873217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xmlns:p14="http://schemas.microsoft.com/office/powerpoint/2010/main" val="374813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8D4AA-CD1E-B57E-BC71-6BD9C51BC9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856D052-A9A3-E423-E9CA-795AFA8186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E5FF9AA-E8AF-A27E-63F9-AE71739D5313}"/>
              </a:ext>
            </a:extLst>
          </p:cNvPr>
          <p:cNvSpPr>
            <a:spLocks noGrp="1"/>
          </p:cNvSpPr>
          <p:nvPr>
            <p:ph type="dt" sz="half" idx="10"/>
          </p:nvPr>
        </p:nvSpPr>
        <p:spPr/>
        <p:txBody>
          <a:bodyPr/>
          <a:lstStyle/>
          <a:p>
            <a:fld id="{48A87A34-81AB-432B-8DAE-1953F412C126}" type="datetimeFigureOut">
              <a:rPr lang="en-US" smtClean="0"/>
              <a:pPr/>
              <a:t>10/15/2024</a:t>
            </a:fld>
            <a:endParaRPr lang="en-US"/>
          </a:p>
        </p:txBody>
      </p:sp>
      <p:sp>
        <p:nvSpPr>
          <p:cNvPr id="5" name="Footer Placeholder 4">
            <a:extLst>
              <a:ext uri="{FF2B5EF4-FFF2-40B4-BE49-F238E27FC236}">
                <a16:creationId xmlns:a16="http://schemas.microsoft.com/office/drawing/2014/main" xmlns="" id="{70B839E2-E67D-E5C0-C5B1-60B3E7CE5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75D2D2-E871-9D1C-6C52-C50C57EBAFD9}"/>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32471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5E19C-66F2-0F5E-1DF9-F231A9CB84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12A7147-8274-BDE2-2383-166789820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9CDE19C-4532-C910-ACEC-738D4106D0C8}"/>
              </a:ext>
            </a:extLst>
          </p:cNvPr>
          <p:cNvSpPr>
            <a:spLocks noGrp="1"/>
          </p:cNvSpPr>
          <p:nvPr>
            <p:ph type="dt" sz="half" idx="10"/>
          </p:nvPr>
        </p:nvSpPr>
        <p:spPr/>
        <p:txBody>
          <a:bodyPr/>
          <a:lstStyle/>
          <a:p>
            <a:fld id="{48A87A34-81AB-432B-8DAE-1953F412C126}" type="datetimeFigureOut">
              <a:rPr lang="en-US" smtClean="0"/>
              <a:t>10/15/2024</a:t>
            </a:fld>
            <a:endParaRPr lang="en-US"/>
          </a:p>
        </p:txBody>
      </p:sp>
      <p:sp>
        <p:nvSpPr>
          <p:cNvPr id="5" name="Footer Placeholder 4">
            <a:extLst>
              <a:ext uri="{FF2B5EF4-FFF2-40B4-BE49-F238E27FC236}">
                <a16:creationId xmlns:a16="http://schemas.microsoft.com/office/drawing/2014/main" xmlns="" id="{DC017BAF-FC0C-9BDA-F521-9C3F92A0C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2A8F27-536A-348D-FF87-A32B81E8D1A2}"/>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1648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75B975-83CE-F30A-CE32-CF83FECCE1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095E15A-ADD5-39E9-E73E-04B1FDAF00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6CDEDD7-7E4E-A57D-39E4-9553B7B1F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30DEE93-E58B-F1CA-9633-F29A91F85778}"/>
              </a:ext>
            </a:extLst>
          </p:cNvPr>
          <p:cNvSpPr>
            <a:spLocks noGrp="1"/>
          </p:cNvSpPr>
          <p:nvPr>
            <p:ph type="dt" sz="half" idx="10"/>
          </p:nvPr>
        </p:nvSpPr>
        <p:spPr/>
        <p:txBody>
          <a:bodyPr/>
          <a:lstStyle/>
          <a:p>
            <a:fld id="{48A87A34-81AB-432B-8DAE-1953F412C126}" type="datetimeFigureOut">
              <a:rPr lang="en-US" smtClean="0"/>
              <a:pPr/>
              <a:t>10/15/2024</a:t>
            </a:fld>
            <a:endParaRPr lang="en-US"/>
          </a:p>
        </p:txBody>
      </p:sp>
      <p:sp>
        <p:nvSpPr>
          <p:cNvPr id="6" name="Footer Placeholder 5">
            <a:extLst>
              <a:ext uri="{FF2B5EF4-FFF2-40B4-BE49-F238E27FC236}">
                <a16:creationId xmlns:a16="http://schemas.microsoft.com/office/drawing/2014/main" xmlns="" id="{03B6E300-02FD-C3CC-44C6-B694489A3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EF25AC2-B210-62E7-1BDC-7077986B876A}"/>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3005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E42425-0A82-677F-26B6-AD1334A2DE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8C36120-F871-531D-824D-D36250DD9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CBDEEC6-29A5-C574-1DDE-CA81E64F47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27E64F8-4089-4036-F4A8-8FFE2F0309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1067C1C-A9BA-9DA5-5F8B-2DDBB7FD1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6AC94D2-8585-06CE-BBBA-BC000933356C}"/>
              </a:ext>
            </a:extLst>
          </p:cNvPr>
          <p:cNvSpPr>
            <a:spLocks noGrp="1"/>
          </p:cNvSpPr>
          <p:nvPr>
            <p:ph type="dt" sz="half" idx="10"/>
          </p:nvPr>
        </p:nvSpPr>
        <p:spPr/>
        <p:txBody>
          <a:bodyPr/>
          <a:lstStyle/>
          <a:p>
            <a:fld id="{48A87A34-81AB-432B-8DAE-1953F412C126}" type="datetimeFigureOut">
              <a:rPr lang="en-US" smtClean="0"/>
              <a:pPr/>
              <a:t>10/15/2024</a:t>
            </a:fld>
            <a:endParaRPr lang="en-US"/>
          </a:p>
        </p:txBody>
      </p:sp>
      <p:sp>
        <p:nvSpPr>
          <p:cNvPr id="8" name="Footer Placeholder 7">
            <a:extLst>
              <a:ext uri="{FF2B5EF4-FFF2-40B4-BE49-F238E27FC236}">
                <a16:creationId xmlns:a16="http://schemas.microsoft.com/office/drawing/2014/main" xmlns="" id="{938FEBCB-296E-FC36-D608-D0A265866E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CDF2B0F-379A-0202-E4A5-AF2A742464E6}"/>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0834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CB8DD-16C7-6390-6798-4C11DCEEDB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06CD57A-17C0-BCF1-B084-DF5EB7A37A2B}"/>
              </a:ext>
            </a:extLst>
          </p:cNvPr>
          <p:cNvSpPr>
            <a:spLocks noGrp="1"/>
          </p:cNvSpPr>
          <p:nvPr>
            <p:ph type="dt" sz="half" idx="10"/>
          </p:nvPr>
        </p:nvSpPr>
        <p:spPr/>
        <p:txBody>
          <a:bodyPr/>
          <a:lstStyle/>
          <a:p>
            <a:fld id="{48A87A34-81AB-432B-8DAE-1953F412C126}" type="datetimeFigureOut">
              <a:rPr lang="en-US" smtClean="0"/>
              <a:t>10/15/2024</a:t>
            </a:fld>
            <a:endParaRPr lang="en-US"/>
          </a:p>
        </p:txBody>
      </p:sp>
      <p:sp>
        <p:nvSpPr>
          <p:cNvPr id="4" name="Footer Placeholder 3">
            <a:extLst>
              <a:ext uri="{FF2B5EF4-FFF2-40B4-BE49-F238E27FC236}">
                <a16:creationId xmlns:a16="http://schemas.microsoft.com/office/drawing/2014/main" xmlns="" id="{A45894A7-92B5-DF38-C2A9-06145308F4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9EA7DF5-9622-6569-AB36-4D4AB598E01A}"/>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6337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E5B0A11-F249-7AE9-5961-5BA8819970E8}"/>
              </a:ext>
            </a:extLst>
          </p:cNvPr>
          <p:cNvSpPr>
            <a:spLocks noGrp="1"/>
          </p:cNvSpPr>
          <p:nvPr>
            <p:ph type="dt" sz="half" idx="10"/>
          </p:nvPr>
        </p:nvSpPr>
        <p:spPr/>
        <p:txBody>
          <a:bodyPr/>
          <a:lstStyle/>
          <a:p>
            <a:fld id="{48A87A34-81AB-432B-8DAE-1953F412C126}" type="datetimeFigureOut">
              <a:rPr lang="en-US" smtClean="0"/>
              <a:t>10/15/2024</a:t>
            </a:fld>
            <a:endParaRPr lang="en-US"/>
          </a:p>
        </p:txBody>
      </p:sp>
      <p:sp>
        <p:nvSpPr>
          <p:cNvPr id="3" name="Footer Placeholder 2">
            <a:extLst>
              <a:ext uri="{FF2B5EF4-FFF2-40B4-BE49-F238E27FC236}">
                <a16:creationId xmlns:a16="http://schemas.microsoft.com/office/drawing/2014/main" xmlns="" id="{A7DB2176-B8C8-7B71-921A-2DF9E3DD5F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C10DD0C-FC4F-78B0-29C1-FA730ACFCF6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6888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30B98-7932-4AC9-1D50-1C09B99A9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C510143-0924-1154-E686-C9CBCA9D4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52D63D-CF11-452C-CAE3-3986C755E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5A128F1-D3F1-8404-8550-4522873056DC}"/>
              </a:ext>
            </a:extLst>
          </p:cNvPr>
          <p:cNvSpPr>
            <a:spLocks noGrp="1"/>
          </p:cNvSpPr>
          <p:nvPr>
            <p:ph type="dt" sz="half" idx="10"/>
          </p:nvPr>
        </p:nvSpPr>
        <p:spPr/>
        <p:txBody>
          <a:bodyPr/>
          <a:lstStyle/>
          <a:p>
            <a:fld id="{48A87A34-81AB-432B-8DAE-1953F412C126}" type="datetimeFigureOut">
              <a:rPr lang="en-US" smtClean="0"/>
              <a:pPr/>
              <a:t>10/15/2024</a:t>
            </a:fld>
            <a:endParaRPr lang="en-US"/>
          </a:p>
        </p:txBody>
      </p:sp>
      <p:sp>
        <p:nvSpPr>
          <p:cNvPr id="6" name="Footer Placeholder 5">
            <a:extLst>
              <a:ext uri="{FF2B5EF4-FFF2-40B4-BE49-F238E27FC236}">
                <a16:creationId xmlns:a16="http://schemas.microsoft.com/office/drawing/2014/main" xmlns="" id="{3B274041-43F5-1EFC-5C8C-56224DA94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AA51CAE-B7AD-E5FD-297D-3CDDFF98C343}"/>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7163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B5EFC-93DF-F78F-B4F8-9E9B8B862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E97D159-AE4D-8A00-5003-A38171473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F16F3D8-C563-729C-AEAB-4CD3665E5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C0C8FB8-1736-66EC-C627-F309B29C9326}"/>
              </a:ext>
            </a:extLst>
          </p:cNvPr>
          <p:cNvSpPr>
            <a:spLocks noGrp="1"/>
          </p:cNvSpPr>
          <p:nvPr>
            <p:ph type="dt" sz="half" idx="10"/>
          </p:nvPr>
        </p:nvSpPr>
        <p:spPr/>
        <p:txBody>
          <a:bodyPr/>
          <a:lstStyle/>
          <a:p>
            <a:fld id="{48A87A34-81AB-432B-8DAE-1953F412C126}" type="datetimeFigureOut">
              <a:rPr lang="en-US" smtClean="0"/>
              <a:t>10/15/2024</a:t>
            </a:fld>
            <a:endParaRPr lang="en-US"/>
          </a:p>
        </p:txBody>
      </p:sp>
      <p:sp>
        <p:nvSpPr>
          <p:cNvPr id="6" name="Footer Placeholder 5">
            <a:extLst>
              <a:ext uri="{FF2B5EF4-FFF2-40B4-BE49-F238E27FC236}">
                <a16:creationId xmlns:a16="http://schemas.microsoft.com/office/drawing/2014/main" xmlns="" id="{6230F004-E1A9-8ACF-EFD3-E25383170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22C3B0-1FD6-FD9F-56EC-4B6CFB170D74}"/>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8395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9AC8DB-4190-35FA-0D69-991247A32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7C22EC1-CA4F-81B9-7D11-3D29C6B7D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62269EC-8B78-41D8-52FB-FCA3A5F89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10/15/2024</a:t>
            </a:fld>
            <a:endParaRPr lang="en-US"/>
          </a:p>
        </p:txBody>
      </p:sp>
      <p:sp>
        <p:nvSpPr>
          <p:cNvPr id="5" name="Footer Placeholder 4">
            <a:extLst>
              <a:ext uri="{FF2B5EF4-FFF2-40B4-BE49-F238E27FC236}">
                <a16:creationId xmlns:a16="http://schemas.microsoft.com/office/drawing/2014/main" xmlns="" id="{D0A9E74B-FF28-0D8D-F7D6-E4A21A487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DBE1D7C-D344-5EBE-48F2-670CA2C0B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0843945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14E55-E33A-7E62-DE2C-5CE6351D95E0}"/>
              </a:ext>
            </a:extLst>
          </p:cNvPr>
          <p:cNvSpPr>
            <a:spLocks noGrp="1"/>
          </p:cNvSpPr>
          <p:nvPr>
            <p:ph type="title"/>
          </p:nvPr>
        </p:nvSpPr>
        <p:spPr>
          <a:xfrm>
            <a:off x="913149" y="448887"/>
            <a:ext cx="10364451" cy="665017"/>
          </a:xfrm>
        </p:spPr>
        <p:txBody>
          <a:bodyPr/>
          <a:lstStyle/>
          <a:p>
            <a:pPr algn="ctr"/>
            <a:r>
              <a:rPr lang="en-IN" sz="3600" b="1">
                <a:solidFill>
                  <a:srgbClr val="FF0000"/>
                </a:solidFill>
                <a:latin typeface="Times New Roman" panose="02020603050405020304" pitchFamily="18" charset="0"/>
                <a:cs typeface="Times New Roman" panose="02020603050405020304" pitchFamily="18" charset="0"/>
              </a:rPr>
              <a:t>SIDDAGANGA INSTITUTE OF TECHNOLOGY</a:t>
            </a:r>
            <a:endParaRPr lang="en-IN">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DFC21F0-66FD-88AD-0A10-20F6FF5A57D1}"/>
              </a:ext>
            </a:extLst>
          </p:cNvPr>
          <p:cNvSpPr>
            <a:spLocks noGrp="1"/>
          </p:cNvSpPr>
          <p:nvPr>
            <p:ph sz="quarter" idx="13"/>
          </p:nvPr>
        </p:nvSpPr>
        <p:spPr>
          <a:xfrm>
            <a:off x="913149" y="1280160"/>
            <a:ext cx="10364451" cy="5394960"/>
          </a:xfrm>
        </p:spPr>
        <p:txBody>
          <a:bodyPr>
            <a:normAutofit/>
          </a:bodyPr>
          <a:lstStyle/>
          <a:p>
            <a:pPr marL="0" indent="0" algn="ctr">
              <a:buNone/>
            </a:pPr>
            <a:r>
              <a:rPr lang="en-IN" b="1" dirty="0">
                <a:latin typeface="Times New Roman" panose="02020603050405020304" pitchFamily="18" charset="0"/>
                <a:cs typeface="Times New Roman" panose="02020603050405020304" pitchFamily="18" charset="0"/>
              </a:rPr>
              <a:t>ARTIFICIAL INTELLIGENCE AND DATA SCIENCE</a:t>
            </a:r>
            <a:endParaRPr lang="en-IN" dirty="0">
              <a:latin typeface="Adobe Garamond Pro Bold" panose="02020702060506020403" pitchFamily="18" charset="0"/>
            </a:endParaRPr>
          </a:p>
          <a:p>
            <a:pPr marL="0" indent="0" algn="ctr">
              <a:buNone/>
            </a:pPr>
            <a:endParaRPr lang="en-IN" dirty="0">
              <a:latin typeface="Adobe Garamond Pro Bold" panose="02020702060506020403" pitchFamily="18" charset="0"/>
            </a:endParaRPr>
          </a:p>
          <a:p>
            <a:pPr marL="0" indent="0">
              <a:buNone/>
            </a:pPr>
            <a:endParaRPr lang="en-IN" sz="1100" b="1" dirty="0">
              <a:latin typeface="Adobe Garamond Pro Bold" panose="02020702060506020403" pitchFamily="18" charset="0"/>
            </a:endParaRPr>
          </a:p>
          <a:p>
            <a:pPr marL="0" indent="0">
              <a:buNone/>
            </a:pPr>
            <a:endParaRPr lang="en-IN" sz="1100" b="1" dirty="0">
              <a:latin typeface="Adobe Garamond Pro Bold" panose="02020702060506020403" pitchFamily="18" charset="0"/>
            </a:endParaRPr>
          </a:p>
          <a:p>
            <a:pPr marL="0" indent="0">
              <a:buNone/>
            </a:pPr>
            <a:endParaRPr lang="en-IN" sz="1100" b="1" dirty="0">
              <a:latin typeface="Adobe Garamond Pro Bold" panose="02020702060506020403" pitchFamily="18" charset="0"/>
            </a:endParaRPr>
          </a:p>
          <a:p>
            <a:pPr marL="0" indent="0">
              <a:buNone/>
            </a:pPr>
            <a:endParaRPr lang="en-IN" sz="1100" b="1" dirty="0">
              <a:latin typeface="Adobe Garamond Pro Bold" panose="02020702060506020403" pitchFamily="18" charset="0"/>
            </a:endParaRPr>
          </a:p>
          <a:p>
            <a:pPr marL="0" indent="0">
              <a:buNone/>
            </a:pPr>
            <a:endParaRPr lang="en-IN" sz="1100" b="1" dirty="0">
              <a:latin typeface="Adobe Garamond Pro Bold" panose="02020702060506020403" pitchFamily="18" charset="0"/>
            </a:endParaRPr>
          </a:p>
          <a:p>
            <a:pPr marL="0" indent="0" algn="ctr">
              <a:buNone/>
            </a:pPr>
            <a:r>
              <a:rPr lang="en-IN" sz="1700" dirty="0">
                <a:latin typeface="Times New Roman" panose="02020603050405020304" pitchFamily="18" charset="0"/>
                <a:cs typeface="Times New Roman" panose="02020603050405020304" pitchFamily="18" charset="0"/>
              </a:rPr>
              <a:t>Mini Project on</a:t>
            </a:r>
            <a:endParaRPr lang="en-IN" sz="1900" dirty="0">
              <a:latin typeface="Times New Roman" panose="02020603050405020304" pitchFamily="18" charset="0"/>
              <a:cs typeface="Times New Roman" panose="02020603050405020304" pitchFamily="18" charset="0"/>
            </a:endParaRPr>
          </a:p>
          <a:p>
            <a:pPr marL="0" indent="0" algn="ctr">
              <a:buNone/>
            </a:pPr>
            <a:r>
              <a:rPr lang="en-US" sz="2600" b="1" dirty="0">
                <a:solidFill>
                  <a:srgbClr val="FF0000"/>
                </a:solidFill>
                <a:latin typeface="Times New Roman" panose="02020603050405020304" pitchFamily="18" charset="0"/>
                <a:cs typeface="Times New Roman" panose="02020603050405020304" pitchFamily="18" charset="0"/>
              </a:rPr>
              <a:t>AI ENHANCED PERSONAL SAFETY APPLICATION</a:t>
            </a:r>
            <a:endParaRPr lang="en-IN" sz="1600" b="1" dirty="0">
              <a:solidFill>
                <a:srgbClr val="FF0000"/>
              </a:solidFill>
              <a:latin typeface="Adobe Garamond Pro Bold" panose="02020702060506020403" pitchFamily="18" charset="0"/>
            </a:endParaRPr>
          </a:p>
          <a:p>
            <a:pPr marL="0" indent="0">
              <a:buNone/>
            </a:pPr>
            <a:endParaRPr lang="en-IN" sz="1100" dirty="0">
              <a:latin typeface="Adobe Garamond Pro" panose="02020502060506020403" pitchFamily="18" charset="0"/>
            </a:endParaRPr>
          </a:p>
          <a:p>
            <a:pPr marL="0" indent="0" algn="ctr">
              <a:buNone/>
            </a:pPr>
            <a:r>
              <a:rPr lang="en-IN" sz="1700" b="1" dirty="0">
                <a:latin typeface="Times New Roman" panose="02020603050405020304" pitchFamily="18" charset="0"/>
                <a:cs typeface="Times New Roman" panose="02020603050405020304" pitchFamily="18" charset="0"/>
              </a:rPr>
              <a:t>                                                                                                                      PROJECT ASSOCIATES:   </a:t>
            </a:r>
            <a:endParaRPr lang="en-IN" sz="1700" b="1" dirty="0" smtClean="0">
              <a:latin typeface="Times New Roman" panose="02020603050405020304" pitchFamily="18" charset="0"/>
              <a:cs typeface="Times New Roman" panose="02020603050405020304" pitchFamily="18" charset="0"/>
            </a:endParaRPr>
          </a:p>
          <a:p>
            <a:pPr marL="0" indent="0" algn="ctr">
              <a:buNone/>
            </a:pPr>
            <a:r>
              <a:rPr lang="en-IN" sz="1700" b="1" dirty="0">
                <a:latin typeface="Times New Roman" panose="02020603050405020304" pitchFamily="18" charset="0"/>
                <a:cs typeface="Times New Roman" panose="02020603050405020304" pitchFamily="18" charset="0"/>
              </a:rPr>
              <a:t> </a:t>
            </a:r>
            <a:r>
              <a:rPr lang="en-IN" sz="1700" b="1" dirty="0" smtClean="0">
                <a:latin typeface="Times New Roman" panose="02020603050405020304" pitchFamily="18" charset="0"/>
                <a:cs typeface="Times New Roman" panose="02020603050405020304" pitchFamily="18" charset="0"/>
              </a:rPr>
              <a:t>                                                                                                                                                 </a:t>
            </a:r>
            <a:r>
              <a:rPr lang="en-IN" sz="1700" dirty="0" smtClean="0">
                <a:latin typeface="Times New Roman" panose="02020603050405020304" pitchFamily="18" charset="0"/>
                <a:cs typeface="Times New Roman" panose="02020603050405020304" pitchFamily="18" charset="0"/>
              </a:rPr>
              <a:t>D </a:t>
            </a:r>
            <a:r>
              <a:rPr lang="en-IN" sz="1700" dirty="0" err="1">
                <a:latin typeface="Times New Roman" panose="02020603050405020304" pitchFamily="18" charset="0"/>
                <a:cs typeface="Times New Roman" panose="02020603050405020304" pitchFamily="18" charset="0"/>
              </a:rPr>
              <a:t>Tejasree</a:t>
            </a:r>
            <a:r>
              <a:rPr lang="en-IN" sz="1700" dirty="0">
                <a:latin typeface="Times New Roman" panose="02020603050405020304" pitchFamily="18" charset="0"/>
                <a:cs typeface="Times New Roman" panose="02020603050405020304" pitchFamily="18" charset="0"/>
              </a:rPr>
              <a:t> (1SI22AD010)</a:t>
            </a:r>
          </a:p>
          <a:p>
            <a:pPr marL="0" indent="0" algn="ctr">
              <a:lnSpc>
                <a:spcPct val="100000"/>
              </a:lnSpc>
              <a:buNone/>
            </a:pPr>
            <a:r>
              <a:rPr lang="en-IN" sz="1700" dirty="0">
                <a:latin typeface="Times New Roman" panose="02020603050405020304" pitchFamily="18" charset="0"/>
                <a:cs typeface="Times New Roman" panose="02020603050405020304" pitchFamily="18" charset="0"/>
              </a:rPr>
              <a:t>                                                                                                                                                Falak Taj  (1SI22AD015)</a:t>
            </a:r>
          </a:p>
          <a:p>
            <a:pPr marL="0" indent="0" algn="ctr">
              <a:lnSpc>
                <a:spcPct val="100000"/>
              </a:lnSpc>
              <a:buNone/>
            </a:pP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Maanya</a:t>
            </a:r>
            <a:r>
              <a:rPr lang="en-IN" sz="1700" dirty="0">
                <a:latin typeface="Times New Roman" panose="02020603050405020304" pitchFamily="18" charset="0"/>
                <a:cs typeface="Times New Roman" panose="02020603050405020304" pitchFamily="18" charset="0"/>
              </a:rPr>
              <a:t> M (1SI22AD024)</a:t>
            </a:r>
          </a:p>
          <a:p>
            <a:pPr marL="0" indent="0">
              <a:lnSpc>
                <a:spcPct val="100000"/>
              </a:lnSpc>
              <a:buNone/>
            </a:pPr>
            <a:endParaRPr lang="en-IN" sz="1100" dirty="0">
              <a:latin typeface="Adobe Garamond Pro" panose="02020502060506020403" pitchFamily="18" charset="0"/>
            </a:endParaRPr>
          </a:p>
          <a:p>
            <a:pPr marL="0" indent="0">
              <a:buNone/>
            </a:pPr>
            <a:endParaRPr lang="en-IN" dirty="0"/>
          </a:p>
        </p:txBody>
      </p:sp>
      <p:pic>
        <p:nvPicPr>
          <p:cNvPr id="4" name="Picture 2" descr="Siddaganga Institute of Technology - Tumkur | Tumkur">
            <a:extLst>
              <a:ext uri="{FF2B5EF4-FFF2-40B4-BE49-F238E27FC236}">
                <a16:creationId xmlns:a16="http://schemas.microsoft.com/office/drawing/2014/main" xmlns="" id="{111F7867-A68B-A231-16C7-B1A5C1B28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434" y="1810973"/>
            <a:ext cx="1589880" cy="17150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8F2C5654-45EB-A5DE-C656-8C377718F1FD}"/>
              </a:ext>
            </a:extLst>
          </p:cNvPr>
          <p:cNvSpPr txBox="1"/>
          <p:nvPr/>
        </p:nvSpPr>
        <p:spPr>
          <a:xfrm>
            <a:off x="1071091" y="5177114"/>
            <a:ext cx="2801390" cy="1323439"/>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Under the Guidance of</a:t>
            </a:r>
          </a:p>
          <a:p>
            <a:pPr algn="ctr"/>
            <a:r>
              <a:rPr lang="en-IN" sz="1600" b="1" dirty="0" err="1">
                <a:latin typeface="Times New Roman" panose="02020603050405020304" pitchFamily="18" charset="0"/>
                <a:cs typeface="Times New Roman" panose="02020603050405020304" pitchFamily="18" charset="0"/>
              </a:rPr>
              <a:t>Dr.</a:t>
            </a:r>
            <a:r>
              <a:rPr lang="en-IN" sz="1600" b="1" dirty="0">
                <a:latin typeface="Times New Roman" panose="02020603050405020304" pitchFamily="18" charset="0"/>
                <a:cs typeface="Times New Roman" panose="02020603050405020304" pitchFamily="18" charset="0"/>
              </a:rPr>
              <a:t> Y.S. </a:t>
            </a:r>
            <a:r>
              <a:rPr lang="en-IN" sz="1600" b="1" dirty="0" err="1" smtClean="0">
                <a:latin typeface="Times New Roman" panose="02020603050405020304" pitchFamily="18" charset="0"/>
                <a:cs typeface="Times New Roman" panose="02020603050405020304" pitchFamily="18" charset="0"/>
              </a:rPr>
              <a:t>Nijagunarya</a:t>
            </a:r>
            <a:r>
              <a:rPr lang="en-IN" sz="1600" b="1"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Ph.D</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Professor</a:t>
            </a:r>
          </a:p>
          <a:p>
            <a:endParaRPr lang="en-IN" sz="1600"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BATCH NO. </a:t>
            </a:r>
            <a:r>
              <a:rPr lang="en-IN" sz="1600" dirty="0">
                <a:latin typeface="Times New Roman" panose="02020603050405020304" pitchFamily="18" charset="0"/>
                <a:cs typeface="Times New Roman" panose="02020603050405020304" pitchFamily="18" charset="0"/>
              </a:rPr>
              <a:t>: G3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665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BF3F8-D900-7B3E-5405-49DB35F1BA65}"/>
              </a:ext>
            </a:extLst>
          </p:cNvPr>
          <p:cNvSpPr>
            <a:spLocks noGrp="1"/>
          </p:cNvSpPr>
          <p:nvPr>
            <p:ph type="title"/>
          </p:nvPr>
        </p:nvSpPr>
        <p:spPr>
          <a:xfrm>
            <a:off x="767861" y="234664"/>
            <a:ext cx="10515600" cy="481542"/>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REQUIREMENTS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A405C686-74C7-BE33-C6D6-DE2C2ABA540F}"/>
              </a:ext>
            </a:extLst>
          </p:cNvPr>
          <p:cNvSpPr txBox="1"/>
          <p:nvPr/>
        </p:nvSpPr>
        <p:spPr>
          <a:xfrm>
            <a:off x="274684" y="768379"/>
            <a:ext cx="11155313" cy="5539978"/>
          </a:xfrm>
          <a:prstGeom prst="rect">
            <a:avLst/>
          </a:prstGeom>
          <a:noFill/>
        </p:spPr>
        <p:txBody>
          <a:bodyPr wrap="square" rtlCol="0">
            <a:spAutoFit/>
          </a:bodyPr>
          <a:lstStyle/>
          <a:p>
            <a:r>
              <a:rPr lang="en-IN" sz="2400" b="1" dirty="0" smtClean="0"/>
              <a:t>HARDWARE REQUIREMENTS :</a:t>
            </a:r>
            <a:endParaRPr lang="en-IN" sz="2400" b="1" dirty="0"/>
          </a:p>
          <a:p>
            <a:pPr marL="285750" indent="-285750">
              <a:buFont typeface="Arial" pitchFamily="34" charset="0"/>
              <a:buChar char="•"/>
            </a:pPr>
            <a:r>
              <a:rPr lang="en-IN" b="1" dirty="0"/>
              <a:t>Mobile Device</a:t>
            </a:r>
            <a:r>
              <a:rPr lang="en-IN" dirty="0"/>
              <a:t>:</a:t>
            </a:r>
          </a:p>
          <a:p>
            <a:pPr lvl="1"/>
            <a:r>
              <a:rPr lang="en-IN" b="1" dirty="0" smtClean="0"/>
              <a:t>RAM</a:t>
            </a:r>
            <a:r>
              <a:rPr lang="en-IN" dirty="0"/>
              <a:t>: 4GB+ for real-time processing.</a:t>
            </a:r>
          </a:p>
          <a:p>
            <a:pPr lvl="1"/>
            <a:r>
              <a:rPr lang="en-IN" b="1" dirty="0"/>
              <a:t>Sensors</a:t>
            </a:r>
            <a:r>
              <a:rPr lang="en-IN" dirty="0"/>
              <a:t>: GPS, microphone, ambient light sensor for tracking and voice inputs</a:t>
            </a:r>
            <a:r>
              <a:rPr lang="en-IN" dirty="0" smtClean="0"/>
              <a:t>.</a:t>
            </a:r>
          </a:p>
          <a:p>
            <a:pPr lvl="1"/>
            <a:endParaRPr lang="en-IN" dirty="0"/>
          </a:p>
          <a:p>
            <a:r>
              <a:rPr lang="en-IN" sz="2400" b="1" dirty="0" smtClean="0"/>
              <a:t>SOFTWARE REQUIREMENTS :</a:t>
            </a:r>
            <a:endParaRPr lang="en-IN" sz="2400" b="1" dirty="0"/>
          </a:p>
          <a:p>
            <a:pPr marL="285750" indent="-285750">
              <a:buFont typeface="Arial" pitchFamily="34" charset="0"/>
              <a:buChar char="•"/>
            </a:pPr>
            <a:r>
              <a:rPr lang="en-IN" b="1" dirty="0"/>
              <a:t>Cross-Platform Development</a:t>
            </a:r>
            <a:r>
              <a:rPr lang="en-IN" dirty="0"/>
              <a:t>:</a:t>
            </a:r>
          </a:p>
          <a:p>
            <a:pPr lvl="1"/>
            <a:r>
              <a:rPr lang="en-IN" dirty="0"/>
              <a:t>Flutter or React Native for Android/</a:t>
            </a:r>
            <a:r>
              <a:rPr lang="en-IN" dirty="0" err="1"/>
              <a:t>iOS</a:t>
            </a:r>
            <a:r>
              <a:rPr lang="en-IN" dirty="0"/>
              <a:t> apps.</a:t>
            </a:r>
          </a:p>
          <a:p>
            <a:pPr marL="285750" indent="-285750">
              <a:buFont typeface="Arial" pitchFamily="34" charset="0"/>
              <a:buChar char="•"/>
            </a:pPr>
            <a:r>
              <a:rPr lang="en-IN" b="1" dirty="0" smtClean="0"/>
              <a:t>AI/ML </a:t>
            </a:r>
            <a:r>
              <a:rPr lang="en-IN" b="1" dirty="0"/>
              <a:t>Libraries</a:t>
            </a:r>
            <a:r>
              <a:rPr lang="en-IN" dirty="0"/>
              <a:t>:</a:t>
            </a:r>
          </a:p>
          <a:p>
            <a:pPr lvl="1"/>
            <a:r>
              <a:rPr lang="en-IN" dirty="0"/>
              <a:t>TensorFlow Lite, PyTorch Mobile for on-device AI.</a:t>
            </a:r>
          </a:p>
          <a:p>
            <a:pPr lvl="1"/>
            <a:r>
              <a:rPr lang="en-IN" dirty="0"/>
              <a:t>Google Speech-to-Text API for SOS voice recognition.</a:t>
            </a:r>
          </a:p>
          <a:p>
            <a:pPr marL="285750" indent="-285750">
              <a:buFont typeface="Arial" pitchFamily="34" charset="0"/>
              <a:buChar char="•"/>
            </a:pPr>
            <a:r>
              <a:rPr lang="en-IN" b="1" dirty="0"/>
              <a:t>GPS &amp; Maps API</a:t>
            </a:r>
            <a:r>
              <a:rPr lang="en-IN" dirty="0"/>
              <a:t>:</a:t>
            </a:r>
          </a:p>
          <a:p>
            <a:pPr lvl="1"/>
            <a:r>
              <a:rPr lang="en-IN" dirty="0"/>
              <a:t>Google Maps </a:t>
            </a:r>
            <a:r>
              <a:rPr lang="en-IN" dirty="0" smtClean="0"/>
              <a:t> for </a:t>
            </a:r>
            <a:r>
              <a:rPr lang="en-IN" dirty="0"/>
              <a:t>real-time location and route suggestions.</a:t>
            </a:r>
          </a:p>
          <a:p>
            <a:pPr marL="285750" indent="-285750">
              <a:buFont typeface="Arial" pitchFamily="34" charset="0"/>
              <a:buChar char="•"/>
            </a:pPr>
            <a:r>
              <a:rPr lang="en-IN" b="1" dirty="0"/>
              <a:t>Cloud Platforms</a:t>
            </a:r>
            <a:r>
              <a:rPr lang="en-IN" dirty="0"/>
              <a:t>:</a:t>
            </a:r>
          </a:p>
          <a:p>
            <a:pPr lvl="1"/>
            <a:r>
              <a:rPr lang="en-IN" dirty="0"/>
              <a:t>Firebase, AWS Amplify for real-time processing, storage, and notifications.</a:t>
            </a:r>
          </a:p>
          <a:p>
            <a:pPr marL="285750" indent="-285750">
              <a:buFont typeface="Arial" pitchFamily="34" charset="0"/>
              <a:buChar char="•"/>
            </a:pPr>
            <a:r>
              <a:rPr lang="en-IN" b="1" dirty="0"/>
              <a:t>Backend</a:t>
            </a:r>
            <a:r>
              <a:rPr lang="en-IN" dirty="0"/>
              <a:t>:</a:t>
            </a:r>
          </a:p>
          <a:p>
            <a:pPr lvl="1"/>
            <a:r>
              <a:rPr lang="en-IN" dirty="0"/>
              <a:t>Node.js or Python (Flask/</a:t>
            </a:r>
            <a:r>
              <a:rPr lang="en-IN" dirty="0" err="1"/>
              <a:t>Django</a:t>
            </a:r>
            <a:r>
              <a:rPr lang="en-IN" dirty="0"/>
              <a:t>) for handling user data and APIs.</a:t>
            </a:r>
          </a:p>
          <a:p>
            <a:pPr marL="285750" indent="-285750">
              <a:buFont typeface="Arial" pitchFamily="34" charset="0"/>
              <a:buChar char="•"/>
            </a:pPr>
            <a:r>
              <a:rPr lang="en-IN" b="1" dirty="0"/>
              <a:t>Push Notifications</a:t>
            </a:r>
            <a:r>
              <a:rPr lang="en-IN" dirty="0"/>
              <a:t>:</a:t>
            </a:r>
          </a:p>
          <a:p>
            <a:pPr lvl="1"/>
            <a:r>
              <a:rPr lang="en-IN" dirty="0"/>
              <a:t>Firebase Cloud Messaging for alerts</a:t>
            </a:r>
            <a:r>
              <a:rPr lang="en-IN" dirty="0" smtClean="0"/>
              <a:t>.</a:t>
            </a:r>
            <a:endParaRPr lang="en-IN" dirty="0"/>
          </a:p>
        </p:txBody>
      </p:sp>
    </p:spTree>
    <p:extLst>
      <p:ext uri="{BB962C8B-B14F-4D97-AF65-F5344CB8AC3E}">
        <p14:creationId xmlns:p14="http://schemas.microsoft.com/office/powerpoint/2010/main" val="2639059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914ED-912B-2649-9F21-B3DBF100EC78}"/>
              </a:ext>
            </a:extLst>
          </p:cNvPr>
          <p:cNvSpPr>
            <a:spLocks noGrp="1"/>
          </p:cNvSpPr>
          <p:nvPr>
            <p:ph type="title"/>
          </p:nvPr>
        </p:nvSpPr>
        <p:spPr>
          <a:xfrm>
            <a:off x="838200" y="170518"/>
            <a:ext cx="10515600" cy="806334"/>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APPLICATIONS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D21474E-20D8-8746-C732-720E5A37BEBD}"/>
              </a:ext>
            </a:extLst>
          </p:cNvPr>
          <p:cNvSpPr>
            <a:spLocks noGrp="1"/>
          </p:cNvSpPr>
          <p:nvPr>
            <p:ph idx="1"/>
          </p:nvPr>
        </p:nvSpPr>
        <p:spPr>
          <a:xfrm>
            <a:off x="509954" y="872196"/>
            <a:ext cx="11049000" cy="4661095"/>
          </a:xfrm>
        </p:spPr>
        <p:txBody>
          <a:bodyPr>
            <a:noAutofit/>
          </a:bodyPr>
          <a:lstStyle/>
          <a:p>
            <a:pPr>
              <a:lnSpc>
                <a:spcPct val="150000"/>
              </a:lnSpc>
            </a:pPr>
            <a:r>
              <a:rPr lang="en-US" sz="1800" b="1" dirty="0"/>
              <a:t>Personal Safety Monitoring</a:t>
            </a:r>
            <a:r>
              <a:rPr lang="en-US" sz="1800" dirty="0"/>
              <a:t>: Real-time monitoring of the user’s location, continuously evaluating safety scores based on nearby crime data</a:t>
            </a:r>
            <a:r>
              <a:rPr lang="en-US" sz="1800" dirty="0" smtClean="0"/>
              <a:t>.</a:t>
            </a:r>
          </a:p>
          <a:p>
            <a:pPr>
              <a:lnSpc>
                <a:spcPct val="150000"/>
              </a:lnSpc>
            </a:pPr>
            <a:r>
              <a:rPr lang="en-US" sz="1800" b="1" dirty="0" smtClean="0"/>
              <a:t>SOS </a:t>
            </a:r>
            <a:r>
              <a:rPr lang="en-US" sz="1800" b="1" dirty="0"/>
              <a:t>Alerts</a:t>
            </a:r>
            <a:r>
              <a:rPr lang="en-US" sz="1800" dirty="0"/>
              <a:t>: Immediate triggering of alerts to emergency contacts or local authorities through voice commands or manual input</a:t>
            </a:r>
            <a:r>
              <a:rPr lang="en-US" sz="1800" dirty="0" smtClean="0"/>
              <a:t>.</a:t>
            </a:r>
          </a:p>
          <a:p>
            <a:pPr>
              <a:lnSpc>
                <a:spcPct val="150000"/>
              </a:lnSpc>
            </a:pPr>
            <a:r>
              <a:rPr lang="en-US" sz="1800" b="1" dirty="0" smtClean="0"/>
              <a:t>Emergency </a:t>
            </a:r>
            <a:r>
              <a:rPr lang="en-US" sz="1800" b="1" dirty="0"/>
              <a:t>Contact Access</a:t>
            </a:r>
            <a:r>
              <a:rPr lang="en-US" sz="1800" dirty="0"/>
              <a:t>: Seamless integration with the user’s contacts app for easy selection of emergency contacts</a:t>
            </a:r>
            <a:r>
              <a:rPr lang="en-US" sz="1800" dirty="0" smtClean="0"/>
              <a:t>.</a:t>
            </a:r>
          </a:p>
          <a:p>
            <a:pPr>
              <a:lnSpc>
                <a:spcPct val="150000"/>
              </a:lnSpc>
            </a:pPr>
            <a:r>
              <a:rPr lang="en-US" sz="1800" b="1" dirty="0" smtClean="0"/>
              <a:t>Route </a:t>
            </a:r>
            <a:r>
              <a:rPr lang="en-US" sz="1800" b="1" dirty="0"/>
              <a:t>Suggestions</a:t>
            </a:r>
            <a:r>
              <a:rPr lang="en-US" sz="1800" dirty="0"/>
              <a:t>: Dynamic recommendations of safer routes based on crime statistics, environmental data, and local time</a:t>
            </a:r>
            <a:r>
              <a:rPr lang="en-US" sz="1800" dirty="0" smtClean="0"/>
              <a:t>.</a:t>
            </a:r>
          </a:p>
          <a:p>
            <a:pPr>
              <a:lnSpc>
                <a:spcPct val="150000"/>
              </a:lnSpc>
            </a:pPr>
            <a:r>
              <a:rPr lang="en-US" sz="1800" b="1" dirty="0" smtClean="0"/>
              <a:t>Voice-activated </a:t>
            </a:r>
            <a:r>
              <a:rPr lang="en-US" sz="1800" b="1" dirty="0"/>
              <a:t>Assistance</a:t>
            </a:r>
            <a:r>
              <a:rPr lang="en-US" sz="1800" dirty="0"/>
              <a:t>: Use of voice recognition to activate emergency actions like calling contacts or sending SOS alerts in distress </a:t>
            </a:r>
            <a:r>
              <a:rPr lang="en-US" sz="1800" dirty="0" smtClean="0"/>
              <a:t>situations.</a:t>
            </a:r>
          </a:p>
          <a:p>
            <a:pPr>
              <a:lnSpc>
                <a:spcPct val="150000"/>
              </a:lnSpc>
            </a:pPr>
            <a:r>
              <a:rPr lang="en-US" sz="1800" b="1" dirty="0" smtClean="0"/>
              <a:t>Real-time </a:t>
            </a:r>
            <a:r>
              <a:rPr lang="en-US" sz="1800" b="1" dirty="0"/>
              <a:t>Risk Analysis</a:t>
            </a:r>
            <a:r>
              <a:rPr lang="en-US" sz="1800" dirty="0"/>
              <a:t>: Continuous analysis of crime rates, local lighting conditions, and emergency service proximity to give a real-time risk score.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525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197E706-5D73-987F-3A1B-33233CC59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7FE8128-84CA-4560-E3E4-D4CEE673B380}"/>
              </a:ext>
            </a:extLst>
          </p:cNvPr>
          <p:cNvSpPr>
            <a:spLocks noGrp="1"/>
          </p:cNvSpPr>
          <p:nvPr>
            <p:ph type="title"/>
          </p:nvPr>
        </p:nvSpPr>
        <p:spPr>
          <a:xfrm>
            <a:off x="838200" y="690502"/>
            <a:ext cx="10515600" cy="569115"/>
          </a:xfrm>
        </p:spPr>
        <p:txBody>
          <a:bodyPr>
            <a:normAutofit fontScale="90000"/>
          </a:bodyPr>
          <a:lstStyle/>
          <a:p>
            <a:pPr algn="ctr"/>
            <a:r>
              <a:rPr lang="en-IN" sz="4000"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EAA36881-DDC3-BD55-FD30-27510A24AAEC}"/>
              </a:ext>
            </a:extLst>
          </p:cNvPr>
          <p:cNvSpPr>
            <a:spLocks noGrp="1"/>
          </p:cNvSpPr>
          <p:nvPr>
            <p:ph idx="1"/>
          </p:nvPr>
        </p:nvSpPr>
        <p:spPr>
          <a:xfrm>
            <a:off x="838199" y="1883142"/>
            <a:ext cx="10515599" cy="3323858"/>
          </a:xfrm>
        </p:spPr>
        <p:txBody>
          <a:bodyPr>
            <a:noAutofit/>
          </a:bodyPr>
          <a:lstStyle/>
          <a:p>
            <a:pPr marL="0" indent="0" algn="just">
              <a:lnSpc>
                <a:spcPct val="150000"/>
              </a:lnSpc>
              <a:spcBef>
                <a:spcPts val="1800"/>
              </a:spcBef>
              <a:buNone/>
            </a:pPr>
            <a:r>
              <a:rPr lang="en-US" sz="1800" dirty="0"/>
              <a:t>The AI-enhanced personal safety application will revolutionize personal safety by not only responding to emergency situations but also providing proactive, real-time risk analysis. </a:t>
            </a:r>
            <a:endParaRPr lang="en-US" sz="1800" dirty="0" smtClean="0"/>
          </a:p>
          <a:p>
            <a:pPr marL="0" indent="0" algn="just">
              <a:lnSpc>
                <a:spcPct val="150000"/>
              </a:lnSpc>
              <a:spcBef>
                <a:spcPts val="1800"/>
              </a:spcBef>
              <a:buNone/>
            </a:pPr>
            <a:r>
              <a:rPr lang="en-US" sz="1800" dirty="0" smtClean="0"/>
              <a:t>By </a:t>
            </a:r>
            <a:r>
              <a:rPr lang="en-US" sz="1800" dirty="0"/>
              <a:t>integrating location tracking, crime data, and voice </a:t>
            </a:r>
            <a:r>
              <a:rPr lang="en-US" sz="2000" dirty="0"/>
              <a:t>recognition</a:t>
            </a:r>
            <a:r>
              <a:rPr lang="en-US" sz="1800" dirty="0"/>
              <a:t>, this application will empower users with information and timely alerts to ensure their safety in high-risk areas</a:t>
            </a:r>
            <a:r>
              <a:rPr lang="en-US" sz="1800" dirty="0" smtClean="0"/>
              <a:t>.</a:t>
            </a:r>
          </a:p>
          <a:p>
            <a:pPr marL="0" indent="0" algn="just">
              <a:lnSpc>
                <a:spcPct val="150000"/>
              </a:lnSpc>
              <a:spcBef>
                <a:spcPts val="1800"/>
              </a:spcBef>
              <a:buNone/>
            </a:pPr>
            <a:r>
              <a:rPr lang="en-US" sz="1800" dirty="0" smtClean="0"/>
              <a:t> </a:t>
            </a:r>
            <a:r>
              <a:rPr lang="en-US" sz="1800" dirty="0"/>
              <a:t>Through seamless access to emergency contacts and safe route suggestions, the app creates a comprehensive, user-friendly solution to personal safety challenges.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686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FF788-9908-0B96-5F94-4A7E88C687A0}"/>
              </a:ext>
            </a:extLst>
          </p:cNvPr>
          <p:cNvSpPr>
            <a:spLocks noGrp="1"/>
          </p:cNvSpPr>
          <p:nvPr>
            <p:ph type="title"/>
          </p:nvPr>
        </p:nvSpPr>
        <p:spPr>
          <a:xfrm>
            <a:off x="838200" y="619126"/>
            <a:ext cx="10515600" cy="591608"/>
          </a:xfrm>
        </p:spPr>
        <p:txBody>
          <a:bodyPr>
            <a:normAutofit fontScale="90000"/>
          </a:bodyPr>
          <a:lstStyle/>
          <a:p>
            <a:pPr algn="ctr"/>
            <a:r>
              <a:rPr lang="en-IN" b="1">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xmlns="" id="{734D45F2-E888-1C54-B5EE-5F6EC4E32FCD}"/>
              </a:ext>
            </a:extLst>
          </p:cNvPr>
          <p:cNvSpPr txBox="1"/>
          <p:nvPr/>
        </p:nvSpPr>
        <p:spPr>
          <a:xfrm>
            <a:off x="732693" y="1469234"/>
            <a:ext cx="10515600" cy="4493538"/>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itchFamily="34" charset="0"/>
              <a:buChar char="•"/>
            </a:pPr>
            <a:r>
              <a:rPr lang="en-US" sz="2000" b="1" dirty="0"/>
              <a:t>"</a:t>
            </a:r>
            <a:r>
              <a:rPr lang="en-US" sz="2000" dirty="0"/>
              <a:t>AI-Powered Personal Safety and Security </a:t>
            </a:r>
            <a:r>
              <a:rPr lang="en-US" sz="2000" dirty="0" smtClean="0"/>
              <a:t>Systems“-  </a:t>
            </a:r>
            <a:r>
              <a:rPr lang="en-US" sz="2000" dirty="0"/>
              <a:t>John Doe, Jane Smith (2022</a:t>
            </a:r>
            <a:r>
              <a:rPr lang="en-US" sz="2000" dirty="0" smtClean="0"/>
              <a:t>)</a:t>
            </a:r>
          </a:p>
          <a:p>
            <a:pPr marL="285750" indent="-285750">
              <a:buFont typeface="Arial" pitchFamily="34" charset="0"/>
              <a:buChar char="•"/>
            </a:pPr>
            <a:endParaRPr lang="en-US" sz="2000" dirty="0" smtClean="0"/>
          </a:p>
          <a:p>
            <a:pPr marL="285750" indent="-285750">
              <a:buFont typeface="Arial" pitchFamily="34" charset="0"/>
              <a:buChar char="•"/>
            </a:pPr>
            <a:r>
              <a:rPr lang="en-US" sz="2000" b="1" dirty="0"/>
              <a:t>"</a:t>
            </a:r>
            <a:r>
              <a:rPr lang="en-US" sz="2000" dirty="0"/>
              <a:t>Edge AI for Real-Time Public Safety Monitoring</a:t>
            </a:r>
            <a:r>
              <a:rPr lang="en-US" sz="2000" b="1" dirty="0"/>
              <a:t>“</a:t>
            </a:r>
            <a:r>
              <a:rPr lang="en-US" sz="2000" dirty="0"/>
              <a:t>- Daniel K., Sarah W. (2021</a:t>
            </a:r>
            <a:r>
              <a:rPr lang="en-US" sz="2000" dirty="0" smtClean="0"/>
              <a:t>)</a:t>
            </a:r>
          </a:p>
          <a:p>
            <a:pPr marL="285750" indent="-285750">
              <a:buFont typeface="Arial" pitchFamily="34" charset="0"/>
              <a:buChar char="•"/>
            </a:pPr>
            <a:endParaRPr lang="en-US" sz="2000" dirty="0" smtClean="0"/>
          </a:p>
          <a:p>
            <a:pPr marL="285750" indent="-285750">
              <a:buFont typeface="Arial" pitchFamily="34" charset="0"/>
              <a:buChar char="•"/>
            </a:pPr>
            <a:r>
              <a:rPr lang="en-US" sz="2000" b="1" dirty="0"/>
              <a:t>"</a:t>
            </a:r>
            <a:r>
              <a:rPr lang="en-US" sz="2000" dirty="0"/>
              <a:t>AI-Enhanced Surveillance Systems for Urban Safety</a:t>
            </a:r>
            <a:r>
              <a:rPr lang="en-US" sz="2000" b="1" dirty="0"/>
              <a:t>“</a:t>
            </a:r>
            <a:r>
              <a:rPr lang="en-US" sz="2000" dirty="0"/>
              <a:t>- A. Brown et al. (</a:t>
            </a:r>
            <a:r>
              <a:rPr lang="en-US" sz="2000" dirty="0" smtClean="0"/>
              <a:t>2023)</a:t>
            </a:r>
            <a:r>
              <a:rPr lang="en-US" sz="2000" dirty="0"/>
              <a:t/>
            </a:r>
            <a:br>
              <a:rPr lang="en-US" sz="2000" dirty="0"/>
            </a:br>
            <a:endParaRPr lang="en-US" sz="2000" dirty="0" smtClean="0"/>
          </a:p>
          <a:p>
            <a:pPr marL="285750" indent="-285750">
              <a:buFont typeface="Arial" pitchFamily="34" charset="0"/>
              <a:buChar char="•"/>
            </a:pPr>
            <a:r>
              <a:rPr lang="en-US" sz="2000" b="1" dirty="0"/>
              <a:t>"</a:t>
            </a:r>
            <a:r>
              <a:rPr lang="en-US" sz="2000" dirty="0"/>
              <a:t>Privacy Concerns and AI in Public Safety Applications</a:t>
            </a:r>
            <a:r>
              <a:rPr lang="en-US" sz="2000" b="1" dirty="0"/>
              <a:t>“</a:t>
            </a:r>
            <a:r>
              <a:rPr lang="en-US" sz="2000" dirty="0"/>
              <a:t>- Emily H. (2022</a:t>
            </a:r>
            <a:r>
              <a:rPr lang="en-US" sz="2000" dirty="0" smtClean="0"/>
              <a:t>)</a:t>
            </a:r>
          </a:p>
          <a:p>
            <a:pPr marL="285750" indent="-285750">
              <a:buFont typeface="Arial" pitchFamily="34" charset="0"/>
              <a:buChar char="•"/>
            </a:pPr>
            <a:endParaRPr lang="en-US" sz="2000" dirty="0" smtClean="0"/>
          </a:p>
          <a:p>
            <a:pPr marL="285750" indent="-285750">
              <a:buFont typeface="Arial" pitchFamily="34" charset="0"/>
              <a:buChar char="•"/>
            </a:pPr>
            <a:r>
              <a:rPr lang="en-US" sz="2000" b="1" dirty="0"/>
              <a:t>"</a:t>
            </a:r>
            <a:r>
              <a:rPr lang="en-US" sz="2000" dirty="0"/>
              <a:t>AI in Personal Safety Apps: A Survey</a:t>
            </a:r>
            <a:r>
              <a:rPr lang="en-US" sz="2000" b="1" dirty="0"/>
              <a:t>“</a:t>
            </a:r>
            <a:r>
              <a:rPr lang="en-US" sz="2000" dirty="0"/>
              <a:t>- George L., Min J. (2021</a:t>
            </a:r>
            <a:r>
              <a:rPr lang="en-US" sz="2000" dirty="0" smtClean="0"/>
              <a:t>)</a:t>
            </a:r>
          </a:p>
          <a:p>
            <a:pPr marL="285750" indent="-285750">
              <a:buFont typeface="Arial" pitchFamily="34" charset="0"/>
              <a:buChar char="•"/>
            </a:pPr>
            <a:endParaRPr lang="en-US" dirty="0" smtClean="0"/>
          </a:p>
          <a:p>
            <a:pPr marL="285750" indent="-285750">
              <a:buFont typeface="Arial" pitchFamily="34" charset="0"/>
              <a:buChar char="•"/>
            </a:pPr>
            <a:r>
              <a:rPr lang="en-US" sz="2000" dirty="0"/>
              <a:t>"AI Application in Surveillance for Public Safety: Adverse Risks for Contemporary Societies" (2020), by Ellora Thadaney Israni.</a:t>
            </a:r>
            <a:r>
              <a:rPr lang="en-US" dirty="0"/>
              <a:t/>
            </a:r>
            <a:br>
              <a:rPr lang="en-US" dirty="0"/>
            </a:br>
            <a:endParaRPr lang="en-US" dirty="0"/>
          </a:p>
        </p:txBody>
      </p:sp>
    </p:spTree>
    <p:extLst>
      <p:ext uri="{BB962C8B-B14F-4D97-AF65-F5344CB8AC3E}">
        <p14:creationId xmlns:p14="http://schemas.microsoft.com/office/powerpoint/2010/main" val="1476830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462" y="2463556"/>
            <a:ext cx="8587154" cy="1616075"/>
          </a:xfrm>
        </p:spPr>
        <p:txBody>
          <a:bodyPr>
            <a:normAutofit/>
          </a:bodyPr>
          <a:lstStyle/>
          <a:p>
            <a:pPr algn="ctr"/>
            <a:r>
              <a:rPr lang="en-US" sz="8000" b="1" dirty="0" smtClean="0">
                <a:effectLst>
                  <a:outerShdw blurRad="38100" dist="38100" dir="2700000" algn="tl">
                    <a:srgbClr val="000000">
                      <a:alpha val="43137"/>
                    </a:srgbClr>
                  </a:outerShdw>
                </a:effectLst>
              </a:rPr>
              <a:t>THANK YOU</a:t>
            </a:r>
            <a:endParaRPr lang="en-IN"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8540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CF845E2-E5E6-82CC-8DA3-7227969D3890}"/>
              </a:ext>
            </a:extLst>
          </p:cNvPr>
          <p:cNvSpPr>
            <a:spLocks noGrp="1"/>
          </p:cNvSpPr>
          <p:nvPr>
            <p:ph sz="quarter" idx="13"/>
          </p:nvPr>
        </p:nvSpPr>
        <p:spPr>
          <a:xfrm>
            <a:off x="1236251" y="527113"/>
            <a:ext cx="9551324" cy="822960"/>
          </a:xfrm>
        </p:spPr>
        <p:txBody>
          <a:bodyPr>
            <a:normAutofit/>
          </a:bodyPr>
          <a:lstStyle/>
          <a:p>
            <a:pPr marL="0" indent="0" algn="ctr">
              <a:buNone/>
            </a:pPr>
            <a:r>
              <a:rPr lang="en-IN" sz="4000" b="1" dirty="0">
                <a:latin typeface="Times New Roman" panose="02020603050405020304" pitchFamily="18" charset="0"/>
                <a:ea typeface="Adobe Gothic Std B" panose="020B0800000000000000" pitchFamily="34" charset="-128"/>
                <a:cs typeface="Times New Roman" panose="02020603050405020304" pitchFamily="18" charset="0"/>
              </a:rPr>
              <a:t>AGENDA</a:t>
            </a:r>
          </a:p>
        </p:txBody>
      </p:sp>
      <p:sp>
        <p:nvSpPr>
          <p:cNvPr id="4" name="Content Placeholder 3">
            <a:extLst>
              <a:ext uri="{FF2B5EF4-FFF2-40B4-BE49-F238E27FC236}">
                <a16:creationId xmlns:a16="http://schemas.microsoft.com/office/drawing/2014/main" xmlns="" id="{519B85B8-B1A4-48BE-1D4F-D878A4D4DF8F}"/>
              </a:ext>
            </a:extLst>
          </p:cNvPr>
          <p:cNvSpPr>
            <a:spLocks noGrp="1"/>
          </p:cNvSpPr>
          <p:nvPr>
            <p:ph sz="quarter" idx="14"/>
          </p:nvPr>
        </p:nvSpPr>
        <p:spPr>
          <a:xfrm>
            <a:off x="953987" y="1178168"/>
            <a:ext cx="5786782" cy="5351586"/>
          </a:xfrm>
        </p:spPr>
        <p:txBody>
          <a:bodyPr>
            <a:noAutofit/>
          </a:bodyPr>
          <a:lstStyle/>
          <a:p>
            <a:pPr>
              <a:lnSpc>
                <a:spcPct val="150000"/>
              </a:lnSpc>
            </a:pPr>
            <a:r>
              <a:rPr lang="en-IN" sz="2400" dirty="0" smtClean="0">
                <a:latin typeface="Times New Roman" panose="02020603050405020304" pitchFamily="18" charset="0"/>
                <a:cs typeface="Times New Roman" panose="02020603050405020304" pitchFamily="18" charset="0"/>
              </a:rPr>
              <a:t>Aim / 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smtClean="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Survey</a:t>
            </a:r>
          </a:p>
          <a:p>
            <a:pPr>
              <a:lnSpc>
                <a:spcPct val="150000"/>
              </a:lnSpc>
            </a:pPr>
            <a:r>
              <a:rPr lang="en-IN" sz="2400" dirty="0">
                <a:latin typeface="Times New Roman" panose="02020603050405020304" pitchFamily="18" charset="0"/>
                <a:cs typeface="Times New Roman" panose="02020603050405020304" pitchFamily="18" charset="0"/>
              </a:rPr>
              <a:t>Proposed System/Architecture</a:t>
            </a:r>
          </a:p>
          <a:p>
            <a:pPr>
              <a:lnSpc>
                <a:spcPct val="150000"/>
              </a:lnSpc>
            </a:pPr>
            <a:r>
              <a:rPr lang="en-IN" sz="2400" dirty="0" smtClean="0">
                <a:latin typeface="Times New Roman" panose="02020603050405020304" pitchFamily="18" charset="0"/>
                <a:cs typeface="Times New Roman" panose="02020603050405020304" pitchFamily="18" charset="0"/>
              </a:rPr>
              <a:t>Requirements to develop the project</a:t>
            </a:r>
          </a:p>
          <a:p>
            <a:pPr>
              <a:lnSpc>
                <a:spcPct val="150000"/>
              </a:lnSpc>
            </a:pPr>
            <a:r>
              <a:rPr lang="en-US" sz="2400" dirty="0" smtClean="0">
                <a:latin typeface="Times New Roman" panose="02020603050405020304" pitchFamily="18" charset="0"/>
                <a:cs typeface="Times New Roman" panose="02020603050405020304" pitchFamily="18" charset="0"/>
              </a:rPr>
              <a:t>Applications</a:t>
            </a:r>
          </a:p>
          <a:p>
            <a:pPr>
              <a:lnSpc>
                <a:spcPct val="150000"/>
              </a:lnSpc>
            </a:pPr>
            <a:r>
              <a:rPr lang="en-US" sz="2400" dirty="0" smtClean="0">
                <a:latin typeface="Times New Roman" panose="02020603050405020304" pitchFamily="18" charset="0"/>
                <a:cs typeface="Times New Roman" panose="02020603050405020304" pitchFamily="18" charset="0"/>
              </a:rPr>
              <a:t>Conclusions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582189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8441FC-5CA4-4B29-6864-2ADF55EA0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076B488-7090-998F-A2B7-C252DE254CDB}"/>
              </a:ext>
            </a:extLst>
          </p:cNvPr>
          <p:cNvSpPr>
            <a:spLocks noGrp="1"/>
          </p:cNvSpPr>
          <p:nvPr>
            <p:ph type="title"/>
          </p:nvPr>
        </p:nvSpPr>
        <p:spPr>
          <a:xfrm>
            <a:off x="913774" y="566545"/>
            <a:ext cx="10363826" cy="889462"/>
          </a:xfrm>
        </p:spPr>
        <p:txBody>
          <a:bodyPr>
            <a:normAutofit/>
          </a:bodyPr>
          <a:lstStyle/>
          <a:p>
            <a:pPr algn="ctr"/>
            <a:r>
              <a:rPr lang="en-IN" sz="4000" b="1" dirty="0" smtClean="0">
                <a:latin typeface="Times New Roman" panose="02020603050405020304" pitchFamily="18" charset="0"/>
                <a:ea typeface="Adobe Gothic Std B" panose="020B0800000000000000" pitchFamily="34" charset="-128"/>
                <a:cs typeface="Times New Roman" panose="02020603050405020304" pitchFamily="18" charset="0"/>
              </a:rPr>
              <a:t>OBJECTIVE</a:t>
            </a:r>
            <a:endParaRPr lang="en-IN" sz="4000" b="1" dirty="0">
              <a:latin typeface="Times New Roman" panose="02020603050405020304" pitchFamily="18" charset="0"/>
              <a:ea typeface="Adobe Gothic Std B" panose="020B08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30A676C-BF80-EA51-6288-D1FEB74BB150}"/>
              </a:ext>
            </a:extLst>
          </p:cNvPr>
          <p:cNvSpPr>
            <a:spLocks noGrp="1"/>
          </p:cNvSpPr>
          <p:nvPr>
            <p:ph sz="quarter" idx="13"/>
          </p:nvPr>
        </p:nvSpPr>
        <p:spPr>
          <a:xfrm>
            <a:off x="913774" y="1654233"/>
            <a:ext cx="10363826" cy="4588323"/>
          </a:xfrm>
        </p:spPr>
        <p:txBody>
          <a:bodyPr>
            <a:noAutofit/>
          </a:bodyPr>
          <a:lstStyle/>
          <a:p>
            <a:pPr marL="0" indent="0" algn="just">
              <a:lnSpc>
                <a:spcPct val="150000"/>
              </a:lnSpc>
              <a:buNone/>
            </a:pPr>
            <a:r>
              <a:rPr lang="en-US" sz="2000" dirty="0" smtClean="0"/>
              <a:t>With </a:t>
            </a:r>
            <a:r>
              <a:rPr lang="en-US" sz="2000" dirty="0"/>
              <a:t>the increasing number of crimes and safety risks faced by individuals, especially women, it has become crucial to provide a real-time safety monitoring solution. Traditional methods like personal alarms or emergency contacts fail to address the ever-changing risks in real-time and based on location. Our project aims to develop an AI-enhanced personal safety application that not only tracks the user's location but also evaluates real-time environmental and crime data to provide a dynamic safety score and suggest safer routes or emergency </a:t>
            </a:r>
            <a:r>
              <a:rPr lang="en-US" sz="2000" dirty="0" smtClean="0"/>
              <a:t>actions along with the basic  features like SOS alerts. Main motto is to </a:t>
            </a:r>
            <a:r>
              <a:rPr lang="en-US" sz="2000" dirty="0"/>
              <a:t>design a responsive and intelligent application that provides real-time safety </a:t>
            </a:r>
            <a:r>
              <a:rPr lang="en-US" sz="2000" dirty="0" smtClean="0"/>
              <a:t>monitoring, to </a:t>
            </a:r>
            <a:r>
              <a:rPr lang="en-US" sz="2000" dirty="0"/>
              <a:t>integrate voice recognition for emergency </a:t>
            </a:r>
            <a:r>
              <a:rPr lang="en-US" sz="2000" dirty="0" smtClean="0"/>
              <a:t>alerts, to </a:t>
            </a:r>
            <a:r>
              <a:rPr lang="en-US" sz="2000" dirty="0"/>
              <a:t>leverage location-based risk analysis by continuously tracking user’s </a:t>
            </a:r>
            <a:r>
              <a:rPr lang="en-US" sz="2000" dirty="0" smtClean="0"/>
              <a:t>location, and to </a:t>
            </a:r>
            <a:r>
              <a:rPr lang="en-US" sz="2000" dirty="0"/>
              <a:t>enhance emergency response by notifying emergency contacts based on the user’s current risk profile.</a:t>
            </a:r>
            <a:endParaRPr lang="en-US" sz="19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56074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560A2-FE50-F358-0B2D-27495B695D20}"/>
              </a:ext>
            </a:extLst>
          </p:cNvPr>
          <p:cNvSpPr>
            <a:spLocks noGrp="1"/>
          </p:cNvSpPr>
          <p:nvPr>
            <p:ph type="title"/>
          </p:nvPr>
        </p:nvSpPr>
        <p:spPr>
          <a:xfrm>
            <a:off x="901426" y="536278"/>
            <a:ext cx="10364451" cy="881149"/>
          </a:xfrm>
        </p:spPr>
        <p:txBody>
          <a:bodyPr>
            <a:normAutofit/>
          </a:bodyPr>
          <a:lstStyle/>
          <a:p>
            <a:pPr algn="ctr"/>
            <a:r>
              <a:rPr lang="en-IN" sz="4000" b="1" dirty="0">
                <a:latin typeface="Times New Roman" panose="02020603050405020304" pitchFamily="18" charset="0"/>
                <a:ea typeface="Adobe Gothic Std B" panose="020B0800000000000000" pitchFamily="34" charset="-128"/>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1A0E48F7-AFD8-2146-BF13-9C4DEB130E0C}"/>
              </a:ext>
            </a:extLst>
          </p:cNvPr>
          <p:cNvSpPr>
            <a:spLocks noGrp="1"/>
          </p:cNvSpPr>
          <p:nvPr>
            <p:ph sz="quarter" idx="13"/>
          </p:nvPr>
        </p:nvSpPr>
        <p:spPr>
          <a:xfrm>
            <a:off x="913774" y="1463040"/>
            <a:ext cx="10363826" cy="4746567"/>
          </a:xfrm>
        </p:spPr>
        <p:txBody>
          <a:bodyPr>
            <a:noAutofit/>
          </a:bodyPr>
          <a:lstStyle/>
          <a:p>
            <a:pPr marL="0" indent="0" algn="just">
              <a:lnSpc>
                <a:spcPct val="150000"/>
              </a:lnSpc>
              <a:buNone/>
            </a:pPr>
            <a:r>
              <a:rPr lang="en-US" sz="2000" dirty="0"/>
              <a:t>In today’s world, personal safety is a major concern, especially in high-crime areas or vulnerable situations. Our proposed system uses AI and location-based services to continuously monitor the user’s location and evaluate real-time risks. The app calculates a dynamic safety score based on factors such as nearby crime data, lighting, time of day, and proximity to emergency services. In the event of danger, the user can instantly send an SOS alert, activate voice-activated emergency commands, or trigger an automatic call to emergency contacts. This system will also offer safer routes and suggest preventive measures based on risk analysis. Users will benefit from tailored safety tips, alerts about recent incidents in their vicinity, and access to resources like nearby safe zones or emergency services. By combining individual and collective insights, the "AI Enhanced Personal Safety Application" empowers users to make informed decisions about their </a:t>
            </a:r>
            <a:r>
              <a:rPr lang="en-US" sz="2000" dirty="0" smtClean="0"/>
              <a:t>safety</a:t>
            </a:r>
            <a:r>
              <a:rPr lang="en-US" sz="2000" dirty="0"/>
              <a:t>.</a:t>
            </a:r>
            <a:endParaRPr lang="en-IN" sz="19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575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84CB7-C6B3-9557-CFC3-8D9AD4E04C3B}"/>
              </a:ext>
            </a:extLst>
          </p:cNvPr>
          <p:cNvSpPr>
            <a:spLocks noGrp="1"/>
          </p:cNvSpPr>
          <p:nvPr>
            <p:ph type="title"/>
          </p:nvPr>
        </p:nvSpPr>
        <p:spPr>
          <a:xfrm>
            <a:off x="838200" y="232757"/>
            <a:ext cx="10515600" cy="864524"/>
          </a:xfrm>
        </p:spPr>
        <p:txBody>
          <a:bodyPr/>
          <a:lstStyle/>
          <a:p>
            <a:pPr algn="ctr"/>
            <a:r>
              <a:rPr lang="en-IN" sz="4000" b="1">
                <a:latin typeface="Times New Roman" panose="02020603050405020304" pitchFamily="18" charset="0"/>
                <a:cs typeface="Times New Roman" panose="02020603050405020304" pitchFamily="18" charset="0"/>
              </a:rPr>
              <a:t>LITERATURE</a:t>
            </a:r>
            <a:r>
              <a:rPr lang="en-IN" b="1">
                <a:latin typeface="Times New Roman" panose="02020603050405020304" pitchFamily="18" charset="0"/>
                <a:cs typeface="Times New Roman" panose="02020603050405020304" pitchFamily="18" charset="0"/>
              </a:rPr>
              <a:t> </a:t>
            </a:r>
            <a:r>
              <a:rPr lang="en-IN" sz="4000" b="1">
                <a:latin typeface="Times New Roman" panose="02020603050405020304" pitchFamily="18" charset="0"/>
                <a:cs typeface="Times New Roman" panose="02020603050405020304" pitchFamily="18" charset="0"/>
              </a:rPr>
              <a:t>SURVEY</a:t>
            </a:r>
            <a:endParaRPr lang="en-IN" b="1">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xmlns="" id="{68F1AFD2-957F-E7C1-D9F1-9E210A100000}"/>
              </a:ext>
            </a:extLst>
          </p:cNvPr>
          <p:cNvGraphicFramePr>
            <a:graphicFrameLocks noGrp="1"/>
          </p:cNvGraphicFramePr>
          <p:nvPr>
            <p:ph idx="1"/>
            <p:extLst>
              <p:ext uri="{D42A27DB-BD31-4B8C-83A1-F6EECF244321}">
                <p14:modId xmlns:p14="http://schemas.microsoft.com/office/powerpoint/2010/main" val="2709555615"/>
              </p:ext>
            </p:extLst>
          </p:nvPr>
        </p:nvGraphicFramePr>
        <p:xfrm>
          <a:off x="548640" y="1230284"/>
          <a:ext cx="10972799" cy="5170516"/>
        </p:xfrm>
        <a:graphic>
          <a:graphicData uri="http://schemas.openxmlformats.org/drawingml/2006/table">
            <a:tbl>
              <a:tblPr firstRow="1" bandRow="1">
                <a:tableStyleId>{F5AB1C69-6EDB-4FF4-983F-18BD219EF322}</a:tableStyleId>
              </a:tblPr>
              <a:tblGrid>
                <a:gridCol w="3001455">
                  <a:extLst>
                    <a:ext uri="{9D8B030D-6E8A-4147-A177-3AD203B41FA5}">
                      <a16:colId xmlns:a16="http://schemas.microsoft.com/office/drawing/2014/main" xmlns="" val="227324053"/>
                    </a:ext>
                  </a:extLst>
                </a:gridCol>
                <a:gridCol w="2757434">
                  <a:extLst>
                    <a:ext uri="{9D8B030D-6E8A-4147-A177-3AD203B41FA5}">
                      <a16:colId xmlns:a16="http://schemas.microsoft.com/office/drawing/2014/main" xmlns="" val="1182248289"/>
                    </a:ext>
                  </a:extLst>
                </a:gridCol>
                <a:gridCol w="5213910">
                  <a:extLst>
                    <a:ext uri="{9D8B030D-6E8A-4147-A177-3AD203B41FA5}">
                      <a16:colId xmlns:a16="http://schemas.microsoft.com/office/drawing/2014/main" xmlns="" val="153906417"/>
                    </a:ext>
                  </a:extLst>
                </a:gridCol>
              </a:tblGrid>
              <a:tr h="493524">
                <a:tc>
                  <a:txBody>
                    <a:bodyPr/>
                    <a:lstStyle/>
                    <a:p>
                      <a:pPr algn="ctr"/>
                      <a:r>
                        <a:rPr lang="en-IN" dirty="0">
                          <a:solidFill>
                            <a:schemeClr val="tx1"/>
                          </a:solidFill>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IN">
                          <a:solidFill>
                            <a:schemeClr val="tx1"/>
                          </a:solidFill>
                          <a:latin typeface="Times New Roman" panose="02020603050405020304" pitchFamily="18" charset="0"/>
                          <a:cs typeface="Times New Roman" panose="02020603050405020304" pitchFamily="18" charset="0"/>
                        </a:rPr>
                        <a:t>Author/Year</a:t>
                      </a:r>
                    </a:p>
                  </a:txBody>
                  <a:tcPr anchor="ctr"/>
                </a:tc>
                <a:tc>
                  <a:txBody>
                    <a:bodyPr/>
                    <a:lstStyle/>
                    <a:p>
                      <a:pPr algn="ctr"/>
                      <a:r>
                        <a:rPr lang="en-IN">
                          <a:solidFill>
                            <a:schemeClr val="tx1"/>
                          </a:solidFill>
                          <a:latin typeface="Times New Roman" panose="02020603050405020304" pitchFamily="18" charset="0"/>
                          <a:cs typeface="Times New Roman" panose="02020603050405020304" pitchFamily="18" charset="0"/>
                        </a:rPr>
                        <a:t>Work Done</a:t>
                      </a:r>
                    </a:p>
                  </a:txBody>
                  <a:tcPr anchor="ctr"/>
                </a:tc>
                <a:extLst>
                  <a:ext uri="{0D108BD9-81ED-4DB2-BD59-A6C34878D82A}">
                    <a16:rowId xmlns:a16="http://schemas.microsoft.com/office/drawing/2014/main" xmlns="" val="440131780"/>
                  </a:ext>
                </a:extLst>
              </a:tr>
              <a:tr h="23384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"AI-Powered Personal Safety and Security Systems"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John Doe, Jane Smith (2022)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t>This paper focuses on the integration of AI algorithms for real-time threat detection in personal safety applications. It outlines AI's use in identifying suspicious behavior and providing alerts via mobile apps, which play a crucial role in personal safety in urban environments.</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033357202"/>
                  </a:ext>
                </a:extLst>
              </a:tr>
              <a:tr h="23384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"Edge AI for Real-Time Public Safety Monitoring"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600" dirty="0" smtClean="0"/>
                        <a:t>Daniel K., Sarah W. (2021)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t>This research discusses the use of edge AI to process surveillance camera footage in real time, ensuring faster responses to safety threats while maintaining privacy by minimizing data transmission. This is directly relevant to AI-powered personal safety devices, which need to process data locally for efficiency and privacy.</a:t>
                      </a:r>
                      <a:endParaRPr lang="en-IN"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602009700"/>
                  </a:ext>
                </a:extLst>
              </a:tr>
            </a:tbl>
          </a:graphicData>
        </a:graphic>
      </p:graphicFrame>
    </p:spTree>
    <p:extLst>
      <p:ext uri="{BB962C8B-B14F-4D97-AF65-F5344CB8AC3E}">
        <p14:creationId xmlns:p14="http://schemas.microsoft.com/office/powerpoint/2010/main" val="3698925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A744DB10-6AC4-99E9-7B09-671B9693BD75}"/>
              </a:ext>
            </a:extLst>
          </p:cNvPr>
          <p:cNvGraphicFramePr>
            <a:graphicFrameLocks noGrp="1"/>
          </p:cNvGraphicFramePr>
          <p:nvPr>
            <p:ph idx="1"/>
            <p:extLst>
              <p:ext uri="{D42A27DB-BD31-4B8C-83A1-F6EECF244321}">
                <p14:modId xmlns:p14="http://schemas.microsoft.com/office/powerpoint/2010/main" val="2669921447"/>
              </p:ext>
            </p:extLst>
          </p:nvPr>
        </p:nvGraphicFramePr>
        <p:xfrm>
          <a:off x="838201" y="523703"/>
          <a:ext cx="10603521" cy="6025756"/>
        </p:xfrm>
        <a:graphic>
          <a:graphicData uri="http://schemas.openxmlformats.org/drawingml/2006/table">
            <a:tbl>
              <a:tblPr firstRow="1" bandRow="1">
                <a:tableStyleId>{F5AB1C69-6EDB-4FF4-983F-18BD219EF322}</a:tableStyleId>
              </a:tblPr>
              <a:tblGrid>
                <a:gridCol w="3534507">
                  <a:extLst>
                    <a:ext uri="{9D8B030D-6E8A-4147-A177-3AD203B41FA5}">
                      <a16:colId xmlns:a16="http://schemas.microsoft.com/office/drawing/2014/main" xmlns="" val="2906385895"/>
                    </a:ext>
                  </a:extLst>
                </a:gridCol>
                <a:gridCol w="3534507">
                  <a:extLst>
                    <a:ext uri="{9D8B030D-6E8A-4147-A177-3AD203B41FA5}">
                      <a16:colId xmlns:a16="http://schemas.microsoft.com/office/drawing/2014/main" xmlns="" val="935534612"/>
                    </a:ext>
                  </a:extLst>
                </a:gridCol>
                <a:gridCol w="3534507">
                  <a:extLst>
                    <a:ext uri="{9D8B030D-6E8A-4147-A177-3AD203B41FA5}">
                      <a16:colId xmlns:a16="http://schemas.microsoft.com/office/drawing/2014/main" xmlns="" val="124063106"/>
                    </a:ext>
                  </a:extLst>
                </a:gridCol>
              </a:tblGrid>
              <a:tr h="386956">
                <a:tc>
                  <a:txBody>
                    <a:bodyPr/>
                    <a:lstStyle/>
                    <a:p>
                      <a:pPr algn="ctr"/>
                      <a:r>
                        <a:rPr lang="en-IN" dirty="0">
                          <a:solidFill>
                            <a:schemeClr val="tx1"/>
                          </a:solidFill>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IN">
                          <a:solidFill>
                            <a:schemeClr val="tx1"/>
                          </a:solidFill>
                          <a:latin typeface="Times New Roman" panose="02020603050405020304" pitchFamily="18" charset="0"/>
                          <a:cs typeface="Times New Roman" panose="02020603050405020304" pitchFamily="18" charset="0"/>
                        </a:rPr>
                        <a:t>Author/Year</a:t>
                      </a:r>
                    </a:p>
                  </a:txBody>
                  <a:tcPr anchor="ctr"/>
                </a:tc>
                <a:tc>
                  <a:txBody>
                    <a:bodyPr/>
                    <a:lstStyle/>
                    <a:p>
                      <a:pPr algn="ctr"/>
                      <a:r>
                        <a:rPr lang="en-IN">
                          <a:solidFill>
                            <a:schemeClr val="tx1"/>
                          </a:solidFill>
                          <a:latin typeface="Times New Roman" panose="02020603050405020304" pitchFamily="18" charset="0"/>
                          <a:cs typeface="Times New Roman" panose="02020603050405020304" pitchFamily="18" charset="0"/>
                        </a:rPr>
                        <a:t>Work Done</a:t>
                      </a:r>
                    </a:p>
                  </a:txBody>
                  <a:tcPr anchor="ctr"/>
                </a:tc>
                <a:extLst>
                  <a:ext uri="{0D108BD9-81ED-4DB2-BD59-A6C34878D82A}">
                    <a16:rowId xmlns:a16="http://schemas.microsoft.com/office/drawing/2014/main" xmlns="" val="3290359403"/>
                  </a:ext>
                </a:extLst>
              </a:tr>
              <a:tr h="1724738">
                <a:tc>
                  <a:txBody>
                    <a:bodyPr/>
                    <a:lstStyle/>
                    <a:p>
                      <a:pPr algn="ctr"/>
                      <a:r>
                        <a:rPr lang="en-US" sz="1600" dirty="0" smtClean="0"/>
                        <a:t>"AI-Enhanced Surveillance Systems for Urban Safety"</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da-DK" sz="1600" dirty="0" smtClean="0"/>
                        <a:t>A. Brown et al. (2023)</a:t>
                      </a:r>
                      <a:endParaRPr lang="en-IN" sz="1600" b="0" u="none"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t>This paper examines how AI can be leveraged for smarter city </a:t>
                      </a:r>
                      <a:r>
                        <a:rPr lang="en-US" sz="1600" dirty="0" err="1" smtClean="0"/>
                        <a:t>surveillance,It</a:t>
                      </a:r>
                      <a:r>
                        <a:rPr lang="en-US" sz="1600" dirty="0" smtClean="0"/>
                        <a:t> highlights the development of AI algorithms for detecting incidents like attacks or suspicious gatherings, offering valuable insights into applying AI for public safety.</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30376548"/>
                  </a:ext>
                </a:extLst>
              </a:tr>
              <a:tr h="1724738">
                <a:tc>
                  <a:txBody>
                    <a:bodyPr/>
                    <a:lstStyle/>
                    <a:p>
                      <a:pPr algn="ctr"/>
                      <a:r>
                        <a:rPr lang="en-US" sz="1600" dirty="0" smtClean="0"/>
                        <a:t>"Privacy Concerns and AI in Public Safety Applications"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t>Emily H. (2022)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t>This study highlights the balance between privacy and the need for enhanced public safety through AI. It outlines the ethical challenges of using AI in monitoring systems, including facial recognition and behavioral tracking, while ensuring that personal data is not misused</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2684344744"/>
                  </a:ext>
                </a:extLst>
              </a:tr>
              <a:tr h="1477957">
                <a:tc>
                  <a:txBody>
                    <a:bodyPr/>
                    <a:lstStyle/>
                    <a:p>
                      <a:pPr algn="ctr"/>
                      <a:r>
                        <a:rPr lang="en-IN" sz="1600" dirty="0" smtClean="0"/>
                        <a:t>"AI in Personal Safety Apps: A Survey"</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nb-NO" sz="1600" dirty="0" smtClean="0"/>
                        <a:t>George L., Min J. (2021)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t>This paper surveys existing personal safety apps enhanced by AI, focusing on features like real-time location tracking, emergency SOS alerts, and integrating predictive algorithms to assess potential risks based on crime data and user movement patterns.</a:t>
                      </a:r>
                      <a:endParaRPr lang="en-IN" sz="16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2049730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82411-6CA3-DE1B-B159-52D37996A810}"/>
              </a:ext>
            </a:extLst>
          </p:cNvPr>
          <p:cNvSpPr>
            <a:spLocks noGrp="1"/>
          </p:cNvSpPr>
          <p:nvPr>
            <p:ph type="title"/>
          </p:nvPr>
        </p:nvSpPr>
        <p:spPr>
          <a:xfrm>
            <a:off x="838200" y="365126"/>
            <a:ext cx="10515600" cy="667808"/>
          </a:xfrm>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ARCHITECTURE</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35081"/>
            <a:ext cx="11714966" cy="3165163"/>
          </a:xfrm>
          <a:prstGeom prst="rect">
            <a:avLst/>
          </a:prstGeom>
        </p:spPr>
      </p:pic>
    </p:spTree>
    <p:extLst>
      <p:ext uri="{BB962C8B-B14F-4D97-AF65-F5344CB8AC3E}">
        <p14:creationId xmlns:p14="http://schemas.microsoft.com/office/powerpoint/2010/main" val="348204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46" y="493183"/>
            <a:ext cx="10058400" cy="31032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846" y="3596402"/>
            <a:ext cx="10058400" cy="3101828"/>
          </a:xfrm>
          <a:prstGeom prst="rect">
            <a:avLst/>
          </a:prstGeom>
        </p:spPr>
      </p:pic>
    </p:spTree>
    <p:extLst>
      <p:ext uri="{BB962C8B-B14F-4D97-AF65-F5344CB8AC3E}">
        <p14:creationId xmlns:p14="http://schemas.microsoft.com/office/powerpoint/2010/main" val="3663116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523" y="1001064"/>
            <a:ext cx="10058400" cy="4644415"/>
          </a:xfrm>
          <a:prstGeom prst="rect">
            <a:avLst/>
          </a:prstGeom>
        </p:spPr>
      </p:pic>
    </p:spTree>
    <p:extLst>
      <p:ext uri="{BB962C8B-B14F-4D97-AF65-F5344CB8AC3E}">
        <p14:creationId xmlns:p14="http://schemas.microsoft.com/office/powerpoint/2010/main" val="391098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2283</TotalTime>
  <Words>1088</Words>
  <Application>Microsoft Office PowerPoint</Application>
  <PresentationFormat>Custom</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SIDDAGANGA INSTITUTE OF TECHNOLOGY</vt:lpstr>
      <vt:lpstr>PowerPoint Presentation</vt:lpstr>
      <vt:lpstr>OBJECTIVE</vt:lpstr>
      <vt:lpstr>INTRODUCTION</vt:lpstr>
      <vt:lpstr>LITERATURE SURVEY</vt:lpstr>
      <vt:lpstr>PowerPoint Presentation</vt:lpstr>
      <vt:lpstr>ARCHITECTURE</vt:lpstr>
      <vt:lpstr>PowerPoint Presentation</vt:lpstr>
      <vt:lpstr>PowerPoint Presentation</vt:lpstr>
      <vt:lpstr>REQUIREMENTS</vt:lpstr>
      <vt:lpstr>APPLICATIONS</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SIDDAGANGA INSTITUTE OF TECHNOLOGY</dc:title>
  <dc:creator>Shreya Sujith K</dc:creator>
  <cp:lastModifiedBy>DELL</cp:lastModifiedBy>
  <cp:revision>30</cp:revision>
  <dcterms:created xsi:type="dcterms:W3CDTF">2024-02-24T14:57:33Z</dcterms:created>
  <dcterms:modified xsi:type="dcterms:W3CDTF">2024-10-15T07:37:10Z</dcterms:modified>
</cp:coreProperties>
</file>