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PT Sans Narrow" panose="020B0506020203020204" pitchFamily="34" charset="77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76CECF-CB6E-4678-9A55-17781B5913F5}">
  <a:tblStyle styleId="{A876CECF-CB6E-4678-9A55-17781B5913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a21a109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a21a109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a21a109d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a21a109d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a2cde86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a2cde86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a2cde86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3a2cde86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a2cde86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a2cde86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a2cde86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a2cde86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a2cde86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a2cde86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a2cde86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a2cde86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a2cde86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a2cde86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a2cde86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a2cde86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a21a109d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a21a109d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a2cde86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a2cde86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260625" y="366442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CMPE-255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San Jose State University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Department of Computer Engineering</a:t>
            </a:r>
            <a:endParaRPr sz="1400"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 the guidance of: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Professor David </a:t>
            </a:r>
            <a:r>
              <a:rPr lang="en" dirty="0" err="1"/>
              <a:t>Anastasiu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Team Members: (Group #10)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err="1"/>
              <a:t>Chaithra</a:t>
            </a:r>
            <a:r>
              <a:rPr lang="en" dirty="0"/>
              <a:t> Lakshmi </a:t>
            </a:r>
            <a:r>
              <a:rPr lang="en" dirty="0" err="1"/>
              <a:t>Sathyanarayana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err="1"/>
              <a:t>Sayali</a:t>
            </a:r>
            <a:r>
              <a:rPr lang="en" dirty="0"/>
              <a:t> </a:t>
            </a:r>
            <a:r>
              <a:rPr lang="en" dirty="0" err="1"/>
              <a:t>Pisal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err="1"/>
              <a:t>Thaijasa</a:t>
            </a:r>
            <a:r>
              <a:rPr lang="en" dirty="0"/>
              <a:t> Badrinath </a:t>
            </a:r>
            <a:r>
              <a:rPr lang="en" dirty="0" err="1"/>
              <a:t>Vijendranath</a:t>
            </a:r>
            <a:endParaRPr dirty="0"/>
          </a:p>
        </p:txBody>
      </p:sp>
      <p:sp>
        <p:nvSpPr>
          <p:cNvPr id="68" name="Google Shape;68;p13"/>
          <p:cNvSpPr txBox="1"/>
          <p:nvPr/>
        </p:nvSpPr>
        <p:spPr>
          <a:xfrm>
            <a:off x="319875" y="661800"/>
            <a:ext cx="3926700" cy="2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PREDICTING CONTRIBUTING FACTORS FOR ROAD ACCIDENTS IN CHICAGO</a:t>
            </a:r>
            <a:endParaRPr sz="3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-783600" y="0"/>
            <a:ext cx="53556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RESULTS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1048000" y="3480525"/>
            <a:ext cx="28575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</a:rPr>
              <a:t>F1 Comparison of with and without sampling procedures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775" y="1071225"/>
            <a:ext cx="2954400" cy="24093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125" y="1071225"/>
            <a:ext cx="3194250" cy="240930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48" name="Google Shape;148;p22"/>
          <p:cNvSpPr txBox="1">
            <a:spLocks noGrp="1"/>
          </p:cNvSpPr>
          <p:nvPr>
            <p:ph type="subTitle" idx="1"/>
          </p:nvPr>
        </p:nvSpPr>
        <p:spPr>
          <a:xfrm>
            <a:off x="5152950" y="3480525"/>
            <a:ext cx="28575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</a:rPr>
              <a:t>F1 Comparison of cross-validation and train-test split procedures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3184475" y="535050"/>
            <a:ext cx="29601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Graphical Analysis</a:t>
            </a:r>
            <a:endParaRPr sz="18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81984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CHALLENGES ENCOUNTERED </a:t>
            </a:r>
            <a:endParaRPr sz="3600"/>
          </a:p>
        </p:txBody>
      </p:sp>
      <p:sp>
        <p:nvSpPr>
          <p:cNvPr id="155" name="Google Shape;155;p23"/>
          <p:cNvSpPr txBox="1"/>
          <p:nvPr/>
        </p:nvSpPr>
        <p:spPr>
          <a:xfrm>
            <a:off x="1182325" y="1346275"/>
            <a:ext cx="5980500" cy="24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b="1"/>
              <a:t>Merging three files into a single file - based on logic preciseness and aiding target prediction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b="1"/>
              <a:t>Minimum domain knowledge - understanding features was challenging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b="1"/>
              <a:t>Long execution time - KNN and SVM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ctrTitle"/>
          </p:nvPr>
        </p:nvSpPr>
        <p:spPr>
          <a:xfrm>
            <a:off x="706975" y="2174689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ctrTitle"/>
          </p:nvPr>
        </p:nvSpPr>
        <p:spPr>
          <a:xfrm>
            <a:off x="878425" y="21289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6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Accidents and Causes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2"/>
          </p:nvPr>
        </p:nvSpPr>
        <p:spPr>
          <a:xfrm>
            <a:off x="4608450" y="43150"/>
            <a:ext cx="4535400" cy="5065800"/>
          </a:xfrm>
          <a:prstGeom prst="rect">
            <a:avLst/>
          </a:prstGeom>
        </p:spPr>
        <p:txBody>
          <a:bodyPr spcFirstLastPara="1" wrap="square" lIns="91425" tIns="1828800" rIns="91425" bIns="2468875" anchor="ctr" anchorCtr="0">
            <a:noAutofit/>
          </a:bodyPr>
          <a:lstStyle/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Increase in number of vehicles =&gt; Increase in number of accidents </a:t>
            </a:r>
            <a:endParaRPr sz="1400"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Contributing factors could be several</a:t>
            </a:r>
            <a:endParaRPr sz="1400"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Example: weather conditions, road conditions, traffic conditions etc.</a:t>
            </a:r>
            <a:endParaRPr sz="1400"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Analysis and evaluation of traffic accidents helps government </a:t>
            </a:r>
            <a:endParaRPr sz="1400"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-"/>
            </a:pPr>
            <a:r>
              <a:rPr lang="en" sz="14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 implement better traffic regulations</a:t>
            </a:r>
            <a:endParaRPr sz="1400"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-"/>
            </a:pPr>
            <a:r>
              <a:rPr lang="en" sz="14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enhance road safety measures.</a:t>
            </a:r>
            <a:endParaRPr sz="1400"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063500" y="337200"/>
            <a:ext cx="3588900" cy="44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Predict the primary contributing factors for traffic accidents.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Evaluation using classification metrics.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Comparison and contrast of different algorithms.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6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project?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6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827644" y="2484138"/>
            <a:ext cx="7275208" cy="2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Source: 		Chicago Data Portal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Number of Files:		3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File Size: 		</a:t>
            </a:r>
            <a:r>
              <a:rPr lang="en" sz="1800" b="1" dirty="0" err="1"/>
              <a:t>Traffic_Crashes</a:t>
            </a:r>
            <a:r>
              <a:rPr lang="en" sz="1800" b="1" dirty="0"/>
              <a:t>: 234867 * 48</a:t>
            </a:r>
            <a:endParaRPr sz="1800" b="1" dirty="0"/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	</a:t>
            </a:r>
            <a:r>
              <a:rPr lang="en" sz="1800" b="1" dirty="0" err="1"/>
              <a:t>Traffic_Vehicles</a:t>
            </a:r>
            <a:r>
              <a:rPr lang="en" sz="1800" b="1" dirty="0"/>
              <a:t>: 474635 * 71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			</a:t>
            </a:r>
            <a:r>
              <a:rPr lang="en" sz="1800" b="1" dirty="0" err="1"/>
              <a:t>Traffic_People</a:t>
            </a:r>
            <a:r>
              <a:rPr lang="en" sz="1800" b="1" dirty="0"/>
              <a:t>:    512318 * 29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Number of Classes: 38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	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ctrTitle"/>
          </p:nvPr>
        </p:nvSpPr>
        <p:spPr>
          <a:xfrm>
            <a:off x="110600" y="-491550"/>
            <a:ext cx="41292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WORKFLOW</a:t>
            </a:r>
            <a:endParaRPr sz="36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475" y="1031250"/>
            <a:ext cx="7595250" cy="40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600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PRE-PROCESSING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00" y="573688"/>
            <a:ext cx="6925932" cy="399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4994925" y="365750"/>
            <a:ext cx="2926044" cy="152020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File Size after One-Hot Encoding            234584 * 929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6050275" y="4569825"/>
            <a:ext cx="697248" cy="457218"/>
          </a:xfrm>
          <a:prstGeom prst="flowChartDocumen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7154500" y="4179550"/>
            <a:ext cx="697248" cy="457218"/>
          </a:xfrm>
          <a:prstGeom prst="flowChartDocumen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4846325" y="4179550"/>
            <a:ext cx="697248" cy="457218"/>
          </a:xfrm>
          <a:prstGeom prst="flowChartDocumen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4994900" y="4309100"/>
            <a:ext cx="399900" cy="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4914800" y="4206200"/>
            <a:ext cx="560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7154525" y="4206200"/>
            <a:ext cx="6972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6200850" y="4560500"/>
            <a:ext cx="5142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VT</a:t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1009725" y="2062250"/>
            <a:ext cx="923562" cy="296892"/>
          </a:xfrm>
          <a:prstGeom prst="flowChartDocumen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Crashes</a:t>
            </a:r>
            <a:endParaRPr/>
          </a:p>
        </p:txBody>
      </p:sp>
      <p:cxnSp>
        <p:nvCxnSpPr>
          <p:cNvPr id="110" name="Google Shape;110;p18"/>
          <p:cNvCxnSpPr/>
          <p:nvPr/>
        </p:nvCxnSpPr>
        <p:spPr>
          <a:xfrm flipH="1">
            <a:off x="5551100" y="4080650"/>
            <a:ext cx="388800" cy="302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" name="Google Shape;111;p18"/>
          <p:cNvSpPr/>
          <p:nvPr/>
        </p:nvSpPr>
        <p:spPr>
          <a:xfrm>
            <a:off x="1412400" y="2312401"/>
            <a:ext cx="923562" cy="302724"/>
          </a:xfrm>
          <a:prstGeom prst="flowChartDocumen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Vehicles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1815075" y="2528800"/>
            <a:ext cx="923562" cy="296892"/>
          </a:xfrm>
          <a:prstGeom prst="flowChartDocumen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</a:t>
            </a:r>
            <a:endParaRPr/>
          </a:p>
        </p:txBody>
      </p:sp>
      <p:cxnSp>
        <p:nvCxnSpPr>
          <p:cNvPr id="113" name="Google Shape;113;p18"/>
          <p:cNvCxnSpPr>
            <a:endCxn id="107" idx="1"/>
          </p:cNvCxnSpPr>
          <p:nvPr/>
        </p:nvCxnSpPr>
        <p:spPr>
          <a:xfrm>
            <a:off x="6835025" y="4068950"/>
            <a:ext cx="319500" cy="314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8"/>
          <p:cNvCxnSpPr>
            <a:endCxn id="108" idx="0"/>
          </p:cNvCxnSpPr>
          <p:nvPr/>
        </p:nvCxnSpPr>
        <p:spPr>
          <a:xfrm>
            <a:off x="6446550" y="4331900"/>
            <a:ext cx="11400" cy="228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ctrTitle"/>
          </p:nvPr>
        </p:nvSpPr>
        <p:spPr>
          <a:xfrm>
            <a:off x="-404450" y="0"/>
            <a:ext cx="49080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ALGORITHMS</a:t>
            </a:r>
            <a:endParaRPr sz="3600"/>
          </a:p>
        </p:txBody>
      </p:sp>
      <p:graphicFrame>
        <p:nvGraphicFramePr>
          <p:cNvPr id="120" name="Google Shape;120;p19"/>
          <p:cNvGraphicFramePr/>
          <p:nvPr/>
        </p:nvGraphicFramePr>
        <p:xfrm>
          <a:off x="592463" y="1184425"/>
          <a:ext cx="7950450" cy="2895540"/>
        </p:xfrm>
        <a:graphic>
          <a:graphicData uri="http://schemas.openxmlformats.org/drawingml/2006/table">
            <a:tbl>
              <a:tblPr>
                <a:noFill/>
                <a:tableStyleId>{A876CECF-CB6E-4678-9A55-17781B5913F5}</a:tableStyleId>
              </a:tblPr>
              <a:tblGrid>
                <a:gridCol w="243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Ada-boost Classifier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Multi-Layer Perceptron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Gaussian Naive Bayes</a:t>
                      </a:r>
                      <a:endParaRPr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Logistic Regression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304800" lvl="0" indent="-2667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Bagging Classifiers</a:t>
                      </a:r>
                      <a:endParaRPr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marL="304800" lvl="0" indent="-2667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(</a:t>
                      </a: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 Nearest Neighbors, Decision Trees Classifier, Extra Trees Classifier, Linear Discriminant Analysis Classifier and Random Forest Classifier 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81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Linear Discriminant Analysis</a:t>
                      </a:r>
                      <a:endParaRPr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225">
                <a:tc>
                  <a:txBody>
                    <a:bodyPr/>
                    <a:lstStyle/>
                    <a:p>
                      <a:pPr marL="381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Extra Trees Classifier</a:t>
                      </a:r>
                      <a:endParaRPr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Random Forest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381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Decision Tree Classifier</a:t>
                      </a:r>
                      <a:endParaRPr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1" name="Google Shape;121;p19"/>
          <p:cNvSpPr txBox="1"/>
          <p:nvPr/>
        </p:nvSpPr>
        <p:spPr>
          <a:xfrm>
            <a:off x="3184475" y="535050"/>
            <a:ext cx="49080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with Sampling and without Sampling</a:t>
            </a:r>
            <a:endParaRPr sz="18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ctrTitle"/>
          </p:nvPr>
        </p:nvSpPr>
        <p:spPr>
          <a:xfrm>
            <a:off x="-783600" y="0"/>
            <a:ext cx="53556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RESULTS </a:t>
            </a:r>
            <a:endParaRPr sz="3600"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1"/>
          </p:nvPr>
        </p:nvSpPr>
        <p:spPr>
          <a:xfrm>
            <a:off x="2042350" y="3515050"/>
            <a:ext cx="55227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F1_micro, F1_weighted, Precision and Recall </a:t>
            </a:r>
            <a:r>
              <a:rPr lang="en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scores for various classifiers. Data is </a:t>
            </a:r>
            <a:r>
              <a:rPr lang="en" sz="12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standardized </a:t>
            </a:r>
            <a:r>
              <a:rPr lang="en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dimensionality is reduced using </a:t>
            </a:r>
            <a:r>
              <a:rPr lang="en" sz="12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Variance Threshold</a:t>
            </a:r>
            <a:endParaRPr sz="1200" b="1">
              <a:solidFill>
                <a:srgbClr val="000000"/>
              </a:solidFill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300" y="1275425"/>
            <a:ext cx="6472525" cy="23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3184475" y="535050"/>
            <a:ext cx="29601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Numerical Analysis</a:t>
            </a:r>
            <a:endParaRPr sz="18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ctrTitle"/>
          </p:nvPr>
        </p:nvSpPr>
        <p:spPr>
          <a:xfrm>
            <a:off x="-783600" y="0"/>
            <a:ext cx="53556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RESULTS</a:t>
            </a:r>
            <a:r>
              <a:rPr lang="en"/>
              <a:t> 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1"/>
          </p:nvPr>
        </p:nvSpPr>
        <p:spPr>
          <a:xfrm>
            <a:off x="1048000" y="3480525"/>
            <a:ext cx="28575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Comparison between F1 and Accuracy</a:t>
            </a:r>
            <a:r>
              <a:rPr lang="en" sz="1200"/>
              <a:t> </a:t>
            </a:r>
            <a:endParaRPr sz="1200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850" y="1084650"/>
            <a:ext cx="2857500" cy="233362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0425" y="1022400"/>
            <a:ext cx="2924175" cy="23958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38" name="Google Shape;138;p21"/>
          <p:cNvSpPr txBox="1">
            <a:spLocks noGrp="1"/>
          </p:cNvSpPr>
          <p:nvPr>
            <p:ph type="subTitle" idx="1"/>
          </p:nvPr>
        </p:nvSpPr>
        <p:spPr>
          <a:xfrm>
            <a:off x="5190425" y="3555250"/>
            <a:ext cx="2924100" cy="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Comparison between PCA, SVD, VT </a:t>
            </a:r>
            <a:endParaRPr sz="1200" b="1"/>
          </a:p>
        </p:txBody>
      </p:sp>
      <p:sp>
        <p:nvSpPr>
          <p:cNvPr id="139" name="Google Shape;139;p21"/>
          <p:cNvSpPr txBox="1"/>
          <p:nvPr/>
        </p:nvSpPr>
        <p:spPr>
          <a:xfrm>
            <a:off x="3184475" y="535050"/>
            <a:ext cx="29601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Graphical Analysis</a:t>
            </a:r>
            <a:endParaRPr sz="1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Macintosh PowerPoint</Application>
  <PresentationFormat>On-screen Show (16:9)</PresentationFormat>
  <Paragraphs>85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Open Sans</vt:lpstr>
      <vt:lpstr>Georgia</vt:lpstr>
      <vt:lpstr>PT Sans Narrow</vt:lpstr>
      <vt:lpstr>Times New Roman</vt:lpstr>
      <vt:lpstr>Tropic</vt:lpstr>
      <vt:lpstr>PowerPoint Presentation</vt:lpstr>
      <vt:lpstr>INTRODUCTION</vt:lpstr>
      <vt:lpstr>OBJECTIVE</vt:lpstr>
      <vt:lpstr>DATASET</vt:lpstr>
      <vt:lpstr>WORKFLOW</vt:lpstr>
      <vt:lpstr>PRE-PROCESSING</vt:lpstr>
      <vt:lpstr>ALGORITHMS</vt:lpstr>
      <vt:lpstr>RESULTS </vt:lpstr>
      <vt:lpstr>RESULTS </vt:lpstr>
      <vt:lpstr>RESULTS</vt:lpstr>
      <vt:lpstr>CHALLENGES ENCOUNTERED 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Sayali Pisal</cp:lastModifiedBy>
  <cp:revision>2</cp:revision>
  <dcterms:modified xsi:type="dcterms:W3CDTF">2018-12-05T13:24:42Z</dcterms:modified>
</cp:coreProperties>
</file>