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7" name="Hoang Thy Vo"/>
  <p:cmAuthor clrIdx="1" id="1" initials="" lastIdx="2" name="Gurleen Dhill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02T05:22:44.392">
    <p:pos x="196" y="258"/>
    <p:text>+lishan.zhu@sjsu.edu
_Assigned to Lishan Zhu_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12-02T05:22:57.716">
    <p:pos x="196" y="258"/>
    <p:text>+lishan.zhu@sjsu.edu
_Assigned to Lishan Zhu_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12-02T05:23:14.276">
    <p:pos x="196" y="258"/>
    <p:text>+lishan.zhu@sjsu.edu
_Assigned to Lishan Zhu_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12-03T17:51:32.158">
    <p:pos x="6000" y="0"/>
    <p:text>+preethi.thimmagovarthanarajan@sjsu.edu +lishan.zhu@sjsu.edu any difficulties you would like to add?
_Reassigned to Preethi Thimma Govarthanarajan_</p:text>
  </p:cm>
  <p:cm authorId="0" idx="5" dt="2018-12-03T17:51:32.158">
    <p:pos x="6000" y="0"/>
    <p:text>+lishan.zhu@sjsu.edu we can talk about the misunderstanding of profit if you want
_Reassigned to Lishan Zhu_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12-03T16:13:32.164">
    <p:pos x="124" y="548"/>
    <p:text>+gurleen.dhillon@sjsu.edu strongly connected components or connected components only?
_Reassigned to Gurleen Dhillon_</p:text>
  </p:cm>
  <p:cm authorId="1" idx="1" dt="2018-12-03T16:13:16.886">
    <p:pos x="124" y="548"/>
    <p:text>connected only. For strongly connected components we need a directed graph. Please let me know if you'd like me to include that information as well. Thanks. EDIT: Actually strongly connected components return sets with single items in them. Do we want that?</p:text>
  </p:cm>
  <p:cm authorId="1" idx="2" dt="2018-12-03T16:13:32.164">
    <p:pos x="124" y="548"/>
    <p:text>Ex: set(['coffee'])
set([('apples', 'juice', 'pork')])
set(['dinner rolls'])
set([('bananas', 'butter', 'sandwich loaves')])
set(['bananas'])
set(['sandwich loaves'])
set([('coffee', 'pork', 'soda')])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12-04T02:27:32.888">
    <p:pos x="196" y="774"/>
    <p:text>+chaithralakshmi.sathyanarayana@sjsu.edu FYI To make our slides consistent, I replaced sillhoutte with SSE (change the terms and image respectively).
_Assigned to you_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6467d6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486467d662_1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7564337a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7564337a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6467d662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emphasize that the dataset of this project is not suitable for ARMA</a:t>
            </a:r>
            <a:endParaRPr/>
          </a:p>
        </p:txBody>
      </p:sp>
      <p:sp>
        <p:nvSpPr>
          <p:cNvPr id="156" name="Google Shape;156;g486467d662_1_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86467d662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847C77"/>
                </a:solidFill>
                <a:highlight>
                  <a:srgbClr val="F7F5F2"/>
                </a:highlight>
              </a:rPr>
              <a:t>In general, GAM has the interpretability advantages of GLMs where the contribution of each independent variable to the prediction is clearly encoded. However, it has substantially more flexibility because the relationships between independent and dependent variable are not assumed to be linear. In fact, we don’t have to know a priori what type of predictive functions we will eventually need. From an estimation standpoint, the use of regularized, nonparametric functions avoids the pitfalls of dealing with higher order polynomial terms in linear models. From an accuracy standpoint, GAMs are competitive with popular learning techniques.</a:t>
            </a:r>
            <a:endParaRPr/>
          </a:p>
        </p:txBody>
      </p:sp>
      <p:sp>
        <p:nvSpPr>
          <p:cNvPr id="162" name="Google Shape;162;g486467d662_1_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86467d662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486467d662_1_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6467d66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486467d662_1_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888e0674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888e0674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86467d66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486467d662_1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86467d66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486467d662_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86467d66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486467d662_1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86467d66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486467d662_1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86467d66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486467d662_1_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86467d662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nx.clustering() —&gt; finds the clustering coefficients for nodes. </a:t>
            </a:r>
            <a:endParaRPr/>
          </a:p>
          <a:p>
            <a:pPr indent="-298450" lvl="0" marL="457200" rtl="0" algn="l">
              <a:spcBef>
                <a:spcPts val="0"/>
              </a:spcBef>
              <a:spcAft>
                <a:spcPts val="0"/>
              </a:spcAft>
              <a:buSzPts val="1100"/>
              <a:buAutoNum type="arabicParenR"/>
            </a:pPr>
            <a:r>
              <a:rPr lang="en"/>
              <a:t>nx.connected_components() —&gt; generated the connected components </a:t>
            </a:r>
            <a:endParaRPr/>
          </a:p>
          <a:p>
            <a:pPr indent="0" lvl="0" marL="0" rtl="0" algn="l">
              <a:spcBef>
                <a:spcPts val="0"/>
              </a:spcBef>
              <a:spcAft>
                <a:spcPts val="0"/>
              </a:spcAft>
              <a:buClr>
                <a:srgbClr val="000000"/>
              </a:buClr>
              <a:buSzPts val="1100"/>
              <a:buFont typeface="Arial"/>
              <a:buNone/>
            </a:pPr>
            <a:r>
              <a:rPr lang="en"/>
              <a:t>If you want the largest connected component can use the max(nx.connected_component(G), key=len) —&gt; this Is for undirected graphs </a:t>
            </a:r>
            <a:endParaRPr/>
          </a:p>
          <a:p>
            <a:pPr indent="0" lvl="0" marL="0" rtl="0" algn="l">
              <a:spcBef>
                <a:spcPts val="0"/>
              </a:spcBef>
              <a:spcAft>
                <a:spcPts val="0"/>
              </a:spcAft>
              <a:buNone/>
            </a:pPr>
            <a:r>
              <a:rPr lang="en"/>
              <a:t>   3)     </a:t>
            </a:r>
            <a:r>
              <a:rPr b="1" lang="en"/>
              <a:t>from</a:t>
            </a:r>
            <a:r>
              <a:rPr lang="en"/>
              <a:t> </a:t>
            </a:r>
            <a:r>
              <a:rPr b="1" lang="en"/>
              <a:t>networkx.algorithms</a:t>
            </a:r>
            <a:r>
              <a:rPr lang="en"/>
              <a:t> </a:t>
            </a:r>
            <a:r>
              <a:rPr b="1" lang="en"/>
              <a:t>import</a:t>
            </a:r>
            <a:r>
              <a:rPr lang="en"/>
              <a:t> community —&gt; functions for computing and measuring community structure. Using partition can compute communities based on centrality notions. </a:t>
            </a:r>
            <a:endParaRPr/>
          </a:p>
          <a:p>
            <a:pPr indent="0" lvl="0" marL="0" rtl="0" algn="l">
              <a:spcBef>
                <a:spcPts val="0"/>
              </a:spcBef>
              <a:spcAft>
                <a:spcPts val="0"/>
              </a:spcAft>
              <a:buClr>
                <a:srgbClr val="000000"/>
              </a:buClr>
              <a:buSzPts val="1100"/>
              <a:buFont typeface="Arial"/>
              <a:buNone/>
            </a:pPr>
            <a:r>
              <a:rPr lang="en"/>
              <a:t>The Girvan–Newman algorithm detects communities by progressively removing edges from the original network. The connected components of the remaining network are the communities. Instead of trying to construct a measure that tells us which edges are the most central to communities, the Girvan–Newman algorithm focuses on edges that are most likely "between" communities.</a:t>
            </a:r>
            <a:endParaRPr/>
          </a:p>
          <a:p>
            <a:pPr indent="0" lvl="0" marL="0" rtl="0" algn="l">
              <a:spcBef>
                <a:spcPts val="0"/>
              </a:spcBef>
              <a:spcAft>
                <a:spcPts val="0"/>
              </a:spcAft>
              <a:buClr>
                <a:srgbClr val="000000"/>
              </a:buClr>
              <a:buSzPts val="1100"/>
              <a:buFont typeface="Arial"/>
              <a:buNone/>
            </a:pPr>
            <a:r>
              <a:rPr lang="en"/>
              <a:t>The algorithm's steps for community detection are summarized below</a:t>
            </a:r>
            <a:endParaRPr/>
          </a:p>
          <a:p>
            <a:pPr indent="-69850" lvl="0" marL="0" rtl="0" algn="l">
              <a:spcBef>
                <a:spcPts val="0"/>
              </a:spcBef>
              <a:spcAft>
                <a:spcPts val="0"/>
              </a:spcAft>
              <a:buSzPts val="1100"/>
              <a:buAutoNum type="arabicPeriod"/>
            </a:pPr>
            <a:r>
              <a:rPr lang="en"/>
              <a:t>The betweenness of all existing edges in the network is calculated first.</a:t>
            </a:r>
            <a:endParaRPr/>
          </a:p>
          <a:p>
            <a:pPr indent="-298450" lvl="0" marL="457200" rtl="0" algn="l">
              <a:lnSpc>
                <a:spcPct val="115000"/>
              </a:lnSpc>
              <a:spcBef>
                <a:spcPts val="0"/>
              </a:spcBef>
              <a:spcAft>
                <a:spcPts val="0"/>
              </a:spcAft>
              <a:buSzPts val="1100"/>
              <a:buAutoNum type="arabicPeriod"/>
            </a:pPr>
            <a:r>
              <a:rPr lang="en"/>
              <a:t>The edge with the highest betweenness is removed.</a:t>
            </a:r>
            <a:endParaRPr/>
          </a:p>
          <a:p>
            <a:pPr indent="-298450" lvl="0" marL="457200" rtl="0" algn="l">
              <a:lnSpc>
                <a:spcPct val="115000"/>
              </a:lnSpc>
              <a:spcBef>
                <a:spcPts val="0"/>
              </a:spcBef>
              <a:spcAft>
                <a:spcPts val="0"/>
              </a:spcAft>
              <a:buSzPts val="1100"/>
              <a:buAutoNum type="arabicPeriod"/>
            </a:pPr>
            <a:r>
              <a:rPr lang="en"/>
              <a:t>The betweenness of all edges affected by the removal is recalculated.</a:t>
            </a:r>
            <a:endParaRPr/>
          </a:p>
          <a:p>
            <a:pPr indent="-298450" lvl="0" marL="457200" rtl="0" algn="l">
              <a:lnSpc>
                <a:spcPct val="115000"/>
              </a:lnSpc>
              <a:spcBef>
                <a:spcPts val="0"/>
              </a:spcBef>
              <a:spcAft>
                <a:spcPts val="0"/>
              </a:spcAft>
              <a:buSzPts val="1100"/>
              <a:buAutoNum type="arabicPeriod"/>
            </a:pPr>
            <a:r>
              <a:rPr lang="en"/>
              <a:t>Steps 2 and 3 are repeated until no edges remain.</a:t>
            </a:r>
            <a:endParaRPr/>
          </a:p>
          <a:p>
            <a:pPr indent="0" lvl="0" marL="0" rtl="0" algn="l">
              <a:spcBef>
                <a:spcPts val="1200"/>
              </a:spcBef>
              <a:spcAft>
                <a:spcPts val="0"/>
              </a:spcAft>
              <a:buNone/>
            </a:pPr>
            <a:r>
              <a:t/>
            </a:r>
            <a:endParaRPr/>
          </a:p>
        </p:txBody>
      </p:sp>
      <p:sp>
        <p:nvSpPr>
          <p:cNvPr id="213" name="Google Shape;213;g486467d662_1_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86467d66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 </a:t>
            </a:r>
            <a:r>
              <a:rPr lang="en" sz="1050">
                <a:solidFill>
                  <a:srgbClr val="222222"/>
                </a:solidFill>
                <a:highlight>
                  <a:srgbClr val="FFFFFF"/>
                </a:highlight>
              </a:rPr>
              <a:t>how frequently the itemset appears in the dataset. (</a:t>
            </a:r>
            <a:r>
              <a:rPr lang="en">
                <a:solidFill>
                  <a:schemeClr val="dk2"/>
                </a:solidFill>
                <a:latin typeface="Roboto"/>
                <a:ea typeface="Roboto"/>
                <a:cs typeface="Roboto"/>
                <a:sym typeface="Roboto"/>
              </a:rPr>
              <a:t>0.00045 * ~40,000) = 18 ; 0.045% of the transactions must include those items in a transaction together </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298450" lvl="0" marL="457200" rtl="0" algn="l">
              <a:spcBef>
                <a:spcPts val="0"/>
              </a:spcBef>
              <a:spcAft>
                <a:spcPts val="0"/>
              </a:spcAft>
              <a:buSzPts val="1100"/>
              <a:buAutoNum type="arabicParenR"/>
            </a:pPr>
            <a:r>
              <a:rPr lang="en"/>
              <a:t>nx.clustering() —&gt; finds the clustering coefficients for nodes. </a:t>
            </a:r>
            <a:endParaRPr/>
          </a:p>
          <a:p>
            <a:pPr indent="-298450" lvl="0" marL="457200" rtl="0" algn="l">
              <a:spcBef>
                <a:spcPts val="0"/>
              </a:spcBef>
              <a:spcAft>
                <a:spcPts val="0"/>
              </a:spcAft>
              <a:buSzPts val="1100"/>
              <a:buAutoNum type="arabicParenR"/>
            </a:pPr>
            <a:r>
              <a:rPr lang="en"/>
              <a:t>nx.connected_components() —&gt; generated the connected components </a:t>
            </a:r>
            <a:endParaRPr/>
          </a:p>
          <a:p>
            <a:pPr indent="0" lvl="0" marL="0" rtl="0" algn="l">
              <a:spcBef>
                <a:spcPts val="0"/>
              </a:spcBef>
              <a:spcAft>
                <a:spcPts val="0"/>
              </a:spcAft>
              <a:buClr>
                <a:srgbClr val="000000"/>
              </a:buClr>
              <a:buSzPts val="1100"/>
              <a:buFont typeface="Arial"/>
              <a:buNone/>
            </a:pPr>
            <a:r>
              <a:rPr lang="en"/>
              <a:t>If you want the largest connected component can use the max(nx.connected_component(G), key=len) —&gt; this Is for undirected graphs </a:t>
            </a:r>
            <a:endParaRPr/>
          </a:p>
          <a:p>
            <a:pPr indent="0" lvl="0" marL="0" rtl="0" algn="l">
              <a:spcBef>
                <a:spcPts val="0"/>
              </a:spcBef>
              <a:spcAft>
                <a:spcPts val="0"/>
              </a:spcAft>
              <a:buClr>
                <a:srgbClr val="000000"/>
              </a:buClr>
              <a:buSzPts val="1100"/>
              <a:buFont typeface="Arial"/>
              <a:buNone/>
            </a:pPr>
            <a:r>
              <a:rPr lang="en"/>
              <a:t>   3)     </a:t>
            </a:r>
            <a:r>
              <a:rPr b="1" lang="en"/>
              <a:t>from</a:t>
            </a:r>
            <a:r>
              <a:rPr lang="en"/>
              <a:t> </a:t>
            </a:r>
            <a:r>
              <a:rPr b="1" lang="en"/>
              <a:t>networkx.algorithms</a:t>
            </a:r>
            <a:r>
              <a:rPr lang="en"/>
              <a:t> </a:t>
            </a:r>
            <a:r>
              <a:rPr b="1" lang="en"/>
              <a:t>import</a:t>
            </a:r>
            <a:r>
              <a:rPr lang="en"/>
              <a:t> community —&gt; functions for computing and measuring community structure. Using partition can compute communities based on centrality notions. </a:t>
            </a:r>
            <a:endParaRPr/>
          </a:p>
          <a:p>
            <a:pPr indent="0" lvl="0" marL="0" rtl="0" algn="l">
              <a:spcBef>
                <a:spcPts val="0"/>
              </a:spcBef>
              <a:spcAft>
                <a:spcPts val="0"/>
              </a:spcAft>
              <a:buClr>
                <a:srgbClr val="000000"/>
              </a:buClr>
              <a:buSzPts val="1100"/>
              <a:buFont typeface="Arial"/>
              <a:buNone/>
            </a:pPr>
            <a:r>
              <a:rPr lang="en"/>
              <a:t>The Girvan–Newman algorithm detects communities by progressively removing edges from the original network. The connected components of the remaining network are the communities. Instead of trying to construct a measure that tells us which edges are the most central to communities, the Girvan–Newman algorithm focuses on edges that are most likely "between" communities.</a:t>
            </a:r>
            <a:endParaRPr/>
          </a:p>
          <a:p>
            <a:pPr indent="0" lvl="0" marL="0" rtl="0" algn="l">
              <a:spcBef>
                <a:spcPts val="0"/>
              </a:spcBef>
              <a:spcAft>
                <a:spcPts val="0"/>
              </a:spcAft>
              <a:buClr>
                <a:srgbClr val="000000"/>
              </a:buClr>
              <a:buSzPts val="1100"/>
              <a:buFont typeface="Arial"/>
              <a:buNone/>
            </a:pPr>
            <a:r>
              <a:rPr lang="en"/>
              <a:t>The algorithm's steps for community detection are summarized below</a:t>
            </a:r>
            <a:endParaRPr/>
          </a:p>
          <a:p>
            <a:pPr indent="-69850" lvl="0" marL="0" rtl="0" algn="l">
              <a:spcBef>
                <a:spcPts val="0"/>
              </a:spcBef>
              <a:spcAft>
                <a:spcPts val="0"/>
              </a:spcAft>
              <a:buSzPts val="1100"/>
              <a:buAutoNum type="arabicPeriod"/>
            </a:pPr>
            <a:r>
              <a:rPr lang="en"/>
              <a:t>The betweenness of all existing edges in the network is calculated first.</a:t>
            </a:r>
            <a:endParaRPr/>
          </a:p>
          <a:p>
            <a:pPr indent="-298450" lvl="0" marL="457200" rtl="0" algn="l">
              <a:lnSpc>
                <a:spcPct val="115000"/>
              </a:lnSpc>
              <a:spcBef>
                <a:spcPts val="0"/>
              </a:spcBef>
              <a:spcAft>
                <a:spcPts val="0"/>
              </a:spcAft>
              <a:buSzPts val="1100"/>
              <a:buAutoNum type="arabicPeriod"/>
            </a:pPr>
            <a:r>
              <a:rPr lang="en"/>
              <a:t>The edge with the highest betweenness is removed.</a:t>
            </a:r>
            <a:endParaRPr/>
          </a:p>
          <a:p>
            <a:pPr indent="-298450" lvl="0" marL="457200" rtl="0" algn="l">
              <a:lnSpc>
                <a:spcPct val="115000"/>
              </a:lnSpc>
              <a:spcBef>
                <a:spcPts val="0"/>
              </a:spcBef>
              <a:spcAft>
                <a:spcPts val="0"/>
              </a:spcAft>
              <a:buSzPts val="1100"/>
              <a:buAutoNum type="arabicPeriod"/>
            </a:pPr>
            <a:r>
              <a:rPr lang="en"/>
              <a:t>The betweenness of all edges affected by the removal is recalculated.</a:t>
            </a:r>
            <a:endParaRPr/>
          </a:p>
          <a:p>
            <a:pPr indent="-298450" lvl="0" marL="457200" rtl="0" algn="l">
              <a:lnSpc>
                <a:spcPct val="115000"/>
              </a:lnSpc>
              <a:spcBef>
                <a:spcPts val="0"/>
              </a:spcBef>
              <a:spcAft>
                <a:spcPts val="0"/>
              </a:spcAft>
              <a:buSzPts val="1100"/>
              <a:buAutoNum type="arabicPeriod"/>
            </a:pPr>
            <a:r>
              <a:rPr lang="en"/>
              <a:t>Steps 2 and 3 are repeated until no edges remain.</a:t>
            </a:r>
            <a:endParaRPr/>
          </a:p>
          <a:p>
            <a:pPr indent="0" lvl="0" marL="0" rtl="0" algn="l">
              <a:spcBef>
                <a:spcPts val="1200"/>
              </a:spcBef>
              <a:spcAft>
                <a:spcPts val="0"/>
              </a:spcAft>
              <a:buClr>
                <a:srgbClr val="000000"/>
              </a:buClr>
              <a:buSzPts val="1100"/>
              <a:buFont typeface="Arial"/>
              <a:buNone/>
            </a:pPr>
            <a:r>
              <a:rPr lang="en"/>
              <a:t>[Skip] </a:t>
            </a:r>
            <a:endParaRPr/>
          </a:p>
          <a:p>
            <a:pPr indent="0" lvl="0" marL="0" rtl="0" algn="l">
              <a:spcBef>
                <a:spcPts val="0"/>
              </a:spcBef>
              <a:spcAft>
                <a:spcPts val="0"/>
              </a:spcAft>
              <a:buNone/>
            </a:pPr>
            <a:r>
              <a:t/>
            </a:r>
            <a:endParaRPr/>
          </a:p>
        </p:txBody>
      </p:sp>
      <p:sp>
        <p:nvSpPr>
          <p:cNvPr id="219" name="Google Shape;219;g486467d662_1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486467d662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486467d662_1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87bc2561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87bc2561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86467d66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N = 278, for pattern we are looking for items to appear together at least 3 times out of those 278 transactions before they can be added to the tree. Support in this case </a:t>
            </a:r>
            <a:r>
              <a:rPr lang="en" sz="1000">
                <a:solidFill>
                  <a:srgbClr val="222222"/>
                </a:solidFill>
                <a:highlight>
                  <a:srgbClr val="FFFFFF"/>
                </a:highlight>
              </a:rPr>
              <a:t>1.07 % or 0.0107913669 which is larger than the support for apriori </a:t>
            </a:r>
            <a:endParaRPr sz="105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p:txBody>
      </p:sp>
      <p:sp>
        <p:nvSpPr>
          <p:cNvPr id="240" name="Google Shape;240;g486467d662_1_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86467d662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486467d662_1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86467d662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486467d662_1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86467d662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486467d662_1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86467d662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cluster of items frequently bought together</a:t>
            </a:r>
            <a:endParaRPr/>
          </a:p>
          <a:p>
            <a:pPr indent="0" lvl="0" marL="0" rtl="0" algn="l">
              <a:spcBef>
                <a:spcPts val="0"/>
              </a:spcBef>
              <a:spcAft>
                <a:spcPts val="0"/>
              </a:spcAft>
              <a:buNone/>
            </a:pPr>
            <a:r>
              <a:rPr lang="en"/>
              <a:t>K-means : plot SSE for different values of K - no elbow point</a:t>
            </a:r>
            <a:endParaRPr/>
          </a:p>
          <a:p>
            <a:pPr indent="0" lvl="0" marL="0" rtl="0" algn="l">
              <a:spcBef>
                <a:spcPts val="0"/>
              </a:spcBef>
              <a:spcAft>
                <a:spcPts val="0"/>
              </a:spcAft>
              <a:buNone/>
            </a:pPr>
            <a:r>
              <a:rPr lang="en"/>
              <a:t>2 Solution: 1. Apply different preprocessing techniques</a:t>
            </a:r>
            <a:endParaRPr/>
          </a:p>
          <a:p>
            <a:pPr indent="0" lvl="0" marL="0" rtl="0" algn="l">
              <a:spcBef>
                <a:spcPts val="0"/>
              </a:spcBef>
              <a:spcAft>
                <a:spcPts val="0"/>
              </a:spcAft>
              <a:buNone/>
            </a:pPr>
            <a:r>
              <a:rPr lang="en"/>
              <a:t>2. Try another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5" name="Google Shape;265;g486467d662_1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86467d66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PCA - for different dimensions and K values</a:t>
            </a:r>
            <a:endParaRPr/>
          </a:p>
          <a:p>
            <a:pPr indent="0" lvl="0" marL="0" rtl="0" algn="l">
              <a:spcBef>
                <a:spcPts val="0"/>
              </a:spcBef>
              <a:spcAft>
                <a:spcPts val="0"/>
              </a:spcAft>
              <a:buNone/>
            </a:pPr>
            <a:r>
              <a:rPr lang="en"/>
              <a:t>We got elbow point for dimensions 5 to 10</a:t>
            </a:r>
            <a:endParaRPr/>
          </a:p>
          <a:p>
            <a:pPr indent="0" lvl="0" marL="0" rtl="0" algn="l">
              <a:spcBef>
                <a:spcPts val="0"/>
              </a:spcBef>
              <a:spcAft>
                <a:spcPts val="0"/>
              </a:spcAft>
              <a:buNone/>
            </a:pPr>
            <a:r>
              <a:rPr lang="en"/>
              <a:t>Based on the explained variance value - we select PCA dimensions as 10</a:t>
            </a:r>
            <a:endParaRPr/>
          </a:p>
          <a:p>
            <a:pPr indent="0" lvl="0" marL="0" rtl="0" algn="l">
              <a:spcBef>
                <a:spcPts val="0"/>
              </a:spcBef>
              <a:spcAft>
                <a:spcPts val="0"/>
              </a:spcAft>
              <a:buNone/>
            </a:pPr>
            <a:r>
              <a:rPr lang="en"/>
              <a:t>We get elbow point at 11</a:t>
            </a:r>
            <a:endParaRPr/>
          </a:p>
          <a:p>
            <a:pPr indent="0" lvl="0" marL="0" rtl="0" algn="l">
              <a:spcBef>
                <a:spcPts val="0"/>
              </a:spcBef>
              <a:spcAft>
                <a:spcPts val="0"/>
              </a:spcAft>
              <a:buNone/>
            </a:pPr>
            <a:r>
              <a:rPr lang="en"/>
              <a:t>Apply K-means with 11 clusters</a:t>
            </a:r>
            <a:endParaRPr/>
          </a:p>
          <a:p>
            <a:pPr indent="0" lvl="0" marL="0" rtl="0" algn="l">
              <a:spcBef>
                <a:spcPts val="0"/>
              </a:spcBef>
              <a:spcAft>
                <a:spcPts val="0"/>
              </a:spcAft>
              <a:buNone/>
            </a:pPr>
            <a:r>
              <a:t/>
            </a:r>
            <a:endParaRPr/>
          </a:p>
        </p:txBody>
      </p:sp>
      <p:sp>
        <p:nvSpPr>
          <p:cNvPr id="274" name="Google Shape;274;g486467d662_1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86467d66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486467d662_1_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88dc325d1_1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88dc325d1_1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image shows the 11 clusters</a:t>
            </a:r>
            <a:endParaRPr/>
          </a:p>
          <a:p>
            <a:pPr indent="0" lvl="0" marL="0" rtl="0" algn="l">
              <a:spcBef>
                <a:spcPts val="0"/>
              </a:spcBef>
              <a:spcAft>
                <a:spcPts val="0"/>
              </a:spcAft>
              <a:buNone/>
            </a:pPr>
            <a:r>
              <a:rPr lang="en"/>
              <a:t>2nd image - 2D- Visualization of K-means clustering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841250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9841250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part of 2nd approach: we used hierarchical clustering with Agglomerative bottom-up approach</a:t>
            </a:r>
            <a:endParaRPr/>
          </a:p>
          <a:p>
            <a:pPr indent="0" lvl="0" marL="0" rtl="0" algn="l">
              <a:spcBef>
                <a:spcPts val="0"/>
              </a:spcBef>
              <a:spcAft>
                <a:spcPts val="0"/>
              </a:spcAft>
              <a:buNone/>
            </a:pPr>
            <a:r>
              <a:rPr lang="en"/>
              <a:t>Dendrogram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88dc325d1_1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88dc325d1_1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gave 7 clusters</a:t>
            </a:r>
            <a:endParaRPr/>
          </a:p>
          <a:p>
            <a:pPr indent="0" lvl="0" marL="0" rtl="0" algn="l">
              <a:spcBef>
                <a:spcPts val="0"/>
              </a:spcBef>
              <a:spcAft>
                <a:spcPts val="0"/>
              </a:spcAft>
              <a:buClr>
                <a:srgbClr val="000000"/>
              </a:buClr>
              <a:buSzPts val="1100"/>
              <a:buFont typeface="Arial"/>
              <a:buNone/>
            </a:pPr>
            <a:r>
              <a:rPr lang="en"/>
              <a:t>First image shows the 7 clusters</a:t>
            </a:r>
            <a:endParaRPr/>
          </a:p>
          <a:p>
            <a:pPr indent="0" lvl="0" marL="0" rtl="0" algn="l">
              <a:spcBef>
                <a:spcPts val="0"/>
              </a:spcBef>
              <a:spcAft>
                <a:spcPts val="0"/>
              </a:spcAft>
              <a:buClr>
                <a:srgbClr val="000000"/>
              </a:buClr>
              <a:buSzPts val="1100"/>
              <a:buFont typeface="Arial"/>
              <a:buNone/>
            </a:pPr>
            <a:r>
              <a:rPr lang="en"/>
              <a:t>2nd image - 2D- Visualization of K-means clustering</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86467d662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application to generate clusters with FP-Growth or K-means</a:t>
            </a:r>
            <a:endParaRPr/>
          </a:p>
          <a:p>
            <a:pPr indent="0" lvl="0" marL="0" rtl="0" algn="l">
              <a:spcBef>
                <a:spcPts val="0"/>
              </a:spcBef>
              <a:spcAft>
                <a:spcPts val="0"/>
              </a:spcAft>
              <a:buNone/>
            </a:pPr>
            <a:r>
              <a:rPr lang="en"/>
              <a:t>The user can select either of these 2</a:t>
            </a:r>
            <a:endParaRPr/>
          </a:p>
          <a:p>
            <a:pPr indent="0" lvl="0" marL="0" rtl="0" algn="l">
              <a:spcBef>
                <a:spcPts val="0"/>
              </a:spcBef>
              <a:spcAft>
                <a:spcPts val="0"/>
              </a:spcAft>
              <a:buNone/>
            </a:pPr>
            <a:r>
              <a:rPr lang="en"/>
              <a:t>The application runs that algorithm and shows the clusters</a:t>
            </a:r>
            <a:endParaRPr/>
          </a:p>
        </p:txBody>
      </p:sp>
      <p:sp>
        <p:nvSpPr>
          <p:cNvPr id="316" name="Google Shape;316;g486467d662_1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487564337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487564337a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86467d662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486467d662_1_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86467d662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486467d662_1_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86467d662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486467d662_1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86467d66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486467d662_1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6467d66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800"/>
              </a:spcBef>
              <a:spcAft>
                <a:spcPts val="0"/>
              </a:spcAft>
              <a:buClr>
                <a:srgbClr val="282828"/>
              </a:buClr>
              <a:buSzPts val="1400"/>
              <a:buFont typeface="Roboto"/>
              <a:buChar char="●"/>
            </a:pPr>
            <a:r>
              <a:rPr lang="en" sz="1400">
                <a:solidFill>
                  <a:srgbClr val="212529"/>
                </a:solidFill>
                <a:highlight>
                  <a:schemeClr val="lt1"/>
                </a:highlight>
                <a:latin typeface="Roboto"/>
                <a:ea typeface="Roboto"/>
                <a:cs typeface="Roboto"/>
                <a:sym typeface="Roboto"/>
              </a:rPr>
              <a:t> A stationary time series has constant mean, variance, autocorrelation etc over time and uses this constant property to predict future values.</a:t>
            </a:r>
            <a:endParaRPr b="1" sz="1400">
              <a:solidFill>
                <a:srgbClr val="282828"/>
              </a:solidFill>
              <a:highlight>
                <a:schemeClr val="lt1"/>
              </a:highlight>
              <a:latin typeface="Roboto"/>
              <a:ea typeface="Roboto"/>
              <a:cs typeface="Roboto"/>
              <a:sym typeface="Roboto"/>
            </a:endParaRPr>
          </a:p>
          <a:p>
            <a:pPr indent="-317500" lvl="0" marL="457200" rtl="0" algn="l">
              <a:lnSpc>
                <a:spcPct val="150000"/>
              </a:lnSpc>
              <a:spcBef>
                <a:spcPts val="0"/>
              </a:spcBef>
              <a:spcAft>
                <a:spcPts val="0"/>
              </a:spcAft>
              <a:buClr>
                <a:srgbClr val="282828"/>
              </a:buClr>
              <a:buSzPts val="1400"/>
              <a:buFont typeface="Roboto"/>
              <a:buChar char="●"/>
            </a:pPr>
            <a:r>
              <a:rPr b="1" lang="en" sz="1400">
                <a:solidFill>
                  <a:srgbClr val="282828"/>
                </a:solidFill>
                <a:highlight>
                  <a:schemeClr val="lt1"/>
                </a:highlight>
                <a:latin typeface="Roboto"/>
                <a:ea typeface="Roboto"/>
                <a:cs typeface="Roboto"/>
                <a:sym typeface="Roboto"/>
              </a:rPr>
              <a:t>“Volatility clustering</a:t>
            </a:r>
            <a:r>
              <a:rPr lang="en" sz="1400">
                <a:solidFill>
                  <a:srgbClr val="282828"/>
                </a:solidFill>
                <a:highlight>
                  <a:schemeClr val="lt1"/>
                </a:highlight>
                <a:latin typeface="Roboto"/>
                <a:ea typeface="Roboto"/>
                <a:cs typeface="Roboto"/>
                <a:sym typeface="Roboto"/>
              </a:rPr>
              <a:t> is the tendency of large changes in prices of financial assets to cluster together, which results in the persistence of these magnitudes of price changes.”</a:t>
            </a:r>
            <a:endParaRPr sz="1000">
              <a:solidFill>
                <a:srgbClr val="212529"/>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Clr>
                <a:srgbClr val="000000"/>
              </a:buClr>
              <a:buSzPts val="1100"/>
              <a:buFont typeface="Arial"/>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a:p>
        </p:txBody>
      </p:sp>
      <p:sp>
        <p:nvSpPr>
          <p:cNvPr id="138" name="Google Shape;138;g486467d662_1_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6467d66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486467d662_1_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81" name="Shape 81"/>
        <p:cNvGrpSpPr/>
        <p:nvPr/>
      </p:nvGrpSpPr>
      <p:grpSpPr>
        <a:xfrm>
          <a:off x="0" y="0"/>
          <a:ext cx="0" cy="0"/>
          <a:chOff x="0" y="0"/>
          <a:chExt cx="0" cy="0"/>
        </a:xfrm>
      </p:grpSpPr>
      <p:sp>
        <p:nvSpPr>
          <p:cNvPr id="82" name="Google Shape;82;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3" name="Google Shape;83;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lvl1pPr indent="-298450" lvl="0" marL="457200" rtl="0" algn="l">
              <a:spcBef>
                <a:spcPts val="800"/>
              </a:spcBef>
              <a:spcAft>
                <a:spcPts val="0"/>
              </a:spcAft>
              <a:buSzPts val="1100"/>
              <a:buChar char="●"/>
              <a:defRPr sz="1100"/>
            </a:lvl1pPr>
            <a:lvl2pPr indent="-298450" lvl="1" marL="914400" rtl="0" algn="l">
              <a:spcBef>
                <a:spcPts val="800"/>
              </a:spcBef>
              <a:spcAft>
                <a:spcPts val="0"/>
              </a:spcAft>
              <a:buSzPts val="1100"/>
              <a:buChar char="○"/>
              <a:defRPr sz="1100"/>
            </a:lvl2pPr>
            <a:lvl3pPr indent="-298450" lvl="2" marL="1371600" rtl="0" algn="l">
              <a:spcBef>
                <a:spcPts val="800"/>
              </a:spcBef>
              <a:spcAft>
                <a:spcPts val="0"/>
              </a:spcAft>
              <a:buSzPts val="1100"/>
              <a:buChar char="■"/>
              <a:defRPr sz="1100"/>
            </a:lvl3pPr>
            <a:lvl4pPr indent="-298450" lvl="3" marL="1828800" rtl="0" algn="l">
              <a:spcBef>
                <a:spcPts val="800"/>
              </a:spcBef>
              <a:spcAft>
                <a:spcPts val="0"/>
              </a:spcAft>
              <a:buSzPts val="1100"/>
              <a:buChar char="●"/>
              <a:defRPr sz="1100"/>
            </a:lvl4pPr>
            <a:lvl5pPr indent="-298450" lvl="4" marL="2286000" rtl="0" algn="l">
              <a:spcBef>
                <a:spcPts val="800"/>
              </a:spcBef>
              <a:spcAft>
                <a:spcPts val="0"/>
              </a:spcAft>
              <a:buSzPts val="1100"/>
              <a:buChar char="○"/>
              <a:defRPr sz="1100"/>
            </a:lvl5pPr>
            <a:lvl6pPr indent="-298450" lvl="5" marL="2743200" rtl="0" algn="l">
              <a:spcBef>
                <a:spcPts val="800"/>
              </a:spcBef>
              <a:spcAft>
                <a:spcPts val="0"/>
              </a:spcAft>
              <a:buSzPts val="1100"/>
              <a:buChar char="■"/>
              <a:defRPr sz="1100"/>
            </a:lvl6pPr>
            <a:lvl7pPr indent="-298450" lvl="6" marL="3200400" rtl="0" algn="l">
              <a:spcBef>
                <a:spcPts val="800"/>
              </a:spcBef>
              <a:spcAft>
                <a:spcPts val="0"/>
              </a:spcAft>
              <a:buSzPts val="1100"/>
              <a:buChar char="●"/>
              <a:defRPr sz="1100"/>
            </a:lvl7pPr>
            <a:lvl8pPr indent="-298450" lvl="7" marL="3657600" rtl="0" algn="l">
              <a:spcBef>
                <a:spcPts val="800"/>
              </a:spcBef>
              <a:spcAft>
                <a:spcPts val="0"/>
              </a:spcAft>
              <a:buSzPts val="1100"/>
              <a:buChar char="○"/>
              <a:defRPr sz="1100"/>
            </a:lvl8pPr>
            <a:lvl9pPr indent="-298450" lvl="8" marL="4114800" rtl="0" algn="l">
              <a:spcBef>
                <a:spcPts val="800"/>
              </a:spcBef>
              <a:spcAft>
                <a:spcPts val="0"/>
              </a:spcAft>
              <a:buSzPts val="1100"/>
              <a:buChar char="■"/>
              <a:defRPr sz="1100"/>
            </a:lvl9pPr>
          </a:lstStyle>
          <a:p/>
        </p:txBody>
      </p:sp>
      <p:sp>
        <p:nvSpPr>
          <p:cNvPr id="84" name="Google Shape;84;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5" name="Google Shape;85;p13"/>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6" name="Google Shape;86;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_HEADER_1">
    <p:spTree>
      <p:nvGrpSpPr>
        <p:cNvPr id="87" name="Shape 87"/>
        <p:cNvGrpSpPr/>
        <p:nvPr/>
      </p:nvGrpSpPr>
      <p:grpSpPr>
        <a:xfrm>
          <a:off x="0" y="0"/>
          <a:ext cx="0" cy="0"/>
          <a:chOff x="0" y="0"/>
          <a:chExt cx="0" cy="0"/>
        </a:xfrm>
      </p:grpSpPr>
      <p:sp>
        <p:nvSpPr>
          <p:cNvPr id="88" name="Google Shape;88;p14"/>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9" name="Google Shape;89;p1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90" name="Google Shape;90;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1" name="Google Shape;91;p14"/>
          <p:cNvSpPr txBox="1"/>
          <p:nvPr>
            <p:ph idx="11" type="ftr"/>
          </p:nvPr>
        </p:nvSpPr>
        <p:spPr>
          <a:xfrm>
            <a:off x="508000"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2" name="Google Shape;92;p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comments" Target="../comments/commen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comments" Target="../comments/comment6.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lpsm.paris/pageperso/ramacont/papers/clustering.pdf" TargetMode="External"/><Relationship Id="rId4" Type="http://schemas.openxmlformats.org/officeDocument/2006/relationships/hyperlink" Target="https://people.duke.edu/~rnau/411diff.htm" TargetMode="External"/><Relationship Id="rId5" Type="http://schemas.openxmlformats.org/officeDocument/2006/relationships/hyperlink" Target="https://medium.com/auquan/time-series-analysis-for-finance-arma-models-21695e14c999" TargetMode="External"/><Relationship Id="rId6" Type="http://schemas.openxmlformats.org/officeDocument/2006/relationships/hyperlink" Target="https://github.com/statsmodels/statsmodels/issues/3505" TargetMode="External"/><Relationship Id="rId7" Type="http://schemas.openxmlformats.org/officeDocument/2006/relationships/hyperlink" Target="https://multithreaded.stitchfix.com/blog/2015/07/30/ga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63272" y="843000"/>
            <a:ext cx="8470500" cy="12345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Clr>
                <a:schemeClr val="accent1"/>
              </a:buClr>
              <a:buSzPts val="3600"/>
              <a:buFont typeface="Trebuchet MS"/>
              <a:buNone/>
            </a:pPr>
            <a:br>
              <a:rPr lang="en"/>
            </a:br>
            <a:r>
              <a:rPr lang="en" sz="3600"/>
              <a:t>Ads Analysis &amp; Clustering Grocery Items</a:t>
            </a:r>
            <a:endParaRPr sz="3600"/>
          </a:p>
        </p:txBody>
      </p:sp>
      <p:sp>
        <p:nvSpPr>
          <p:cNvPr id="98" name="Google Shape;98;p15"/>
          <p:cNvSpPr txBox="1"/>
          <p:nvPr>
            <p:ph idx="1" type="subTitle"/>
          </p:nvPr>
        </p:nvSpPr>
        <p:spPr>
          <a:xfrm>
            <a:off x="3794175" y="2571752"/>
            <a:ext cx="5101200" cy="2388300"/>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SzPts val="1100"/>
              <a:buNone/>
            </a:pPr>
            <a:r>
              <a:rPr b="1" lang="en" sz="1400"/>
              <a:t>Group 1</a:t>
            </a:r>
            <a:endParaRPr b="1" sz="1400"/>
          </a:p>
          <a:p>
            <a:pPr indent="0" lvl="0" marL="0" rtl="0" algn="r">
              <a:spcBef>
                <a:spcPts val="0"/>
              </a:spcBef>
              <a:spcAft>
                <a:spcPts val="0"/>
              </a:spcAft>
              <a:buSzPts val="1100"/>
              <a:buNone/>
            </a:pPr>
            <a:r>
              <a:t/>
            </a:r>
            <a:endParaRPr b="1" sz="1400"/>
          </a:p>
          <a:p>
            <a:pPr indent="0" lvl="0" marL="0" rtl="0" algn="r">
              <a:spcBef>
                <a:spcPts val="0"/>
              </a:spcBef>
              <a:spcAft>
                <a:spcPts val="0"/>
              </a:spcAft>
              <a:buClr>
                <a:srgbClr val="000000"/>
              </a:buClr>
              <a:buSzPts val="1500"/>
              <a:buFont typeface="Arial"/>
              <a:buNone/>
            </a:pPr>
            <a:r>
              <a:rPr lang="en" sz="1400"/>
              <a:t>Hoang Thy Vo</a:t>
            </a:r>
            <a:endParaRPr sz="1400"/>
          </a:p>
          <a:p>
            <a:pPr indent="0" lvl="0" marL="0" rtl="0" algn="r">
              <a:spcBef>
                <a:spcPts val="800"/>
              </a:spcBef>
              <a:spcAft>
                <a:spcPts val="0"/>
              </a:spcAft>
              <a:buClr>
                <a:srgbClr val="000000"/>
              </a:buClr>
              <a:buSzPts val="1500"/>
              <a:buFont typeface="Arial"/>
              <a:buNone/>
            </a:pPr>
            <a:r>
              <a:rPr lang="en" sz="1400"/>
              <a:t>Preethi Thimma Govarthanarajan</a:t>
            </a:r>
            <a:endParaRPr sz="1400"/>
          </a:p>
          <a:p>
            <a:pPr indent="0" lvl="0" marL="0" rtl="0" algn="r">
              <a:spcBef>
                <a:spcPts val="800"/>
              </a:spcBef>
              <a:spcAft>
                <a:spcPts val="0"/>
              </a:spcAft>
              <a:buClr>
                <a:srgbClr val="000000"/>
              </a:buClr>
              <a:buSzPts val="1500"/>
              <a:buFont typeface="Arial"/>
              <a:buNone/>
            </a:pPr>
            <a:r>
              <a:rPr lang="en" sz="1400"/>
              <a:t>Zenobia Adnan Panvelwala</a:t>
            </a:r>
            <a:endParaRPr sz="1400"/>
          </a:p>
          <a:p>
            <a:pPr indent="0" lvl="0" marL="0" rtl="0" algn="r">
              <a:spcBef>
                <a:spcPts val="800"/>
              </a:spcBef>
              <a:spcAft>
                <a:spcPts val="0"/>
              </a:spcAft>
              <a:buClr>
                <a:srgbClr val="000000"/>
              </a:buClr>
              <a:buSzPts val="1500"/>
              <a:buFont typeface="Arial"/>
              <a:buNone/>
            </a:pPr>
            <a:r>
              <a:rPr lang="en" sz="1400"/>
              <a:t>Chaithra Lakshmi Sathyanarayana</a:t>
            </a:r>
            <a:endParaRPr sz="1400"/>
          </a:p>
          <a:p>
            <a:pPr indent="0" lvl="0" marL="0" rtl="0" algn="r">
              <a:spcBef>
                <a:spcPts val="800"/>
              </a:spcBef>
              <a:spcAft>
                <a:spcPts val="0"/>
              </a:spcAft>
              <a:buClr>
                <a:srgbClr val="000000"/>
              </a:buClr>
              <a:buSzPts val="1500"/>
              <a:buFont typeface="Arial"/>
              <a:buNone/>
            </a:pPr>
            <a:r>
              <a:rPr lang="en" sz="1400"/>
              <a:t>Lishan Zhu</a:t>
            </a:r>
            <a:endParaRPr sz="1400"/>
          </a:p>
          <a:p>
            <a:pPr indent="0" lvl="0" marL="0" rtl="0" algn="r">
              <a:spcBef>
                <a:spcPts val="800"/>
              </a:spcBef>
              <a:spcAft>
                <a:spcPts val="0"/>
              </a:spcAft>
              <a:buClr>
                <a:srgbClr val="000000"/>
              </a:buClr>
              <a:buSzPts val="1500"/>
              <a:buFont typeface="Arial"/>
              <a:buNone/>
            </a:pPr>
            <a:r>
              <a:rPr lang="en" sz="1400"/>
              <a:t>Gurleen Dhillon</a:t>
            </a:r>
            <a:endParaRPr sz="1400"/>
          </a:p>
          <a:p>
            <a:pPr indent="0" lvl="0" marL="0" rtl="0" algn="ctr">
              <a:spcBef>
                <a:spcPts val="800"/>
              </a:spcBef>
              <a:spcAft>
                <a:spcPts val="0"/>
              </a:spcAft>
              <a:buClr>
                <a:schemeClr val="accent2"/>
              </a:buClr>
              <a:buSzPts val="1500"/>
              <a:buFont typeface="Arial"/>
              <a:buNone/>
            </a:pPr>
            <a:r>
              <a:t/>
            </a:r>
            <a:endParaRPr sz="1400"/>
          </a:p>
          <a:p>
            <a:pPr indent="0" lvl="0" marL="0" rtl="0" algn="r">
              <a:spcBef>
                <a:spcPts val="0"/>
              </a:spcBef>
              <a:spcAft>
                <a:spcPts val="0"/>
              </a:spcAft>
              <a:buSzPts val="1100"/>
              <a:buNone/>
            </a:pPr>
            <a:r>
              <a:t/>
            </a:r>
            <a:endParaRPr sz="1100"/>
          </a:p>
        </p:txBody>
      </p:sp>
      <p:sp>
        <p:nvSpPr>
          <p:cNvPr id="99" name="Google Shape;99;p15"/>
          <p:cNvSpPr txBox="1"/>
          <p:nvPr/>
        </p:nvSpPr>
        <p:spPr>
          <a:xfrm>
            <a:off x="1439075" y="2152950"/>
            <a:ext cx="4486800" cy="598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lt1"/>
                </a:solidFill>
                <a:latin typeface="Roboto"/>
                <a:ea typeface="Roboto"/>
                <a:cs typeface="Roboto"/>
                <a:sym typeface="Roboto"/>
              </a:rPr>
              <a:t>Final presentation</a:t>
            </a:r>
            <a:endParaRPr sz="3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ARMA implementation - Ad group 1</a:t>
            </a:r>
            <a:endParaRPr/>
          </a:p>
        </p:txBody>
      </p:sp>
      <p:pic>
        <p:nvPicPr>
          <p:cNvPr id="153" name="Google Shape;153;p24"/>
          <p:cNvPicPr preferRelativeResize="0"/>
          <p:nvPr/>
        </p:nvPicPr>
        <p:blipFill>
          <a:blip r:embed="rId3">
            <a:alphaModFix/>
          </a:blip>
          <a:stretch>
            <a:fillRect/>
          </a:stretch>
        </p:blipFill>
        <p:spPr>
          <a:xfrm>
            <a:off x="576250" y="1209675"/>
            <a:ext cx="7991475"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61875" y="12355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ARMA – Evaluation</a:t>
            </a:r>
            <a:endParaRPr/>
          </a:p>
        </p:txBody>
      </p:sp>
      <p:sp>
        <p:nvSpPr>
          <p:cNvPr id="159" name="Google Shape;159;p25"/>
          <p:cNvSpPr txBox="1"/>
          <p:nvPr>
            <p:ph idx="1" type="body"/>
          </p:nvPr>
        </p:nvSpPr>
        <p:spPr>
          <a:xfrm>
            <a:off x="311700" y="1017800"/>
            <a:ext cx="8520600" cy="3339000"/>
          </a:xfrm>
          <a:prstGeom prst="rect">
            <a:avLst/>
          </a:prstGeom>
          <a:noFill/>
          <a:ln>
            <a:noFill/>
          </a:ln>
        </p:spPr>
        <p:txBody>
          <a:bodyPr anchorCtr="0" anchor="t" bIns="34275" lIns="68575" spcFirstLastPara="1" rIns="68575" wrap="square" tIns="34275">
            <a:noAutofit/>
          </a:bodyPr>
          <a:lstStyle/>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We obtained probability-value less than 0.05 for all our individual ad groups. </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b="1" lang="en" sz="1300">
                <a:solidFill>
                  <a:srgbClr val="212529"/>
                </a:solidFill>
                <a:highlight>
                  <a:srgbClr val="FFFFFF"/>
                </a:highlight>
              </a:rPr>
              <a:t>Since our time-series dataset had volatility clustering, it was not strictly stationary, making it unfit for ARMA model.</a:t>
            </a:r>
            <a:endParaRPr b="1"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On further trying to predict the future “shown values” for an ad group, we received </a:t>
            </a:r>
            <a:r>
              <a:rPr b="1" lang="en" sz="1300">
                <a:solidFill>
                  <a:srgbClr val="212529"/>
                </a:solidFill>
                <a:highlight>
                  <a:srgbClr val="FFFFFF"/>
                </a:highlight>
              </a:rPr>
              <a:t>ValueError: The computed initial AR coefficients are not stationary </a:t>
            </a:r>
            <a:r>
              <a:rPr lang="en" sz="1300">
                <a:solidFill>
                  <a:srgbClr val="212529"/>
                </a:solidFill>
                <a:highlight>
                  <a:srgbClr val="FFFFFF"/>
                </a:highlight>
              </a:rPr>
              <a:t>for ad groups 16, 6, 19, 20, 12 and 38. </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This error is found only if non-stationary or non-invertible starting parameters are found.</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ARMA by default imposes stationarity on the parameter estimates. </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Solution:  </a:t>
            </a:r>
            <a:r>
              <a:rPr b="1" lang="en" sz="1300">
                <a:solidFill>
                  <a:srgbClr val="212529"/>
                </a:solidFill>
                <a:highlight>
                  <a:srgbClr val="FFFFFF"/>
                </a:highlight>
              </a:rPr>
              <a:t>transparams = false </a:t>
            </a:r>
            <a:r>
              <a:rPr lang="en" sz="1300">
                <a:solidFill>
                  <a:srgbClr val="212529"/>
                </a:solidFill>
                <a:highlight>
                  <a:srgbClr val="FFFFFF"/>
                </a:highlight>
              </a:rPr>
              <a:t>for fitting the data which still resulted in ValueError.  </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Another solution to fit the non-stationary data in ARMA is to choose our own parameters for p and q.</a:t>
            </a:r>
            <a:endParaRPr sz="1300">
              <a:solidFill>
                <a:srgbClr val="212529"/>
              </a:solidFill>
              <a:highlight>
                <a:srgbClr val="FFFFFF"/>
              </a:highlight>
            </a:endParaRPr>
          </a:p>
          <a:p>
            <a:pPr indent="-273050" lvl="0" marL="254000" rtl="0" algn="l">
              <a:spcBef>
                <a:spcPts val="800"/>
              </a:spcBef>
              <a:spcAft>
                <a:spcPts val="0"/>
              </a:spcAft>
              <a:buClr>
                <a:srgbClr val="212529"/>
              </a:buClr>
              <a:buSzPts val="1300"/>
              <a:buChar char="●"/>
            </a:pPr>
            <a:r>
              <a:rPr lang="en" sz="1300">
                <a:solidFill>
                  <a:srgbClr val="212529"/>
                </a:solidFill>
                <a:highlight>
                  <a:srgbClr val="FFFFFF"/>
                </a:highlight>
              </a:rPr>
              <a:t>This can lead to Data snooping and Overfitting.</a:t>
            </a:r>
            <a:endParaRPr sz="1300">
              <a:solidFill>
                <a:srgbClr val="21252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947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GAM</a:t>
            </a:r>
            <a:endParaRPr/>
          </a:p>
        </p:txBody>
      </p:sp>
      <p:sp>
        <p:nvSpPr>
          <p:cNvPr id="165" name="Google Shape;165;p26"/>
          <p:cNvSpPr txBox="1"/>
          <p:nvPr>
            <p:ph idx="1" type="body"/>
          </p:nvPr>
        </p:nvSpPr>
        <p:spPr>
          <a:xfrm>
            <a:off x="311700" y="627600"/>
            <a:ext cx="8520600" cy="26880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None/>
            </a:pPr>
            <a:r>
              <a:rPr lang="en"/>
              <a:t>Why we select GAM?</a:t>
            </a:r>
            <a:endParaRPr/>
          </a:p>
          <a:p>
            <a:pPr indent="-342900" lvl="0" marL="457200" rtl="0" algn="l">
              <a:spcBef>
                <a:spcPts val="0"/>
              </a:spcBef>
              <a:spcAft>
                <a:spcPts val="0"/>
              </a:spcAft>
              <a:buSzPts val="1800"/>
              <a:buChar char="●"/>
            </a:pPr>
            <a:r>
              <a:rPr lang="en" sz="1800"/>
              <a:t>Easy to interpret (generalized linear model).</a:t>
            </a:r>
            <a:endParaRPr sz="1800"/>
          </a:p>
          <a:p>
            <a:pPr indent="-342900" lvl="0" marL="457200" rtl="0" algn="l">
              <a:spcBef>
                <a:spcPts val="0"/>
              </a:spcBef>
              <a:spcAft>
                <a:spcPts val="0"/>
              </a:spcAft>
              <a:buSzPts val="1800"/>
              <a:buChar char="●"/>
            </a:pPr>
            <a:r>
              <a:rPr lang="en" sz="1800"/>
              <a:t>Flexi</a:t>
            </a:r>
            <a:r>
              <a:rPr lang="en" sz="1800"/>
              <a:t>bility and Automation: </a:t>
            </a:r>
            <a:r>
              <a:rPr lang="en" sz="1800">
                <a:latin typeface="Arial"/>
                <a:ea typeface="Arial"/>
                <a:cs typeface="Arial"/>
                <a:sym typeface="Arial"/>
              </a:rPr>
              <a:t>can capture common nonlinear patterns that a classic linear model would miss, predictor functions are automatically derived during model estimation. We don’t have to know up front what type of functions we will need</a:t>
            </a:r>
            <a:endParaRPr sz="1800"/>
          </a:p>
          <a:p>
            <a:pPr indent="-342900" lvl="0" marL="457200" rtl="0" algn="l">
              <a:spcBef>
                <a:spcPts val="0"/>
              </a:spcBef>
              <a:spcAft>
                <a:spcPts val="0"/>
              </a:spcAft>
              <a:buSzPts val="1800"/>
              <a:buChar char="●"/>
            </a:pPr>
            <a:r>
              <a:rPr lang="en" sz="1800"/>
              <a:t>Regularization of predictor functions helps avoid overfitting: </a:t>
            </a:r>
            <a:r>
              <a:rPr lang="en" sz="1800">
                <a:latin typeface="Arial"/>
                <a:ea typeface="Arial"/>
                <a:cs typeface="Arial"/>
                <a:sym typeface="Arial"/>
              </a:rPr>
              <a:t>control smoothness of the predictor functions</a:t>
            </a:r>
            <a:endParaRPr sz="1800"/>
          </a:p>
          <a:p>
            <a:pPr indent="0" lvl="0" marL="914400" rtl="0" algn="l">
              <a:spcBef>
                <a:spcPts val="800"/>
              </a:spcBef>
              <a:spcAft>
                <a:spcPts val="0"/>
              </a:spcAft>
              <a:buNone/>
            </a:pPr>
            <a:r>
              <a:t/>
            </a:r>
            <a:endParaRPr/>
          </a:p>
        </p:txBody>
      </p:sp>
      <p:pic>
        <p:nvPicPr>
          <p:cNvPr id="166" name="Google Shape;166;p26"/>
          <p:cNvPicPr preferRelativeResize="0"/>
          <p:nvPr/>
        </p:nvPicPr>
        <p:blipFill>
          <a:blip r:embed="rId3">
            <a:alphaModFix/>
          </a:blip>
          <a:stretch>
            <a:fillRect/>
          </a:stretch>
        </p:blipFill>
        <p:spPr>
          <a:xfrm>
            <a:off x="749050" y="3315600"/>
            <a:ext cx="4392757" cy="152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210725"/>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GAM – Implementation and Tuning</a:t>
            </a:r>
            <a:endParaRPr/>
          </a:p>
        </p:txBody>
      </p:sp>
      <p:sp>
        <p:nvSpPr>
          <p:cNvPr id="172" name="Google Shape;172;p27"/>
          <p:cNvSpPr txBox="1"/>
          <p:nvPr>
            <p:ph idx="4294967295" type="body"/>
          </p:nvPr>
        </p:nvSpPr>
        <p:spPr>
          <a:xfrm>
            <a:off x="311700" y="718925"/>
            <a:ext cx="8520600" cy="3849900"/>
          </a:xfrm>
          <a:prstGeom prst="rect">
            <a:avLst/>
          </a:prstGeom>
          <a:noFill/>
          <a:ln>
            <a:noFill/>
          </a:ln>
        </p:spPr>
        <p:txBody>
          <a:bodyPr anchorCtr="0" anchor="t" bIns="34275" lIns="68575" spcFirstLastPara="1" rIns="68575" wrap="square" tIns="34275">
            <a:noAutofit/>
          </a:bodyPr>
          <a:lstStyle/>
          <a:p>
            <a:pPr indent="-330200" lvl="0" marL="457200" rtl="0" algn="l">
              <a:spcBef>
                <a:spcPts val="800"/>
              </a:spcBef>
              <a:spcAft>
                <a:spcPts val="0"/>
              </a:spcAft>
              <a:buSzPts val="1600"/>
              <a:buChar char="●"/>
            </a:pPr>
            <a:r>
              <a:rPr b="1" lang="en" sz="1600"/>
              <a:t>pygam.LinearGAM() </a:t>
            </a:r>
            <a:r>
              <a:rPr lang="en" sz="1600"/>
              <a:t>model for regression problem</a:t>
            </a:r>
            <a:endParaRPr sz="1600"/>
          </a:p>
          <a:p>
            <a:pPr indent="-330200" lvl="0" marL="457200" rtl="0" algn="l">
              <a:spcBef>
                <a:spcPts val="0"/>
              </a:spcBef>
              <a:spcAft>
                <a:spcPts val="0"/>
              </a:spcAft>
              <a:buSzPts val="1600"/>
              <a:buChar char="●"/>
            </a:pPr>
            <a:r>
              <a:rPr lang="en" sz="1600"/>
              <a:t>Find the right set of hyperparameters for the LinearGAM model using </a:t>
            </a:r>
            <a:r>
              <a:rPr b="1" lang="en" sz="1600"/>
              <a:t>grid search </a:t>
            </a:r>
            <a:r>
              <a:rPr lang="en" sz="1600"/>
              <a:t>technique</a:t>
            </a:r>
            <a:endParaRPr sz="1600"/>
          </a:p>
          <a:p>
            <a:pPr indent="0" lvl="0" marL="0" rtl="0" algn="l">
              <a:spcBef>
                <a:spcPts val="800"/>
              </a:spcBef>
              <a:spcAft>
                <a:spcPts val="0"/>
              </a:spcAft>
              <a:buNone/>
            </a:pPr>
            <a:r>
              <a:rPr b="1" i="1" lang="en" sz="1400"/>
              <a:t>gam = LinearGAM(n_splines=10).gridsearch(X, y, lam=np.logspace(-3,3, 6), n_splines=np.arange(40))</a:t>
            </a:r>
            <a:endParaRPr b="1" i="1" sz="1400"/>
          </a:p>
          <a:p>
            <a:pPr indent="-330200" lvl="0" marL="457200" rtl="0" algn="l">
              <a:spcBef>
                <a:spcPts val="800"/>
              </a:spcBef>
              <a:spcAft>
                <a:spcPts val="0"/>
              </a:spcAft>
              <a:buSzPts val="1600"/>
              <a:buChar char="●"/>
            </a:pPr>
            <a:r>
              <a:rPr lang="en" sz="1600"/>
              <a:t>pygam package supports auto-tuning </a:t>
            </a:r>
            <a:endParaRPr sz="1600"/>
          </a:p>
          <a:p>
            <a:pPr indent="-330200" lvl="0" marL="457200" rtl="0" algn="l">
              <a:spcBef>
                <a:spcPts val="0"/>
              </a:spcBef>
              <a:spcAft>
                <a:spcPts val="0"/>
              </a:spcAft>
              <a:buSzPts val="1600"/>
              <a:buChar char="●"/>
            </a:pPr>
            <a:r>
              <a:rPr lang="en" sz="1600"/>
              <a:t>Tuning hyper parameters: n_splines (5, 7, 10, 20, 30, 40, 45) and lambda (1.e-03, 1.e-02, 1.e-01, 1.e+00, 1.e+01, 1.e+02, 1.e+03)</a:t>
            </a:r>
            <a:endParaRPr sz="1600"/>
          </a:p>
          <a:p>
            <a:pPr indent="-330200" lvl="1" marL="914400" rtl="0" algn="l">
              <a:spcBef>
                <a:spcPts val="0"/>
              </a:spcBef>
              <a:spcAft>
                <a:spcPts val="0"/>
              </a:spcAft>
              <a:buSzPts val="1600"/>
              <a:buChar char="○"/>
            </a:pPr>
            <a:r>
              <a:rPr lang="en" sz="1600"/>
              <a:t>n_splines: A spline curve is a is piecewise polynomial curve, i.e., it joins two or more polynomial curves. The locations of the joints are known as “knots”. N_splines refer to the number of “knots” we place on the curve of data points</a:t>
            </a:r>
            <a:endParaRPr sz="1600"/>
          </a:p>
          <a:p>
            <a:pPr indent="-330200" lvl="1" marL="914400" rtl="0" algn="l">
              <a:spcBef>
                <a:spcPts val="0"/>
              </a:spcBef>
              <a:spcAft>
                <a:spcPts val="0"/>
              </a:spcAft>
              <a:buSzPts val="1600"/>
              <a:buChar char="○"/>
            </a:pPr>
            <a:r>
              <a:rPr lang="en" sz="1600"/>
              <a:t>Lambda: regularization penalty terms</a:t>
            </a:r>
            <a:endParaRPr sz="1600"/>
          </a:p>
          <a:p>
            <a:pPr indent="0" lvl="0" marL="91440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9865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GAM – Evaluation</a:t>
            </a:r>
            <a:endParaRPr/>
          </a:p>
        </p:txBody>
      </p:sp>
      <p:sp>
        <p:nvSpPr>
          <p:cNvPr id="178" name="Google Shape;178;p28"/>
          <p:cNvSpPr txBox="1"/>
          <p:nvPr>
            <p:ph idx="1" type="body"/>
          </p:nvPr>
        </p:nvSpPr>
        <p:spPr>
          <a:xfrm>
            <a:off x="311700" y="706450"/>
            <a:ext cx="8520600" cy="2103000"/>
          </a:xfrm>
          <a:prstGeom prst="rect">
            <a:avLst/>
          </a:prstGeom>
          <a:noFill/>
          <a:ln>
            <a:noFill/>
          </a:ln>
        </p:spPr>
        <p:txBody>
          <a:bodyPr anchorCtr="0" anchor="t" bIns="34275" lIns="68575" spcFirstLastPara="1" rIns="68575" wrap="square" tIns="34275">
            <a:noAutofit/>
          </a:bodyPr>
          <a:lstStyle/>
          <a:p>
            <a:pPr indent="-342900" lvl="0" marL="457200" rtl="0" algn="l">
              <a:spcBef>
                <a:spcPts val="800"/>
              </a:spcBef>
              <a:spcAft>
                <a:spcPts val="0"/>
              </a:spcAft>
              <a:buSzPts val="1800"/>
              <a:buChar char="●"/>
            </a:pPr>
            <a:r>
              <a:rPr lang="en"/>
              <a:t>An adaptation of cross-validation – generalized cross-validation is selected as evaluation method </a:t>
            </a:r>
            <a:endParaRPr/>
          </a:p>
          <a:p>
            <a:pPr indent="-342900" lvl="0" marL="457200" rtl="0" algn="l">
              <a:spcBef>
                <a:spcPts val="0"/>
              </a:spcBef>
              <a:spcAft>
                <a:spcPts val="0"/>
              </a:spcAft>
              <a:buSzPts val="1800"/>
              <a:buChar char="●"/>
            </a:pPr>
            <a:r>
              <a:rPr lang="en"/>
              <a:t>Evaluation metric: sum of squared error </a:t>
            </a:r>
            <a:endParaRPr/>
          </a:p>
          <a:p>
            <a:pPr indent="-342900" lvl="0" marL="457200" rtl="0" algn="l">
              <a:spcBef>
                <a:spcPts val="0"/>
              </a:spcBef>
              <a:spcAft>
                <a:spcPts val="0"/>
              </a:spcAft>
              <a:buSzPts val="1800"/>
              <a:buChar char="●"/>
            </a:pPr>
            <a:r>
              <a:rPr lang="en"/>
              <a:t>Tuning and evaluating GAM model for each ads group respectively</a:t>
            </a:r>
            <a:endParaRPr/>
          </a:p>
          <a:p>
            <a:pPr indent="-342900" lvl="0" marL="457200" rtl="0" algn="l">
              <a:spcBef>
                <a:spcPts val="0"/>
              </a:spcBef>
              <a:spcAft>
                <a:spcPts val="0"/>
              </a:spcAft>
              <a:buSzPts val="1800"/>
              <a:buChar char="●"/>
            </a:pPr>
            <a:r>
              <a:rPr lang="en"/>
              <a:t>For example: </a:t>
            </a:r>
            <a:r>
              <a:rPr lang="en">
                <a:highlight>
                  <a:srgbClr val="FFFFFF"/>
                </a:highlight>
              </a:rPr>
              <a:t>ad_group_1 has the best GCV metric as  </a:t>
            </a:r>
            <a:r>
              <a:rPr lang="en"/>
              <a:t>6709968.990582694</a:t>
            </a:r>
            <a:r>
              <a:rPr lang="en">
                <a:highlight>
                  <a:srgbClr val="FFFFFF"/>
                </a:highlight>
              </a:rPr>
              <a:t> with lambda 0.1 and n_splines 7</a:t>
            </a:r>
            <a:endParaRPr>
              <a:highlight>
                <a:srgbClr val="FFFFFF"/>
              </a:highlight>
            </a:endParaRPr>
          </a:p>
          <a:p>
            <a:pPr indent="0" lvl="0" marL="0" rtl="0" algn="l">
              <a:spcBef>
                <a:spcPts val="0"/>
              </a:spcBef>
              <a:spcAft>
                <a:spcPts val="0"/>
              </a:spcAft>
              <a:buNone/>
            </a:pPr>
            <a:r>
              <a:t/>
            </a:r>
            <a:endParaRPr>
              <a:highlight>
                <a:srgbClr val="FFFFFF"/>
              </a:highlight>
            </a:endParaRPr>
          </a:p>
        </p:txBody>
      </p:sp>
      <p:pic>
        <p:nvPicPr>
          <p:cNvPr id="179" name="Google Shape;179;p28"/>
          <p:cNvPicPr preferRelativeResize="0"/>
          <p:nvPr/>
        </p:nvPicPr>
        <p:blipFill>
          <a:blip r:embed="rId3">
            <a:alphaModFix/>
          </a:blip>
          <a:stretch>
            <a:fillRect/>
          </a:stretch>
        </p:blipFill>
        <p:spPr>
          <a:xfrm>
            <a:off x="1248350" y="2750125"/>
            <a:ext cx="3925088" cy="202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10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185" name="Google Shape;185;p29"/>
          <p:cNvSpPr txBox="1"/>
          <p:nvPr>
            <p:ph idx="1" type="body"/>
          </p:nvPr>
        </p:nvSpPr>
        <p:spPr>
          <a:xfrm>
            <a:off x="311700" y="856225"/>
            <a:ext cx="8520600" cy="371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Vague descriptions and incorrect interpretation of data fields </a:t>
            </a:r>
            <a:endParaRPr/>
          </a:p>
          <a:p>
            <a:pPr indent="-330200" lvl="1" marL="914400" rtl="0" algn="l">
              <a:spcBef>
                <a:spcPts val="0"/>
              </a:spcBef>
              <a:spcAft>
                <a:spcPts val="0"/>
              </a:spcAft>
              <a:buSzPts val="1600"/>
              <a:buChar char="○"/>
            </a:pPr>
            <a:r>
              <a:rPr lang="en" sz="1600"/>
              <a:t>Interpreted revenue as gross revenue instead of net revenue</a:t>
            </a:r>
            <a:endParaRPr sz="1600"/>
          </a:p>
          <a:p>
            <a:pPr indent="-342900" lvl="0" marL="457200" rtl="0" algn="l">
              <a:spcBef>
                <a:spcPts val="0"/>
              </a:spcBef>
              <a:spcAft>
                <a:spcPts val="0"/>
              </a:spcAft>
              <a:buSzPts val="1800"/>
              <a:buChar char="●"/>
            </a:pPr>
            <a:r>
              <a:rPr lang="en"/>
              <a:t>Lacking knowledge of </a:t>
            </a:r>
            <a:r>
              <a:rPr b="1" lang="en"/>
              <a:t>time-series data</a:t>
            </a:r>
            <a:r>
              <a:rPr lang="en"/>
              <a:t> and regression model for this kind of data</a:t>
            </a:r>
            <a:endParaRPr/>
          </a:p>
          <a:p>
            <a:pPr indent="-342900" lvl="0" marL="457200" rtl="0" algn="l">
              <a:spcBef>
                <a:spcPts val="0"/>
              </a:spcBef>
              <a:spcAft>
                <a:spcPts val="0"/>
              </a:spcAft>
              <a:buSzPts val="1800"/>
              <a:buChar char="●"/>
            </a:pPr>
            <a:r>
              <a:rPr lang="en"/>
              <a:t>Thinking process: do more research, trial-and-error method</a:t>
            </a:r>
            <a:endParaRPr/>
          </a:p>
          <a:p>
            <a:pPr indent="-342900" lvl="0" marL="457200" rtl="0" algn="l">
              <a:spcBef>
                <a:spcPts val="0"/>
              </a:spcBef>
              <a:spcAft>
                <a:spcPts val="0"/>
              </a:spcAft>
              <a:buSzPts val="1800"/>
              <a:buChar char="●"/>
            </a:pPr>
            <a:r>
              <a:rPr lang="en"/>
              <a:t>Each team member look into one “potential” model for the prediction problem</a:t>
            </a:r>
            <a:endParaRPr/>
          </a:p>
          <a:p>
            <a:pPr indent="-342900" lvl="0" marL="457200" rtl="0" algn="l">
              <a:spcBef>
                <a:spcPts val="0"/>
              </a:spcBef>
              <a:spcAft>
                <a:spcPts val="0"/>
              </a:spcAft>
              <a:buSzPts val="1800"/>
              <a:buChar char="●"/>
            </a:pPr>
            <a:r>
              <a:rPr lang="en"/>
              <a:t>Apply the models, evaluate the result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12355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Ads Analysis – Deployment</a:t>
            </a:r>
            <a:endParaRPr/>
          </a:p>
        </p:txBody>
      </p:sp>
      <p:sp>
        <p:nvSpPr>
          <p:cNvPr id="191" name="Google Shape;191;p30"/>
          <p:cNvSpPr txBox="1"/>
          <p:nvPr>
            <p:ph idx="1" type="body"/>
          </p:nvPr>
        </p:nvSpPr>
        <p:spPr>
          <a:xfrm>
            <a:off x="311700" y="731350"/>
            <a:ext cx="8520600" cy="33390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Clr>
                <a:srgbClr val="000000"/>
              </a:buClr>
              <a:buSzPts val="1300"/>
              <a:buChar char="●"/>
            </a:pPr>
            <a:r>
              <a:rPr lang="en" sz="1300">
                <a:solidFill>
                  <a:srgbClr val="000000"/>
                </a:solidFill>
              </a:rPr>
              <a:t>Company XYZ is a food delivery company which relies significantly on online ads. The requirement of XYZ company is to predict how many ads will be shown on Dec 15th 2015.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 For the scope of this project, we have created script for GAM and ARMA algorithm which will be called from the main program depending on the user’s choice of date and ad group.</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The client can then,for example use GAM to get the result. </a:t>
            </a:r>
            <a:endParaRPr sz="1300">
              <a:solidFill>
                <a:srgbClr val="000000"/>
              </a:solidFill>
            </a:endParaRPr>
          </a:p>
          <a:p>
            <a:pPr indent="-311150" lvl="0" marL="457200" rtl="0" algn="l">
              <a:lnSpc>
                <a:spcPct val="150000"/>
              </a:lnSpc>
              <a:spcBef>
                <a:spcPts val="0"/>
              </a:spcBef>
              <a:spcAft>
                <a:spcPts val="0"/>
              </a:spcAft>
              <a:buClr>
                <a:srgbClr val="000000"/>
              </a:buClr>
              <a:buSzPts val="1300"/>
              <a:buChar char="●"/>
            </a:pPr>
            <a:r>
              <a:rPr lang="en" sz="1300">
                <a:solidFill>
                  <a:srgbClr val="000000"/>
                </a:solidFill>
              </a:rPr>
              <a:t>&gt; python ads_analysis_gam.py &lt;ad_group&gt; &lt;prediction_date&gt;</a:t>
            </a:r>
            <a:endParaRPr sz="1300">
              <a:solidFill>
                <a:srgbClr val="000000"/>
              </a:solidFil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92" name="Google Shape;192;p30"/>
          <p:cNvPicPr preferRelativeResize="0"/>
          <p:nvPr/>
        </p:nvPicPr>
        <p:blipFill>
          <a:blip r:embed="rId3">
            <a:alphaModFix/>
          </a:blip>
          <a:stretch>
            <a:fillRect/>
          </a:stretch>
        </p:blipFill>
        <p:spPr>
          <a:xfrm>
            <a:off x="627538" y="2571738"/>
            <a:ext cx="8410575" cy="185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598100" y="2152347"/>
            <a:ext cx="8222100" cy="8388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accent1"/>
              </a:buClr>
              <a:buSzPts val="3700"/>
              <a:buFont typeface="Trebuchet MS"/>
              <a:buNone/>
            </a:pPr>
            <a:r>
              <a:rPr lang="en" sz="3700"/>
              <a:t>Grocery Items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259350" y="123775"/>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Review</a:t>
            </a:r>
            <a:endParaRPr/>
          </a:p>
        </p:txBody>
      </p:sp>
      <p:sp>
        <p:nvSpPr>
          <p:cNvPr id="203" name="Google Shape;203;p32"/>
          <p:cNvSpPr txBox="1"/>
          <p:nvPr>
            <p:ph idx="1" type="body"/>
          </p:nvPr>
        </p:nvSpPr>
        <p:spPr>
          <a:xfrm>
            <a:off x="311700" y="731575"/>
            <a:ext cx="3750600" cy="3837300"/>
          </a:xfrm>
          <a:prstGeom prst="rect">
            <a:avLst/>
          </a:prstGeom>
          <a:noFill/>
          <a:ln>
            <a:noFill/>
          </a:ln>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lang="en" sz="1600"/>
              <a:t>In the Midterm Presentation, we focused on:</a:t>
            </a:r>
            <a:endParaRPr sz="1600"/>
          </a:p>
          <a:p>
            <a:pPr indent="-317500" lvl="1" marL="914400" rtl="0" algn="l">
              <a:spcBef>
                <a:spcPts val="0"/>
              </a:spcBef>
              <a:spcAft>
                <a:spcPts val="0"/>
              </a:spcAft>
              <a:buSzPts val="1400"/>
              <a:buChar char="○"/>
            </a:pPr>
            <a:r>
              <a:rPr lang="en"/>
              <a:t>Business Understanding of the problem</a:t>
            </a:r>
            <a:endParaRPr/>
          </a:p>
          <a:p>
            <a:pPr indent="-317500" lvl="1" marL="914400" rtl="0" algn="l">
              <a:spcBef>
                <a:spcPts val="0"/>
              </a:spcBef>
              <a:spcAft>
                <a:spcPts val="0"/>
              </a:spcAft>
              <a:buSzPts val="1400"/>
              <a:buChar char="○"/>
            </a:pPr>
            <a:r>
              <a:rPr lang="en"/>
              <a:t>Data Understanding, </a:t>
            </a:r>
            <a:r>
              <a:rPr lang="en"/>
              <a:t>Preparation</a:t>
            </a:r>
            <a:r>
              <a:rPr lang="en"/>
              <a:t>, and </a:t>
            </a:r>
            <a:r>
              <a:rPr lang="en"/>
              <a:t>Visualization</a:t>
            </a:r>
            <a:r>
              <a:rPr lang="en"/>
              <a:t> </a:t>
            </a:r>
            <a:endParaRPr/>
          </a:p>
          <a:p>
            <a:pPr indent="-317500" lvl="1" marL="914400" rtl="0" algn="l">
              <a:spcBef>
                <a:spcPts val="0"/>
              </a:spcBef>
              <a:spcAft>
                <a:spcPts val="0"/>
              </a:spcAft>
              <a:buSzPts val="1400"/>
              <a:buChar char="○"/>
            </a:pPr>
            <a:r>
              <a:rPr lang="en"/>
              <a:t>Data Exploration</a:t>
            </a:r>
            <a:endParaRPr/>
          </a:p>
          <a:p>
            <a:pPr indent="-317500" lvl="1" marL="914400" rtl="0" algn="l">
              <a:spcBef>
                <a:spcPts val="0"/>
              </a:spcBef>
              <a:spcAft>
                <a:spcPts val="0"/>
              </a:spcAft>
              <a:buSzPts val="1400"/>
              <a:buChar char="○"/>
            </a:pPr>
            <a:r>
              <a:rPr lang="en"/>
              <a:t>Modeling Research:</a:t>
            </a:r>
            <a:endParaRPr/>
          </a:p>
          <a:p>
            <a:pPr indent="-317500" lvl="2" marL="1371600" rtl="0" algn="l">
              <a:spcBef>
                <a:spcPts val="0"/>
              </a:spcBef>
              <a:spcAft>
                <a:spcPts val="0"/>
              </a:spcAft>
              <a:buSzPts val="1400"/>
              <a:buChar char="■"/>
            </a:pPr>
            <a:r>
              <a:rPr lang="en"/>
              <a:t>K-Means</a:t>
            </a:r>
            <a:endParaRPr/>
          </a:p>
          <a:p>
            <a:pPr indent="-317500" lvl="2" marL="1371600" rtl="0" algn="l">
              <a:spcBef>
                <a:spcPts val="0"/>
              </a:spcBef>
              <a:spcAft>
                <a:spcPts val="0"/>
              </a:spcAft>
              <a:buSzPts val="1400"/>
              <a:buChar char="■"/>
            </a:pPr>
            <a:r>
              <a:rPr lang="en"/>
              <a:t>Hierarchical</a:t>
            </a:r>
            <a:r>
              <a:rPr lang="en"/>
              <a:t> Clustering </a:t>
            </a:r>
            <a:endParaRPr/>
          </a:p>
          <a:p>
            <a:pPr indent="-317500" lvl="2" marL="1371600" rtl="0" algn="l">
              <a:spcBef>
                <a:spcPts val="0"/>
              </a:spcBef>
              <a:spcAft>
                <a:spcPts val="0"/>
              </a:spcAft>
              <a:buSzPts val="1400"/>
              <a:buChar char="■"/>
            </a:pPr>
            <a:r>
              <a:rPr lang="en"/>
              <a:t>FP Growth for 15 Transactions</a:t>
            </a:r>
            <a:endParaRPr/>
          </a:p>
          <a:p>
            <a:pPr indent="-317500" lvl="2" marL="1371600" rtl="0" algn="l">
              <a:spcBef>
                <a:spcPts val="0"/>
              </a:spcBef>
              <a:spcAft>
                <a:spcPts val="0"/>
              </a:spcAft>
              <a:buSzPts val="1400"/>
              <a:buChar char="■"/>
            </a:pPr>
            <a:r>
              <a:rPr lang="en"/>
              <a:t>Apriori for 5 Transactions </a:t>
            </a:r>
            <a:endParaRPr/>
          </a:p>
        </p:txBody>
      </p:sp>
      <p:pic>
        <p:nvPicPr>
          <p:cNvPr id="204" name="Google Shape;204;p32"/>
          <p:cNvPicPr preferRelativeResize="0"/>
          <p:nvPr/>
        </p:nvPicPr>
        <p:blipFill>
          <a:blip r:embed="rId3">
            <a:alphaModFix/>
          </a:blip>
          <a:stretch>
            <a:fillRect/>
          </a:stretch>
        </p:blipFill>
        <p:spPr>
          <a:xfrm>
            <a:off x="4572000" y="465450"/>
            <a:ext cx="3041524" cy="307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From the midterm review to now</a:t>
            </a:r>
            <a:endParaRPr/>
          </a:p>
        </p:txBody>
      </p:sp>
      <p:sp>
        <p:nvSpPr>
          <p:cNvPr id="210" name="Google Shape;210;p33"/>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Autofit/>
          </a:bodyPr>
          <a:lstStyle/>
          <a:p>
            <a:pPr indent="-304800" lvl="0" marL="254000" rtl="0" algn="l">
              <a:spcBef>
                <a:spcPts val="0"/>
              </a:spcBef>
              <a:spcAft>
                <a:spcPts val="0"/>
              </a:spcAft>
              <a:buSzPts val="1800"/>
              <a:buChar char="●"/>
            </a:pPr>
            <a:r>
              <a:rPr lang="en"/>
              <a:t>From the midterm review to now:</a:t>
            </a:r>
            <a:endParaRPr/>
          </a:p>
          <a:p>
            <a:pPr indent="-342900" lvl="1" marL="914400" rtl="0" algn="l">
              <a:spcBef>
                <a:spcPts val="0"/>
              </a:spcBef>
              <a:spcAft>
                <a:spcPts val="0"/>
              </a:spcAft>
              <a:buSzPts val="1800"/>
              <a:buChar char="○"/>
            </a:pPr>
            <a:r>
              <a:rPr lang="en" sz="1800"/>
              <a:t>Generated Association Rules for the dataset using the item name as opposed to item id</a:t>
            </a:r>
            <a:endParaRPr sz="1800"/>
          </a:p>
          <a:p>
            <a:pPr indent="-342900" lvl="1" marL="914400" rtl="0" algn="l">
              <a:spcBef>
                <a:spcPts val="0"/>
              </a:spcBef>
              <a:spcAft>
                <a:spcPts val="0"/>
              </a:spcAft>
              <a:buSzPts val="1800"/>
              <a:buChar char="○"/>
            </a:pPr>
            <a:r>
              <a:rPr lang="en" sz="1800"/>
              <a:t>Generated </a:t>
            </a:r>
            <a:r>
              <a:rPr lang="en" sz="1800"/>
              <a:t>Association</a:t>
            </a:r>
            <a:r>
              <a:rPr lang="en" sz="1800"/>
              <a:t> Rules for the whole dataset for Apriori and used stratified sampling for FP Growth</a:t>
            </a:r>
            <a:endParaRPr sz="1800"/>
          </a:p>
          <a:p>
            <a:pPr indent="-342900" lvl="2" marL="1371600" rtl="0" algn="l">
              <a:spcBef>
                <a:spcPts val="0"/>
              </a:spcBef>
              <a:spcAft>
                <a:spcPts val="0"/>
              </a:spcAft>
              <a:buSzPts val="1800"/>
              <a:buChar char="■"/>
            </a:pPr>
            <a:r>
              <a:rPr lang="en" sz="1800"/>
              <a:t>Finetune the parameters of the models to produce better visuals </a:t>
            </a:r>
            <a:endParaRPr sz="1800"/>
          </a:p>
          <a:p>
            <a:pPr indent="-342900" lvl="1" marL="914400" rtl="0" algn="l">
              <a:spcBef>
                <a:spcPts val="0"/>
              </a:spcBef>
              <a:spcAft>
                <a:spcPts val="0"/>
              </a:spcAft>
              <a:buSzPts val="1800"/>
              <a:buChar char="○"/>
            </a:pPr>
            <a:r>
              <a:rPr lang="en" sz="1800"/>
              <a:t>Visualized the output of the Association Rules</a:t>
            </a:r>
            <a:endParaRPr sz="1800"/>
          </a:p>
          <a:p>
            <a:pPr indent="-342900" lvl="1" marL="914400" rtl="0" algn="l">
              <a:spcBef>
                <a:spcPts val="0"/>
              </a:spcBef>
              <a:spcAft>
                <a:spcPts val="0"/>
              </a:spcAft>
              <a:buSzPts val="1800"/>
              <a:buChar char="○"/>
            </a:pPr>
            <a:r>
              <a:rPr lang="en" sz="1800"/>
              <a:t>Clustered the output using open source libraries </a:t>
            </a:r>
            <a:endParaRPr sz="1800"/>
          </a:p>
          <a:p>
            <a:pPr indent="-342900" lvl="1" marL="914400" rtl="0" algn="l">
              <a:spcBef>
                <a:spcPts val="0"/>
              </a:spcBef>
              <a:spcAft>
                <a:spcPts val="0"/>
              </a:spcAft>
              <a:buSzPts val="1800"/>
              <a:buChar char="○"/>
            </a:pPr>
            <a:r>
              <a:rPr lang="en" sz="1800"/>
              <a:t>Evaluation of the results </a:t>
            </a:r>
            <a:endParaRPr sz="1800"/>
          </a:p>
          <a:p>
            <a:pPr indent="-342900" lvl="1" marL="914400" rtl="0" algn="l">
              <a:spcBef>
                <a:spcPts val="0"/>
              </a:spcBef>
              <a:spcAft>
                <a:spcPts val="0"/>
              </a:spcAft>
              <a:buSzPts val="1800"/>
              <a:buChar char="○"/>
            </a:pPr>
            <a:r>
              <a:rPr lang="en" sz="1800"/>
              <a:t>Deployment of the solution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98100" y="2152347"/>
            <a:ext cx="8222100" cy="8388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accent1"/>
              </a:buClr>
              <a:buSzPts val="3700"/>
              <a:buFont typeface="Trebuchet MS"/>
              <a:buNone/>
            </a:pPr>
            <a:r>
              <a:rPr lang="en" sz="3700"/>
              <a:t>Ads analysis</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113975"/>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Association Rule Mining and Graph-based clustering</a:t>
            </a:r>
            <a:endParaRPr/>
          </a:p>
        </p:txBody>
      </p:sp>
      <p:sp>
        <p:nvSpPr>
          <p:cNvPr id="216" name="Google Shape;216;p34"/>
          <p:cNvSpPr txBox="1"/>
          <p:nvPr>
            <p:ph idx="4294967295" type="body"/>
          </p:nvPr>
        </p:nvSpPr>
        <p:spPr>
          <a:xfrm>
            <a:off x="311700" y="1229875"/>
            <a:ext cx="8520600" cy="3686400"/>
          </a:xfrm>
          <a:prstGeom prst="rect">
            <a:avLst/>
          </a:prstGeom>
          <a:noFill/>
          <a:ln>
            <a:noFill/>
          </a:ln>
        </p:spPr>
        <p:txBody>
          <a:bodyPr anchorCtr="0" anchor="t" bIns="34275" lIns="68575" spcFirstLastPara="1" rIns="68575" wrap="square" tIns="34275">
            <a:noAutofit/>
          </a:bodyPr>
          <a:lstStyle/>
          <a:p>
            <a:pPr indent="-298450" lvl="0" marL="254000" rtl="0" algn="l">
              <a:lnSpc>
                <a:spcPct val="90000"/>
              </a:lnSpc>
              <a:spcBef>
                <a:spcPts val="0"/>
              </a:spcBef>
              <a:spcAft>
                <a:spcPts val="0"/>
              </a:spcAft>
              <a:buSzPts val="1700"/>
              <a:buChar char="●"/>
            </a:pPr>
            <a:r>
              <a:rPr lang="en" sz="1700"/>
              <a:t>FP Growth and Apriori are both algorithms that implement Association Rule Mining </a:t>
            </a:r>
            <a:endParaRPr sz="1700"/>
          </a:p>
          <a:p>
            <a:pPr indent="-298450" lvl="0" marL="254000" rtl="0" algn="l">
              <a:lnSpc>
                <a:spcPct val="90000"/>
              </a:lnSpc>
              <a:spcBef>
                <a:spcPts val="800"/>
              </a:spcBef>
              <a:spcAft>
                <a:spcPts val="0"/>
              </a:spcAft>
              <a:buSzPts val="1700"/>
              <a:buChar char="●"/>
            </a:pPr>
            <a:r>
              <a:rPr lang="en" sz="1700"/>
              <a:t>FP Growth is recursive reads the dataset twice: the first pass to build the header table and the second pass to build the FP Tree </a:t>
            </a:r>
            <a:endParaRPr sz="1700"/>
          </a:p>
          <a:p>
            <a:pPr indent="-298450" lvl="0" marL="254000" rtl="0" algn="l">
              <a:lnSpc>
                <a:spcPct val="90000"/>
              </a:lnSpc>
              <a:spcBef>
                <a:spcPts val="800"/>
              </a:spcBef>
              <a:spcAft>
                <a:spcPts val="0"/>
              </a:spcAft>
              <a:buSzPts val="1700"/>
              <a:buChar char="●"/>
            </a:pPr>
            <a:r>
              <a:rPr lang="en" sz="1700"/>
              <a:t>Apriori is a bottom up approach that uses breadth-first search and a hash tree structure to count the candidate itemsets efficiently </a:t>
            </a:r>
            <a:endParaRPr sz="1700"/>
          </a:p>
          <a:p>
            <a:pPr indent="-298450" lvl="0" marL="254000" rtl="0" algn="l">
              <a:lnSpc>
                <a:spcPct val="90000"/>
              </a:lnSpc>
              <a:spcBef>
                <a:spcPts val="800"/>
              </a:spcBef>
              <a:spcAft>
                <a:spcPts val="0"/>
              </a:spcAft>
              <a:buSzPts val="1700"/>
              <a:buChar char="●"/>
            </a:pPr>
            <a:r>
              <a:rPr lang="en" sz="1700"/>
              <a:t>The output of these two algorithms was a dictionary </a:t>
            </a:r>
            <a:endParaRPr sz="1700"/>
          </a:p>
          <a:p>
            <a:pPr indent="-298450" lvl="0" marL="254000" rtl="0" algn="l">
              <a:lnSpc>
                <a:spcPct val="90000"/>
              </a:lnSpc>
              <a:spcBef>
                <a:spcPts val="800"/>
              </a:spcBef>
              <a:spcAft>
                <a:spcPts val="0"/>
              </a:spcAft>
              <a:buSzPts val="1700"/>
              <a:buChar char="●"/>
            </a:pPr>
            <a:r>
              <a:rPr lang="en" sz="1700"/>
              <a:t>This dictionary was used to create a networkx graph object. Added the dictionary keys as nodes to the graph object</a:t>
            </a:r>
            <a:endParaRPr sz="1700"/>
          </a:p>
          <a:p>
            <a:pPr indent="-298450" lvl="0" marL="254000" rtl="0" algn="l">
              <a:lnSpc>
                <a:spcPct val="90000"/>
              </a:lnSpc>
              <a:spcBef>
                <a:spcPts val="800"/>
              </a:spcBef>
              <a:spcAft>
                <a:spcPts val="0"/>
              </a:spcAft>
              <a:buSzPts val="1700"/>
              <a:buChar char="●"/>
            </a:pPr>
            <a:r>
              <a:rPr lang="en" sz="1700"/>
              <a:t>Then displayed the visualization</a:t>
            </a:r>
            <a:endParaRPr sz="1700"/>
          </a:p>
          <a:p>
            <a:pPr indent="-298450" lvl="0" marL="254000" rtl="0" algn="l">
              <a:lnSpc>
                <a:spcPct val="90000"/>
              </a:lnSpc>
              <a:spcBef>
                <a:spcPts val="800"/>
              </a:spcBef>
              <a:spcAft>
                <a:spcPts val="0"/>
              </a:spcAft>
              <a:buSzPts val="1700"/>
              <a:buChar char="●"/>
            </a:pPr>
            <a:r>
              <a:rPr lang="en" sz="1700"/>
              <a:t>Built-in networkx functions used to determine clustering: </a:t>
            </a:r>
            <a:r>
              <a:rPr b="1" lang="en" sz="1700"/>
              <a:t>Strongly connected components, Connected Components, and </a:t>
            </a:r>
            <a:r>
              <a:rPr lang="en" sz="1700"/>
              <a:t> </a:t>
            </a:r>
            <a:r>
              <a:rPr b="1" lang="en" sz="1700"/>
              <a:t>Communities</a:t>
            </a:r>
            <a:r>
              <a:rPr lang="en" sz="1700"/>
              <a:t> of the graph to determine clusters </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699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Apriori - Implementation</a:t>
            </a:r>
            <a:endParaRPr/>
          </a:p>
        </p:txBody>
      </p:sp>
      <p:sp>
        <p:nvSpPr>
          <p:cNvPr id="222" name="Google Shape;222;p35"/>
          <p:cNvSpPr txBox="1"/>
          <p:nvPr>
            <p:ph idx="4294967295" type="body"/>
          </p:nvPr>
        </p:nvSpPr>
        <p:spPr>
          <a:xfrm>
            <a:off x="311700" y="601200"/>
            <a:ext cx="8520600" cy="4542300"/>
          </a:xfrm>
          <a:prstGeom prst="rect">
            <a:avLst/>
          </a:prstGeom>
          <a:noFill/>
          <a:ln>
            <a:noFill/>
          </a:ln>
        </p:spPr>
        <p:txBody>
          <a:bodyPr anchorCtr="0" anchor="t" bIns="34275" lIns="68575" spcFirstLastPara="1" rIns="68575" wrap="square" tIns="34275">
            <a:noAutofit/>
          </a:bodyPr>
          <a:lstStyle/>
          <a:p>
            <a:pPr indent="-330200" lvl="0" marL="457200" rtl="0" algn="l">
              <a:spcBef>
                <a:spcPts val="0"/>
              </a:spcBef>
              <a:spcAft>
                <a:spcPts val="0"/>
              </a:spcAft>
              <a:buSzPts val="1600"/>
              <a:buChar char="●"/>
            </a:pPr>
            <a:r>
              <a:rPr b="1" lang="en" sz="1600"/>
              <a:t>association_rules = apriori(item_transactions, min_support=0.00045, min_confidence=0.65, min_lift=1, min_length=2)</a:t>
            </a:r>
            <a:endParaRPr b="1" sz="1600"/>
          </a:p>
          <a:p>
            <a:pPr indent="-330200" lvl="0" marL="457200" rtl="0" algn="l">
              <a:spcBef>
                <a:spcPts val="0"/>
              </a:spcBef>
              <a:spcAft>
                <a:spcPts val="0"/>
              </a:spcAft>
              <a:buSzPts val="1600"/>
              <a:buChar char="●"/>
            </a:pPr>
            <a:r>
              <a:rPr lang="en" sz="1600"/>
              <a:t>The output was in the form of a dictionary where the values for the key was a list of items that had strong association with the key item. </a:t>
            </a:r>
            <a:r>
              <a:rPr b="1" lang="en" sz="1600"/>
              <a:t>The dictionary keys were added as nodes to the networkx graph object</a:t>
            </a:r>
            <a:endParaRPr sz="1600"/>
          </a:p>
          <a:p>
            <a:pPr indent="-330200" lvl="0" marL="457200" rtl="0" algn="l">
              <a:spcBef>
                <a:spcPts val="0"/>
              </a:spcBef>
              <a:spcAft>
                <a:spcPts val="0"/>
              </a:spcAft>
              <a:buSzPts val="1600"/>
              <a:buChar char="●"/>
            </a:pPr>
            <a:r>
              <a:rPr lang="en" sz="1600"/>
              <a:t>Using </a:t>
            </a:r>
            <a:r>
              <a:rPr b="1" lang="en" sz="1600"/>
              <a:t>Connected Components </a:t>
            </a:r>
            <a:r>
              <a:rPr lang="en" sz="1600"/>
              <a:t>we g</a:t>
            </a:r>
            <a:r>
              <a:rPr lang="en" sz="1600"/>
              <a:t>enerated 48 ‘Clusters’ → each item is own cluster </a:t>
            </a:r>
            <a:endParaRPr sz="1600"/>
          </a:p>
          <a:p>
            <a:pPr indent="-330200" lvl="1" marL="914400" rtl="0" algn="l">
              <a:spcBef>
                <a:spcPts val="0"/>
              </a:spcBef>
              <a:spcAft>
                <a:spcPts val="0"/>
              </a:spcAft>
              <a:buSzPts val="1600"/>
              <a:buChar char="○"/>
            </a:pPr>
            <a:r>
              <a:rPr lang="en" sz="1600"/>
              <a:t>&gt; nx.connected_components(G)</a:t>
            </a:r>
            <a:endParaRPr sz="1600"/>
          </a:p>
          <a:p>
            <a:pPr indent="-330200" lvl="0" marL="457200" rtl="0" algn="l">
              <a:spcBef>
                <a:spcPts val="0"/>
              </a:spcBef>
              <a:spcAft>
                <a:spcPts val="0"/>
              </a:spcAft>
              <a:buSzPts val="1600"/>
              <a:buChar char="●"/>
            </a:pPr>
            <a:r>
              <a:rPr lang="en" sz="1600"/>
              <a:t>With </a:t>
            </a:r>
            <a:r>
              <a:rPr b="1" lang="en" sz="1600"/>
              <a:t>Strongly Connected Components</a:t>
            </a:r>
            <a:r>
              <a:rPr lang="en" sz="1600"/>
              <a:t> we generated 19 Clusters: </a:t>
            </a:r>
            <a:endParaRPr sz="1600"/>
          </a:p>
          <a:p>
            <a:pPr indent="-330200" lvl="1" marL="914400" rtl="0" algn="l">
              <a:spcBef>
                <a:spcPts val="0"/>
              </a:spcBef>
              <a:spcAft>
                <a:spcPts val="0"/>
              </a:spcAft>
              <a:buSzPts val="1600"/>
              <a:buChar char="○"/>
            </a:pPr>
            <a:r>
              <a:rPr lang="en" sz="1600"/>
              <a:t>&gt; x = nx.strongly_connected_components(G)</a:t>
            </a:r>
            <a:endParaRPr sz="1600"/>
          </a:p>
          <a:p>
            <a:pPr indent="-330200" lvl="0" marL="457200" rtl="0" algn="l">
              <a:spcBef>
                <a:spcPts val="0"/>
              </a:spcBef>
              <a:spcAft>
                <a:spcPts val="0"/>
              </a:spcAft>
              <a:buSzPts val="1600"/>
              <a:buChar char="●"/>
            </a:pPr>
            <a:r>
              <a:rPr lang="en" sz="1600"/>
              <a:t>Using </a:t>
            </a:r>
            <a:r>
              <a:rPr b="1" lang="en" sz="1600"/>
              <a:t>Communities</a:t>
            </a:r>
            <a:r>
              <a:rPr lang="en" sz="1600"/>
              <a:t> produced 2 Top-Level Communities and 3 Next-Level Communities:</a:t>
            </a:r>
            <a:endParaRPr sz="1600"/>
          </a:p>
          <a:p>
            <a:pPr indent="-330200" lvl="1" marL="914400" rtl="0" algn="l">
              <a:spcBef>
                <a:spcPts val="0"/>
              </a:spcBef>
              <a:spcAft>
                <a:spcPts val="0"/>
              </a:spcAft>
              <a:buSzPts val="1600"/>
              <a:buChar char="○"/>
            </a:pPr>
            <a:r>
              <a:rPr lang="en" sz="1600"/>
              <a:t>&gt; communities_generator = community.girvan_newman(G)</a:t>
            </a:r>
            <a:endParaRPr sz="1600"/>
          </a:p>
          <a:p>
            <a:pPr indent="-330200" lvl="1" marL="914400" rtl="0" algn="l">
              <a:spcBef>
                <a:spcPts val="0"/>
              </a:spcBef>
              <a:spcAft>
                <a:spcPts val="0"/>
              </a:spcAft>
              <a:buSzPts val="1600"/>
              <a:buChar char="○"/>
            </a:pPr>
            <a:r>
              <a:rPr lang="en" sz="1600"/>
              <a:t>&gt; top_level_communities = next(communities_generator)</a:t>
            </a:r>
            <a:endParaRPr sz="1600"/>
          </a:p>
          <a:p>
            <a:pPr indent="-330200" lvl="1" marL="914400" rtl="0" algn="l">
              <a:spcBef>
                <a:spcPts val="0"/>
              </a:spcBef>
              <a:spcAft>
                <a:spcPts val="0"/>
              </a:spcAft>
              <a:buSzPts val="1600"/>
              <a:buChar char="○"/>
            </a:pPr>
            <a:r>
              <a:rPr lang="en" sz="1600"/>
              <a:t>&gt; </a:t>
            </a:r>
            <a:r>
              <a:rPr lang="en" sz="1600"/>
              <a:t>next_level_communities = next(communities_generator)</a:t>
            </a:r>
            <a:endParaRPr sz="1600"/>
          </a:p>
          <a:p>
            <a:pPr indent="0" lvl="0" marL="0" rtl="0" algn="l">
              <a:spcBef>
                <a:spcPts val="800"/>
              </a:spcBef>
              <a:spcAft>
                <a:spcPts val="0"/>
              </a:spcAft>
              <a:buNone/>
            </a:pPr>
            <a:r>
              <a:t/>
            </a:r>
            <a:endParaRPr sz="1300"/>
          </a:p>
          <a:p>
            <a:pPr indent="0" lvl="0" marL="0" rtl="0" algn="l">
              <a:spcBef>
                <a:spcPts val="800"/>
              </a:spcBef>
              <a:spcAft>
                <a:spcPts val="0"/>
              </a:spcAft>
              <a:buSzPts val="1100"/>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Apriori - Result</a:t>
            </a:r>
            <a:endParaRPr/>
          </a:p>
        </p:txBody>
      </p:sp>
      <p:sp>
        <p:nvSpPr>
          <p:cNvPr id="228" name="Google Shape;228;p36"/>
          <p:cNvSpPr txBox="1"/>
          <p:nvPr>
            <p:ph idx="1" type="body"/>
          </p:nvPr>
        </p:nvSpPr>
        <p:spPr>
          <a:xfrm>
            <a:off x="311700" y="911650"/>
            <a:ext cx="3152100" cy="3950700"/>
          </a:xfrm>
          <a:prstGeom prst="rect">
            <a:avLst/>
          </a:prstGeom>
          <a:noFill/>
          <a:ln>
            <a:noFill/>
          </a:ln>
        </p:spPr>
        <p:txBody>
          <a:bodyPr anchorCtr="0" anchor="t" bIns="34275" lIns="68575" spcFirstLastPara="1" rIns="68575" wrap="square" tIns="34275">
            <a:noAutofit/>
          </a:bodyPr>
          <a:lstStyle/>
          <a:p>
            <a:pPr indent="-304800" lvl="0" marL="254000" rtl="0" algn="l">
              <a:spcBef>
                <a:spcPts val="0"/>
              </a:spcBef>
              <a:spcAft>
                <a:spcPts val="0"/>
              </a:spcAft>
              <a:buSzPts val="1800"/>
              <a:buChar char="●"/>
            </a:pPr>
            <a:r>
              <a:rPr lang="en"/>
              <a:t>For Apriori the built in functions </a:t>
            </a:r>
            <a:r>
              <a:rPr b="1" lang="en"/>
              <a:t>did not provide very clear clusters</a:t>
            </a:r>
            <a:r>
              <a:rPr lang="en"/>
              <a:t>, which could be </a:t>
            </a:r>
            <a:r>
              <a:rPr lang="en"/>
              <a:t>seen</a:t>
            </a:r>
            <a:r>
              <a:rPr lang="en"/>
              <a:t> on the graph as well. Since there are only 48 items within the dataset there is a strong likelihood that one item is related to any item on </a:t>
            </a:r>
            <a:r>
              <a:rPr lang="en"/>
              <a:t>the</a:t>
            </a:r>
            <a:r>
              <a:rPr lang="en"/>
              <a:t> dataset in some way</a:t>
            </a:r>
            <a:endParaRPr/>
          </a:p>
          <a:p>
            <a:pPr indent="-260350" lvl="0" marL="254000" rtl="0" algn="l">
              <a:spcBef>
                <a:spcPts val="0"/>
              </a:spcBef>
              <a:spcAft>
                <a:spcPts val="0"/>
              </a:spcAft>
              <a:buSzPts val="1100"/>
              <a:buChar char="●"/>
            </a:pPr>
            <a:r>
              <a:rPr b="1" lang="en"/>
              <a:t>Not </a:t>
            </a:r>
            <a:r>
              <a:rPr b="1" lang="en"/>
              <a:t>suitable</a:t>
            </a:r>
            <a:r>
              <a:rPr b="1" lang="en"/>
              <a:t> for problem at hand </a:t>
            </a:r>
            <a:endParaRPr b="1"/>
          </a:p>
          <a:p>
            <a:pPr indent="0" lvl="0" marL="457200" rtl="0" algn="l">
              <a:spcBef>
                <a:spcPts val="0"/>
              </a:spcBef>
              <a:spcAft>
                <a:spcPts val="0"/>
              </a:spcAft>
              <a:buNone/>
            </a:pPr>
            <a:r>
              <a:t/>
            </a:r>
            <a:endParaRPr sz="1100"/>
          </a:p>
        </p:txBody>
      </p:sp>
      <p:pic>
        <p:nvPicPr>
          <p:cNvPr id="229" name="Google Shape;229;p36"/>
          <p:cNvPicPr preferRelativeResize="0"/>
          <p:nvPr/>
        </p:nvPicPr>
        <p:blipFill rotWithShape="1">
          <a:blip r:embed="rId3">
            <a:alphaModFix/>
          </a:blip>
          <a:srcRect b="0" l="0" r="0" t="0"/>
          <a:stretch/>
        </p:blipFill>
        <p:spPr>
          <a:xfrm>
            <a:off x="3573525" y="49713"/>
            <a:ext cx="5570475" cy="504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76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Difficulties</a:t>
            </a:r>
            <a:endParaRPr/>
          </a:p>
        </p:txBody>
      </p:sp>
      <p:sp>
        <p:nvSpPr>
          <p:cNvPr id="235" name="Google Shape;235;p37"/>
          <p:cNvSpPr txBox="1"/>
          <p:nvPr>
            <p:ph idx="4294967295" type="body"/>
          </p:nvPr>
        </p:nvSpPr>
        <p:spPr>
          <a:xfrm>
            <a:off x="311700" y="525275"/>
            <a:ext cx="8520600" cy="446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Since Apriori is not helpful for our problem in this particular dataset, we moved on with FP Growth…</a:t>
            </a:r>
            <a:endParaRPr sz="1600"/>
          </a:p>
          <a:p>
            <a:pPr indent="-330200" lvl="0" marL="457200" rtl="0" algn="l">
              <a:spcBef>
                <a:spcPts val="0"/>
              </a:spcBef>
              <a:spcAft>
                <a:spcPts val="0"/>
              </a:spcAft>
              <a:buSzPts val="1600"/>
              <a:buChar char="●"/>
            </a:pPr>
            <a:r>
              <a:rPr lang="en" sz="1600"/>
              <a:t>However, we faced a challenge with runtime in executing the FP Growth Algorithm</a:t>
            </a:r>
            <a:endParaRPr sz="1600"/>
          </a:p>
          <a:p>
            <a:pPr indent="-317500" lvl="1" marL="914400" rtl="0" algn="l">
              <a:spcBef>
                <a:spcPts val="0"/>
              </a:spcBef>
              <a:spcAft>
                <a:spcPts val="0"/>
              </a:spcAft>
              <a:buSzPts val="1400"/>
              <a:buChar char="○"/>
            </a:pPr>
            <a:r>
              <a:rPr lang="en">
                <a:solidFill>
                  <a:srgbClr val="242729"/>
                </a:solidFill>
                <a:highlight>
                  <a:srgbClr val="FFFFFF"/>
                </a:highlight>
              </a:rPr>
              <a:t>Killed:9 signal After about 52 Minutes of runtime → program used too much memory </a:t>
            </a:r>
            <a:endParaRPr>
              <a:solidFill>
                <a:srgbClr val="242729"/>
              </a:solidFill>
              <a:highlight>
                <a:srgbClr val="FFFFFF"/>
              </a:highlight>
            </a:endParaRPr>
          </a:p>
          <a:p>
            <a:pPr indent="-317500" lvl="1" marL="914400" rtl="0" algn="l">
              <a:spcBef>
                <a:spcPts val="0"/>
              </a:spcBef>
              <a:spcAft>
                <a:spcPts val="0"/>
              </a:spcAft>
              <a:buClr>
                <a:srgbClr val="242729"/>
              </a:buClr>
              <a:buSzPts val="1400"/>
              <a:buChar char="○"/>
            </a:pPr>
            <a:r>
              <a:rPr lang="en">
                <a:solidFill>
                  <a:srgbClr val="242729"/>
                </a:solidFill>
                <a:highlight>
                  <a:srgbClr val="FFFFFF"/>
                </a:highlight>
              </a:rPr>
              <a:t>High CPU Usage: ~99% </a:t>
            </a:r>
            <a:endParaRPr>
              <a:solidFill>
                <a:srgbClr val="242729"/>
              </a:solidFill>
              <a:highlight>
                <a:srgbClr val="FFFFFF"/>
              </a:highlight>
            </a:endParaRPr>
          </a:p>
          <a:p>
            <a:pPr indent="-317500" lvl="1" marL="914400" rtl="0" algn="l">
              <a:spcBef>
                <a:spcPts val="0"/>
              </a:spcBef>
              <a:spcAft>
                <a:spcPts val="0"/>
              </a:spcAft>
              <a:buClr>
                <a:srgbClr val="242729"/>
              </a:buClr>
              <a:buSzPts val="1400"/>
              <a:buChar char="○"/>
            </a:pPr>
            <a:r>
              <a:rPr lang="en">
                <a:solidFill>
                  <a:srgbClr val="242729"/>
                </a:solidFill>
                <a:highlight>
                  <a:srgbClr val="FFFFFF"/>
                </a:highlight>
              </a:rPr>
              <a:t>High Memory Usage: ~6.45 GB</a:t>
            </a:r>
            <a:endParaRPr>
              <a:solidFill>
                <a:srgbClr val="242729"/>
              </a:solidFill>
              <a:highlight>
                <a:srgbClr val="FFFFFF"/>
              </a:highlight>
            </a:endParaRPr>
          </a:p>
          <a:p>
            <a:pPr indent="-330200" lvl="0" marL="457200" rtl="0" algn="l">
              <a:spcBef>
                <a:spcPts val="0"/>
              </a:spcBef>
              <a:spcAft>
                <a:spcPts val="0"/>
              </a:spcAft>
              <a:buSzPts val="1600"/>
              <a:buChar char="●"/>
            </a:pPr>
            <a:r>
              <a:rPr lang="en" sz="1600"/>
              <a:t>The association rules were generated in two steps: First the frequent itemsets were generated and then the association rules were generated from those patterns </a:t>
            </a:r>
            <a:endParaRPr sz="1600"/>
          </a:p>
          <a:p>
            <a:pPr indent="-330200" lvl="0" marL="457200" rtl="0" algn="l">
              <a:spcBef>
                <a:spcPts val="0"/>
              </a:spcBef>
              <a:spcAft>
                <a:spcPts val="0"/>
              </a:spcAft>
              <a:buSzPts val="1600"/>
              <a:buChar char="●"/>
            </a:pPr>
            <a:r>
              <a:rPr lang="en" sz="1600"/>
              <a:t>We learned that generating frequent itemsets in pattern mining is expensive because of the large number of transactions and the size of unique items</a:t>
            </a:r>
            <a:endParaRPr sz="1600"/>
          </a:p>
          <a:p>
            <a:pPr indent="-330200" lvl="0" marL="457200" rtl="0" algn="l">
              <a:spcBef>
                <a:spcPts val="0"/>
              </a:spcBef>
              <a:spcAft>
                <a:spcPts val="0"/>
              </a:spcAft>
              <a:buSzPts val="1600"/>
              <a:buChar char="●"/>
            </a:pPr>
            <a:r>
              <a:rPr lang="en" sz="1600"/>
              <a:t>Naturally, we considered these approaches:</a:t>
            </a:r>
            <a:endParaRPr sz="1600"/>
          </a:p>
          <a:p>
            <a:pPr indent="-317500" lvl="1" marL="914400" rtl="0" algn="l">
              <a:spcBef>
                <a:spcPts val="0"/>
              </a:spcBef>
              <a:spcAft>
                <a:spcPts val="0"/>
              </a:spcAft>
              <a:buSzPts val="1400"/>
              <a:buChar char="○"/>
            </a:pPr>
            <a:r>
              <a:rPr b="1" lang="en"/>
              <a:t>Reduce number of transactions:</a:t>
            </a:r>
            <a:r>
              <a:rPr lang="en"/>
              <a:t> apply sampling technique, accept that we can have lower support/frequency</a:t>
            </a:r>
            <a:endParaRPr/>
          </a:p>
          <a:p>
            <a:pPr indent="-317500" lvl="1" marL="914400" rtl="0" algn="l">
              <a:spcBef>
                <a:spcPts val="0"/>
              </a:spcBef>
              <a:spcAft>
                <a:spcPts val="0"/>
              </a:spcAft>
              <a:buSzPts val="1400"/>
              <a:buChar char="○"/>
            </a:pPr>
            <a:r>
              <a:rPr b="1" lang="en"/>
              <a:t>Reduce number of candidate frequent itemsets:</a:t>
            </a:r>
            <a:r>
              <a:rPr lang="en"/>
              <a:t> prune the candidates based on support and confidence threshold </a:t>
            </a:r>
            <a:endParaRPr/>
          </a:p>
        </p:txBody>
      </p:sp>
      <p:pic>
        <p:nvPicPr>
          <p:cNvPr id="236" name="Google Shape;236;p37"/>
          <p:cNvPicPr preferRelativeResize="0"/>
          <p:nvPr/>
        </p:nvPicPr>
        <p:blipFill rotWithShape="1">
          <a:blip r:embed="rId3">
            <a:alphaModFix/>
          </a:blip>
          <a:srcRect b="0" l="0" r="22714" t="0"/>
          <a:stretch/>
        </p:blipFill>
        <p:spPr>
          <a:xfrm>
            <a:off x="1175150" y="4627850"/>
            <a:ext cx="3522801" cy="362625"/>
          </a:xfrm>
          <a:prstGeom prst="rect">
            <a:avLst/>
          </a:prstGeom>
          <a:noFill/>
          <a:ln>
            <a:noFill/>
          </a:ln>
        </p:spPr>
      </p:pic>
      <p:pic>
        <p:nvPicPr>
          <p:cNvPr id="237" name="Google Shape;237;p37"/>
          <p:cNvPicPr preferRelativeResize="0"/>
          <p:nvPr/>
        </p:nvPicPr>
        <p:blipFill>
          <a:blip r:embed="rId4">
            <a:alphaModFix/>
          </a:blip>
          <a:stretch>
            <a:fillRect/>
          </a:stretch>
        </p:blipFill>
        <p:spPr>
          <a:xfrm>
            <a:off x="5016875" y="4627850"/>
            <a:ext cx="3815424" cy="362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26285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FP Growth - Implementation</a:t>
            </a:r>
            <a:endParaRPr/>
          </a:p>
        </p:txBody>
      </p:sp>
      <p:sp>
        <p:nvSpPr>
          <p:cNvPr id="243" name="Google Shape;243;p38"/>
          <p:cNvSpPr txBox="1"/>
          <p:nvPr>
            <p:ph idx="4294967295" type="body"/>
          </p:nvPr>
        </p:nvSpPr>
        <p:spPr>
          <a:xfrm>
            <a:off x="197400" y="870650"/>
            <a:ext cx="8520600" cy="4379700"/>
          </a:xfrm>
          <a:prstGeom prst="rect">
            <a:avLst/>
          </a:prstGeom>
          <a:noFill/>
          <a:ln>
            <a:noFill/>
          </a:ln>
        </p:spPr>
        <p:txBody>
          <a:bodyPr anchorCtr="0" anchor="t" bIns="34275" lIns="68575" spcFirstLastPara="1" rIns="68575" wrap="square" tIns="34275">
            <a:noAutofit/>
          </a:bodyPr>
          <a:lstStyle/>
          <a:p>
            <a:pPr indent="-336550" lvl="0" marL="457200" rtl="0" algn="l">
              <a:spcBef>
                <a:spcPts val="800"/>
              </a:spcBef>
              <a:spcAft>
                <a:spcPts val="0"/>
              </a:spcAft>
              <a:buSzPts val="1700"/>
              <a:buChar char="●"/>
            </a:pPr>
            <a:r>
              <a:rPr lang="en" sz="1700"/>
              <a:t>Stratified sampling - sampling on transaction groups defined by user</a:t>
            </a:r>
            <a:endParaRPr sz="1700"/>
          </a:p>
          <a:p>
            <a:pPr indent="-330200" lvl="1" marL="914400" rtl="0" algn="l">
              <a:spcBef>
                <a:spcPts val="0"/>
              </a:spcBef>
              <a:spcAft>
                <a:spcPts val="0"/>
              </a:spcAft>
              <a:buSzPts val="1600"/>
              <a:buChar char="○"/>
            </a:pPr>
            <a:r>
              <a:rPr b="1" lang="en" sz="1600"/>
              <a:t>&gt; n = new_transactions.groupby('user_id').apply(lambda x: x.sample(frac=0.11))</a:t>
            </a:r>
            <a:endParaRPr b="1" sz="1600"/>
          </a:p>
          <a:p>
            <a:pPr indent="-336550" lvl="0" marL="457200" rtl="0" algn="l">
              <a:spcBef>
                <a:spcPts val="0"/>
              </a:spcBef>
              <a:spcAft>
                <a:spcPts val="0"/>
              </a:spcAft>
              <a:buSzPts val="1700"/>
              <a:buChar char="●"/>
            </a:pPr>
            <a:r>
              <a:rPr lang="en" sz="1700"/>
              <a:t>Similarly to Apriori the output dictionary was used to populate nodes and edges of a networkx graph to provide visualization </a:t>
            </a:r>
            <a:endParaRPr sz="1700"/>
          </a:p>
          <a:p>
            <a:pPr indent="-336550" lvl="0" marL="457200" rtl="0" algn="l">
              <a:spcBef>
                <a:spcPts val="0"/>
              </a:spcBef>
              <a:spcAft>
                <a:spcPts val="0"/>
              </a:spcAft>
              <a:buSzPts val="1700"/>
              <a:buChar char="●"/>
            </a:pPr>
            <a:r>
              <a:rPr lang="en" sz="1700"/>
              <a:t>Using </a:t>
            </a:r>
            <a:r>
              <a:rPr b="1" lang="en" sz="1700"/>
              <a:t>connected components</a:t>
            </a:r>
            <a:r>
              <a:rPr lang="en" sz="1700"/>
              <a:t> generated 40 Clusters:</a:t>
            </a:r>
            <a:endParaRPr sz="1700"/>
          </a:p>
          <a:p>
            <a:pPr indent="-336550" lvl="1" marL="914400" rtl="0" algn="l">
              <a:spcBef>
                <a:spcPts val="0"/>
              </a:spcBef>
              <a:spcAft>
                <a:spcPts val="0"/>
              </a:spcAft>
              <a:buSzPts val="1700"/>
              <a:buChar char="○"/>
            </a:pPr>
            <a:r>
              <a:rPr lang="en" sz="1700"/>
              <a:t>&gt; nx.connected_components(G)</a:t>
            </a:r>
            <a:endParaRPr sz="1700"/>
          </a:p>
          <a:p>
            <a:pPr indent="-336550" lvl="0" marL="457200" rtl="0" algn="l">
              <a:spcBef>
                <a:spcPts val="0"/>
              </a:spcBef>
              <a:spcAft>
                <a:spcPts val="0"/>
              </a:spcAft>
              <a:buSzPts val="1700"/>
              <a:buChar char="●"/>
            </a:pPr>
            <a:r>
              <a:rPr lang="en" sz="1700"/>
              <a:t>Using </a:t>
            </a:r>
            <a:r>
              <a:rPr b="1" lang="en" sz="1700"/>
              <a:t>Communities</a:t>
            </a:r>
            <a:r>
              <a:rPr lang="en" sz="1700"/>
              <a:t> generated 32 Top-Level Communities and 33 Next-Level Clusters:</a:t>
            </a:r>
            <a:endParaRPr sz="1700"/>
          </a:p>
          <a:p>
            <a:pPr indent="-336550" lvl="1" marL="914400" rtl="0" algn="l">
              <a:spcBef>
                <a:spcPts val="0"/>
              </a:spcBef>
              <a:spcAft>
                <a:spcPts val="0"/>
              </a:spcAft>
              <a:buSzPts val="1700"/>
              <a:buChar char="○"/>
            </a:pPr>
            <a:r>
              <a:rPr lang="en" sz="1700"/>
              <a:t>&gt; </a:t>
            </a:r>
            <a:r>
              <a:rPr lang="en" sz="1500"/>
              <a:t>communities_generator = nx.algorithms.community.centrality.girvan_newman(G)</a:t>
            </a:r>
            <a:endParaRPr sz="1500"/>
          </a:p>
          <a:p>
            <a:pPr indent="-323850" lvl="1" marL="914400" rtl="0" algn="l">
              <a:spcBef>
                <a:spcPts val="0"/>
              </a:spcBef>
              <a:spcAft>
                <a:spcPts val="0"/>
              </a:spcAft>
              <a:buSzPts val="1500"/>
              <a:buChar char="○"/>
            </a:pPr>
            <a:r>
              <a:rPr lang="en" sz="1500"/>
              <a:t>&gt; top_level_communities = next(communities_generator)	</a:t>
            </a:r>
            <a:endParaRPr sz="1500"/>
          </a:p>
          <a:p>
            <a:pPr indent="-323850" lvl="1" marL="914400" rtl="0" algn="l">
              <a:spcBef>
                <a:spcPts val="0"/>
              </a:spcBef>
              <a:spcAft>
                <a:spcPts val="0"/>
              </a:spcAft>
              <a:buSzPts val="1500"/>
              <a:buChar char="○"/>
            </a:pPr>
            <a:r>
              <a:rPr lang="en" sz="1500"/>
              <a:t>&gt; next_level_communities = next(communities_generator)</a:t>
            </a:r>
            <a:endParaRPr sz="1500"/>
          </a:p>
          <a:p>
            <a:pPr indent="-190500" lvl="0" marL="254000" rtl="0" algn="l">
              <a:spcBef>
                <a:spcPts val="800"/>
              </a:spcBef>
              <a:spcAft>
                <a:spcPts val="0"/>
              </a:spcAft>
              <a:buSzPts val="1100"/>
              <a:buNone/>
            </a:pPr>
            <a:r>
              <a:t/>
            </a:r>
            <a:endParaRPr sz="1100"/>
          </a:p>
          <a:p>
            <a:pPr indent="-190500" lvl="0" marL="254000" rtl="0" algn="l">
              <a:spcBef>
                <a:spcPts val="800"/>
              </a:spcBef>
              <a:spcAft>
                <a:spcPts val="0"/>
              </a:spcAft>
              <a:buSzPts val="1100"/>
              <a:buNone/>
            </a:pPr>
            <a:r>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9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FP Growth - Result</a:t>
            </a:r>
            <a:endParaRPr/>
          </a:p>
        </p:txBody>
      </p:sp>
      <p:pic>
        <p:nvPicPr>
          <p:cNvPr id="249" name="Google Shape;249;p39"/>
          <p:cNvPicPr preferRelativeResize="0"/>
          <p:nvPr>
            <p:ph idx="1" type="body"/>
          </p:nvPr>
        </p:nvPicPr>
        <p:blipFill rotWithShape="1">
          <a:blip r:embed="rId3">
            <a:alphaModFix/>
          </a:blip>
          <a:srcRect b="0" l="0" r="0" t="0"/>
          <a:stretch/>
        </p:blipFill>
        <p:spPr>
          <a:xfrm>
            <a:off x="0" y="697800"/>
            <a:ext cx="4572000" cy="4445700"/>
          </a:xfrm>
          <a:prstGeom prst="rect">
            <a:avLst/>
          </a:prstGeom>
          <a:noFill/>
          <a:ln>
            <a:noFill/>
          </a:ln>
        </p:spPr>
      </p:pic>
      <p:pic>
        <p:nvPicPr>
          <p:cNvPr id="250" name="Google Shape;250;p39"/>
          <p:cNvPicPr preferRelativeResize="0"/>
          <p:nvPr/>
        </p:nvPicPr>
        <p:blipFill rotWithShape="1">
          <a:blip r:embed="rId4">
            <a:alphaModFix/>
          </a:blip>
          <a:srcRect b="0" l="0" r="0" t="0"/>
          <a:stretch/>
        </p:blipFill>
        <p:spPr>
          <a:xfrm>
            <a:off x="4572000" y="0"/>
            <a:ext cx="4572003"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FP Growth – Result</a:t>
            </a:r>
            <a:endParaRPr/>
          </a:p>
        </p:txBody>
      </p:sp>
      <p:sp>
        <p:nvSpPr>
          <p:cNvPr id="256" name="Google Shape;256;p40"/>
          <p:cNvSpPr txBox="1"/>
          <p:nvPr>
            <p:ph idx="4294967295" type="body"/>
          </p:nvPr>
        </p:nvSpPr>
        <p:spPr>
          <a:xfrm>
            <a:off x="311700" y="569100"/>
            <a:ext cx="8520600" cy="4520100"/>
          </a:xfrm>
          <a:prstGeom prst="rect">
            <a:avLst/>
          </a:prstGeom>
          <a:noFill/>
          <a:ln>
            <a:noFill/>
          </a:ln>
        </p:spPr>
        <p:txBody>
          <a:bodyPr anchorCtr="0" anchor="t" bIns="34275" lIns="68575" spcFirstLastPara="1" rIns="68575" wrap="square" tIns="34275">
            <a:noAutofit/>
          </a:bodyPr>
          <a:lstStyle/>
          <a:p>
            <a:pPr indent="-292100" lvl="0" marL="254000" rtl="0" algn="l">
              <a:lnSpc>
                <a:spcPct val="90000"/>
              </a:lnSpc>
              <a:spcBef>
                <a:spcPts val="0"/>
              </a:spcBef>
              <a:spcAft>
                <a:spcPts val="0"/>
              </a:spcAft>
              <a:buSzPts val="1600"/>
              <a:buChar char="●"/>
            </a:pPr>
            <a:r>
              <a:rPr lang="en" sz="1600"/>
              <a:t>Cluster recommendations based on connected components:</a:t>
            </a:r>
            <a:endParaRPr sz="1600"/>
          </a:p>
          <a:p>
            <a:pPr indent="-323850" lvl="1" marL="914400" rtl="0" algn="l">
              <a:lnSpc>
                <a:spcPct val="90000"/>
              </a:lnSpc>
              <a:spcBef>
                <a:spcPts val="0"/>
              </a:spcBef>
              <a:spcAft>
                <a:spcPts val="0"/>
              </a:spcAft>
              <a:buSzPts val="1500"/>
              <a:buChar char="○"/>
            </a:pPr>
            <a:r>
              <a:rPr lang="en" sz="1500"/>
              <a:t>('broccoli', 'carrots', 'frozen vegetables', 'sandwich loaves') ('berries', 'cherries', 'eggs', 'grapefruit') ('coffee', 'ice cream', 'juice', 'pork') ('berries', 'eggs', 'grapefruit') ('coffee', 'juice', 'pork') dinner rolls ('cherries', 'frozen vegetables', 'tortillas') ('carrots', 'cucumbers', 'sandwich loaves') ('carrots', 'sandwich loaves') ('bananas', 'spaghetti sauce') ('frozen vegetables', 'pork', 'sugar') ('broccoli', 'carrots', 'sandwich loaves') ('cherries', 'frozen vegetables', 'sandwich loaves') ('berries', 'cherries', 'eggs') ('cucumbers', 'sandwich loaves') ('sandwich loaves', 'sugar') ('carrots', 'cucumbers', 'frozen vegetables', 'sandwich loaves') ('berries', 'juice') ('broccoli', 'frozen vegetables', 'sandwich loaves') ('berries', 'ketchup') ('beef', 'frozen vegetables') ('carrots', 'poultry', 'sandwich loaves') ('poultry',) ('poultry', 'toilet paper') ('frozen vegetables', 'grapefruit', 'ketchup') ('berries', 'ketchup', 'sandwich loaves') ('laundry detergent', 'lettuce', 'sugar') ('beef', 'frozen vegetables', 'sandwich loaves') ('frozen vegetables', 'laundry detergent', 'sugar') ('berries', 'frozen vegetables', 'laundry detergent') ('cherries', 'grapefruit', 'poultry') ('carrots', 'lettuce', 'sandwich loaves') ('cauliflower', 'dishwashing', 'frozen vegetables') ('carrots', 'cucumbers', 'frozen vegetables') ('coffee', 'ice cream') ('bagels', 'cherries', 'tortillas') ('frozen vegetables', 'ketchup') ('carrots', 'frozen vegetables', 'sandwich loaves') ('berries', 'cherries', 'frozen vegetables', 'grapefruit', 'waffles') ('apples', 'bagels', 'cherries', 'frozen vegetables')</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114825"/>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FP Growth vs Apriori Output </a:t>
            </a:r>
            <a:endParaRPr/>
          </a:p>
        </p:txBody>
      </p:sp>
      <p:sp>
        <p:nvSpPr>
          <p:cNvPr id="262" name="Google Shape;262;p41"/>
          <p:cNvSpPr txBox="1"/>
          <p:nvPr>
            <p:ph idx="4294967295" type="body"/>
          </p:nvPr>
        </p:nvSpPr>
        <p:spPr>
          <a:xfrm>
            <a:off x="311700" y="666000"/>
            <a:ext cx="8520600" cy="4572300"/>
          </a:xfrm>
          <a:prstGeom prst="rect">
            <a:avLst/>
          </a:prstGeom>
          <a:noFill/>
          <a:ln>
            <a:noFill/>
          </a:ln>
        </p:spPr>
        <p:txBody>
          <a:bodyPr anchorCtr="0" anchor="t" bIns="34275" lIns="68575" spcFirstLastPara="1" rIns="68575" wrap="square" tIns="34275">
            <a:noAutofit/>
          </a:bodyPr>
          <a:lstStyle/>
          <a:p>
            <a:pPr indent="-317500" lvl="0" marL="457200" rtl="0" algn="l">
              <a:spcBef>
                <a:spcPts val="0"/>
              </a:spcBef>
              <a:spcAft>
                <a:spcPts val="0"/>
              </a:spcAft>
              <a:buSzPts val="1400"/>
              <a:buChar char="●"/>
            </a:pPr>
            <a:r>
              <a:rPr lang="en" sz="1400"/>
              <a:t>In theory, if the given dataset is the same and the parameters are the same the results of the two algorithms should also be the same. </a:t>
            </a:r>
            <a:endParaRPr sz="1400"/>
          </a:p>
          <a:p>
            <a:pPr indent="-317500" lvl="0" marL="457200" rtl="0" algn="l">
              <a:spcBef>
                <a:spcPts val="0"/>
              </a:spcBef>
              <a:spcAft>
                <a:spcPts val="0"/>
              </a:spcAft>
              <a:buSzPts val="1400"/>
              <a:buChar char="●"/>
            </a:pPr>
            <a:r>
              <a:rPr lang="en" sz="1400"/>
              <a:t>In our case, we were unable to generate association rules for the whole dataset using FP Growth so the sample was smaller, the minimum probability was higher: 0.85 compared to Apriori: 0.65 so the output differed. Not obvious if there was any overlap in association rules.</a:t>
            </a:r>
            <a:endParaRPr sz="1400"/>
          </a:p>
          <a:p>
            <a:pPr indent="-317500" lvl="0" marL="457200" rtl="0" algn="l">
              <a:spcBef>
                <a:spcPts val="0"/>
              </a:spcBef>
              <a:spcAft>
                <a:spcPts val="0"/>
              </a:spcAft>
              <a:buSzPts val="1400"/>
              <a:buChar char="●"/>
            </a:pPr>
            <a:r>
              <a:rPr lang="en" sz="1400"/>
              <a:t>The output for Apriori was in the following format:</a:t>
            </a:r>
            <a:endParaRPr sz="1400"/>
          </a:p>
          <a:p>
            <a:pPr indent="-317500" lvl="1" marL="914400" rtl="0" algn="l">
              <a:spcBef>
                <a:spcPts val="0"/>
              </a:spcBef>
              <a:spcAft>
                <a:spcPts val="0"/>
              </a:spcAft>
              <a:buSzPts val="1400"/>
              <a:buChar char="○"/>
            </a:pPr>
            <a:r>
              <a:rPr lang="en"/>
              <a:t>[‘cherries’] —&gt; [‘apples’, ‘dishwashing’, ‘bananas’].</a:t>
            </a:r>
            <a:endParaRPr/>
          </a:p>
          <a:p>
            <a:pPr indent="-317500" lvl="1" marL="914400" rtl="0" algn="l">
              <a:spcBef>
                <a:spcPts val="0"/>
              </a:spcBef>
              <a:spcAft>
                <a:spcPts val="0"/>
              </a:spcAft>
              <a:buSzPts val="1400"/>
              <a:buChar char="○"/>
            </a:pPr>
            <a:r>
              <a:rPr lang="en"/>
              <a:t>Apriori generated association for single items with n items within the dataset (one-to-many)</a:t>
            </a:r>
            <a:endParaRPr/>
          </a:p>
          <a:p>
            <a:pPr indent="-317500" lvl="0" marL="457200" rtl="0" algn="l">
              <a:spcBef>
                <a:spcPts val="0"/>
              </a:spcBef>
              <a:spcAft>
                <a:spcPts val="0"/>
              </a:spcAft>
              <a:buSzPts val="1400"/>
              <a:buChar char="●"/>
            </a:pPr>
            <a:r>
              <a:rPr lang="en" sz="1400"/>
              <a:t>Unlike Apriori, FP Growth output contained multiple items as the node/dictionary key:</a:t>
            </a:r>
            <a:endParaRPr sz="1400"/>
          </a:p>
          <a:p>
            <a:pPr indent="-317500" lvl="1" marL="914400" rtl="0" algn="l">
              <a:spcBef>
                <a:spcPts val="0"/>
              </a:spcBef>
              <a:spcAft>
                <a:spcPts val="0"/>
              </a:spcAft>
              <a:buSzPts val="1400"/>
              <a:buChar char="○"/>
            </a:pPr>
            <a:r>
              <a:rPr lang="en"/>
              <a:t>For instance (‘coffee’, ‘lettuce’, ‘soda’) would be considered as a graph node when supplied to networkx  that is associated with item (‘yogurt’), which would be an edge. </a:t>
            </a:r>
            <a:endParaRPr/>
          </a:p>
          <a:p>
            <a:pPr indent="-317500" lvl="2" marL="1371600" rtl="0" algn="l">
              <a:spcBef>
                <a:spcPts val="0"/>
              </a:spcBef>
              <a:spcAft>
                <a:spcPts val="0"/>
              </a:spcAft>
              <a:buSzPts val="1400"/>
              <a:buChar char="■"/>
            </a:pPr>
            <a:r>
              <a:rPr lang="en"/>
              <a:t>The dictionary keys were tuples that could contain more than item</a:t>
            </a:r>
            <a:endParaRPr/>
          </a:p>
          <a:p>
            <a:pPr indent="-317500" lvl="1" marL="914400" rtl="0" algn="l">
              <a:spcBef>
                <a:spcPts val="0"/>
              </a:spcBef>
              <a:spcAft>
                <a:spcPts val="0"/>
              </a:spcAft>
              <a:buSzPts val="1400"/>
              <a:buChar char="○"/>
            </a:pPr>
            <a:r>
              <a:rPr lang="en"/>
              <a:t>It allows for far more combinations of items and more unique relationships (many-to-many)</a:t>
            </a:r>
            <a:endParaRPr/>
          </a:p>
          <a:p>
            <a:pPr indent="-317500" lvl="1" marL="914400" rtl="0" algn="l">
              <a:spcBef>
                <a:spcPts val="0"/>
              </a:spcBef>
              <a:spcAft>
                <a:spcPts val="0"/>
              </a:spcAft>
              <a:buSzPts val="1400"/>
              <a:buChar char="○"/>
            </a:pPr>
            <a:r>
              <a:rPr lang="en"/>
              <a:t>This makes sense as to why FP Growth rule generation did not complete for the dataset</a:t>
            </a:r>
            <a:endParaRPr/>
          </a:p>
          <a:p>
            <a:pPr indent="-317500" lvl="2" marL="1371600" rtl="0" algn="l">
              <a:spcBef>
                <a:spcPts val="0"/>
              </a:spcBef>
              <a:spcAft>
                <a:spcPts val="0"/>
              </a:spcAft>
              <a:buSzPts val="1400"/>
              <a:buChar char="■"/>
            </a:pPr>
            <a:r>
              <a:rPr lang="en"/>
              <a:t>Would be difficult to visualize for very large dataset with networkx(with millions of nodes and edges) </a:t>
            </a:r>
            <a:endParaRPr/>
          </a:p>
          <a:p>
            <a:pPr indent="-317500" lvl="1" marL="914400" rtl="0" algn="l">
              <a:spcBef>
                <a:spcPts val="0"/>
              </a:spcBef>
              <a:spcAft>
                <a:spcPts val="0"/>
              </a:spcAft>
              <a:buSzPts val="1400"/>
              <a:buChar char="○"/>
            </a:pPr>
            <a:r>
              <a:rPr lang="en"/>
              <a:t>FP Growth output when graphed with networkx and clustered did not have as many </a:t>
            </a:r>
            <a:r>
              <a:rPr lang="en"/>
              <a:t>‘clusters’ with  items on their own like the </a:t>
            </a:r>
            <a:r>
              <a:rPr lang="en"/>
              <a:t>Apriori</a:t>
            </a:r>
            <a:r>
              <a:rPr lang="en"/>
              <a:t> result</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a:p>
            <a:pPr indent="-152400" lvl="1" marL="558800" rtl="0" algn="l">
              <a:spcBef>
                <a:spcPts val="800"/>
              </a:spcBef>
              <a:spcAft>
                <a:spcPts val="0"/>
              </a:spcAft>
              <a:buSzPts val="1000"/>
              <a:buNone/>
            </a:pPr>
            <a:r>
              <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K-means clustering – First attempt</a:t>
            </a:r>
            <a:endParaRPr/>
          </a:p>
        </p:txBody>
      </p:sp>
      <p:sp>
        <p:nvSpPr>
          <p:cNvPr id="268" name="Google Shape;268;p42"/>
          <p:cNvSpPr txBox="1"/>
          <p:nvPr>
            <p:ph idx="1" type="body"/>
          </p:nvPr>
        </p:nvSpPr>
        <p:spPr>
          <a:xfrm>
            <a:off x="311700" y="1229975"/>
            <a:ext cx="3588000" cy="38085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 sz="1800">
                <a:solidFill>
                  <a:srgbClr val="000000"/>
                </a:solidFill>
              </a:rPr>
              <a:t>SSE vs K</a:t>
            </a:r>
            <a:endParaRPr b="1" sz="1800">
              <a:solidFill>
                <a:srgbClr val="000000"/>
              </a:solidFill>
            </a:endParaRPr>
          </a:p>
          <a:p>
            <a:pPr indent="-342900" lvl="0" marL="457200" rtl="0" algn="l">
              <a:lnSpc>
                <a:spcPct val="100000"/>
              </a:lnSpc>
              <a:spcBef>
                <a:spcPts val="1600"/>
              </a:spcBef>
              <a:spcAft>
                <a:spcPts val="0"/>
              </a:spcAft>
              <a:buClr>
                <a:srgbClr val="000000"/>
              </a:buClr>
              <a:buSzPts val="1800"/>
              <a:buChar char="●"/>
            </a:pPr>
            <a:r>
              <a:rPr lang="en" sz="1800">
                <a:solidFill>
                  <a:srgbClr val="000000"/>
                </a:solidFill>
              </a:rPr>
              <a:t>Back to the mid-review presentation ...</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K varies between 2 and 48 (maximum number of features)</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b="1" lang="en" sz="1800">
                <a:solidFill>
                  <a:srgbClr val="000000"/>
                </a:solidFill>
              </a:rPr>
              <a:t>No elbow point of determining the optimal of clusters</a:t>
            </a:r>
            <a:endParaRPr b="1"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Solution: apply more data pre-processing or try another model</a:t>
            </a:r>
            <a:endParaRPr sz="1800">
              <a:solidFill>
                <a:srgbClr val="000000"/>
              </a:solidFill>
            </a:endParaRPr>
          </a:p>
          <a:p>
            <a:pPr indent="0" lvl="0" marL="0" rtl="0" algn="l">
              <a:lnSpc>
                <a:spcPct val="100000"/>
              </a:lnSpc>
              <a:spcBef>
                <a:spcPts val="1600"/>
              </a:spcBef>
              <a:spcAft>
                <a:spcPts val="0"/>
              </a:spcAft>
              <a:buNone/>
            </a:pPr>
            <a:r>
              <a:t/>
            </a:r>
            <a:endParaRPr>
              <a:solidFill>
                <a:srgbClr val="000000"/>
              </a:solidFill>
            </a:endParaRPr>
          </a:p>
          <a:p>
            <a:pPr indent="0" lvl="0" marL="457200" rtl="0" algn="l">
              <a:lnSpc>
                <a:spcPct val="100000"/>
              </a:lnSpc>
              <a:spcBef>
                <a:spcPts val="1600"/>
              </a:spcBef>
              <a:spcAft>
                <a:spcPts val="0"/>
              </a:spcAft>
              <a:buClr>
                <a:srgbClr val="000000"/>
              </a:buClr>
              <a:buSzPts val="1100"/>
              <a:buFont typeface="Arial"/>
              <a:buNone/>
            </a:pPr>
            <a:r>
              <a:t/>
            </a:r>
            <a:endParaRPr>
              <a:solidFill>
                <a:srgbClr val="000000"/>
              </a:solidFill>
            </a:endParaRPr>
          </a:p>
          <a:p>
            <a:pPr indent="0" lvl="0" marL="0" rtl="0" algn="l">
              <a:lnSpc>
                <a:spcPct val="100000"/>
              </a:lnSpc>
              <a:spcBef>
                <a:spcPts val="1600"/>
              </a:spcBef>
              <a:spcAft>
                <a:spcPts val="0"/>
              </a:spcAft>
              <a:buNone/>
            </a:pPr>
            <a:r>
              <a:t/>
            </a:r>
            <a:endParaRPr/>
          </a:p>
        </p:txBody>
      </p:sp>
      <p:sp>
        <p:nvSpPr>
          <p:cNvPr id="269" name="Google Shape;269;p42"/>
          <p:cNvSpPr txBox="1"/>
          <p:nvPr/>
        </p:nvSpPr>
        <p:spPr>
          <a:xfrm>
            <a:off x="4863525" y="3823850"/>
            <a:ext cx="3588000" cy="5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2"/>
          <p:cNvSpPr txBox="1"/>
          <p:nvPr/>
        </p:nvSpPr>
        <p:spPr>
          <a:xfrm>
            <a:off x="5693100" y="4137625"/>
            <a:ext cx="20739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SSE vs K</a:t>
            </a:r>
            <a:endParaRPr/>
          </a:p>
        </p:txBody>
      </p:sp>
      <p:pic>
        <p:nvPicPr>
          <p:cNvPr id="271" name="Google Shape;271;p42"/>
          <p:cNvPicPr preferRelativeResize="0"/>
          <p:nvPr/>
        </p:nvPicPr>
        <p:blipFill>
          <a:blip r:embed="rId4">
            <a:alphaModFix/>
          </a:blip>
          <a:stretch>
            <a:fillRect/>
          </a:stretch>
        </p:blipFill>
        <p:spPr>
          <a:xfrm>
            <a:off x="4251338" y="1188838"/>
            <a:ext cx="4812375" cy="2777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K-means clustering – PCA applied</a:t>
            </a:r>
            <a:endParaRPr/>
          </a:p>
        </p:txBody>
      </p:sp>
      <p:sp>
        <p:nvSpPr>
          <p:cNvPr id="277" name="Google Shape;277;p43"/>
          <p:cNvSpPr txBox="1"/>
          <p:nvPr>
            <p:ph idx="1" type="body"/>
          </p:nvPr>
        </p:nvSpPr>
        <p:spPr>
          <a:xfrm>
            <a:off x="311700" y="1032725"/>
            <a:ext cx="3999900" cy="3906000"/>
          </a:xfrm>
          <a:prstGeom prst="rect">
            <a:avLst/>
          </a:prstGeom>
          <a:noFill/>
          <a:ln>
            <a:noFill/>
          </a:ln>
        </p:spPr>
        <p:txBody>
          <a:bodyPr anchorCtr="0" anchor="t" bIns="34275" lIns="68575" spcFirstLastPara="1" rIns="68575" wrap="square" tIns="34275">
            <a:noAutofit/>
          </a:bodyPr>
          <a:lstStyle/>
          <a:p>
            <a:pPr indent="0" lvl="0" marL="0" rtl="0" algn="l">
              <a:spcBef>
                <a:spcPts val="800"/>
              </a:spcBef>
              <a:spcAft>
                <a:spcPts val="0"/>
              </a:spcAft>
              <a:buNone/>
            </a:pPr>
            <a:r>
              <a:rPr b="1" lang="en" sz="1800"/>
              <a:t>Solution 1</a:t>
            </a:r>
            <a:endParaRPr b="1" sz="1800"/>
          </a:p>
          <a:p>
            <a:pPr indent="-342900" lvl="0" marL="457200" rtl="0" algn="l">
              <a:spcBef>
                <a:spcPts val="800"/>
              </a:spcBef>
              <a:spcAft>
                <a:spcPts val="0"/>
              </a:spcAft>
              <a:buSzPts val="1800"/>
              <a:buChar char="●"/>
            </a:pPr>
            <a:r>
              <a:rPr lang="en" sz="1800"/>
              <a:t>PCA</a:t>
            </a:r>
            <a:r>
              <a:rPr b="1" lang="en" sz="1800"/>
              <a:t> </a:t>
            </a:r>
            <a:r>
              <a:rPr lang="en" sz="1800"/>
              <a:t>for dimensionality reduction, number of features varied between 2 to 48</a:t>
            </a:r>
            <a:endParaRPr sz="1800"/>
          </a:p>
          <a:p>
            <a:pPr indent="-342900" lvl="0" marL="457200" rtl="0" algn="l">
              <a:spcBef>
                <a:spcPts val="0"/>
              </a:spcBef>
              <a:spcAft>
                <a:spcPts val="0"/>
              </a:spcAft>
              <a:buSzPts val="1800"/>
              <a:buChar char="●"/>
            </a:pPr>
            <a:r>
              <a:rPr lang="en" sz="1800"/>
              <a:t>K varied between 1 and 30</a:t>
            </a:r>
            <a:endParaRPr sz="1800"/>
          </a:p>
          <a:p>
            <a:pPr indent="-342900" lvl="0" marL="457200" rtl="0" algn="l">
              <a:spcBef>
                <a:spcPts val="0"/>
              </a:spcBef>
              <a:spcAft>
                <a:spcPts val="0"/>
              </a:spcAft>
              <a:buSzPts val="1800"/>
              <a:buChar char="●"/>
            </a:pPr>
            <a:r>
              <a:rPr lang="en" sz="1800"/>
              <a:t>F</a:t>
            </a:r>
            <a:r>
              <a:rPr lang="en" sz="1800"/>
              <a:t>inding the proper number of K is feasible with PCA - look for elbow point</a:t>
            </a:r>
            <a:endParaRPr sz="1800"/>
          </a:p>
          <a:p>
            <a:pPr indent="-342900" lvl="0" marL="457200" rtl="0" algn="l">
              <a:spcBef>
                <a:spcPts val="0"/>
              </a:spcBef>
              <a:spcAft>
                <a:spcPts val="0"/>
              </a:spcAft>
              <a:buSzPts val="1800"/>
              <a:buChar char="●"/>
            </a:pPr>
            <a:r>
              <a:rPr lang="en" sz="1800"/>
              <a:t>We select PCA components value of 10 (selected by variance explained value) and k of 11</a:t>
            </a:r>
            <a:endParaRPr sz="1800"/>
          </a:p>
          <a:p>
            <a:pPr indent="0" lvl="0" marL="0" rtl="0" algn="l">
              <a:spcBef>
                <a:spcPts val="800"/>
              </a:spcBef>
              <a:spcAft>
                <a:spcPts val="0"/>
              </a:spcAft>
              <a:buNone/>
            </a:pPr>
            <a:r>
              <a:t/>
            </a:r>
            <a:endParaRPr sz="1800"/>
          </a:p>
          <a:p>
            <a:pPr indent="-190500" lvl="0" marL="254000" rtl="0" algn="l">
              <a:spcBef>
                <a:spcPts val="800"/>
              </a:spcBef>
              <a:spcAft>
                <a:spcPts val="0"/>
              </a:spcAft>
              <a:buSzPts val="1100"/>
              <a:buNone/>
            </a:pPr>
            <a:r>
              <a:t/>
            </a:r>
            <a:endParaRPr sz="1100"/>
          </a:p>
        </p:txBody>
      </p:sp>
      <p:sp>
        <p:nvSpPr>
          <p:cNvPr id="278" name="Google Shape;278;p43"/>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9" name="Google Shape;279;p43"/>
          <p:cNvPicPr preferRelativeResize="0"/>
          <p:nvPr/>
        </p:nvPicPr>
        <p:blipFill>
          <a:blip r:embed="rId3">
            <a:alphaModFix/>
          </a:blip>
          <a:stretch>
            <a:fillRect/>
          </a:stretch>
        </p:blipFill>
        <p:spPr>
          <a:xfrm>
            <a:off x="4401150" y="1229975"/>
            <a:ext cx="4677451" cy="3240425"/>
          </a:xfrm>
          <a:prstGeom prst="rect">
            <a:avLst/>
          </a:prstGeom>
          <a:noFill/>
          <a:ln>
            <a:noFill/>
          </a:ln>
        </p:spPr>
      </p:pic>
      <p:sp>
        <p:nvSpPr>
          <p:cNvPr id="280" name="Google Shape;280;p43"/>
          <p:cNvSpPr txBox="1"/>
          <p:nvPr/>
        </p:nvSpPr>
        <p:spPr>
          <a:xfrm>
            <a:off x="5702925" y="4568975"/>
            <a:ext cx="20739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SSE vs</a:t>
            </a:r>
            <a:r>
              <a:rPr lang="en"/>
              <a:t> 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08000" y="457200"/>
            <a:ext cx="7903500" cy="636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sz="3000"/>
              <a:t>Review</a:t>
            </a:r>
            <a:endParaRPr sz="3000"/>
          </a:p>
        </p:txBody>
      </p:sp>
      <p:sp>
        <p:nvSpPr>
          <p:cNvPr id="110" name="Google Shape;110;p17"/>
          <p:cNvSpPr txBox="1"/>
          <p:nvPr>
            <p:ph idx="1" type="body"/>
          </p:nvPr>
        </p:nvSpPr>
        <p:spPr>
          <a:xfrm>
            <a:off x="508000" y="1171850"/>
            <a:ext cx="8125800" cy="3359100"/>
          </a:xfrm>
          <a:prstGeom prst="rect">
            <a:avLst/>
          </a:prstGeom>
          <a:noFill/>
          <a:ln>
            <a:noFill/>
          </a:ln>
        </p:spPr>
        <p:txBody>
          <a:bodyPr anchorCtr="0" anchor="t" bIns="34275" lIns="68575" spcFirstLastPara="1" rIns="68575" wrap="square" tIns="34275">
            <a:noAutofit/>
          </a:bodyPr>
          <a:lstStyle/>
          <a:p>
            <a:pPr indent="-292100" lvl="0" marL="254000" rtl="0" algn="l">
              <a:spcBef>
                <a:spcPts val="0"/>
              </a:spcBef>
              <a:spcAft>
                <a:spcPts val="0"/>
              </a:spcAft>
              <a:buSzPts val="1600"/>
              <a:buChar char="●"/>
            </a:pPr>
            <a:r>
              <a:rPr lang="en" sz="1600"/>
              <a:t>In the Mid Term Presentation, we focused on:</a:t>
            </a:r>
            <a:endParaRPr sz="1600"/>
          </a:p>
          <a:p>
            <a:pPr indent="-241300" lvl="1" marL="558800" rtl="0" algn="l">
              <a:spcBef>
                <a:spcPts val="0"/>
              </a:spcBef>
              <a:spcAft>
                <a:spcPts val="0"/>
              </a:spcAft>
              <a:buSzPts val="1400"/>
              <a:buChar char="○"/>
            </a:pPr>
            <a:r>
              <a:rPr lang="en" sz="1400"/>
              <a:t>Business Understanding of the problem</a:t>
            </a:r>
            <a:endParaRPr sz="1400"/>
          </a:p>
          <a:p>
            <a:pPr indent="-241300" lvl="1" marL="558800" rtl="0" algn="l">
              <a:spcBef>
                <a:spcPts val="0"/>
              </a:spcBef>
              <a:spcAft>
                <a:spcPts val="0"/>
              </a:spcAft>
              <a:buSzPts val="1400"/>
              <a:buChar char="○"/>
            </a:pPr>
            <a:r>
              <a:rPr lang="en" sz="1400"/>
              <a:t>Data Understanding, Preparation, and Visualization </a:t>
            </a:r>
            <a:endParaRPr sz="1400"/>
          </a:p>
          <a:p>
            <a:pPr indent="-241300" lvl="1" marL="558800" rtl="0" algn="l">
              <a:spcBef>
                <a:spcPts val="0"/>
              </a:spcBef>
              <a:spcAft>
                <a:spcPts val="0"/>
              </a:spcAft>
              <a:buSzPts val="1400"/>
              <a:buChar char="○"/>
            </a:pPr>
            <a:r>
              <a:rPr lang="en" sz="1400"/>
              <a:t>Data Exploration</a:t>
            </a:r>
            <a:endParaRPr sz="1400"/>
          </a:p>
          <a:p>
            <a:pPr indent="-241300" lvl="1" marL="558800" rtl="0" algn="l">
              <a:spcBef>
                <a:spcPts val="0"/>
              </a:spcBef>
              <a:spcAft>
                <a:spcPts val="0"/>
              </a:spcAft>
              <a:buSzPts val="1400"/>
              <a:buChar char="○"/>
            </a:pPr>
            <a:r>
              <a:rPr lang="en" sz="1400"/>
              <a:t>Modeling Research:</a:t>
            </a:r>
            <a:endParaRPr sz="1400"/>
          </a:p>
          <a:p>
            <a:pPr indent="-203200" lvl="2" marL="863600" rtl="0" algn="l">
              <a:spcBef>
                <a:spcPts val="0"/>
              </a:spcBef>
              <a:spcAft>
                <a:spcPts val="0"/>
              </a:spcAft>
              <a:buSzPts val="1400"/>
              <a:buChar char="■"/>
            </a:pPr>
            <a:r>
              <a:rPr lang="en" sz="1400"/>
              <a:t>Linear </a:t>
            </a:r>
            <a:r>
              <a:rPr lang="en" sz="1400"/>
              <a:t>Regression</a:t>
            </a:r>
            <a:endParaRPr sz="1400"/>
          </a:p>
          <a:p>
            <a:pPr indent="-203200" lvl="2" marL="863600" rtl="0" algn="l">
              <a:spcBef>
                <a:spcPts val="0"/>
              </a:spcBef>
              <a:spcAft>
                <a:spcPts val="0"/>
              </a:spcAft>
              <a:buSzPts val="1400"/>
              <a:buChar char="■"/>
            </a:pPr>
            <a:r>
              <a:rPr lang="en" sz="1400"/>
              <a:t>GAM</a:t>
            </a:r>
            <a:endParaRPr sz="1400"/>
          </a:p>
          <a:p>
            <a:pPr indent="-203200" lvl="2" marL="863600" rtl="0" algn="l">
              <a:spcBef>
                <a:spcPts val="0"/>
              </a:spcBef>
              <a:spcAft>
                <a:spcPts val="0"/>
              </a:spcAft>
              <a:buSzPts val="1400"/>
              <a:buChar char="■"/>
            </a:pPr>
            <a:r>
              <a:rPr lang="en" sz="1400"/>
              <a:t>ARMA</a:t>
            </a:r>
            <a:endParaRPr sz="1400"/>
          </a:p>
          <a:p>
            <a:pPr indent="-203200" lvl="2" marL="863600" rtl="0" algn="l">
              <a:spcBef>
                <a:spcPts val="0"/>
              </a:spcBef>
              <a:spcAft>
                <a:spcPts val="0"/>
              </a:spcAft>
              <a:buSzPts val="1400"/>
              <a:buChar char="■"/>
            </a:pPr>
            <a:r>
              <a:rPr lang="en" sz="1400"/>
              <a:t>Apply simple GAM and ARMA model to 1 group of data. </a:t>
            </a:r>
            <a:endParaRPr sz="1400"/>
          </a:p>
        </p:txBody>
      </p:sp>
      <p:pic>
        <p:nvPicPr>
          <p:cNvPr id="111" name="Google Shape;111;p17"/>
          <p:cNvPicPr preferRelativeResize="0"/>
          <p:nvPr/>
        </p:nvPicPr>
        <p:blipFill>
          <a:blip r:embed="rId3">
            <a:alphaModFix/>
          </a:blip>
          <a:stretch>
            <a:fillRect/>
          </a:stretch>
        </p:blipFill>
        <p:spPr>
          <a:xfrm>
            <a:off x="6117275" y="1120050"/>
            <a:ext cx="2868500" cy="2903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Clustering </a:t>
            </a:r>
            <a:endParaRPr/>
          </a:p>
        </p:txBody>
      </p:sp>
      <p:sp>
        <p:nvSpPr>
          <p:cNvPr id="286" name="Google Shape;286;p44"/>
          <p:cNvSpPr txBox="1"/>
          <p:nvPr>
            <p:ph idx="1" type="body"/>
          </p:nvPr>
        </p:nvSpPr>
        <p:spPr>
          <a:xfrm>
            <a:off x="311700" y="1229975"/>
            <a:ext cx="3999900" cy="296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7" name="Google Shape;287;p4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8" name="Google Shape;288;p44"/>
          <p:cNvPicPr preferRelativeResize="0"/>
          <p:nvPr/>
        </p:nvPicPr>
        <p:blipFill>
          <a:blip r:embed="rId3">
            <a:alphaModFix/>
          </a:blip>
          <a:stretch>
            <a:fillRect/>
          </a:stretch>
        </p:blipFill>
        <p:spPr>
          <a:xfrm>
            <a:off x="311700" y="1105599"/>
            <a:ext cx="3999900" cy="2871825"/>
          </a:xfrm>
          <a:prstGeom prst="rect">
            <a:avLst/>
          </a:prstGeom>
          <a:noFill/>
          <a:ln>
            <a:noFill/>
          </a:ln>
        </p:spPr>
      </p:pic>
      <p:pic>
        <p:nvPicPr>
          <p:cNvPr id="289" name="Google Shape;289;p44"/>
          <p:cNvPicPr preferRelativeResize="0"/>
          <p:nvPr/>
        </p:nvPicPr>
        <p:blipFill>
          <a:blip r:embed="rId4">
            <a:alphaModFix/>
          </a:blip>
          <a:stretch>
            <a:fillRect/>
          </a:stretch>
        </p:blipFill>
        <p:spPr>
          <a:xfrm>
            <a:off x="4832400" y="1105600"/>
            <a:ext cx="3999901" cy="3087775"/>
          </a:xfrm>
          <a:prstGeom prst="rect">
            <a:avLst/>
          </a:prstGeom>
          <a:noFill/>
          <a:ln>
            <a:noFill/>
          </a:ln>
        </p:spPr>
      </p:pic>
      <p:sp>
        <p:nvSpPr>
          <p:cNvPr id="290" name="Google Shape;290;p44"/>
          <p:cNvSpPr txBox="1"/>
          <p:nvPr/>
        </p:nvSpPr>
        <p:spPr>
          <a:xfrm>
            <a:off x="1026900" y="4278125"/>
            <a:ext cx="25695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K-means </a:t>
            </a:r>
            <a:r>
              <a:rPr lang="en"/>
              <a:t>Cluster, K=11</a:t>
            </a:r>
            <a:endParaRPr/>
          </a:p>
        </p:txBody>
      </p:sp>
      <p:sp>
        <p:nvSpPr>
          <p:cNvPr id="291" name="Google Shape;291;p44"/>
          <p:cNvSpPr txBox="1"/>
          <p:nvPr/>
        </p:nvSpPr>
        <p:spPr>
          <a:xfrm>
            <a:off x="4832400" y="4193375"/>
            <a:ext cx="39255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2-D Visualization of K-means Clustering</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a:t>
            </a:r>
            <a:endParaRPr/>
          </a:p>
        </p:txBody>
      </p:sp>
      <p:sp>
        <p:nvSpPr>
          <p:cNvPr id="297" name="Google Shape;297;p4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Solution 2</a:t>
            </a:r>
            <a:endParaRPr b="1" sz="1800"/>
          </a:p>
          <a:p>
            <a:pPr indent="-342900" lvl="0" marL="457200" rtl="0" algn="l">
              <a:lnSpc>
                <a:spcPct val="100000"/>
              </a:lnSpc>
              <a:spcBef>
                <a:spcPts val="1600"/>
              </a:spcBef>
              <a:spcAft>
                <a:spcPts val="0"/>
              </a:spcAft>
              <a:buClr>
                <a:srgbClr val="000000"/>
              </a:buClr>
              <a:buSzPts val="1800"/>
              <a:buFont typeface="Arial"/>
              <a:buChar char="●"/>
            </a:pPr>
            <a:r>
              <a:rPr lang="en" sz="1800">
                <a:solidFill>
                  <a:srgbClr val="000000"/>
                </a:solidFill>
                <a:latin typeface="Arial"/>
                <a:ea typeface="Arial"/>
                <a:cs typeface="Arial"/>
                <a:sym typeface="Arial"/>
              </a:rPr>
              <a:t>Hierarchical clustering : Partitions can be visualized using a tree structure  - dendrogram</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Agglomerative/Bottom-up approach</a:t>
            </a:r>
            <a:endParaRPr sz="180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b="1"/>
          </a:p>
        </p:txBody>
      </p:sp>
      <p:sp>
        <p:nvSpPr>
          <p:cNvPr id="298" name="Google Shape;298;p4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45"/>
          <p:cNvPicPr preferRelativeResize="0"/>
          <p:nvPr/>
        </p:nvPicPr>
        <p:blipFill>
          <a:blip r:embed="rId3">
            <a:alphaModFix/>
          </a:blip>
          <a:stretch>
            <a:fillRect/>
          </a:stretch>
        </p:blipFill>
        <p:spPr>
          <a:xfrm rot="-5400000">
            <a:off x="5199087" y="698738"/>
            <a:ext cx="2949675" cy="4203850"/>
          </a:xfrm>
          <a:prstGeom prst="rect">
            <a:avLst/>
          </a:prstGeom>
          <a:noFill/>
          <a:ln>
            <a:noFill/>
          </a:ln>
        </p:spPr>
      </p:pic>
      <p:sp>
        <p:nvSpPr>
          <p:cNvPr id="300" name="Google Shape;300;p45"/>
          <p:cNvSpPr txBox="1"/>
          <p:nvPr/>
        </p:nvSpPr>
        <p:spPr>
          <a:xfrm>
            <a:off x="5713300" y="4568975"/>
            <a:ext cx="13533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Dendrogram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Clustering Result</a:t>
            </a:r>
            <a:endParaRPr/>
          </a:p>
        </p:txBody>
      </p:sp>
      <p:sp>
        <p:nvSpPr>
          <p:cNvPr id="306" name="Google Shape;306;p4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07" name="Google Shape;307;p46"/>
          <p:cNvSpPr txBox="1"/>
          <p:nvPr/>
        </p:nvSpPr>
        <p:spPr>
          <a:xfrm>
            <a:off x="311700" y="1229875"/>
            <a:ext cx="3788700" cy="14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6"/>
          <p:cNvSpPr txBox="1"/>
          <p:nvPr/>
        </p:nvSpPr>
        <p:spPr>
          <a:xfrm>
            <a:off x="806425" y="3512725"/>
            <a:ext cx="2050200" cy="131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0" name="Google Shape;310;p46"/>
          <p:cNvPicPr preferRelativeResize="0"/>
          <p:nvPr/>
        </p:nvPicPr>
        <p:blipFill>
          <a:blip r:embed="rId3">
            <a:alphaModFix/>
          </a:blip>
          <a:stretch>
            <a:fillRect/>
          </a:stretch>
        </p:blipFill>
        <p:spPr>
          <a:xfrm>
            <a:off x="4832400" y="1167975"/>
            <a:ext cx="3999900" cy="3238024"/>
          </a:xfrm>
          <a:prstGeom prst="rect">
            <a:avLst/>
          </a:prstGeom>
          <a:noFill/>
          <a:ln>
            <a:noFill/>
          </a:ln>
        </p:spPr>
      </p:pic>
      <p:pic>
        <p:nvPicPr>
          <p:cNvPr id="311" name="Google Shape;311;p46"/>
          <p:cNvPicPr preferRelativeResize="0"/>
          <p:nvPr/>
        </p:nvPicPr>
        <p:blipFill>
          <a:blip r:embed="rId4">
            <a:alphaModFix/>
          </a:blip>
          <a:stretch>
            <a:fillRect/>
          </a:stretch>
        </p:blipFill>
        <p:spPr>
          <a:xfrm>
            <a:off x="311700" y="1229975"/>
            <a:ext cx="3939100" cy="3339000"/>
          </a:xfrm>
          <a:prstGeom prst="rect">
            <a:avLst/>
          </a:prstGeom>
          <a:noFill/>
          <a:ln>
            <a:noFill/>
          </a:ln>
        </p:spPr>
      </p:pic>
      <p:sp>
        <p:nvSpPr>
          <p:cNvPr id="312" name="Google Shape;312;p46"/>
          <p:cNvSpPr txBox="1"/>
          <p:nvPr/>
        </p:nvSpPr>
        <p:spPr>
          <a:xfrm>
            <a:off x="4824850" y="4633500"/>
            <a:ext cx="40731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2-D Visualization of Hierarchical Clustering</a:t>
            </a:r>
            <a:endParaRPr/>
          </a:p>
        </p:txBody>
      </p:sp>
      <p:sp>
        <p:nvSpPr>
          <p:cNvPr id="313" name="Google Shape;313;p46"/>
          <p:cNvSpPr txBox="1"/>
          <p:nvPr/>
        </p:nvSpPr>
        <p:spPr>
          <a:xfrm>
            <a:off x="311700" y="4555700"/>
            <a:ext cx="39999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Hierarchical Clusters, Number Of Clusters = 7</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261750" y="979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Grocery Items - Deployment</a:t>
            </a:r>
            <a:endParaRPr/>
          </a:p>
        </p:txBody>
      </p:sp>
      <p:sp>
        <p:nvSpPr>
          <p:cNvPr id="319" name="Google Shape;319;p47"/>
          <p:cNvSpPr txBox="1"/>
          <p:nvPr>
            <p:ph idx="1" type="body"/>
          </p:nvPr>
        </p:nvSpPr>
        <p:spPr>
          <a:xfrm>
            <a:off x="311700" y="705700"/>
            <a:ext cx="8520600" cy="3895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sz="1600">
                <a:solidFill>
                  <a:srgbClr val="000000"/>
                </a:solidFill>
              </a:rPr>
              <a:t>Company XYZ is an online grocery store.They want us to create clusters of products that have the highest probability of being bought together. For the scope of this project, we have created simple application for FP Growth and K-means  algorithm which will be called from the main program depending on the user’s choice.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The client can then, for example use FPGrowth to get the result.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Clr>
                <a:srgbClr val="000000"/>
              </a:buClr>
              <a:buSzPts val="1100"/>
              <a:buFont typeface="Arial"/>
              <a:buNone/>
            </a:pPr>
            <a:r>
              <a:t/>
            </a:r>
            <a:endParaRPr sz="1600">
              <a:solidFill>
                <a:srgbClr val="000000"/>
              </a:solidFill>
            </a:endParaRPr>
          </a:p>
        </p:txBody>
      </p:sp>
      <p:pic>
        <p:nvPicPr>
          <p:cNvPr id="320" name="Google Shape;320;p47"/>
          <p:cNvPicPr preferRelativeResize="0"/>
          <p:nvPr/>
        </p:nvPicPr>
        <p:blipFill>
          <a:blip r:embed="rId3">
            <a:alphaModFix/>
          </a:blip>
          <a:stretch>
            <a:fillRect/>
          </a:stretch>
        </p:blipFill>
        <p:spPr>
          <a:xfrm>
            <a:off x="306475" y="2628050"/>
            <a:ext cx="6027551" cy="332425"/>
          </a:xfrm>
          <a:prstGeom prst="rect">
            <a:avLst/>
          </a:prstGeom>
          <a:noFill/>
          <a:ln>
            <a:noFill/>
          </a:ln>
        </p:spPr>
      </p:pic>
      <p:pic>
        <p:nvPicPr>
          <p:cNvPr id="321" name="Google Shape;321;p47"/>
          <p:cNvPicPr preferRelativeResize="0"/>
          <p:nvPr/>
        </p:nvPicPr>
        <p:blipFill>
          <a:blip r:embed="rId4">
            <a:alphaModFix/>
          </a:blip>
          <a:stretch>
            <a:fillRect/>
          </a:stretch>
        </p:blipFill>
        <p:spPr>
          <a:xfrm>
            <a:off x="306463" y="3059075"/>
            <a:ext cx="2125374" cy="1747000"/>
          </a:xfrm>
          <a:prstGeom prst="rect">
            <a:avLst/>
          </a:prstGeom>
          <a:noFill/>
          <a:ln>
            <a:noFill/>
          </a:ln>
        </p:spPr>
      </p:pic>
      <p:pic>
        <p:nvPicPr>
          <p:cNvPr id="322" name="Google Shape;322;p47"/>
          <p:cNvPicPr preferRelativeResize="0"/>
          <p:nvPr/>
        </p:nvPicPr>
        <p:blipFill>
          <a:blip r:embed="rId5">
            <a:alphaModFix/>
          </a:blip>
          <a:stretch>
            <a:fillRect/>
          </a:stretch>
        </p:blipFill>
        <p:spPr>
          <a:xfrm>
            <a:off x="2431835" y="3059075"/>
            <a:ext cx="1906377" cy="1746999"/>
          </a:xfrm>
          <a:prstGeom prst="rect">
            <a:avLst/>
          </a:prstGeom>
          <a:noFill/>
          <a:ln>
            <a:noFill/>
          </a:ln>
        </p:spPr>
      </p:pic>
      <p:pic>
        <p:nvPicPr>
          <p:cNvPr id="323" name="Google Shape;323;p47"/>
          <p:cNvPicPr preferRelativeResize="0"/>
          <p:nvPr/>
        </p:nvPicPr>
        <p:blipFill>
          <a:blip r:embed="rId6">
            <a:alphaModFix/>
          </a:blip>
          <a:stretch>
            <a:fillRect/>
          </a:stretch>
        </p:blipFill>
        <p:spPr>
          <a:xfrm>
            <a:off x="4338213" y="3059075"/>
            <a:ext cx="1906374" cy="168066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9" name="Google Shape;329;p4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https://www.lpsm.paris/pageperso/ramacont/papers/clustering.pdf</a:t>
            </a:r>
            <a:endParaRPr/>
          </a:p>
          <a:p>
            <a:pPr indent="0" lvl="0" marL="0" rtl="0" algn="l">
              <a:spcBef>
                <a:spcPts val="1600"/>
              </a:spcBef>
              <a:spcAft>
                <a:spcPts val="0"/>
              </a:spcAft>
              <a:buNone/>
            </a:pPr>
            <a:r>
              <a:rPr lang="en" u="sng">
                <a:solidFill>
                  <a:schemeClr val="hlink"/>
                </a:solidFill>
                <a:hlinkClick r:id="rId4"/>
              </a:rPr>
              <a:t>https://people.duke.edu/~rnau/411diff.htm</a:t>
            </a:r>
            <a:endParaRPr/>
          </a:p>
          <a:p>
            <a:pPr indent="0" lvl="0" marL="0" rtl="0" algn="l">
              <a:spcBef>
                <a:spcPts val="1600"/>
              </a:spcBef>
              <a:spcAft>
                <a:spcPts val="0"/>
              </a:spcAft>
              <a:buNone/>
            </a:pPr>
            <a:r>
              <a:rPr lang="en" u="sng">
                <a:solidFill>
                  <a:schemeClr val="hlink"/>
                </a:solidFill>
                <a:hlinkClick r:id="rId5"/>
              </a:rPr>
              <a:t>https://medium.com/auquan/time-series-analysis-for-finance-arma-models-21695e14c999</a:t>
            </a:r>
            <a:endParaRPr/>
          </a:p>
          <a:p>
            <a:pPr indent="0" lvl="0" marL="0" rtl="0" algn="l">
              <a:spcBef>
                <a:spcPts val="1600"/>
              </a:spcBef>
              <a:spcAft>
                <a:spcPts val="0"/>
              </a:spcAft>
              <a:buNone/>
            </a:pPr>
            <a:r>
              <a:rPr lang="en" u="sng">
                <a:solidFill>
                  <a:schemeClr val="hlink"/>
                </a:solidFill>
                <a:hlinkClick r:id="rId6"/>
              </a:rPr>
              <a:t>https://github.com/statsmodels/statsmodels/issues/3505</a:t>
            </a:r>
            <a:endParaRPr/>
          </a:p>
          <a:p>
            <a:pPr indent="0" lvl="0" marL="0" rtl="0" algn="l">
              <a:spcBef>
                <a:spcPts val="1600"/>
              </a:spcBef>
              <a:spcAft>
                <a:spcPts val="0"/>
              </a:spcAft>
              <a:buNone/>
            </a:pPr>
            <a:r>
              <a:rPr lang="en" u="sng">
                <a:solidFill>
                  <a:schemeClr val="hlink"/>
                </a:solidFill>
                <a:hlinkClick r:id="rId7"/>
              </a:rPr>
              <a:t>https://multithreaded.stitchfix.com/blog/2015/07/30/gam/</a:t>
            </a:r>
            <a:endParaRPr>
              <a:solidFill>
                <a:srgbClr val="000000"/>
              </a:solidFill>
            </a:endParaRPr>
          </a:p>
          <a:p>
            <a:pPr indent="0" lvl="0" marL="0" rtl="0" algn="l">
              <a:spcBef>
                <a:spcPts val="1600"/>
              </a:spcBef>
              <a:spcAft>
                <a:spcPts val="0"/>
              </a:spcAft>
              <a:buNone/>
            </a:pPr>
            <a:r>
              <a:t/>
            </a:r>
            <a:endParaRPr sz="105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From the midterm review to now</a:t>
            </a:r>
            <a:endParaRPr/>
          </a:p>
        </p:txBody>
      </p:sp>
      <p:sp>
        <p:nvSpPr>
          <p:cNvPr id="117" name="Google Shape;117;p18"/>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a:t>From the midterm review to now:</a:t>
            </a:r>
            <a:endParaRPr/>
          </a:p>
          <a:p>
            <a:pPr indent="-342900" lvl="1" marL="914400" rtl="0" algn="l">
              <a:spcBef>
                <a:spcPts val="0"/>
              </a:spcBef>
              <a:spcAft>
                <a:spcPts val="0"/>
              </a:spcAft>
              <a:buSzPts val="1800"/>
              <a:buChar char="○"/>
            </a:pPr>
            <a:r>
              <a:rPr lang="en" sz="1800"/>
              <a:t>Fit GAM and ARMA models to the whole 40 ads groups</a:t>
            </a:r>
            <a:endParaRPr sz="1800"/>
          </a:p>
          <a:p>
            <a:pPr indent="-342900" lvl="1" marL="914400" rtl="0" algn="l">
              <a:spcBef>
                <a:spcPts val="0"/>
              </a:spcBef>
              <a:spcAft>
                <a:spcPts val="0"/>
              </a:spcAft>
              <a:buSzPts val="1800"/>
              <a:buChar char="○"/>
            </a:pPr>
            <a:r>
              <a:rPr lang="en" sz="1800"/>
              <a:t>Tuning parameters</a:t>
            </a:r>
            <a:endParaRPr sz="1800"/>
          </a:p>
          <a:p>
            <a:pPr indent="-342900" lvl="1" marL="914400" rtl="0" algn="l">
              <a:spcBef>
                <a:spcPts val="0"/>
              </a:spcBef>
              <a:spcAft>
                <a:spcPts val="0"/>
              </a:spcAft>
              <a:buSzPts val="1800"/>
              <a:buChar char="○"/>
            </a:pPr>
            <a:r>
              <a:rPr lang="en" sz="1800"/>
              <a:t>Evaluation of the results </a:t>
            </a:r>
            <a:endParaRPr sz="1800"/>
          </a:p>
          <a:p>
            <a:pPr indent="-342900" lvl="1" marL="914400" rtl="0" algn="l">
              <a:spcBef>
                <a:spcPts val="0"/>
              </a:spcBef>
              <a:spcAft>
                <a:spcPts val="0"/>
              </a:spcAft>
              <a:buSzPts val="1800"/>
              <a:buChar char="○"/>
            </a:pPr>
            <a:r>
              <a:rPr lang="en" sz="1800"/>
              <a:t>Clustering the ads group with a fixed cluster number of 3</a:t>
            </a:r>
            <a:endParaRPr sz="1800"/>
          </a:p>
          <a:p>
            <a:pPr indent="-342900" lvl="1" marL="914400" rtl="0" algn="l">
              <a:spcBef>
                <a:spcPts val="0"/>
              </a:spcBef>
              <a:spcAft>
                <a:spcPts val="0"/>
              </a:spcAft>
              <a:buSzPts val="1800"/>
              <a:buChar char="○"/>
            </a:pPr>
            <a:r>
              <a:rPr lang="en" sz="1800"/>
              <a:t>Deployment of the solution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Clustering ads group</a:t>
            </a:r>
            <a:endParaRPr/>
          </a:p>
        </p:txBody>
      </p:sp>
      <p:sp>
        <p:nvSpPr>
          <p:cNvPr id="123" name="Google Shape;123;p19"/>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Ads clustered based on following attributes: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Click-through-rate (CTR)</a:t>
            </a:r>
            <a:endParaRPr/>
          </a:p>
          <a:p>
            <a:pPr indent="-342900" lvl="0" marL="457200" rtl="0" algn="l">
              <a:spcBef>
                <a:spcPts val="0"/>
              </a:spcBef>
              <a:spcAft>
                <a:spcPts val="0"/>
              </a:spcAft>
              <a:buSzPts val="1800"/>
              <a:buChar char="●"/>
            </a:pPr>
            <a:r>
              <a:rPr lang="en"/>
              <a:t>Conversion rate (CVR)</a:t>
            </a:r>
            <a:endParaRPr/>
          </a:p>
          <a:p>
            <a:pPr indent="-342900" lvl="0" marL="457200" rtl="0" algn="l">
              <a:spcBef>
                <a:spcPts val="0"/>
              </a:spcBef>
              <a:spcAft>
                <a:spcPts val="0"/>
              </a:spcAft>
              <a:buSzPts val="1800"/>
              <a:buChar char="●"/>
            </a:pPr>
            <a:r>
              <a:rPr lang="en"/>
              <a:t>Average daily profit</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Goal: evaluate which ads were similar in terms of each of the above attributes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Clustering ads group - Implementation</a:t>
            </a:r>
            <a:endParaRPr/>
          </a:p>
        </p:txBody>
      </p:sp>
      <p:sp>
        <p:nvSpPr>
          <p:cNvPr id="129" name="Google Shape;129;p20"/>
          <p:cNvSpPr txBox="1"/>
          <p:nvPr>
            <p:ph idx="1" type="body"/>
          </p:nvPr>
        </p:nvSpPr>
        <p:spPr>
          <a:xfrm>
            <a:off x="311700" y="1229875"/>
            <a:ext cx="8520600" cy="3339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en"/>
              <a:t>We chose k=3 based on how we would like to classify them:</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sz="1800"/>
              <a:t>Highly-targeted ads (high CTR and CVR)</a:t>
            </a:r>
            <a:endParaRPr sz="1800"/>
          </a:p>
          <a:p>
            <a:pPr indent="-342900" lvl="0" marL="457200" rtl="0" algn="l">
              <a:spcBef>
                <a:spcPts val="0"/>
              </a:spcBef>
              <a:spcAft>
                <a:spcPts val="0"/>
              </a:spcAft>
              <a:buSzPts val="1800"/>
              <a:buChar char="●"/>
            </a:pPr>
            <a:r>
              <a:rPr lang="en" sz="1800"/>
              <a:t>Moderately-targeted ads (moderate CTR and CVR)</a:t>
            </a:r>
            <a:endParaRPr sz="1800"/>
          </a:p>
          <a:p>
            <a:pPr indent="-342900" lvl="0" marL="457200" rtl="0" algn="l">
              <a:spcBef>
                <a:spcPts val="0"/>
              </a:spcBef>
              <a:spcAft>
                <a:spcPts val="0"/>
              </a:spcAft>
              <a:buSzPts val="1800"/>
              <a:buChar char="●"/>
            </a:pPr>
            <a:r>
              <a:rPr lang="en" sz="1800"/>
              <a:t>Untargeted/poorly-targeted ads (low CTR and CVR)</a:t>
            </a:r>
            <a:endParaRPr sz="1800"/>
          </a:p>
          <a:p>
            <a:pPr indent="0" lvl="0" marL="0" rtl="0" algn="l">
              <a:spcBef>
                <a:spcPts val="800"/>
              </a:spcBef>
              <a:spcAft>
                <a:spcPts val="0"/>
              </a:spcAft>
              <a:buNone/>
            </a:pPr>
            <a:r>
              <a:t/>
            </a:r>
            <a:endParaRPr/>
          </a:p>
          <a:p>
            <a:pPr indent="0" lvl="0" marL="0" rtl="0" algn="l">
              <a:spcBef>
                <a:spcPts val="800"/>
              </a:spcBef>
              <a:spcAft>
                <a:spcPts val="0"/>
              </a:spcAft>
              <a:buNone/>
            </a:pPr>
            <a:r>
              <a:rPr lang="en"/>
              <a:t>How does each ad group correlate with profit?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Clustering ads group - Result</a:t>
            </a:r>
            <a:endParaRPr/>
          </a:p>
        </p:txBody>
      </p:sp>
      <p:pic>
        <p:nvPicPr>
          <p:cNvPr id="135" name="Google Shape;135;p21"/>
          <p:cNvPicPr preferRelativeResize="0"/>
          <p:nvPr/>
        </p:nvPicPr>
        <p:blipFill>
          <a:blip r:embed="rId4">
            <a:alphaModFix/>
          </a:blip>
          <a:stretch>
            <a:fillRect/>
          </a:stretch>
        </p:blipFill>
        <p:spPr>
          <a:xfrm>
            <a:off x="1708675" y="917450"/>
            <a:ext cx="4627800" cy="396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52300"/>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ARMA </a:t>
            </a:r>
            <a:r>
              <a:rPr lang="en"/>
              <a:t> (Autoregressive-moving-average)</a:t>
            </a:r>
            <a:endParaRPr/>
          </a:p>
        </p:txBody>
      </p:sp>
      <p:sp>
        <p:nvSpPr>
          <p:cNvPr id="141" name="Google Shape;141;p22"/>
          <p:cNvSpPr txBox="1"/>
          <p:nvPr>
            <p:ph idx="4294967295" type="body"/>
          </p:nvPr>
        </p:nvSpPr>
        <p:spPr>
          <a:xfrm>
            <a:off x="311700" y="660100"/>
            <a:ext cx="8520600" cy="45825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Clr>
                <a:srgbClr val="212529"/>
              </a:buClr>
              <a:buSzPts val="1400"/>
              <a:buChar char="●"/>
            </a:pPr>
            <a:r>
              <a:rPr lang="en" sz="1400">
                <a:solidFill>
                  <a:srgbClr val="212529"/>
                </a:solidFill>
                <a:highlight>
                  <a:srgbClr val="FFFFFF"/>
                </a:highlight>
              </a:rPr>
              <a:t>ARMA model helps us to understand the serial correlation present within a statistically stationary time-series dataset. </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An autoregressive model uses its own historical behaviours as input to capture effects such as momentum and mean-reversion in trading while a moving average model is used to </a:t>
            </a:r>
            <a:r>
              <a:rPr lang="en" sz="1400">
                <a:solidFill>
                  <a:srgbClr val="212529"/>
                </a:solidFill>
                <a:highlight>
                  <a:srgbClr val="FFFFFF"/>
                </a:highlight>
              </a:rPr>
              <a:t>characterise "shock" information to a series.  An ARMA model tries to combine both these aspects in modelling a time series dataset.  </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One of the key features of ARMA model is that it is </a:t>
            </a:r>
            <a:r>
              <a:rPr i="1" lang="en" sz="1400">
                <a:solidFill>
                  <a:srgbClr val="212529"/>
                </a:solidFill>
                <a:highlight>
                  <a:srgbClr val="FFFFFF"/>
                </a:highlight>
              </a:rPr>
              <a:t>stingy </a:t>
            </a:r>
            <a:r>
              <a:rPr lang="en" sz="1400">
                <a:solidFill>
                  <a:srgbClr val="212529"/>
                </a:solidFill>
                <a:highlight>
                  <a:srgbClr val="FFFFFF"/>
                </a:highlight>
              </a:rPr>
              <a:t>and </a:t>
            </a:r>
            <a:r>
              <a:rPr i="1" lang="en" sz="1400">
                <a:solidFill>
                  <a:srgbClr val="212529"/>
                </a:solidFill>
                <a:highlight>
                  <a:srgbClr val="FFFFFF"/>
                </a:highlight>
              </a:rPr>
              <a:t>redundant</a:t>
            </a:r>
            <a:r>
              <a:rPr lang="en" sz="1400">
                <a:solidFill>
                  <a:srgbClr val="212529"/>
                </a:solidFill>
                <a:highlight>
                  <a:srgbClr val="FFFFFF"/>
                </a:highlight>
              </a:rPr>
              <a:t> in its parameters and often require fewer parameters than an AR(p) or MA(q) model alone.</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An ARMA model does not take into account the volatility clustering in a time-series dataset.  </a:t>
            </a:r>
            <a:endParaRPr sz="1400">
              <a:solidFill>
                <a:srgbClr val="282828"/>
              </a:solidFill>
              <a:highlight>
                <a:srgbClr val="FFFFFF"/>
              </a:highlight>
            </a:endParaRPr>
          </a:p>
          <a:p>
            <a:pPr indent="-317500" lvl="0" marL="457200" rtl="0" algn="l">
              <a:lnSpc>
                <a:spcPct val="150000"/>
              </a:lnSpc>
              <a:spcBef>
                <a:spcPts val="0"/>
              </a:spcBef>
              <a:spcAft>
                <a:spcPts val="0"/>
              </a:spcAft>
              <a:buClr>
                <a:srgbClr val="282828"/>
              </a:buClr>
              <a:buSzPts val="1400"/>
              <a:buChar char="●"/>
            </a:pPr>
            <a:r>
              <a:rPr lang="en" sz="1400">
                <a:solidFill>
                  <a:srgbClr val="282828"/>
                </a:solidFill>
                <a:highlight>
                  <a:srgbClr val="FFFFFF"/>
                </a:highlight>
              </a:rPr>
              <a:t>Thus we can say that ARMA model uses  dataset with </a:t>
            </a:r>
            <a:r>
              <a:rPr b="1" lang="en" sz="1400">
                <a:solidFill>
                  <a:srgbClr val="282828"/>
                </a:solidFill>
                <a:highlight>
                  <a:srgbClr val="FFFFFF"/>
                </a:highlight>
              </a:rPr>
              <a:t>“strict stationarity”</a:t>
            </a:r>
            <a:r>
              <a:rPr lang="en" sz="1400">
                <a:solidFill>
                  <a:srgbClr val="282828"/>
                </a:solidFill>
                <a:highlight>
                  <a:srgbClr val="FFFFFF"/>
                </a:highlight>
              </a:rPr>
              <a:t>.</a:t>
            </a:r>
            <a:endParaRPr sz="1400">
              <a:solidFill>
                <a:srgbClr val="212529"/>
              </a:solidFill>
              <a:highlight>
                <a:srgbClr val="FFFFFF"/>
              </a:highlight>
            </a:endParaRPr>
          </a:p>
          <a:p>
            <a:pPr indent="0" lvl="0" marL="0" rtl="0" algn="l">
              <a:lnSpc>
                <a:spcPct val="150000"/>
              </a:lnSpc>
              <a:spcBef>
                <a:spcPts val="800"/>
              </a:spcBef>
              <a:spcAft>
                <a:spcPts val="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75625"/>
            <a:ext cx="8520600" cy="607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
              <a:t>ARMA – Implementation and Tuning</a:t>
            </a:r>
            <a:endParaRPr/>
          </a:p>
        </p:txBody>
      </p:sp>
      <p:sp>
        <p:nvSpPr>
          <p:cNvPr id="147" name="Google Shape;147;p23"/>
          <p:cNvSpPr txBox="1"/>
          <p:nvPr>
            <p:ph idx="1" type="body"/>
          </p:nvPr>
        </p:nvSpPr>
        <p:spPr>
          <a:xfrm>
            <a:off x="311700" y="783425"/>
            <a:ext cx="8520600" cy="3824400"/>
          </a:xfrm>
          <a:prstGeom prst="rect">
            <a:avLst/>
          </a:prstGeom>
          <a:noFill/>
          <a:ln>
            <a:noFill/>
          </a:ln>
        </p:spPr>
        <p:txBody>
          <a:bodyPr anchorCtr="0" anchor="t" bIns="34275" lIns="68575" spcFirstLastPara="1" rIns="68575" wrap="square" tIns="34275">
            <a:noAutofit/>
          </a:bodyPr>
          <a:lstStyle/>
          <a:p>
            <a:pPr indent="-317500" lvl="0" marL="457200" rtl="0" algn="l">
              <a:lnSpc>
                <a:spcPct val="150000"/>
              </a:lnSpc>
              <a:spcBef>
                <a:spcPts val="800"/>
              </a:spcBef>
              <a:spcAft>
                <a:spcPts val="0"/>
              </a:spcAft>
              <a:buClr>
                <a:srgbClr val="272A2D"/>
              </a:buClr>
              <a:buSzPts val="1400"/>
              <a:buChar char="●"/>
            </a:pPr>
            <a:r>
              <a:rPr b="1" lang="en" sz="1400">
                <a:solidFill>
                  <a:srgbClr val="272A2D"/>
                </a:solidFill>
                <a:highlight>
                  <a:srgbClr val="FFFFFF"/>
                </a:highlight>
              </a:rPr>
              <a:t>statsmodels.tsa.arima_model.ARMA()</a:t>
            </a:r>
            <a:r>
              <a:rPr lang="en" sz="1400">
                <a:solidFill>
                  <a:srgbClr val="272A2D"/>
                </a:solidFill>
                <a:highlight>
                  <a:srgbClr val="FFFFFF"/>
                </a:highlight>
              </a:rPr>
              <a:t> function was used for ARMA implementation.</a:t>
            </a:r>
            <a:endParaRPr sz="1400">
              <a:solidFill>
                <a:srgbClr val="272A2D"/>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Finding the </a:t>
            </a:r>
            <a:r>
              <a:rPr lang="en" sz="1400">
                <a:solidFill>
                  <a:srgbClr val="212529"/>
                </a:solidFill>
                <a:highlight>
                  <a:srgbClr val="FFFFFF"/>
                </a:highlight>
              </a:rPr>
              <a:t>order (p, q) of ARMA model </a:t>
            </a:r>
            <a:r>
              <a:rPr lang="en" sz="1400">
                <a:solidFill>
                  <a:srgbClr val="212529"/>
                </a:solidFill>
                <a:highlight>
                  <a:srgbClr val="FFFFFF"/>
                </a:highlight>
              </a:rPr>
              <a:t>is very important </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lang="en" sz="1400">
                <a:solidFill>
                  <a:srgbClr val="212529"/>
                </a:solidFill>
                <a:highlight>
                  <a:srgbClr val="FFFFFF"/>
                </a:highlight>
              </a:rPr>
              <a:t>Use AIC values across a range of (p, q) orders and then applied Ljung-Box test to determine if the best fit was achieved for the dataset. </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12529"/>
              </a:buClr>
              <a:buSzPts val="1400"/>
              <a:buChar char="●"/>
            </a:pPr>
            <a:r>
              <a:rPr b="1" lang="en" sz="1400">
                <a:solidFill>
                  <a:srgbClr val="212529"/>
                </a:solidFill>
                <a:highlight>
                  <a:srgbClr val="FFFFFF"/>
                </a:highlight>
              </a:rPr>
              <a:t>Akaike information criterion (AIC)</a:t>
            </a:r>
            <a:r>
              <a:rPr lang="en" sz="1400">
                <a:solidFill>
                  <a:srgbClr val="212529"/>
                </a:solidFill>
                <a:highlight>
                  <a:srgbClr val="FFFFFF"/>
                </a:highlight>
              </a:rPr>
              <a:t> is an estimator that aids in </a:t>
            </a:r>
            <a:r>
              <a:rPr lang="en" sz="1400">
                <a:solidFill>
                  <a:srgbClr val="212529"/>
                </a:solidFill>
                <a:highlight>
                  <a:srgbClr val="FFFFFF"/>
                </a:highlight>
              </a:rPr>
              <a:t>estimating  the quality of each model under analysis. Lower the AIC value, better the model.</a:t>
            </a:r>
            <a:endParaRPr sz="1400">
              <a:solidFill>
                <a:srgbClr val="212529"/>
              </a:solidFill>
              <a:highlight>
                <a:srgbClr val="FFFFFF"/>
              </a:highlight>
            </a:endParaRPr>
          </a:p>
          <a:p>
            <a:pPr indent="-317500" lvl="0" marL="457200" rtl="0" algn="l">
              <a:lnSpc>
                <a:spcPct val="150000"/>
              </a:lnSpc>
              <a:spcBef>
                <a:spcPts val="0"/>
              </a:spcBef>
              <a:spcAft>
                <a:spcPts val="0"/>
              </a:spcAft>
              <a:buSzPts val="1400"/>
              <a:buChar char="●"/>
            </a:pPr>
            <a:r>
              <a:rPr lang="en" sz="1400">
                <a:solidFill>
                  <a:srgbClr val="212529"/>
                </a:solidFill>
                <a:highlight>
                  <a:srgbClr val="FFFFFF"/>
                </a:highlight>
              </a:rPr>
              <a:t>AIC value increases with the number of parameters and decreases if negative log-likelihood increases thereby penalizing models that overfit data.</a:t>
            </a:r>
            <a:endParaRPr sz="1400">
              <a:solidFill>
                <a:srgbClr val="212529"/>
              </a:solidFill>
              <a:highlight>
                <a:srgbClr val="FFFFFF"/>
              </a:highlight>
            </a:endParaRPr>
          </a:p>
          <a:p>
            <a:pPr indent="-317500" lvl="0" marL="457200" rtl="0" algn="l">
              <a:lnSpc>
                <a:spcPct val="150000"/>
              </a:lnSpc>
              <a:spcBef>
                <a:spcPts val="0"/>
              </a:spcBef>
              <a:spcAft>
                <a:spcPts val="0"/>
              </a:spcAft>
              <a:buClr>
                <a:srgbClr val="272A2D"/>
              </a:buClr>
              <a:buSzPts val="1400"/>
              <a:buChar char="●"/>
            </a:pPr>
            <a:r>
              <a:rPr b="1" lang="en" sz="1400">
                <a:solidFill>
                  <a:srgbClr val="272A2D"/>
                </a:solidFill>
                <a:highlight>
                  <a:srgbClr val="FFFFFF"/>
                </a:highlight>
              </a:rPr>
              <a:t>s</a:t>
            </a:r>
            <a:r>
              <a:rPr b="1" lang="en" sz="1400">
                <a:solidFill>
                  <a:srgbClr val="272A2D"/>
                </a:solidFill>
                <a:highlight>
                  <a:srgbClr val="FFFFFF"/>
                </a:highlight>
              </a:rPr>
              <a:t>tatsmodels.stats.stattools.jarque_bera()</a:t>
            </a:r>
            <a:r>
              <a:rPr lang="en" sz="1400">
                <a:solidFill>
                  <a:srgbClr val="272A2D"/>
                </a:solidFill>
                <a:highlight>
                  <a:srgbClr val="FFFFFF"/>
                </a:highlight>
              </a:rPr>
              <a:t> function was used to test the normality of a dataset. Probability value (pr-Value)</a:t>
            </a:r>
            <a:r>
              <a:rPr lang="en" sz="1400">
                <a:solidFill>
                  <a:srgbClr val="272A2D"/>
                </a:solidFill>
                <a:highlight>
                  <a:srgbClr val="FFFFFF"/>
                </a:highlight>
              </a:rPr>
              <a:t> </a:t>
            </a:r>
            <a:r>
              <a:rPr lang="en" sz="1400">
                <a:solidFill>
                  <a:srgbClr val="272A2D"/>
                </a:solidFill>
                <a:highlight>
                  <a:srgbClr val="FFFFFF"/>
                </a:highlight>
              </a:rPr>
              <a:t>greater than 0.05 signifies that the residuals are independent and white noise and ARMA model provides a good fit. </a:t>
            </a:r>
            <a:endParaRPr sz="14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