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0" name="Shape 70"/>
          <p:cNvSpPr/>
          <p:nvPr>
            <p:ph type="sldImg"/>
          </p:nvPr>
        </p:nvSpPr>
        <p:spPr>
          <a:xfrm>
            <a:off x="1143000" y="685800"/>
            <a:ext cx="4572000" cy="3429000"/>
          </a:xfrm>
          <a:prstGeom prst="rect">
            <a:avLst/>
          </a:prstGeom>
        </p:spPr>
        <p:txBody>
          <a:bodyPr/>
          <a:lstStyle/>
          <a:p>
            <a:pPr/>
          </a:p>
        </p:txBody>
      </p:sp>
      <p:sp>
        <p:nvSpPr>
          <p:cNvPr id="71" name="Shape 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21" name="Title Text"/>
          <p:cNvSpPr txBox="1"/>
          <p:nvPr>
            <p:ph type="title"/>
          </p:nvPr>
        </p:nvSpPr>
        <p:spPr>
          <a:xfrm>
            <a:off x="3195573" y="2067305"/>
            <a:ext cx="5800852" cy="518161"/>
          </a:xfrm>
          <a:prstGeom prst="rect">
            <a:avLst/>
          </a:prstGeom>
        </p:spPr>
        <p:txBody>
          <a:bodyPr/>
          <a:lstStyle>
            <a:lvl1pPr>
              <a:defRPr b="0" sz="3200"/>
            </a:lvl1pPr>
          </a:lstStyle>
          <a:p>
            <a:pPr/>
            <a:r>
              <a:t>Title Text</a:t>
            </a:r>
          </a:p>
        </p:txBody>
      </p:sp>
      <p:sp>
        <p:nvSpPr>
          <p:cNvPr id="22" name="Body Level One…"/>
          <p:cNvSpPr txBox="1"/>
          <p:nvPr>
            <p:ph type="body" sz="quarter" idx="1"/>
          </p:nvPr>
        </p:nvSpPr>
        <p:spPr>
          <a:xfrm>
            <a:off x="1828800" y="3840479"/>
            <a:ext cx="8534400" cy="17145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0" name="Title Text"/>
          <p:cNvSpPr txBox="1"/>
          <p:nvPr>
            <p:ph type="title"/>
          </p:nvPr>
        </p:nvSpPr>
        <p:spPr>
          <a:prstGeom prst="rect">
            <a:avLst/>
          </a:prstGeom>
        </p:spPr>
        <p:txBody>
          <a:bodyPr/>
          <a:lstStyle/>
          <a:p>
            <a:pPr/>
            <a:r>
              <a:t>Title Text</a:t>
            </a:r>
          </a:p>
        </p:txBody>
      </p:sp>
      <p:sp>
        <p:nvSpPr>
          <p:cNvPr id="3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9" name="Title Text"/>
          <p:cNvSpPr txBox="1"/>
          <p:nvPr>
            <p:ph type="title"/>
          </p:nvPr>
        </p:nvSpPr>
        <p:spPr>
          <a:prstGeom prst="rect">
            <a:avLst/>
          </a:prstGeom>
        </p:spPr>
        <p:txBody>
          <a:bodyPr/>
          <a:lstStyle/>
          <a:p>
            <a:pPr/>
            <a:r>
              <a:t>Title Text</a:t>
            </a:r>
          </a:p>
        </p:txBody>
      </p:sp>
      <p:sp>
        <p:nvSpPr>
          <p:cNvPr id="40" name="Body Level One…"/>
          <p:cNvSpPr txBox="1"/>
          <p:nvPr>
            <p:ph type="body" sz="half" idx="1"/>
          </p:nvPr>
        </p:nvSpPr>
        <p:spPr>
          <a:xfrm>
            <a:off x="609600" y="1577339"/>
            <a:ext cx="5303521" cy="452628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0">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g object 16"/>
          <p:cNvSpPr/>
          <p:nvPr/>
        </p:nvSpPr>
        <p:spPr>
          <a:xfrm>
            <a:off x="9377425" y="4825"/>
            <a:ext cx="1218354" cy="6853172"/>
          </a:xfrm>
          <a:prstGeom prst="line">
            <a:avLst/>
          </a:prstGeom>
          <a:ln>
            <a:solidFill>
              <a:srgbClr val="5FCAEE"/>
            </a:solidFill>
          </a:ln>
        </p:spPr>
        <p:txBody>
          <a:bodyPr lIns="45719" rIns="45719"/>
          <a:lstStyle/>
          <a:p>
            <a:pPr/>
          </a:p>
        </p:txBody>
      </p:sp>
      <p:sp>
        <p:nvSpPr>
          <p:cNvPr id="3" name="bg object 17"/>
          <p:cNvSpPr/>
          <p:nvPr/>
        </p:nvSpPr>
        <p:spPr>
          <a:xfrm flipH="1">
            <a:off x="7448611" y="3694896"/>
            <a:ext cx="4743388" cy="3163101"/>
          </a:xfrm>
          <a:prstGeom prst="line">
            <a:avLst/>
          </a:prstGeom>
          <a:ln>
            <a:solidFill>
              <a:srgbClr val="5FCAEE"/>
            </a:solidFill>
          </a:ln>
        </p:spPr>
        <p:txBody>
          <a:bodyPr lIns="45719" rIns="45719"/>
          <a:lstStyle/>
          <a:p>
            <a:pPr/>
          </a:p>
        </p:txBody>
      </p:sp>
      <p:sp>
        <p:nvSpPr>
          <p:cNvPr id="4" name="bg object 18"/>
          <p:cNvSpPr/>
          <p:nvPr/>
        </p:nvSpPr>
        <p:spPr>
          <a:xfrm>
            <a:off x="9182100" y="-1"/>
            <a:ext cx="3009900"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6077"/>
            </a:srgbClr>
          </a:solidFill>
          <a:ln w="12700">
            <a:miter lim="400000"/>
          </a:ln>
        </p:spPr>
        <p:txBody>
          <a:bodyPr lIns="45719" rIns="45719"/>
          <a:lstStyle/>
          <a:p>
            <a:pPr/>
          </a:p>
        </p:txBody>
      </p:sp>
      <p:sp>
        <p:nvSpPr>
          <p:cNvPr id="5" name="bg object 19"/>
          <p:cNvSpPr/>
          <p:nvPr/>
        </p:nvSpPr>
        <p:spPr>
          <a:xfrm>
            <a:off x="9602878" y="-1"/>
            <a:ext cx="2589122"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999"/>
            </a:srgbClr>
          </a:solidFill>
          <a:ln w="12700">
            <a:miter lim="400000"/>
          </a:ln>
        </p:spPr>
        <p:txBody>
          <a:bodyPr lIns="45719" rIns="45719"/>
          <a:lstStyle/>
          <a:p>
            <a:pPr/>
          </a:p>
        </p:txBody>
      </p:sp>
      <p:sp>
        <p:nvSpPr>
          <p:cNvPr id="6" name="bg object 20"/>
          <p:cNvSpPr/>
          <p:nvPr/>
        </p:nvSpPr>
        <p:spPr>
          <a:xfrm>
            <a:off x="8934450" y="3048000"/>
            <a:ext cx="3257550" cy="381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a:miter lim="400000"/>
          </a:ln>
        </p:spPr>
        <p:txBody>
          <a:bodyPr lIns="45719" rIns="45719"/>
          <a:lstStyle/>
          <a:p>
            <a:pPr/>
          </a:p>
        </p:txBody>
      </p:sp>
      <p:sp>
        <p:nvSpPr>
          <p:cNvPr id="7" name="bg object 21"/>
          <p:cNvSpPr/>
          <p:nvPr/>
        </p:nvSpPr>
        <p:spPr>
          <a:xfrm>
            <a:off x="9337930" y="-1"/>
            <a:ext cx="2854070"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50195"/>
            </a:srgbClr>
          </a:solidFill>
          <a:ln w="12700">
            <a:miter lim="400000"/>
          </a:ln>
        </p:spPr>
        <p:txBody>
          <a:bodyPr lIns="45719" rIns="45719"/>
          <a:lstStyle/>
          <a:p>
            <a:pPr/>
          </a:p>
        </p:txBody>
      </p:sp>
      <p:sp>
        <p:nvSpPr>
          <p:cNvPr id="8" name="bg object 22"/>
          <p:cNvSpPr/>
          <p:nvPr/>
        </p:nvSpPr>
        <p:spPr>
          <a:xfrm>
            <a:off x="10896600" y="-1"/>
            <a:ext cx="1295400"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70195"/>
            </a:srgbClr>
          </a:solidFill>
          <a:ln w="12700">
            <a:miter lim="400000"/>
          </a:ln>
        </p:spPr>
        <p:txBody>
          <a:bodyPr lIns="45719" rIns="45719"/>
          <a:lstStyle/>
          <a:p>
            <a:pPr/>
          </a:p>
        </p:txBody>
      </p:sp>
      <p:sp>
        <p:nvSpPr>
          <p:cNvPr id="9" name="bg object 23"/>
          <p:cNvSpPr/>
          <p:nvPr/>
        </p:nvSpPr>
        <p:spPr>
          <a:xfrm>
            <a:off x="10936247" y="-1"/>
            <a:ext cx="1255754"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998"/>
            </a:srgbClr>
          </a:solidFill>
          <a:ln w="12700">
            <a:miter lim="400000"/>
          </a:ln>
        </p:spPr>
        <p:txBody>
          <a:bodyPr lIns="45719" rIns="45719"/>
          <a:lstStyle/>
          <a:p>
            <a:pPr/>
          </a:p>
        </p:txBody>
      </p:sp>
      <p:sp>
        <p:nvSpPr>
          <p:cNvPr id="10" name="bg object 24"/>
          <p:cNvSpPr/>
          <p:nvPr/>
        </p:nvSpPr>
        <p:spPr>
          <a:xfrm>
            <a:off x="10372725" y="3590925"/>
            <a:ext cx="1819275" cy="32670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a:miter lim="400000"/>
          </a:ln>
        </p:spPr>
        <p:txBody>
          <a:bodyPr lIns="45719" rIns="45719"/>
          <a:lstStyle/>
          <a:p>
            <a:pPr/>
          </a:p>
        </p:txBody>
      </p:sp>
      <p:sp>
        <p:nvSpPr>
          <p:cNvPr id="11" name="bg object 25"/>
          <p:cNvSpPr/>
          <p:nvPr/>
        </p:nvSpPr>
        <p:spPr>
          <a:xfrm>
            <a:off x="0" y="4010025"/>
            <a:ext cx="447675" cy="2847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pPr/>
          </a:p>
        </p:txBody>
      </p:sp>
      <p:sp>
        <p:nvSpPr>
          <p:cNvPr id="12" name="Title Text"/>
          <p:cNvSpPr txBox="1"/>
          <p:nvPr>
            <p:ph type="title"/>
          </p:nvPr>
        </p:nvSpPr>
        <p:spPr>
          <a:xfrm>
            <a:off x="755331" y="385444"/>
            <a:ext cx="10681336" cy="7581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13" name="Body Level One…"/>
          <p:cNvSpPr txBox="1"/>
          <p:nvPr>
            <p:ph type="body" idx="1"/>
          </p:nvPr>
        </p:nvSpPr>
        <p:spPr>
          <a:xfrm>
            <a:off x="609600" y="1577339"/>
            <a:ext cx="10972800" cy="452628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11353417" y="6473337"/>
            <a:ext cx="199863" cy="152401"/>
          </a:xfrm>
          <a:prstGeom prst="rect">
            <a:avLst/>
          </a:prstGeom>
          <a:ln w="12700">
            <a:miter lim="400000"/>
          </a:ln>
        </p:spPr>
        <p:txBody>
          <a:bodyPr wrap="none" lIns="0" tIns="0" rIns="0" bIns="0">
            <a:spAutoFit/>
          </a:bodyPr>
          <a:lstStyle>
            <a:lvl1pPr indent="38100">
              <a:defRPr spc="9" sz="1100">
                <a:solidFill>
                  <a:srgbClr val="2D936B"/>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Calibri"/>
        </a:defRPr>
      </a:lvl1pPr>
      <a:lvl2pPr marL="0" marR="0" indent="4572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Calibri"/>
        </a:defRPr>
      </a:lvl2pPr>
      <a:lvl3pPr marL="0" marR="0" indent="9144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Calibri"/>
        </a:defRPr>
      </a:lvl3pPr>
      <a:lvl4pPr marL="0" marR="0" indent="1371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Calibri"/>
        </a:defRPr>
      </a:lvl4pPr>
      <a:lvl5pPr marL="0" marR="0" indent="18288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Calibri"/>
        </a:defRPr>
      </a:lvl5pPr>
      <a:lvl6pPr marL="0" marR="0" indent="22860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Calibri"/>
        </a:defRPr>
      </a:lvl6pPr>
      <a:lvl7pPr marL="0" marR="0" indent="27432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Calibri"/>
        </a:defRPr>
      </a:lvl7pPr>
      <a:lvl8pPr marL="0" marR="0" indent="32004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Calibri"/>
        </a:defRPr>
      </a:lvl8pPr>
      <a:lvl9pPr marL="0" marR="0" indent="3657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j-lt"/>
          <a:ea typeface="+mj-ea"/>
          <a:cs typeface="+mj-cs"/>
          <a:sym typeface="Calibri"/>
        </a:defRPr>
      </a:lvl9pPr>
    </p:bodyStyle>
    <p:otherStyle>
      <a:lvl1pPr marL="0" marR="0" indent="381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1pPr>
      <a:lvl2pPr marL="0" marR="0" indent="4572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2pPr>
      <a:lvl3pPr marL="0" marR="0" indent="9144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3pPr>
      <a:lvl4pPr marL="0" marR="0" indent="13716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4pPr>
      <a:lvl5pPr marL="0" marR="0" indent="18288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5pPr>
      <a:lvl6pPr marL="0" marR="0" indent="22860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6pPr>
      <a:lvl7pPr marL="0" marR="0" indent="27432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7pPr>
      <a:lvl8pPr marL="0" marR="0" indent="32004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8pPr>
      <a:lvl9pPr marL="0" marR="0" indent="36576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5" name="object 2"/>
          <p:cNvGrpSpPr/>
          <p:nvPr/>
        </p:nvGrpSpPr>
        <p:grpSpPr>
          <a:xfrm>
            <a:off x="876299" y="990599"/>
            <a:ext cx="1743076" cy="1333501"/>
            <a:chOff x="0" y="0"/>
            <a:chExt cx="1743075" cy="1333500"/>
          </a:xfrm>
        </p:grpSpPr>
        <p:sp>
          <p:nvSpPr>
            <p:cNvPr id="73" name="object 3"/>
            <p:cNvSpPr/>
            <p:nvPr/>
          </p:nvSpPr>
          <p:spPr>
            <a:xfrm>
              <a:off x="-1" y="276225"/>
              <a:ext cx="1228726" cy="1057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54" y="0"/>
                  </a:moveTo>
                  <a:lnTo>
                    <a:pt x="4646" y="0"/>
                  </a:lnTo>
                  <a:lnTo>
                    <a:pt x="0" y="10801"/>
                  </a:lnTo>
                  <a:lnTo>
                    <a:pt x="4646" y="21600"/>
                  </a:lnTo>
                  <a:lnTo>
                    <a:pt x="16954" y="21600"/>
                  </a:lnTo>
                  <a:lnTo>
                    <a:pt x="21600" y="10801"/>
                  </a:lnTo>
                  <a:lnTo>
                    <a:pt x="16954" y="0"/>
                  </a:lnTo>
                  <a:close/>
                </a:path>
              </a:pathLst>
            </a:custGeom>
            <a:solidFill>
              <a:srgbClr val="5FCAEE"/>
            </a:solidFill>
            <a:ln w="12700" cap="flat">
              <a:noFill/>
              <a:miter lim="400000"/>
            </a:ln>
            <a:effectLst/>
          </p:spPr>
          <p:txBody>
            <a:bodyPr wrap="square" lIns="45719" tIns="45719" rIns="45719" bIns="45719" numCol="1" anchor="t">
              <a:noAutofit/>
            </a:bodyPr>
            <a:lstStyle/>
            <a:p>
              <a:pPr/>
            </a:p>
          </p:txBody>
        </p:sp>
        <p:sp>
          <p:nvSpPr>
            <p:cNvPr id="74" name="object 4"/>
            <p:cNvSpPr/>
            <p:nvPr/>
          </p:nvSpPr>
          <p:spPr>
            <a:xfrm>
              <a:off x="1095375" y="-1"/>
              <a:ext cx="647700" cy="561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16" y="0"/>
                  </a:moveTo>
                  <a:lnTo>
                    <a:pt x="4684" y="0"/>
                  </a:lnTo>
                  <a:lnTo>
                    <a:pt x="0" y="10798"/>
                  </a:lnTo>
                  <a:lnTo>
                    <a:pt x="4684" y="21600"/>
                  </a:lnTo>
                  <a:lnTo>
                    <a:pt x="16916" y="21600"/>
                  </a:lnTo>
                  <a:lnTo>
                    <a:pt x="21600" y="10798"/>
                  </a:lnTo>
                  <a:lnTo>
                    <a:pt x="16916" y="0"/>
                  </a:lnTo>
                  <a:close/>
                </a:path>
              </a:pathLst>
            </a:custGeom>
            <a:solidFill>
              <a:srgbClr val="2D936B"/>
            </a:solidFill>
            <a:ln w="12700" cap="flat">
              <a:noFill/>
              <a:miter lim="400000"/>
            </a:ln>
            <a:effectLst/>
          </p:spPr>
          <p:txBody>
            <a:bodyPr wrap="square" lIns="45719" tIns="45719" rIns="45719" bIns="45719" numCol="1" anchor="t">
              <a:noAutofit/>
            </a:bodyPr>
            <a:lstStyle/>
            <a:p>
              <a:pPr/>
            </a:p>
          </p:txBody>
        </p:sp>
      </p:grpSp>
      <p:sp>
        <p:nvSpPr>
          <p:cNvPr id="76" name="object 5"/>
          <p:cNvSpPr/>
          <p:nvPr/>
        </p:nvSpPr>
        <p:spPr>
          <a:xfrm>
            <a:off x="3752850" y="1190625"/>
            <a:ext cx="1666875" cy="1438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1" y="0"/>
                </a:moveTo>
                <a:lnTo>
                  <a:pt x="4659" y="0"/>
                </a:lnTo>
                <a:lnTo>
                  <a:pt x="0" y="10799"/>
                </a:lnTo>
                <a:lnTo>
                  <a:pt x="4659" y="21600"/>
                </a:lnTo>
                <a:lnTo>
                  <a:pt x="16941" y="21600"/>
                </a:lnTo>
                <a:lnTo>
                  <a:pt x="21600" y="10799"/>
                </a:lnTo>
                <a:lnTo>
                  <a:pt x="16941" y="0"/>
                </a:lnTo>
                <a:close/>
              </a:path>
            </a:pathLst>
          </a:custGeom>
          <a:solidFill>
            <a:srgbClr val="42D0A1"/>
          </a:solidFill>
          <a:ln w="12700">
            <a:miter lim="400000"/>
          </a:ln>
        </p:spPr>
        <p:txBody>
          <a:bodyPr lIns="45719" rIns="45719"/>
          <a:lstStyle/>
          <a:p>
            <a:pPr/>
          </a:p>
        </p:txBody>
      </p:sp>
      <p:sp>
        <p:nvSpPr>
          <p:cNvPr id="77" name="object 6"/>
          <p:cNvSpPr/>
          <p:nvPr/>
        </p:nvSpPr>
        <p:spPr>
          <a:xfrm>
            <a:off x="3800475" y="5229225"/>
            <a:ext cx="723900" cy="619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81" y="0"/>
                </a:moveTo>
                <a:lnTo>
                  <a:pt x="4619" y="0"/>
                </a:lnTo>
                <a:lnTo>
                  <a:pt x="0" y="10802"/>
                </a:lnTo>
                <a:lnTo>
                  <a:pt x="4619" y="21600"/>
                </a:lnTo>
                <a:lnTo>
                  <a:pt x="16981" y="21600"/>
                </a:lnTo>
                <a:lnTo>
                  <a:pt x="21600" y="10802"/>
                </a:lnTo>
                <a:lnTo>
                  <a:pt x="16981" y="0"/>
                </a:lnTo>
                <a:close/>
              </a:path>
            </a:pathLst>
          </a:custGeom>
          <a:solidFill>
            <a:srgbClr val="42AF51"/>
          </a:solidFill>
          <a:ln w="12700">
            <a:miter lim="400000"/>
          </a:ln>
        </p:spPr>
        <p:txBody>
          <a:bodyPr lIns="45719" rIns="45719"/>
          <a:lstStyle/>
          <a:p>
            <a:pPr/>
          </a:p>
        </p:txBody>
      </p:sp>
      <p:sp>
        <p:nvSpPr>
          <p:cNvPr id="78" name="object 7"/>
          <p:cNvSpPr txBox="1"/>
          <p:nvPr>
            <p:ph type="ctrTitle"/>
          </p:nvPr>
        </p:nvSpPr>
        <p:spPr>
          <a:xfrm>
            <a:off x="-609600" y="850737"/>
            <a:ext cx="9982200" cy="2971327"/>
          </a:xfrm>
          <a:prstGeom prst="rect">
            <a:avLst/>
          </a:prstGeom>
        </p:spPr>
        <p:txBody>
          <a:bodyPr/>
          <a:lstStyle/>
          <a:p>
            <a:pPr indent="3213735">
              <a:spcBef>
                <a:spcPts val="100"/>
              </a:spcBef>
              <a:defRPr b="1" sz="4800">
                <a:solidFill>
                  <a:srgbClr val="984807"/>
                </a:solidFill>
                <a:latin typeface="Times New Roman"/>
                <a:ea typeface="Times New Roman"/>
                <a:cs typeface="Times New Roman"/>
                <a:sym typeface="Times New Roman"/>
              </a:defRPr>
            </a:pPr>
            <a:r>
              <a:t> </a:t>
            </a:r>
            <a:r>
              <a:rPr>
                <a:solidFill>
                  <a:srgbClr val="0070C0"/>
                </a:solidFill>
              </a:rPr>
              <a:t>VEHICLE ACCIDENT DETECTION USING CNN</a:t>
            </a:r>
            <a:br>
              <a:rPr>
                <a:solidFill>
                  <a:srgbClr val="0070C0"/>
                </a:solidFill>
              </a:rPr>
            </a:br>
          </a:p>
        </p:txBody>
      </p:sp>
      <p:pic>
        <p:nvPicPr>
          <p:cNvPr id="79" name="object 9" descr="object 9"/>
          <p:cNvPicPr>
            <a:picLocks noChangeAspect="1"/>
          </p:cNvPicPr>
          <p:nvPr/>
        </p:nvPicPr>
        <p:blipFill>
          <a:blip r:embed="rId2">
            <a:extLst/>
          </a:blip>
          <a:stretch>
            <a:fillRect/>
          </a:stretch>
        </p:blipFill>
        <p:spPr>
          <a:xfrm>
            <a:off x="676275" y="6467475"/>
            <a:ext cx="2143125" cy="200025"/>
          </a:xfrm>
          <a:prstGeom prst="rect">
            <a:avLst/>
          </a:prstGeom>
          <a:ln w="12700">
            <a:miter lim="400000"/>
          </a:ln>
        </p:spPr>
      </p:pic>
      <p:sp>
        <p:nvSpPr>
          <p:cNvPr id="80" name="object 11"/>
          <p:cNvSpPr txBox="1"/>
          <p:nvPr>
            <p:ph type="sldNum" sz="quarter" idx="4294967295"/>
          </p:nvPr>
        </p:nvSpPr>
        <p:spPr>
          <a:xfrm>
            <a:off x="11353417" y="6473337"/>
            <a:ext cx="127001"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1" name="TextBox 13"/>
          <p:cNvSpPr txBox="1"/>
          <p:nvPr/>
        </p:nvSpPr>
        <p:spPr>
          <a:xfrm>
            <a:off x="2006508" y="3437063"/>
            <a:ext cx="8519160" cy="20469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a:solidFill>
                  <a:srgbClr val="31859C"/>
                </a:solidFill>
                <a:latin typeface="Times New Roman"/>
                <a:ea typeface="Times New Roman"/>
                <a:cs typeface="Times New Roman"/>
                <a:sym typeface="Times New Roman"/>
              </a:defRPr>
            </a:pPr>
            <a:r>
              <a:t>PRESENTED BY:G M CHAITHANYA KUMAR</a:t>
            </a:r>
          </a:p>
          <a:p>
            <a:pPr>
              <a:defRPr b="1" sz="2800">
                <a:solidFill>
                  <a:srgbClr val="31859C"/>
                </a:solidFill>
                <a:latin typeface="Times New Roman"/>
                <a:ea typeface="Times New Roman"/>
                <a:cs typeface="Times New Roman"/>
                <a:sym typeface="Times New Roman"/>
              </a:defRPr>
            </a:pPr>
            <a:r>
              <a:t>REGISTER NO:211521244009</a:t>
            </a:r>
          </a:p>
          <a:p>
            <a:pPr>
              <a:defRPr b="1" sz="2800">
                <a:solidFill>
                  <a:srgbClr val="31859C"/>
                </a:solidFill>
                <a:latin typeface="Times New Roman"/>
                <a:ea typeface="Times New Roman"/>
                <a:cs typeface="Times New Roman"/>
                <a:sym typeface="Times New Roman"/>
              </a:defRPr>
            </a:pPr>
            <a:r>
              <a:t>DEPARTMENT: COMPUTER SCIENCE AND BUSINESS SYSTEM</a:t>
            </a:r>
          </a:p>
          <a:p>
            <a:pPr>
              <a:defRPr sz="2400">
                <a:latin typeface="Times New Roman"/>
                <a:ea typeface="Times New Roman"/>
                <a:cs typeface="Times New Roman"/>
                <a:sym typeface="Times New Roman"/>
              </a:defRPr>
            </a:pP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object 5"/>
          <p:cNvSpPr/>
          <p:nvPr/>
        </p:nvSpPr>
        <p:spPr>
          <a:xfrm>
            <a:off x="9353550" y="5895975"/>
            <a:ext cx="180975" cy="180975"/>
          </a:xfrm>
          <a:prstGeom prst="rect">
            <a:avLst/>
          </a:prstGeom>
          <a:solidFill>
            <a:srgbClr val="2D936B"/>
          </a:solidFill>
          <a:ln w="12700">
            <a:miter lim="400000"/>
          </a:ln>
        </p:spPr>
        <p:txBody>
          <a:bodyPr lIns="45719" rIns="45719"/>
          <a:lstStyle/>
          <a:p>
            <a:pPr/>
          </a:p>
        </p:txBody>
      </p:sp>
      <p:pic>
        <p:nvPicPr>
          <p:cNvPr id="179" name="object 6" descr="object 6"/>
          <p:cNvPicPr>
            <a:picLocks noChangeAspect="1"/>
          </p:cNvPicPr>
          <p:nvPr/>
        </p:nvPicPr>
        <p:blipFill>
          <a:blip r:embed="rId2">
            <a:extLst/>
          </a:blip>
          <a:stretch>
            <a:fillRect/>
          </a:stretch>
        </p:blipFill>
        <p:spPr>
          <a:xfrm>
            <a:off x="1666875" y="6467475"/>
            <a:ext cx="76200" cy="177800"/>
          </a:xfrm>
          <a:prstGeom prst="rect">
            <a:avLst/>
          </a:prstGeom>
          <a:ln w="12700">
            <a:miter lim="400000"/>
          </a:ln>
        </p:spPr>
      </p:pic>
      <p:sp>
        <p:nvSpPr>
          <p:cNvPr id="180" name="object 9"/>
          <p:cNvSpPr txBox="1"/>
          <p:nvPr>
            <p:ph type="sldNum" sz="quarter" idx="4294967295"/>
          </p:nvPr>
        </p:nvSpPr>
        <p:spPr>
          <a:xfrm>
            <a:off x="11277217" y="6473337"/>
            <a:ext cx="199863"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1" name="object 8"/>
          <p:cNvSpPr txBox="1"/>
          <p:nvPr/>
        </p:nvSpPr>
        <p:spPr>
          <a:xfrm>
            <a:off x="739774" y="304481"/>
            <a:ext cx="3303906"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b="1" spc="15" sz="4800">
                <a:latin typeface="Trebuchet MS"/>
                <a:ea typeface="Trebuchet MS"/>
                <a:cs typeface="Trebuchet MS"/>
                <a:sym typeface="Trebuchet MS"/>
              </a:defRPr>
            </a:pPr>
            <a:r>
              <a:t>M</a:t>
            </a:r>
            <a:r>
              <a:rPr spc="0"/>
              <a:t>O</a:t>
            </a:r>
            <a:r>
              <a:rPr spc="-15"/>
              <a:t>D</a:t>
            </a:r>
            <a:r>
              <a:rPr spc="-35"/>
              <a:t>E</a:t>
            </a:r>
            <a:r>
              <a:rPr spc="-30"/>
              <a:t>LL</a:t>
            </a:r>
            <a:r>
              <a:rPr spc="-5"/>
              <a:t>I</a:t>
            </a:r>
            <a:r>
              <a:rPr spc="30"/>
              <a:t>N</a:t>
            </a:r>
            <a:r>
              <a:rPr spc="5"/>
              <a:t>G</a:t>
            </a:r>
          </a:p>
        </p:txBody>
      </p:sp>
      <p:sp>
        <p:nvSpPr>
          <p:cNvPr id="182" name="object 3"/>
          <p:cNvSpPr/>
          <p:nvPr/>
        </p:nvSpPr>
        <p:spPr>
          <a:xfrm>
            <a:off x="10058400" y="525141"/>
            <a:ext cx="457200" cy="457201"/>
          </a:xfrm>
          <a:prstGeom prst="rect">
            <a:avLst/>
          </a:prstGeom>
          <a:solidFill>
            <a:srgbClr val="42AF51"/>
          </a:solidFill>
          <a:ln w="12700">
            <a:miter lim="400000"/>
          </a:ln>
        </p:spPr>
        <p:txBody>
          <a:bodyPr lIns="45719" rIns="45719"/>
          <a:lstStyle/>
          <a:p>
            <a:pPr/>
          </a:p>
        </p:txBody>
      </p:sp>
      <p:sp>
        <p:nvSpPr>
          <p:cNvPr id="183" name="Rectangle 1"/>
          <p:cNvSpPr txBox="1"/>
          <p:nvPr/>
        </p:nvSpPr>
        <p:spPr>
          <a:xfrm>
            <a:off x="721801" y="1626395"/>
            <a:ext cx="8595360" cy="383479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2000">
                <a:latin typeface="Times New Roman"/>
                <a:ea typeface="Times New Roman"/>
                <a:cs typeface="Times New Roman"/>
                <a:sym typeface="Times New Roman"/>
              </a:defRPr>
            </a:pPr>
            <a:r>
              <a:t>Data Acquisition: (Determine the method of data gathering depending on the strategy selected; for example, dashcams or traffic cameras for vision-based systems, or in-car sensors for sensor-based systems). </a:t>
            </a:r>
            <a:br/>
            <a:r>
              <a:t>Data preprocessing: cleaning and getting ready the gathered information for the selected detection technique (e.g., calibration of sensor data, annotation of image/video frames for vision systems).</a:t>
            </a:r>
            <a:br/>
            <a:r>
              <a:t>Crash Detection Algorithm: (Explain selected methodology, such as using algorithms to examine sensor data for abrupt changes suggestive of a collision or using labeled data to train a machine learning model for a vision system).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ext Placeholder 2"/>
          <p:cNvSpPr txBox="1"/>
          <p:nvPr>
            <p:ph type="body" idx="1"/>
          </p:nvPr>
        </p:nvSpPr>
        <p:spPr>
          <a:xfrm>
            <a:off x="457200" y="914400"/>
            <a:ext cx="9753600" cy="4801314"/>
          </a:xfrm>
          <a:prstGeom prst="rect">
            <a:avLst/>
          </a:prstGeom>
        </p:spPr>
        <p:txBody>
          <a:bodyPr/>
          <a:lstStyle/>
          <a:p>
            <a:pPr>
              <a:lnSpc>
                <a:spcPct val="150000"/>
              </a:lnSpc>
              <a:defRPr b="1" sz="3600">
                <a:latin typeface="Times New Roman"/>
                <a:ea typeface="Times New Roman"/>
                <a:cs typeface="Times New Roman"/>
                <a:sym typeface="Times New Roman"/>
              </a:defRPr>
            </a:pPr>
            <a:r>
              <a:t>Training and Validation:</a:t>
            </a:r>
          </a:p>
          <a:p>
            <a:pPr>
              <a:lnSpc>
                <a:spcPct val="150000"/>
              </a:lnSpc>
              <a:defRPr b="1" sz="2000">
                <a:latin typeface="Times New Roman"/>
                <a:ea typeface="Times New Roman"/>
                <a:cs typeface="Times New Roman"/>
                <a:sym typeface="Times New Roman"/>
              </a:defRPr>
            </a:pPr>
          </a:p>
          <a:p>
            <a:pPr lvl="1" marL="800100" indent="-342900">
              <a:lnSpc>
                <a:spcPct val="150000"/>
              </a:lnSpc>
              <a:buSzPct val="100000"/>
              <a:buFont typeface="Arial"/>
              <a:buChar char="•"/>
              <a:defRPr sz="2000">
                <a:latin typeface="Times New Roman"/>
                <a:ea typeface="Times New Roman"/>
                <a:cs typeface="Times New Roman"/>
                <a:sym typeface="Times New Roman"/>
              </a:defRPr>
            </a:pPr>
            <a:r>
              <a:t>Cross-validation techniques.</a:t>
            </a:r>
          </a:p>
          <a:p>
            <a:pPr lvl="1" marL="800100" indent="-342900">
              <a:lnSpc>
                <a:spcPct val="150000"/>
              </a:lnSpc>
              <a:buSzPct val="100000"/>
              <a:buFont typeface="Arial"/>
              <a:buChar char="•"/>
              <a:defRPr sz="2000">
                <a:latin typeface="Times New Roman"/>
                <a:ea typeface="Times New Roman"/>
                <a:cs typeface="Times New Roman"/>
                <a:sym typeface="Times New Roman"/>
              </a:defRPr>
            </a:pPr>
            <a:r>
              <a:t>Hyperparameter tuning.</a:t>
            </a:r>
          </a:p>
          <a:p>
            <a:pPr>
              <a:lnSpc>
                <a:spcPct val="150000"/>
              </a:lnSpc>
              <a:defRPr b="1" sz="3600">
                <a:latin typeface="Times New Roman"/>
                <a:ea typeface="Times New Roman"/>
                <a:cs typeface="Times New Roman"/>
                <a:sym typeface="Times New Roman"/>
              </a:defRPr>
            </a:pPr>
            <a:r>
              <a:t>Deployment:</a:t>
            </a:r>
          </a:p>
          <a:p>
            <a:pPr>
              <a:lnSpc>
                <a:spcPct val="150000"/>
              </a:lnSpc>
              <a:defRPr sz="2000">
                <a:latin typeface="Times New Roman"/>
                <a:ea typeface="Times New Roman"/>
                <a:cs typeface="Times New Roman"/>
                <a:sym typeface="Times New Roman"/>
              </a:defRPr>
            </a:pPr>
          </a:p>
          <a:p>
            <a:pPr lvl="1" marL="800100" indent="-342900">
              <a:lnSpc>
                <a:spcPct val="150000"/>
              </a:lnSpc>
              <a:buSzPct val="100000"/>
              <a:buFont typeface="Arial"/>
              <a:buChar char="•"/>
              <a:defRPr sz="2000">
                <a:latin typeface="Times New Roman"/>
                <a:ea typeface="Times New Roman"/>
                <a:cs typeface="Times New Roman"/>
                <a:sym typeface="Times New Roman"/>
              </a:defRPr>
            </a:pPr>
            <a:r>
              <a:t>API integration for real-time predictions.</a:t>
            </a:r>
          </a:p>
          <a:p>
            <a:pPr lvl="1" marL="800100" indent="-342900">
              <a:lnSpc>
                <a:spcPct val="150000"/>
              </a:lnSpc>
              <a:buSzPct val="100000"/>
              <a:buFont typeface="Arial"/>
              <a:buChar char="•"/>
              <a:defRPr sz="2000">
                <a:latin typeface="Times New Roman"/>
                <a:ea typeface="Times New Roman"/>
                <a:cs typeface="Times New Roman"/>
                <a:sym typeface="Times New Roman"/>
              </a:defRPr>
            </a:pPr>
            <a:r>
              <a:t>Cloud-based hosting for scalability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xfrm>
            <a:off x="228600" y="381000"/>
            <a:ext cx="10681335" cy="758191"/>
          </a:xfrm>
          <a:prstGeom prst="rect">
            <a:avLst/>
          </a:prstGeom>
        </p:spPr>
        <p:txBody>
          <a:bodyPr/>
          <a:lstStyle>
            <a:lvl1pPr>
              <a:defRPr>
                <a:solidFill>
                  <a:srgbClr val="0D0D0D"/>
                </a:solidFill>
                <a:latin typeface="Times New Roman"/>
                <a:ea typeface="Times New Roman"/>
                <a:cs typeface="Times New Roman"/>
                <a:sym typeface="Times New Roman"/>
              </a:defRPr>
            </a:lvl1pPr>
          </a:lstStyle>
          <a:p>
            <a:pPr/>
            <a:r>
              <a:t>Evaluation:</a:t>
            </a:r>
          </a:p>
        </p:txBody>
      </p:sp>
      <p:sp>
        <p:nvSpPr>
          <p:cNvPr id="188" name="TextBox 2"/>
          <p:cNvSpPr txBox="1"/>
          <p:nvPr/>
        </p:nvSpPr>
        <p:spPr>
          <a:xfrm>
            <a:off x="1112519" y="1066799"/>
            <a:ext cx="7147561" cy="57622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b="1" sz="2400"/>
            </a:pPr>
            <a:r>
              <a:t>Perfo</a:t>
            </a:r>
            <a:r>
              <a:rPr sz="2000">
                <a:latin typeface="Times New Roman"/>
                <a:ea typeface="Times New Roman"/>
                <a:cs typeface="Times New Roman"/>
                <a:sym typeface="Times New Roman"/>
              </a:rPr>
              <a:t>rmance Metrics</a:t>
            </a:r>
            <a:r>
              <a:rPr b="0" sz="2000">
                <a:latin typeface="Times New Roman"/>
                <a:ea typeface="Times New Roman"/>
                <a:cs typeface="Times New Roman"/>
                <a:sym typeface="Times New Roman"/>
              </a:rPr>
              <a:t>:</a:t>
            </a:r>
            <a:endParaRPr b="0" sz="2000">
              <a:latin typeface="Times New Roman"/>
              <a:ea typeface="Times New Roman"/>
              <a:cs typeface="Times New Roman"/>
              <a:sym typeface="Times New Roman"/>
            </a:endParaRPr>
          </a:p>
          <a:p>
            <a:pPr lvl="1" marL="800100" indent="-342900">
              <a:lnSpc>
                <a:spcPct val="150000"/>
              </a:lnSpc>
              <a:buSzPct val="100000"/>
              <a:buFont typeface="Arial"/>
              <a:buChar char="•"/>
              <a:defRPr sz="2000">
                <a:latin typeface="Times New Roman"/>
                <a:ea typeface="Times New Roman"/>
                <a:cs typeface="Times New Roman"/>
                <a:sym typeface="Times New Roman"/>
              </a:defRPr>
            </a:pPr>
            <a:r>
              <a:t>Accuracy: X%</a:t>
            </a:r>
          </a:p>
          <a:p>
            <a:pPr lvl="1" marL="800100" indent="-342900">
              <a:lnSpc>
                <a:spcPct val="150000"/>
              </a:lnSpc>
              <a:buSzPct val="100000"/>
              <a:buFont typeface="Arial"/>
              <a:buChar char="•"/>
              <a:defRPr sz="2000">
                <a:latin typeface="Times New Roman"/>
                <a:ea typeface="Times New Roman"/>
                <a:cs typeface="Times New Roman"/>
                <a:sym typeface="Times New Roman"/>
              </a:defRPr>
            </a:pPr>
            <a:r>
              <a:t>Precision: X%</a:t>
            </a:r>
          </a:p>
          <a:p>
            <a:pPr lvl="1" marL="800100" indent="-342900">
              <a:lnSpc>
                <a:spcPct val="150000"/>
              </a:lnSpc>
              <a:buSzPct val="100000"/>
              <a:buFont typeface="Arial"/>
              <a:buChar char="•"/>
              <a:defRPr sz="2000">
                <a:latin typeface="Times New Roman"/>
                <a:ea typeface="Times New Roman"/>
                <a:cs typeface="Times New Roman"/>
                <a:sym typeface="Times New Roman"/>
              </a:defRPr>
            </a:pPr>
            <a:r>
              <a:t>Recall: X%</a:t>
            </a:r>
          </a:p>
          <a:p>
            <a:pPr>
              <a:lnSpc>
                <a:spcPct val="150000"/>
              </a:lnSpc>
              <a:defRPr b="1" sz="2000">
                <a:latin typeface="Times New Roman"/>
                <a:ea typeface="Times New Roman"/>
                <a:cs typeface="Times New Roman"/>
                <a:sym typeface="Times New Roman"/>
              </a:defRPr>
            </a:pPr>
            <a:r>
              <a:t>Comparison with Baseline</a:t>
            </a:r>
            <a:r>
              <a:rPr b="0"/>
              <a:t>:</a:t>
            </a:r>
            <a:endParaRPr b="0"/>
          </a:p>
          <a:p>
            <a:pPr lvl="1" marL="800100" indent="-342900">
              <a:lnSpc>
                <a:spcPct val="150000"/>
              </a:lnSpc>
              <a:buSzPct val="100000"/>
              <a:buFont typeface="Arial"/>
              <a:buChar char="•"/>
              <a:defRPr sz="2000">
                <a:latin typeface="Times New Roman"/>
                <a:ea typeface="Times New Roman"/>
                <a:cs typeface="Times New Roman"/>
                <a:sym typeface="Times New Roman"/>
              </a:defRPr>
            </a:pPr>
            <a:r>
              <a:t>Improvement in accuracy by X%.</a:t>
            </a:r>
          </a:p>
          <a:p>
            <a:pPr>
              <a:lnSpc>
                <a:spcPct val="150000"/>
              </a:lnSpc>
              <a:defRPr b="1" sz="2000">
                <a:latin typeface="Times New Roman"/>
                <a:ea typeface="Times New Roman"/>
                <a:cs typeface="Times New Roman"/>
                <a:sym typeface="Times New Roman"/>
              </a:defRPr>
            </a:pPr>
            <a:r>
              <a:t>User Feedback:</a:t>
            </a:r>
          </a:p>
          <a:p>
            <a:pPr lvl="1" marL="800100" indent="-342900">
              <a:lnSpc>
                <a:spcPct val="150000"/>
              </a:lnSpc>
              <a:buSzPct val="100000"/>
              <a:buFont typeface="Arial"/>
              <a:buChar char="•"/>
              <a:defRPr sz="2000">
                <a:latin typeface="Times New Roman"/>
                <a:ea typeface="Times New Roman"/>
                <a:cs typeface="Times New Roman"/>
                <a:sym typeface="Times New Roman"/>
              </a:defRPr>
            </a:pPr>
            <a:r>
              <a:t>Positive responses from beta testers.</a:t>
            </a:r>
          </a:p>
          <a:p>
            <a:pPr lvl="1" marL="800100" indent="-342900">
              <a:lnSpc>
                <a:spcPct val="150000"/>
              </a:lnSpc>
              <a:buSzPct val="100000"/>
              <a:buFont typeface="Arial"/>
              <a:buChar char="•"/>
              <a:defRPr sz="2000">
                <a:latin typeface="Times New Roman"/>
                <a:ea typeface="Times New Roman"/>
                <a:cs typeface="Times New Roman"/>
                <a:sym typeface="Times New Roman"/>
              </a:defRPr>
            </a:pPr>
            <a:r>
              <a:t>Improved decision-making for fantasy leagues.</a:t>
            </a:r>
          </a:p>
          <a:p>
            <a:pPr>
              <a:lnSpc>
                <a:spcPct val="150000"/>
              </a:lnSpc>
              <a:defRPr b="1" sz="2000">
                <a:latin typeface="Times New Roman"/>
                <a:ea typeface="Times New Roman"/>
                <a:cs typeface="Times New Roman"/>
                <a:sym typeface="Times New Roman"/>
              </a:defRPr>
            </a:pPr>
            <a:r>
              <a:t>Future Enhancements:</a:t>
            </a:r>
          </a:p>
          <a:p>
            <a:pPr lvl="1" marL="800100" indent="-342900">
              <a:lnSpc>
                <a:spcPct val="150000"/>
              </a:lnSpc>
              <a:buSzPct val="100000"/>
              <a:buFont typeface="Arial"/>
              <a:buChar char="•"/>
              <a:defRPr sz="2000">
                <a:latin typeface="Times New Roman"/>
                <a:ea typeface="Times New Roman"/>
                <a:cs typeface="Times New Roman"/>
                <a:sym typeface="Times New Roman"/>
              </a:defRPr>
            </a:pPr>
            <a:r>
              <a:t>Integration of additional data sources.</a:t>
            </a:r>
          </a:p>
          <a:p>
            <a:pPr lvl="1" marL="800100" indent="-342900">
              <a:lnSpc>
                <a:spcPct val="150000"/>
              </a:lnSpc>
              <a:buSzPct val="100000"/>
              <a:buFont typeface="Arial"/>
              <a:buChar char="•"/>
              <a:defRPr sz="2000">
                <a:latin typeface="Times New Roman"/>
                <a:ea typeface="Times New Roman"/>
                <a:cs typeface="Times New Roman"/>
                <a:sym typeface="Times New Roman"/>
              </a:defRPr>
            </a:pPr>
            <a:r>
              <a:t>Enhanced model performance through ensemble methods</a:t>
            </a:r>
            <a:r>
              <a:rPr sz="2400">
                <a:latin typeface="+mj-lt"/>
                <a:ea typeface="+mj-ea"/>
                <a:cs typeface="+mj-cs"/>
                <a:sym typeface="Calibri"/>
              </a:rPr>
              <a:t>.</a:t>
            </a:r>
            <a:endParaRPr sz="2400">
              <a:latin typeface="+mj-lt"/>
              <a:ea typeface="+mj-ea"/>
              <a:cs typeface="+mj-cs"/>
              <a:sym typeface="Calibri"/>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itle 1"/>
          <p:cNvSpPr txBox="1"/>
          <p:nvPr>
            <p:ph type="title"/>
          </p:nvPr>
        </p:nvSpPr>
        <p:spPr>
          <a:xfrm>
            <a:off x="755332" y="385444"/>
            <a:ext cx="10681335" cy="758191"/>
          </a:xfrm>
          <a:prstGeom prst="rect">
            <a:avLst/>
          </a:prstGeom>
        </p:spPr>
        <p:txBody>
          <a:bodyPr/>
          <a:lstStyle>
            <a:lvl1pPr>
              <a:defRPr>
                <a:latin typeface="Times New Roman"/>
                <a:ea typeface="Times New Roman"/>
                <a:cs typeface="Times New Roman"/>
                <a:sym typeface="Times New Roman"/>
              </a:defRPr>
            </a:lvl1pPr>
          </a:lstStyle>
          <a:p>
            <a:pPr/>
            <a:r>
              <a:t>conclusion</a:t>
            </a:r>
          </a:p>
        </p:txBody>
      </p:sp>
      <p:sp>
        <p:nvSpPr>
          <p:cNvPr id="191" name="TextBox 3"/>
          <p:cNvSpPr txBox="1"/>
          <p:nvPr/>
        </p:nvSpPr>
        <p:spPr>
          <a:xfrm rot="10800000">
            <a:off x="801052" y="1730343"/>
            <a:ext cx="4956233" cy="8541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b="1" sz="2000">
                <a:solidFill>
                  <a:srgbClr val="1F1F1F"/>
                </a:solidFill>
                <a:latin typeface="Times New Roman"/>
                <a:ea typeface="Times New Roman"/>
                <a:cs typeface="Times New Roman"/>
                <a:sym typeface="Times New Roman"/>
              </a:defRPr>
            </a:lvl1pPr>
          </a:lstStyle>
          <a:p>
            <a:pPr/>
            <a:r>
              <a:t> </a:t>
            </a:r>
          </a:p>
        </p:txBody>
      </p:sp>
      <p:sp>
        <p:nvSpPr>
          <p:cNvPr id="192" name="Rectangle 1"/>
          <p:cNvSpPr txBox="1"/>
          <p:nvPr/>
        </p:nvSpPr>
        <p:spPr>
          <a:xfrm>
            <a:off x="1188719" y="1862053"/>
            <a:ext cx="6690361" cy="34020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2000">
                <a:latin typeface="Times New Roman"/>
                <a:ea typeface="Times New Roman"/>
                <a:cs typeface="Times New Roman"/>
                <a:sym typeface="Times New Roman"/>
              </a:defRPr>
            </a:pPr>
            <a:r>
              <a:t>Car Crash Detection: Moving Toward a Safer Future </a:t>
            </a:r>
            <a:br/>
            <a:r>
              <a:t>Systems for detecting car crashes have the potential to completely transform road safety. These technologies can drastically cut reaction times, limit injuries, and enhance traffic management by automatically detecting incidents. </a:t>
            </a:r>
            <a:br/>
            <a:r>
              <a:t>This project investigated the creation of a system for detecting auto crashes using (discuss your preferred method here, such as sensor-based or vision-based utilizing CNNs).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object 2"/>
          <p:cNvSpPr/>
          <p:nvPr/>
        </p:nvSpPr>
        <p:spPr>
          <a:xfrm>
            <a:off x="483442" y="581025"/>
            <a:ext cx="12192001" cy="6858000"/>
          </a:xfrm>
          <a:prstGeom prst="rect">
            <a:avLst/>
          </a:prstGeom>
          <a:solidFill>
            <a:srgbClr val="F1F1F1"/>
          </a:solidFill>
          <a:ln w="12700">
            <a:miter lim="400000"/>
          </a:ln>
        </p:spPr>
        <p:txBody>
          <a:bodyPr lIns="45719" rIns="45719"/>
          <a:lstStyle/>
          <a:p>
            <a:pPr>
              <a:defRPr>
                <a:latin typeface="Times New Roman"/>
                <a:ea typeface="Times New Roman"/>
                <a:cs typeface="Times New Roman"/>
                <a:sym typeface="Times New Roman"/>
              </a:defRPr>
            </a:pPr>
          </a:p>
        </p:txBody>
      </p:sp>
      <p:grpSp>
        <p:nvGrpSpPr>
          <p:cNvPr id="93" name="object 3"/>
          <p:cNvGrpSpPr/>
          <p:nvPr/>
        </p:nvGrpSpPr>
        <p:grpSpPr>
          <a:xfrm>
            <a:off x="7448611" y="0"/>
            <a:ext cx="4743390" cy="6858001"/>
            <a:chOff x="0" y="0"/>
            <a:chExt cx="4743388" cy="6858000"/>
          </a:xfrm>
        </p:grpSpPr>
        <p:sp>
          <p:nvSpPr>
            <p:cNvPr id="84" name="object 4"/>
            <p:cNvSpPr/>
            <p:nvPr/>
          </p:nvSpPr>
          <p:spPr>
            <a:xfrm>
              <a:off x="1928813" y="4825"/>
              <a:ext cx="1218354" cy="6853172"/>
            </a:xfrm>
            <a:prstGeom prst="line">
              <a:avLst/>
            </a:prstGeom>
            <a:noFill/>
            <a:ln w="9525" cap="flat">
              <a:solidFill>
                <a:srgbClr val="5FCAEE"/>
              </a:solidFill>
              <a:prstDash val="solid"/>
              <a:round/>
            </a:ln>
            <a:effectLst/>
          </p:spPr>
          <p:txBody>
            <a:bodyPr wrap="square" lIns="45719" tIns="45719" rIns="45719" bIns="45719" numCol="1" anchor="t">
              <a:noAutofit/>
            </a:bodyPr>
            <a:lstStyle/>
            <a:p>
              <a:pPr/>
            </a:p>
          </p:txBody>
        </p:sp>
        <p:sp>
          <p:nvSpPr>
            <p:cNvPr id="85" name="object 5"/>
            <p:cNvSpPr/>
            <p:nvPr/>
          </p:nvSpPr>
          <p:spPr>
            <a:xfrm flipH="1">
              <a:off x="-1" y="3694896"/>
              <a:ext cx="4743389" cy="3163101"/>
            </a:xfrm>
            <a:prstGeom prst="line">
              <a:avLst/>
            </a:prstGeom>
            <a:noFill/>
            <a:ln w="9525" cap="flat">
              <a:solidFill>
                <a:srgbClr val="5FCAEE"/>
              </a:solidFill>
              <a:prstDash val="solid"/>
              <a:round/>
            </a:ln>
            <a:effectLst/>
          </p:spPr>
          <p:txBody>
            <a:bodyPr wrap="square" lIns="45719" tIns="45719" rIns="45719" bIns="45719" numCol="1" anchor="t">
              <a:noAutofit/>
            </a:bodyPr>
            <a:lstStyle/>
            <a:p>
              <a:pPr/>
            </a:p>
          </p:txBody>
        </p:sp>
        <p:sp>
          <p:nvSpPr>
            <p:cNvPr id="86" name="object 6"/>
            <p:cNvSpPr/>
            <p:nvPr/>
          </p:nvSpPr>
          <p:spPr>
            <a:xfrm>
              <a:off x="1733488" y="0"/>
              <a:ext cx="3009900"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6077"/>
              </a:srgbClr>
            </a:solidFill>
            <a:ln w="12700" cap="flat">
              <a:noFill/>
              <a:miter lim="400000"/>
            </a:ln>
            <a:effectLst/>
          </p:spPr>
          <p:txBody>
            <a:bodyPr wrap="square" lIns="45719" tIns="45719" rIns="45719" bIns="45719" numCol="1" anchor="t">
              <a:noAutofit/>
            </a:bodyPr>
            <a:lstStyle/>
            <a:p>
              <a:pPr/>
            </a:p>
          </p:txBody>
        </p:sp>
        <p:sp>
          <p:nvSpPr>
            <p:cNvPr id="87" name="object 7"/>
            <p:cNvSpPr/>
            <p:nvPr/>
          </p:nvSpPr>
          <p:spPr>
            <a:xfrm>
              <a:off x="2154265" y="0"/>
              <a:ext cx="2589123"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999"/>
              </a:srgbClr>
            </a:solidFill>
            <a:ln w="12700" cap="flat">
              <a:noFill/>
              <a:miter lim="400000"/>
            </a:ln>
            <a:effectLst/>
          </p:spPr>
          <p:txBody>
            <a:bodyPr wrap="square" lIns="45719" tIns="45719" rIns="45719" bIns="45719" numCol="1" anchor="t">
              <a:noAutofit/>
            </a:bodyPr>
            <a:lstStyle/>
            <a:p>
              <a:pPr/>
            </a:p>
          </p:txBody>
        </p:sp>
        <p:sp>
          <p:nvSpPr>
            <p:cNvPr id="88" name="object 8"/>
            <p:cNvSpPr/>
            <p:nvPr/>
          </p:nvSpPr>
          <p:spPr>
            <a:xfrm>
              <a:off x="1485838" y="3048000"/>
              <a:ext cx="3257551" cy="381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pPr/>
            </a:p>
          </p:txBody>
        </p:sp>
        <p:sp>
          <p:nvSpPr>
            <p:cNvPr id="89" name="object 9"/>
            <p:cNvSpPr/>
            <p:nvPr/>
          </p:nvSpPr>
          <p:spPr>
            <a:xfrm>
              <a:off x="1889318" y="0"/>
              <a:ext cx="2854070"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50195"/>
              </a:srgbClr>
            </a:solidFill>
            <a:ln w="12700" cap="flat">
              <a:noFill/>
              <a:miter lim="400000"/>
            </a:ln>
            <a:effectLst/>
          </p:spPr>
          <p:txBody>
            <a:bodyPr wrap="square" lIns="45719" tIns="45719" rIns="45719" bIns="45719" numCol="1" anchor="t">
              <a:noAutofit/>
            </a:bodyPr>
            <a:lstStyle/>
            <a:p>
              <a:pPr/>
            </a:p>
          </p:txBody>
        </p:sp>
        <p:sp>
          <p:nvSpPr>
            <p:cNvPr id="90" name="object 10"/>
            <p:cNvSpPr/>
            <p:nvPr/>
          </p:nvSpPr>
          <p:spPr>
            <a:xfrm>
              <a:off x="3447987" y="0"/>
              <a:ext cx="1295401"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70195"/>
              </a:srgbClr>
            </a:solidFill>
            <a:ln w="12700" cap="flat">
              <a:noFill/>
              <a:miter lim="400000"/>
            </a:ln>
            <a:effectLst/>
          </p:spPr>
          <p:txBody>
            <a:bodyPr wrap="square" lIns="45719" tIns="45719" rIns="45719" bIns="45719" numCol="1" anchor="t">
              <a:noAutofit/>
            </a:bodyPr>
            <a:lstStyle/>
            <a:p>
              <a:pPr/>
            </a:p>
          </p:txBody>
        </p:sp>
        <p:sp>
          <p:nvSpPr>
            <p:cNvPr id="91" name="object 11"/>
            <p:cNvSpPr/>
            <p:nvPr/>
          </p:nvSpPr>
          <p:spPr>
            <a:xfrm>
              <a:off x="3487635" y="0"/>
              <a:ext cx="1255754"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998"/>
              </a:srgbClr>
            </a:solidFill>
            <a:ln w="12700" cap="flat">
              <a:noFill/>
              <a:miter lim="400000"/>
            </a:ln>
            <a:effectLst/>
          </p:spPr>
          <p:txBody>
            <a:bodyPr wrap="square" lIns="45719" tIns="45719" rIns="45719" bIns="45719" numCol="1" anchor="t">
              <a:noAutofit/>
            </a:bodyPr>
            <a:lstStyle/>
            <a:p>
              <a:pPr/>
            </a:p>
          </p:txBody>
        </p:sp>
        <p:sp>
          <p:nvSpPr>
            <p:cNvPr id="92" name="object 12"/>
            <p:cNvSpPr/>
            <p:nvPr/>
          </p:nvSpPr>
          <p:spPr>
            <a:xfrm>
              <a:off x="2924113" y="3590925"/>
              <a:ext cx="1819276" cy="32670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pPr/>
            </a:p>
          </p:txBody>
        </p:sp>
      </p:grpSp>
      <p:sp>
        <p:nvSpPr>
          <p:cNvPr id="94" name="object 13"/>
          <p:cNvSpPr/>
          <p:nvPr/>
        </p:nvSpPr>
        <p:spPr>
          <a:xfrm>
            <a:off x="0" y="4010025"/>
            <a:ext cx="447675" cy="2847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pPr/>
          </a:p>
        </p:txBody>
      </p:sp>
      <p:sp>
        <p:nvSpPr>
          <p:cNvPr id="95" name="object 14"/>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96" name="object 15"/>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97" name="object 16"/>
          <p:cNvSpPr/>
          <p:nvPr/>
        </p:nvSpPr>
        <p:spPr>
          <a:xfrm>
            <a:off x="9353550" y="5895975"/>
            <a:ext cx="180975" cy="180975"/>
          </a:xfrm>
          <a:prstGeom prst="rect">
            <a:avLst/>
          </a:prstGeom>
          <a:solidFill>
            <a:srgbClr val="2D936B"/>
          </a:solidFill>
          <a:ln w="12700">
            <a:miter lim="400000"/>
          </a:ln>
        </p:spPr>
        <p:txBody>
          <a:bodyPr lIns="45719" rIns="45719"/>
          <a:lstStyle/>
          <a:p>
            <a:pPr/>
          </a:p>
        </p:txBody>
      </p:sp>
      <p:sp>
        <p:nvSpPr>
          <p:cNvPr id="98" name="object 17"/>
          <p:cNvSpPr txBox="1"/>
          <p:nvPr>
            <p:ph type="title"/>
          </p:nvPr>
        </p:nvSpPr>
        <p:spPr>
          <a:xfrm>
            <a:off x="739774" y="829626"/>
            <a:ext cx="3909697" cy="678181"/>
          </a:xfrm>
          <a:prstGeom prst="rect">
            <a:avLst/>
          </a:prstGeom>
        </p:spPr>
        <p:txBody>
          <a:bodyPr/>
          <a:lstStyle/>
          <a:p>
            <a:pPr indent="12700">
              <a:spcBef>
                <a:spcPts val="100"/>
              </a:spcBef>
              <a:defRPr sz="4200"/>
            </a:pPr>
            <a:r>
              <a:t>PROJECT</a:t>
            </a:r>
            <a:r>
              <a:rPr spc="-100"/>
              <a:t> </a:t>
            </a:r>
            <a:r>
              <a:t>TITLE</a:t>
            </a:r>
          </a:p>
        </p:txBody>
      </p:sp>
      <p:grpSp>
        <p:nvGrpSpPr>
          <p:cNvPr id="101" name="object 18"/>
          <p:cNvGrpSpPr/>
          <p:nvPr/>
        </p:nvGrpSpPr>
        <p:grpSpPr>
          <a:xfrm>
            <a:off x="466725" y="6410325"/>
            <a:ext cx="3705225" cy="295275"/>
            <a:chOff x="0" y="0"/>
            <a:chExt cx="3705225" cy="295275"/>
          </a:xfrm>
        </p:grpSpPr>
        <p:pic>
          <p:nvPicPr>
            <p:cNvPr id="99" name="object 19" descr="object 19"/>
            <p:cNvPicPr>
              <a:picLocks noChangeAspect="1"/>
            </p:cNvPicPr>
            <p:nvPr/>
          </p:nvPicPr>
          <p:blipFill>
            <a:blip r:embed="rId2">
              <a:extLst/>
            </a:blip>
            <a:stretch>
              <a:fillRect/>
            </a:stretch>
          </p:blipFill>
          <p:spPr>
            <a:xfrm>
              <a:off x="209550" y="57150"/>
              <a:ext cx="2143125" cy="200025"/>
            </a:xfrm>
            <a:prstGeom prst="rect">
              <a:avLst/>
            </a:prstGeom>
            <a:ln w="12700" cap="flat">
              <a:noFill/>
              <a:miter lim="400000"/>
            </a:ln>
            <a:effectLst/>
          </p:spPr>
        </p:pic>
        <p:pic>
          <p:nvPicPr>
            <p:cNvPr id="100" name="object 20" descr="object 20"/>
            <p:cNvPicPr>
              <a:picLocks noChangeAspect="1"/>
            </p:cNvPicPr>
            <p:nvPr/>
          </p:nvPicPr>
          <p:blipFill>
            <a:blip r:embed="rId3">
              <a:extLst/>
            </a:blip>
            <a:stretch>
              <a:fillRect/>
            </a:stretch>
          </p:blipFill>
          <p:spPr>
            <a:xfrm>
              <a:off x="0" y="0"/>
              <a:ext cx="3705225" cy="295275"/>
            </a:xfrm>
            <a:prstGeom prst="rect">
              <a:avLst/>
            </a:prstGeom>
            <a:ln w="12700" cap="flat">
              <a:noFill/>
              <a:miter lim="400000"/>
            </a:ln>
            <a:effectLst/>
          </p:spPr>
        </p:pic>
      </p:grpSp>
      <p:sp>
        <p:nvSpPr>
          <p:cNvPr id="102" name="object 22"/>
          <p:cNvSpPr txBox="1"/>
          <p:nvPr>
            <p:ph type="sldNum" sz="quarter" idx="4294967295"/>
          </p:nvPr>
        </p:nvSpPr>
        <p:spPr>
          <a:xfrm>
            <a:off x="11353417" y="6473337"/>
            <a:ext cx="127001"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3" name="TextBox 22"/>
          <p:cNvSpPr txBox="1"/>
          <p:nvPr/>
        </p:nvSpPr>
        <p:spPr>
          <a:xfrm>
            <a:off x="1206245" y="2955949"/>
            <a:ext cx="8558785" cy="36342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4800">
                <a:solidFill>
                  <a:srgbClr val="0F0F0F"/>
                </a:solidFill>
                <a:latin typeface="Roboto"/>
                <a:ea typeface="Roboto"/>
                <a:cs typeface="Roboto"/>
                <a:sym typeface="Roboto"/>
              </a:defRPr>
            </a:pPr>
            <a:r>
              <a:t>VEHICLE ACCIDENT DETECTION USING </a:t>
            </a:r>
            <a:r>
              <a:rPr>
                <a:latin typeface="Times New Roman"/>
                <a:ea typeface="Times New Roman"/>
                <a:cs typeface="Times New Roman"/>
                <a:sym typeface="Times New Roman"/>
              </a:rPr>
              <a:t>(CONVOLUTIONAL NEURAL NETWORKS)CNN</a:t>
            </a:r>
            <a:br>
              <a:rPr>
                <a:latin typeface="Times New Roman"/>
                <a:ea typeface="Times New Roman"/>
                <a:cs typeface="Times New Roman"/>
                <a:sym typeface="Times New Roman"/>
              </a:rPr>
            </a:b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object 2"/>
          <p:cNvSpPr/>
          <p:nvPr/>
        </p:nvSpPr>
        <p:spPr>
          <a:xfrm>
            <a:off x="223837" y="-152400"/>
            <a:ext cx="12481714" cy="6858000"/>
          </a:xfrm>
          <a:prstGeom prst="rect">
            <a:avLst/>
          </a:prstGeom>
          <a:solidFill>
            <a:srgbClr val="F1F1F1"/>
          </a:solidFill>
          <a:ln w="12700">
            <a:miter lim="400000"/>
          </a:ln>
        </p:spPr>
        <p:txBody>
          <a:bodyPr lIns="45719" rIns="45719"/>
          <a:lstStyle/>
          <a:p>
            <a:pPr/>
          </a:p>
        </p:txBody>
      </p:sp>
      <p:grpSp>
        <p:nvGrpSpPr>
          <p:cNvPr id="115" name="object 3"/>
          <p:cNvGrpSpPr/>
          <p:nvPr/>
        </p:nvGrpSpPr>
        <p:grpSpPr>
          <a:xfrm>
            <a:off x="7448611" y="0"/>
            <a:ext cx="4743390" cy="6858001"/>
            <a:chOff x="0" y="0"/>
            <a:chExt cx="4743388" cy="6858000"/>
          </a:xfrm>
        </p:grpSpPr>
        <p:sp>
          <p:nvSpPr>
            <p:cNvPr id="106" name="object 4"/>
            <p:cNvSpPr/>
            <p:nvPr/>
          </p:nvSpPr>
          <p:spPr>
            <a:xfrm>
              <a:off x="1928813" y="4825"/>
              <a:ext cx="1218354" cy="6853172"/>
            </a:xfrm>
            <a:prstGeom prst="line">
              <a:avLst/>
            </a:prstGeom>
            <a:noFill/>
            <a:ln w="9525" cap="flat">
              <a:solidFill>
                <a:srgbClr val="5FCAEE"/>
              </a:solidFill>
              <a:prstDash val="solid"/>
              <a:round/>
            </a:ln>
            <a:effectLst/>
          </p:spPr>
          <p:txBody>
            <a:bodyPr wrap="square" lIns="45719" tIns="45719" rIns="45719" bIns="45719" numCol="1" anchor="t">
              <a:noAutofit/>
            </a:bodyPr>
            <a:lstStyle/>
            <a:p>
              <a:pPr/>
            </a:p>
          </p:txBody>
        </p:sp>
        <p:sp>
          <p:nvSpPr>
            <p:cNvPr id="107" name="object 5"/>
            <p:cNvSpPr/>
            <p:nvPr/>
          </p:nvSpPr>
          <p:spPr>
            <a:xfrm flipH="1">
              <a:off x="-1" y="3694896"/>
              <a:ext cx="4743389" cy="3163101"/>
            </a:xfrm>
            <a:prstGeom prst="line">
              <a:avLst/>
            </a:prstGeom>
            <a:noFill/>
            <a:ln w="9525" cap="flat">
              <a:solidFill>
                <a:srgbClr val="5FCAEE"/>
              </a:solidFill>
              <a:prstDash val="solid"/>
              <a:round/>
            </a:ln>
            <a:effectLst/>
          </p:spPr>
          <p:txBody>
            <a:bodyPr wrap="square" lIns="45719" tIns="45719" rIns="45719" bIns="45719" numCol="1" anchor="t">
              <a:noAutofit/>
            </a:bodyPr>
            <a:lstStyle/>
            <a:p>
              <a:pPr/>
            </a:p>
          </p:txBody>
        </p:sp>
        <p:sp>
          <p:nvSpPr>
            <p:cNvPr id="108" name="object 6"/>
            <p:cNvSpPr/>
            <p:nvPr/>
          </p:nvSpPr>
          <p:spPr>
            <a:xfrm>
              <a:off x="1733488" y="0"/>
              <a:ext cx="3009900"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6077"/>
              </a:srgbClr>
            </a:solidFill>
            <a:ln w="12700" cap="flat">
              <a:noFill/>
              <a:miter lim="400000"/>
            </a:ln>
            <a:effectLst/>
          </p:spPr>
          <p:txBody>
            <a:bodyPr wrap="square" lIns="45719" tIns="45719" rIns="45719" bIns="45719" numCol="1" anchor="t">
              <a:noAutofit/>
            </a:bodyPr>
            <a:lstStyle/>
            <a:p>
              <a:pPr/>
            </a:p>
          </p:txBody>
        </p:sp>
        <p:sp>
          <p:nvSpPr>
            <p:cNvPr id="109" name="object 7"/>
            <p:cNvSpPr/>
            <p:nvPr/>
          </p:nvSpPr>
          <p:spPr>
            <a:xfrm>
              <a:off x="2154265" y="0"/>
              <a:ext cx="2589123"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999"/>
              </a:srgbClr>
            </a:solidFill>
            <a:ln w="12700" cap="flat">
              <a:noFill/>
              <a:miter lim="400000"/>
            </a:ln>
            <a:effectLst/>
          </p:spPr>
          <p:txBody>
            <a:bodyPr wrap="square" lIns="45719" tIns="45719" rIns="45719" bIns="45719" numCol="1" anchor="t">
              <a:noAutofit/>
            </a:bodyPr>
            <a:lstStyle/>
            <a:p>
              <a:pPr/>
            </a:p>
          </p:txBody>
        </p:sp>
        <p:sp>
          <p:nvSpPr>
            <p:cNvPr id="110" name="object 8"/>
            <p:cNvSpPr/>
            <p:nvPr/>
          </p:nvSpPr>
          <p:spPr>
            <a:xfrm>
              <a:off x="1485838" y="3048000"/>
              <a:ext cx="3257551" cy="381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pPr/>
            </a:p>
          </p:txBody>
        </p:sp>
        <p:sp>
          <p:nvSpPr>
            <p:cNvPr id="111" name="object 9"/>
            <p:cNvSpPr/>
            <p:nvPr/>
          </p:nvSpPr>
          <p:spPr>
            <a:xfrm>
              <a:off x="1889318" y="0"/>
              <a:ext cx="2854070"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50195"/>
              </a:srgbClr>
            </a:solidFill>
            <a:ln w="12700" cap="flat">
              <a:noFill/>
              <a:miter lim="400000"/>
            </a:ln>
            <a:effectLst/>
          </p:spPr>
          <p:txBody>
            <a:bodyPr wrap="square" lIns="45719" tIns="45719" rIns="45719" bIns="45719" numCol="1" anchor="t">
              <a:noAutofit/>
            </a:bodyPr>
            <a:lstStyle/>
            <a:p>
              <a:pPr/>
            </a:p>
          </p:txBody>
        </p:sp>
        <p:sp>
          <p:nvSpPr>
            <p:cNvPr id="112" name="object 10"/>
            <p:cNvSpPr/>
            <p:nvPr/>
          </p:nvSpPr>
          <p:spPr>
            <a:xfrm>
              <a:off x="3447987" y="0"/>
              <a:ext cx="1295401"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70195"/>
              </a:srgbClr>
            </a:solidFill>
            <a:ln w="12700" cap="flat">
              <a:noFill/>
              <a:miter lim="400000"/>
            </a:ln>
            <a:effectLst/>
          </p:spPr>
          <p:txBody>
            <a:bodyPr wrap="square" lIns="45719" tIns="45719" rIns="45719" bIns="45719" numCol="1" anchor="t">
              <a:noAutofit/>
            </a:bodyPr>
            <a:lstStyle/>
            <a:p>
              <a:pPr/>
            </a:p>
          </p:txBody>
        </p:sp>
        <p:sp>
          <p:nvSpPr>
            <p:cNvPr id="113" name="object 11"/>
            <p:cNvSpPr/>
            <p:nvPr/>
          </p:nvSpPr>
          <p:spPr>
            <a:xfrm>
              <a:off x="3487635" y="0"/>
              <a:ext cx="1255754"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998"/>
              </a:srgbClr>
            </a:solidFill>
            <a:ln w="12700" cap="flat">
              <a:noFill/>
              <a:miter lim="400000"/>
            </a:ln>
            <a:effectLst/>
          </p:spPr>
          <p:txBody>
            <a:bodyPr wrap="square" lIns="45719" tIns="45719" rIns="45719" bIns="45719" numCol="1" anchor="t">
              <a:noAutofit/>
            </a:bodyPr>
            <a:lstStyle/>
            <a:p>
              <a:pPr/>
            </a:p>
          </p:txBody>
        </p:sp>
        <p:sp>
          <p:nvSpPr>
            <p:cNvPr id="114" name="object 12"/>
            <p:cNvSpPr/>
            <p:nvPr/>
          </p:nvSpPr>
          <p:spPr>
            <a:xfrm>
              <a:off x="2924113" y="3590925"/>
              <a:ext cx="1819276" cy="32670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pPr/>
            </a:p>
          </p:txBody>
        </p:sp>
      </p:grpSp>
      <p:sp>
        <p:nvSpPr>
          <p:cNvPr id="116" name="object 13"/>
          <p:cNvSpPr/>
          <p:nvPr/>
        </p:nvSpPr>
        <p:spPr>
          <a:xfrm>
            <a:off x="0" y="4010025"/>
            <a:ext cx="447675" cy="2847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pPr/>
          </a:p>
        </p:txBody>
      </p:sp>
      <p:sp>
        <p:nvSpPr>
          <p:cNvPr id="117" name="object 14"/>
          <p:cNvSpPr txBox="1"/>
          <p:nvPr/>
        </p:nvSpPr>
        <p:spPr>
          <a:xfrm>
            <a:off x="752475" y="6486037"/>
            <a:ext cx="1773554" cy="1529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200"/>
              </a:lnSpc>
              <a:defRPr spc="19" sz="1100">
                <a:solidFill>
                  <a:srgbClr val="2D83C3"/>
                </a:solidFill>
                <a:latin typeface="Trebuchet MS"/>
                <a:ea typeface="Trebuchet MS"/>
                <a:cs typeface="Trebuchet MS"/>
                <a:sym typeface="Trebuchet MS"/>
              </a:defRPr>
            </a:pPr>
            <a:r>
              <a:t>3/21/202</a:t>
            </a:r>
            <a:r>
              <a:rPr spc="9"/>
              <a:t>4</a:t>
            </a:r>
            <a:r>
              <a:rPr spc="0"/>
              <a:t> </a:t>
            </a:r>
            <a:r>
              <a:rPr spc="130"/>
              <a:t> </a:t>
            </a:r>
            <a:r>
              <a:rPr b="1" spc="50"/>
              <a:t>A</a:t>
            </a:r>
            <a:r>
              <a:rPr b="1" spc="15"/>
              <a:t>nnu</a:t>
            </a:r>
            <a:r>
              <a:rPr b="1" spc="9"/>
              <a:t>al</a:t>
            </a:r>
            <a:r>
              <a:rPr b="1" spc="-140"/>
              <a:t> </a:t>
            </a:r>
            <a:r>
              <a:rPr b="1" spc="0"/>
              <a:t>R</a:t>
            </a:r>
            <a:r>
              <a:rPr b="1" spc="35"/>
              <a:t>e</a:t>
            </a:r>
            <a:r>
              <a:rPr b="1" spc="90"/>
              <a:t>v</a:t>
            </a:r>
            <a:r>
              <a:rPr b="1" spc="-35"/>
              <a:t>i</a:t>
            </a:r>
            <a:r>
              <a:rPr b="1" spc="35"/>
              <a:t>e</a:t>
            </a:r>
            <a:r>
              <a:rPr b="1" spc="15"/>
              <a:t>w</a:t>
            </a:r>
          </a:p>
        </p:txBody>
      </p:sp>
      <p:sp>
        <p:nvSpPr>
          <p:cNvPr id="118" name="object 15"/>
          <p:cNvSpPr/>
          <p:nvPr/>
        </p:nvSpPr>
        <p:spPr>
          <a:xfrm>
            <a:off x="7362825" y="447675"/>
            <a:ext cx="361950" cy="3619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7929" y="386"/>
                </a:lnTo>
                <a:lnTo>
                  <a:pt x="5349" y="1474"/>
                </a:lnTo>
                <a:lnTo>
                  <a:pt x="3163" y="3163"/>
                </a:lnTo>
                <a:lnTo>
                  <a:pt x="1474" y="5349"/>
                </a:lnTo>
                <a:lnTo>
                  <a:pt x="386" y="7929"/>
                </a:lnTo>
                <a:lnTo>
                  <a:pt x="0" y="10800"/>
                </a:lnTo>
                <a:lnTo>
                  <a:pt x="386" y="13671"/>
                </a:lnTo>
                <a:lnTo>
                  <a:pt x="1474" y="16251"/>
                </a:lnTo>
                <a:lnTo>
                  <a:pt x="3163" y="18437"/>
                </a:lnTo>
                <a:lnTo>
                  <a:pt x="5349" y="20125"/>
                </a:lnTo>
                <a:lnTo>
                  <a:pt x="7929" y="21214"/>
                </a:lnTo>
                <a:lnTo>
                  <a:pt x="10800" y="21600"/>
                </a:lnTo>
                <a:lnTo>
                  <a:pt x="13671" y="21214"/>
                </a:lnTo>
                <a:lnTo>
                  <a:pt x="16251" y="20125"/>
                </a:lnTo>
                <a:lnTo>
                  <a:pt x="18437" y="18437"/>
                </a:lnTo>
                <a:lnTo>
                  <a:pt x="20125" y="16251"/>
                </a:lnTo>
                <a:lnTo>
                  <a:pt x="21214" y="13671"/>
                </a:lnTo>
                <a:lnTo>
                  <a:pt x="21600" y="10800"/>
                </a:lnTo>
                <a:lnTo>
                  <a:pt x="21214" y="7929"/>
                </a:lnTo>
                <a:lnTo>
                  <a:pt x="20125" y="5349"/>
                </a:lnTo>
                <a:lnTo>
                  <a:pt x="18437" y="3163"/>
                </a:lnTo>
                <a:lnTo>
                  <a:pt x="16251" y="1474"/>
                </a:lnTo>
                <a:lnTo>
                  <a:pt x="13671" y="386"/>
                </a:lnTo>
                <a:lnTo>
                  <a:pt x="10800" y="0"/>
                </a:lnTo>
                <a:close/>
              </a:path>
            </a:pathLst>
          </a:custGeom>
          <a:solidFill>
            <a:srgbClr val="EBEBEB"/>
          </a:solidFill>
          <a:ln w="12700">
            <a:miter lim="400000"/>
          </a:ln>
        </p:spPr>
        <p:txBody>
          <a:bodyPr lIns="45719" rIns="45719"/>
          <a:lstStyle/>
          <a:p>
            <a:pPr/>
          </a:p>
        </p:txBody>
      </p:sp>
      <p:sp>
        <p:nvSpPr>
          <p:cNvPr id="119" name="object 16"/>
          <p:cNvSpPr/>
          <p:nvPr/>
        </p:nvSpPr>
        <p:spPr>
          <a:xfrm>
            <a:off x="11010900" y="5610225"/>
            <a:ext cx="647700" cy="647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204" y="117"/>
                </a:lnTo>
                <a:lnTo>
                  <a:pt x="7681" y="457"/>
                </a:lnTo>
                <a:lnTo>
                  <a:pt x="6248" y="1004"/>
                </a:lnTo>
                <a:lnTo>
                  <a:pt x="4920" y="1740"/>
                </a:lnTo>
                <a:lnTo>
                  <a:pt x="3715" y="2649"/>
                </a:lnTo>
                <a:lnTo>
                  <a:pt x="2649" y="3714"/>
                </a:lnTo>
                <a:lnTo>
                  <a:pt x="1740" y="4919"/>
                </a:lnTo>
                <a:lnTo>
                  <a:pt x="1004" y="6247"/>
                </a:lnTo>
                <a:lnTo>
                  <a:pt x="457" y="7681"/>
                </a:lnTo>
                <a:lnTo>
                  <a:pt x="117" y="9204"/>
                </a:lnTo>
                <a:lnTo>
                  <a:pt x="0" y="10800"/>
                </a:lnTo>
                <a:lnTo>
                  <a:pt x="117" y="12396"/>
                </a:lnTo>
                <a:lnTo>
                  <a:pt x="457" y="13919"/>
                </a:lnTo>
                <a:lnTo>
                  <a:pt x="1004" y="15353"/>
                </a:lnTo>
                <a:lnTo>
                  <a:pt x="1740" y="16681"/>
                </a:lnTo>
                <a:lnTo>
                  <a:pt x="2649" y="17886"/>
                </a:lnTo>
                <a:lnTo>
                  <a:pt x="3715" y="18951"/>
                </a:lnTo>
                <a:lnTo>
                  <a:pt x="4920" y="19860"/>
                </a:lnTo>
                <a:lnTo>
                  <a:pt x="6248" y="20596"/>
                </a:lnTo>
                <a:lnTo>
                  <a:pt x="7681" y="21143"/>
                </a:lnTo>
                <a:lnTo>
                  <a:pt x="9204" y="21483"/>
                </a:lnTo>
                <a:lnTo>
                  <a:pt x="10800" y="21600"/>
                </a:lnTo>
                <a:lnTo>
                  <a:pt x="12396" y="21483"/>
                </a:lnTo>
                <a:lnTo>
                  <a:pt x="13919" y="21143"/>
                </a:lnTo>
                <a:lnTo>
                  <a:pt x="15352" y="20596"/>
                </a:lnTo>
                <a:lnTo>
                  <a:pt x="16680" y="19860"/>
                </a:lnTo>
                <a:lnTo>
                  <a:pt x="17885" y="18951"/>
                </a:lnTo>
                <a:lnTo>
                  <a:pt x="18950" y="17886"/>
                </a:lnTo>
                <a:lnTo>
                  <a:pt x="19860" y="16681"/>
                </a:lnTo>
                <a:lnTo>
                  <a:pt x="20596" y="15353"/>
                </a:lnTo>
                <a:lnTo>
                  <a:pt x="21143" y="13919"/>
                </a:lnTo>
                <a:lnTo>
                  <a:pt x="21483" y="12396"/>
                </a:lnTo>
                <a:lnTo>
                  <a:pt x="21600" y="10800"/>
                </a:lnTo>
                <a:lnTo>
                  <a:pt x="21483" y="9204"/>
                </a:lnTo>
                <a:lnTo>
                  <a:pt x="21143" y="7681"/>
                </a:lnTo>
                <a:lnTo>
                  <a:pt x="20596" y="6247"/>
                </a:lnTo>
                <a:lnTo>
                  <a:pt x="19860" y="4919"/>
                </a:lnTo>
                <a:lnTo>
                  <a:pt x="18950" y="3714"/>
                </a:lnTo>
                <a:lnTo>
                  <a:pt x="17885" y="2649"/>
                </a:lnTo>
                <a:lnTo>
                  <a:pt x="16680" y="1740"/>
                </a:lnTo>
                <a:lnTo>
                  <a:pt x="15352" y="1004"/>
                </a:lnTo>
                <a:lnTo>
                  <a:pt x="13919" y="457"/>
                </a:lnTo>
                <a:lnTo>
                  <a:pt x="12396" y="117"/>
                </a:lnTo>
                <a:lnTo>
                  <a:pt x="10800" y="0"/>
                </a:lnTo>
                <a:close/>
              </a:path>
            </a:pathLst>
          </a:custGeom>
          <a:solidFill>
            <a:srgbClr val="2D83C3"/>
          </a:solidFill>
          <a:ln w="12700">
            <a:miter lim="400000"/>
          </a:ln>
        </p:spPr>
        <p:txBody>
          <a:bodyPr lIns="45719" rIns="45719"/>
          <a:lstStyle/>
          <a:p>
            <a:pPr/>
          </a:p>
        </p:txBody>
      </p:sp>
      <p:pic>
        <p:nvPicPr>
          <p:cNvPr id="120" name="object 17" descr="object 17"/>
          <p:cNvPicPr>
            <a:picLocks noChangeAspect="1"/>
          </p:cNvPicPr>
          <p:nvPr/>
        </p:nvPicPr>
        <p:blipFill>
          <a:blip r:embed="rId2">
            <a:extLst/>
          </a:blip>
          <a:stretch>
            <a:fillRect/>
          </a:stretch>
        </p:blipFill>
        <p:spPr>
          <a:xfrm>
            <a:off x="10687050" y="6134100"/>
            <a:ext cx="247650" cy="247650"/>
          </a:xfrm>
          <a:prstGeom prst="rect">
            <a:avLst/>
          </a:prstGeom>
          <a:ln w="12700">
            <a:miter lim="400000"/>
          </a:ln>
        </p:spPr>
      </p:pic>
      <p:grpSp>
        <p:nvGrpSpPr>
          <p:cNvPr id="123" name="object 18"/>
          <p:cNvGrpSpPr/>
          <p:nvPr/>
        </p:nvGrpSpPr>
        <p:grpSpPr>
          <a:xfrm>
            <a:off x="47624" y="3819523"/>
            <a:ext cx="4124326" cy="3009899"/>
            <a:chOff x="0" y="0"/>
            <a:chExt cx="4124325" cy="3009898"/>
          </a:xfrm>
        </p:grpSpPr>
        <p:pic>
          <p:nvPicPr>
            <p:cNvPr id="121" name="object 19" descr="object 19"/>
            <p:cNvPicPr>
              <a:picLocks noChangeAspect="1"/>
            </p:cNvPicPr>
            <p:nvPr/>
          </p:nvPicPr>
          <p:blipFill>
            <a:blip r:embed="rId3">
              <a:extLst/>
            </a:blip>
            <a:stretch>
              <a:fillRect/>
            </a:stretch>
          </p:blipFill>
          <p:spPr>
            <a:xfrm>
              <a:off x="419100" y="2590801"/>
              <a:ext cx="3705225" cy="295276"/>
            </a:xfrm>
            <a:prstGeom prst="rect">
              <a:avLst/>
            </a:prstGeom>
            <a:ln w="12700" cap="flat">
              <a:noFill/>
              <a:miter lim="400000"/>
            </a:ln>
            <a:effectLst/>
          </p:spPr>
        </p:pic>
        <p:pic>
          <p:nvPicPr>
            <p:cNvPr id="122" name="object 20" descr="object 20"/>
            <p:cNvPicPr>
              <a:picLocks noChangeAspect="1"/>
            </p:cNvPicPr>
            <p:nvPr/>
          </p:nvPicPr>
          <p:blipFill>
            <a:blip r:embed="rId4">
              <a:extLst/>
            </a:blip>
            <a:stretch>
              <a:fillRect/>
            </a:stretch>
          </p:blipFill>
          <p:spPr>
            <a:xfrm>
              <a:off x="-1" y="-1"/>
              <a:ext cx="1733551" cy="3009900"/>
            </a:xfrm>
            <a:prstGeom prst="rect">
              <a:avLst/>
            </a:prstGeom>
            <a:ln w="12700" cap="flat">
              <a:noFill/>
              <a:miter lim="400000"/>
            </a:ln>
            <a:effectLst/>
          </p:spPr>
        </p:pic>
      </p:grpSp>
      <p:sp>
        <p:nvSpPr>
          <p:cNvPr id="124" name="object 21"/>
          <p:cNvSpPr txBox="1"/>
          <p:nvPr>
            <p:ph type="title"/>
          </p:nvPr>
        </p:nvSpPr>
        <p:spPr>
          <a:xfrm>
            <a:off x="739774" y="445387"/>
            <a:ext cx="2357122" cy="758191"/>
          </a:xfrm>
          <a:prstGeom prst="rect">
            <a:avLst/>
          </a:prstGeom>
        </p:spPr>
        <p:txBody>
          <a:bodyPr/>
          <a:lstStyle/>
          <a:p>
            <a:pPr indent="12700">
              <a:spcBef>
                <a:spcPts val="100"/>
              </a:spcBef>
            </a:pPr>
            <a:r>
              <a:t>A</a:t>
            </a:r>
            <a:r>
              <a:rPr spc="-100"/>
              <a:t>GE</a:t>
            </a:r>
            <a:r>
              <a:t>NDA</a:t>
            </a:r>
          </a:p>
        </p:txBody>
      </p:sp>
      <p:sp>
        <p:nvSpPr>
          <p:cNvPr id="125" name="object 22"/>
          <p:cNvSpPr txBox="1"/>
          <p:nvPr>
            <p:ph type="sldNum" sz="quarter" idx="4294967295"/>
          </p:nvPr>
        </p:nvSpPr>
        <p:spPr>
          <a:xfrm>
            <a:off x="11353417" y="6473337"/>
            <a:ext cx="127001"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TextBox 22"/>
          <p:cNvSpPr txBox="1"/>
          <p:nvPr/>
        </p:nvSpPr>
        <p:spPr>
          <a:xfrm>
            <a:off x="2555527" y="1041533"/>
            <a:ext cx="4937760" cy="51034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solidFill>
                  <a:srgbClr val="0D0D0D"/>
                </a:solidFill>
                <a:latin typeface="Times New Roman"/>
                <a:ea typeface="Times New Roman"/>
                <a:cs typeface="Times New Roman"/>
                <a:sym typeface="Times New Roman"/>
              </a:defRPr>
            </a:pPr>
          </a:p>
          <a:p>
            <a:pPr>
              <a:lnSpc>
                <a:spcPct val="150000"/>
              </a:lnSpc>
              <a:buSzPct val="100000"/>
              <a:buAutoNum type="arabicPeriod" startAt="1"/>
              <a:defRPr sz="2800">
                <a:solidFill>
                  <a:srgbClr val="0D0D0D"/>
                </a:solidFill>
                <a:latin typeface="Times New Roman"/>
                <a:ea typeface="Times New Roman"/>
                <a:cs typeface="Times New Roman"/>
                <a:sym typeface="Times New Roman"/>
              </a:defRPr>
            </a:pPr>
            <a:r>
              <a:t>End Users</a:t>
            </a:r>
          </a:p>
          <a:p>
            <a:pPr>
              <a:lnSpc>
                <a:spcPct val="150000"/>
              </a:lnSpc>
              <a:buSzPct val="100000"/>
              <a:buAutoNum type="arabicPeriod" startAt="1"/>
              <a:defRPr sz="2800">
                <a:solidFill>
                  <a:srgbClr val="0D0D0D"/>
                </a:solidFill>
                <a:latin typeface="Times New Roman"/>
                <a:ea typeface="Times New Roman"/>
                <a:cs typeface="Times New Roman"/>
                <a:sym typeface="Times New Roman"/>
              </a:defRPr>
            </a:pPr>
            <a:r>
              <a:t>Our Solution and Proposition</a:t>
            </a:r>
          </a:p>
          <a:p>
            <a:pPr>
              <a:lnSpc>
                <a:spcPct val="150000"/>
              </a:lnSpc>
              <a:buSzPct val="100000"/>
              <a:buAutoNum type="arabicPeriod" startAt="1"/>
              <a:defRPr sz="2800">
                <a:solidFill>
                  <a:srgbClr val="0D0D0D"/>
                </a:solidFill>
                <a:latin typeface="Times New Roman"/>
                <a:ea typeface="Times New Roman"/>
                <a:cs typeface="Times New Roman"/>
                <a:sym typeface="Times New Roman"/>
              </a:defRPr>
            </a:pPr>
            <a:r>
              <a:t>Project Overview</a:t>
            </a:r>
          </a:p>
          <a:p>
            <a:pPr>
              <a:lnSpc>
                <a:spcPct val="150000"/>
              </a:lnSpc>
              <a:buSzPct val="100000"/>
              <a:buAutoNum type="arabicPeriod" startAt="1"/>
              <a:defRPr sz="2800">
                <a:solidFill>
                  <a:srgbClr val="0D0D0D"/>
                </a:solidFill>
                <a:latin typeface="Times New Roman"/>
                <a:ea typeface="Times New Roman"/>
                <a:cs typeface="Times New Roman"/>
                <a:sym typeface="Times New Roman"/>
              </a:defRPr>
            </a:pPr>
            <a:r>
              <a:t>Key Features </a:t>
            </a:r>
          </a:p>
          <a:p>
            <a:pPr>
              <a:lnSpc>
                <a:spcPct val="150000"/>
              </a:lnSpc>
              <a:buSzPct val="100000"/>
              <a:buAutoNum type="arabicPeriod" startAt="1"/>
              <a:defRPr sz="2800">
                <a:solidFill>
                  <a:srgbClr val="0D0D0D"/>
                </a:solidFill>
                <a:latin typeface="Times New Roman"/>
                <a:ea typeface="Times New Roman"/>
                <a:cs typeface="Times New Roman"/>
                <a:sym typeface="Times New Roman"/>
              </a:defRPr>
            </a:pPr>
            <a:r>
              <a:t>Modelling Approach</a:t>
            </a:r>
          </a:p>
          <a:p>
            <a:pPr>
              <a:lnSpc>
                <a:spcPct val="150000"/>
              </a:lnSpc>
              <a:buSzPct val="100000"/>
              <a:buAutoNum type="arabicPeriod" startAt="1"/>
              <a:defRPr sz="2800">
                <a:solidFill>
                  <a:srgbClr val="0D0D0D"/>
                </a:solidFill>
                <a:latin typeface="Times New Roman"/>
                <a:ea typeface="Times New Roman"/>
                <a:cs typeface="Times New Roman"/>
                <a:sym typeface="Times New Roman"/>
              </a:defRPr>
            </a:pPr>
            <a:r>
              <a:t>Results and Evaluation</a:t>
            </a:r>
          </a:p>
          <a:p>
            <a:pPr>
              <a:lnSpc>
                <a:spcPct val="150000"/>
              </a:lnSpc>
              <a:buSzPct val="100000"/>
              <a:buAutoNum type="arabicPeriod" startAt="1"/>
              <a:defRPr sz="2800">
                <a:solidFill>
                  <a:srgbClr val="0D0D0D"/>
                </a:solidFill>
                <a:latin typeface="Times New Roman"/>
                <a:ea typeface="Times New Roman"/>
                <a:cs typeface="Times New Roman"/>
                <a:sym typeface="Times New Roman"/>
              </a:defRPr>
            </a:pPr>
            <a:r>
              <a:t>Conclusion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itle 1"/>
          <p:cNvSpPr txBox="1"/>
          <p:nvPr>
            <p:ph type="title"/>
          </p:nvPr>
        </p:nvSpPr>
        <p:spPr>
          <a:xfrm>
            <a:off x="755332" y="385444"/>
            <a:ext cx="10681335" cy="758191"/>
          </a:xfrm>
          <a:prstGeom prst="rect">
            <a:avLst/>
          </a:prstGeom>
        </p:spPr>
        <p:txBody>
          <a:bodyPr/>
          <a:lstStyle/>
          <a:p>
            <a:pPr/>
            <a:r>
              <a:t>PROJECT GOALS</a:t>
            </a:r>
          </a:p>
        </p:txBody>
      </p:sp>
      <p:sp>
        <p:nvSpPr>
          <p:cNvPr id="129" name="TextBox 3"/>
          <p:cNvSpPr txBox="1"/>
          <p:nvPr/>
        </p:nvSpPr>
        <p:spPr>
          <a:xfrm>
            <a:off x="1036320" y="1447800"/>
            <a:ext cx="8069579" cy="38328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buSzPct val="100000"/>
              <a:buFont typeface="Arial"/>
              <a:buChar char="•"/>
              <a:defRPr sz="2000">
                <a:solidFill>
                  <a:srgbClr val="1F1F1F"/>
                </a:solidFill>
                <a:latin typeface="Times New Roman"/>
                <a:ea typeface="Times New Roman"/>
                <a:cs typeface="Times New Roman"/>
                <a:sym typeface="Times New Roman"/>
              </a:defRPr>
            </a:pPr>
            <a:r>
              <a:t>Design and develop a accident detection system using (chosen approach).</a:t>
            </a:r>
          </a:p>
          <a:p>
            <a:pPr>
              <a:lnSpc>
                <a:spcPct val="150000"/>
              </a:lnSpc>
              <a:buSzPct val="100000"/>
              <a:buFont typeface="Arial"/>
              <a:buChar char="•"/>
              <a:defRPr sz="2000">
                <a:solidFill>
                  <a:srgbClr val="1F1F1F"/>
                </a:solidFill>
                <a:latin typeface="Times New Roman"/>
                <a:ea typeface="Times New Roman"/>
                <a:cs typeface="Times New Roman"/>
                <a:sym typeface="Times New Roman"/>
              </a:defRPr>
            </a:pPr>
            <a:r>
              <a:t>Achieve high accuracy in differentiating between crash and non-crash scenarios.</a:t>
            </a:r>
          </a:p>
          <a:p>
            <a:pPr>
              <a:lnSpc>
                <a:spcPct val="150000"/>
              </a:lnSpc>
              <a:buSzPct val="100000"/>
              <a:buFont typeface="Arial"/>
              <a:buChar char="•"/>
              <a:defRPr sz="2000">
                <a:solidFill>
                  <a:srgbClr val="1F1F1F"/>
                </a:solidFill>
                <a:latin typeface="Times New Roman"/>
                <a:ea typeface="Times New Roman"/>
                <a:cs typeface="Times New Roman"/>
                <a:sym typeface="Times New Roman"/>
              </a:defRPr>
            </a:pPr>
            <a:r>
              <a:t>Enable real-time crash detection for immediate response.</a:t>
            </a:r>
          </a:p>
          <a:p>
            <a:pPr>
              <a:lnSpc>
                <a:spcPct val="150000"/>
              </a:lnSpc>
              <a:buSzPct val="100000"/>
              <a:buFont typeface="Arial"/>
              <a:buChar char="•"/>
              <a:defRPr sz="2000">
                <a:solidFill>
                  <a:srgbClr val="1F1F1F"/>
                </a:solidFill>
                <a:latin typeface="Times New Roman"/>
                <a:ea typeface="Times New Roman"/>
                <a:cs typeface="Times New Roman"/>
                <a:sym typeface="Times New Roman"/>
              </a:defRPr>
            </a:pPr>
            <a:r>
              <a:t>Integrate the system with existing infrastructure or communication channels for automated emergency response initiation.</a:t>
            </a:r>
          </a:p>
          <a:p>
            <a:pPr>
              <a:lnSpc>
                <a:spcPct val="150000"/>
              </a:lnSpc>
              <a:buSzPct val="100000"/>
              <a:buFont typeface="Arial"/>
              <a:buChar char="•"/>
              <a:defRPr sz="2000">
                <a:solidFill>
                  <a:srgbClr val="1F1F1F"/>
                </a:solidFill>
                <a:latin typeface="Times New Roman"/>
                <a:ea typeface="Times New Roman"/>
                <a:cs typeface="Times New Roman"/>
                <a:sym typeface="Times New Roman"/>
              </a:defRPr>
            </a:pPr>
            <a:r>
              <a:t>A functional car crash detection system prototype.</a:t>
            </a:r>
          </a:p>
          <a:p>
            <a:pPr>
              <a:lnSpc>
                <a:spcPct val="150000"/>
              </a:lnSpc>
              <a:buSzPct val="100000"/>
              <a:buFont typeface="Arial"/>
              <a:buChar char="•"/>
              <a:defRPr sz="2000">
                <a:solidFill>
                  <a:srgbClr val="1F1F1F"/>
                </a:solidFill>
                <a:latin typeface="Times New Roman"/>
                <a:ea typeface="Times New Roman"/>
                <a:cs typeface="Times New Roman"/>
                <a:sym typeface="Times New Roman"/>
              </a:defRPr>
            </a:pPr>
            <a:r>
              <a:t>Evaluation of the system's accuracy and performance.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4" name="object 2"/>
          <p:cNvGrpSpPr/>
          <p:nvPr/>
        </p:nvGrpSpPr>
        <p:grpSpPr>
          <a:xfrm>
            <a:off x="7991475" y="2933700"/>
            <a:ext cx="2762250" cy="3257550"/>
            <a:chOff x="0" y="0"/>
            <a:chExt cx="2762250" cy="3257550"/>
          </a:xfrm>
        </p:grpSpPr>
        <p:sp>
          <p:nvSpPr>
            <p:cNvPr id="131" name="object 3"/>
            <p:cNvSpPr/>
            <p:nvPr/>
          </p:nvSpPr>
          <p:spPr>
            <a:xfrm>
              <a:off x="1362075" y="2428875"/>
              <a:ext cx="457200" cy="457200"/>
            </a:xfrm>
            <a:prstGeom prst="rect">
              <a:avLst/>
            </a:prstGeom>
            <a:solidFill>
              <a:srgbClr val="42AF51"/>
            </a:solidFill>
            <a:ln w="12700" cap="flat">
              <a:noFill/>
              <a:miter lim="400000"/>
            </a:ln>
            <a:effectLst/>
          </p:spPr>
          <p:txBody>
            <a:bodyPr wrap="square" lIns="45719" tIns="45719" rIns="45719" bIns="45719" numCol="1" anchor="t">
              <a:noAutofit/>
            </a:bodyPr>
            <a:lstStyle/>
            <a:p>
              <a:pPr/>
            </a:p>
          </p:txBody>
        </p:sp>
        <p:sp>
          <p:nvSpPr>
            <p:cNvPr id="132" name="object 4"/>
            <p:cNvSpPr/>
            <p:nvPr/>
          </p:nvSpPr>
          <p:spPr>
            <a:xfrm>
              <a:off x="1362075" y="2962275"/>
              <a:ext cx="180975" cy="180975"/>
            </a:xfrm>
            <a:prstGeom prst="rect">
              <a:avLst/>
            </a:prstGeom>
            <a:solidFill>
              <a:srgbClr val="2D936B"/>
            </a:solidFill>
            <a:ln w="12700" cap="flat">
              <a:noFill/>
              <a:miter lim="400000"/>
            </a:ln>
            <a:effectLst/>
          </p:spPr>
          <p:txBody>
            <a:bodyPr wrap="square" lIns="45719" tIns="45719" rIns="45719" bIns="45719" numCol="1" anchor="t">
              <a:noAutofit/>
            </a:bodyPr>
            <a:lstStyle/>
            <a:p>
              <a:pPr/>
            </a:p>
          </p:txBody>
        </p:sp>
        <p:pic>
          <p:nvPicPr>
            <p:cNvPr id="133" name="object 5" descr="object 5"/>
            <p:cNvPicPr>
              <a:picLocks noChangeAspect="1"/>
            </p:cNvPicPr>
            <p:nvPr/>
          </p:nvPicPr>
          <p:blipFill>
            <a:blip r:embed="rId2">
              <a:extLst/>
            </a:blip>
            <a:stretch>
              <a:fillRect/>
            </a:stretch>
          </p:blipFill>
          <p:spPr>
            <a:xfrm>
              <a:off x="0" y="0"/>
              <a:ext cx="2762250" cy="3257550"/>
            </a:xfrm>
            <a:prstGeom prst="rect">
              <a:avLst/>
            </a:prstGeom>
            <a:ln w="12700" cap="flat">
              <a:noFill/>
              <a:miter lim="400000"/>
            </a:ln>
            <a:effectLst/>
          </p:spPr>
        </p:pic>
      </p:grpSp>
      <p:sp>
        <p:nvSpPr>
          <p:cNvPr id="135" name="object 6"/>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36" name="object 7"/>
          <p:cNvSpPr txBox="1"/>
          <p:nvPr>
            <p:ph type="title"/>
          </p:nvPr>
        </p:nvSpPr>
        <p:spPr>
          <a:xfrm>
            <a:off x="834071" y="575055"/>
            <a:ext cx="5636897" cy="678181"/>
          </a:xfrm>
          <a:prstGeom prst="rect">
            <a:avLst/>
          </a:prstGeom>
        </p:spPr>
        <p:txBody>
          <a:bodyPr/>
          <a:lstStyle/>
          <a:p>
            <a:pPr indent="12700">
              <a:spcBef>
                <a:spcPts val="100"/>
              </a:spcBef>
              <a:tabLst>
                <a:tab pos="2717800" algn="l"/>
              </a:tabLst>
              <a:defRPr spc="-100" sz="4200"/>
            </a:pPr>
            <a:r>
              <a:t>P</a:t>
            </a:r>
            <a:r>
              <a:rPr spc="0"/>
              <a:t>ROBL</a:t>
            </a:r>
            <a:r>
              <a:t>E</a:t>
            </a:r>
            <a:r>
              <a:rPr spc="0"/>
              <a:t>M	S</a:t>
            </a:r>
            <a:r>
              <a:rPr spc="-400"/>
              <a:t>TA</a:t>
            </a:r>
            <a:r>
              <a:rPr spc="0"/>
              <a:t>T</a:t>
            </a:r>
            <a:r>
              <a:t>EME</a:t>
            </a:r>
            <a:r>
              <a:rPr spc="0"/>
              <a:t>NT</a:t>
            </a:r>
          </a:p>
        </p:txBody>
      </p:sp>
      <p:pic>
        <p:nvPicPr>
          <p:cNvPr id="137" name="object 8" descr="object 8"/>
          <p:cNvPicPr>
            <a:picLocks noChangeAspect="1"/>
          </p:cNvPicPr>
          <p:nvPr/>
        </p:nvPicPr>
        <p:blipFill>
          <a:blip r:embed="rId3">
            <a:extLst/>
          </a:blip>
          <a:stretch>
            <a:fillRect/>
          </a:stretch>
        </p:blipFill>
        <p:spPr>
          <a:xfrm>
            <a:off x="676275" y="6467475"/>
            <a:ext cx="2143125" cy="200025"/>
          </a:xfrm>
          <a:prstGeom prst="rect">
            <a:avLst/>
          </a:prstGeom>
          <a:ln w="12700">
            <a:miter lim="400000"/>
          </a:ln>
        </p:spPr>
      </p:pic>
      <p:sp>
        <p:nvSpPr>
          <p:cNvPr id="138" name="object 10"/>
          <p:cNvSpPr txBox="1"/>
          <p:nvPr>
            <p:ph type="sldNum" sz="quarter" idx="4294967295"/>
          </p:nvPr>
        </p:nvSpPr>
        <p:spPr>
          <a:xfrm>
            <a:off x="11353417" y="6473337"/>
            <a:ext cx="127001"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9" name="TextBox 10"/>
          <p:cNvSpPr txBox="1"/>
          <p:nvPr/>
        </p:nvSpPr>
        <p:spPr>
          <a:xfrm rot="10800000">
            <a:off x="721994" y="1695163"/>
            <a:ext cx="6068758" cy="22628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p>
          <a:p>
            <a:pPr>
              <a:defRPr sz="2400"/>
            </a:pPr>
          </a:p>
          <a:p>
            <a:pPr>
              <a:defRPr sz="2400"/>
            </a:pPr>
            <a:br/>
            <a:r>
              <a:t> </a:t>
            </a:r>
          </a:p>
          <a:p>
            <a:pPr>
              <a:defRPr sz="2400"/>
            </a:pPr>
          </a:p>
        </p:txBody>
      </p:sp>
      <p:sp>
        <p:nvSpPr>
          <p:cNvPr id="140" name="Rectangle 3"/>
          <p:cNvSpPr txBox="1"/>
          <p:nvPr/>
        </p:nvSpPr>
        <p:spPr>
          <a:xfrm>
            <a:off x="350520" y="1952860"/>
            <a:ext cx="8671560" cy="383479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2000">
                <a:latin typeface="Times New Roman"/>
                <a:ea typeface="Times New Roman"/>
                <a:cs typeface="Times New Roman"/>
                <a:sym typeface="Times New Roman"/>
              </a:defRPr>
            </a:pPr>
            <a:r>
              <a:t>Advanced systems are required to quickly identify and address crashes. </a:t>
            </a:r>
            <a:br/>
            <a:r>
              <a:t>Absence of effective ways to quickly notify emergency servicesGlobally, traffic accidents are the primary cause of fatalities and serious injuries. In order to minimize casualties and property damage, it is imperative that these incidents be detected and responded to promptly. </a:t>
            </a:r>
            <a:br/>
            <a:r>
              <a:t>The goal of this research is to use convolutional neural networks (CNNs) to create a reliable system for detecting auto crashes. When analyzing traffic situations (pictures or video frames), the algorithm will determine whether an automobile crash is taking place automatically.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5" name="object 2"/>
          <p:cNvGrpSpPr/>
          <p:nvPr/>
        </p:nvGrpSpPr>
        <p:grpSpPr>
          <a:xfrm>
            <a:off x="8658225" y="2647950"/>
            <a:ext cx="3533775" cy="3810000"/>
            <a:chOff x="0" y="0"/>
            <a:chExt cx="3533775" cy="3810000"/>
          </a:xfrm>
        </p:grpSpPr>
        <p:sp>
          <p:nvSpPr>
            <p:cNvPr id="142" name="object 3"/>
            <p:cNvSpPr/>
            <p:nvPr/>
          </p:nvSpPr>
          <p:spPr>
            <a:xfrm>
              <a:off x="695325" y="2714625"/>
              <a:ext cx="457200" cy="457200"/>
            </a:xfrm>
            <a:prstGeom prst="rect">
              <a:avLst/>
            </a:prstGeom>
            <a:solidFill>
              <a:srgbClr val="42AF51"/>
            </a:solidFill>
            <a:ln w="12700" cap="flat">
              <a:noFill/>
              <a:miter lim="400000"/>
            </a:ln>
            <a:effectLst/>
          </p:spPr>
          <p:txBody>
            <a:bodyPr wrap="square" lIns="45719" tIns="45719" rIns="45719" bIns="45719" numCol="1" anchor="t">
              <a:noAutofit/>
            </a:bodyPr>
            <a:lstStyle/>
            <a:p>
              <a:pPr/>
            </a:p>
          </p:txBody>
        </p:sp>
        <p:sp>
          <p:nvSpPr>
            <p:cNvPr id="143" name="object 4"/>
            <p:cNvSpPr/>
            <p:nvPr/>
          </p:nvSpPr>
          <p:spPr>
            <a:xfrm>
              <a:off x="695325" y="3248025"/>
              <a:ext cx="180975" cy="180975"/>
            </a:xfrm>
            <a:prstGeom prst="rect">
              <a:avLst/>
            </a:prstGeom>
            <a:solidFill>
              <a:srgbClr val="2D936B"/>
            </a:solidFill>
            <a:ln w="12700" cap="flat">
              <a:noFill/>
              <a:miter lim="400000"/>
            </a:ln>
            <a:effectLst/>
          </p:spPr>
          <p:txBody>
            <a:bodyPr wrap="square" lIns="45719" tIns="45719" rIns="45719" bIns="45719" numCol="1" anchor="t">
              <a:noAutofit/>
            </a:bodyPr>
            <a:lstStyle/>
            <a:p>
              <a:pPr/>
            </a:p>
          </p:txBody>
        </p:sp>
        <p:pic>
          <p:nvPicPr>
            <p:cNvPr id="144" name="object 5" descr="object 5"/>
            <p:cNvPicPr>
              <a:picLocks noChangeAspect="1"/>
            </p:cNvPicPr>
            <p:nvPr/>
          </p:nvPicPr>
          <p:blipFill>
            <a:blip r:embed="rId2">
              <a:extLst/>
            </a:blip>
            <a:stretch>
              <a:fillRect/>
            </a:stretch>
          </p:blipFill>
          <p:spPr>
            <a:xfrm>
              <a:off x="0" y="0"/>
              <a:ext cx="3533775" cy="3810000"/>
            </a:xfrm>
            <a:prstGeom prst="rect">
              <a:avLst/>
            </a:prstGeom>
            <a:ln w="12700" cap="flat">
              <a:noFill/>
              <a:miter lim="400000"/>
            </a:ln>
            <a:effectLst/>
          </p:spPr>
        </p:pic>
      </p:grpSp>
      <p:sp>
        <p:nvSpPr>
          <p:cNvPr id="146" name="object 6"/>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47" name="object 7"/>
          <p:cNvSpPr txBox="1"/>
          <p:nvPr>
            <p:ph type="title"/>
          </p:nvPr>
        </p:nvSpPr>
        <p:spPr>
          <a:xfrm>
            <a:off x="739774" y="829626"/>
            <a:ext cx="5263517" cy="678181"/>
          </a:xfrm>
          <a:prstGeom prst="rect">
            <a:avLst/>
          </a:prstGeom>
        </p:spPr>
        <p:txBody>
          <a:bodyPr/>
          <a:lstStyle/>
          <a:p>
            <a:pPr indent="12700">
              <a:spcBef>
                <a:spcPts val="100"/>
              </a:spcBef>
              <a:tabLst>
                <a:tab pos="2641600" algn="l"/>
              </a:tabLst>
              <a:defRPr sz="4200"/>
            </a:pPr>
            <a:r>
              <a:t>PROJECT	</a:t>
            </a:r>
            <a:r>
              <a:rPr spc="-100"/>
              <a:t>OVERVIEW</a:t>
            </a:r>
          </a:p>
        </p:txBody>
      </p:sp>
      <p:pic>
        <p:nvPicPr>
          <p:cNvPr id="148" name="object 8" descr="object 8"/>
          <p:cNvPicPr>
            <a:picLocks noChangeAspect="1"/>
          </p:cNvPicPr>
          <p:nvPr/>
        </p:nvPicPr>
        <p:blipFill>
          <a:blip r:embed="rId3">
            <a:extLst/>
          </a:blip>
          <a:stretch>
            <a:fillRect/>
          </a:stretch>
        </p:blipFill>
        <p:spPr>
          <a:xfrm>
            <a:off x="676275" y="6467475"/>
            <a:ext cx="2143125" cy="200025"/>
          </a:xfrm>
          <a:prstGeom prst="rect">
            <a:avLst/>
          </a:prstGeom>
          <a:ln w="12700">
            <a:miter lim="400000"/>
          </a:ln>
        </p:spPr>
      </p:pic>
      <p:sp>
        <p:nvSpPr>
          <p:cNvPr id="149" name="object 10"/>
          <p:cNvSpPr txBox="1"/>
          <p:nvPr>
            <p:ph type="sldNum" sz="quarter" idx="4294967295"/>
          </p:nvPr>
        </p:nvSpPr>
        <p:spPr>
          <a:xfrm>
            <a:off x="11353417" y="6473337"/>
            <a:ext cx="127001"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0" name="Rectangle 2"/>
          <p:cNvSpPr txBox="1"/>
          <p:nvPr/>
        </p:nvSpPr>
        <p:spPr>
          <a:xfrm>
            <a:off x="655319" y="1792959"/>
            <a:ext cx="9585961" cy="383479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2000">
                <a:latin typeface="Times New Roman"/>
                <a:ea typeface="Times New Roman"/>
                <a:cs typeface="Times New Roman"/>
                <a:sym typeface="Times New Roman"/>
              </a:defRPr>
            </a:pPr>
            <a:r>
              <a:t>The goal of this research is to create a system that can recognize auto accidents on its own. This can be accomplished in a number of ways, with the project concentrating on (name your preferred method, such as sensor-based or vision-based employing cameras). </a:t>
            </a:r>
            <a:br/>
            <a:r>
              <a:t>Project Objectives: </a:t>
            </a:r>
            <a:br/>
            <a:r>
              <a:t>Create and implement a vehicle collision detection system utilizing (selected method). </a:t>
            </a:r>
            <a:br/>
            <a:r>
              <a:t>Reach a high degree of accuracy while identifying crash from non-crash situations. </a:t>
            </a:r>
            <a:br/>
            <a:r>
              <a:t>(Optional if relevant) Turn on real-time crash detection so you can react right away. </a:t>
            </a:r>
            <a:br/>
            <a:r>
              <a:t>(Optional if relevant) Connect the system to the current communication channels or infrastructure to initiate an automated emergency response.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object 2"/>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153" name="object 3"/>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54" name="object 4"/>
          <p:cNvSpPr/>
          <p:nvPr/>
        </p:nvSpPr>
        <p:spPr>
          <a:xfrm>
            <a:off x="9353550" y="5895975"/>
            <a:ext cx="180975" cy="180975"/>
          </a:xfrm>
          <a:prstGeom prst="rect">
            <a:avLst/>
          </a:prstGeom>
          <a:solidFill>
            <a:srgbClr val="2D936B"/>
          </a:solidFill>
          <a:ln w="12700">
            <a:miter lim="400000"/>
          </a:ln>
        </p:spPr>
        <p:txBody>
          <a:bodyPr lIns="45719" rIns="45719"/>
          <a:lstStyle/>
          <a:p>
            <a:pPr/>
          </a:p>
        </p:txBody>
      </p:sp>
      <p:sp>
        <p:nvSpPr>
          <p:cNvPr id="155" name="object 5"/>
          <p:cNvSpPr txBox="1"/>
          <p:nvPr>
            <p:ph type="title"/>
          </p:nvPr>
        </p:nvSpPr>
        <p:spPr>
          <a:xfrm>
            <a:off x="699451" y="891793"/>
            <a:ext cx="5014597" cy="518160"/>
          </a:xfrm>
          <a:prstGeom prst="rect">
            <a:avLst/>
          </a:prstGeom>
        </p:spPr>
        <p:txBody>
          <a:bodyPr/>
          <a:lstStyle/>
          <a:p>
            <a:pPr indent="12700">
              <a:spcBef>
                <a:spcPts val="100"/>
              </a:spcBef>
              <a:defRPr sz="3200"/>
            </a:pPr>
            <a:r>
              <a:t>W</a:t>
            </a:r>
            <a:r>
              <a:rPr spc="-100"/>
              <a:t>H</a:t>
            </a:r>
            <a:r>
              <a:t>O</a:t>
            </a:r>
            <a:r>
              <a:rPr spc="-300"/>
              <a:t> </a:t>
            </a:r>
            <a:r>
              <a:rPr spc="-100"/>
              <a:t>AR</a:t>
            </a:r>
            <a:r>
              <a:t>E</a:t>
            </a:r>
            <a:r>
              <a:rPr spc="-100"/>
              <a:t> TH</a:t>
            </a:r>
            <a:r>
              <a:t>E</a:t>
            </a:r>
            <a:r>
              <a:rPr spc="-100"/>
              <a:t> E</a:t>
            </a:r>
            <a:r>
              <a:t>ND</a:t>
            </a:r>
            <a:r>
              <a:rPr spc="-100"/>
              <a:t> </a:t>
            </a:r>
            <a:r>
              <a:t>US</a:t>
            </a:r>
            <a:r>
              <a:rPr spc="-100"/>
              <a:t>ER</a:t>
            </a:r>
            <a:r>
              <a:t>S?</a:t>
            </a:r>
          </a:p>
        </p:txBody>
      </p:sp>
      <p:pic>
        <p:nvPicPr>
          <p:cNvPr id="156" name="object 6" descr="object 6"/>
          <p:cNvPicPr>
            <a:picLocks noChangeAspect="1"/>
          </p:cNvPicPr>
          <p:nvPr/>
        </p:nvPicPr>
        <p:blipFill>
          <a:blip r:embed="rId2">
            <a:extLst/>
          </a:blip>
          <a:stretch>
            <a:fillRect/>
          </a:stretch>
        </p:blipFill>
        <p:spPr>
          <a:xfrm>
            <a:off x="723900" y="6172200"/>
            <a:ext cx="2181225" cy="485775"/>
          </a:xfrm>
          <a:prstGeom prst="rect">
            <a:avLst/>
          </a:prstGeom>
          <a:ln w="12700">
            <a:miter lim="400000"/>
          </a:ln>
        </p:spPr>
      </p:pic>
      <p:sp>
        <p:nvSpPr>
          <p:cNvPr id="157" name="object 8"/>
          <p:cNvSpPr txBox="1"/>
          <p:nvPr>
            <p:ph type="sldNum" sz="quarter" idx="4294967295"/>
          </p:nvPr>
        </p:nvSpPr>
        <p:spPr>
          <a:xfrm>
            <a:off x="11353417" y="6473337"/>
            <a:ext cx="127001"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8" name="Rectangle 1"/>
          <p:cNvSpPr txBox="1"/>
          <p:nvPr/>
        </p:nvSpPr>
        <p:spPr>
          <a:xfrm>
            <a:off x="665461" y="2090058"/>
            <a:ext cx="8870969" cy="340203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2000">
                <a:latin typeface="Times New Roman"/>
                <a:ea typeface="Times New Roman"/>
                <a:cs typeface="Times New Roman"/>
                <a:sym typeface="Times New Roman"/>
              </a:defRPr>
            </a:pPr>
            <a:r>
              <a:t>Individual Traveller: Drivers can directly benefit from in-car crash detection systems that incorporate emergency response initiation. The device has the ability to immediately notify emergency services in the event of a crash and driver incapacitation, potentially saving lives and speeding up response times. </a:t>
            </a:r>
            <a:br/>
            <a:br/>
            <a:r>
              <a:t>Insurance Company: Information about car crashes can be helpful to insurance firms in risk assessment, collision investigation, and maybe in the form of usage-based insurance policies that offer premium savings for safe driving practices.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object 2" descr="object 2"/>
          <p:cNvPicPr>
            <a:picLocks noChangeAspect="1"/>
          </p:cNvPicPr>
          <p:nvPr/>
        </p:nvPicPr>
        <p:blipFill>
          <a:blip r:embed="rId2">
            <a:extLst/>
          </a:blip>
          <a:stretch>
            <a:fillRect/>
          </a:stretch>
        </p:blipFill>
        <p:spPr>
          <a:xfrm>
            <a:off x="0" y="1476375"/>
            <a:ext cx="2695575" cy="3248025"/>
          </a:xfrm>
          <a:prstGeom prst="rect">
            <a:avLst/>
          </a:prstGeom>
          <a:ln w="12700">
            <a:miter lim="400000"/>
          </a:ln>
        </p:spPr>
      </p:pic>
      <p:sp>
        <p:nvSpPr>
          <p:cNvPr id="161" name="object 3"/>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162" name="object 4"/>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63" name="object 5"/>
          <p:cNvSpPr/>
          <p:nvPr/>
        </p:nvSpPr>
        <p:spPr>
          <a:xfrm>
            <a:off x="9353550" y="5895975"/>
            <a:ext cx="180975" cy="180975"/>
          </a:xfrm>
          <a:prstGeom prst="rect">
            <a:avLst/>
          </a:prstGeom>
          <a:solidFill>
            <a:srgbClr val="2D936B"/>
          </a:solidFill>
          <a:ln w="12700">
            <a:miter lim="400000"/>
          </a:ln>
        </p:spPr>
        <p:txBody>
          <a:bodyPr lIns="45719" rIns="45719"/>
          <a:lstStyle/>
          <a:p>
            <a:pPr/>
          </a:p>
        </p:txBody>
      </p:sp>
      <p:sp>
        <p:nvSpPr>
          <p:cNvPr id="164" name="object 6"/>
          <p:cNvSpPr txBox="1"/>
          <p:nvPr>
            <p:ph type="title"/>
          </p:nvPr>
        </p:nvSpPr>
        <p:spPr>
          <a:xfrm>
            <a:off x="558165" y="857885"/>
            <a:ext cx="9763126" cy="575311"/>
          </a:xfrm>
          <a:prstGeom prst="rect">
            <a:avLst/>
          </a:prstGeom>
        </p:spPr>
        <p:txBody>
          <a:bodyPr/>
          <a:lstStyle/>
          <a:p>
            <a:pPr indent="12700">
              <a:spcBef>
                <a:spcPts val="100"/>
              </a:spcBef>
              <a:defRPr sz="3600"/>
            </a:pPr>
            <a:r>
              <a:t>OUR SOLU</a:t>
            </a:r>
            <a:r>
              <a:rPr spc="-100"/>
              <a:t>TI</a:t>
            </a:r>
            <a:r>
              <a:t>ON</a:t>
            </a:r>
            <a:r>
              <a:rPr spc="-400"/>
              <a:t> </a:t>
            </a:r>
            <a:r>
              <a:rPr spc="-100"/>
              <a:t>AN</a:t>
            </a:r>
            <a:r>
              <a:t>D </a:t>
            </a:r>
            <a:r>
              <a:rPr spc="-100"/>
              <a:t>IT</a:t>
            </a:r>
            <a:r>
              <a:t>S </a:t>
            </a:r>
            <a:r>
              <a:rPr spc="-300"/>
              <a:t>V</a:t>
            </a:r>
            <a:r>
              <a:rPr spc="-100"/>
              <a:t>A</a:t>
            </a:r>
            <a:r>
              <a:t>LUE</a:t>
            </a:r>
            <a:r>
              <a:rPr spc="-100"/>
              <a:t> PR</a:t>
            </a:r>
            <a:r>
              <a:t>O</a:t>
            </a:r>
            <a:r>
              <a:rPr spc="-100"/>
              <a:t>P</a:t>
            </a:r>
            <a:r>
              <a:t>OS</a:t>
            </a:r>
            <a:r>
              <a:rPr spc="-100"/>
              <a:t>ITI</a:t>
            </a:r>
            <a:r>
              <a:t>ON</a:t>
            </a:r>
          </a:p>
        </p:txBody>
      </p:sp>
      <p:pic>
        <p:nvPicPr>
          <p:cNvPr id="165" name="object 7" descr="object 7"/>
          <p:cNvPicPr>
            <a:picLocks noChangeAspect="1"/>
          </p:cNvPicPr>
          <p:nvPr/>
        </p:nvPicPr>
        <p:blipFill>
          <a:blip r:embed="rId3">
            <a:extLst/>
          </a:blip>
          <a:stretch>
            <a:fillRect/>
          </a:stretch>
        </p:blipFill>
        <p:spPr>
          <a:xfrm>
            <a:off x="676275" y="6467475"/>
            <a:ext cx="2143125" cy="200025"/>
          </a:xfrm>
          <a:prstGeom prst="rect">
            <a:avLst/>
          </a:prstGeom>
          <a:ln w="12700">
            <a:miter lim="400000"/>
          </a:ln>
        </p:spPr>
      </p:pic>
      <p:sp>
        <p:nvSpPr>
          <p:cNvPr id="166" name="object 9"/>
          <p:cNvSpPr txBox="1"/>
          <p:nvPr>
            <p:ph type="sldNum" sz="quarter" idx="4294967295"/>
          </p:nvPr>
        </p:nvSpPr>
        <p:spPr>
          <a:xfrm>
            <a:off x="11353417" y="6473337"/>
            <a:ext cx="127001"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7" name="Rectangle 1"/>
          <p:cNvSpPr txBox="1"/>
          <p:nvPr/>
        </p:nvSpPr>
        <p:spPr>
          <a:xfrm>
            <a:off x="3243930" y="2062009"/>
            <a:ext cx="6461760" cy="383479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150000"/>
              </a:lnSpc>
              <a:defRPr sz="2000">
                <a:latin typeface="Times New Roman"/>
                <a:ea typeface="Times New Roman"/>
                <a:cs typeface="Times New Roman"/>
                <a:sym typeface="Times New Roman"/>
              </a:defRPr>
            </a:lvl1pPr>
          </a:lstStyle>
          <a:p>
            <a:pPr/>
            <a:r>
              <a:t>In order to effectively communicate the value proposition of your car crash detection solution, it is recommended that you address the following points: Is your proportion-based approach highly accurate? Does it perform well in a variety of crash scenarios? Does it require less computational power compared to other methods? Our Car Crash Detection System leverages advanced sensors and AI algorithms. It offers swift detection and notification of accidents. It also integrates seamlessly with emergency services.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object 2"/>
          <p:cNvSpPr txBox="1"/>
          <p:nvPr/>
        </p:nvSpPr>
        <p:spPr>
          <a:xfrm>
            <a:off x="752475" y="6486037"/>
            <a:ext cx="1773554" cy="1529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200"/>
              </a:lnSpc>
              <a:defRPr spc="19" sz="1100">
                <a:solidFill>
                  <a:srgbClr val="2D83C3"/>
                </a:solidFill>
                <a:latin typeface="Trebuchet MS"/>
                <a:ea typeface="Trebuchet MS"/>
                <a:cs typeface="Trebuchet MS"/>
                <a:sym typeface="Trebuchet MS"/>
              </a:defRPr>
            </a:pPr>
            <a:r>
              <a:t>3/21/202</a:t>
            </a:r>
            <a:r>
              <a:rPr spc="9"/>
              <a:t>4</a:t>
            </a:r>
            <a:r>
              <a:rPr spc="0"/>
              <a:t> </a:t>
            </a:r>
            <a:r>
              <a:rPr spc="130"/>
              <a:t> </a:t>
            </a:r>
            <a:r>
              <a:rPr b="1" spc="50"/>
              <a:t>A</a:t>
            </a:r>
            <a:r>
              <a:rPr b="1" spc="15"/>
              <a:t>nnu</a:t>
            </a:r>
            <a:r>
              <a:rPr b="1" spc="9"/>
              <a:t>al</a:t>
            </a:r>
            <a:r>
              <a:rPr b="1" spc="-140"/>
              <a:t> </a:t>
            </a:r>
            <a:r>
              <a:rPr b="1" spc="0"/>
              <a:t>R</a:t>
            </a:r>
            <a:r>
              <a:rPr b="1" spc="35"/>
              <a:t>e</a:t>
            </a:r>
            <a:r>
              <a:rPr b="1" spc="90"/>
              <a:t>v</a:t>
            </a:r>
            <a:r>
              <a:rPr b="1" spc="-35"/>
              <a:t>i</a:t>
            </a:r>
            <a:r>
              <a:rPr b="1" spc="35"/>
              <a:t>e</a:t>
            </a:r>
            <a:r>
              <a:rPr b="1" spc="15"/>
              <a:t>w</a:t>
            </a:r>
          </a:p>
        </p:txBody>
      </p:sp>
      <p:sp>
        <p:nvSpPr>
          <p:cNvPr id="170" name="object 3"/>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171" name="object 4"/>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72" name="object 5"/>
          <p:cNvSpPr/>
          <p:nvPr/>
        </p:nvSpPr>
        <p:spPr>
          <a:xfrm>
            <a:off x="9353550" y="5895975"/>
            <a:ext cx="180975" cy="180975"/>
          </a:xfrm>
          <a:prstGeom prst="rect">
            <a:avLst/>
          </a:prstGeom>
          <a:solidFill>
            <a:srgbClr val="2D936B"/>
          </a:solidFill>
          <a:ln w="12700">
            <a:miter lim="400000"/>
          </a:ln>
        </p:spPr>
        <p:txBody>
          <a:bodyPr lIns="45719" rIns="45719"/>
          <a:lstStyle/>
          <a:p>
            <a:pPr/>
          </a:p>
        </p:txBody>
      </p:sp>
      <p:pic>
        <p:nvPicPr>
          <p:cNvPr id="173" name="object 6" descr="object 6"/>
          <p:cNvPicPr>
            <a:picLocks noChangeAspect="1"/>
          </p:cNvPicPr>
          <p:nvPr/>
        </p:nvPicPr>
        <p:blipFill>
          <a:blip r:embed="rId2">
            <a:extLst/>
          </a:blip>
          <a:stretch>
            <a:fillRect/>
          </a:stretch>
        </p:blipFill>
        <p:spPr>
          <a:xfrm>
            <a:off x="66675" y="3381373"/>
            <a:ext cx="2466975" cy="3419476"/>
          </a:xfrm>
          <a:prstGeom prst="rect">
            <a:avLst/>
          </a:prstGeom>
          <a:ln w="12700">
            <a:miter lim="400000"/>
          </a:ln>
        </p:spPr>
      </p:pic>
      <p:sp>
        <p:nvSpPr>
          <p:cNvPr id="174" name="object 7"/>
          <p:cNvSpPr txBox="1"/>
          <p:nvPr>
            <p:ph type="title"/>
          </p:nvPr>
        </p:nvSpPr>
        <p:spPr>
          <a:xfrm>
            <a:off x="752475" y="651511"/>
            <a:ext cx="8480425" cy="670698"/>
          </a:xfrm>
          <a:prstGeom prst="rect">
            <a:avLst/>
          </a:prstGeom>
        </p:spPr>
        <p:txBody>
          <a:bodyPr/>
          <a:lstStyle/>
          <a:p>
            <a:pPr indent="12700">
              <a:spcBef>
                <a:spcPts val="100"/>
              </a:spcBef>
              <a:defRPr sz="4200"/>
            </a:pPr>
            <a:r>
              <a:t>THE </a:t>
            </a:r>
            <a:r>
              <a:t>"</a:t>
            </a:r>
            <a:r>
              <a:t>WOW</a:t>
            </a:r>
            <a:r>
              <a:t>"</a:t>
            </a:r>
            <a:r>
              <a:t> IN</a:t>
            </a:r>
            <a:r>
              <a:rPr spc="-100"/>
              <a:t> </a:t>
            </a:r>
            <a:r>
              <a:t>OUR</a:t>
            </a:r>
            <a:r>
              <a:rPr spc="-100"/>
              <a:t> </a:t>
            </a:r>
            <a:r>
              <a:t>SOLUTION</a:t>
            </a:r>
          </a:p>
        </p:txBody>
      </p:sp>
      <p:sp>
        <p:nvSpPr>
          <p:cNvPr id="175" name="object 8"/>
          <p:cNvSpPr txBox="1"/>
          <p:nvPr>
            <p:ph type="sldNum" sz="quarter" idx="4294967295"/>
          </p:nvPr>
        </p:nvSpPr>
        <p:spPr>
          <a:xfrm>
            <a:off x="11277217" y="6473337"/>
            <a:ext cx="127001"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6" name="Rectangle 1"/>
          <p:cNvSpPr txBox="1"/>
          <p:nvPr/>
        </p:nvSpPr>
        <p:spPr>
          <a:xfrm>
            <a:off x="2571748" y="1426784"/>
            <a:ext cx="8517606" cy="513305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2000">
                <a:latin typeface="Times New Roman"/>
                <a:ea typeface="Times New Roman"/>
                <a:cs typeface="Times New Roman"/>
                <a:sym typeface="Times New Roman"/>
              </a:defRPr>
            </a:pPr>
            <a:r>
              <a:t>Real-time Updates: Throughout games, there is constant observation and updating. </a:t>
            </a:r>
            <a:br/>
            <a:r>
              <a:t>Predictive analytics: Precise forecasts derived from multiple variables. </a:t>
            </a:r>
            <a:br/>
            <a:r>
              <a:t>Interactive Interface: An accessible dashboard with a user-friendly interface. </a:t>
            </a:r>
            <a:br/>
            <a:r>
              <a:t>Personalization: Features designed to cater to varying user tastes. </a:t>
            </a:r>
            <a:br/>
            <a:r>
              <a:t>Performance metrics: Recall, accuracy, and precision are used to evaluate a system. </a:t>
            </a:r>
            <a:br/>
            <a:r>
              <a:t>Quicker Emergency Response: When accidents are reported more quickly, victims can be reached by emergency personnel more quickly, which may save lives and lessen injuries. </a:t>
            </a:r>
            <a:br/>
            <a:r>
              <a:t>Enhanced Driver Assistance Systems (ADAS): When ADAS is integrated, it can alert drivers to approaching collisions so they can take avoidance action and avoid accidents completely.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