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7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8AC3AC-4274-4E5C-AB04-A9AB55F04F62}">
  <a:tblStyle styleId="{278AC3AC-4274-4E5C-AB04-A9AB55F04F62}"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6128D5B-2810-455E-BBAE-4C9A0AD456AA}"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7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17" name="Google Shape;11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26" name="Google Shape;12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sp>
        <p:nvSpPr>
          <p:cNvPr id="21" name="Google Shape;21;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txBox="1"/>
          <p:nvPr>
            <p:ph type="ctrTitle"/>
          </p:nvPr>
        </p:nvSpPr>
        <p:spPr>
          <a:xfrm>
            <a:off x="1154083" y="610554"/>
            <a:ext cx="10058400" cy="224550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subTitle"/>
          </p:nvPr>
        </p:nvSpPr>
        <p:spPr>
          <a:xfrm>
            <a:off x="1154083" y="3318117"/>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5" name="Google Shape;25;p2"/>
          <p:cNvSpPr txBox="1"/>
          <p:nvPr>
            <p:ph idx="10" type="dt"/>
          </p:nvPr>
        </p:nvSpPr>
        <p:spPr>
          <a:xfrm>
            <a:off x="1097280" y="82252"/>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8" name="Google Shape;28;p2"/>
          <p:cNvCxnSpPr/>
          <p:nvPr/>
        </p:nvCxnSpPr>
        <p:spPr>
          <a:xfrm>
            <a:off x="1245523" y="3124199"/>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1097280" y="643670"/>
            <a:ext cx="10058400" cy="109369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2" name="Google Shape;92;p11"/>
          <p:cNvSpPr txBox="1"/>
          <p:nvPr>
            <p:ph idx="10" type="dt"/>
          </p:nvPr>
        </p:nvSpPr>
        <p:spPr>
          <a:xfrm>
            <a:off x="1097280" y="82252"/>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0" name="Google Shape;100;p12"/>
          <p:cNvSpPr txBox="1"/>
          <p:nvPr>
            <p:ph idx="10" type="dt"/>
          </p:nvPr>
        </p:nvSpPr>
        <p:spPr>
          <a:xfrm>
            <a:off x="1097280" y="82252"/>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
          <p:cNvSpPr txBox="1"/>
          <p:nvPr>
            <p:ph type="title"/>
          </p:nvPr>
        </p:nvSpPr>
        <p:spPr>
          <a:xfrm>
            <a:off x="1097280" y="643670"/>
            <a:ext cx="10058400" cy="109369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3"/>
          <p:cNvSpPr txBox="1"/>
          <p:nvPr>
            <p:ph idx="10" type="dt"/>
          </p:nvPr>
        </p:nvSpPr>
        <p:spPr>
          <a:xfrm>
            <a:off x="1097280" y="82252"/>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1" type="ftr"/>
          </p:nvPr>
        </p:nvSpPr>
        <p:spPr>
          <a:xfrm>
            <a:off x="373380" y="6452569"/>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4"/>
          <p:cNvSpPr txBox="1"/>
          <p:nvPr>
            <p:ph type="title"/>
          </p:nvPr>
        </p:nvSpPr>
        <p:spPr>
          <a:xfrm>
            <a:off x="1097280" y="643670"/>
            <a:ext cx="10058400" cy="109369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0" type="dt"/>
          </p:nvPr>
        </p:nvSpPr>
        <p:spPr>
          <a:xfrm>
            <a:off x="1097280" y="82252"/>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5" name="Google Shape;45;p5"/>
          <p:cNvSpPr txBox="1"/>
          <p:nvPr>
            <p:ph idx="10" type="dt"/>
          </p:nvPr>
        </p:nvSpPr>
        <p:spPr>
          <a:xfrm>
            <a:off x="1097280" y="82252"/>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6"/>
          <p:cNvSpPr txBox="1"/>
          <p:nvPr>
            <p:ph idx="10" type="dt"/>
          </p:nvPr>
        </p:nvSpPr>
        <p:spPr>
          <a:xfrm>
            <a:off x="1097280" y="82252"/>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7"/>
          <p:cNvSpPr txBox="1"/>
          <p:nvPr>
            <p:ph idx="10" type="dt"/>
          </p:nvPr>
        </p:nvSpPr>
        <p:spPr>
          <a:xfrm>
            <a:off x="1097280" y="82252"/>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txBox="1"/>
          <p:nvPr>
            <p:ph idx="10" type="dt"/>
          </p:nvPr>
        </p:nvSpPr>
        <p:spPr>
          <a:xfrm>
            <a:off x="1097280" y="82252"/>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6" name="Google Shape;76;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7" name="Google Shape;77;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0" name="Shape 80"/>
        <p:cNvGrpSpPr/>
        <p:nvPr/>
      </p:nvGrpSpPr>
      <p:grpSpPr>
        <a:xfrm>
          <a:off x="0" y="0"/>
          <a:ext cx="0" cy="0"/>
          <a:chOff x="0" y="0"/>
          <a:chExt cx="0" cy="0"/>
        </a:xfrm>
      </p:grpSpPr>
      <p:sp>
        <p:nvSpPr>
          <p:cNvPr id="81" name="Google Shape;81;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4" name="Google Shape;84;p1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5" name="Google Shape;85;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6" name="Google Shape;86;p10"/>
          <p:cNvSpPr txBox="1"/>
          <p:nvPr>
            <p:ph idx="10" type="dt"/>
          </p:nvPr>
        </p:nvSpPr>
        <p:spPr>
          <a:xfrm>
            <a:off x="1097280" y="82252"/>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36771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643670"/>
            <a:ext cx="10058400" cy="1093690"/>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82252"/>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9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pic>
        <p:nvPicPr>
          <p:cNvPr descr="JIT_LOGO.png" id="18" name="Google Shape;18;p1"/>
          <p:cNvPicPr preferRelativeResize="0"/>
          <p:nvPr/>
        </p:nvPicPr>
        <p:blipFill rotWithShape="1">
          <a:blip r:embed="rId1">
            <a:alphaModFix/>
          </a:blip>
          <a:srcRect b="0" l="0" r="0" t="0"/>
          <a:stretch/>
        </p:blipFill>
        <p:spPr>
          <a:xfrm>
            <a:off x="11146972" y="29369"/>
            <a:ext cx="875347" cy="506413"/>
          </a:xfrm>
          <a:prstGeom prst="rect">
            <a:avLst/>
          </a:prstGeom>
          <a:noFill/>
          <a:ln>
            <a:noFill/>
          </a:ln>
        </p:spPr>
      </p:pic>
      <p:sp>
        <p:nvSpPr>
          <p:cNvPr id="19" name="Google Shape;19;p1"/>
          <p:cNvSpPr txBox="1"/>
          <p:nvPr/>
        </p:nvSpPr>
        <p:spPr>
          <a:xfrm>
            <a:off x="7180581" y="6465268"/>
            <a:ext cx="137922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1" lang="en-US" sz="900" u="none" cap="none" strike="noStrike">
                <a:solidFill>
                  <a:schemeClr val="lt1"/>
                </a:solidFill>
                <a:latin typeface="Calibri"/>
                <a:ea typeface="Calibri"/>
                <a:cs typeface="Calibri"/>
                <a:sym typeface="Calibri"/>
              </a:rPr>
              <a:t>Date: </a:t>
            </a:r>
            <a:endParaRPr b="0" i="1" sz="9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drive.google.com/file/d/17LL1W4mMQoYvs0N-WOUfJiTnJaz4eXXv/view" TargetMode="External"/><Relationship Id="rId6" Type="http://schemas.openxmlformats.org/officeDocument/2006/relationships/image" Target="../media/image11.jpg"/><Relationship Id="rId7" Type="http://schemas.openxmlformats.org/officeDocument/2006/relationships/hyperlink" Target="http://drive.google.com/file/d/13VLfntUvCjtLZLgC1bKou85bM5Th3iWg/view" TargetMode="External"/><Relationship Id="rId8" Type="http://schemas.openxmlformats.org/officeDocument/2006/relationships/image" Target="../media/image10.jpg"/></Relationships>
</file>

<file path=ppt/slides/_rels/slide14.xml.rels><?xml version="1.0" encoding="UTF-8" standalone="yes"?><Relationships xmlns="http://schemas.openxmlformats.org/package/2006/relationships"><Relationship Id="rId10" Type="http://schemas.openxmlformats.org/officeDocument/2006/relationships/image" Target="../media/image17.jpg"/><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2.jpg"/><Relationship Id="rId5" Type="http://schemas.openxmlformats.org/officeDocument/2006/relationships/image" Target="../media/image14.jpg"/><Relationship Id="rId6" Type="http://schemas.openxmlformats.org/officeDocument/2006/relationships/image" Target="../media/image16.jpg"/><Relationship Id="rId7" Type="http://schemas.openxmlformats.org/officeDocument/2006/relationships/image" Target="../media/image13.jpg"/><Relationship Id="rId8"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0" Type="http://schemas.openxmlformats.org/officeDocument/2006/relationships/hyperlink" Target="https://drive.google.com/drive/folders/1lSZkvreCvNIy2vdiFvsY-mx4icws-VZc?usp=drive_link"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hyperlink" Target="https://docs.cohere.com/reference/about" TargetMode="External"/><Relationship Id="rId5" Type="http://schemas.openxmlformats.org/officeDocument/2006/relationships/hyperlink" Target="https://learn.deeplearning.ai/courses/building-an-ai-powered-game/yc1wq/introduction" TargetMode="External"/><Relationship Id="rId6" Type="http://schemas.openxmlformats.org/officeDocument/2006/relationships/hyperlink" Target="https://arxiv.org/abs/2312.06674?utm_source=chatgpt.com" TargetMode="External"/><Relationship Id="rId7" Type="http://schemas.openxmlformats.org/officeDocument/2006/relationships/hyperlink" Target="https://ieeexplore.ieee.org/document/10125072?utm_source=chatgpt.com" TargetMode="External"/><Relationship Id="rId8" Type="http://schemas.openxmlformats.org/officeDocument/2006/relationships/hyperlink" Target="https://github.com/OpenTalker/SadTalk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3"/>
          <p:cNvSpPr txBox="1"/>
          <p:nvPr>
            <p:ph type="ctrTitle"/>
          </p:nvPr>
        </p:nvSpPr>
        <p:spPr>
          <a:xfrm>
            <a:off x="2145298" y="1300845"/>
            <a:ext cx="7434223" cy="937192"/>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AI Powered Game </a:t>
            </a:r>
            <a:endParaRPr b="1" sz="2400">
              <a:solidFill>
                <a:schemeClr val="dk1"/>
              </a:solidFill>
              <a:latin typeface="Times New Roman"/>
              <a:ea typeface="Times New Roman"/>
              <a:cs typeface="Times New Roman"/>
              <a:sym typeface="Times New Roman"/>
            </a:endParaRPr>
          </a:p>
        </p:txBody>
      </p:sp>
      <p:sp>
        <p:nvSpPr>
          <p:cNvPr id="108" name="Google Shape;108;p13"/>
          <p:cNvSpPr txBox="1"/>
          <p:nvPr/>
        </p:nvSpPr>
        <p:spPr>
          <a:xfrm>
            <a:off x="1290410" y="724663"/>
            <a:ext cx="9144000" cy="3603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Project Presentation On</a:t>
            </a:r>
            <a:endParaRPr b="0" i="0" sz="3600" u="none" cap="none" strike="noStrike">
              <a:solidFill>
                <a:schemeClr val="dk1"/>
              </a:solidFill>
              <a:latin typeface="Times New Roman"/>
              <a:ea typeface="Times New Roman"/>
              <a:cs typeface="Times New Roman"/>
              <a:sym typeface="Times New Roman"/>
            </a:endParaRPr>
          </a:p>
        </p:txBody>
      </p:sp>
      <p:graphicFrame>
        <p:nvGraphicFramePr>
          <p:cNvPr id="109" name="Google Shape;109;p13"/>
          <p:cNvGraphicFramePr/>
          <p:nvPr/>
        </p:nvGraphicFramePr>
        <p:xfrm>
          <a:off x="1498101" y="3229797"/>
          <a:ext cx="3000000" cy="3000000"/>
        </p:xfrm>
        <a:graphic>
          <a:graphicData uri="http://schemas.openxmlformats.org/drawingml/2006/table">
            <a:tbl>
              <a:tblPr bandRow="1" firstRow="1">
                <a:noFill/>
                <a:tableStyleId>{278AC3AC-4274-4E5C-AB04-A9AB55F04F62}</a:tableStyleId>
              </a:tblPr>
              <a:tblGrid>
                <a:gridCol w="2768200"/>
                <a:gridCol w="382825"/>
                <a:gridCol w="6272650"/>
              </a:tblGrid>
              <a:tr h="262100">
                <a:tc>
                  <a:txBody>
                    <a:bodyPr/>
                    <a:lstStyle/>
                    <a:p>
                      <a:pPr indent="0" lvl="0" marL="0" marR="0" rtl="0" algn="l">
                        <a:lnSpc>
                          <a:spcPct val="100000"/>
                        </a:lnSpc>
                        <a:spcBef>
                          <a:spcPts val="0"/>
                        </a:spcBef>
                        <a:spcAft>
                          <a:spcPts val="0"/>
                        </a:spcAft>
                        <a:buClr>
                          <a:schemeClr val="dk1"/>
                        </a:buClr>
                        <a:buSzPts val="2000"/>
                        <a:buFont typeface="Times New Roman"/>
                        <a:buNone/>
                      </a:pPr>
                      <a:r>
                        <a:rPr lang="en-US" sz="2000" u="none" cap="none" strike="noStrike">
                          <a:latin typeface="Times New Roman"/>
                          <a:ea typeface="Times New Roman"/>
                          <a:cs typeface="Times New Roman"/>
                          <a:sym typeface="Times New Roman"/>
                        </a:rPr>
                        <a:t>Student Name</a:t>
                      </a:r>
                      <a:endParaRPr sz="2000" u="none" cap="none" strike="noStrike">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2000" u="none" cap="none" strike="noStrike">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B M Nithish Kumar, Chaithu A, Chinmayee N Holla, Nuthan K Gowda</a:t>
                      </a:r>
                      <a:endParaRPr sz="20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72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USN</a:t>
                      </a:r>
                      <a:endParaRPr sz="20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lang="en-US" sz="2000" u="none" cap="none" strike="noStrike">
                          <a:latin typeface="Times New Roman"/>
                          <a:ea typeface="Times New Roman"/>
                          <a:cs typeface="Times New Roman"/>
                          <a:sym typeface="Times New Roman"/>
                        </a:rPr>
                        <a:t>:</a:t>
                      </a:r>
                      <a:endParaRPr b="0" i="0" sz="2000" u="none" cap="none" strike="noStrike">
                        <a:solidFill>
                          <a:srgbClr val="0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1JT21AI008, 1JT21AI009, 1JT21AI011, 1JT21AI028</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72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Semester</a:t>
                      </a:r>
                      <a:endParaRPr sz="20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lang="en-US" sz="2000" u="none" cap="none" strike="noStrike">
                          <a:latin typeface="Times New Roman"/>
                          <a:ea typeface="Times New Roman"/>
                          <a:cs typeface="Times New Roman"/>
                          <a:sym typeface="Times New Roman"/>
                        </a:rPr>
                        <a:t>:</a:t>
                      </a:r>
                      <a:endParaRPr b="0" i="0" sz="2000" u="none" cap="none" strike="noStrike">
                        <a:solidFill>
                          <a:srgbClr val="0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VIII</a:t>
                      </a:r>
                      <a:endParaRPr sz="20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72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Department</a:t>
                      </a:r>
                      <a:endParaRPr sz="20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a:t>
                      </a:r>
                      <a:endParaRPr b="0" i="0" sz="2000" u="none" cap="none" strike="noStrike">
                        <a:solidFill>
                          <a:srgbClr val="0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Artificial Intelligence and Machine Learning</a:t>
                      </a:r>
                      <a:endParaRPr sz="20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826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Academic Year</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Guide </a:t>
                      </a:r>
                      <a:endParaRPr sz="20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lang="en-US" sz="2000" u="none" cap="none" strike="noStrike">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a:t>
                      </a:r>
                      <a:endParaRPr b="0" i="0" sz="2000" u="none" cap="none" strike="noStrike">
                        <a:solidFill>
                          <a:srgbClr val="000000"/>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2024-2025</a:t>
                      </a:r>
                      <a:endParaRPr/>
                    </a:p>
                    <a:p>
                      <a:pPr indent="0" lvl="0" marL="0" marR="0" rtl="0" algn="l">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Mrs. Deepthi Das V  (Assistant Professor)</a:t>
                      </a:r>
                      <a:endParaRPr/>
                    </a:p>
                    <a:p>
                      <a:pPr indent="0" lvl="0" marL="0" marR="0" rtl="0" algn="l">
                        <a:lnSpc>
                          <a:spcPct val="100000"/>
                        </a:lnSpc>
                        <a:spcBef>
                          <a:spcPts val="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10" name="Google Shape;110;p13"/>
          <p:cNvSpPr txBox="1"/>
          <p:nvPr/>
        </p:nvSpPr>
        <p:spPr>
          <a:xfrm>
            <a:off x="5074743" y="2127342"/>
            <a:ext cx="2724150"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(21AIP76)</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b="1" lang="en-US" sz="1600">
                <a:solidFill>
                  <a:schemeClr val="dk1"/>
                </a:solidFill>
                <a:latin typeface="Times New Roman"/>
                <a:ea typeface="Times New Roman"/>
                <a:cs typeface="Times New Roman"/>
                <a:sym typeface="Times New Roman"/>
              </a:rPr>
            </a:br>
            <a:r>
              <a:rPr b="1" lang="en-US" sz="16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pic>
        <p:nvPicPr>
          <p:cNvPr id="111" name="Google Shape;111;p13"/>
          <p:cNvPicPr preferRelativeResize="0"/>
          <p:nvPr/>
        </p:nvPicPr>
        <p:blipFill rotWithShape="1">
          <a:blip r:embed="rId3">
            <a:alphaModFix/>
          </a:blip>
          <a:srcRect b="0" l="0" r="0" t="0"/>
          <a:stretch/>
        </p:blipFill>
        <p:spPr>
          <a:xfrm>
            <a:off x="10811434" y="122156"/>
            <a:ext cx="1170533" cy="859611"/>
          </a:xfrm>
          <a:prstGeom prst="rect">
            <a:avLst/>
          </a:prstGeom>
          <a:noFill/>
          <a:ln>
            <a:noFill/>
          </a:ln>
        </p:spPr>
      </p:pic>
      <p:pic>
        <p:nvPicPr>
          <p:cNvPr id="112" name="Google Shape;112;p13"/>
          <p:cNvPicPr preferRelativeResize="0"/>
          <p:nvPr/>
        </p:nvPicPr>
        <p:blipFill rotWithShape="1">
          <a:blip r:embed="rId4">
            <a:alphaModFix/>
          </a:blip>
          <a:srcRect b="0" l="0" r="0" t="0"/>
          <a:stretch/>
        </p:blipFill>
        <p:spPr>
          <a:xfrm>
            <a:off x="124308" y="96350"/>
            <a:ext cx="1247292" cy="969348"/>
          </a:xfrm>
          <a:prstGeom prst="rect">
            <a:avLst/>
          </a:prstGeom>
          <a:noFill/>
          <a:ln>
            <a:noFill/>
          </a:ln>
        </p:spPr>
      </p:pic>
      <p:sp>
        <p:nvSpPr>
          <p:cNvPr id="113" name="Google Shape;113;p13"/>
          <p:cNvSpPr txBox="1"/>
          <p:nvPr/>
        </p:nvSpPr>
        <p:spPr>
          <a:xfrm>
            <a:off x="0" y="6453873"/>
            <a:ext cx="6096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Times New Roman"/>
                <a:ea typeface="Times New Roman"/>
                <a:cs typeface="Times New Roman"/>
                <a:sym typeface="Times New Roman"/>
              </a:rPr>
              <a:t>Department of Artificial Intelligence and Machine Learning Engineering, JIT</a:t>
            </a:r>
            <a:endParaRPr sz="1400">
              <a:solidFill>
                <a:schemeClr val="lt1"/>
              </a:solidFill>
              <a:latin typeface="Times New Roman"/>
              <a:ea typeface="Times New Roman"/>
              <a:cs typeface="Times New Roman"/>
              <a:sym typeface="Times New Roman"/>
            </a:endParaRPr>
          </a:p>
        </p:txBody>
      </p:sp>
      <p:sp>
        <p:nvSpPr>
          <p:cNvPr id="114" name="Google Shape;114;p13"/>
          <p:cNvSpPr txBox="1"/>
          <p:nvPr/>
        </p:nvSpPr>
        <p:spPr>
          <a:xfrm>
            <a:off x="11718131" y="6423095"/>
            <a:ext cx="11191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lang="en-US" sz="1800">
                <a:solidFill>
                  <a:schemeClr val="lt1"/>
                </a:solidFill>
                <a:latin typeface="Times New Roman"/>
                <a:ea typeface="Times New Roman"/>
                <a:cs typeface="Times New Roman"/>
                <a:sym typeface="Times New Roman"/>
              </a:rPr>
              <a:t>‹#›</a:t>
            </a:fld>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1164590" y="528735"/>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800"/>
              <a:buFont typeface="Times New Roman"/>
              <a:buNone/>
            </a:pPr>
            <a:r>
              <a:rPr b="1" lang="en-US" sz="3800">
                <a:latin typeface="Times New Roman"/>
                <a:ea typeface="Times New Roman"/>
                <a:cs typeface="Times New Roman"/>
                <a:sym typeface="Times New Roman"/>
              </a:rPr>
              <a:t>INNOVATIVE NPC DIALOGUE SYSTEM</a:t>
            </a:r>
            <a:endParaRPr b="1" sz="3800">
              <a:latin typeface="Times New Roman"/>
              <a:ea typeface="Times New Roman"/>
              <a:cs typeface="Times New Roman"/>
              <a:sym typeface="Times New Roman"/>
            </a:endParaRPr>
          </a:p>
        </p:txBody>
      </p:sp>
      <p:sp>
        <p:nvSpPr>
          <p:cNvPr id="208" name="Google Shape;208;p22"/>
          <p:cNvSpPr txBox="1"/>
          <p:nvPr>
            <p:ph idx="11" type="ftr"/>
          </p:nvPr>
        </p:nvSpPr>
        <p:spPr>
          <a:xfrm>
            <a:off x="0" y="6416132"/>
            <a:ext cx="5524500" cy="365125"/>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Clr>
                <a:srgbClr val="FFFFFF"/>
              </a:buClr>
              <a:buSzPct val="100000"/>
              <a:buFont typeface="Times New Roman"/>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209" name="Google Shape;209;p22"/>
          <p:cNvSpPr txBox="1"/>
          <p:nvPr>
            <p:ph idx="12" type="sldNum"/>
          </p:nvPr>
        </p:nvSpPr>
        <p:spPr>
          <a:xfrm>
            <a:off x="10700558" y="6412439"/>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FFFF"/>
              </a:buClr>
              <a:buSzPts val="1600"/>
              <a:buFont typeface="Calibri"/>
              <a:buNone/>
            </a:pPr>
            <a:fld id="{00000000-1234-1234-1234-123412341234}" type="slidenum">
              <a:rPr lang="en-US" sz="1600"/>
              <a:t>‹#›</a:t>
            </a:fld>
            <a:endParaRPr sz="1600"/>
          </a:p>
        </p:txBody>
      </p:sp>
      <p:pic>
        <p:nvPicPr>
          <p:cNvPr id="210" name="Google Shape;210;p22"/>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211" name="Google Shape;211;p22"/>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212" name="Google Shape;212;p22"/>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700"/>
              <a:buFont typeface="Calibri"/>
              <a:buNone/>
            </a:pPr>
            <a:r>
              <a:rPr lang="en-US" sz="700">
                <a:solidFill>
                  <a:schemeClr val="lt1"/>
                </a:solidFill>
                <a:latin typeface="Calibri"/>
                <a:ea typeface="Calibri"/>
                <a:cs typeface="Calibri"/>
                <a:sym typeface="Calibri"/>
              </a:rPr>
              <a:t>29/05/2025</a:t>
            </a:r>
            <a:endParaRPr sz="600">
              <a:solidFill>
                <a:schemeClr val="lt1"/>
              </a:solidFill>
              <a:latin typeface="Calibri"/>
              <a:ea typeface="Calibri"/>
              <a:cs typeface="Calibri"/>
              <a:sym typeface="Calibri"/>
            </a:endParaRPr>
          </a:p>
          <a:p>
            <a:pPr indent="0" lvl="0" marL="0" marR="0" rtl="0" algn="l">
              <a:spcBef>
                <a:spcPts val="0"/>
              </a:spcBef>
              <a:spcAft>
                <a:spcPts val="0"/>
              </a:spcAft>
              <a:buClr>
                <a:schemeClr val="dk1"/>
              </a:buClr>
              <a:buSzPts val="600"/>
              <a:buFont typeface="Calibri"/>
              <a:buNone/>
            </a:pPr>
            <a:r>
              <a:t/>
            </a:r>
            <a:endParaRPr sz="600">
              <a:solidFill>
                <a:schemeClr val="lt1"/>
              </a:solidFill>
              <a:latin typeface="Calibri"/>
              <a:ea typeface="Calibri"/>
              <a:cs typeface="Calibri"/>
              <a:sym typeface="Calibri"/>
            </a:endParaRPr>
          </a:p>
        </p:txBody>
      </p:sp>
      <p:sp>
        <p:nvSpPr>
          <p:cNvPr id="213" name="Google Shape;213;p22"/>
          <p:cNvSpPr txBox="1"/>
          <p:nvPr>
            <p:ph idx="1" type="body"/>
          </p:nvPr>
        </p:nvSpPr>
        <p:spPr>
          <a:xfrm>
            <a:off x="1323900" y="1771975"/>
            <a:ext cx="9739800" cy="4494600"/>
          </a:xfrm>
          <a:prstGeom prst="rect">
            <a:avLst/>
          </a:prstGeom>
          <a:noFill/>
          <a:ln>
            <a:noFill/>
          </a:ln>
        </p:spPr>
        <p:txBody>
          <a:bodyPr anchorCtr="0" anchor="ctr" bIns="45700" lIns="91425" spcFirstLastPara="1" rIns="91425" wrap="square" tIns="45700">
            <a:spAutoFit/>
          </a:bodyPr>
          <a:lstStyle/>
          <a:p>
            <a:pPr indent="-95250" lvl="0" marL="0" marR="0" rtl="0" algn="l">
              <a:lnSpc>
                <a:spcPct val="100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Transforms Any NPC into a Conversational AI</a:t>
            </a:r>
            <a:br>
              <a:rPr b="0" i="0" lang="en-US" sz="1500" u="none" cap="none" strike="noStrike">
                <a:solidFill>
                  <a:schemeClr val="dk1"/>
                </a:solidFill>
                <a:latin typeface="Times New Roman"/>
                <a:ea typeface="Times New Roman"/>
                <a:cs typeface="Times New Roman"/>
                <a:sym typeface="Times New Roman"/>
              </a:rPr>
            </a:br>
            <a:r>
              <a:rPr b="0" i="0" lang="en-US" sz="1500" u="none" cap="none" strike="noStrike">
                <a:solidFill>
                  <a:schemeClr val="dk1"/>
                </a:solidFill>
                <a:latin typeface="Times New Roman"/>
                <a:ea typeface="Times New Roman"/>
                <a:cs typeface="Times New Roman"/>
                <a:sym typeface="Times New Roman"/>
              </a:rPr>
              <a:t>Brings life to previously silent or static NPCs, allowing dynamic, intelligent conversations.</a:t>
            </a:r>
            <a:br>
              <a:rPr b="0" i="0" lang="en-US" sz="1500" u="none" cap="none" strike="noStrike">
                <a:solidFill>
                  <a:schemeClr val="dk1"/>
                </a:solidFill>
                <a:latin typeface="Times New Roman"/>
                <a:ea typeface="Times New Roman"/>
                <a:cs typeface="Times New Roman"/>
                <a:sym typeface="Times New Roman"/>
              </a:rPr>
            </a:br>
            <a:endParaRPr sz="1900"/>
          </a:p>
          <a:p>
            <a:pPr indent="-95250" lvl="0" marL="0" marR="0" rtl="0" algn="l">
              <a:lnSpc>
                <a:spcPct val="100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Supports Interaction During Any Gameplay Phase</a:t>
            </a:r>
            <a:br>
              <a:rPr b="0" i="0" lang="en-US" sz="1500" u="none" cap="none" strike="noStrike">
                <a:solidFill>
                  <a:schemeClr val="dk1"/>
                </a:solidFill>
                <a:latin typeface="Times New Roman"/>
                <a:ea typeface="Times New Roman"/>
                <a:cs typeface="Times New Roman"/>
                <a:sym typeface="Times New Roman"/>
              </a:rPr>
            </a:br>
            <a:r>
              <a:rPr b="0" i="0" lang="en-US" sz="1500" u="none" cap="none" strike="noStrike">
                <a:solidFill>
                  <a:schemeClr val="dk1"/>
                </a:solidFill>
                <a:latin typeface="Times New Roman"/>
                <a:ea typeface="Times New Roman"/>
                <a:cs typeface="Times New Roman"/>
                <a:sym typeface="Times New Roman"/>
              </a:rPr>
              <a:t>Talk to NPCs seamlessly while:</a:t>
            </a:r>
            <a:endParaRPr sz="1900"/>
          </a:p>
          <a:p>
            <a:pPr indent="-163830" lvl="1" marL="384175" marR="0" rtl="0" algn="l">
              <a:lnSpc>
                <a:spcPct val="10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Exploring the world</a:t>
            </a:r>
            <a:endParaRPr sz="1900"/>
          </a:p>
          <a:p>
            <a:pPr indent="-163830" lvl="1" marL="384175" marR="0" rtl="0" algn="l">
              <a:lnSpc>
                <a:spcPct val="10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Engaging in combat</a:t>
            </a:r>
            <a:endParaRPr sz="1900"/>
          </a:p>
          <a:p>
            <a:pPr indent="-163830" lvl="1" marL="384175" marR="0" rtl="0" algn="l">
              <a:lnSpc>
                <a:spcPct val="10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Riding, driving, or moving through the game</a:t>
            </a:r>
            <a:br>
              <a:rPr b="0" i="0" lang="en-US" sz="1500" u="none" cap="none" strike="noStrike">
                <a:solidFill>
                  <a:schemeClr val="dk1"/>
                </a:solidFill>
                <a:latin typeface="Times New Roman"/>
                <a:ea typeface="Times New Roman"/>
                <a:cs typeface="Times New Roman"/>
                <a:sym typeface="Times New Roman"/>
              </a:rPr>
            </a:br>
            <a:endParaRPr sz="1900"/>
          </a:p>
          <a:p>
            <a:pPr indent="-95250" lvl="0" marL="0" marR="0" rtl="0" algn="l">
              <a:lnSpc>
                <a:spcPct val="100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Emotion-Aware NPC Responses</a:t>
            </a:r>
            <a:br>
              <a:rPr b="0" i="0" lang="en-US" sz="1500" u="none" cap="none" strike="noStrike">
                <a:solidFill>
                  <a:schemeClr val="dk1"/>
                </a:solidFill>
                <a:latin typeface="Times New Roman"/>
                <a:ea typeface="Times New Roman"/>
                <a:cs typeface="Times New Roman"/>
                <a:sym typeface="Times New Roman"/>
              </a:rPr>
            </a:br>
            <a:r>
              <a:rPr b="0" i="0" lang="en-US" sz="1500" u="none" cap="none" strike="noStrike">
                <a:solidFill>
                  <a:schemeClr val="dk1"/>
                </a:solidFill>
                <a:latin typeface="Times New Roman"/>
                <a:ea typeface="Times New Roman"/>
                <a:cs typeface="Times New Roman"/>
                <a:sym typeface="Times New Roman"/>
              </a:rPr>
              <a:t>NPCs read your facial expressions through your webcam and adjust their responses to match your mood — making conversations feel more human.</a:t>
            </a:r>
            <a:br>
              <a:rPr b="0" i="0" lang="en-US" sz="1500" u="none" cap="none" strike="noStrike">
                <a:solidFill>
                  <a:schemeClr val="dk1"/>
                </a:solidFill>
                <a:latin typeface="Times New Roman"/>
                <a:ea typeface="Times New Roman"/>
                <a:cs typeface="Times New Roman"/>
                <a:sym typeface="Times New Roman"/>
              </a:rPr>
            </a:br>
            <a:endParaRPr sz="1900"/>
          </a:p>
          <a:p>
            <a:pPr indent="-95250" lvl="0" marL="0" marR="0" rtl="0" algn="l">
              <a:lnSpc>
                <a:spcPct val="100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Immersive Open-World Integration</a:t>
            </a:r>
            <a:br>
              <a:rPr b="0" i="0" lang="en-US" sz="1500" u="none" cap="none" strike="noStrike">
                <a:solidFill>
                  <a:schemeClr val="dk1"/>
                </a:solidFill>
                <a:latin typeface="Times New Roman"/>
                <a:ea typeface="Times New Roman"/>
                <a:cs typeface="Times New Roman"/>
                <a:sym typeface="Times New Roman"/>
              </a:rPr>
            </a:br>
            <a:r>
              <a:rPr b="0" i="0" lang="en-US" sz="1500" u="none" cap="none" strike="noStrike">
                <a:solidFill>
                  <a:schemeClr val="dk1"/>
                </a:solidFill>
                <a:latin typeface="Times New Roman"/>
                <a:ea typeface="Times New Roman"/>
                <a:cs typeface="Times New Roman"/>
                <a:sym typeface="Times New Roman"/>
              </a:rPr>
              <a:t>Deepens player engagement by making the game world feel alive and responsive.</a:t>
            </a:r>
            <a:br>
              <a:rPr b="0" i="0" lang="en-US" sz="1500" u="none" cap="none" strike="noStrike">
                <a:solidFill>
                  <a:schemeClr val="dk1"/>
                </a:solidFill>
                <a:latin typeface="Times New Roman"/>
                <a:ea typeface="Times New Roman"/>
                <a:cs typeface="Times New Roman"/>
                <a:sym typeface="Times New Roman"/>
              </a:rPr>
            </a:br>
            <a:endParaRPr sz="1900"/>
          </a:p>
          <a:p>
            <a:pPr indent="-95250" lvl="0" marL="0" marR="0" rtl="0" algn="l">
              <a:lnSpc>
                <a:spcPct val="100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Works Without Modifying Game Code</a:t>
            </a:r>
            <a:br>
              <a:rPr b="0" i="0" lang="en-US" sz="1500" u="none" cap="none" strike="noStrike">
                <a:solidFill>
                  <a:schemeClr val="dk1"/>
                </a:solidFill>
                <a:latin typeface="Times New Roman"/>
                <a:ea typeface="Times New Roman"/>
                <a:cs typeface="Times New Roman"/>
                <a:sym typeface="Times New Roman"/>
              </a:rPr>
            </a:br>
            <a:r>
              <a:rPr b="0" i="0" lang="en-US" sz="1500" u="none" cap="none" strike="noStrike">
                <a:solidFill>
                  <a:schemeClr val="dk1"/>
                </a:solidFill>
                <a:latin typeface="Times New Roman"/>
                <a:ea typeface="Times New Roman"/>
                <a:cs typeface="Times New Roman"/>
                <a:sym typeface="Times New Roman"/>
              </a:rPr>
              <a:t>Integrates visually — no need to access or alter the original game's source code.</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1164590" y="528735"/>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sz="3600">
                <a:latin typeface="Times New Roman"/>
                <a:ea typeface="Times New Roman"/>
                <a:cs typeface="Times New Roman"/>
                <a:sym typeface="Times New Roman"/>
              </a:rPr>
              <a:t>PROJECT IMPLEMENTATION</a:t>
            </a:r>
            <a:endParaRPr b="1" sz="3600">
              <a:latin typeface="Times New Roman"/>
              <a:ea typeface="Times New Roman"/>
              <a:cs typeface="Times New Roman"/>
              <a:sym typeface="Times New Roman"/>
            </a:endParaRPr>
          </a:p>
        </p:txBody>
      </p:sp>
      <p:sp>
        <p:nvSpPr>
          <p:cNvPr id="219" name="Google Shape;219;p23"/>
          <p:cNvSpPr txBox="1"/>
          <p:nvPr>
            <p:ph idx="11" type="ftr"/>
          </p:nvPr>
        </p:nvSpPr>
        <p:spPr>
          <a:xfrm>
            <a:off x="0" y="6416132"/>
            <a:ext cx="5524500" cy="365125"/>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220" name="Google Shape;220;p23"/>
          <p:cNvSpPr txBox="1"/>
          <p:nvPr>
            <p:ph idx="12" type="sldNum"/>
          </p:nvPr>
        </p:nvSpPr>
        <p:spPr>
          <a:xfrm>
            <a:off x="10700558" y="6412439"/>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600"/>
              <a:t>‹#›</a:t>
            </a:fld>
            <a:endParaRPr sz="1600"/>
          </a:p>
        </p:txBody>
      </p:sp>
      <p:pic>
        <p:nvPicPr>
          <p:cNvPr id="221" name="Google Shape;221;p23"/>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222" name="Google Shape;222;p23"/>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223" name="Google Shape;223;p23"/>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
        <p:nvSpPr>
          <p:cNvPr id="224" name="Google Shape;224;p23"/>
          <p:cNvSpPr txBox="1"/>
          <p:nvPr>
            <p:ph idx="1" type="body"/>
          </p:nvPr>
        </p:nvSpPr>
        <p:spPr>
          <a:xfrm>
            <a:off x="1356450" y="1882038"/>
            <a:ext cx="9674700" cy="4132800"/>
          </a:xfrm>
          <a:prstGeom prst="rect">
            <a:avLst/>
          </a:prstGeom>
          <a:noFill/>
          <a:ln>
            <a:noFill/>
          </a:ln>
        </p:spPr>
        <p:txBody>
          <a:bodyPr anchorCtr="0" anchor="ctr" bIns="45700" lIns="91425" spcFirstLastPara="1" rIns="91425" wrap="square" tIns="45700">
            <a:spAutoFit/>
          </a:bodyPr>
          <a:lstStyle/>
          <a:p>
            <a:pPr indent="-95250" lvl="0" marL="0" marR="0"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LLM-Driven Dialogue</a:t>
            </a:r>
            <a:r>
              <a:rPr b="0" i="0" lang="en-US" sz="1500" u="none" cap="none" strike="noStrike">
                <a:solidFill>
                  <a:schemeClr val="dk1"/>
                </a:solidFill>
                <a:latin typeface="Times New Roman"/>
                <a:ea typeface="Times New Roman"/>
                <a:cs typeface="Times New Roman"/>
                <a:sym typeface="Times New Roman"/>
              </a:rPr>
              <a:t>: Integrated a language model (LLM) to generate realistic, in-character NPC conversations.</a:t>
            </a:r>
            <a:endParaRPr sz="1500"/>
          </a:p>
          <a:p>
            <a:pPr indent="-95250" lvl="0" marL="0" marR="0"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Voice Interaction</a:t>
            </a:r>
            <a:r>
              <a:rPr b="0" i="0" lang="en-US" sz="1500" u="none" cap="none" strike="noStrike">
                <a:solidFill>
                  <a:schemeClr val="dk1"/>
                </a:solidFill>
                <a:latin typeface="Times New Roman"/>
                <a:ea typeface="Times New Roman"/>
                <a:cs typeface="Times New Roman"/>
                <a:sym typeface="Times New Roman"/>
              </a:rPr>
              <a:t>: Voice input is converted to text using speech-to-text (STT) services.</a:t>
            </a:r>
            <a:endParaRPr sz="1500"/>
          </a:p>
          <a:p>
            <a:pPr indent="-95250" lvl="0" marL="0" marR="0"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NPC Identity Detection</a:t>
            </a:r>
            <a:r>
              <a:rPr b="0" i="0" lang="en-US" sz="1500" u="none" cap="none" strike="noStrike">
                <a:solidFill>
                  <a:schemeClr val="dk1"/>
                </a:solidFill>
                <a:latin typeface="Times New Roman"/>
                <a:ea typeface="Times New Roman"/>
                <a:cs typeface="Times New Roman"/>
                <a:sym typeface="Times New Roman"/>
              </a:rPr>
              <a:t>: Facial recognition used to determine which NPC is being interacted with.</a:t>
            </a:r>
            <a:endParaRPr sz="1500"/>
          </a:p>
          <a:p>
            <a:pPr indent="-95250" lvl="0" marL="0" marR="0"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Context-Aware Replies</a:t>
            </a:r>
            <a:r>
              <a:rPr b="0" i="0" lang="en-US" sz="1500" u="none" cap="none" strike="noStrike">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Queries are enriched with game lore (via vector database).</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Personalities are embedded from pre_conversation.json.</a:t>
            </a:r>
            <a:endParaRPr b="0" i="0" sz="1500" u="none" cap="none" strike="noStrike">
              <a:solidFill>
                <a:schemeClr val="dk1"/>
              </a:solidFill>
              <a:latin typeface="Times New Roman"/>
              <a:ea typeface="Times New Roman"/>
              <a:cs typeface="Times New Roman"/>
              <a:sym typeface="Times New Roman"/>
            </a:endParaRPr>
          </a:p>
          <a:p>
            <a:pPr indent="-95250" lvl="0" marL="0" marR="0" rtl="0" algn="l">
              <a:lnSpc>
                <a:spcPct val="150000"/>
              </a:lnSpc>
              <a:spcBef>
                <a:spcPts val="0"/>
              </a:spcBef>
              <a:spcAft>
                <a:spcPts val="0"/>
              </a:spcAft>
              <a:buClr>
                <a:schemeClr val="dk1"/>
              </a:buClr>
              <a:buSzPts val="1500"/>
              <a:buFont typeface="Times New Roman"/>
              <a:buChar char="•"/>
            </a:pPr>
            <a:r>
              <a:rPr b="1" i="0" lang="en-US" sz="1500" u="none" cap="none" strike="noStrike">
                <a:solidFill>
                  <a:schemeClr val="dk1"/>
                </a:solidFill>
                <a:latin typeface="Times New Roman"/>
                <a:ea typeface="Times New Roman"/>
                <a:cs typeface="Times New Roman"/>
                <a:sym typeface="Times New Roman"/>
              </a:rPr>
              <a:t>NPC Output</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LLM response converted back to voice via TTS.</a:t>
            </a:r>
            <a:endParaRPr sz="1500"/>
          </a:p>
          <a:p>
            <a:pPr indent="-95250" lvl="0" marL="0" marR="0" rtl="0" algn="l">
              <a:lnSpc>
                <a:spcPct val="150000"/>
              </a:lnSpc>
              <a:spcBef>
                <a:spcPts val="0"/>
              </a:spcBef>
              <a:spcAft>
                <a:spcPts val="0"/>
              </a:spcAft>
              <a:buClr>
                <a:schemeClr val="dk1"/>
              </a:buClr>
              <a:buSzPts val="1500"/>
              <a:buFont typeface="Times New Roman"/>
              <a:buChar char="•"/>
            </a:pPr>
            <a:r>
              <a:rPr b="1" i="0" lang="en-US" sz="1500" u="none" cap="none" strike="noStrike">
                <a:solidFill>
                  <a:schemeClr val="dk1"/>
                </a:solidFill>
                <a:latin typeface="Times New Roman"/>
                <a:ea typeface="Times New Roman"/>
                <a:cs typeface="Times New Roman"/>
                <a:sym typeface="Times New Roman"/>
              </a:rPr>
              <a:t>SadTalker</a:t>
            </a:r>
            <a:r>
              <a:rPr b="0" i="0" lang="en-US" sz="1500" u="none" cap="none" strike="noStrike">
                <a:solidFill>
                  <a:schemeClr val="dk1"/>
                </a:solidFill>
                <a:latin typeface="Times New Roman"/>
                <a:ea typeface="Times New Roman"/>
                <a:cs typeface="Times New Roman"/>
                <a:sym typeface="Times New Roman"/>
              </a:rPr>
              <a:t> used for real-time lip-sync facial animation.</a:t>
            </a:r>
            <a:endParaRPr sz="1500"/>
          </a:p>
          <a:p>
            <a:pPr indent="-95250" lvl="0" marL="0" marR="0"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Dual Window Mode</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Animation rendered on a separate window or monitor.</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Optional fallback for single-screen setups.</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1164590" y="528735"/>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sz="3600">
                <a:latin typeface="Times New Roman"/>
                <a:ea typeface="Times New Roman"/>
                <a:cs typeface="Times New Roman"/>
                <a:sym typeface="Times New Roman"/>
              </a:rPr>
              <a:t>TESTING &amp; EVALUATION</a:t>
            </a:r>
            <a:endParaRPr sz="3600"/>
          </a:p>
        </p:txBody>
      </p:sp>
      <p:sp>
        <p:nvSpPr>
          <p:cNvPr id="230" name="Google Shape;230;p24"/>
          <p:cNvSpPr txBox="1"/>
          <p:nvPr>
            <p:ph idx="11" type="ftr"/>
          </p:nvPr>
        </p:nvSpPr>
        <p:spPr>
          <a:xfrm>
            <a:off x="0" y="6416132"/>
            <a:ext cx="5524500" cy="365125"/>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231" name="Google Shape;231;p24"/>
          <p:cNvSpPr txBox="1"/>
          <p:nvPr>
            <p:ph idx="12" type="sldNum"/>
          </p:nvPr>
        </p:nvSpPr>
        <p:spPr>
          <a:xfrm>
            <a:off x="10700558" y="6412439"/>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600"/>
              <a:t>‹#›</a:t>
            </a:fld>
            <a:endParaRPr sz="1600"/>
          </a:p>
        </p:txBody>
      </p:sp>
      <p:pic>
        <p:nvPicPr>
          <p:cNvPr id="232" name="Google Shape;232;p24"/>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233" name="Google Shape;233;p24"/>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234" name="Google Shape;234;p24"/>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
        <p:nvSpPr>
          <p:cNvPr id="235" name="Google Shape;235;p24"/>
          <p:cNvSpPr txBox="1"/>
          <p:nvPr>
            <p:ph idx="1" type="body"/>
          </p:nvPr>
        </p:nvSpPr>
        <p:spPr>
          <a:xfrm>
            <a:off x="1502399" y="1827425"/>
            <a:ext cx="8806200" cy="2181900"/>
          </a:xfrm>
          <a:prstGeom prst="rect">
            <a:avLst/>
          </a:prstGeom>
          <a:noFill/>
          <a:ln>
            <a:noFill/>
          </a:ln>
        </p:spPr>
        <p:txBody>
          <a:bodyPr anchorCtr="0" anchor="ctr" bIns="45700" lIns="91425" spcFirstLastPara="1" rIns="91425" wrap="square" tIns="45700">
            <a:spAutoFit/>
          </a:bodyPr>
          <a:lstStyle/>
          <a:p>
            <a:pPr indent="-95250" lvl="0" marL="0" marR="0"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Functional Testing</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Speech-to-text accuracy validated using various microphones and accents.</a:t>
            </a:r>
            <a:endParaRPr sz="1500"/>
          </a:p>
          <a:p>
            <a:pPr indent="-95250" lvl="1" marL="292735"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LLM responses tested against expected in-lore behaviors.</a:t>
            </a:r>
            <a:endParaRPr sz="1500"/>
          </a:p>
          <a:p>
            <a:pPr indent="-95250" lvl="0" marL="0" marR="0"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Emotion Detection</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Webcam input tested for real-time emotion classification.</a:t>
            </a:r>
            <a:endParaRPr sz="1500"/>
          </a:p>
          <a:p>
            <a:pPr indent="-95250" lvl="1" marL="292735"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NPC responses dynamically adjusted based on player emotion.</a:t>
            </a:r>
            <a:endParaRPr sz="1500"/>
          </a:p>
          <a:p>
            <a:pPr indent="-95250" lvl="0" marL="0" marR="0" rtl="0" algn="l">
              <a:lnSpc>
                <a:spcPct val="115000"/>
              </a:lnSpc>
              <a:spcBef>
                <a:spcPts val="0"/>
              </a:spcBef>
              <a:spcAft>
                <a:spcPts val="0"/>
              </a:spcAft>
              <a:buClr>
                <a:schemeClr val="dk1"/>
              </a:buClr>
              <a:buSzPts val="1500"/>
              <a:buFont typeface="Times New Roman"/>
              <a:buChar char="•"/>
            </a:pPr>
            <a:r>
              <a:rPr b="1" i="0" lang="en-US" sz="1500" u="none" cap="none" strike="noStrike">
                <a:solidFill>
                  <a:schemeClr val="dk1"/>
                </a:solidFill>
                <a:latin typeface="Times New Roman"/>
                <a:ea typeface="Times New Roman"/>
                <a:cs typeface="Times New Roman"/>
                <a:sym typeface="Times New Roman"/>
              </a:rPr>
              <a:t>In-Game Interaction</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Verified smooth performance during exploration, combat, and travel scenarios.</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1097280" y="615570"/>
            <a:ext cx="10058400" cy="1093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sz="3600">
                <a:latin typeface="Times New Roman"/>
                <a:ea typeface="Times New Roman"/>
                <a:cs typeface="Times New Roman"/>
                <a:sym typeface="Times New Roman"/>
              </a:rPr>
              <a:t>RESULTS</a:t>
            </a:r>
            <a:endParaRPr sz="3600"/>
          </a:p>
        </p:txBody>
      </p:sp>
      <p:sp>
        <p:nvSpPr>
          <p:cNvPr id="241" name="Google Shape;241;p25"/>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242" name="Google Shape;242;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600"/>
              <a:t>‹#›</a:t>
            </a:fld>
            <a:endParaRPr sz="1600"/>
          </a:p>
        </p:txBody>
      </p:sp>
      <p:pic>
        <p:nvPicPr>
          <p:cNvPr id="243" name="Google Shape;243;p25"/>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244" name="Google Shape;244;p25"/>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245" name="Google Shape;245;p25"/>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
        <p:nvSpPr>
          <p:cNvPr id="246" name="Google Shape;246;p25"/>
          <p:cNvSpPr/>
          <p:nvPr/>
        </p:nvSpPr>
        <p:spPr>
          <a:xfrm>
            <a:off x="0" y="-272415"/>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5"/>
          <p:cNvSpPr/>
          <p:nvPr/>
        </p:nvSpPr>
        <p:spPr>
          <a:xfrm>
            <a:off x="0" y="1556385"/>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5"/>
          <p:cNvSpPr/>
          <p:nvPr/>
        </p:nvSpPr>
        <p:spPr>
          <a:xfrm>
            <a:off x="238649" y="174399"/>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25"/>
          <p:cNvSpPr/>
          <p:nvPr/>
        </p:nvSpPr>
        <p:spPr>
          <a:xfrm>
            <a:off x="603774" y="631599"/>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0" name="Google Shape;250;p25" title="Silverstone.mp4">
            <a:hlinkClick r:id="rId5"/>
          </p:cNvPr>
          <p:cNvPicPr preferRelativeResize="0"/>
          <p:nvPr/>
        </p:nvPicPr>
        <p:blipFill>
          <a:blip r:embed="rId6">
            <a:alphaModFix/>
          </a:blip>
          <a:stretch>
            <a:fillRect/>
          </a:stretch>
        </p:blipFill>
        <p:spPr>
          <a:xfrm>
            <a:off x="1197925" y="1875475"/>
            <a:ext cx="5016776" cy="2366399"/>
          </a:xfrm>
          <a:prstGeom prst="rect">
            <a:avLst/>
          </a:prstGeom>
          <a:noFill/>
          <a:ln>
            <a:noFill/>
          </a:ln>
        </p:spPr>
      </p:pic>
      <p:pic>
        <p:nvPicPr>
          <p:cNvPr id="251" name="Google Shape;251;p25" title="Welles.mp4">
            <a:hlinkClick r:id="rId7"/>
          </p:cNvPr>
          <p:cNvPicPr preferRelativeResize="0"/>
          <p:nvPr/>
        </p:nvPicPr>
        <p:blipFill>
          <a:blip r:embed="rId8">
            <a:alphaModFix/>
          </a:blip>
          <a:stretch>
            <a:fillRect/>
          </a:stretch>
        </p:blipFill>
        <p:spPr>
          <a:xfrm>
            <a:off x="6291900" y="3849175"/>
            <a:ext cx="5016777" cy="2350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1097280" y="643670"/>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sz="3600">
                <a:latin typeface="Times New Roman"/>
                <a:ea typeface="Times New Roman"/>
                <a:cs typeface="Times New Roman"/>
                <a:sym typeface="Times New Roman"/>
              </a:rPr>
              <a:t>SCREENSHOTS</a:t>
            </a:r>
            <a:endParaRPr sz="3600"/>
          </a:p>
        </p:txBody>
      </p:sp>
      <p:sp>
        <p:nvSpPr>
          <p:cNvPr id="257" name="Google Shape;257;p26"/>
          <p:cNvSpPr txBox="1"/>
          <p:nvPr>
            <p:ph idx="11" type="ftr"/>
          </p:nvPr>
        </p:nvSpPr>
        <p:spPr>
          <a:xfrm>
            <a:off x="1097280" y="6431684"/>
            <a:ext cx="4822804" cy="365125"/>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258" name="Google Shape;258;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600"/>
              <a:t>‹#›</a:t>
            </a:fld>
            <a:endParaRPr sz="1600"/>
          </a:p>
        </p:txBody>
      </p:sp>
      <p:pic>
        <p:nvPicPr>
          <p:cNvPr id="259" name="Google Shape;259;p26"/>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260" name="Google Shape;260;p26"/>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261" name="Google Shape;261;p26"/>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pic>
        <p:nvPicPr>
          <p:cNvPr id="262" name="Google Shape;262;p26"/>
          <p:cNvPicPr preferRelativeResize="0"/>
          <p:nvPr/>
        </p:nvPicPr>
        <p:blipFill rotWithShape="1">
          <a:blip r:embed="rId5">
            <a:alphaModFix/>
          </a:blip>
          <a:srcRect b="0" l="0" r="0" t="0"/>
          <a:stretch/>
        </p:blipFill>
        <p:spPr>
          <a:xfrm>
            <a:off x="4729287" y="4063713"/>
            <a:ext cx="2689224" cy="1320800"/>
          </a:xfrm>
          <a:prstGeom prst="rect">
            <a:avLst/>
          </a:prstGeom>
          <a:noFill/>
          <a:ln>
            <a:noFill/>
          </a:ln>
        </p:spPr>
      </p:pic>
      <p:pic>
        <p:nvPicPr>
          <p:cNvPr id="263" name="Google Shape;263;p26"/>
          <p:cNvPicPr preferRelativeResize="0"/>
          <p:nvPr/>
        </p:nvPicPr>
        <p:blipFill rotWithShape="1">
          <a:blip r:embed="rId6">
            <a:alphaModFix/>
          </a:blip>
          <a:srcRect b="0" l="0" r="0" t="0"/>
          <a:stretch/>
        </p:blipFill>
        <p:spPr>
          <a:xfrm>
            <a:off x="1734738" y="1952377"/>
            <a:ext cx="2711450" cy="1371600"/>
          </a:xfrm>
          <a:prstGeom prst="rect">
            <a:avLst/>
          </a:prstGeom>
          <a:noFill/>
          <a:ln>
            <a:noFill/>
          </a:ln>
        </p:spPr>
      </p:pic>
      <p:pic>
        <p:nvPicPr>
          <p:cNvPr id="264" name="Google Shape;264;p26"/>
          <p:cNvPicPr preferRelativeResize="0"/>
          <p:nvPr/>
        </p:nvPicPr>
        <p:blipFill rotWithShape="1">
          <a:blip r:embed="rId7">
            <a:alphaModFix/>
          </a:blip>
          <a:srcRect b="0" l="0" r="0" t="0"/>
          <a:stretch/>
        </p:blipFill>
        <p:spPr>
          <a:xfrm>
            <a:off x="1753788" y="4057363"/>
            <a:ext cx="2692400" cy="1327150"/>
          </a:xfrm>
          <a:prstGeom prst="rect">
            <a:avLst/>
          </a:prstGeom>
          <a:noFill/>
          <a:ln>
            <a:noFill/>
          </a:ln>
        </p:spPr>
      </p:pic>
      <p:sp>
        <p:nvSpPr>
          <p:cNvPr id="265" name="Google Shape;265;p26"/>
          <p:cNvSpPr/>
          <p:nvPr/>
        </p:nvSpPr>
        <p:spPr>
          <a:xfrm>
            <a:off x="0" y="-272415"/>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26"/>
          <p:cNvSpPr/>
          <p:nvPr/>
        </p:nvSpPr>
        <p:spPr>
          <a:xfrm>
            <a:off x="0" y="1556385"/>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26"/>
          <p:cNvSpPr/>
          <p:nvPr/>
        </p:nvSpPr>
        <p:spPr>
          <a:xfrm>
            <a:off x="1515326" y="5338400"/>
            <a:ext cx="6010200" cy="708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 	  </a:t>
            </a:r>
            <a:r>
              <a:rPr b="1" i="0" lang="en-US" sz="1100" u="none" cap="none" strike="noStrike">
                <a:solidFill>
                  <a:schemeClr val="dk1"/>
                </a:solidFill>
                <a:latin typeface="Times New Roman"/>
                <a:ea typeface="Times New Roman"/>
                <a:cs typeface="Times New Roman"/>
                <a:sym typeface="Times New Roman"/>
              </a:rPr>
              <a:t>Fig 4: pre-conversation json	   </a:t>
            </a:r>
            <a:r>
              <a:rPr b="0" i="0" lang="en-US" sz="1100" u="none" cap="none" strike="noStrike">
                <a:solidFill>
                  <a:schemeClr val="dk1"/>
                </a:solidFill>
                <a:latin typeface="Times New Roman"/>
                <a:ea typeface="Times New Roman"/>
                <a:cs typeface="Times New Roman"/>
                <a:sym typeface="Times New Roman"/>
              </a:rPr>
              <a:t>           	          </a:t>
            </a:r>
            <a:r>
              <a:rPr b="1" i="0" lang="en-US" sz="1100" u="none" cap="none" strike="noStrike">
                <a:solidFill>
                  <a:schemeClr val="dk1"/>
                </a:solidFill>
                <a:latin typeface="Times New Roman"/>
                <a:ea typeface="Times New Roman"/>
                <a:cs typeface="Times New Roman"/>
                <a:sym typeface="Times New Roman"/>
              </a:rPr>
              <a:t>Fig 5: voice based interaction</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8" name="Google Shape;268;p26"/>
          <p:cNvSpPr txBox="1"/>
          <p:nvPr/>
        </p:nvSpPr>
        <p:spPr>
          <a:xfrm>
            <a:off x="1985880" y="3340195"/>
            <a:ext cx="6416700" cy="5640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Times New Roman"/>
              <a:buNone/>
            </a:pPr>
            <a:r>
              <a:rPr b="1" lang="en-US" sz="1100">
                <a:solidFill>
                  <a:schemeClr val="dk1"/>
                </a:solidFill>
                <a:latin typeface="Times New Roman"/>
                <a:ea typeface="Times New Roman"/>
                <a:cs typeface="Times New Roman"/>
                <a:sym typeface="Times New Roman"/>
              </a:rPr>
              <a:t>    </a:t>
            </a:r>
            <a:r>
              <a:rPr b="1" lang="en-US" sz="1100">
                <a:solidFill>
                  <a:schemeClr val="dk1"/>
                </a:solidFill>
                <a:latin typeface="Times New Roman"/>
                <a:ea typeface="Times New Roman"/>
                <a:cs typeface="Times New Roman"/>
                <a:sym typeface="Times New Roman"/>
              </a:rPr>
              <a:t>Fig 1: pre-conversation json 		        Fig 2: character identification</a:t>
            </a:r>
            <a:endParaRPr sz="11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269" name="Google Shape;269;p26"/>
          <p:cNvPicPr preferRelativeResize="0"/>
          <p:nvPr/>
        </p:nvPicPr>
        <p:blipFill rotWithShape="1">
          <a:blip r:embed="rId8">
            <a:alphaModFix/>
          </a:blip>
          <a:srcRect b="0" l="0" r="0" t="0"/>
          <a:stretch/>
        </p:blipFill>
        <p:spPr>
          <a:xfrm>
            <a:off x="4732461" y="1966482"/>
            <a:ext cx="2686050" cy="1381125"/>
          </a:xfrm>
          <a:prstGeom prst="rect">
            <a:avLst/>
          </a:prstGeom>
          <a:noFill/>
          <a:ln>
            <a:noFill/>
          </a:ln>
        </p:spPr>
      </p:pic>
      <p:pic>
        <p:nvPicPr>
          <p:cNvPr id="270" name="Google Shape;270;p26"/>
          <p:cNvPicPr preferRelativeResize="0"/>
          <p:nvPr/>
        </p:nvPicPr>
        <p:blipFill rotWithShape="1">
          <a:blip r:embed="rId9">
            <a:alphaModFix/>
          </a:blip>
          <a:srcRect b="0" l="0" r="0" t="0"/>
          <a:stretch/>
        </p:blipFill>
        <p:spPr>
          <a:xfrm>
            <a:off x="7930338" y="3775713"/>
            <a:ext cx="2559050" cy="1608799"/>
          </a:xfrm>
          <a:prstGeom prst="rect">
            <a:avLst/>
          </a:prstGeom>
          <a:noFill/>
          <a:ln>
            <a:noFill/>
          </a:ln>
        </p:spPr>
      </p:pic>
      <p:pic>
        <p:nvPicPr>
          <p:cNvPr id="271" name="Google Shape;271;p26"/>
          <p:cNvPicPr preferRelativeResize="0"/>
          <p:nvPr/>
        </p:nvPicPr>
        <p:blipFill rotWithShape="1">
          <a:blip r:embed="rId10">
            <a:alphaModFix/>
          </a:blip>
          <a:srcRect b="0" l="0" r="0" t="0"/>
          <a:stretch/>
        </p:blipFill>
        <p:spPr>
          <a:xfrm>
            <a:off x="7854138" y="1941628"/>
            <a:ext cx="2822518" cy="1398568"/>
          </a:xfrm>
          <a:prstGeom prst="rect">
            <a:avLst/>
          </a:prstGeom>
          <a:noFill/>
          <a:ln>
            <a:noFill/>
          </a:ln>
        </p:spPr>
      </p:pic>
      <p:sp>
        <p:nvSpPr>
          <p:cNvPr id="272" name="Google Shape;272;p26"/>
          <p:cNvSpPr/>
          <p:nvPr/>
        </p:nvSpPr>
        <p:spPr>
          <a:xfrm>
            <a:off x="238649" y="174399"/>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6"/>
          <p:cNvSpPr/>
          <p:nvPr/>
        </p:nvSpPr>
        <p:spPr>
          <a:xfrm>
            <a:off x="603774" y="631599"/>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26"/>
          <p:cNvSpPr/>
          <p:nvPr/>
        </p:nvSpPr>
        <p:spPr>
          <a:xfrm>
            <a:off x="8308400" y="5476400"/>
            <a:ext cx="1914000" cy="29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 </a:t>
            </a:r>
            <a:r>
              <a:rPr b="1" i="0" lang="en-US" sz="1100" u="none" cap="none" strike="noStrike">
                <a:solidFill>
                  <a:schemeClr val="dk1"/>
                </a:solidFill>
                <a:latin typeface="Times New Roman"/>
                <a:ea typeface="Times New Roman"/>
                <a:cs typeface="Times New Roman"/>
                <a:sym typeface="Times New Roman"/>
              </a:rPr>
              <a:t>Fig 6: emotion recognition</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Calibri"/>
              <a:buNone/>
            </a:pPr>
            <a:r>
              <a:t/>
            </a:r>
            <a:endParaRPr b="0" i="0" sz="1100" u="none" cap="none" strike="noStrike">
              <a:solidFill>
                <a:schemeClr val="dk1"/>
              </a:solidFill>
              <a:latin typeface="Times New Roman"/>
              <a:ea typeface="Times New Roman"/>
              <a:cs typeface="Times New Roman"/>
              <a:sym typeface="Times New Roman"/>
            </a:endParaRPr>
          </a:p>
        </p:txBody>
      </p:sp>
      <p:sp>
        <p:nvSpPr>
          <p:cNvPr id="275" name="Google Shape;275;p26"/>
          <p:cNvSpPr txBox="1"/>
          <p:nvPr/>
        </p:nvSpPr>
        <p:spPr>
          <a:xfrm>
            <a:off x="8546625" y="3383000"/>
            <a:ext cx="1569900" cy="26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Times New Roman"/>
                <a:ea typeface="Times New Roman"/>
                <a:cs typeface="Times New Roman"/>
                <a:sym typeface="Times New Roman"/>
              </a:rPr>
              <a:t> </a:t>
            </a:r>
            <a:r>
              <a:rPr b="0" i="0" lang="en-US" sz="1100" u="none" cap="none" strike="noStrike">
                <a:solidFill>
                  <a:schemeClr val="dk1"/>
                </a:solidFill>
                <a:latin typeface="Times New Roman"/>
                <a:ea typeface="Times New Roman"/>
                <a:cs typeface="Times New Roman"/>
                <a:sym typeface="Times New Roman"/>
              </a:rPr>
              <a:t>  </a:t>
            </a:r>
            <a:r>
              <a:rPr b="1" i="0" lang="en-US" sz="1100" u="none" cap="none" strike="noStrike">
                <a:solidFill>
                  <a:schemeClr val="dk1"/>
                </a:solidFill>
                <a:latin typeface="Times New Roman"/>
                <a:ea typeface="Times New Roman"/>
                <a:cs typeface="Times New Roman"/>
                <a:sym typeface="Times New Roman"/>
              </a:rPr>
              <a:t>Fig 3: main.py</a:t>
            </a:r>
            <a:r>
              <a:rPr b="0" i="0" lang="en-US" sz="1100" u="none" cap="none" strike="noStrike">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type="title"/>
          </p:nvPr>
        </p:nvSpPr>
        <p:spPr>
          <a:xfrm>
            <a:off x="1164590" y="528735"/>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sz="3600">
                <a:solidFill>
                  <a:schemeClr val="dk1"/>
                </a:solidFill>
                <a:latin typeface="Times New Roman"/>
                <a:ea typeface="Times New Roman"/>
                <a:cs typeface="Times New Roman"/>
                <a:sym typeface="Times New Roman"/>
              </a:rPr>
              <a:t>PROJECT LIMITATIONS</a:t>
            </a:r>
            <a:endParaRPr sz="3600">
              <a:solidFill>
                <a:schemeClr val="dk1"/>
              </a:solidFill>
            </a:endParaRPr>
          </a:p>
        </p:txBody>
      </p:sp>
      <p:sp>
        <p:nvSpPr>
          <p:cNvPr id="281" name="Google Shape;281;p27"/>
          <p:cNvSpPr txBox="1"/>
          <p:nvPr>
            <p:ph idx="11" type="ftr"/>
          </p:nvPr>
        </p:nvSpPr>
        <p:spPr>
          <a:xfrm>
            <a:off x="0" y="6416132"/>
            <a:ext cx="5524500" cy="365125"/>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282" name="Google Shape;282;p27"/>
          <p:cNvSpPr txBox="1"/>
          <p:nvPr>
            <p:ph idx="12" type="sldNum"/>
          </p:nvPr>
        </p:nvSpPr>
        <p:spPr>
          <a:xfrm>
            <a:off x="10700558" y="6412439"/>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600"/>
              <a:t>‹#›</a:t>
            </a:fld>
            <a:endParaRPr sz="1600"/>
          </a:p>
        </p:txBody>
      </p:sp>
      <p:pic>
        <p:nvPicPr>
          <p:cNvPr id="283" name="Google Shape;283;p27"/>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284" name="Google Shape;284;p27"/>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285" name="Google Shape;285;p27"/>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
        <p:nvSpPr>
          <p:cNvPr id="286" name="Google Shape;286;p27"/>
          <p:cNvSpPr txBox="1"/>
          <p:nvPr>
            <p:ph idx="1" type="body"/>
          </p:nvPr>
        </p:nvSpPr>
        <p:spPr>
          <a:xfrm>
            <a:off x="1264200" y="1850825"/>
            <a:ext cx="9663600" cy="3440100"/>
          </a:xfrm>
          <a:prstGeom prst="rect">
            <a:avLst/>
          </a:prstGeom>
          <a:noFill/>
          <a:ln>
            <a:noFill/>
          </a:ln>
        </p:spPr>
        <p:txBody>
          <a:bodyPr anchorCtr="0" anchor="ctr" bIns="45700" lIns="91425" spcFirstLastPara="1" rIns="91425" wrap="square" tIns="45700">
            <a:spAutoFit/>
          </a:bodyPr>
          <a:lstStyle/>
          <a:p>
            <a:pPr indent="-95250" lvl="0" marL="0" marR="0"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High Resource Demand</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Requires powerful GPU for smooth animation rendering.</a:t>
            </a:r>
            <a:endParaRPr sz="1500"/>
          </a:p>
          <a:p>
            <a:pPr indent="-95250" lvl="0" marL="0" marR="0"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Latency</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LLM + TTS + SadTalker pipeline introduces slight delay in responses.</a:t>
            </a:r>
            <a:endParaRPr sz="1500"/>
          </a:p>
          <a:p>
            <a:pPr indent="-95250" lvl="0" marL="0" marR="0" rtl="0" algn="l">
              <a:lnSpc>
                <a:spcPct val="150000"/>
              </a:lnSpc>
              <a:spcBef>
                <a:spcPts val="0"/>
              </a:spcBef>
              <a:spcAft>
                <a:spcPts val="0"/>
              </a:spcAft>
              <a:buClr>
                <a:schemeClr val="dk1"/>
              </a:buClr>
              <a:buSzPts val="1500"/>
              <a:buFont typeface="Times New Roman"/>
              <a:buChar char="•"/>
            </a:pPr>
            <a:r>
              <a:rPr b="1" i="0" lang="en-US" sz="1500" u="none" cap="none" strike="noStrike">
                <a:solidFill>
                  <a:schemeClr val="dk1"/>
                </a:solidFill>
                <a:latin typeface="Times New Roman"/>
                <a:ea typeface="Times New Roman"/>
                <a:cs typeface="Times New Roman"/>
                <a:sym typeface="Times New Roman"/>
              </a:rPr>
              <a:t>Dependence on Internet</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Real-time LLM generation and emotion recognition depend on online APIs.</a:t>
            </a:r>
            <a:endParaRPr sz="1500"/>
          </a:p>
          <a:p>
            <a:pPr indent="-95250" lvl="0" marL="0" marR="0" rtl="0" algn="l">
              <a:lnSpc>
                <a:spcPct val="150000"/>
              </a:lnSpc>
              <a:spcBef>
                <a:spcPts val="0"/>
              </a:spcBef>
              <a:spcAft>
                <a:spcPts val="0"/>
              </a:spcAft>
              <a:buClr>
                <a:schemeClr val="dk1"/>
              </a:buClr>
              <a:buSzPts val="1500"/>
              <a:buFont typeface="Times New Roman"/>
              <a:buChar char="•"/>
            </a:pPr>
            <a:r>
              <a:rPr b="1" i="0" lang="en-US" sz="1500" u="none" cap="none" strike="noStrike">
                <a:solidFill>
                  <a:schemeClr val="dk1"/>
                </a:solidFill>
                <a:latin typeface="Times New Roman"/>
                <a:ea typeface="Times New Roman"/>
                <a:cs typeface="Times New Roman"/>
                <a:sym typeface="Times New Roman"/>
              </a:rPr>
              <a:t>Emotion Misclassification</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Real-time emotion detection may misinterpret facial expressions in low-light or noisy backgrounds.</a:t>
            </a:r>
            <a:endParaRPr sz="1500"/>
          </a:p>
          <a:p>
            <a:pPr indent="-95250" lvl="0" marL="0" marR="0" rtl="0" algn="l">
              <a:lnSpc>
                <a:spcPct val="150000"/>
              </a:lnSpc>
              <a:spcBef>
                <a:spcPts val="0"/>
              </a:spcBef>
              <a:spcAft>
                <a:spcPts val="0"/>
              </a:spcAft>
              <a:buClr>
                <a:schemeClr val="dk1"/>
              </a:buClr>
              <a:buSzPts val="1500"/>
              <a:buFont typeface="Times New Roman"/>
              <a:buChar char="•"/>
            </a:pPr>
            <a:r>
              <a:rPr b="1" i="0" lang="en-US" sz="1500" u="none" cap="none" strike="noStrike">
                <a:solidFill>
                  <a:schemeClr val="dk1"/>
                </a:solidFill>
                <a:latin typeface="Times New Roman"/>
                <a:ea typeface="Times New Roman"/>
                <a:cs typeface="Times New Roman"/>
                <a:sym typeface="Times New Roman"/>
              </a:rPr>
              <a:t>Monitor Dependency</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Best experience requires a secondary monitor or workaround setup</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1164590" y="528735"/>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sz="3600">
                <a:solidFill>
                  <a:schemeClr val="dk1"/>
                </a:solidFill>
                <a:latin typeface="Times New Roman"/>
                <a:ea typeface="Times New Roman"/>
                <a:cs typeface="Times New Roman"/>
                <a:sym typeface="Times New Roman"/>
              </a:rPr>
              <a:t>FUTURE WORK &amp; ENHANCEMENTS</a:t>
            </a:r>
            <a:endParaRPr sz="3600">
              <a:solidFill>
                <a:schemeClr val="dk1"/>
              </a:solidFill>
            </a:endParaRPr>
          </a:p>
        </p:txBody>
      </p:sp>
      <p:sp>
        <p:nvSpPr>
          <p:cNvPr id="292" name="Google Shape;292;p28"/>
          <p:cNvSpPr txBox="1"/>
          <p:nvPr>
            <p:ph idx="11" type="ftr"/>
          </p:nvPr>
        </p:nvSpPr>
        <p:spPr>
          <a:xfrm>
            <a:off x="0" y="6416132"/>
            <a:ext cx="5524500" cy="365125"/>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293" name="Google Shape;293;p28"/>
          <p:cNvSpPr txBox="1"/>
          <p:nvPr>
            <p:ph idx="12" type="sldNum"/>
          </p:nvPr>
        </p:nvSpPr>
        <p:spPr>
          <a:xfrm>
            <a:off x="10700558" y="6412439"/>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600"/>
              <a:t>‹#›</a:t>
            </a:fld>
            <a:endParaRPr sz="1600"/>
          </a:p>
        </p:txBody>
      </p:sp>
      <p:pic>
        <p:nvPicPr>
          <p:cNvPr id="294" name="Google Shape;294;p28"/>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295" name="Google Shape;295;p28"/>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296" name="Google Shape;296;p28"/>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
        <p:nvSpPr>
          <p:cNvPr id="297" name="Google Shape;297;p28"/>
          <p:cNvSpPr txBox="1"/>
          <p:nvPr>
            <p:ph idx="1" type="body"/>
          </p:nvPr>
        </p:nvSpPr>
        <p:spPr>
          <a:xfrm>
            <a:off x="1300850" y="1834600"/>
            <a:ext cx="9399600" cy="3440100"/>
          </a:xfrm>
          <a:prstGeom prst="rect">
            <a:avLst/>
          </a:prstGeom>
          <a:noFill/>
          <a:ln>
            <a:noFill/>
          </a:ln>
        </p:spPr>
        <p:txBody>
          <a:bodyPr anchorCtr="0" anchor="ctr" bIns="45700" lIns="91425" spcFirstLastPara="1" rIns="91425" wrap="square" tIns="45700">
            <a:spAutoFit/>
          </a:bodyPr>
          <a:lstStyle/>
          <a:p>
            <a:pPr indent="-95250" lvl="0" marL="0" marR="0" rtl="0" algn="l">
              <a:lnSpc>
                <a:spcPct val="150000"/>
              </a:lnSpc>
              <a:spcBef>
                <a:spcPts val="0"/>
              </a:spcBef>
              <a:spcAft>
                <a:spcPts val="0"/>
              </a:spcAft>
              <a:buClr>
                <a:schemeClr val="dk1"/>
              </a:buClr>
              <a:buSzPts val="1500"/>
              <a:buFont typeface="Times New Roman"/>
              <a:buChar char="•"/>
            </a:pPr>
            <a:r>
              <a:rPr b="1" i="0" lang="en-US" sz="1500" u="none" cap="none" strike="noStrike">
                <a:solidFill>
                  <a:schemeClr val="dk1"/>
                </a:solidFill>
                <a:latin typeface="Times New Roman"/>
                <a:ea typeface="Times New Roman"/>
                <a:cs typeface="Times New Roman"/>
                <a:sym typeface="Times New Roman"/>
              </a:rPr>
              <a:t>Lightweight Models</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Replace LLM with distilled or on-device models for offline support.</a:t>
            </a:r>
            <a:endParaRPr sz="1500"/>
          </a:p>
          <a:p>
            <a:pPr indent="-95250" lvl="0" marL="0" marR="0" rtl="0" algn="l">
              <a:lnSpc>
                <a:spcPct val="150000"/>
              </a:lnSpc>
              <a:spcBef>
                <a:spcPts val="0"/>
              </a:spcBef>
              <a:spcAft>
                <a:spcPts val="0"/>
              </a:spcAft>
              <a:buClr>
                <a:schemeClr val="dk1"/>
              </a:buClr>
              <a:buSzPts val="1500"/>
              <a:buFont typeface="Times New Roman"/>
              <a:buChar char="•"/>
            </a:pPr>
            <a:r>
              <a:rPr b="1" i="0" lang="en-US" sz="1500" u="none" cap="none" strike="noStrike">
                <a:solidFill>
                  <a:schemeClr val="dk1"/>
                </a:solidFill>
                <a:latin typeface="Times New Roman"/>
                <a:ea typeface="Times New Roman"/>
                <a:cs typeface="Times New Roman"/>
                <a:sym typeface="Times New Roman"/>
              </a:rPr>
              <a:t>Multi-NPC Conversations</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Enable dynamic group dialogues with multiple NPCs reacting simultaneously.</a:t>
            </a:r>
            <a:endParaRPr sz="1500"/>
          </a:p>
          <a:p>
            <a:pPr indent="-95250" lvl="0" marL="0" marR="0" rtl="0" algn="l">
              <a:lnSpc>
                <a:spcPct val="150000"/>
              </a:lnSpc>
              <a:spcBef>
                <a:spcPts val="0"/>
              </a:spcBef>
              <a:spcAft>
                <a:spcPts val="0"/>
              </a:spcAft>
              <a:buClr>
                <a:schemeClr val="dk1"/>
              </a:buClr>
              <a:buSzPts val="1500"/>
              <a:buFont typeface="Times New Roman"/>
              <a:buChar char="•"/>
            </a:pPr>
            <a:r>
              <a:rPr b="1" i="0" lang="en-US" sz="1500" u="none" cap="none" strike="noStrike">
                <a:solidFill>
                  <a:schemeClr val="dk1"/>
                </a:solidFill>
                <a:latin typeface="Times New Roman"/>
                <a:ea typeface="Times New Roman"/>
                <a:cs typeface="Times New Roman"/>
                <a:sym typeface="Times New Roman"/>
              </a:rPr>
              <a:t>Memory &amp; Continuity</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Introduce long-term memory to allow NPCs to remember past interactions.</a:t>
            </a:r>
            <a:endParaRPr sz="1500"/>
          </a:p>
          <a:p>
            <a:pPr indent="-95250" lvl="0" marL="0" marR="0" rtl="0" algn="l">
              <a:lnSpc>
                <a:spcPct val="150000"/>
              </a:lnSpc>
              <a:spcBef>
                <a:spcPts val="0"/>
              </a:spcBef>
              <a:spcAft>
                <a:spcPts val="0"/>
              </a:spcAft>
              <a:buClr>
                <a:schemeClr val="dk1"/>
              </a:buClr>
              <a:buSzPts val="1500"/>
              <a:buFont typeface="Times New Roman"/>
              <a:buChar char="•"/>
            </a:pPr>
            <a:r>
              <a:rPr b="1" i="0" lang="en-US" sz="1500" u="none" cap="none" strike="noStrike">
                <a:solidFill>
                  <a:schemeClr val="dk1"/>
                </a:solidFill>
                <a:latin typeface="Times New Roman"/>
                <a:ea typeface="Times New Roman"/>
                <a:cs typeface="Times New Roman"/>
                <a:sym typeface="Times New Roman"/>
              </a:rPr>
              <a:t>Improved Facial Animation</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Upgrade to real-time 3D character animation for more realistic expression.</a:t>
            </a:r>
            <a:endParaRPr sz="1500"/>
          </a:p>
          <a:p>
            <a:pPr indent="-95250" lvl="0" marL="0" marR="0" rtl="0" algn="l">
              <a:lnSpc>
                <a:spcPct val="150000"/>
              </a:lnSpc>
              <a:spcBef>
                <a:spcPts val="0"/>
              </a:spcBef>
              <a:spcAft>
                <a:spcPts val="0"/>
              </a:spcAft>
              <a:buClr>
                <a:schemeClr val="dk1"/>
              </a:buClr>
              <a:buSzPts val="1500"/>
              <a:buFont typeface="Times New Roman"/>
              <a:buChar char="•"/>
            </a:pPr>
            <a:r>
              <a:rPr b="1" i="0" lang="en-US" sz="1500" u="none" cap="none" strike="noStrike">
                <a:solidFill>
                  <a:schemeClr val="dk1"/>
                </a:solidFill>
                <a:latin typeface="Times New Roman"/>
                <a:ea typeface="Times New Roman"/>
                <a:cs typeface="Times New Roman"/>
                <a:sym typeface="Times New Roman"/>
              </a:rPr>
              <a:t>Modular Integration Tools</a:t>
            </a:r>
            <a:r>
              <a:rPr b="0" i="0" lang="en-US" sz="1500" u="none" cap="none" strike="noStrike">
                <a:solidFill>
                  <a:schemeClr val="dk1"/>
                </a:solidFill>
                <a:latin typeface="Times New Roman"/>
                <a:ea typeface="Times New Roman"/>
                <a:cs typeface="Times New Roman"/>
                <a:sym typeface="Times New Roman"/>
              </a:rPr>
              <a:t>:</a:t>
            </a:r>
            <a:endParaRPr sz="1500"/>
          </a:p>
          <a:p>
            <a:pPr indent="-95250" lvl="1" marL="292735" rtl="0" algn="l">
              <a:lnSpc>
                <a:spcPct val="150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Develop a plug-and-play SDK for easier integration into existing games (especially for modding communities).</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type="title"/>
          </p:nvPr>
        </p:nvSpPr>
        <p:spPr>
          <a:xfrm>
            <a:off x="1164590" y="528735"/>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sz="3600">
                <a:solidFill>
                  <a:schemeClr val="dk1"/>
                </a:solidFill>
                <a:latin typeface="Times New Roman"/>
                <a:ea typeface="Times New Roman"/>
                <a:cs typeface="Times New Roman"/>
                <a:sym typeface="Times New Roman"/>
              </a:rPr>
              <a:t>CONCLUSION</a:t>
            </a:r>
            <a:endParaRPr b="1" sz="3600">
              <a:solidFill>
                <a:schemeClr val="dk1"/>
              </a:solidFill>
              <a:latin typeface="Times New Roman"/>
              <a:ea typeface="Times New Roman"/>
              <a:cs typeface="Times New Roman"/>
              <a:sym typeface="Times New Roman"/>
            </a:endParaRPr>
          </a:p>
        </p:txBody>
      </p:sp>
      <p:sp>
        <p:nvSpPr>
          <p:cNvPr id="303" name="Google Shape;303;p29"/>
          <p:cNvSpPr txBox="1"/>
          <p:nvPr>
            <p:ph idx="11" type="ftr"/>
          </p:nvPr>
        </p:nvSpPr>
        <p:spPr>
          <a:xfrm>
            <a:off x="0" y="6416132"/>
            <a:ext cx="5524500" cy="365125"/>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304" name="Google Shape;304;p29"/>
          <p:cNvSpPr txBox="1"/>
          <p:nvPr>
            <p:ph idx="12" type="sldNum"/>
          </p:nvPr>
        </p:nvSpPr>
        <p:spPr>
          <a:xfrm>
            <a:off x="10700558" y="6412439"/>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600"/>
              <a:t>‹#›</a:t>
            </a:fld>
            <a:endParaRPr sz="1600"/>
          </a:p>
        </p:txBody>
      </p:sp>
      <p:pic>
        <p:nvPicPr>
          <p:cNvPr id="305" name="Google Shape;305;p29"/>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306" name="Google Shape;306;p29"/>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307" name="Google Shape;307;p29"/>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
        <p:nvSpPr>
          <p:cNvPr id="308" name="Google Shape;308;p29"/>
          <p:cNvSpPr txBox="1"/>
          <p:nvPr>
            <p:ph idx="1" type="body"/>
          </p:nvPr>
        </p:nvSpPr>
        <p:spPr>
          <a:xfrm>
            <a:off x="1300850" y="1864925"/>
            <a:ext cx="9663600" cy="2712900"/>
          </a:xfrm>
          <a:prstGeom prst="rect">
            <a:avLst/>
          </a:prstGeom>
          <a:noFill/>
          <a:ln>
            <a:noFill/>
          </a:ln>
        </p:spPr>
        <p:txBody>
          <a:bodyPr anchorCtr="0" anchor="ctr" bIns="45700" lIns="91425" spcFirstLastPara="1" rIns="91425" wrap="square" tIns="45700">
            <a:spAutoFit/>
          </a:bodyPr>
          <a:lstStyle/>
          <a:p>
            <a:pPr indent="-95250" lvl="0" marL="0" marR="0"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This project demonstrates a </a:t>
            </a:r>
            <a:r>
              <a:rPr b="1" i="0" lang="en-US" sz="1500" u="none" cap="none" strike="noStrike">
                <a:solidFill>
                  <a:schemeClr val="dk1"/>
                </a:solidFill>
                <a:latin typeface="Times New Roman"/>
                <a:ea typeface="Times New Roman"/>
                <a:cs typeface="Times New Roman"/>
                <a:sym typeface="Times New Roman"/>
              </a:rPr>
              <a:t>novel approach to NPC interaction</a:t>
            </a:r>
            <a:r>
              <a:rPr b="0" i="0" lang="en-US" sz="1500" u="none" cap="none" strike="noStrike">
                <a:solidFill>
                  <a:schemeClr val="dk1"/>
                </a:solidFill>
                <a:latin typeface="Times New Roman"/>
                <a:ea typeface="Times New Roman"/>
                <a:cs typeface="Times New Roman"/>
                <a:sym typeface="Times New Roman"/>
              </a:rPr>
              <a:t> by integrating Large Language Models with real-time voice, facial animation, and emotion recognition.</a:t>
            </a:r>
            <a:endParaRPr sz="1500"/>
          </a:p>
          <a:p>
            <a:pPr indent="0" lvl="0" marL="0" marR="0" rtl="0" algn="l">
              <a:lnSpc>
                <a:spcPct val="115000"/>
              </a:lnSpc>
              <a:spcBef>
                <a:spcPts val="0"/>
              </a:spcBef>
              <a:spcAft>
                <a:spcPts val="0"/>
              </a:spcAft>
              <a:buClr>
                <a:srgbClr val="3F3F3F"/>
              </a:buClr>
              <a:buSzPts val="1800"/>
              <a:buNone/>
            </a:pPr>
            <a:r>
              <a:t/>
            </a:r>
            <a:endParaRPr b="0" i="0" sz="1500" u="none" cap="none" strike="noStrike">
              <a:solidFill>
                <a:schemeClr val="dk1"/>
              </a:solidFill>
              <a:latin typeface="Times New Roman"/>
              <a:ea typeface="Times New Roman"/>
              <a:cs typeface="Times New Roman"/>
              <a:sym typeface="Times New Roman"/>
            </a:endParaRPr>
          </a:p>
          <a:p>
            <a:pPr indent="-95250" lvl="0" marL="0" marR="0"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It successfully transforms static NPCs into </a:t>
            </a:r>
            <a:r>
              <a:rPr b="1" i="0" lang="en-US" sz="1500" u="none" cap="none" strike="noStrike">
                <a:solidFill>
                  <a:schemeClr val="dk1"/>
                </a:solidFill>
                <a:latin typeface="Times New Roman"/>
                <a:ea typeface="Times New Roman"/>
                <a:cs typeface="Times New Roman"/>
                <a:sym typeface="Times New Roman"/>
              </a:rPr>
              <a:t>dynamic, conversational agents</a:t>
            </a:r>
            <a:r>
              <a:rPr b="0" i="0" lang="en-US" sz="1500" u="none" cap="none" strike="noStrike">
                <a:solidFill>
                  <a:schemeClr val="dk1"/>
                </a:solidFill>
                <a:latin typeface="Times New Roman"/>
                <a:ea typeface="Times New Roman"/>
                <a:cs typeface="Times New Roman"/>
                <a:sym typeface="Times New Roman"/>
              </a:rPr>
              <a:t> that enhance immersion and emotional engagement in gameplay.</a:t>
            </a:r>
            <a:endParaRPr sz="1500"/>
          </a:p>
          <a:p>
            <a:pPr indent="0" lvl="0" marL="0" marR="0" rtl="0" algn="l">
              <a:lnSpc>
                <a:spcPct val="115000"/>
              </a:lnSpc>
              <a:spcBef>
                <a:spcPts val="0"/>
              </a:spcBef>
              <a:spcAft>
                <a:spcPts val="0"/>
              </a:spcAft>
              <a:buClr>
                <a:srgbClr val="3F3F3F"/>
              </a:buClr>
              <a:buSzPts val="1800"/>
              <a:buFont typeface="Calibri"/>
              <a:buNone/>
            </a:pPr>
            <a:r>
              <a:t/>
            </a:r>
            <a:endParaRPr b="0" i="0" sz="1500" u="none" cap="none" strike="noStrike">
              <a:solidFill>
                <a:schemeClr val="dk1"/>
              </a:solidFill>
              <a:latin typeface="Times New Roman"/>
              <a:ea typeface="Times New Roman"/>
              <a:cs typeface="Times New Roman"/>
              <a:sym typeface="Times New Roman"/>
            </a:endParaRPr>
          </a:p>
          <a:p>
            <a:pPr indent="-95250" lvl="0" marL="0" marR="0"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The modular design allows it to be </a:t>
            </a:r>
            <a:r>
              <a:rPr b="1" i="0" lang="en-US" sz="1500" u="none" cap="none" strike="noStrike">
                <a:solidFill>
                  <a:schemeClr val="dk1"/>
                </a:solidFill>
                <a:latin typeface="Times New Roman"/>
                <a:ea typeface="Times New Roman"/>
                <a:cs typeface="Times New Roman"/>
                <a:sym typeface="Times New Roman"/>
              </a:rPr>
              <a:t>retrofitted into existing games</a:t>
            </a:r>
            <a:r>
              <a:rPr b="0" i="0" lang="en-US" sz="1500" u="none" cap="none" strike="noStrike">
                <a:solidFill>
                  <a:schemeClr val="dk1"/>
                </a:solidFill>
                <a:latin typeface="Times New Roman"/>
                <a:ea typeface="Times New Roman"/>
                <a:cs typeface="Times New Roman"/>
                <a:sym typeface="Times New Roman"/>
              </a:rPr>
              <a:t>, even without access to source code.</a:t>
            </a:r>
            <a:endParaRPr sz="1500"/>
          </a:p>
          <a:p>
            <a:pPr indent="0" lvl="0" marL="0" marR="0" rtl="0" algn="l">
              <a:lnSpc>
                <a:spcPct val="115000"/>
              </a:lnSpc>
              <a:spcBef>
                <a:spcPts val="0"/>
              </a:spcBef>
              <a:spcAft>
                <a:spcPts val="0"/>
              </a:spcAft>
              <a:buClr>
                <a:srgbClr val="3F3F3F"/>
              </a:buClr>
              <a:buSzPts val="1800"/>
              <a:buFont typeface="Calibri"/>
              <a:buNone/>
            </a:pPr>
            <a:r>
              <a:t/>
            </a:r>
            <a:endParaRPr b="0" i="0" sz="1500" u="none" cap="none" strike="noStrike">
              <a:solidFill>
                <a:schemeClr val="dk1"/>
              </a:solidFill>
              <a:latin typeface="Times New Roman"/>
              <a:ea typeface="Times New Roman"/>
              <a:cs typeface="Times New Roman"/>
              <a:sym typeface="Times New Roman"/>
            </a:endParaRPr>
          </a:p>
          <a:p>
            <a:pPr indent="-95250" lvl="0" marL="0" marR="0" rtl="0" algn="l">
              <a:lnSpc>
                <a:spcPct val="115000"/>
              </a:lnSpc>
              <a:spcBef>
                <a:spcPts val="0"/>
              </a:spcBef>
              <a:spcAft>
                <a:spcPts val="0"/>
              </a:spcAft>
              <a:buClr>
                <a:schemeClr val="dk1"/>
              </a:buClr>
              <a:buSzPts val="1500"/>
              <a:buFont typeface="Times New Roman"/>
              <a:buChar char="•"/>
            </a:pPr>
            <a:r>
              <a:rPr b="0" i="0" lang="en-US" sz="1500" u="none" cap="none" strike="noStrike">
                <a:solidFill>
                  <a:schemeClr val="dk1"/>
                </a:solidFill>
                <a:latin typeface="Times New Roman"/>
                <a:ea typeface="Times New Roman"/>
                <a:cs typeface="Times New Roman"/>
                <a:sym typeface="Times New Roman"/>
              </a:rPr>
              <a:t>With further optimization, this system could serve as a foundation for </a:t>
            </a:r>
            <a:r>
              <a:rPr b="1" i="0" lang="en-US" sz="1500" u="none" cap="none" strike="noStrike">
                <a:solidFill>
                  <a:schemeClr val="dk1"/>
                </a:solidFill>
                <a:latin typeface="Times New Roman"/>
                <a:ea typeface="Times New Roman"/>
                <a:cs typeface="Times New Roman"/>
                <a:sym typeface="Times New Roman"/>
              </a:rPr>
              <a:t>next-generation AI-driven gaming experiences</a:t>
            </a:r>
            <a:r>
              <a:rPr b="0" i="0" lang="en-US" sz="1500" u="none" cap="none" strike="noStrike">
                <a:solidFill>
                  <a:schemeClr val="dk1"/>
                </a:solidFill>
                <a:latin typeface="Times New Roman"/>
                <a:ea typeface="Times New Roman"/>
                <a:cs typeface="Times New Roman"/>
                <a:sym typeface="Times New Roman"/>
              </a:rPr>
              <a:t>, pushing the boundaries of interactive storytelling.</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txBox="1"/>
          <p:nvPr>
            <p:ph type="title"/>
          </p:nvPr>
        </p:nvSpPr>
        <p:spPr>
          <a:xfrm>
            <a:off x="1548333" y="524952"/>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600">
                <a:solidFill>
                  <a:schemeClr val="dk1"/>
                </a:solidFill>
                <a:latin typeface="Times New Roman"/>
                <a:ea typeface="Times New Roman"/>
                <a:cs typeface="Times New Roman"/>
                <a:sym typeface="Times New Roman"/>
              </a:rPr>
              <a:t>REFERENCES</a:t>
            </a:r>
            <a:endParaRPr b="1" sz="3600">
              <a:solidFill>
                <a:schemeClr val="dk1"/>
              </a:solidFill>
              <a:latin typeface="Times New Roman"/>
              <a:ea typeface="Times New Roman"/>
              <a:cs typeface="Times New Roman"/>
              <a:sym typeface="Times New Roman"/>
            </a:endParaRPr>
          </a:p>
        </p:txBody>
      </p:sp>
      <p:sp>
        <p:nvSpPr>
          <p:cNvPr id="314" name="Google Shape;314;p30"/>
          <p:cNvSpPr txBox="1"/>
          <p:nvPr>
            <p:ph idx="11" type="ftr"/>
          </p:nvPr>
        </p:nvSpPr>
        <p:spPr>
          <a:xfrm>
            <a:off x="-1" y="6445651"/>
            <a:ext cx="6184901"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sz="1400" cap="none">
                <a:latin typeface="Times New Roman"/>
                <a:ea typeface="Times New Roman"/>
                <a:cs typeface="Times New Roman"/>
                <a:sym typeface="Times New Roman"/>
              </a:rPr>
              <a:t>Department Of </a:t>
            </a:r>
            <a:r>
              <a:rPr i="0" lang="en-US" sz="1400" cap="none">
                <a:solidFill>
                  <a:srgbClr val="FFFFFF"/>
                </a:solidFill>
                <a:latin typeface="Times New Roman"/>
                <a:ea typeface="Times New Roman"/>
                <a:cs typeface="Times New Roman"/>
                <a:sym typeface="Times New Roman"/>
              </a:rPr>
              <a:t>Artificial Intelligence and Machine Learning Engineering</a:t>
            </a:r>
            <a:r>
              <a:rPr i="0" lang="en-US" sz="1400" cap="none">
                <a:latin typeface="Times New Roman"/>
                <a:ea typeface="Times New Roman"/>
                <a:cs typeface="Times New Roman"/>
                <a:sym typeface="Times New Roman"/>
              </a:rPr>
              <a:t>, JIT</a:t>
            </a:r>
            <a:endParaRPr i="0" sz="1400" cap="none">
              <a:latin typeface="Times New Roman"/>
              <a:ea typeface="Times New Roman"/>
              <a:cs typeface="Times New Roman"/>
              <a:sym typeface="Times New Roman"/>
            </a:endParaRPr>
          </a:p>
        </p:txBody>
      </p:sp>
      <p:sp>
        <p:nvSpPr>
          <p:cNvPr id="315" name="Google Shape;315;p30"/>
          <p:cNvSpPr txBox="1"/>
          <p:nvPr>
            <p:ph idx="12" type="sldNum"/>
          </p:nvPr>
        </p:nvSpPr>
        <p:spPr>
          <a:xfrm>
            <a:off x="10572600" y="643934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latin typeface="Times New Roman"/>
                <a:ea typeface="Times New Roman"/>
                <a:cs typeface="Times New Roman"/>
                <a:sym typeface="Times New Roman"/>
              </a:rPr>
              <a:t>‹#›</a:t>
            </a:fld>
            <a:endParaRPr sz="1400">
              <a:latin typeface="Times New Roman"/>
              <a:ea typeface="Times New Roman"/>
              <a:cs typeface="Times New Roman"/>
              <a:sym typeface="Times New Roman"/>
            </a:endParaRPr>
          </a:p>
        </p:txBody>
      </p:sp>
      <p:pic>
        <p:nvPicPr>
          <p:cNvPr id="316" name="Google Shape;316;p30"/>
          <p:cNvPicPr preferRelativeResize="0"/>
          <p:nvPr/>
        </p:nvPicPr>
        <p:blipFill rotWithShape="1">
          <a:blip r:embed="rId3">
            <a:alphaModFix/>
          </a:blip>
          <a:srcRect b="0" l="0" r="0" t="0"/>
          <a:stretch/>
        </p:blipFill>
        <p:spPr>
          <a:xfrm>
            <a:off x="11021467" y="0"/>
            <a:ext cx="1170533" cy="859611"/>
          </a:xfrm>
          <a:prstGeom prst="rect">
            <a:avLst/>
          </a:prstGeom>
          <a:noFill/>
          <a:ln>
            <a:noFill/>
          </a:ln>
        </p:spPr>
      </p:pic>
      <p:pic>
        <p:nvPicPr>
          <p:cNvPr id="317" name="Google Shape;317;p30"/>
          <p:cNvPicPr preferRelativeResize="0"/>
          <p:nvPr/>
        </p:nvPicPr>
        <p:blipFill rotWithShape="1">
          <a:blip r:embed="rId4">
            <a:alphaModFix/>
          </a:blip>
          <a:srcRect b="0" l="0" r="0" t="0"/>
          <a:stretch/>
        </p:blipFill>
        <p:spPr>
          <a:xfrm>
            <a:off x="0" y="53530"/>
            <a:ext cx="1243692" cy="969348"/>
          </a:xfrm>
          <a:prstGeom prst="rect">
            <a:avLst/>
          </a:prstGeom>
          <a:noFill/>
          <a:ln>
            <a:noFill/>
          </a:ln>
        </p:spPr>
      </p:pic>
      <p:sp>
        <p:nvSpPr>
          <p:cNvPr id="318" name="Google Shape;318;p30"/>
          <p:cNvSpPr txBox="1"/>
          <p:nvPr>
            <p:ph idx="1" type="body"/>
          </p:nvPr>
        </p:nvSpPr>
        <p:spPr>
          <a:xfrm>
            <a:off x="1391900" y="1895475"/>
            <a:ext cx="9629700" cy="2624400"/>
          </a:xfrm>
          <a:prstGeom prst="rect">
            <a:avLst/>
          </a:prstGeom>
          <a:noFill/>
          <a:ln>
            <a:noFill/>
          </a:ln>
        </p:spPr>
        <p:txBody>
          <a:bodyPr anchorCtr="0" anchor="t" bIns="45700" lIns="0" spcFirstLastPara="1" rIns="0" wrap="square" tIns="45700">
            <a:spAutoFit/>
          </a:bodyPr>
          <a:lstStyle/>
          <a:p>
            <a:pPr indent="-95250" lvl="0" marL="91440" rtl="0" algn="l">
              <a:lnSpc>
                <a:spcPct val="90000"/>
              </a:lnSpc>
              <a:spcBef>
                <a:spcPts val="1400"/>
              </a:spcBef>
              <a:spcAft>
                <a:spcPts val="0"/>
              </a:spcAft>
              <a:buSzPts val="1500"/>
              <a:buFont typeface="Times New Roman"/>
              <a:buChar char=" "/>
            </a:pPr>
            <a:r>
              <a:rPr lang="en-US" sz="1500">
                <a:latin typeface="Times New Roman"/>
                <a:ea typeface="Times New Roman"/>
                <a:cs typeface="Times New Roman"/>
                <a:sym typeface="Times New Roman"/>
              </a:rPr>
              <a:t>[1] </a:t>
            </a:r>
            <a:r>
              <a:rPr lang="en-US" sz="15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https://learn.deeplearning.ai/courses/building-an-ai-powered-game/yc1wq/introduction</a:t>
            </a:r>
            <a:endParaRPr sz="1500">
              <a:solidFill>
                <a:schemeClr val="dk1"/>
              </a:solidFill>
              <a:latin typeface="Times New Roman"/>
              <a:ea typeface="Times New Roman"/>
              <a:cs typeface="Times New Roman"/>
              <a:sym typeface="Times New Roman"/>
            </a:endParaRPr>
          </a:p>
          <a:p>
            <a:pPr indent="-95250" lvl="0" marL="91440" rtl="0" algn="l">
              <a:lnSpc>
                <a:spcPct val="90000"/>
              </a:lnSpc>
              <a:spcBef>
                <a:spcPts val="1400"/>
              </a:spcBef>
              <a:spcAft>
                <a:spcPts val="0"/>
              </a:spcAft>
              <a:buSzPts val="1500"/>
              <a:buFont typeface="Times New Roman"/>
              <a:buChar char=" "/>
            </a:pPr>
            <a:r>
              <a:rPr lang="en-US" sz="1500">
                <a:latin typeface="Times New Roman"/>
                <a:ea typeface="Times New Roman"/>
                <a:cs typeface="Times New Roman"/>
                <a:sym typeface="Times New Roman"/>
              </a:rPr>
              <a:t>[2] </a:t>
            </a:r>
            <a:r>
              <a:rPr lang="en-US" sz="15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https://arxiv.org/abs/2312.06674</a:t>
            </a:r>
            <a:endParaRPr sz="1500">
              <a:solidFill>
                <a:schemeClr val="dk1"/>
              </a:solidFill>
              <a:latin typeface="Times New Roman"/>
              <a:ea typeface="Times New Roman"/>
              <a:cs typeface="Times New Roman"/>
              <a:sym typeface="Times New Roman"/>
            </a:endParaRPr>
          </a:p>
          <a:p>
            <a:pPr indent="-95250" lvl="0" marL="91440" rtl="0" algn="l">
              <a:lnSpc>
                <a:spcPct val="90000"/>
              </a:lnSpc>
              <a:spcBef>
                <a:spcPts val="1400"/>
              </a:spcBef>
              <a:spcAft>
                <a:spcPts val="0"/>
              </a:spcAft>
              <a:buSzPts val="1500"/>
              <a:buFont typeface="Times New Roman"/>
              <a:buChar char=" "/>
            </a:pPr>
            <a:r>
              <a:rPr lang="en-US" sz="1500">
                <a:latin typeface="Times New Roman"/>
                <a:ea typeface="Times New Roman"/>
                <a:cs typeface="Times New Roman"/>
                <a:sym typeface="Times New Roman"/>
              </a:rPr>
              <a:t>[3] </a:t>
            </a:r>
            <a:r>
              <a:rPr lang="en-US" sz="15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https://ieeexplore.ieee.org/document/10125072</a:t>
            </a:r>
            <a:endParaRPr sz="1500">
              <a:solidFill>
                <a:schemeClr val="dk1"/>
              </a:solidFill>
              <a:latin typeface="Times New Roman"/>
              <a:ea typeface="Times New Roman"/>
              <a:cs typeface="Times New Roman"/>
              <a:sym typeface="Times New Roman"/>
            </a:endParaRPr>
          </a:p>
          <a:p>
            <a:pPr indent="-95250" lvl="0" marL="91440" rtl="0" algn="l">
              <a:lnSpc>
                <a:spcPct val="90000"/>
              </a:lnSpc>
              <a:spcBef>
                <a:spcPts val="1400"/>
              </a:spcBef>
              <a:spcAft>
                <a:spcPts val="0"/>
              </a:spcAft>
              <a:buClr>
                <a:schemeClr val="dk1"/>
              </a:buClr>
              <a:buSzPts val="1500"/>
              <a:buFont typeface="Times New Roman"/>
              <a:buChar char=" "/>
            </a:pPr>
            <a:r>
              <a:rPr lang="en-US" sz="1500">
                <a:latin typeface="Times New Roman"/>
                <a:ea typeface="Times New Roman"/>
                <a:cs typeface="Times New Roman"/>
                <a:sym typeface="Times New Roman"/>
              </a:rPr>
              <a:t>[4] </a:t>
            </a:r>
            <a:r>
              <a:rPr lang="en-US" sz="1500" u="sng">
                <a:solidFill>
                  <a:schemeClr val="dk1"/>
                </a:solidFill>
                <a:latin typeface="Times New Roman"/>
                <a:ea typeface="Times New Roman"/>
                <a:cs typeface="Times New Roman"/>
                <a:sym typeface="Times New Roman"/>
                <a:hlinkClick r:id="rId8">
                  <a:extLst>
                    <a:ext uri="{A12FA001-AC4F-418D-AE19-62706E023703}">
                      <ahyp:hlinkClr val="tx"/>
                    </a:ext>
                  </a:extLst>
                </a:hlinkClick>
              </a:rPr>
              <a:t>https://github.com/OpenTalker/SadTalker</a:t>
            </a:r>
            <a:endParaRPr sz="1500" u="sng">
              <a:solidFill>
                <a:schemeClr val="dk1"/>
              </a:solidFill>
              <a:latin typeface="Times New Roman"/>
              <a:ea typeface="Times New Roman"/>
              <a:cs typeface="Times New Roman"/>
              <a:sym typeface="Times New Roman"/>
            </a:endParaRPr>
          </a:p>
          <a:p>
            <a:pPr indent="-95250" lvl="0" marL="91440" rtl="0" algn="l">
              <a:lnSpc>
                <a:spcPct val="90000"/>
              </a:lnSpc>
              <a:spcBef>
                <a:spcPts val="1400"/>
              </a:spcBef>
              <a:spcAft>
                <a:spcPts val="0"/>
              </a:spcAft>
              <a:buClr>
                <a:schemeClr val="dk1"/>
              </a:buClr>
              <a:buSzPts val="1500"/>
              <a:buFont typeface="Times New Roman"/>
              <a:buChar char=" "/>
            </a:pPr>
            <a:r>
              <a:rPr lang="en-US" sz="1500">
                <a:solidFill>
                  <a:schemeClr val="dk1"/>
                </a:solidFill>
                <a:latin typeface="Times New Roman"/>
                <a:ea typeface="Times New Roman"/>
                <a:cs typeface="Times New Roman"/>
                <a:sym typeface="Times New Roman"/>
              </a:rPr>
              <a:t>[5] </a:t>
            </a:r>
            <a:r>
              <a:rPr lang="en-US" sz="1500" u="sng">
                <a:solidFill>
                  <a:schemeClr val="dk1"/>
                </a:solidFill>
                <a:latin typeface="Times New Roman"/>
                <a:ea typeface="Times New Roman"/>
                <a:cs typeface="Times New Roman"/>
                <a:sym typeface="Times New Roman"/>
                <a:hlinkClick r:id="rId9">
                  <a:extLst>
                    <a:ext uri="{A12FA001-AC4F-418D-AE19-62706E023703}">
                      <ahyp:hlinkClr val="tx"/>
                    </a:ext>
                  </a:extLst>
                </a:hlinkClick>
              </a:rPr>
              <a:t>https://docs.cohere.com/reference/about</a:t>
            </a:r>
            <a:endParaRPr sz="1500" u="sng">
              <a:solidFill>
                <a:schemeClr val="dk1"/>
              </a:solidFill>
              <a:latin typeface="Times New Roman"/>
              <a:ea typeface="Times New Roman"/>
              <a:cs typeface="Times New Roman"/>
              <a:sym typeface="Times New Roman"/>
            </a:endParaRPr>
          </a:p>
          <a:p>
            <a:pPr indent="-95250" lvl="0" marL="91440" rtl="0" algn="l">
              <a:lnSpc>
                <a:spcPct val="90000"/>
              </a:lnSpc>
              <a:spcBef>
                <a:spcPts val="1400"/>
              </a:spcBef>
              <a:spcAft>
                <a:spcPts val="0"/>
              </a:spcAft>
              <a:buClr>
                <a:schemeClr val="dk1"/>
              </a:buClr>
              <a:buSzPts val="1500"/>
              <a:buFont typeface="Times New Roman"/>
              <a:buChar char=" "/>
            </a:pPr>
            <a:r>
              <a:t/>
            </a:r>
            <a:endParaRPr sz="1500">
              <a:solidFill>
                <a:schemeClr val="dk1"/>
              </a:solidFill>
              <a:latin typeface="Times New Roman"/>
              <a:ea typeface="Times New Roman"/>
              <a:cs typeface="Times New Roman"/>
              <a:sym typeface="Times New Roman"/>
            </a:endParaRPr>
          </a:p>
          <a:p>
            <a:pPr indent="-95250" lvl="0" marL="91440" rtl="0" algn="l">
              <a:lnSpc>
                <a:spcPct val="90000"/>
              </a:lnSpc>
              <a:spcBef>
                <a:spcPts val="1400"/>
              </a:spcBef>
              <a:spcAft>
                <a:spcPts val="0"/>
              </a:spcAft>
              <a:buClr>
                <a:schemeClr val="dk1"/>
              </a:buClr>
              <a:buSzPts val="1500"/>
              <a:buFont typeface="Times New Roman"/>
              <a:buChar char=" "/>
            </a:pPr>
            <a:r>
              <a:rPr lang="en-US" sz="1500">
                <a:solidFill>
                  <a:schemeClr val="dk1"/>
                </a:solidFill>
                <a:latin typeface="Times New Roman"/>
                <a:ea typeface="Times New Roman"/>
                <a:cs typeface="Times New Roman"/>
                <a:sym typeface="Times New Roman"/>
              </a:rPr>
              <a:t>Link to drive: </a:t>
            </a:r>
            <a:r>
              <a:rPr lang="en-US" sz="1500" u="sng">
                <a:solidFill>
                  <a:schemeClr val="dk1"/>
                </a:solidFill>
                <a:latin typeface="Times New Roman"/>
                <a:ea typeface="Times New Roman"/>
                <a:cs typeface="Times New Roman"/>
                <a:sym typeface="Times New Roman"/>
                <a:hlinkClick r:id="rId10">
                  <a:extLst>
                    <a:ext uri="{A12FA001-AC4F-418D-AE19-62706E023703}">
                      <ahyp:hlinkClr val="tx"/>
                    </a:ext>
                  </a:extLst>
                </a:hlinkClick>
              </a:rPr>
              <a:t>AI_Powered_Game_Videos</a:t>
            </a:r>
            <a:endParaRPr sz="1500">
              <a:solidFill>
                <a:schemeClr val="dk1"/>
              </a:solidFill>
              <a:latin typeface="Times New Roman"/>
              <a:ea typeface="Times New Roman"/>
              <a:cs typeface="Times New Roman"/>
              <a:sym typeface="Times New Roman"/>
            </a:endParaRPr>
          </a:p>
        </p:txBody>
      </p:sp>
      <p:sp>
        <p:nvSpPr>
          <p:cNvPr id="319" name="Google Shape;319;p30"/>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idx="11" type="ftr"/>
          </p:nvPr>
        </p:nvSpPr>
        <p:spPr>
          <a:xfrm>
            <a:off x="1097280" y="6431684"/>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i="0" lang="en-US" sz="1400" cap="none">
                <a:latin typeface="Times New Roman"/>
                <a:ea typeface="Times New Roman"/>
                <a:cs typeface="Times New Roman"/>
                <a:sym typeface="Times New Roman"/>
              </a:rPr>
              <a:t>Department Of </a:t>
            </a:r>
            <a:r>
              <a:rPr i="0" lang="en-US" sz="1400" cap="none">
                <a:solidFill>
                  <a:srgbClr val="FFFFFF"/>
                </a:solidFill>
                <a:latin typeface="Times New Roman"/>
                <a:ea typeface="Times New Roman"/>
                <a:cs typeface="Times New Roman"/>
                <a:sym typeface="Times New Roman"/>
              </a:rPr>
              <a:t>Artificial Intelligence and Machine Learning Engineering</a:t>
            </a:r>
            <a:r>
              <a:rPr i="0" lang="en-US" sz="1400" cap="none">
                <a:latin typeface="Times New Roman"/>
                <a:ea typeface="Times New Roman"/>
                <a:cs typeface="Times New Roman"/>
                <a:sym typeface="Times New Roman"/>
              </a:rPr>
              <a:t>, JIT</a:t>
            </a:r>
            <a:endParaRPr i="0" sz="1400" cap="none">
              <a:latin typeface="Times New Roman"/>
              <a:ea typeface="Times New Roman"/>
              <a:cs typeface="Times New Roman"/>
              <a:sym typeface="Times New Roman"/>
            </a:endParaRPr>
          </a:p>
        </p:txBody>
      </p:sp>
      <p:sp>
        <p:nvSpPr>
          <p:cNvPr id="325" name="Google Shape;325;p3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26" name="Google Shape;326;p31"/>
          <p:cNvPicPr preferRelativeResize="0"/>
          <p:nvPr/>
        </p:nvPicPr>
        <p:blipFill rotWithShape="1">
          <a:blip r:embed="rId3">
            <a:alphaModFix/>
          </a:blip>
          <a:srcRect b="0" l="0" r="0" t="0"/>
          <a:stretch/>
        </p:blipFill>
        <p:spPr>
          <a:xfrm>
            <a:off x="11021467" y="0"/>
            <a:ext cx="1170533" cy="859611"/>
          </a:xfrm>
          <a:prstGeom prst="rect">
            <a:avLst/>
          </a:prstGeom>
          <a:noFill/>
          <a:ln>
            <a:noFill/>
          </a:ln>
        </p:spPr>
      </p:pic>
      <p:pic>
        <p:nvPicPr>
          <p:cNvPr id="327" name="Google Shape;327;p31"/>
          <p:cNvPicPr preferRelativeResize="0"/>
          <p:nvPr/>
        </p:nvPicPr>
        <p:blipFill rotWithShape="1">
          <a:blip r:embed="rId4">
            <a:alphaModFix/>
          </a:blip>
          <a:srcRect b="0" l="0" r="0" t="0"/>
          <a:stretch/>
        </p:blipFill>
        <p:spPr>
          <a:xfrm>
            <a:off x="0" y="53530"/>
            <a:ext cx="1243692" cy="969348"/>
          </a:xfrm>
          <a:prstGeom prst="rect">
            <a:avLst/>
          </a:prstGeom>
          <a:noFill/>
          <a:ln>
            <a:noFill/>
          </a:ln>
        </p:spPr>
      </p:pic>
      <p:sp>
        <p:nvSpPr>
          <p:cNvPr id="328" name="Google Shape;328;p31"/>
          <p:cNvSpPr/>
          <p:nvPr/>
        </p:nvSpPr>
        <p:spPr>
          <a:xfrm>
            <a:off x="3606564" y="2611276"/>
            <a:ext cx="4978800" cy="1015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000" cap="none">
                <a:solidFill>
                  <a:schemeClr val="dk1"/>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329" name="Google Shape;329;p31"/>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ph type="title"/>
          </p:nvPr>
        </p:nvSpPr>
        <p:spPr>
          <a:xfrm>
            <a:off x="2895600" y="274638"/>
            <a:ext cx="6629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244061"/>
              </a:buClr>
              <a:buSzPct val="83333"/>
              <a:buFont typeface="Calibri"/>
              <a:buNone/>
            </a:pPr>
            <a:r>
              <a:rPr lang="en-US"/>
              <a:t>Institution Vision &amp; Mission </a:t>
            </a:r>
            <a:endParaRPr/>
          </a:p>
        </p:txBody>
      </p:sp>
      <p:sp>
        <p:nvSpPr>
          <p:cNvPr id="120" name="Google Shape;120;p14"/>
          <p:cNvSpPr txBox="1"/>
          <p:nvPr>
            <p:ph idx="10" type="dt"/>
          </p:nvPr>
        </p:nvSpPr>
        <p:spPr>
          <a:xfrm>
            <a:off x="7467600" y="6469734"/>
            <a:ext cx="1066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700">
                <a:solidFill>
                  <a:schemeClr val="lt1"/>
                </a:solidFill>
              </a:rPr>
              <a:t>25/02/2025</a:t>
            </a:r>
            <a:endParaRPr sz="700">
              <a:solidFill>
                <a:schemeClr val="lt1"/>
              </a:solidFill>
            </a:endParaRPr>
          </a:p>
        </p:txBody>
      </p:sp>
      <p:sp>
        <p:nvSpPr>
          <p:cNvPr id="121" name="Google Shape;121;p14"/>
          <p:cNvSpPr txBox="1"/>
          <p:nvPr>
            <p:ph idx="12" type="sldNum"/>
          </p:nvPr>
        </p:nvSpPr>
        <p:spPr>
          <a:xfrm>
            <a:off x="10787688" y="6426229"/>
            <a:ext cx="103909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800">
                <a:latin typeface="Times New Roman"/>
                <a:ea typeface="Times New Roman"/>
                <a:cs typeface="Times New Roman"/>
                <a:sym typeface="Times New Roman"/>
              </a:rPr>
              <a:t>‹#›</a:t>
            </a:fld>
            <a:endParaRPr sz="1600">
              <a:latin typeface="Times New Roman"/>
              <a:ea typeface="Times New Roman"/>
              <a:cs typeface="Times New Roman"/>
              <a:sym typeface="Times New Roman"/>
            </a:endParaRPr>
          </a:p>
        </p:txBody>
      </p:sp>
      <p:sp>
        <p:nvSpPr>
          <p:cNvPr id="122" name="Google Shape;122;p14"/>
          <p:cNvSpPr/>
          <p:nvPr/>
        </p:nvSpPr>
        <p:spPr>
          <a:xfrm>
            <a:off x="1148301" y="1853474"/>
            <a:ext cx="8686800" cy="378565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000">
                <a:solidFill>
                  <a:srgbClr val="FF0000"/>
                </a:solidFill>
                <a:latin typeface="Times New Roman"/>
                <a:ea typeface="Times New Roman"/>
                <a:cs typeface="Times New Roman"/>
                <a:sym typeface="Times New Roman"/>
              </a:rPr>
              <a:t>Vision of the Institution:</a:t>
            </a:r>
            <a:endParaRPr b="1" sz="2000">
              <a:solidFill>
                <a:srgbClr val="FF0000"/>
              </a:solidFill>
              <a:latin typeface="Arial"/>
              <a:ea typeface="Arial"/>
              <a:cs typeface="Arial"/>
              <a:sym typeface="Arial"/>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To be an institution of excellence in Engineering education, Innovation and Research and work towards evolving great leaders for the country’s future and meeting global needs.</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rgbClr val="FF0000"/>
                </a:solidFill>
                <a:latin typeface="Times New Roman"/>
                <a:ea typeface="Times New Roman"/>
                <a:cs typeface="Times New Roman"/>
                <a:sym typeface="Times New Roman"/>
              </a:rPr>
              <a:t>Mission of the Institution:</a:t>
            </a:r>
            <a:endParaRPr b="1" sz="2000">
              <a:solidFill>
                <a:srgbClr val="FF0000"/>
              </a:solidFill>
              <a:latin typeface="Arial"/>
              <a:ea typeface="Arial"/>
              <a:cs typeface="Arial"/>
              <a:sym typeface="Arial"/>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The Institution aims at providing a vibrant, intellectually and emotionally rich teaching learning environment with state of  art infrastructure and recognizing and nurturing the potential of each individual to evolve into one’s own self and contribute to the welfare of all.</a:t>
            </a:r>
            <a:endParaRPr sz="2000">
              <a:solidFill>
                <a:schemeClr val="dk1"/>
              </a:solidFill>
              <a:latin typeface="Arial"/>
              <a:ea typeface="Arial"/>
              <a:cs typeface="Arial"/>
              <a:sym typeface="Arial"/>
            </a:endParaRPr>
          </a:p>
        </p:txBody>
      </p:sp>
      <p:sp>
        <p:nvSpPr>
          <p:cNvPr id="123" name="Google Shape;123;p14"/>
          <p:cNvSpPr txBox="1"/>
          <p:nvPr/>
        </p:nvSpPr>
        <p:spPr>
          <a:xfrm>
            <a:off x="115626" y="6452800"/>
            <a:ext cx="609467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6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idx="10" type="dt"/>
          </p:nvPr>
        </p:nvSpPr>
        <p:spPr>
          <a:xfrm>
            <a:off x="7459649" y="6455304"/>
            <a:ext cx="1066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700">
                <a:solidFill>
                  <a:schemeClr val="lt1"/>
                </a:solidFill>
              </a:rPr>
              <a:t>29/05/2025</a:t>
            </a:r>
            <a:endParaRPr sz="700">
              <a:solidFill>
                <a:schemeClr val="lt1"/>
              </a:solidFill>
            </a:endParaRPr>
          </a:p>
        </p:txBody>
      </p:sp>
      <p:sp>
        <p:nvSpPr>
          <p:cNvPr id="129" name="Google Shape;129;p15"/>
          <p:cNvSpPr txBox="1"/>
          <p:nvPr>
            <p:ph idx="12" type="sldNum"/>
          </p:nvPr>
        </p:nvSpPr>
        <p:spPr>
          <a:xfrm>
            <a:off x="10778067" y="6433551"/>
            <a:ext cx="1143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800">
                <a:latin typeface="Times New Roman"/>
                <a:ea typeface="Times New Roman"/>
                <a:cs typeface="Times New Roman"/>
                <a:sym typeface="Times New Roman"/>
              </a:rPr>
              <a:t>‹#›</a:t>
            </a:fld>
            <a:endParaRPr sz="1800">
              <a:latin typeface="Times New Roman"/>
              <a:ea typeface="Times New Roman"/>
              <a:cs typeface="Times New Roman"/>
              <a:sym typeface="Times New Roman"/>
            </a:endParaRPr>
          </a:p>
        </p:txBody>
      </p:sp>
      <p:sp>
        <p:nvSpPr>
          <p:cNvPr id="130" name="Google Shape;130;p15"/>
          <p:cNvSpPr/>
          <p:nvPr/>
        </p:nvSpPr>
        <p:spPr>
          <a:xfrm>
            <a:off x="1132399" y="1862524"/>
            <a:ext cx="8686800" cy="4093388"/>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000">
                <a:solidFill>
                  <a:srgbClr val="FF0000"/>
                </a:solidFill>
                <a:latin typeface="Times New Roman"/>
                <a:ea typeface="Times New Roman"/>
                <a:cs typeface="Times New Roman"/>
                <a:sym typeface="Times New Roman"/>
              </a:rPr>
              <a:t>Vision of the department:</a:t>
            </a:r>
            <a:endParaRPr b="1" sz="2000">
              <a:solidFill>
                <a:srgbClr val="FF0000"/>
              </a:solidFill>
              <a:latin typeface="Arial"/>
              <a:ea typeface="Arial"/>
              <a:cs typeface="Arial"/>
              <a:sym typeface="Arial"/>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To transform students into responsible citizens and competent professionals by creating environment conductive to disseminate the knowledge in the area of Artificial Intelligence and Machine Learning</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000">
                <a:solidFill>
                  <a:srgbClr val="FF0000"/>
                </a:solidFill>
                <a:latin typeface="Times New Roman"/>
                <a:ea typeface="Times New Roman"/>
                <a:cs typeface="Times New Roman"/>
                <a:sym typeface="Times New Roman"/>
              </a:rPr>
              <a:t>Mission of the department:</a:t>
            </a:r>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provide an environment suitable to innovation, creativity and team-spirit.</a:t>
            </a:r>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practice and promote high standards of professional ethics and transparency.</a:t>
            </a:r>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impart quality education to the students and promote research in the field of Artificial Intelligence and Machine Learning.</a:t>
            </a:r>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create professionals with leadership qualities to provide sustainable solutions to address global problems.</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31" name="Google Shape;131;p15"/>
          <p:cNvSpPr txBox="1"/>
          <p:nvPr>
            <p:ph type="title"/>
          </p:nvPr>
        </p:nvSpPr>
        <p:spPr>
          <a:xfrm>
            <a:off x="2895600" y="228600"/>
            <a:ext cx="6629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244061"/>
              </a:buClr>
              <a:buSzPct val="100000"/>
              <a:buFont typeface="Calibri"/>
              <a:buNone/>
            </a:pPr>
            <a:r>
              <a:rPr lang="en-US"/>
              <a:t>Department of AIML </a:t>
            </a:r>
            <a:br>
              <a:rPr lang="en-US"/>
            </a:br>
            <a:r>
              <a:rPr lang="en-US"/>
              <a:t>Vision &amp; Mission </a:t>
            </a:r>
            <a:endParaRPr/>
          </a:p>
        </p:txBody>
      </p:sp>
      <p:sp>
        <p:nvSpPr>
          <p:cNvPr id="132" name="Google Shape;132;p15"/>
          <p:cNvSpPr txBox="1"/>
          <p:nvPr/>
        </p:nvSpPr>
        <p:spPr>
          <a:xfrm>
            <a:off x="76864" y="6460122"/>
            <a:ext cx="609467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6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1097280" y="415909"/>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3600"/>
              <a:buFont typeface="Times New Roman"/>
              <a:buNone/>
            </a:pPr>
            <a:r>
              <a:rPr b="1" lang="en-US" sz="3600">
                <a:solidFill>
                  <a:schemeClr val="dk1"/>
                </a:solidFill>
                <a:latin typeface="Times New Roman"/>
                <a:ea typeface="Times New Roman"/>
                <a:cs typeface="Times New Roman"/>
                <a:sym typeface="Times New Roman"/>
              </a:rPr>
              <a:t>OUTLINE</a:t>
            </a:r>
            <a:endParaRPr b="1" sz="3600">
              <a:solidFill>
                <a:schemeClr val="dk1"/>
              </a:solidFill>
              <a:latin typeface="Times New Roman"/>
              <a:ea typeface="Times New Roman"/>
              <a:cs typeface="Times New Roman"/>
              <a:sym typeface="Times New Roman"/>
            </a:endParaRPr>
          </a:p>
        </p:txBody>
      </p:sp>
      <p:sp>
        <p:nvSpPr>
          <p:cNvPr id="138" name="Google Shape;138;p16"/>
          <p:cNvSpPr txBox="1"/>
          <p:nvPr>
            <p:ph idx="1" type="body"/>
          </p:nvPr>
        </p:nvSpPr>
        <p:spPr>
          <a:xfrm>
            <a:off x="1097275" y="1961525"/>
            <a:ext cx="3961800" cy="3481800"/>
          </a:xfrm>
          <a:prstGeom prst="rect">
            <a:avLst/>
          </a:prstGeom>
          <a:noFill/>
          <a:ln>
            <a:noFill/>
          </a:ln>
        </p:spPr>
        <p:txBody>
          <a:bodyPr anchorCtr="0" anchor="t" bIns="45700" lIns="0" spcFirstLastPara="1" rIns="0" wrap="square" tIns="45700">
            <a:noAutofit/>
          </a:bodyPr>
          <a:lstStyle/>
          <a:p>
            <a:pPr indent="-113029" lvl="0" marL="91440" rtl="0" algn="l">
              <a:lnSpc>
                <a:spcPct val="90000"/>
              </a:lnSpc>
              <a:spcBef>
                <a:spcPts val="1400"/>
              </a:spcBef>
              <a:spcAft>
                <a:spcPts val="0"/>
              </a:spcAft>
              <a:buSzPts val="1500"/>
              <a:buFont typeface="Noto Sans Symbols"/>
              <a:buChar char="⮚"/>
            </a:pPr>
            <a:r>
              <a:rPr lang="en-US" sz="1500">
                <a:solidFill>
                  <a:schemeClr val="dk1"/>
                </a:solidFill>
                <a:latin typeface="Times New Roman"/>
                <a:ea typeface="Times New Roman"/>
                <a:cs typeface="Times New Roman"/>
                <a:sym typeface="Times New Roman"/>
              </a:rPr>
              <a:t>Literature Survey</a:t>
            </a:r>
            <a:endParaRPr sz="1500"/>
          </a:p>
          <a:p>
            <a:pPr indent="-113029" lvl="0" marL="91440" rtl="0" algn="l">
              <a:lnSpc>
                <a:spcPct val="90000"/>
              </a:lnSpc>
              <a:spcBef>
                <a:spcPts val="1400"/>
              </a:spcBef>
              <a:spcAft>
                <a:spcPts val="0"/>
              </a:spcAft>
              <a:buSzPts val="1500"/>
              <a:buFont typeface="Noto Sans Symbols"/>
              <a:buChar char="⮚"/>
            </a:pPr>
            <a:r>
              <a:rPr lang="en-US" sz="1500">
                <a:solidFill>
                  <a:schemeClr val="dk1"/>
                </a:solidFill>
                <a:latin typeface="Times New Roman"/>
                <a:ea typeface="Times New Roman"/>
                <a:cs typeface="Times New Roman"/>
                <a:sym typeface="Times New Roman"/>
              </a:rPr>
              <a:t>Problem Statement</a:t>
            </a:r>
            <a:endParaRPr sz="1500"/>
          </a:p>
          <a:p>
            <a:pPr indent="-113029" lvl="0" marL="91440" rtl="0" algn="l">
              <a:lnSpc>
                <a:spcPct val="90000"/>
              </a:lnSpc>
              <a:spcBef>
                <a:spcPts val="1400"/>
              </a:spcBef>
              <a:spcAft>
                <a:spcPts val="0"/>
              </a:spcAft>
              <a:buSzPts val="1500"/>
              <a:buFont typeface="Noto Sans Symbols"/>
              <a:buChar char="⮚"/>
            </a:pPr>
            <a:r>
              <a:rPr lang="en-US" sz="1500">
                <a:solidFill>
                  <a:schemeClr val="dk1"/>
                </a:solidFill>
                <a:latin typeface="Times New Roman"/>
                <a:ea typeface="Times New Roman"/>
                <a:cs typeface="Times New Roman"/>
                <a:sym typeface="Times New Roman"/>
              </a:rPr>
              <a:t>Hardware &amp; Software Requirements</a:t>
            </a:r>
            <a:endParaRPr sz="1500"/>
          </a:p>
          <a:p>
            <a:pPr indent="-113029" lvl="0" marL="91440" rtl="0" algn="l">
              <a:lnSpc>
                <a:spcPct val="90000"/>
              </a:lnSpc>
              <a:spcBef>
                <a:spcPts val="1600"/>
              </a:spcBef>
              <a:spcAft>
                <a:spcPts val="0"/>
              </a:spcAft>
              <a:buSzPts val="1500"/>
              <a:buFont typeface="Noto Sans Symbols"/>
              <a:buChar char="⮚"/>
            </a:pPr>
            <a:r>
              <a:rPr lang="en-US" sz="1500">
                <a:solidFill>
                  <a:schemeClr val="dk1"/>
                </a:solidFill>
                <a:latin typeface="Times New Roman"/>
                <a:ea typeface="Times New Roman"/>
                <a:cs typeface="Times New Roman"/>
                <a:sym typeface="Times New Roman"/>
              </a:rPr>
              <a:t>Functional Requirements</a:t>
            </a:r>
            <a:endParaRPr sz="1500"/>
          </a:p>
          <a:p>
            <a:pPr indent="-113029" lvl="0" marL="91440" rtl="0" algn="l">
              <a:lnSpc>
                <a:spcPct val="90000"/>
              </a:lnSpc>
              <a:spcBef>
                <a:spcPts val="1400"/>
              </a:spcBef>
              <a:spcAft>
                <a:spcPts val="0"/>
              </a:spcAft>
              <a:buSzPts val="1500"/>
              <a:buFont typeface="Noto Sans Symbols"/>
              <a:buChar char="⮚"/>
            </a:pPr>
            <a:r>
              <a:rPr lang="en-US" sz="1500">
                <a:solidFill>
                  <a:schemeClr val="dk1"/>
                </a:solidFill>
                <a:latin typeface="Times New Roman"/>
                <a:ea typeface="Times New Roman"/>
                <a:cs typeface="Times New Roman"/>
                <a:sym typeface="Times New Roman"/>
              </a:rPr>
              <a:t>Non-functional Requirements</a:t>
            </a:r>
            <a:endParaRPr sz="1500"/>
          </a:p>
          <a:p>
            <a:pPr indent="-113029" lvl="0" marL="91440" rtl="0" algn="l">
              <a:lnSpc>
                <a:spcPct val="90000"/>
              </a:lnSpc>
              <a:spcBef>
                <a:spcPts val="1400"/>
              </a:spcBef>
              <a:spcAft>
                <a:spcPts val="0"/>
              </a:spcAft>
              <a:buSzPts val="1500"/>
              <a:buFont typeface="Noto Sans Symbols"/>
              <a:buChar char="⮚"/>
            </a:pPr>
            <a:r>
              <a:rPr lang="en-US" sz="1500">
                <a:solidFill>
                  <a:schemeClr val="dk1"/>
                </a:solidFill>
                <a:latin typeface="Times New Roman"/>
                <a:ea typeface="Times New Roman"/>
                <a:cs typeface="Times New Roman"/>
                <a:sym typeface="Times New Roman"/>
              </a:rPr>
              <a:t>Innovative Dialogue system </a:t>
            </a:r>
            <a:endParaRPr sz="1500">
              <a:solidFill>
                <a:schemeClr val="dk1"/>
              </a:solidFill>
              <a:latin typeface="Times New Roman"/>
              <a:ea typeface="Times New Roman"/>
              <a:cs typeface="Times New Roman"/>
              <a:sym typeface="Times New Roman"/>
            </a:endParaRPr>
          </a:p>
          <a:p>
            <a:pPr indent="-105409" lvl="0" marL="91440" rtl="0" algn="l">
              <a:lnSpc>
                <a:spcPct val="90000"/>
              </a:lnSpc>
              <a:spcBef>
                <a:spcPts val="1200"/>
              </a:spcBef>
              <a:spcAft>
                <a:spcPts val="0"/>
              </a:spcAft>
              <a:buSzPts val="1500"/>
              <a:buFont typeface="Noto Sans Symbols"/>
              <a:buChar char="⮚"/>
            </a:pPr>
            <a:r>
              <a:rPr lang="en-US" sz="1500">
                <a:latin typeface="Times New Roman"/>
                <a:ea typeface="Times New Roman"/>
                <a:cs typeface="Times New Roman"/>
                <a:sym typeface="Times New Roman"/>
              </a:rPr>
              <a:t>Full Project Implementation</a:t>
            </a:r>
            <a:endParaRPr sz="1500"/>
          </a:p>
        </p:txBody>
      </p:sp>
      <p:sp>
        <p:nvSpPr>
          <p:cNvPr id="139" name="Google Shape;139;p16"/>
          <p:cNvSpPr txBox="1"/>
          <p:nvPr>
            <p:ph idx="11" type="ftr"/>
          </p:nvPr>
        </p:nvSpPr>
        <p:spPr>
          <a:xfrm>
            <a:off x="0" y="6442091"/>
            <a:ext cx="59309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Intelligence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sz="1050">
              <a:latin typeface="Times New Roman"/>
              <a:ea typeface="Times New Roman"/>
              <a:cs typeface="Times New Roman"/>
              <a:sym typeface="Times New Roman"/>
            </a:endParaRPr>
          </a:p>
        </p:txBody>
      </p:sp>
      <p:sp>
        <p:nvSpPr>
          <p:cNvPr id="140" name="Google Shape;140;p16"/>
          <p:cNvSpPr txBox="1"/>
          <p:nvPr>
            <p:ph idx="12" type="sldNum"/>
          </p:nvPr>
        </p:nvSpPr>
        <p:spPr>
          <a:xfrm>
            <a:off x="9780104" y="6390777"/>
            <a:ext cx="22703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600"/>
              <a:t>4</a:t>
            </a:r>
            <a:endParaRPr/>
          </a:p>
        </p:txBody>
      </p:sp>
      <p:pic>
        <p:nvPicPr>
          <p:cNvPr id="141" name="Google Shape;141;p16"/>
          <p:cNvPicPr preferRelativeResize="0"/>
          <p:nvPr/>
        </p:nvPicPr>
        <p:blipFill rotWithShape="1">
          <a:blip r:embed="rId3">
            <a:alphaModFix/>
          </a:blip>
          <a:srcRect b="0" l="0" r="0" t="0"/>
          <a:stretch/>
        </p:blipFill>
        <p:spPr>
          <a:xfrm>
            <a:off x="47142" y="-6594"/>
            <a:ext cx="1247292" cy="969348"/>
          </a:xfrm>
          <a:prstGeom prst="rect">
            <a:avLst/>
          </a:prstGeom>
          <a:noFill/>
          <a:ln>
            <a:noFill/>
          </a:ln>
        </p:spPr>
      </p:pic>
      <p:pic>
        <p:nvPicPr>
          <p:cNvPr id="142" name="Google Shape;142;p16"/>
          <p:cNvPicPr preferRelativeResize="0"/>
          <p:nvPr/>
        </p:nvPicPr>
        <p:blipFill rotWithShape="1">
          <a:blip r:embed="rId4">
            <a:alphaModFix/>
          </a:blip>
          <a:srcRect b="0" l="0" r="0" t="0"/>
          <a:stretch/>
        </p:blipFill>
        <p:spPr>
          <a:xfrm>
            <a:off x="10974325" y="48274"/>
            <a:ext cx="1170533" cy="859611"/>
          </a:xfrm>
          <a:prstGeom prst="rect">
            <a:avLst/>
          </a:prstGeom>
          <a:noFill/>
          <a:ln>
            <a:noFill/>
          </a:ln>
        </p:spPr>
      </p:pic>
      <p:sp>
        <p:nvSpPr>
          <p:cNvPr id="143" name="Google Shape;143;p16"/>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
        <p:nvSpPr>
          <p:cNvPr id="144" name="Google Shape;144;p16"/>
          <p:cNvSpPr txBox="1"/>
          <p:nvPr/>
        </p:nvSpPr>
        <p:spPr>
          <a:xfrm>
            <a:off x="6358475" y="1895750"/>
            <a:ext cx="4014300" cy="4001700"/>
          </a:xfrm>
          <a:prstGeom prst="rect">
            <a:avLst/>
          </a:prstGeom>
          <a:noFill/>
          <a:ln>
            <a:noFill/>
          </a:ln>
        </p:spPr>
        <p:txBody>
          <a:bodyPr anchorCtr="0" anchor="t" bIns="91425" lIns="91425" spcFirstLastPara="1" rIns="91425" wrap="square" tIns="91425">
            <a:noAutofit/>
          </a:bodyPr>
          <a:lstStyle/>
          <a:p>
            <a:pPr indent="-105409" lvl="0" marL="91440" rtl="0" algn="l">
              <a:lnSpc>
                <a:spcPct val="90000"/>
              </a:lnSpc>
              <a:spcBef>
                <a:spcPts val="1400"/>
              </a:spcBef>
              <a:spcAft>
                <a:spcPts val="0"/>
              </a:spcAft>
              <a:buClr>
                <a:schemeClr val="accent1"/>
              </a:buClr>
              <a:buSzPts val="1500"/>
              <a:buFont typeface="Noto Sans Symbols"/>
              <a:buChar char="⮚"/>
            </a:pPr>
            <a:r>
              <a:rPr lang="en-US" sz="1500">
                <a:solidFill>
                  <a:srgbClr val="3F3F3F"/>
                </a:solidFill>
                <a:latin typeface="Times New Roman"/>
                <a:ea typeface="Times New Roman"/>
                <a:cs typeface="Times New Roman"/>
                <a:sym typeface="Times New Roman"/>
              </a:rPr>
              <a:t>System Testing &amp; Evaluation</a:t>
            </a:r>
            <a:endParaRPr sz="1500">
              <a:solidFill>
                <a:srgbClr val="3F3F3F"/>
              </a:solidFill>
              <a:latin typeface="Calibri"/>
              <a:ea typeface="Calibri"/>
              <a:cs typeface="Calibri"/>
              <a:sym typeface="Calibri"/>
            </a:endParaRPr>
          </a:p>
          <a:p>
            <a:pPr indent="-105409" lvl="0" marL="91440" rtl="0" algn="l">
              <a:lnSpc>
                <a:spcPct val="90000"/>
              </a:lnSpc>
              <a:spcBef>
                <a:spcPts val="1400"/>
              </a:spcBef>
              <a:spcAft>
                <a:spcPts val="0"/>
              </a:spcAft>
              <a:buClr>
                <a:schemeClr val="accent1"/>
              </a:buClr>
              <a:buSzPts val="1500"/>
              <a:buFont typeface="Noto Sans Symbols"/>
              <a:buChar char="⮚"/>
            </a:pPr>
            <a:r>
              <a:rPr lang="en-US" sz="1500">
                <a:solidFill>
                  <a:srgbClr val="3F3F3F"/>
                </a:solidFill>
                <a:latin typeface="Times New Roman"/>
                <a:ea typeface="Times New Roman"/>
                <a:cs typeface="Times New Roman"/>
                <a:sym typeface="Times New Roman"/>
              </a:rPr>
              <a:t>Results</a:t>
            </a:r>
            <a:endParaRPr sz="1500">
              <a:solidFill>
                <a:srgbClr val="3F3F3F"/>
              </a:solidFill>
              <a:latin typeface="Calibri"/>
              <a:ea typeface="Calibri"/>
              <a:cs typeface="Calibri"/>
              <a:sym typeface="Calibri"/>
            </a:endParaRPr>
          </a:p>
          <a:p>
            <a:pPr indent="-105409" lvl="0" marL="91440" rtl="0" algn="l">
              <a:lnSpc>
                <a:spcPct val="90000"/>
              </a:lnSpc>
              <a:spcBef>
                <a:spcPts val="1400"/>
              </a:spcBef>
              <a:spcAft>
                <a:spcPts val="0"/>
              </a:spcAft>
              <a:buClr>
                <a:schemeClr val="accent1"/>
              </a:buClr>
              <a:buSzPts val="1500"/>
              <a:buFont typeface="Noto Sans Symbols"/>
              <a:buChar char="⮚"/>
            </a:pPr>
            <a:r>
              <a:rPr lang="en-US" sz="1500">
                <a:solidFill>
                  <a:srgbClr val="3F3F3F"/>
                </a:solidFill>
                <a:latin typeface="Times New Roman"/>
                <a:ea typeface="Times New Roman"/>
                <a:cs typeface="Times New Roman"/>
                <a:sym typeface="Times New Roman"/>
              </a:rPr>
              <a:t>Project Limitations</a:t>
            </a:r>
            <a:endParaRPr sz="1500">
              <a:solidFill>
                <a:srgbClr val="3F3F3F"/>
              </a:solidFill>
              <a:latin typeface="Calibri"/>
              <a:ea typeface="Calibri"/>
              <a:cs typeface="Calibri"/>
              <a:sym typeface="Calibri"/>
            </a:endParaRPr>
          </a:p>
          <a:p>
            <a:pPr indent="-105409" lvl="0" marL="91440" rtl="0" algn="l">
              <a:lnSpc>
                <a:spcPct val="90000"/>
              </a:lnSpc>
              <a:spcBef>
                <a:spcPts val="1400"/>
              </a:spcBef>
              <a:spcAft>
                <a:spcPts val="0"/>
              </a:spcAft>
              <a:buClr>
                <a:schemeClr val="accent1"/>
              </a:buClr>
              <a:buSzPts val="1500"/>
              <a:buFont typeface="Noto Sans Symbols"/>
              <a:buChar char="⮚"/>
            </a:pPr>
            <a:r>
              <a:rPr lang="en-US" sz="1500">
                <a:solidFill>
                  <a:srgbClr val="3F3F3F"/>
                </a:solidFill>
                <a:latin typeface="Times New Roman"/>
                <a:ea typeface="Times New Roman"/>
                <a:cs typeface="Times New Roman"/>
                <a:sym typeface="Times New Roman"/>
              </a:rPr>
              <a:t>Future Work &amp; Enhancements</a:t>
            </a:r>
            <a:endParaRPr sz="1500">
              <a:solidFill>
                <a:srgbClr val="3F3F3F"/>
              </a:solidFill>
              <a:latin typeface="Calibri"/>
              <a:ea typeface="Calibri"/>
              <a:cs typeface="Calibri"/>
              <a:sym typeface="Calibri"/>
            </a:endParaRPr>
          </a:p>
          <a:p>
            <a:pPr indent="-105409" lvl="0" marL="91440" rtl="0" algn="l">
              <a:lnSpc>
                <a:spcPct val="90000"/>
              </a:lnSpc>
              <a:spcBef>
                <a:spcPts val="1400"/>
              </a:spcBef>
              <a:spcAft>
                <a:spcPts val="0"/>
              </a:spcAft>
              <a:buClr>
                <a:schemeClr val="accent1"/>
              </a:buClr>
              <a:buSzPts val="1500"/>
              <a:buFont typeface="Noto Sans Symbols"/>
              <a:buChar char="⮚"/>
            </a:pPr>
            <a:r>
              <a:rPr lang="en-US" sz="1500">
                <a:solidFill>
                  <a:srgbClr val="3F3F3F"/>
                </a:solidFill>
                <a:latin typeface="Times New Roman"/>
                <a:ea typeface="Times New Roman"/>
                <a:cs typeface="Times New Roman"/>
                <a:sym typeface="Times New Roman"/>
              </a:rPr>
              <a:t>Conclusion</a:t>
            </a:r>
            <a:endParaRPr sz="1500">
              <a:solidFill>
                <a:schemeClr val="dk1"/>
              </a:solidFill>
              <a:latin typeface="Times New Roman"/>
              <a:ea typeface="Times New Roman"/>
              <a:cs typeface="Times New Roman"/>
              <a:sym typeface="Times New Roman"/>
            </a:endParaRPr>
          </a:p>
          <a:p>
            <a:pPr indent="-113029" lvl="0" marL="91440" rtl="0" algn="l">
              <a:lnSpc>
                <a:spcPct val="90000"/>
              </a:lnSpc>
              <a:spcBef>
                <a:spcPts val="1400"/>
              </a:spcBef>
              <a:spcAft>
                <a:spcPts val="0"/>
              </a:spcAft>
              <a:buClr>
                <a:schemeClr val="accent1"/>
              </a:buClr>
              <a:buSzPts val="1500"/>
              <a:buFont typeface="Noto Sans Symbols"/>
              <a:buChar char="⮚"/>
            </a:pPr>
            <a:r>
              <a:rPr lang="en-US" sz="1500">
                <a:solidFill>
                  <a:schemeClr val="dk1"/>
                </a:solidFill>
                <a:latin typeface="Times New Roman"/>
                <a:ea typeface="Times New Roman"/>
                <a:cs typeface="Times New Roman"/>
                <a:sym typeface="Times New Roman"/>
              </a:rPr>
              <a:t>References</a:t>
            </a:r>
            <a:endParaRPr sz="1500">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1164590" y="528735"/>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45"/>
              <a:buFont typeface="Times New Roman"/>
              <a:buNone/>
            </a:pPr>
            <a:r>
              <a:rPr b="1" lang="en-US" sz="3600">
                <a:latin typeface="Times New Roman"/>
                <a:ea typeface="Times New Roman"/>
                <a:cs typeface="Times New Roman"/>
                <a:sym typeface="Times New Roman"/>
              </a:rPr>
              <a:t>LITERATURE SURVEY </a:t>
            </a:r>
            <a:endParaRPr sz="3600"/>
          </a:p>
        </p:txBody>
      </p:sp>
      <p:sp>
        <p:nvSpPr>
          <p:cNvPr id="150" name="Google Shape;150;p17"/>
          <p:cNvSpPr txBox="1"/>
          <p:nvPr>
            <p:ph idx="11" type="ftr"/>
          </p:nvPr>
        </p:nvSpPr>
        <p:spPr>
          <a:xfrm>
            <a:off x="0" y="6416132"/>
            <a:ext cx="5524500" cy="365125"/>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151" name="Google Shape;151;p17"/>
          <p:cNvSpPr txBox="1"/>
          <p:nvPr>
            <p:ph idx="12" type="sldNum"/>
          </p:nvPr>
        </p:nvSpPr>
        <p:spPr>
          <a:xfrm>
            <a:off x="10700558" y="6412439"/>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600"/>
              <a:t>‹#›</a:t>
            </a:fld>
            <a:endParaRPr sz="1600"/>
          </a:p>
        </p:txBody>
      </p:sp>
      <p:pic>
        <p:nvPicPr>
          <p:cNvPr id="152" name="Google Shape;152;p17"/>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153" name="Google Shape;153;p17"/>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154" name="Google Shape;154;p17"/>
          <p:cNvSpPr txBox="1"/>
          <p:nvPr>
            <p:ph idx="1" type="body"/>
          </p:nvPr>
        </p:nvSpPr>
        <p:spPr>
          <a:xfrm>
            <a:off x="1300850" y="1856100"/>
            <a:ext cx="9548100" cy="4023300"/>
          </a:xfrm>
          <a:prstGeom prst="rect">
            <a:avLst/>
          </a:prstGeom>
          <a:noFill/>
          <a:ln>
            <a:noFill/>
          </a:ln>
        </p:spPr>
        <p:txBody>
          <a:bodyPr anchorCtr="0" anchor="t" bIns="45700" lIns="0" spcFirstLastPara="1" rIns="0" wrap="square" tIns="45700">
            <a:normAutofit/>
          </a:bodyPr>
          <a:lstStyle/>
          <a:p>
            <a:pPr indent="-95250" lvl="0" marL="91440" rtl="0" algn="just">
              <a:lnSpc>
                <a:spcPct val="90000"/>
              </a:lnSpc>
              <a:spcBef>
                <a:spcPts val="0"/>
              </a:spcBef>
              <a:spcAft>
                <a:spcPts val="0"/>
              </a:spcAft>
              <a:buSzPts val="1500"/>
              <a:buFont typeface="Noto Sans Symbols"/>
              <a:buChar char="⮚"/>
            </a:pPr>
            <a:r>
              <a:rPr lang="en-US" sz="1500"/>
              <a:t>In AI-powered game development, ensuring </a:t>
            </a:r>
            <a:r>
              <a:rPr b="1" lang="en-US" sz="1500"/>
              <a:t>safety and ethical interactions</a:t>
            </a:r>
            <a:r>
              <a:rPr lang="en-US" sz="1500"/>
              <a:t> is crucial. This literature survey reviews two key research papers that discuss AI safeguards in human-AI interactions and ethical considerations in game AI.</a:t>
            </a:r>
            <a:endParaRPr sz="1500"/>
          </a:p>
          <a:p>
            <a:pPr indent="0" lvl="0" marL="0" rtl="0" algn="just">
              <a:lnSpc>
                <a:spcPct val="90000"/>
              </a:lnSpc>
              <a:spcBef>
                <a:spcPts val="1400"/>
              </a:spcBef>
              <a:spcAft>
                <a:spcPts val="0"/>
              </a:spcAft>
              <a:buSzPts val="2000"/>
              <a:buNone/>
            </a:pPr>
            <a:r>
              <a:t/>
            </a:r>
            <a:endParaRPr sz="1500">
              <a:latin typeface="Times New Roman"/>
              <a:ea typeface="Times New Roman"/>
              <a:cs typeface="Times New Roman"/>
              <a:sym typeface="Times New Roman"/>
            </a:endParaRPr>
          </a:p>
        </p:txBody>
      </p:sp>
      <p:sp>
        <p:nvSpPr>
          <p:cNvPr id="155" name="Google Shape;155;p17"/>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graphicFrame>
        <p:nvGraphicFramePr>
          <p:cNvPr id="156" name="Google Shape;156;p17"/>
          <p:cNvGraphicFramePr/>
          <p:nvPr/>
        </p:nvGraphicFramePr>
        <p:xfrm>
          <a:off x="583565" y="2820627"/>
          <a:ext cx="3000000" cy="3000000"/>
        </p:xfrm>
        <a:graphic>
          <a:graphicData uri="http://schemas.openxmlformats.org/drawingml/2006/table">
            <a:tbl>
              <a:tblPr bandRow="1" firstRow="1">
                <a:noFill/>
                <a:tableStyleId>{16128D5B-2810-455E-BBAE-4C9A0AD456AA}</a:tableStyleId>
              </a:tblPr>
              <a:tblGrid>
                <a:gridCol w="3546475"/>
                <a:gridCol w="3546475"/>
                <a:gridCol w="3546475"/>
              </a:tblGrid>
              <a:tr h="524775">
                <a:tc>
                  <a:txBody>
                    <a:bodyPr/>
                    <a:lstStyle/>
                    <a:p>
                      <a:pPr indent="0" lvl="0" marL="0" marR="0" rtl="0" algn="l">
                        <a:spcBef>
                          <a:spcPts val="0"/>
                        </a:spcBef>
                        <a:spcAft>
                          <a:spcPts val="0"/>
                        </a:spcAft>
                        <a:buNone/>
                      </a:pPr>
                      <a:r>
                        <a:rPr b="1" lang="en-US" sz="1600"/>
                        <a:t>Paper Title &amp; Authors</a:t>
                      </a:r>
                      <a:endParaRPr sz="1600"/>
                    </a:p>
                  </a:txBody>
                  <a:tcPr marT="45725" marB="45725" marR="91450" marL="91450" anchor="ctr"/>
                </a:tc>
                <a:tc>
                  <a:txBody>
                    <a:bodyPr/>
                    <a:lstStyle/>
                    <a:p>
                      <a:pPr indent="0" lvl="0" marL="0" marR="0" rtl="0" algn="l">
                        <a:spcBef>
                          <a:spcPts val="0"/>
                        </a:spcBef>
                        <a:spcAft>
                          <a:spcPts val="0"/>
                        </a:spcAft>
                        <a:buNone/>
                      </a:pPr>
                      <a:r>
                        <a:rPr b="1" lang="en-US" sz="1600"/>
                        <a:t>Key Insights</a:t>
                      </a:r>
                      <a:endParaRPr sz="1600"/>
                    </a:p>
                  </a:txBody>
                  <a:tcPr marT="45725" marB="45725" marR="91450" marL="91450" anchor="ctr"/>
                </a:tc>
                <a:tc>
                  <a:txBody>
                    <a:bodyPr/>
                    <a:lstStyle/>
                    <a:p>
                      <a:pPr indent="0" lvl="0" marL="0" marR="0" rtl="0" algn="l">
                        <a:spcBef>
                          <a:spcPts val="0"/>
                        </a:spcBef>
                        <a:spcAft>
                          <a:spcPts val="0"/>
                        </a:spcAft>
                        <a:buNone/>
                      </a:pPr>
                      <a:r>
                        <a:rPr b="1" lang="en-US" sz="1600"/>
                        <a:t>Relevance to Our Project</a:t>
                      </a:r>
                      <a:endParaRPr sz="1600"/>
                    </a:p>
                  </a:txBody>
                  <a:tcPr marT="45725" marB="45725" marR="91450" marL="91450" anchor="ctr"/>
                </a:tc>
              </a:tr>
              <a:tr h="882600">
                <a:tc>
                  <a:txBody>
                    <a:bodyPr/>
                    <a:lstStyle/>
                    <a:p>
                      <a:pPr indent="0" lvl="0" marL="0" marR="0" rtl="0" algn="l">
                        <a:spcBef>
                          <a:spcPts val="0"/>
                        </a:spcBef>
                        <a:spcAft>
                          <a:spcPts val="0"/>
                        </a:spcAft>
                        <a:buNone/>
                      </a:pPr>
                      <a:r>
                        <a:rPr b="1" lang="en-US" sz="1600"/>
                        <a:t>Llama Guard: LLM-based Input-Output Safeguard for Human-AI Conversations</a:t>
                      </a:r>
                      <a:r>
                        <a:rPr lang="en-US" sz="1600"/>
                        <a:t> (Inan et al., 2023)</a:t>
                      </a:r>
                      <a:endParaRPr sz="1600"/>
                    </a:p>
                  </a:txBody>
                  <a:tcPr marT="45725" marB="45725" marR="91450" marL="91450"/>
                </a:tc>
                <a:tc>
                  <a:txBody>
                    <a:bodyPr/>
                    <a:lstStyle/>
                    <a:p>
                      <a:pPr indent="0" lvl="0" marL="0" marR="0" rtl="0" algn="l">
                        <a:spcBef>
                          <a:spcPts val="0"/>
                        </a:spcBef>
                        <a:spcAft>
                          <a:spcPts val="0"/>
                        </a:spcAft>
                        <a:buNone/>
                      </a:pPr>
                      <a:r>
                        <a:rPr lang="en-US" sz="1600"/>
                        <a:t>Introduces </a:t>
                      </a:r>
                      <a:r>
                        <a:rPr b="1" lang="en-US" sz="1600"/>
                        <a:t>Llama Guard</a:t>
                      </a:r>
                      <a:r>
                        <a:rPr lang="en-US" sz="1600"/>
                        <a:t>, a safety system that classifies and filters AI-generated text to prevent harmful content</a:t>
                      </a:r>
                      <a:endParaRPr sz="1600"/>
                    </a:p>
                  </a:txBody>
                  <a:tcPr marT="45725" marB="45725" marR="91450" marL="91450"/>
                </a:tc>
                <a:tc>
                  <a:txBody>
                    <a:bodyPr/>
                    <a:lstStyle/>
                    <a:p>
                      <a:pPr indent="0" lvl="0" marL="0" marR="0" rtl="0" algn="l">
                        <a:spcBef>
                          <a:spcPts val="0"/>
                        </a:spcBef>
                        <a:spcAft>
                          <a:spcPts val="0"/>
                        </a:spcAft>
                        <a:buNone/>
                      </a:pPr>
                      <a:r>
                        <a:rPr lang="en-US" sz="1600"/>
                        <a:t>Helps ensure </a:t>
                      </a:r>
                      <a:r>
                        <a:rPr b="1" lang="en-US" sz="1600"/>
                        <a:t>safe AI dialogues in games</a:t>
                      </a:r>
                      <a:r>
                        <a:rPr lang="en-US" sz="1600"/>
                        <a:t> by preventing inappropriate AI responses.</a:t>
                      </a:r>
                      <a:endParaRPr/>
                    </a:p>
                  </a:txBody>
                  <a:tcPr marT="45725" marB="45725" marR="91450" marL="91450"/>
                </a:tc>
              </a:tr>
              <a:tr h="1131175">
                <a:tc>
                  <a:txBody>
                    <a:bodyPr/>
                    <a:lstStyle/>
                    <a:p>
                      <a:pPr indent="0" lvl="0" marL="0" marR="0" rtl="0" algn="l">
                        <a:spcBef>
                          <a:spcPts val="0"/>
                        </a:spcBef>
                        <a:spcAft>
                          <a:spcPts val="0"/>
                        </a:spcAft>
                        <a:buNone/>
                      </a:pPr>
                      <a:r>
                        <a:rPr b="1" lang="en-US" sz="1600"/>
                        <a:t>The Ethics of AI in Games</a:t>
                      </a:r>
                      <a:r>
                        <a:rPr lang="en-US" sz="1600"/>
                        <a:t> </a:t>
                      </a:r>
                      <a:r>
                        <a:rPr i="1" lang="en-US" sz="1600"/>
                        <a:t>(IEEE Paper, 2023)</a:t>
                      </a:r>
                      <a:endParaRPr sz="1600"/>
                    </a:p>
                  </a:txBody>
                  <a:tcPr marT="45725" marB="45725" marR="91450" marL="91450"/>
                </a:tc>
                <a:tc>
                  <a:txBody>
                    <a:bodyPr/>
                    <a:lstStyle/>
                    <a:p>
                      <a:pPr indent="0" lvl="0" marL="0" marR="0" rtl="0" algn="l">
                        <a:spcBef>
                          <a:spcPts val="0"/>
                        </a:spcBef>
                        <a:spcAft>
                          <a:spcPts val="0"/>
                        </a:spcAft>
                        <a:buNone/>
                      </a:pPr>
                      <a:r>
                        <a:rPr lang="en-US" sz="1600"/>
                        <a:t>Discusses </a:t>
                      </a:r>
                      <a:r>
                        <a:rPr b="1" lang="en-US" sz="1600"/>
                        <a:t>ethical challenges</a:t>
                      </a:r>
                      <a:r>
                        <a:rPr lang="en-US" sz="1600"/>
                        <a:t> of AI in games, including biased decision-making, player manipulation, and AI-driven content generation.</a:t>
                      </a:r>
                      <a:endParaRPr sz="1600"/>
                    </a:p>
                  </a:txBody>
                  <a:tcPr marT="45725" marB="45725" marR="91450" marL="91450"/>
                </a:tc>
                <a:tc>
                  <a:txBody>
                    <a:bodyPr/>
                    <a:lstStyle/>
                    <a:p>
                      <a:pPr indent="0" lvl="0" marL="0" marR="0" rtl="0" algn="l">
                        <a:spcBef>
                          <a:spcPts val="0"/>
                        </a:spcBef>
                        <a:spcAft>
                          <a:spcPts val="0"/>
                        </a:spcAft>
                        <a:buNone/>
                      </a:pPr>
                      <a:r>
                        <a:rPr lang="en-US" sz="1600"/>
                        <a:t>Guides </a:t>
                      </a:r>
                      <a:r>
                        <a:rPr b="1" lang="en-US" sz="1600"/>
                        <a:t>responsible AI design</a:t>
                      </a:r>
                      <a:r>
                        <a:rPr lang="en-US" sz="1600"/>
                        <a:t> in games to ensure fairness, safety, and player trust.</a:t>
                      </a:r>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1164590" y="528735"/>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45"/>
              <a:buFont typeface="Times New Roman"/>
              <a:buNone/>
            </a:pPr>
            <a:r>
              <a:rPr b="1" lang="en-US" sz="3600">
                <a:latin typeface="Times New Roman"/>
                <a:ea typeface="Times New Roman"/>
                <a:cs typeface="Times New Roman"/>
                <a:sym typeface="Times New Roman"/>
              </a:rPr>
              <a:t>LITERATURE SURVEY </a:t>
            </a:r>
            <a:endParaRPr sz="3600"/>
          </a:p>
        </p:txBody>
      </p:sp>
      <p:sp>
        <p:nvSpPr>
          <p:cNvPr id="162" name="Google Shape;162;p18"/>
          <p:cNvSpPr txBox="1"/>
          <p:nvPr>
            <p:ph idx="11" type="ftr"/>
          </p:nvPr>
        </p:nvSpPr>
        <p:spPr>
          <a:xfrm>
            <a:off x="0" y="6416132"/>
            <a:ext cx="5524500" cy="365125"/>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163" name="Google Shape;163;p18"/>
          <p:cNvSpPr txBox="1"/>
          <p:nvPr>
            <p:ph idx="12" type="sldNum"/>
          </p:nvPr>
        </p:nvSpPr>
        <p:spPr>
          <a:xfrm>
            <a:off x="10700558" y="6412439"/>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600"/>
              <a:t>‹#›</a:t>
            </a:fld>
            <a:endParaRPr sz="1600"/>
          </a:p>
        </p:txBody>
      </p:sp>
      <p:pic>
        <p:nvPicPr>
          <p:cNvPr id="164" name="Google Shape;164;p18"/>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165" name="Google Shape;165;p18"/>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166" name="Google Shape;166;p18"/>
          <p:cNvSpPr txBox="1"/>
          <p:nvPr>
            <p:ph idx="1" type="body"/>
          </p:nvPr>
        </p:nvSpPr>
        <p:spPr>
          <a:xfrm>
            <a:off x="1300850" y="1856100"/>
            <a:ext cx="9663600" cy="4023300"/>
          </a:xfrm>
          <a:prstGeom prst="rect">
            <a:avLst/>
          </a:prstGeom>
          <a:noFill/>
          <a:ln>
            <a:noFill/>
          </a:ln>
        </p:spPr>
        <p:txBody>
          <a:bodyPr anchorCtr="0" anchor="t" bIns="45700" lIns="0" spcFirstLastPara="1" rIns="0" wrap="square" tIns="45700">
            <a:normAutofit/>
          </a:bodyPr>
          <a:lstStyle/>
          <a:p>
            <a:pPr indent="-95250" lvl="0" marL="91440" rtl="0" algn="just">
              <a:lnSpc>
                <a:spcPct val="90000"/>
              </a:lnSpc>
              <a:spcBef>
                <a:spcPts val="0"/>
              </a:spcBef>
              <a:spcAft>
                <a:spcPts val="0"/>
              </a:spcAft>
              <a:buSzPts val="1500"/>
              <a:buFont typeface="Noto Sans Symbols"/>
              <a:buChar char="⮚"/>
            </a:pPr>
            <a:r>
              <a:rPr b="1" lang="en-US" sz="1500"/>
              <a:t>Llama Guard Integration:</a:t>
            </a:r>
            <a:endParaRPr sz="1500"/>
          </a:p>
          <a:p>
            <a:pPr indent="-163830" lvl="1" marL="384175" rtl="0" algn="just">
              <a:lnSpc>
                <a:spcPct val="90000"/>
              </a:lnSpc>
              <a:spcBef>
                <a:spcPts val="400"/>
              </a:spcBef>
              <a:spcAft>
                <a:spcPts val="0"/>
              </a:spcAft>
              <a:buSzPts val="1500"/>
              <a:buFont typeface="Noto Sans Symbols"/>
              <a:buChar char="⮚"/>
            </a:pPr>
            <a:r>
              <a:rPr lang="en-US" sz="1500"/>
              <a:t>Uses </a:t>
            </a:r>
            <a:r>
              <a:rPr b="1" lang="en-US" sz="1500"/>
              <a:t>real-time safety filtering</a:t>
            </a:r>
            <a:r>
              <a:rPr lang="en-US" sz="1500"/>
              <a:t> to monitor and moderate AI-generated dialogues.</a:t>
            </a:r>
            <a:endParaRPr sz="1500"/>
          </a:p>
          <a:p>
            <a:pPr indent="-163830" lvl="1" marL="384175" rtl="0" algn="just">
              <a:lnSpc>
                <a:spcPct val="90000"/>
              </a:lnSpc>
              <a:spcBef>
                <a:spcPts val="600"/>
              </a:spcBef>
              <a:spcAft>
                <a:spcPts val="0"/>
              </a:spcAft>
              <a:buSzPts val="1500"/>
              <a:buFont typeface="Noto Sans Symbols"/>
              <a:buChar char="⮚"/>
            </a:pPr>
            <a:r>
              <a:rPr lang="en-US" sz="1500"/>
              <a:t>Ensures </a:t>
            </a:r>
            <a:r>
              <a:rPr b="1" lang="en-US" sz="1500"/>
              <a:t>NPC responses remain appropriate</a:t>
            </a:r>
            <a:r>
              <a:rPr lang="en-US" sz="1500"/>
              <a:t> by blocking harmful, offensive, or misleading content.</a:t>
            </a:r>
            <a:endParaRPr sz="1500"/>
          </a:p>
          <a:p>
            <a:pPr indent="-163830" lvl="1" marL="384175" rtl="0" algn="just">
              <a:lnSpc>
                <a:spcPct val="90000"/>
              </a:lnSpc>
              <a:spcBef>
                <a:spcPts val="600"/>
              </a:spcBef>
              <a:spcAft>
                <a:spcPts val="0"/>
              </a:spcAft>
              <a:buSzPts val="1500"/>
              <a:buFont typeface="Noto Sans Symbols"/>
              <a:buChar char="⮚"/>
            </a:pPr>
            <a:r>
              <a:rPr lang="en-US" sz="1500"/>
              <a:t>Prevents unsafe interactions by </a:t>
            </a:r>
            <a:r>
              <a:rPr b="1" lang="en-US" sz="1500"/>
              <a:t>detecting and filtering risky prompts</a:t>
            </a:r>
            <a:r>
              <a:rPr lang="en-US" sz="1500"/>
              <a:t> in conversations.</a:t>
            </a:r>
            <a:endParaRPr sz="1500"/>
          </a:p>
          <a:p>
            <a:pPr indent="-95250" lvl="0" marL="91440" rtl="0" algn="just">
              <a:lnSpc>
                <a:spcPct val="90000"/>
              </a:lnSpc>
              <a:spcBef>
                <a:spcPts val="1600"/>
              </a:spcBef>
              <a:spcAft>
                <a:spcPts val="0"/>
              </a:spcAft>
              <a:buSzPts val="1500"/>
              <a:buFont typeface="Noto Sans Symbols"/>
              <a:buChar char="⮚"/>
            </a:pPr>
            <a:r>
              <a:rPr b="1" lang="en-US" sz="1500"/>
              <a:t>Ethical AI Implementation:</a:t>
            </a:r>
            <a:endParaRPr sz="1500"/>
          </a:p>
          <a:p>
            <a:pPr indent="-163830" lvl="1" marL="384175" rtl="0" algn="just">
              <a:lnSpc>
                <a:spcPct val="90000"/>
              </a:lnSpc>
              <a:spcBef>
                <a:spcPts val="400"/>
              </a:spcBef>
              <a:spcAft>
                <a:spcPts val="0"/>
              </a:spcAft>
              <a:buSzPts val="1500"/>
              <a:buFont typeface="Noto Sans Symbols"/>
              <a:buChar char="⮚"/>
            </a:pPr>
            <a:r>
              <a:rPr lang="en-US" sz="1500"/>
              <a:t>Ensures AI-driven </a:t>
            </a:r>
            <a:r>
              <a:rPr b="1" lang="en-US" sz="1500"/>
              <a:t>NPCs and game mechanics follow ethical guidelines</a:t>
            </a:r>
            <a:r>
              <a:rPr lang="en-US" sz="1500"/>
              <a:t> to avoid bias</a:t>
            </a:r>
            <a:r>
              <a:rPr b="1" lang="en-US" sz="1500"/>
              <a:t>.</a:t>
            </a:r>
            <a:endParaRPr sz="1500"/>
          </a:p>
          <a:p>
            <a:pPr indent="-163830" lvl="1" marL="384175" rtl="0" algn="just">
              <a:lnSpc>
                <a:spcPct val="90000"/>
              </a:lnSpc>
              <a:spcBef>
                <a:spcPts val="600"/>
              </a:spcBef>
              <a:spcAft>
                <a:spcPts val="0"/>
              </a:spcAft>
              <a:buSzPts val="1500"/>
              <a:buFont typeface="Noto Sans Symbols"/>
              <a:buChar char="⮚"/>
            </a:pPr>
            <a:r>
              <a:rPr lang="en-US" sz="1500"/>
              <a:t>Prevents </a:t>
            </a:r>
            <a:r>
              <a:rPr b="1" lang="en-US" sz="1500"/>
              <a:t>unfair AI decision-making</a:t>
            </a:r>
            <a:r>
              <a:rPr lang="en-US" sz="1500"/>
              <a:t> that could disadvantage certain players.</a:t>
            </a:r>
            <a:endParaRPr b="1" sz="1500"/>
          </a:p>
          <a:p>
            <a:pPr indent="-163830" lvl="1" marL="384175" rtl="0" algn="just">
              <a:lnSpc>
                <a:spcPct val="90000"/>
              </a:lnSpc>
              <a:spcBef>
                <a:spcPts val="600"/>
              </a:spcBef>
              <a:spcAft>
                <a:spcPts val="0"/>
              </a:spcAft>
              <a:buSzPts val="1500"/>
              <a:buFont typeface="Noto Sans Symbols"/>
              <a:buChar char="⮚"/>
            </a:pPr>
            <a:r>
              <a:rPr lang="en-US" sz="1500"/>
              <a:t>Ensures procedural content generation and AI interactions </a:t>
            </a:r>
            <a:r>
              <a:rPr b="1" lang="en-US" sz="1500"/>
              <a:t>do not reinforce stereotypes or discrimination</a:t>
            </a:r>
            <a:r>
              <a:rPr lang="en-US" sz="1500"/>
              <a:t>.</a:t>
            </a:r>
            <a:endParaRPr sz="1500"/>
          </a:p>
          <a:p>
            <a:pPr indent="-95250" lvl="0" marL="91440" rtl="0" algn="just">
              <a:lnSpc>
                <a:spcPct val="90000"/>
              </a:lnSpc>
              <a:spcBef>
                <a:spcPts val="1600"/>
              </a:spcBef>
              <a:spcAft>
                <a:spcPts val="0"/>
              </a:spcAft>
              <a:buSzPts val="1500"/>
              <a:buFont typeface="Noto Sans Symbols"/>
              <a:buChar char="⮚"/>
            </a:pPr>
            <a:r>
              <a:rPr b="1" lang="en-US" sz="1500"/>
              <a:t>Player Interaction Safety:</a:t>
            </a:r>
            <a:endParaRPr sz="1500"/>
          </a:p>
          <a:p>
            <a:pPr indent="-163830" lvl="1" marL="384175" rtl="0" algn="just">
              <a:lnSpc>
                <a:spcPct val="90000"/>
              </a:lnSpc>
              <a:spcBef>
                <a:spcPts val="400"/>
              </a:spcBef>
              <a:spcAft>
                <a:spcPts val="0"/>
              </a:spcAft>
              <a:buSzPts val="1500"/>
              <a:buFont typeface="Noto Sans Symbols"/>
              <a:buChar char="⮚"/>
            </a:pPr>
            <a:r>
              <a:rPr lang="en-US" sz="1500"/>
              <a:t>AI respects </a:t>
            </a:r>
            <a:r>
              <a:rPr b="1" lang="en-US" sz="1500"/>
              <a:t>player choices and autonomy</a:t>
            </a:r>
            <a:r>
              <a:rPr lang="en-US" sz="1500"/>
              <a:t> without manipulation</a:t>
            </a:r>
            <a:r>
              <a:rPr b="1" lang="en-US" sz="1500"/>
              <a:t>.</a:t>
            </a:r>
            <a:endParaRPr sz="1500"/>
          </a:p>
          <a:p>
            <a:pPr indent="-163830" lvl="1" marL="384175" rtl="0" algn="just">
              <a:lnSpc>
                <a:spcPct val="90000"/>
              </a:lnSpc>
              <a:spcBef>
                <a:spcPts val="600"/>
              </a:spcBef>
              <a:spcAft>
                <a:spcPts val="0"/>
              </a:spcAft>
              <a:buSzPts val="1500"/>
              <a:buFont typeface="Noto Sans Symbols"/>
              <a:buChar char="⮚"/>
            </a:pPr>
            <a:r>
              <a:rPr lang="en-US" sz="1500"/>
              <a:t>Prevents AI-driven mechanics from </a:t>
            </a:r>
            <a:r>
              <a:rPr b="1" lang="en-US" sz="1500"/>
              <a:t>pressuring players into unnecessary purchases or actions</a:t>
            </a:r>
            <a:endParaRPr sz="1500"/>
          </a:p>
          <a:p>
            <a:pPr indent="-163830" lvl="1" marL="384175" rtl="0" algn="just">
              <a:lnSpc>
                <a:spcPct val="90000"/>
              </a:lnSpc>
              <a:spcBef>
                <a:spcPts val="600"/>
              </a:spcBef>
              <a:spcAft>
                <a:spcPts val="0"/>
              </a:spcAft>
              <a:buSzPts val="1500"/>
              <a:buFont typeface="Noto Sans Symbols"/>
              <a:buChar char="⮚"/>
            </a:pPr>
            <a:r>
              <a:rPr lang="en-US" sz="1500"/>
              <a:t>Ensures AI assistants and NPCs provide </a:t>
            </a:r>
            <a:r>
              <a:rPr b="1" lang="en-US" sz="1500"/>
              <a:t>balanced, fair, and transparent guidance</a:t>
            </a:r>
            <a:r>
              <a:rPr lang="en-US" sz="1500"/>
              <a:t>.</a:t>
            </a:r>
            <a:endParaRPr sz="1500">
              <a:latin typeface="Times New Roman"/>
              <a:ea typeface="Times New Roman"/>
              <a:cs typeface="Times New Roman"/>
              <a:sym typeface="Times New Roman"/>
            </a:endParaRPr>
          </a:p>
        </p:txBody>
      </p:sp>
      <p:sp>
        <p:nvSpPr>
          <p:cNvPr id="167" name="Google Shape;167;p18"/>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sz="3600">
                <a:latin typeface="Times New Roman"/>
                <a:ea typeface="Times New Roman"/>
                <a:cs typeface="Times New Roman"/>
                <a:sym typeface="Times New Roman"/>
              </a:rPr>
              <a:t>PROBLEM STATEMENT</a:t>
            </a:r>
            <a:endParaRPr b="1" sz="3600">
              <a:solidFill>
                <a:schemeClr val="dk1"/>
              </a:solidFill>
              <a:latin typeface="Times New Roman"/>
              <a:ea typeface="Times New Roman"/>
              <a:cs typeface="Times New Roman"/>
              <a:sym typeface="Times New Roman"/>
            </a:endParaRPr>
          </a:p>
        </p:txBody>
      </p:sp>
      <p:sp>
        <p:nvSpPr>
          <p:cNvPr id="173" name="Google Shape;173;p19"/>
          <p:cNvSpPr txBox="1"/>
          <p:nvPr>
            <p:ph idx="11" type="ftr"/>
          </p:nvPr>
        </p:nvSpPr>
        <p:spPr>
          <a:xfrm>
            <a:off x="0" y="6416132"/>
            <a:ext cx="5524500" cy="365125"/>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174" name="Google Shape;174;p19"/>
          <p:cNvSpPr txBox="1"/>
          <p:nvPr>
            <p:ph idx="12" type="sldNum"/>
          </p:nvPr>
        </p:nvSpPr>
        <p:spPr>
          <a:xfrm>
            <a:off x="10700558" y="6412439"/>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600"/>
              <a:t>‹#›</a:t>
            </a:fld>
            <a:endParaRPr sz="1600"/>
          </a:p>
        </p:txBody>
      </p:sp>
      <p:pic>
        <p:nvPicPr>
          <p:cNvPr id="175" name="Google Shape;175;p19"/>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176" name="Google Shape;176;p19"/>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177" name="Google Shape;177;p19"/>
          <p:cNvSpPr txBox="1"/>
          <p:nvPr>
            <p:ph idx="1" type="body"/>
          </p:nvPr>
        </p:nvSpPr>
        <p:spPr>
          <a:xfrm>
            <a:off x="1300850" y="1838950"/>
            <a:ext cx="9663600" cy="4023300"/>
          </a:xfrm>
          <a:prstGeom prst="rect">
            <a:avLst/>
          </a:prstGeom>
          <a:noFill/>
          <a:ln>
            <a:noFill/>
          </a:ln>
        </p:spPr>
        <p:txBody>
          <a:bodyPr anchorCtr="0" anchor="t" bIns="45700" lIns="0" spcFirstLastPara="1" rIns="0" wrap="square" tIns="45700">
            <a:normAutofit/>
          </a:bodyPr>
          <a:lstStyle/>
          <a:p>
            <a:pPr indent="-95250" lvl="0" marL="91440" marR="427355" rtl="0" algn="just">
              <a:lnSpc>
                <a:spcPct val="150000"/>
              </a:lnSpc>
              <a:spcBef>
                <a:spcPts val="0"/>
              </a:spcBef>
              <a:spcAft>
                <a:spcPts val="0"/>
              </a:spcAft>
              <a:buSzPts val="1500"/>
              <a:buChar char=" "/>
            </a:pPr>
            <a:r>
              <a:rPr lang="en-US" sz="1500">
                <a:solidFill>
                  <a:schemeClr val="dk1"/>
                </a:solidFill>
                <a:latin typeface="Times New Roman"/>
                <a:ea typeface="Times New Roman"/>
                <a:cs typeface="Times New Roman"/>
                <a:sym typeface="Times New Roman"/>
              </a:rPr>
              <a:t>Modern players demand immersive gameplay. Traditional NPCs are static and limited in interactions. Our project, building on technologies like Interactive LLM Powered NPCs, aims to make NPCs truly intelligent and emotionally responsive, bridging the gap between player expectation and static storytelling.</a:t>
            </a:r>
            <a:endParaRPr sz="1500">
              <a:latin typeface="Times New Roman"/>
              <a:ea typeface="Times New Roman"/>
              <a:cs typeface="Times New Roman"/>
              <a:sym typeface="Times New Roman"/>
            </a:endParaRPr>
          </a:p>
        </p:txBody>
      </p:sp>
      <p:sp>
        <p:nvSpPr>
          <p:cNvPr id="178" name="Google Shape;178;p19"/>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7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164590" y="528735"/>
            <a:ext cx="10058400" cy="109369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Times New Roman"/>
              <a:buNone/>
            </a:pPr>
            <a:r>
              <a:rPr b="1" lang="en-US" sz="3890">
                <a:latin typeface="Times New Roman"/>
                <a:ea typeface="Times New Roman"/>
                <a:cs typeface="Times New Roman"/>
                <a:sym typeface="Times New Roman"/>
              </a:rPr>
              <a:t>HARDWARE AND SOFTWARE REQUIREMENTS</a:t>
            </a:r>
            <a:endParaRPr/>
          </a:p>
        </p:txBody>
      </p:sp>
      <p:sp>
        <p:nvSpPr>
          <p:cNvPr id="184" name="Google Shape;184;p20"/>
          <p:cNvSpPr/>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600"/>
              <a:buFont typeface="Calibri"/>
              <a:buNone/>
            </a:pPr>
            <a:r>
              <a:t/>
            </a:r>
            <a:endParaRPr b="1" sz="3600">
              <a:solidFill>
                <a:schemeClr val="dk1"/>
              </a:solidFill>
              <a:latin typeface="Times New Roman"/>
              <a:ea typeface="Times New Roman"/>
              <a:cs typeface="Times New Roman"/>
              <a:sym typeface="Times New Roman"/>
            </a:endParaRPr>
          </a:p>
        </p:txBody>
      </p:sp>
      <p:sp>
        <p:nvSpPr>
          <p:cNvPr id="185" name="Google Shape;185;p20"/>
          <p:cNvSpPr txBox="1"/>
          <p:nvPr>
            <p:ph idx="11" type="ftr"/>
          </p:nvPr>
        </p:nvSpPr>
        <p:spPr>
          <a:xfrm>
            <a:off x="0" y="6416132"/>
            <a:ext cx="5524500" cy="365125"/>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186" name="Google Shape;186;p20"/>
          <p:cNvSpPr txBox="1"/>
          <p:nvPr>
            <p:ph idx="12" type="sldNum"/>
          </p:nvPr>
        </p:nvSpPr>
        <p:spPr>
          <a:xfrm>
            <a:off x="10700558" y="6412439"/>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sz="1600"/>
              <a:t>‹#›</a:t>
            </a:fld>
            <a:endParaRPr sz="1600"/>
          </a:p>
        </p:txBody>
      </p:sp>
      <p:pic>
        <p:nvPicPr>
          <p:cNvPr id="187" name="Google Shape;187;p20"/>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188" name="Google Shape;188;p20"/>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189" name="Google Shape;189;p20"/>
          <p:cNvSpPr txBox="1"/>
          <p:nvPr/>
        </p:nvSpPr>
        <p:spPr>
          <a:xfrm>
            <a:off x="7479750" y="6553712"/>
            <a:ext cx="1683026"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chemeClr val="lt1"/>
                </a:solidFill>
                <a:latin typeface="Calibri"/>
                <a:ea typeface="Calibri"/>
                <a:cs typeface="Calibri"/>
                <a:sym typeface="Calibri"/>
              </a:rPr>
              <a:t>29/05/2025</a:t>
            </a:r>
            <a:endParaRPr sz="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600">
              <a:solidFill>
                <a:schemeClr val="lt1"/>
              </a:solidFill>
              <a:latin typeface="Calibri"/>
              <a:ea typeface="Calibri"/>
              <a:cs typeface="Calibri"/>
              <a:sym typeface="Calibri"/>
            </a:endParaRPr>
          </a:p>
        </p:txBody>
      </p:sp>
      <p:sp>
        <p:nvSpPr>
          <p:cNvPr id="190" name="Google Shape;190;p20"/>
          <p:cNvSpPr txBox="1"/>
          <p:nvPr/>
        </p:nvSpPr>
        <p:spPr>
          <a:xfrm>
            <a:off x="1300850" y="1855900"/>
            <a:ext cx="9663300" cy="4023300"/>
          </a:xfrm>
          <a:prstGeom prst="rect">
            <a:avLst/>
          </a:prstGeom>
          <a:noFill/>
          <a:ln>
            <a:noFill/>
          </a:ln>
        </p:spPr>
        <p:txBody>
          <a:bodyPr anchorCtr="0" anchor="t" bIns="45700" lIns="0" spcFirstLastPara="1" rIns="0" wrap="square" tIns="45700">
            <a:normAutofit/>
          </a:bodyPr>
          <a:lstStyle/>
          <a:p>
            <a:pPr indent="-163830" lvl="1" marL="384175" rtl="0" algn="l">
              <a:lnSpc>
                <a:spcPct val="90000"/>
              </a:lnSpc>
              <a:spcBef>
                <a:spcPts val="800"/>
              </a:spcBef>
              <a:spcAft>
                <a:spcPts val="0"/>
              </a:spcAft>
              <a:buClr>
                <a:srgbClr val="1CADE4"/>
              </a:buClr>
              <a:buSzPts val="1500"/>
              <a:buFont typeface="Courier New"/>
              <a:buChar char="◦"/>
            </a:pPr>
            <a:r>
              <a:rPr b="1" lang="en-US" sz="1500">
                <a:solidFill>
                  <a:srgbClr val="3F3F3F"/>
                </a:solidFill>
                <a:latin typeface="Times New Roman"/>
                <a:ea typeface="Times New Roman"/>
                <a:cs typeface="Times New Roman"/>
                <a:sym typeface="Times New Roman"/>
              </a:rPr>
              <a:t>Processor (CPU)</a:t>
            </a:r>
            <a:r>
              <a:rPr lang="en-US" sz="1500">
                <a:solidFill>
                  <a:srgbClr val="3F3F3F"/>
                </a:solidFill>
                <a:latin typeface="Times New Roman"/>
                <a:ea typeface="Times New Roman"/>
                <a:cs typeface="Times New Roman"/>
                <a:sym typeface="Times New Roman"/>
              </a:rPr>
              <a:t> Minimum: Quad-core CPU (e.g., Intel i5 or AMD Ryzen 5)</a:t>
            </a:r>
            <a:br>
              <a:rPr lang="en-US" sz="1500">
                <a:solidFill>
                  <a:srgbClr val="3F3F3F"/>
                </a:solidFill>
                <a:latin typeface="Times New Roman"/>
                <a:ea typeface="Times New Roman"/>
                <a:cs typeface="Times New Roman"/>
                <a:sym typeface="Times New Roman"/>
              </a:rPr>
            </a:br>
            <a:r>
              <a:rPr lang="en-US" sz="1500">
                <a:solidFill>
                  <a:srgbClr val="3F3F3F"/>
                </a:solidFill>
                <a:latin typeface="Times New Roman"/>
                <a:ea typeface="Times New Roman"/>
                <a:cs typeface="Times New Roman"/>
                <a:sym typeface="Times New Roman"/>
              </a:rPr>
              <a:t>Recommended: 6-core or higher for faster processing and multitasking</a:t>
            </a:r>
            <a:endParaRPr sz="1500">
              <a:solidFill>
                <a:srgbClr val="3F3F3F"/>
              </a:solidFill>
              <a:latin typeface="Calibri"/>
              <a:ea typeface="Calibri"/>
              <a:cs typeface="Calibri"/>
              <a:sym typeface="Calibri"/>
            </a:endParaRPr>
          </a:p>
          <a:p>
            <a:pPr indent="-163830" lvl="1" marL="384175" rtl="0" algn="l">
              <a:lnSpc>
                <a:spcPct val="90000"/>
              </a:lnSpc>
              <a:spcBef>
                <a:spcPts val="800"/>
              </a:spcBef>
              <a:spcAft>
                <a:spcPts val="0"/>
              </a:spcAft>
              <a:buClr>
                <a:srgbClr val="1CADE4"/>
              </a:buClr>
              <a:buSzPts val="1500"/>
              <a:buFont typeface="Courier New"/>
              <a:buChar char="◦"/>
            </a:pPr>
            <a:r>
              <a:rPr b="1" lang="en-US" sz="1500">
                <a:solidFill>
                  <a:srgbClr val="3F3F3F"/>
                </a:solidFill>
                <a:latin typeface="Times New Roman"/>
                <a:ea typeface="Times New Roman"/>
                <a:cs typeface="Times New Roman"/>
                <a:sym typeface="Times New Roman"/>
              </a:rPr>
              <a:t>Graphics Card (GPU)</a:t>
            </a:r>
            <a:r>
              <a:rPr lang="en-US" sz="1500">
                <a:solidFill>
                  <a:srgbClr val="3F3F3F"/>
                </a:solidFill>
                <a:latin typeface="Times New Roman"/>
                <a:ea typeface="Times New Roman"/>
                <a:cs typeface="Times New Roman"/>
                <a:sym typeface="Times New Roman"/>
              </a:rPr>
              <a:t> Minimum: NVIDIA GTX 1060 / AMD Radeon RX 580</a:t>
            </a:r>
            <a:br>
              <a:rPr lang="en-US" sz="1500">
                <a:solidFill>
                  <a:srgbClr val="3F3F3F"/>
                </a:solidFill>
                <a:latin typeface="Times New Roman"/>
                <a:ea typeface="Times New Roman"/>
                <a:cs typeface="Times New Roman"/>
                <a:sym typeface="Times New Roman"/>
              </a:rPr>
            </a:br>
            <a:r>
              <a:rPr lang="en-US" sz="1500">
                <a:solidFill>
                  <a:srgbClr val="3F3F3F"/>
                </a:solidFill>
                <a:latin typeface="Times New Roman"/>
                <a:ea typeface="Times New Roman"/>
                <a:cs typeface="Times New Roman"/>
                <a:sym typeface="Times New Roman"/>
              </a:rPr>
              <a:t>Recommended: NVIDIA RTX 3060 or higher (for faster facial animation and LLM inference)</a:t>
            </a:r>
            <a:endParaRPr sz="1500">
              <a:solidFill>
                <a:srgbClr val="3F3F3F"/>
              </a:solidFill>
              <a:latin typeface="Times New Roman"/>
              <a:ea typeface="Times New Roman"/>
              <a:cs typeface="Times New Roman"/>
              <a:sym typeface="Times New Roman"/>
            </a:endParaRPr>
          </a:p>
          <a:p>
            <a:pPr indent="-163830" lvl="1" marL="384175" rtl="0" algn="l">
              <a:lnSpc>
                <a:spcPct val="90000"/>
              </a:lnSpc>
              <a:spcBef>
                <a:spcPts val="800"/>
              </a:spcBef>
              <a:spcAft>
                <a:spcPts val="0"/>
              </a:spcAft>
              <a:buClr>
                <a:srgbClr val="1CADE4"/>
              </a:buClr>
              <a:buSzPts val="1500"/>
              <a:buFont typeface="Courier New"/>
              <a:buChar char="◦"/>
            </a:pPr>
            <a:r>
              <a:rPr b="1" lang="en-US" sz="1500">
                <a:solidFill>
                  <a:srgbClr val="3F3F3F"/>
                </a:solidFill>
                <a:latin typeface="Times New Roman"/>
                <a:ea typeface="Times New Roman"/>
                <a:cs typeface="Times New Roman"/>
                <a:sym typeface="Times New Roman"/>
              </a:rPr>
              <a:t>RAM (Memory)</a:t>
            </a:r>
            <a:r>
              <a:rPr lang="en-US" sz="1500">
                <a:solidFill>
                  <a:srgbClr val="3F3F3F"/>
                </a:solidFill>
                <a:latin typeface="Times New Roman"/>
                <a:ea typeface="Times New Roman"/>
                <a:cs typeface="Times New Roman"/>
                <a:sym typeface="Times New Roman"/>
              </a:rPr>
              <a:t> Minimum: 16 GB</a:t>
            </a:r>
            <a:br>
              <a:rPr lang="en-US" sz="1500">
                <a:solidFill>
                  <a:srgbClr val="3F3F3F"/>
                </a:solidFill>
                <a:latin typeface="Times New Roman"/>
                <a:ea typeface="Times New Roman"/>
                <a:cs typeface="Times New Roman"/>
                <a:sym typeface="Times New Roman"/>
              </a:rPr>
            </a:br>
            <a:r>
              <a:rPr lang="en-US" sz="1500">
                <a:solidFill>
                  <a:srgbClr val="3F3F3F"/>
                </a:solidFill>
                <a:latin typeface="Times New Roman"/>
                <a:ea typeface="Times New Roman"/>
                <a:cs typeface="Times New Roman"/>
                <a:sym typeface="Times New Roman"/>
              </a:rPr>
              <a:t>Recommended: 32 GB (especially when running game + model simultaneously)</a:t>
            </a:r>
            <a:endParaRPr sz="1500">
              <a:solidFill>
                <a:srgbClr val="3F3F3F"/>
              </a:solidFill>
              <a:latin typeface="Calibri"/>
              <a:ea typeface="Calibri"/>
              <a:cs typeface="Calibri"/>
              <a:sym typeface="Calibri"/>
            </a:endParaRPr>
          </a:p>
          <a:p>
            <a:pPr indent="-163830" lvl="1" marL="384175" rtl="0" algn="l">
              <a:lnSpc>
                <a:spcPct val="90000"/>
              </a:lnSpc>
              <a:spcBef>
                <a:spcPts val="800"/>
              </a:spcBef>
              <a:spcAft>
                <a:spcPts val="0"/>
              </a:spcAft>
              <a:buClr>
                <a:srgbClr val="1CADE4"/>
              </a:buClr>
              <a:buSzPts val="1500"/>
              <a:buFont typeface="Courier New"/>
              <a:buChar char="◦"/>
            </a:pPr>
            <a:r>
              <a:rPr b="1" lang="en-US" sz="1500">
                <a:solidFill>
                  <a:srgbClr val="3F3F3F"/>
                </a:solidFill>
                <a:latin typeface="Times New Roman"/>
                <a:ea typeface="Times New Roman"/>
                <a:cs typeface="Times New Roman"/>
                <a:sym typeface="Times New Roman"/>
              </a:rPr>
              <a:t>Dual Monitor Setup</a:t>
            </a:r>
            <a:br>
              <a:rPr lang="en-US" sz="1500">
                <a:solidFill>
                  <a:srgbClr val="3F3F3F"/>
                </a:solidFill>
                <a:latin typeface="Times New Roman"/>
                <a:ea typeface="Times New Roman"/>
                <a:cs typeface="Times New Roman"/>
                <a:sym typeface="Times New Roman"/>
              </a:rPr>
            </a:br>
            <a:r>
              <a:rPr lang="en-US" sz="1500">
                <a:solidFill>
                  <a:srgbClr val="3F3F3F"/>
                </a:solidFill>
                <a:latin typeface="Times New Roman"/>
                <a:ea typeface="Times New Roman"/>
                <a:cs typeface="Times New Roman"/>
                <a:sym typeface="Times New Roman"/>
              </a:rPr>
              <a:t>Recommended for smoother interaction — one for the game, one for the LLM interface </a:t>
            </a:r>
            <a:endParaRPr sz="1500">
              <a:solidFill>
                <a:srgbClr val="3F3F3F"/>
              </a:solidFill>
              <a:latin typeface="Calibri"/>
              <a:ea typeface="Calibri"/>
              <a:cs typeface="Calibri"/>
              <a:sym typeface="Calibri"/>
            </a:endParaRPr>
          </a:p>
          <a:p>
            <a:pPr indent="-163830" lvl="1" marL="384175" rtl="0" algn="l">
              <a:lnSpc>
                <a:spcPct val="90000"/>
              </a:lnSpc>
              <a:spcBef>
                <a:spcPts val="800"/>
              </a:spcBef>
              <a:spcAft>
                <a:spcPts val="0"/>
              </a:spcAft>
              <a:buClr>
                <a:srgbClr val="1CADE4"/>
              </a:buClr>
              <a:buSzPts val="1500"/>
              <a:buFont typeface="Courier New"/>
              <a:buChar char="◦"/>
            </a:pPr>
            <a:r>
              <a:rPr b="1" lang="en-US" sz="1500">
                <a:solidFill>
                  <a:srgbClr val="3F3F3F"/>
                </a:solidFill>
                <a:latin typeface="Times New Roman"/>
                <a:ea typeface="Times New Roman"/>
                <a:cs typeface="Times New Roman"/>
                <a:sym typeface="Times New Roman"/>
              </a:rPr>
              <a:t>Cohere </a:t>
            </a:r>
            <a:r>
              <a:rPr lang="en-US" sz="1500">
                <a:solidFill>
                  <a:srgbClr val="3F3F3F"/>
                </a:solidFill>
                <a:latin typeface="Times New Roman"/>
                <a:ea typeface="Times New Roman"/>
                <a:cs typeface="Times New Roman"/>
                <a:sym typeface="Times New Roman"/>
              </a:rPr>
              <a:t>for LLM dialogue</a:t>
            </a:r>
            <a:endParaRPr sz="1500">
              <a:solidFill>
                <a:srgbClr val="3F3F3F"/>
              </a:solidFill>
              <a:latin typeface="Calibri"/>
              <a:ea typeface="Calibri"/>
              <a:cs typeface="Calibri"/>
              <a:sym typeface="Calibri"/>
            </a:endParaRPr>
          </a:p>
          <a:p>
            <a:pPr indent="-163830" lvl="1" marL="384175" rtl="0" algn="just">
              <a:lnSpc>
                <a:spcPct val="90000"/>
              </a:lnSpc>
              <a:spcBef>
                <a:spcPts val="600"/>
              </a:spcBef>
              <a:spcAft>
                <a:spcPts val="0"/>
              </a:spcAft>
              <a:buClr>
                <a:srgbClr val="1CADE4"/>
              </a:buClr>
              <a:buSzPts val="1500"/>
              <a:buFont typeface="Calibri"/>
              <a:buChar char="◦"/>
            </a:pPr>
            <a:r>
              <a:rPr b="1" lang="en-US" sz="1500">
                <a:solidFill>
                  <a:srgbClr val="3F3F3F"/>
                </a:solidFill>
                <a:latin typeface="Times New Roman"/>
                <a:ea typeface="Times New Roman"/>
                <a:cs typeface="Times New Roman"/>
                <a:sym typeface="Times New Roman"/>
              </a:rPr>
              <a:t>SadTalker</a:t>
            </a:r>
            <a:r>
              <a:rPr lang="en-US" sz="1500">
                <a:solidFill>
                  <a:srgbClr val="3F3F3F"/>
                </a:solidFill>
                <a:latin typeface="Times New Roman"/>
                <a:ea typeface="Times New Roman"/>
                <a:cs typeface="Times New Roman"/>
                <a:sym typeface="Times New Roman"/>
              </a:rPr>
              <a:t> for lip-sync facial animations</a:t>
            </a:r>
            <a:endParaRPr sz="1500">
              <a:solidFill>
                <a:srgbClr val="3F3F3F"/>
              </a:solidFill>
              <a:latin typeface="Times New Roman"/>
              <a:ea typeface="Times New Roman"/>
              <a:cs typeface="Times New Roman"/>
              <a:sym typeface="Times New Roman"/>
            </a:endParaRPr>
          </a:p>
          <a:p>
            <a:pPr indent="-163830" lvl="1" marL="384175" rtl="0" algn="just">
              <a:lnSpc>
                <a:spcPct val="90000"/>
              </a:lnSpc>
              <a:spcBef>
                <a:spcPts val="600"/>
              </a:spcBef>
              <a:spcAft>
                <a:spcPts val="0"/>
              </a:spcAft>
              <a:buClr>
                <a:srgbClr val="1CADE4"/>
              </a:buClr>
              <a:buSzPts val="1500"/>
              <a:buFont typeface="Calibri"/>
              <a:buChar char="◦"/>
            </a:pPr>
            <a:r>
              <a:rPr b="1" lang="en-US" sz="1500">
                <a:solidFill>
                  <a:srgbClr val="3F3F3F"/>
                </a:solidFill>
                <a:latin typeface="Times New Roman"/>
                <a:ea typeface="Times New Roman"/>
                <a:cs typeface="Times New Roman"/>
                <a:sym typeface="Times New Roman"/>
              </a:rPr>
              <a:t>DeepFace</a:t>
            </a:r>
            <a:r>
              <a:rPr lang="en-US" sz="1500">
                <a:solidFill>
                  <a:srgbClr val="3F3F3F"/>
                </a:solidFill>
                <a:latin typeface="Times New Roman"/>
                <a:ea typeface="Times New Roman"/>
                <a:cs typeface="Times New Roman"/>
                <a:sym typeface="Times New Roman"/>
              </a:rPr>
              <a:t> for face recognition and emotion detection</a:t>
            </a:r>
            <a:endParaRPr sz="1500">
              <a:solidFill>
                <a:srgbClr val="3F3F3F"/>
              </a:solidFill>
              <a:latin typeface="Times New Roman"/>
              <a:ea typeface="Times New Roman"/>
              <a:cs typeface="Times New Roman"/>
              <a:sym typeface="Times New Roman"/>
            </a:endParaRPr>
          </a:p>
          <a:p>
            <a:pPr indent="-163830" lvl="1" marL="384175" rtl="0" algn="just">
              <a:lnSpc>
                <a:spcPct val="90000"/>
              </a:lnSpc>
              <a:spcBef>
                <a:spcPts val="600"/>
              </a:spcBef>
              <a:spcAft>
                <a:spcPts val="0"/>
              </a:spcAft>
              <a:buClr>
                <a:srgbClr val="1CADE4"/>
              </a:buClr>
              <a:buSzPts val="1500"/>
              <a:buFont typeface="Calibri"/>
              <a:buChar char="◦"/>
            </a:pPr>
            <a:r>
              <a:rPr b="1" lang="en-US" sz="1500">
                <a:solidFill>
                  <a:srgbClr val="3F3F3F"/>
                </a:solidFill>
                <a:latin typeface="Times New Roman"/>
                <a:ea typeface="Times New Roman"/>
                <a:cs typeface="Times New Roman"/>
                <a:sym typeface="Times New Roman"/>
              </a:rPr>
              <a:t>Edge-TTS</a:t>
            </a:r>
            <a:r>
              <a:rPr lang="en-US" sz="1500">
                <a:solidFill>
                  <a:srgbClr val="3F3F3F"/>
                </a:solidFill>
                <a:latin typeface="Times New Roman"/>
                <a:ea typeface="Times New Roman"/>
                <a:cs typeface="Times New Roman"/>
                <a:sym typeface="Times New Roman"/>
              </a:rPr>
              <a:t> for speech synthesis</a:t>
            </a:r>
            <a:endParaRPr sz="1500">
              <a:solidFill>
                <a:srgbClr val="3F3F3F"/>
              </a:solidFill>
              <a:latin typeface="Calibri"/>
              <a:ea typeface="Calibri"/>
              <a:cs typeface="Calibri"/>
              <a:sym typeface="Calibri"/>
            </a:endParaRPr>
          </a:p>
          <a:p>
            <a:pPr indent="-163830" lvl="1" marL="384175" rtl="0" algn="just">
              <a:lnSpc>
                <a:spcPct val="90000"/>
              </a:lnSpc>
              <a:spcBef>
                <a:spcPts val="600"/>
              </a:spcBef>
              <a:spcAft>
                <a:spcPts val="0"/>
              </a:spcAft>
              <a:buClr>
                <a:srgbClr val="1CADE4"/>
              </a:buClr>
              <a:buSzPts val="1500"/>
              <a:buFont typeface="Calibri"/>
              <a:buChar char="◦"/>
            </a:pPr>
            <a:r>
              <a:rPr b="1" lang="en-US" sz="1500">
                <a:solidFill>
                  <a:srgbClr val="3F3F3F"/>
                </a:solidFill>
                <a:latin typeface="Times New Roman"/>
                <a:ea typeface="Times New Roman"/>
                <a:cs typeface="Times New Roman"/>
                <a:sym typeface="Times New Roman"/>
              </a:rPr>
              <a:t>ChromaDB</a:t>
            </a:r>
            <a:r>
              <a:rPr lang="en-US" sz="1500">
                <a:solidFill>
                  <a:srgbClr val="3F3F3F"/>
                </a:solidFill>
                <a:latin typeface="Times New Roman"/>
                <a:ea typeface="Times New Roman"/>
                <a:cs typeface="Times New Roman"/>
                <a:sym typeface="Times New Roman"/>
              </a:rPr>
              <a:t> for vector stores (NPC memory)</a:t>
            </a:r>
            <a:endParaRPr sz="1500">
              <a:solidFill>
                <a:srgbClr val="3F3F3F"/>
              </a:solidFill>
              <a:latin typeface="Calibri"/>
              <a:ea typeface="Calibri"/>
              <a:cs typeface="Calibri"/>
              <a:sym typeface="Calibri"/>
            </a:endParaRPr>
          </a:p>
          <a:p>
            <a:pPr indent="-68579" lvl="1" marL="384175" rtl="0" algn="just">
              <a:lnSpc>
                <a:spcPct val="90000"/>
              </a:lnSpc>
              <a:spcBef>
                <a:spcPts val="600"/>
              </a:spcBef>
              <a:spcAft>
                <a:spcPts val="0"/>
              </a:spcAft>
              <a:buNone/>
            </a:pPr>
            <a:r>
              <a:t/>
            </a:r>
            <a:endParaRPr sz="1800">
              <a:solidFill>
                <a:srgbClr val="3F3F3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164590" y="528735"/>
            <a:ext cx="10058400" cy="109369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890"/>
              <a:buFont typeface="Times New Roman"/>
              <a:buNone/>
            </a:pPr>
            <a:r>
              <a:rPr b="1" lang="en-US" sz="3890">
                <a:latin typeface="Times New Roman"/>
                <a:ea typeface="Times New Roman"/>
                <a:cs typeface="Times New Roman"/>
                <a:sym typeface="Times New Roman"/>
              </a:rPr>
              <a:t>FUNCTIONAL REQUIREMENTS</a:t>
            </a:r>
            <a:endParaRPr/>
          </a:p>
        </p:txBody>
      </p:sp>
      <p:sp>
        <p:nvSpPr>
          <p:cNvPr id="196" name="Google Shape;196;p21"/>
          <p:cNvSpPr/>
          <p:nvPr/>
        </p:nvSpPr>
        <p:spPr>
          <a:xfrm>
            <a:off x="1164655" y="1788228"/>
            <a:ext cx="10058400" cy="145080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600"/>
              <a:buFont typeface="Calibri"/>
              <a:buNone/>
            </a:pPr>
            <a:r>
              <a:t/>
            </a:r>
            <a:endParaRPr b="1" sz="3600">
              <a:solidFill>
                <a:schemeClr val="dk1"/>
              </a:solidFill>
              <a:latin typeface="Times New Roman"/>
              <a:ea typeface="Times New Roman"/>
              <a:cs typeface="Times New Roman"/>
              <a:sym typeface="Times New Roman"/>
            </a:endParaRPr>
          </a:p>
        </p:txBody>
      </p:sp>
      <p:sp>
        <p:nvSpPr>
          <p:cNvPr id="197" name="Google Shape;197;p21"/>
          <p:cNvSpPr txBox="1"/>
          <p:nvPr>
            <p:ph idx="11" type="ftr"/>
          </p:nvPr>
        </p:nvSpPr>
        <p:spPr>
          <a:xfrm>
            <a:off x="0" y="6416132"/>
            <a:ext cx="5524500" cy="365125"/>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Clr>
                <a:srgbClr val="FFFFFF"/>
              </a:buClr>
              <a:buSzPct val="100000"/>
              <a:buFont typeface="Times New Roman"/>
              <a:buNone/>
            </a:pPr>
            <a:r>
              <a:rPr b="0" i="0" lang="en-US" sz="1400" u="none" cap="none" strike="noStrike">
                <a:solidFill>
                  <a:srgbClr val="FFFFFF"/>
                </a:solidFill>
                <a:latin typeface="Times New Roman"/>
                <a:ea typeface="Times New Roman"/>
                <a:cs typeface="Times New Roman"/>
                <a:sym typeface="Times New Roman"/>
              </a:rPr>
              <a:t>Department </a:t>
            </a:r>
            <a:r>
              <a:rPr i="0" lang="en-US" sz="1400" cap="none">
                <a:solidFill>
                  <a:srgbClr val="FFFFFF"/>
                </a:solidFill>
                <a:latin typeface="Times New Roman"/>
                <a:ea typeface="Times New Roman"/>
                <a:cs typeface="Times New Roman"/>
                <a:sym typeface="Times New Roman"/>
              </a:rPr>
              <a:t>of Artificial </a:t>
            </a:r>
            <a:r>
              <a:rPr i="0" lang="en-US" sz="1500" cap="none">
                <a:solidFill>
                  <a:srgbClr val="FFFFFF"/>
                </a:solidFill>
                <a:latin typeface="Times New Roman"/>
                <a:ea typeface="Times New Roman"/>
                <a:cs typeface="Times New Roman"/>
                <a:sym typeface="Times New Roman"/>
              </a:rPr>
              <a:t>Intelligence</a:t>
            </a:r>
            <a:r>
              <a:rPr i="0" lang="en-US" sz="1400" cap="none">
                <a:solidFill>
                  <a:srgbClr val="FFFFFF"/>
                </a:solidFill>
                <a:latin typeface="Times New Roman"/>
                <a:ea typeface="Times New Roman"/>
                <a:cs typeface="Times New Roman"/>
                <a:sym typeface="Times New Roman"/>
              </a:rPr>
              <a:t> and Machine Learning Engineering, </a:t>
            </a:r>
            <a:r>
              <a:rPr b="0" i="0" lang="en-US" sz="1400" u="none" cap="none" strike="noStrike">
                <a:solidFill>
                  <a:srgbClr val="FFFFFF"/>
                </a:solidFill>
                <a:latin typeface="Times New Roman"/>
                <a:ea typeface="Times New Roman"/>
                <a:cs typeface="Times New Roman"/>
                <a:sym typeface="Times New Roman"/>
              </a:rPr>
              <a:t>JIT</a:t>
            </a:r>
            <a:endParaRPr b="0" i="0" sz="1400" u="none" cap="none" strike="noStrike">
              <a:solidFill>
                <a:srgbClr val="FFFFFF"/>
              </a:solidFill>
              <a:latin typeface="Times New Roman"/>
              <a:ea typeface="Times New Roman"/>
              <a:cs typeface="Times New Roman"/>
              <a:sym typeface="Times New Roman"/>
            </a:endParaRPr>
          </a:p>
        </p:txBody>
      </p:sp>
      <p:sp>
        <p:nvSpPr>
          <p:cNvPr id="198" name="Google Shape;198;p21"/>
          <p:cNvSpPr txBox="1"/>
          <p:nvPr>
            <p:ph idx="12" type="sldNum"/>
          </p:nvPr>
        </p:nvSpPr>
        <p:spPr>
          <a:xfrm>
            <a:off x="10700558" y="6412439"/>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FFFFFF"/>
              </a:buClr>
              <a:buSzPts val="1600"/>
              <a:buFont typeface="Calibri"/>
              <a:buNone/>
            </a:pPr>
            <a:fld id="{00000000-1234-1234-1234-123412341234}" type="slidenum">
              <a:rPr lang="en-US" sz="1600"/>
              <a:t>‹#›</a:t>
            </a:fld>
            <a:endParaRPr sz="1600"/>
          </a:p>
        </p:txBody>
      </p:sp>
      <p:pic>
        <p:nvPicPr>
          <p:cNvPr id="199" name="Google Shape;199;p21"/>
          <p:cNvPicPr preferRelativeResize="0"/>
          <p:nvPr/>
        </p:nvPicPr>
        <p:blipFill rotWithShape="1">
          <a:blip r:embed="rId3">
            <a:alphaModFix/>
          </a:blip>
          <a:srcRect b="0" l="0" r="0" t="0"/>
          <a:stretch/>
        </p:blipFill>
        <p:spPr>
          <a:xfrm>
            <a:off x="57150" y="76743"/>
            <a:ext cx="1243692" cy="969348"/>
          </a:xfrm>
          <a:prstGeom prst="rect">
            <a:avLst/>
          </a:prstGeom>
          <a:noFill/>
          <a:ln>
            <a:noFill/>
          </a:ln>
        </p:spPr>
      </p:pic>
      <p:pic>
        <p:nvPicPr>
          <p:cNvPr id="200" name="Google Shape;200;p21"/>
          <p:cNvPicPr preferRelativeResize="0"/>
          <p:nvPr/>
        </p:nvPicPr>
        <p:blipFill rotWithShape="1">
          <a:blip r:embed="rId4">
            <a:alphaModFix/>
          </a:blip>
          <a:srcRect b="0" l="0" r="0" t="0"/>
          <a:stretch/>
        </p:blipFill>
        <p:spPr>
          <a:xfrm>
            <a:off x="10964317" y="17571"/>
            <a:ext cx="1170533" cy="859611"/>
          </a:xfrm>
          <a:prstGeom prst="rect">
            <a:avLst/>
          </a:prstGeom>
          <a:noFill/>
          <a:ln>
            <a:noFill/>
          </a:ln>
        </p:spPr>
      </p:pic>
      <p:sp>
        <p:nvSpPr>
          <p:cNvPr id="201" name="Google Shape;201;p21"/>
          <p:cNvSpPr txBox="1"/>
          <p:nvPr>
            <p:ph idx="1" type="body"/>
          </p:nvPr>
        </p:nvSpPr>
        <p:spPr>
          <a:xfrm>
            <a:off x="1300850" y="1744500"/>
            <a:ext cx="9663600" cy="4545900"/>
          </a:xfrm>
          <a:prstGeom prst="rect">
            <a:avLst/>
          </a:prstGeom>
          <a:noFill/>
          <a:ln>
            <a:noFill/>
          </a:ln>
        </p:spPr>
        <p:txBody>
          <a:bodyPr anchorCtr="0" anchor="t" bIns="45700" lIns="0" spcFirstLastPara="1" rIns="0" wrap="square" tIns="45700">
            <a:noAutofit/>
          </a:bodyPr>
          <a:lstStyle/>
          <a:p>
            <a:pPr indent="-95250" lvl="0" marL="0" marR="0" rtl="0" algn="l">
              <a:lnSpc>
                <a:spcPct val="100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Voice Input</a:t>
            </a:r>
            <a:br>
              <a:rPr b="0" i="0" lang="en-US" sz="1500" u="none" cap="none" strike="noStrike">
                <a:solidFill>
                  <a:schemeClr val="dk1"/>
                </a:solidFill>
                <a:latin typeface="Times New Roman"/>
                <a:ea typeface="Times New Roman"/>
                <a:cs typeface="Times New Roman"/>
                <a:sym typeface="Times New Roman"/>
              </a:rPr>
            </a:br>
            <a:r>
              <a:rPr b="0" i="0" lang="en-US" sz="1500" u="none" cap="none" strike="noStrike">
                <a:solidFill>
                  <a:schemeClr val="dk1"/>
                </a:solidFill>
                <a:latin typeface="Times New Roman"/>
                <a:ea typeface="Times New Roman"/>
                <a:cs typeface="Times New Roman"/>
                <a:sym typeface="Times New Roman"/>
              </a:rPr>
              <a:t>Players speak to NPCs using a microphone. The system captures and converts this voice into text using speech recognition.</a:t>
            </a:r>
            <a:endParaRPr/>
          </a:p>
          <a:p>
            <a:pPr indent="0" lvl="0" marL="0" marR="0" rtl="0" algn="l">
              <a:lnSpc>
                <a:spcPct val="100000"/>
              </a:lnSpc>
              <a:spcBef>
                <a:spcPts val="0"/>
              </a:spcBef>
              <a:spcAft>
                <a:spcPts val="0"/>
              </a:spcAft>
              <a:buClr>
                <a:srgbClr val="3F3F3F"/>
              </a:buClr>
              <a:buSzPts val="1500"/>
              <a:buNone/>
            </a:pPr>
            <a:r>
              <a:t/>
            </a:r>
            <a:endParaRPr b="0" i="0" sz="1500" u="none" cap="none" strike="noStrike">
              <a:solidFill>
                <a:schemeClr val="dk1"/>
              </a:solidFill>
              <a:latin typeface="Times New Roman"/>
              <a:ea typeface="Times New Roman"/>
              <a:cs typeface="Times New Roman"/>
              <a:sym typeface="Times New Roman"/>
            </a:endParaRPr>
          </a:p>
          <a:p>
            <a:pPr indent="-95250" lvl="0" marL="0" marR="0" rtl="0" algn="l">
              <a:lnSpc>
                <a:spcPct val="100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NPC Identification via Facial Recognition</a:t>
            </a:r>
            <a:br>
              <a:rPr b="0" i="0" lang="en-US" sz="1500" u="none" cap="none" strike="noStrike">
                <a:solidFill>
                  <a:schemeClr val="dk1"/>
                </a:solidFill>
                <a:latin typeface="Times New Roman"/>
                <a:ea typeface="Times New Roman"/>
                <a:cs typeface="Times New Roman"/>
                <a:sym typeface="Times New Roman"/>
              </a:rPr>
            </a:br>
            <a:r>
              <a:rPr b="0" i="0" lang="en-US" sz="1500" u="none" cap="none" strike="noStrike">
                <a:solidFill>
                  <a:schemeClr val="dk1"/>
                </a:solidFill>
                <a:latin typeface="Times New Roman"/>
                <a:ea typeface="Times New Roman"/>
                <a:cs typeface="Times New Roman"/>
                <a:sym typeface="Times New Roman"/>
              </a:rPr>
              <a:t>The system uses facial recognition to identify which NPC the player is talking to — even distinguishing between main and background characters.</a:t>
            </a:r>
            <a:endParaRPr/>
          </a:p>
          <a:p>
            <a:pPr indent="0" lvl="0" marL="0" marR="0" rtl="0" algn="l">
              <a:lnSpc>
                <a:spcPct val="100000"/>
              </a:lnSpc>
              <a:spcBef>
                <a:spcPts val="0"/>
              </a:spcBef>
              <a:spcAft>
                <a:spcPts val="0"/>
              </a:spcAft>
              <a:buClr>
                <a:srgbClr val="3F3F3F"/>
              </a:buClr>
              <a:buSzPts val="1500"/>
              <a:buFont typeface="Calibri"/>
              <a:buNone/>
            </a:pPr>
            <a:r>
              <a:t/>
            </a:r>
            <a:endParaRPr b="0" i="0" sz="1500" u="none" cap="none" strike="noStrike">
              <a:solidFill>
                <a:schemeClr val="dk1"/>
              </a:solidFill>
              <a:latin typeface="Times New Roman"/>
              <a:ea typeface="Times New Roman"/>
              <a:cs typeface="Times New Roman"/>
              <a:sym typeface="Times New Roman"/>
            </a:endParaRPr>
          </a:p>
          <a:p>
            <a:pPr indent="-95250" lvl="0" marL="0" marR="0" rtl="0" algn="l">
              <a:lnSpc>
                <a:spcPct val="100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LLM-Driven Response Generation</a:t>
            </a:r>
            <a:br>
              <a:rPr b="0" i="0" lang="en-US" sz="1500" u="none" cap="none" strike="noStrike">
                <a:solidFill>
                  <a:schemeClr val="dk1"/>
                </a:solidFill>
                <a:latin typeface="Times New Roman"/>
                <a:ea typeface="Times New Roman"/>
                <a:cs typeface="Times New Roman"/>
                <a:sym typeface="Times New Roman"/>
              </a:rPr>
            </a:br>
            <a:r>
              <a:rPr b="0" i="0" lang="en-US" sz="1500" u="none" cap="none" strike="noStrike">
                <a:solidFill>
                  <a:schemeClr val="dk1"/>
                </a:solidFill>
                <a:latin typeface="Times New Roman"/>
                <a:ea typeface="Times New Roman"/>
                <a:cs typeface="Times New Roman"/>
                <a:sym typeface="Times New Roman"/>
              </a:rPr>
              <a:t>The captured dialogue is sent to a Large Language Model (LLM), which generates a reply based on:</a:t>
            </a:r>
            <a:endParaRPr/>
          </a:p>
          <a:p>
            <a:pPr indent="-95250" lvl="1" marL="457200" marR="0" rtl="0" algn="l">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 </a:t>
            </a:r>
            <a:r>
              <a:rPr b="0" i="0" lang="en-US" sz="1500" u="none" cap="none" strike="noStrike">
                <a:solidFill>
                  <a:schemeClr val="dk1"/>
                </a:solidFill>
                <a:latin typeface="Times New Roman"/>
                <a:ea typeface="Times New Roman"/>
                <a:cs typeface="Times New Roman"/>
                <a:sym typeface="Times New Roman"/>
              </a:rPr>
              <a:t>Game world context stored in vector databases</a:t>
            </a:r>
            <a:endParaRPr/>
          </a:p>
          <a:p>
            <a:pPr indent="-95250" lvl="1" marL="457200" marR="0" rtl="0" algn="l">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 </a:t>
            </a:r>
            <a:r>
              <a:rPr b="0" i="0" lang="en-US" sz="1500" u="none" cap="none" strike="noStrike">
                <a:solidFill>
                  <a:schemeClr val="dk1"/>
                </a:solidFill>
                <a:latin typeface="Times New Roman"/>
                <a:ea typeface="Times New Roman"/>
                <a:cs typeface="Times New Roman"/>
                <a:sym typeface="Times New Roman"/>
              </a:rPr>
              <a:t>Character-specific knowledge and backstory</a:t>
            </a:r>
            <a:endParaRPr/>
          </a:p>
          <a:p>
            <a:pPr indent="-95250" lvl="1" marL="457200" marR="0" rtl="0" algn="l">
              <a:lnSpc>
                <a:spcPct val="100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 </a:t>
            </a:r>
            <a:r>
              <a:rPr b="0" i="0" lang="en-US" sz="1500" u="none" cap="none" strike="noStrike">
                <a:solidFill>
                  <a:schemeClr val="dk1"/>
                </a:solidFill>
                <a:latin typeface="Times New Roman"/>
                <a:ea typeface="Times New Roman"/>
                <a:cs typeface="Times New Roman"/>
                <a:sym typeface="Times New Roman"/>
              </a:rPr>
              <a:t>Predefined speech patterns</a:t>
            </a:r>
            <a:endParaRPr/>
          </a:p>
          <a:p>
            <a:pPr indent="0" lvl="1" marL="457200" marR="0" rtl="0" algn="l">
              <a:lnSpc>
                <a:spcPct val="100000"/>
              </a:lnSpc>
              <a:spcBef>
                <a:spcPts val="0"/>
              </a:spcBef>
              <a:spcAft>
                <a:spcPts val="0"/>
              </a:spcAft>
              <a:buClr>
                <a:srgbClr val="3F3F3F"/>
              </a:buClr>
              <a:buSzPts val="1500"/>
              <a:buNone/>
            </a:pPr>
            <a:r>
              <a:t/>
            </a:r>
            <a:endParaRPr b="0" i="0" sz="1500" u="none" cap="none" strike="noStrike">
              <a:solidFill>
                <a:schemeClr val="dk1"/>
              </a:solidFill>
              <a:latin typeface="Times New Roman"/>
              <a:ea typeface="Times New Roman"/>
              <a:cs typeface="Times New Roman"/>
              <a:sym typeface="Times New Roman"/>
            </a:endParaRPr>
          </a:p>
          <a:p>
            <a:pPr indent="-95250" lvl="0" marL="0" marR="0" rtl="0" algn="l">
              <a:lnSpc>
                <a:spcPct val="100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Speech and Facial Animation</a:t>
            </a:r>
            <a:br>
              <a:rPr b="0" i="0" lang="en-US" sz="1500" u="none" cap="none" strike="noStrike">
                <a:solidFill>
                  <a:schemeClr val="dk1"/>
                </a:solidFill>
                <a:latin typeface="Times New Roman"/>
                <a:ea typeface="Times New Roman"/>
                <a:cs typeface="Times New Roman"/>
                <a:sym typeface="Times New Roman"/>
              </a:rPr>
            </a:br>
            <a:r>
              <a:rPr b="0" i="0" lang="en-US" sz="1500" u="none" cap="none" strike="noStrike">
                <a:solidFill>
                  <a:schemeClr val="dk1"/>
                </a:solidFill>
                <a:latin typeface="Times New Roman"/>
                <a:ea typeface="Times New Roman"/>
                <a:cs typeface="Times New Roman"/>
                <a:sym typeface="Times New Roman"/>
              </a:rPr>
              <a:t>The LLM's reply is turned into speech using text-to-speech (TTS).</a:t>
            </a:r>
            <a:br>
              <a:rPr b="0" i="0" lang="en-US" sz="1500" u="none" cap="none" strike="noStrike">
                <a:solidFill>
                  <a:schemeClr val="dk1"/>
                </a:solidFill>
                <a:latin typeface="Times New Roman"/>
                <a:ea typeface="Times New Roman"/>
                <a:cs typeface="Times New Roman"/>
                <a:sym typeface="Times New Roman"/>
              </a:rPr>
            </a:br>
            <a:r>
              <a:rPr b="0" i="0" lang="en-US" sz="1500" u="none" cap="none" strike="noStrike">
                <a:solidFill>
                  <a:schemeClr val="dk1"/>
                </a:solidFill>
                <a:latin typeface="Times New Roman"/>
                <a:ea typeface="Times New Roman"/>
                <a:cs typeface="Times New Roman"/>
                <a:sym typeface="Times New Roman"/>
              </a:rPr>
              <a:t>Simultaneously, </a:t>
            </a:r>
            <a:r>
              <a:rPr b="1" i="0" lang="en-US" sz="1500" u="none" cap="none" strike="noStrike">
                <a:solidFill>
                  <a:schemeClr val="dk1"/>
                </a:solidFill>
                <a:latin typeface="Times New Roman"/>
                <a:ea typeface="Times New Roman"/>
                <a:cs typeface="Times New Roman"/>
                <a:sym typeface="Times New Roman"/>
              </a:rPr>
              <a:t>SadTalker</a:t>
            </a:r>
            <a:r>
              <a:rPr b="0" i="0" lang="en-US" sz="1500" u="none" cap="none" strike="noStrike">
                <a:solidFill>
                  <a:schemeClr val="dk1"/>
                </a:solidFill>
                <a:latin typeface="Times New Roman"/>
                <a:ea typeface="Times New Roman"/>
                <a:cs typeface="Times New Roman"/>
                <a:sym typeface="Times New Roman"/>
              </a:rPr>
              <a:t> generates a video of the NPC’s face speaking the line, using their facial image.</a:t>
            </a:r>
            <a:endParaRPr/>
          </a:p>
          <a:p>
            <a:pPr indent="0" lvl="0" marL="0" marR="0" rtl="0" algn="l">
              <a:lnSpc>
                <a:spcPct val="100000"/>
              </a:lnSpc>
              <a:spcBef>
                <a:spcPts val="0"/>
              </a:spcBef>
              <a:spcAft>
                <a:spcPts val="0"/>
              </a:spcAft>
              <a:buClr>
                <a:srgbClr val="3F3F3F"/>
              </a:buClr>
              <a:buSzPts val="1500"/>
              <a:buFont typeface="Calibri"/>
              <a:buNone/>
            </a:pPr>
            <a:r>
              <a:t/>
            </a:r>
            <a:endParaRPr b="0" i="0" sz="1500" u="none" cap="none" strike="noStrike">
              <a:solidFill>
                <a:schemeClr val="dk1"/>
              </a:solidFill>
              <a:latin typeface="Times New Roman"/>
              <a:ea typeface="Times New Roman"/>
              <a:cs typeface="Times New Roman"/>
              <a:sym typeface="Times New Roman"/>
            </a:endParaRPr>
          </a:p>
          <a:p>
            <a:pPr indent="-95250" lvl="0" marL="0" marR="0" rtl="0" algn="l">
              <a:lnSpc>
                <a:spcPct val="100000"/>
              </a:lnSpc>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In-Game Integration</a:t>
            </a:r>
            <a:br>
              <a:rPr b="0" i="0" lang="en-US" sz="1500" u="none" cap="none" strike="noStrike">
                <a:solidFill>
                  <a:schemeClr val="dk1"/>
                </a:solidFill>
                <a:latin typeface="Times New Roman"/>
                <a:ea typeface="Times New Roman"/>
                <a:cs typeface="Times New Roman"/>
                <a:sym typeface="Times New Roman"/>
              </a:rPr>
            </a:br>
            <a:r>
              <a:rPr b="0" i="0" lang="en-US" sz="1500" u="none" cap="none" strike="noStrike">
                <a:solidFill>
                  <a:schemeClr val="dk1"/>
                </a:solidFill>
                <a:latin typeface="Times New Roman"/>
                <a:ea typeface="Times New Roman"/>
                <a:cs typeface="Times New Roman"/>
                <a:sym typeface="Times New Roman"/>
              </a:rPr>
              <a:t>The system replaces the on-screen face pixels with the generated video, making it appear as if the NPC is actually talking.</a:t>
            </a:r>
            <a:endParaRPr b="0" i="0" sz="1500" u="none" cap="none" strike="noStrike">
              <a:solidFill>
                <a:schemeClr val="dk1"/>
              </a:solidFill>
              <a:latin typeface="Times New Roman"/>
              <a:ea typeface="Times New Roman"/>
              <a:cs typeface="Times New Roman"/>
              <a:sym typeface="Times New Roman"/>
            </a:endParaRPr>
          </a:p>
        </p:txBody>
      </p:sp>
      <p:sp>
        <p:nvSpPr>
          <p:cNvPr id="202" name="Google Shape;202;p21"/>
          <p:cNvSpPr txBox="1"/>
          <p:nvPr/>
        </p:nvSpPr>
        <p:spPr>
          <a:xfrm>
            <a:off x="7479750" y="6553712"/>
            <a:ext cx="1683026" cy="2000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700"/>
              <a:buFont typeface="Calibri"/>
              <a:buNone/>
            </a:pPr>
            <a:r>
              <a:rPr lang="en-US" sz="700">
                <a:solidFill>
                  <a:schemeClr val="lt1"/>
                </a:solidFill>
                <a:latin typeface="Calibri"/>
                <a:ea typeface="Calibri"/>
                <a:cs typeface="Calibri"/>
                <a:sym typeface="Calibri"/>
              </a:rPr>
              <a:t>29/05/2025</a:t>
            </a:r>
            <a:endParaRPr sz="6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