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3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9" r:id="rId14"/>
    <p:sldId id="271" r:id="rId15"/>
    <p:sldId id="272" r:id="rId16"/>
    <p:sldId id="275" r:id="rId17"/>
    <p:sldId id="276" r:id="rId18"/>
    <p:sldId id="258" r:id="rId19"/>
    <p:sldId id="268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C283C-CE7B-41EA-93E3-5DB853F9CA7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D49CE-9076-48E5-8FC8-A533AC19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6FB20A-E4E9-4CAD-9DA1-0AB62A33EB56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FC99-0A68-473B-A59E-A7637EE548AB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DE04-AA63-4B59-9022-DAFB56A537FB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5C02-3545-440F-B1A3-89FA73B8B03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F4DB-7528-4BD3-AB37-A620027BC39C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4B00-7DA8-4620-ADD7-BE426B275DA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1939-3C55-467F-ADD9-057698AFD3B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D6BE-51DA-45B4-B5DC-7A39AD39E40A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5DE8-90F4-4786-B1B4-03CD89C89C3B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09A5-ABB7-42A7-9C49-4C572E06581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7700-7589-4820-94D3-175AE617252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73E0AE-362D-417A-89A2-61FCD5AD9A5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flair.training/blogs/install-hadoop-2-x-ubuntu-hadoop-multi-node-cluster/" TargetMode="External"/><Relationship Id="rId2" Type="http://schemas.openxmlformats.org/officeDocument/2006/relationships/hyperlink" Target="http://data-flair.training/blogs/hadoop-mapreduce-introduction-tutorial-comprehensive-guid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Hadoop Basics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Hadoop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5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YARN (Yet Another Resource Negotiator</a:t>
            </a:r>
            <a:r>
              <a:rPr lang="en-US" sz="2800" b="1" dirty="0" smtClean="0">
                <a:solidFill>
                  <a:srgbClr val="00B0F0"/>
                </a:solidFill>
              </a:rPr>
              <a:t>)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197" y="2286000"/>
            <a:ext cx="6699744" cy="4022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Pig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5104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Pig is a framework consisting of a high-level </a:t>
            </a:r>
            <a:r>
              <a:rPr lang="en-US" sz="2000" dirty="0" smtClean="0"/>
              <a:t>scripting language </a:t>
            </a:r>
            <a:r>
              <a:rPr lang="en-US" sz="2000" dirty="0"/>
              <a:t>(Pig Latin).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Run-time environment that allows users to </a:t>
            </a:r>
            <a:r>
              <a:rPr lang="en-US" sz="2000" dirty="0" smtClean="0"/>
              <a:t>execute </a:t>
            </a:r>
            <a:r>
              <a:rPr lang="en-US" sz="2000" dirty="0" err="1" smtClean="0"/>
              <a:t>MapReduce</a:t>
            </a:r>
            <a:r>
              <a:rPr lang="en-US" sz="2000" dirty="0" smtClean="0"/>
              <a:t> </a:t>
            </a:r>
            <a:r>
              <a:rPr lang="en-US" sz="2000" dirty="0"/>
              <a:t>on a Hadoop cluster.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Like </a:t>
            </a:r>
            <a:r>
              <a:rPr lang="en-US" sz="2000" dirty="0" err="1"/>
              <a:t>HiveQL</a:t>
            </a:r>
            <a:r>
              <a:rPr lang="en-US" sz="2000" dirty="0"/>
              <a:t> in Hive, Pig Latin is a higher-level </a:t>
            </a:r>
            <a:r>
              <a:rPr lang="en-US" sz="2000" dirty="0" smtClean="0"/>
              <a:t>language that </a:t>
            </a:r>
            <a:r>
              <a:rPr lang="en-US" sz="2000" dirty="0"/>
              <a:t>compiles to </a:t>
            </a:r>
            <a:r>
              <a:rPr lang="en-US" sz="2000" dirty="0" err="1"/>
              <a:t>MapReduce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Pig is more </a:t>
            </a:r>
            <a:r>
              <a:rPr lang="en-US" sz="2000" dirty="0" smtClean="0"/>
              <a:t>flexible </a:t>
            </a:r>
            <a:r>
              <a:rPr lang="en-US" sz="2000" dirty="0"/>
              <a:t>than Hive with respect to </a:t>
            </a:r>
            <a:r>
              <a:rPr lang="en-US" sz="2000" dirty="0" smtClean="0"/>
              <a:t>possible data </a:t>
            </a:r>
            <a:r>
              <a:rPr lang="en-US" sz="2000" dirty="0"/>
              <a:t>format.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Pig's data model is similar to the relational data model</a:t>
            </a:r>
            <a:r>
              <a:rPr lang="en-US" sz="2000" dirty="0" smtClean="0"/>
              <a:t>, except </a:t>
            </a:r>
            <a:r>
              <a:rPr lang="en-US" sz="2000" dirty="0"/>
              <a:t>that tuples (a.k.a. records or rows) can be nested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Hive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Apache Hive is a data warehouse infrastructure built </a:t>
            </a:r>
            <a:r>
              <a:rPr lang="en-US" sz="2000" dirty="0" smtClean="0"/>
              <a:t>on top </a:t>
            </a:r>
            <a:r>
              <a:rPr lang="en-US" sz="2000" dirty="0"/>
              <a:t>of Hadoop for providing data summarization, </a:t>
            </a:r>
            <a:r>
              <a:rPr lang="en-US" sz="2000" dirty="0" smtClean="0"/>
              <a:t>query and </a:t>
            </a:r>
            <a:r>
              <a:rPr lang="en-US" sz="2000" dirty="0"/>
              <a:t>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Using Hadoop was not easy for end users those who </a:t>
            </a:r>
            <a:r>
              <a:rPr lang="en-US" sz="2000" dirty="0" smtClean="0"/>
              <a:t>were not </a:t>
            </a:r>
            <a:r>
              <a:rPr lang="en-US" sz="2000" dirty="0"/>
              <a:t>familiar with </a:t>
            </a:r>
            <a:r>
              <a:rPr lang="en-US" sz="2000" dirty="0" err="1"/>
              <a:t>MapReduce</a:t>
            </a:r>
            <a:r>
              <a:rPr lang="en-US" sz="2000" dirty="0"/>
              <a:t>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Hive query is converted to </a:t>
            </a:r>
            <a:r>
              <a:rPr lang="en-US" sz="2000" dirty="0" err="1"/>
              <a:t>MapReduce</a:t>
            </a:r>
            <a:r>
              <a:rPr lang="en-US" sz="2000" dirty="0"/>
              <a:t> tasks.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Sqoop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Sqoop</a:t>
            </a:r>
            <a:r>
              <a:rPr lang="en-US" dirty="0"/>
              <a:t> allows easy import and export of data </a:t>
            </a:r>
            <a:r>
              <a:rPr lang="en-US" dirty="0" smtClean="0"/>
              <a:t>from structured </a:t>
            </a:r>
            <a:r>
              <a:rPr lang="en-US" dirty="0"/>
              <a:t>data </a:t>
            </a:r>
            <a:r>
              <a:rPr lang="en-US" dirty="0" smtClean="0"/>
              <a:t>stores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Command-line tool to import any JDBC </a:t>
            </a:r>
            <a:r>
              <a:rPr lang="en-US" dirty="0" smtClean="0"/>
              <a:t>supported database </a:t>
            </a:r>
            <a:r>
              <a:rPr lang="en-US" dirty="0"/>
              <a:t>into </a:t>
            </a:r>
            <a:r>
              <a:rPr lang="en-US" dirty="0" smtClean="0"/>
              <a:t>Hadoop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 </a:t>
            </a:r>
            <a:r>
              <a:rPr lang="en-US" dirty="0" err="1"/>
              <a:t>Writables</a:t>
            </a:r>
            <a:r>
              <a:rPr lang="en-US" dirty="0"/>
              <a:t> for use in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jobs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High performance connectors for some </a:t>
            </a:r>
            <a:r>
              <a:rPr lang="en-US" dirty="0" smtClean="0"/>
              <a:t>RDBMS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Distributed</a:t>
            </a:r>
            <a:r>
              <a:rPr lang="en-US" dirty="0" smtClean="0"/>
              <a:t>, reliable, available </a:t>
            </a:r>
            <a:r>
              <a:rPr lang="en-US" dirty="0"/>
              <a:t>service for </a:t>
            </a:r>
            <a:r>
              <a:rPr lang="en-US" dirty="0" smtClean="0"/>
              <a:t>efficiently moving large </a:t>
            </a:r>
            <a:r>
              <a:rPr lang="en-US" dirty="0"/>
              <a:t>amount of data as it is produced.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Suited for gathering log from multiple </a:t>
            </a:r>
            <a:r>
              <a:rPr lang="en-US" dirty="0" smtClean="0"/>
              <a:t>systems Inserting </a:t>
            </a:r>
            <a:r>
              <a:rPr lang="en-US" dirty="0"/>
              <a:t>them into HDFS as they are </a:t>
            </a:r>
            <a:r>
              <a:rPr lang="en-US" dirty="0" smtClean="0"/>
              <a:t>generated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Design Goal : Reliability , Scalability , Manageability</a:t>
            </a:r>
            <a:r>
              <a:rPr lang="en-US" dirty="0" smtClean="0"/>
              <a:t>, Extensibility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SQOOP (</a:t>
            </a:r>
            <a:r>
              <a:rPr lang="en-US" sz="2800" b="1" dirty="0" err="1" smtClean="0">
                <a:solidFill>
                  <a:srgbClr val="00B0F0"/>
                </a:solidFill>
              </a:rPr>
              <a:t>Cont</a:t>
            </a:r>
            <a:r>
              <a:rPr lang="en-US" sz="2800" b="1" dirty="0" smtClean="0">
                <a:solidFill>
                  <a:srgbClr val="00B0F0"/>
                </a:solidFill>
              </a:rPr>
              <a:t>)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110" y="1965325"/>
            <a:ext cx="6333918" cy="402431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Zookeeper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76" y="1874520"/>
            <a:ext cx="10625328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ZooKeeper</a:t>
            </a:r>
            <a:r>
              <a:rPr lang="en-US" sz="2000" dirty="0"/>
              <a:t> is a distributed, open-source </a:t>
            </a:r>
            <a:r>
              <a:rPr lang="en-US" sz="2000" dirty="0" smtClean="0"/>
              <a:t>coordination service </a:t>
            </a:r>
            <a:r>
              <a:rPr lang="en-US" sz="2000" dirty="0"/>
              <a:t>for distributed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They are especially prone to errors such as </a:t>
            </a:r>
            <a:r>
              <a:rPr lang="en-US" sz="2000" dirty="0" smtClean="0"/>
              <a:t>race conditions </a:t>
            </a:r>
            <a:r>
              <a:rPr lang="en-US" sz="2000" dirty="0"/>
              <a:t>and </a:t>
            </a:r>
            <a:r>
              <a:rPr lang="en-US" sz="2000" dirty="0" smtClean="0"/>
              <a:t>deadlock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Generate </a:t>
            </a:r>
            <a:r>
              <a:rPr lang="en-US" sz="2000" dirty="0" err="1"/>
              <a:t>Writables</a:t>
            </a:r>
            <a:r>
              <a:rPr lang="en-US" sz="2000" dirty="0"/>
              <a:t> for use in </a:t>
            </a:r>
            <a:r>
              <a:rPr lang="en-US" sz="2000" dirty="0" err="1"/>
              <a:t>MapReduce</a:t>
            </a:r>
            <a:r>
              <a:rPr lang="en-US" sz="2000" dirty="0"/>
              <a:t> </a:t>
            </a:r>
            <a:r>
              <a:rPr lang="en-US" sz="2000" dirty="0" smtClean="0"/>
              <a:t>jobs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ZooKeeper</a:t>
            </a:r>
            <a:r>
              <a:rPr lang="en-US" sz="2000" dirty="0"/>
              <a:t> is to relieve distributed applications </a:t>
            </a:r>
            <a:r>
              <a:rPr lang="en-US" sz="2000" dirty="0" smtClean="0"/>
              <a:t>the responsibility </a:t>
            </a:r>
            <a:r>
              <a:rPr lang="en-US" sz="2000" dirty="0"/>
              <a:t>of implementing coordination services </a:t>
            </a:r>
            <a:r>
              <a:rPr lang="en-US" sz="2000" dirty="0" smtClean="0"/>
              <a:t>from scratch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ZooKeeper</a:t>
            </a:r>
            <a:r>
              <a:rPr lang="en-US" sz="2000" dirty="0"/>
              <a:t> allows distributed processes to </a:t>
            </a:r>
            <a:r>
              <a:rPr lang="en-US" sz="2000" dirty="0" smtClean="0"/>
              <a:t>coordinate with </a:t>
            </a:r>
            <a:r>
              <a:rPr lang="en-US" sz="2000" dirty="0"/>
              <a:t>each other through a shared hierarchical namespace.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name space consists of data registers called </a:t>
            </a:r>
            <a:r>
              <a:rPr lang="en-US" sz="2000" dirty="0" err="1"/>
              <a:t>znodes</a:t>
            </a:r>
            <a:r>
              <a:rPr lang="en-US" sz="2000" dirty="0" smtClean="0"/>
              <a:t>, and </a:t>
            </a:r>
            <a:r>
              <a:rPr lang="en-US" sz="2000" dirty="0"/>
              <a:t>these are similar to </a:t>
            </a:r>
            <a:r>
              <a:rPr lang="en-US" sz="2000" dirty="0" smtClean="0"/>
              <a:t>files </a:t>
            </a:r>
            <a:r>
              <a:rPr lang="en-US" sz="2000" dirty="0"/>
              <a:t>and </a:t>
            </a:r>
            <a:r>
              <a:rPr lang="en-US" sz="2000" dirty="0" smtClean="0"/>
              <a:t>directories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ZooKeeper</a:t>
            </a:r>
            <a:r>
              <a:rPr lang="en-US" sz="2000" dirty="0"/>
              <a:t> data is kept in-memory, which means it </a:t>
            </a:r>
            <a:r>
              <a:rPr lang="en-US" sz="2000" dirty="0" smtClean="0"/>
              <a:t>can achieve </a:t>
            </a:r>
            <a:r>
              <a:rPr lang="en-US" sz="2000" dirty="0"/>
              <a:t>high throughput and low latency </a:t>
            </a:r>
            <a:r>
              <a:rPr lang="en-US" sz="2000" dirty="0" smtClean="0"/>
              <a:t>numbers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0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Core Hadoop Configuration </a:t>
            </a:r>
            <a:r>
              <a:rPr lang="en-US" sz="2800" dirty="0" err="1" smtClean="0"/>
              <a:t>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01952"/>
            <a:ext cx="9720073" cy="440740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Configuration Files are the files which are located in the extracted tar.gz file in the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/ directory</a:t>
            </a:r>
            <a:r>
              <a:rPr lang="en-US" dirty="0"/>
              <a:t>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HADOOP-ENV.sh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specifies the environment variables that affect the JDK used by Hadoop Daemon (</a:t>
            </a:r>
            <a:r>
              <a:rPr lang="en-US" dirty="0" smtClean="0"/>
              <a:t>bin/</a:t>
            </a:r>
            <a:r>
              <a:rPr lang="en-US" dirty="0" err="1" smtClean="0"/>
              <a:t>hadoop</a:t>
            </a:r>
            <a:r>
              <a:rPr lang="en-US" dirty="0" smtClean="0"/>
              <a:t>)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CORE-SITE.XML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is one of the important configuration files which is required for runtime environment settings of a Hadoop </a:t>
            </a:r>
            <a:r>
              <a:rPr lang="en-US" dirty="0" err="1"/>
              <a:t>cluster.It</a:t>
            </a:r>
            <a:r>
              <a:rPr lang="en-US" dirty="0"/>
              <a:t> informs Hadoop daemons where the NAMENODE runs in the cluster. It also informs the Name Node as to which IP and ports it should bind.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1" dirty="0" smtClean="0"/>
              <a:t> HDFS-SITE.XML</a:t>
            </a:r>
          </a:p>
          <a:p>
            <a:pPr fontAlgn="base"/>
            <a:r>
              <a:rPr lang="en-US" dirty="0" smtClean="0"/>
              <a:t>It </a:t>
            </a:r>
            <a:r>
              <a:rPr lang="en-US" dirty="0"/>
              <a:t>is one of the important configuration files which is required for runtime environment settings of a Hadoop. </a:t>
            </a:r>
            <a:r>
              <a:rPr lang="en-US" dirty="0"/>
              <a:t>It contains the configuration settings for NAMENODE, DATANODE, SECONDARYNODE. It is used to specify default block replication. </a:t>
            </a:r>
            <a:r>
              <a:rPr lang="en-US" dirty="0"/>
              <a:t>The actual number of replications can also be specified when the file is </a:t>
            </a:r>
            <a:r>
              <a:rPr lang="en-US" dirty="0" smtClean="0"/>
              <a:t>created</a:t>
            </a: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2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 Hadoop Configuration </a:t>
            </a:r>
            <a:r>
              <a:rPr lang="en-US" sz="2800" dirty="0" err="1"/>
              <a:t>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9656"/>
            <a:ext cx="9720073" cy="448970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4</a:t>
            </a:r>
            <a:r>
              <a:rPr lang="en-US" b="1" dirty="0"/>
              <a:t>) </a:t>
            </a:r>
            <a:r>
              <a:rPr lang="en-US" b="1" dirty="0" smtClean="0"/>
              <a:t>MAPRED-SITE.XML</a:t>
            </a:r>
            <a:endParaRPr lang="en-US" dirty="0"/>
          </a:p>
          <a:p>
            <a:pPr fontAlgn="base"/>
            <a:r>
              <a:rPr lang="en-US" sz="2000" dirty="0" smtClean="0"/>
              <a:t>It </a:t>
            </a:r>
            <a:r>
              <a:rPr lang="en-US" sz="2000" dirty="0"/>
              <a:t>is one of the important configuration files which is required for runtime environment settings of a Hadoop. It contains the configuration settings for </a:t>
            </a:r>
            <a:r>
              <a:rPr lang="en-US" sz="2000" u="sng" dirty="0" err="1">
                <a:hlinkClick r:id="rId2"/>
              </a:rPr>
              <a:t>MapReduce</a:t>
            </a:r>
            <a:r>
              <a:rPr lang="en-US" sz="2000" u="sng" dirty="0">
                <a:hlinkClick r:id="rId2"/>
              </a:rPr>
              <a:t> </a:t>
            </a:r>
            <a:r>
              <a:rPr lang="en-US" sz="2000" dirty="0"/>
              <a:t>. In this file, we specify a framework name for </a:t>
            </a:r>
            <a:r>
              <a:rPr lang="en-US" sz="2000" dirty="0" err="1"/>
              <a:t>MapReduce</a:t>
            </a:r>
            <a:r>
              <a:rPr lang="en-US" sz="2000" dirty="0"/>
              <a:t>, by setting the </a:t>
            </a:r>
            <a:r>
              <a:rPr lang="en-US" sz="2000" dirty="0" smtClean="0"/>
              <a:t>MapReduce.framework.name (</a:t>
            </a:r>
            <a:r>
              <a:rPr lang="en-US" sz="2000" dirty="0"/>
              <a:t>local, classic or </a:t>
            </a:r>
            <a:r>
              <a:rPr lang="en-US" sz="2000" dirty="0" smtClean="0"/>
              <a:t>yarn)</a:t>
            </a:r>
            <a:endParaRPr lang="en-US" sz="2000" dirty="0"/>
          </a:p>
          <a:p>
            <a:pPr fontAlgn="base"/>
            <a:r>
              <a:rPr lang="en-US" sz="2000" b="1" dirty="0" smtClean="0"/>
              <a:t>Follow </a:t>
            </a:r>
            <a:r>
              <a:rPr lang="en-US" sz="2000" b="1" dirty="0"/>
              <a:t>the link to learn more about </a:t>
            </a:r>
            <a:r>
              <a:rPr lang="en-US" sz="2000" u="sng" dirty="0">
                <a:hlinkClick r:id="rId3"/>
              </a:rPr>
              <a:t>configuration files in Hadoop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4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Recap - Important Hidden Components and Processes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NameNode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Secondary </a:t>
            </a:r>
            <a:r>
              <a:rPr lang="en-US" dirty="0" err="1" smtClean="0"/>
              <a:t>NameNode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DataNode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JobTracker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Task Tracker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7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40080"/>
            <a:ext cx="9720072" cy="14996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Basic Commands - HDFS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2224"/>
            <a:ext cx="9720073" cy="45171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</a:t>
            </a:r>
            <a:r>
              <a:rPr lang="en-US" dirty="0" err="1" smtClean="0"/>
              <a:t>copyFromLocal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</a:t>
            </a:r>
            <a:r>
              <a:rPr lang="en-US" dirty="0" err="1" smtClean="0"/>
              <a:t>copyToLocal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–mv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–put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–get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–du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–ls</a:t>
            </a:r>
          </a:p>
          <a:p>
            <a:r>
              <a:rPr lang="en-US" dirty="0"/>
              <a:t>- </a:t>
            </a: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</a:t>
            </a:r>
            <a:r>
              <a:rPr lang="en-US" dirty="0" smtClean="0"/>
              <a:t>–cat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–test –f/-d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HMS – </a:t>
            </a:r>
            <a:r>
              <a:rPr lang="en-US" dirty="0" err="1" smtClean="0"/>
              <a:t>Vitreos</a:t>
            </a:r>
            <a:r>
              <a:rPr lang="en-US" dirty="0" smtClean="0"/>
              <a:t> Internal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I</a:t>
            </a:r>
            <a:r>
              <a:rPr lang="en-US" sz="1200" dirty="0" smtClean="0"/>
              <a:t>f you are the intended recipient of the presentation, please delete the copy of presentation with you and inform concerned person at HMS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2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PreRequisites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Shell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Basic understanding of Master-Slave Configuration(Not Mandatory)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3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032" y="1367985"/>
            <a:ext cx="8330183" cy="5178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692640" cy="141732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Hadoop Ecosystem Architecture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HDFS - </a:t>
            </a:r>
            <a:r>
              <a:rPr lang="en-US" sz="2800" b="1" dirty="0">
                <a:solidFill>
                  <a:srgbClr val="00B0F0"/>
                </a:solidFill>
              </a:rPr>
              <a:t>Hadoop Distributed File </a:t>
            </a:r>
            <a:r>
              <a:rPr lang="en-US" sz="2800" b="1" dirty="0" smtClean="0">
                <a:solidFill>
                  <a:srgbClr val="00B0F0"/>
                </a:solidFill>
              </a:rPr>
              <a:t>System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Files are stored in HDFS and divided into blocks, </a:t>
            </a:r>
            <a:r>
              <a:rPr lang="en-US" dirty="0" smtClean="0"/>
              <a:t>which are </a:t>
            </a:r>
            <a:r>
              <a:rPr lang="en-US" dirty="0"/>
              <a:t>then copied to multiple Data </a:t>
            </a:r>
            <a:r>
              <a:rPr lang="en-US" dirty="0" smtClean="0"/>
              <a:t>Nodes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Hadoop cluster contains only one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smtClean="0"/>
              <a:t>many </a:t>
            </a:r>
            <a:r>
              <a:rPr lang="en-US" dirty="0" err="1" smtClean="0"/>
              <a:t>DataNodes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blocks are replicated for High Availability and </a:t>
            </a:r>
            <a:r>
              <a:rPr lang="en-US" dirty="0" smtClean="0"/>
              <a:t>fast access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3957828"/>
            <a:ext cx="6353175" cy="25527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2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HDFS - </a:t>
            </a:r>
            <a:r>
              <a:rPr lang="en-US" sz="2800" b="1" dirty="0" err="1" smtClean="0">
                <a:solidFill>
                  <a:srgbClr val="00B0F0"/>
                </a:solidFill>
              </a:rPr>
              <a:t>NameNode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NameNode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Run on a separate machine.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Manage the le system namespace</a:t>
            </a:r>
            <a:r>
              <a:rPr lang="en-US" sz="1800" dirty="0" smtClean="0"/>
              <a:t>, and </a:t>
            </a:r>
            <a:r>
              <a:rPr lang="en-US" sz="1800" dirty="0"/>
              <a:t>control access of </a:t>
            </a:r>
            <a:r>
              <a:rPr lang="en-US" sz="1800" dirty="0" smtClean="0"/>
              <a:t>external clients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1800" dirty="0"/>
              <a:t>Store le system Meta-data in </a:t>
            </a:r>
            <a:r>
              <a:rPr lang="it-IT" sz="1800" dirty="0" smtClean="0"/>
              <a:t>memory</a:t>
            </a:r>
            <a:endParaRPr lang="it-IT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File information, each block information of </a:t>
            </a:r>
            <a:r>
              <a:rPr lang="en-US" sz="1800" dirty="0" smtClean="0"/>
              <a:t>files</a:t>
            </a:r>
            <a:r>
              <a:rPr lang="en-US" sz="1800" dirty="0"/>
              <a:t>, and every </a:t>
            </a:r>
            <a:r>
              <a:rPr lang="en-US" sz="1800" dirty="0" err="1" smtClean="0"/>
              <a:t>fileblock</a:t>
            </a:r>
            <a:r>
              <a:rPr lang="en-US" sz="1800" dirty="0" smtClean="0"/>
              <a:t> </a:t>
            </a:r>
            <a:r>
              <a:rPr lang="en-US" sz="1800" dirty="0"/>
              <a:t>information in Data Node 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4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HDFS</a:t>
            </a:r>
            <a:r>
              <a:rPr lang="en-US" sz="2800" dirty="0" smtClean="0"/>
              <a:t> - </a:t>
            </a:r>
            <a:r>
              <a:rPr lang="en-US" sz="2800" dirty="0" err="1" smtClean="0"/>
              <a:t>Datanode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Run on Separate </a:t>
            </a:r>
            <a:r>
              <a:rPr lang="en-US" dirty="0" err="1"/>
              <a:t>machine,which</a:t>
            </a:r>
            <a:r>
              <a:rPr lang="en-US" dirty="0"/>
              <a:t> is the basic unit of </a:t>
            </a:r>
            <a:r>
              <a:rPr lang="en-US" dirty="0" smtClean="0"/>
              <a:t>file </a:t>
            </a:r>
            <a:r>
              <a:rPr lang="en-US" dirty="0"/>
              <a:t>storage.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 all messages of existing Blocks periodically to Name Node.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Node response read and write request from the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Node</a:t>
            </a:r>
            <a:r>
              <a:rPr lang="en-US" dirty="0" smtClean="0"/>
              <a:t>, and </a:t>
            </a:r>
            <a:r>
              <a:rPr lang="en-US" dirty="0"/>
              <a:t>also respond, create, delete, and copy the </a:t>
            </a:r>
            <a:r>
              <a:rPr lang="en-US" dirty="0" smtClean="0"/>
              <a:t>block command </a:t>
            </a:r>
            <a:r>
              <a:rPr lang="en-US" dirty="0"/>
              <a:t>from Name Node.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Map Reduce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37360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Files are split into </a:t>
            </a:r>
            <a:r>
              <a:rPr lang="en-US" dirty="0" err="1"/>
              <a:t>xed</a:t>
            </a:r>
            <a:r>
              <a:rPr lang="en-US" dirty="0"/>
              <a:t> sized blocks and stored on data</a:t>
            </a:r>
          </a:p>
          <a:p>
            <a:r>
              <a:rPr lang="en-US" dirty="0"/>
              <a:t>nodes (Default </a:t>
            </a:r>
            <a:r>
              <a:rPr lang="en-US" dirty="0" smtClean="0"/>
              <a:t>64MB)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Programs </a:t>
            </a:r>
            <a:r>
              <a:rPr lang="en-US" dirty="0"/>
              <a:t>written, can process on distributed clusters in</a:t>
            </a:r>
          </a:p>
          <a:p>
            <a:r>
              <a:rPr lang="en-US" dirty="0"/>
              <a:t>parallel.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Input data is a set of key/value pairs, the output is also</a:t>
            </a:r>
          </a:p>
          <a:p>
            <a:r>
              <a:rPr lang="en-US" dirty="0"/>
              <a:t>the key/value pairs.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Mainly Two Phase Map and Reduce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5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Map Reduce Example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209" y="2286000"/>
            <a:ext cx="6957720" cy="4022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 Basics - I | Hadoop Ecosystem | Vasu Bajaj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64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</TotalTime>
  <Words>1061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Tw Cen MT</vt:lpstr>
      <vt:lpstr>Tw Cen MT Condensed</vt:lpstr>
      <vt:lpstr>Wingdings</vt:lpstr>
      <vt:lpstr>Wingdings 3</vt:lpstr>
      <vt:lpstr>Integral</vt:lpstr>
      <vt:lpstr>Hadoop Basics</vt:lpstr>
      <vt:lpstr>Classification</vt:lpstr>
      <vt:lpstr>PreRequisites</vt:lpstr>
      <vt:lpstr>Hadoop Ecosystem Architecture</vt:lpstr>
      <vt:lpstr>HDFS - Hadoop Distributed File System</vt:lpstr>
      <vt:lpstr>HDFS - NameNode</vt:lpstr>
      <vt:lpstr>HDFS - Datanode</vt:lpstr>
      <vt:lpstr>Map Reduce</vt:lpstr>
      <vt:lpstr>Map Reduce Example</vt:lpstr>
      <vt:lpstr>YARN (Yet Another Resource Negotiator)</vt:lpstr>
      <vt:lpstr>Pig</vt:lpstr>
      <vt:lpstr>Hive</vt:lpstr>
      <vt:lpstr>Sqoop</vt:lpstr>
      <vt:lpstr>SQOOP (Cont)</vt:lpstr>
      <vt:lpstr>Zookeeper</vt:lpstr>
      <vt:lpstr>Core Hadoop Configuration FIles</vt:lpstr>
      <vt:lpstr>Core Hadoop Configuration FIles</vt:lpstr>
      <vt:lpstr>Recap - Important Hidden Components and Processes</vt:lpstr>
      <vt:lpstr>Basic Commands - HDFS</vt:lpstr>
      <vt:lpstr>PowerPoint Presentation</vt:lpstr>
    </vt:vector>
  </TitlesOfParts>
  <Company>HMS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Basics</dc:title>
  <dc:creator>Bajaj, Vasu</dc:creator>
  <cp:lastModifiedBy>Bajaj, Vasu</cp:lastModifiedBy>
  <cp:revision>21</cp:revision>
  <dcterms:created xsi:type="dcterms:W3CDTF">2020-12-14T04:53:55Z</dcterms:created>
  <dcterms:modified xsi:type="dcterms:W3CDTF">2020-12-14T06:51:38Z</dcterms:modified>
</cp:coreProperties>
</file>