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wdp" ContentType="image/vnd.ms-photo"/>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7"/>
  </p:notesMasterIdLst>
  <p:sldIdLst>
    <p:sldId id="256" r:id="rId2"/>
    <p:sldId id="257" r:id="rId3"/>
    <p:sldId id="258" r:id="rId4"/>
    <p:sldId id="259" r:id="rId5"/>
    <p:sldId id="260" r:id="rId6"/>
    <p:sldId id="261" r:id="rId7"/>
    <p:sldId id="281" r:id="rId8"/>
    <p:sldId id="262" r:id="rId9"/>
    <p:sldId id="263" r:id="rId10"/>
    <p:sldId id="264" r:id="rId11"/>
    <p:sldId id="265" r:id="rId12"/>
    <p:sldId id="266" r:id="rId13"/>
    <p:sldId id="267" r:id="rId14"/>
    <p:sldId id="270" r:id="rId15"/>
    <p:sldId id="268" r:id="rId16"/>
    <p:sldId id="269" r:id="rId17"/>
    <p:sldId id="271" r:id="rId18"/>
    <p:sldId id="272" r:id="rId19"/>
    <p:sldId id="273" r:id="rId20"/>
    <p:sldId id="277" r:id="rId21"/>
    <p:sldId id="275" r:id="rId22"/>
    <p:sldId id="278" r:id="rId23"/>
    <p:sldId id="279" r:id="rId24"/>
    <p:sldId id="282" r:id="rId25"/>
    <p:sldId id="276"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8" autoAdjust="0"/>
    <p:restoredTop sz="84958" autoAdjust="0"/>
  </p:normalViewPr>
  <p:slideViewPr>
    <p:cSldViewPr snapToGrid="0" snapToObjects="1">
      <p:cViewPr varScale="1">
        <p:scale>
          <a:sx n="69" d="100"/>
          <a:sy n="69" d="100"/>
        </p:scale>
        <p:origin x="-1568" y="-112"/>
      </p:cViewPr>
      <p:guideLst>
        <p:guide orient="horz" pos="2160"/>
        <p:guide pos="2880"/>
      </p:guideLst>
    </p:cSldViewPr>
  </p:slideViewPr>
  <p:outlineViewPr>
    <p:cViewPr>
      <p:scale>
        <a:sx n="33" d="100"/>
        <a:sy n="33" d="100"/>
      </p:scale>
      <p:origin x="0" y="10984"/>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notesMaster" Target="notesMasters/notesMaster1.xml"/><Relationship Id="rId28" Type="http://schemas.openxmlformats.org/officeDocument/2006/relationships/printerSettings" Target="printerSettings/printerSettings1.bin"/><Relationship Id="rId29" Type="http://schemas.openxmlformats.org/officeDocument/2006/relationships/presProps" Target="presProps.xml"/><Relationship Id="rId30" Type="http://schemas.openxmlformats.org/officeDocument/2006/relationships/viewProps" Target="viewProps.xml"/><Relationship Id="rId31" Type="http://schemas.openxmlformats.org/officeDocument/2006/relationships/theme" Target="theme/theme1.xml"/><Relationship Id="rId3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1F6475D-8818-D44A-811F-8D9A6B9D4510}" type="datetimeFigureOut">
              <a:rPr lang="en-US" smtClean="0"/>
              <a:t>2/17/15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9434DCB-D3FE-E14D-86B7-108566F794E7}" type="slidenum">
              <a:rPr lang="en-US" smtClean="0"/>
              <a:t>‹#›</a:t>
            </a:fld>
            <a:endParaRPr lang="en-US"/>
          </a:p>
        </p:txBody>
      </p:sp>
    </p:spTree>
    <p:extLst>
      <p:ext uri="{BB962C8B-B14F-4D97-AF65-F5344CB8AC3E}">
        <p14:creationId xmlns:p14="http://schemas.microsoft.com/office/powerpoint/2010/main" val="200018355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Data Warehouse - </a:t>
            </a:r>
            <a:r>
              <a:rPr lang="en-US" sz="1200" kern="1200" dirty="0" smtClean="0">
                <a:solidFill>
                  <a:schemeClr val="tx1"/>
                </a:solidFill>
                <a:latin typeface="+mn-lt"/>
                <a:ea typeface="+mn-ea"/>
                <a:cs typeface="+mn-cs"/>
              </a:rPr>
              <a:t> A system used for reporting and data analysis. DWs are central repositories of integrated data from one or more disparate sources</a:t>
            </a:r>
            <a:endParaRPr lang="en-US" dirty="0" smtClean="0"/>
          </a:p>
          <a:p>
            <a:r>
              <a:rPr lang="en-US" dirty="0" smtClean="0"/>
              <a:t>ETL – process of extracting data from source and</a:t>
            </a:r>
            <a:r>
              <a:rPr lang="en-US" baseline="0" dirty="0" smtClean="0"/>
              <a:t> bringing it into data warehouse. Extract Transform and Load.</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D9434DCB-D3FE-E14D-86B7-108566F794E7}" type="slidenum">
              <a:rPr lang="en-US" smtClean="0"/>
              <a:t>6</a:t>
            </a:fld>
            <a:endParaRPr lang="en-US"/>
          </a:p>
        </p:txBody>
      </p:sp>
    </p:spTree>
    <p:extLst>
      <p:ext uri="{BB962C8B-B14F-4D97-AF65-F5344CB8AC3E}">
        <p14:creationId xmlns:p14="http://schemas.microsoft.com/office/powerpoint/2010/main" val="21798536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Partitioned tables can be created using the PARTITIONED BY clause. A table can have one or more partition columns and a separate data directory is created for each distinct value combination in the partition columns. Further, tables or partitions can be bucketed using CLUSTERED BY columns, and data can     be sorted within that bucket via SORT BY columns. This can improve performance on certain kinds of queries.</a:t>
            </a:r>
            <a:endParaRPr lang="en-US" dirty="0"/>
          </a:p>
        </p:txBody>
      </p:sp>
      <p:sp>
        <p:nvSpPr>
          <p:cNvPr id="4" name="Slide Number Placeholder 3"/>
          <p:cNvSpPr>
            <a:spLocks noGrp="1"/>
          </p:cNvSpPr>
          <p:nvPr>
            <p:ph type="sldNum" sz="quarter" idx="10"/>
          </p:nvPr>
        </p:nvSpPr>
        <p:spPr/>
        <p:txBody>
          <a:bodyPr/>
          <a:lstStyle/>
          <a:p>
            <a:fld id="{D9434DCB-D3FE-E14D-86B7-108566F794E7}" type="slidenum">
              <a:rPr lang="en-US" smtClean="0"/>
              <a:t>11</a:t>
            </a:fld>
            <a:endParaRPr lang="en-US"/>
          </a:p>
        </p:txBody>
      </p:sp>
    </p:spTree>
    <p:extLst>
      <p:ext uri="{BB962C8B-B14F-4D97-AF65-F5344CB8AC3E}">
        <p14:creationId xmlns:p14="http://schemas.microsoft.com/office/powerpoint/2010/main" val="37127575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Metadata for table contains list of columns and their types, owner, storage and </a:t>
            </a:r>
            <a:r>
              <a:rPr lang="en-US" sz="1200" kern="1200" dirty="0" err="1" smtClean="0">
                <a:solidFill>
                  <a:schemeClr val="tx1"/>
                </a:solidFill>
                <a:effectLst/>
                <a:latin typeface="+mn-lt"/>
                <a:ea typeface="+mn-ea"/>
                <a:cs typeface="+mn-cs"/>
              </a:rPr>
              <a:t>SerDe</a:t>
            </a:r>
            <a:r>
              <a:rPr lang="en-US" sz="1200" kern="1200" dirty="0" smtClean="0">
                <a:solidFill>
                  <a:schemeClr val="tx1"/>
                </a:solidFill>
                <a:effectLst/>
                <a:latin typeface="+mn-lt"/>
                <a:ea typeface="+mn-ea"/>
                <a:cs typeface="+mn-cs"/>
              </a:rPr>
              <a:t> information. It can also contain any user supplied key and value data; this facility can be used to store table statistics in the future. Storage information includes location of the ta- </a:t>
            </a:r>
            <a:r>
              <a:rPr lang="en-US" sz="1200" kern="1200" dirty="0" err="1" smtClean="0">
                <a:solidFill>
                  <a:schemeClr val="tx1"/>
                </a:solidFill>
                <a:effectLst/>
                <a:latin typeface="+mn-lt"/>
                <a:ea typeface="+mn-ea"/>
                <a:cs typeface="+mn-cs"/>
              </a:rPr>
              <a:t>ble’s</a:t>
            </a:r>
            <a:r>
              <a:rPr lang="en-US" sz="1200" kern="1200" dirty="0" smtClean="0">
                <a:solidFill>
                  <a:schemeClr val="tx1"/>
                </a:solidFill>
                <a:effectLst/>
                <a:latin typeface="+mn-lt"/>
                <a:ea typeface="+mn-ea"/>
                <a:cs typeface="+mn-cs"/>
              </a:rPr>
              <a:t> data in the underlying file system, data formats and bucketing information. </a:t>
            </a:r>
            <a:r>
              <a:rPr lang="en-US" sz="1200" kern="1200" dirty="0" err="1" smtClean="0">
                <a:solidFill>
                  <a:schemeClr val="tx1"/>
                </a:solidFill>
                <a:effectLst/>
                <a:latin typeface="+mn-lt"/>
                <a:ea typeface="+mn-ea"/>
                <a:cs typeface="+mn-cs"/>
              </a:rPr>
              <a:t>SerDe</a:t>
            </a:r>
            <a:r>
              <a:rPr lang="en-US" sz="1200" kern="1200" dirty="0" smtClean="0">
                <a:solidFill>
                  <a:schemeClr val="tx1"/>
                </a:solidFill>
                <a:effectLst/>
                <a:latin typeface="+mn-lt"/>
                <a:ea typeface="+mn-ea"/>
                <a:cs typeface="+mn-cs"/>
              </a:rPr>
              <a:t> metadata includes the implementation class of </a:t>
            </a:r>
            <a:r>
              <a:rPr lang="en-US" sz="1200" kern="1200" dirty="0" err="1" smtClean="0">
                <a:solidFill>
                  <a:schemeClr val="tx1"/>
                </a:solidFill>
                <a:effectLst/>
                <a:latin typeface="+mn-lt"/>
                <a:ea typeface="+mn-ea"/>
                <a:cs typeface="+mn-cs"/>
              </a:rPr>
              <a:t>serializer</a:t>
            </a:r>
            <a:r>
              <a:rPr lang="en-US" sz="1200" kern="1200" dirty="0" smtClean="0">
                <a:solidFill>
                  <a:schemeClr val="tx1"/>
                </a:solidFill>
                <a:effectLst/>
                <a:latin typeface="+mn-lt"/>
                <a:ea typeface="+mn-ea"/>
                <a:cs typeface="+mn-cs"/>
              </a:rPr>
              <a:t> and </a:t>
            </a:r>
            <a:r>
              <a:rPr lang="en-US" sz="1200" kern="1200" dirty="0" err="1" smtClean="0">
                <a:solidFill>
                  <a:schemeClr val="tx1"/>
                </a:solidFill>
                <a:effectLst/>
                <a:latin typeface="+mn-lt"/>
                <a:ea typeface="+mn-ea"/>
                <a:cs typeface="+mn-cs"/>
              </a:rPr>
              <a:t>deserializer</a:t>
            </a:r>
            <a:r>
              <a:rPr lang="en-US" sz="1200" kern="1200" dirty="0" smtClean="0">
                <a:solidFill>
                  <a:schemeClr val="tx1"/>
                </a:solidFill>
                <a:effectLst/>
                <a:latin typeface="+mn-lt"/>
                <a:ea typeface="+mn-ea"/>
                <a:cs typeface="+mn-cs"/>
              </a:rPr>
              <a:t> methods and any supporting information required by that implementation. </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mn-lt"/>
                <a:ea typeface="+mn-ea"/>
                <a:cs typeface="+mn-cs"/>
              </a:rPr>
              <a:t>Hive now records the schema version in the </a:t>
            </a:r>
            <a:r>
              <a:rPr lang="en-US" sz="1200" kern="1200" dirty="0" err="1" smtClean="0">
                <a:solidFill>
                  <a:schemeClr val="tx1"/>
                </a:solidFill>
                <a:latin typeface="+mn-lt"/>
                <a:ea typeface="+mn-ea"/>
                <a:cs typeface="+mn-cs"/>
              </a:rPr>
              <a:t>metastore</a:t>
            </a:r>
            <a:r>
              <a:rPr lang="en-US" sz="1200" kern="1200" dirty="0" smtClean="0">
                <a:solidFill>
                  <a:schemeClr val="tx1"/>
                </a:solidFill>
                <a:latin typeface="+mn-lt"/>
                <a:ea typeface="+mn-ea"/>
                <a:cs typeface="+mn-cs"/>
              </a:rPr>
              <a:t> database and verifies that the </a:t>
            </a:r>
            <a:r>
              <a:rPr lang="en-US" sz="1200" kern="1200" dirty="0" err="1" smtClean="0">
                <a:solidFill>
                  <a:schemeClr val="tx1"/>
                </a:solidFill>
                <a:latin typeface="+mn-lt"/>
                <a:ea typeface="+mn-ea"/>
                <a:cs typeface="+mn-cs"/>
              </a:rPr>
              <a:t>metastore</a:t>
            </a:r>
            <a:r>
              <a:rPr lang="en-US" sz="1200" kern="1200" dirty="0" smtClean="0">
                <a:solidFill>
                  <a:schemeClr val="tx1"/>
                </a:solidFill>
                <a:latin typeface="+mn-lt"/>
                <a:ea typeface="+mn-ea"/>
                <a:cs typeface="+mn-cs"/>
              </a:rPr>
              <a:t> schema version is compatible with Hive binaries that are  going to </a:t>
            </a:r>
            <a:r>
              <a:rPr lang="en-US" sz="1200" kern="1200" dirty="0" err="1" smtClean="0">
                <a:solidFill>
                  <a:schemeClr val="tx1"/>
                </a:solidFill>
                <a:latin typeface="+mn-lt"/>
                <a:ea typeface="+mn-ea"/>
                <a:cs typeface="+mn-cs"/>
              </a:rPr>
              <a:t>accesss</a:t>
            </a:r>
            <a:r>
              <a:rPr lang="en-US" sz="1200" kern="1200" dirty="0" smtClean="0">
                <a:solidFill>
                  <a:schemeClr val="tx1"/>
                </a:solidFill>
                <a:latin typeface="+mn-lt"/>
                <a:ea typeface="+mn-ea"/>
                <a:cs typeface="+mn-cs"/>
              </a:rPr>
              <a:t> the </a:t>
            </a:r>
            <a:r>
              <a:rPr lang="en-US" sz="1200" kern="1200" dirty="0" err="1" smtClean="0">
                <a:solidFill>
                  <a:schemeClr val="tx1"/>
                </a:solidFill>
                <a:latin typeface="+mn-lt"/>
                <a:ea typeface="+mn-ea"/>
                <a:cs typeface="+mn-cs"/>
              </a:rPr>
              <a:t>metastore</a:t>
            </a:r>
            <a:r>
              <a:rPr lang="en-US" sz="1200" kern="1200" dirty="0" smtClean="0">
                <a:solidFill>
                  <a:schemeClr val="tx1"/>
                </a:solidFill>
                <a:latin typeface="+mn-lt"/>
                <a:ea typeface="+mn-ea"/>
                <a:cs typeface="+mn-cs"/>
              </a:rPr>
              <a:t>. Note that the Hive properties to implicitly create or alter the existing schema are disabled by default. Hive will not attempt to change the </a:t>
            </a:r>
            <a:r>
              <a:rPr lang="en-US" sz="1200" kern="1200" dirty="0" err="1" smtClean="0">
                <a:solidFill>
                  <a:schemeClr val="tx1"/>
                </a:solidFill>
                <a:latin typeface="+mn-lt"/>
                <a:ea typeface="+mn-ea"/>
                <a:cs typeface="+mn-cs"/>
              </a:rPr>
              <a:t>metastore</a:t>
            </a:r>
            <a:r>
              <a:rPr lang="en-US" sz="1200" kern="1200" dirty="0" smtClean="0">
                <a:solidFill>
                  <a:schemeClr val="tx1"/>
                </a:solidFill>
                <a:latin typeface="+mn-lt"/>
                <a:ea typeface="+mn-ea"/>
                <a:cs typeface="+mn-cs"/>
              </a:rPr>
              <a:t>   schema implicitly. When you execute a Hive query against an old schema, it will fail to access the </a:t>
            </a:r>
            <a:r>
              <a:rPr lang="en-US" sz="1200" kern="1200" dirty="0" err="1" smtClean="0">
                <a:solidFill>
                  <a:schemeClr val="tx1"/>
                </a:solidFill>
                <a:latin typeface="+mn-lt"/>
                <a:ea typeface="+mn-ea"/>
                <a:cs typeface="+mn-cs"/>
              </a:rPr>
              <a:t>metastore</a:t>
            </a:r>
            <a:r>
              <a:rPr lang="en-US" sz="1200" kern="1200" dirty="0" smtClean="0">
                <a:solidFill>
                  <a:schemeClr val="tx1"/>
                </a:solidFill>
                <a:latin typeface="+mn-lt"/>
                <a:ea typeface="+mn-ea"/>
                <a:cs typeface="+mn-cs"/>
              </a:rPr>
              <a:t>.</a:t>
            </a:r>
            <a:endParaRPr lang="en-US" sz="1200" kern="1200" dirty="0" smtClean="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endParaRPr lang="en-US" dirty="0" smtClean="0"/>
          </a:p>
          <a:p>
            <a:endParaRPr lang="en-US" dirty="0"/>
          </a:p>
        </p:txBody>
      </p:sp>
      <p:sp>
        <p:nvSpPr>
          <p:cNvPr id="4" name="Slide Number Placeholder 3"/>
          <p:cNvSpPr>
            <a:spLocks noGrp="1"/>
          </p:cNvSpPr>
          <p:nvPr>
            <p:ph type="sldNum" sz="quarter" idx="10"/>
          </p:nvPr>
        </p:nvSpPr>
        <p:spPr/>
        <p:txBody>
          <a:bodyPr/>
          <a:lstStyle/>
          <a:p>
            <a:fld id="{D9434DCB-D3FE-E14D-86B7-108566F794E7}" type="slidenum">
              <a:rPr lang="en-US" smtClean="0"/>
              <a:t>15</a:t>
            </a:fld>
            <a:endParaRPr lang="en-US"/>
          </a:p>
        </p:txBody>
      </p:sp>
    </p:spTree>
    <p:extLst>
      <p:ext uri="{BB962C8B-B14F-4D97-AF65-F5344CB8AC3E}">
        <p14:creationId xmlns:p14="http://schemas.microsoft.com/office/powerpoint/2010/main" val="12055515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These </a:t>
            </a:r>
            <a:r>
              <a:rPr lang="en-US" sz="1200" kern="1200" smtClean="0">
                <a:solidFill>
                  <a:schemeClr val="tx1"/>
                </a:solidFill>
                <a:effectLst/>
                <a:latin typeface="+mn-lt"/>
                <a:ea typeface="+mn-ea"/>
                <a:cs typeface="+mn-cs"/>
              </a:rPr>
              <a:t>repartition operators </a:t>
            </a:r>
            <a:r>
              <a:rPr lang="en-US" sz="1200" kern="1200" dirty="0" smtClean="0">
                <a:solidFill>
                  <a:schemeClr val="tx1"/>
                </a:solidFill>
                <a:effectLst/>
                <a:latin typeface="+mn-lt"/>
                <a:ea typeface="+mn-ea"/>
                <a:cs typeface="+mn-cs"/>
              </a:rPr>
              <a:t>mark the boundary between the map phase and a reduce phase during physical </a:t>
            </a:r>
            <a:r>
              <a:rPr lang="en-US" sz="1200" kern="1200" smtClean="0">
                <a:solidFill>
                  <a:schemeClr val="tx1"/>
                </a:solidFill>
                <a:effectLst/>
                <a:latin typeface="+mn-lt"/>
                <a:ea typeface="+mn-ea"/>
                <a:cs typeface="+mn-cs"/>
              </a:rPr>
              <a:t>plan generation</a:t>
            </a:r>
            <a:r>
              <a:rPr lang="en-US" sz="1200" kern="1200" dirty="0" smtClean="0">
                <a:solidFill>
                  <a:schemeClr val="tx1"/>
                </a:solidFill>
                <a:effectLst/>
                <a:latin typeface="+mn-lt"/>
                <a:ea typeface="+mn-ea"/>
                <a:cs typeface="+mn-cs"/>
              </a:rPr>
              <a:t>. </a:t>
            </a:r>
          </a:p>
          <a:p>
            <a:endParaRPr lang="en-US" dirty="0"/>
          </a:p>
        </p:txBody>
      </p:sp>
      <p:sp>
        <p:nvSpPr>
          <p:cNvPr id="4" name="Slide Number Placeholder 3"/>
          <p:cNvSpPr>
            <a:spLocks noGrp="1"/>
          </p:cNvSpPr>
          <p:nvPr>
            <p:ph type="sldNum" sz="quarter" idx="10"/>
          </p:nvPr>
        </p:nvSpPr>
        <p:spPr/>
        <p:txBody>
          <a:bodyPr/>
          <a:lstStyle/>
          <a:p>
            <a:fld id="{D9434DCB-D3FE-E14D-86B7-108566F794E7}" type="slidenum">
              <a:rPr lang="en-US" smtClean="0"/>
              <a:t>17</a:t>
            </a:fld>
            <a:endParaRPr lang="en-US"/>
          </a:p>
        </p:txBody>
      </p:sp>
    </p:spTree>
    <p:extLst>
      <p:ext uri="{BB962C8B-B14F-4D97-AF65-F5344CB8AC3E}">
        <p14:creationId xmlns:p14="http://schemas.microsoft.com/office/powerpoint/2010/main" val="27251032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The EXTERNAL keyword lets you create a table and provide a LOCATION so that Hive does not use a default location for this table. This comes in handy if you already have data generated. When dropping an EXTERNAL table, data in the table is NOT deleted from the file system.</a:t>
            </a:r>
            <a:endParaRPr lang="en-US" dirty="0"/>
          </a:p>
        </p:txBody>
      </p:sp>
      <p:sp>
        <p:nvSpPr>
          <p:cNvPr id="4" name="Slide Number Placeholder 3"/>
          <p:cNvSpPr>
            <a:spLocks noGrp="1"/>
          </p:cNvSpPr>
          <p:nvPr>
            <p:ph type="sldNum" sz="quarter" idx="10"/>
          </p:nvPr>
        </p:nvSpPr>
        <p:spPr/>
        <p:txBody>
          <a:bodyPr/>
          <a:lstStyle/>
          <a:p>
            <a:fld id="{D9434DCB-D3FE-E14D-86B7-108566F794E7}" type="slidenum">
              <a:rPr lang="en-US" smtClean="0"/>
              <a:t>18</a:t>
            </a:fld>
            <a:endParaRPr lang="en-US"/>
          </a:p>
        </p:txBody>
      </p:sp>
    </p:spTree>
    <p:extLst>
      <p:ext uri="{BB962C8B-B14F-4D97-AF65-F5344CB8AC3E}">
        <p14:creationId xmlns:p14="http://schemas.microsoft.com/office/powerpoint/2010/main" val="17710146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Declarative programming is where you say what you want without having to say how to do it. </a:t>
            </a:r>
            <a:r>
              <a:rPr lang="en-US" sz="1200" kern="1200" dirty="0" err="1" smtClean="0">
                <a:solidFill>
                  <a:schemeClr val="tx1"/>
                </a:solidFill>
                <a:latin typeface="+mn-lt"/>
                <a:ea typeface="+mn-ea"/>
                <a:cs typeface="+mn-cs"/>
              </a:rPr>
              <a:t>e.g</a:t>
            </a:r>
            <a:r>
              <a:rPr lang="en-US" sz="1200" kern="1200" dirty="0" smtClean="0">
                <a:solidFill>
                  <a:schemeClr val="tx1"/>
                </a:solidFill>
                <a:latin typeface="+mn-lt"/>
                <a:ea typeface="+mn-ea"/>
                <a:cs typeface="+mn-cs"/>
              </a:rPr>
              <a:t> SQL, </a:t>
            </a:r>
            <a:r>
              <a:rPr lang="en-US" sz="1200" kern="1200" dirty="0" err="1" smtClean="0">
                <a:solidFill>
                  <a:schemeClr val="tx1"/>
                </a:solidFill>
                <a:latin typeface="+mn-lt"/>
                <a:ea typeface="+mn-ea"/>
                <a:cs typeface="+mn-cs"/>
              </a:rPr>
              <a:t>yacc</a:t>
            </a:r>
            <a:r>
              <a:rPr lang="en-US" sz="1200" kern="1200" dirty="0" smtClean="0">
                <a:solidFill>
                  <a:schemeClr val="tx1"/>
                </a:solidFill>
                <a:latin typeface="+mn-lt"/>
                <a:ea typeface="+mn-ea"/>
                <a:cs typeface="+mn-cs"/>
              </a:rPr>
              <a: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lex</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With procedural programming, you have to specify exact steps to get the result. e.g. C</a:t>
            </a:r>
            <a:endParaRPr lang="en-US" dirty="0"/>
          </a:p>
        </p:txBody>
      </p:sp>
      <p:sp>
        <p:nvSpPr>
          <p:cNvPr id="4" name="Slide Number Placeholder 3"/>
          <p:cNvSpPr>
            <a:spLocks noGrp="1"/>
          </p:cNvSpPr>
          <p:nvPr>
            <p:ph type="sldNum" sz="quarter" idx="10"/>
          </p:nvPr>
        </p:nvSpPr>
        <p:spPr/>
        <p:txBody>
          <a:bodyPr/>
          <a:lstStyle/>
          <a:p>
            <a:fld id="{D9434DCB-D3FE-E14D-86B7-108566F794E7}" type="slidenum">
              <a:rPr lang="en-US" smtClean="0"/>
              <a:t>22</a:t>
            </a:fld>
            <a:endParaRPr lang="en-US"/>
          </a:p>
        </p:txBody>
      </p:sp>
    </p:spTree>
    <p:extLst>
      <p:ext uri="{BB962C8B-B14F-4D97-AF65-F5344CB8AC3E}">
        <p14:creationId xmlns:p14="http://schemas.microsoft.com/office/powerpoint/2010/main" val="23948184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Declarative programming is where you say what you want without having to say how to do it. </a:t>
            </a:r>
            <a:r>
              <a:rPr lang="en-US" sz="1200" kern="1200" dirty="0" err="1" smtClean="0">
                <a:solidFill>
                  <a:schemeClr val="tx1"/>
                </a:solidFill>
                <a:latin typeface="+mn-lt"/>
                <a:ea typeface="+mn-ea"/>
                <a:cs typeface="+mn-cs"/>
              </a:rPr>
              <a:t>e.g</a:t>
            </a:r>
            <a:r>
              <a:rPr lang="en-US" sz="1200" kern="1200" dirty="0" smtClean="0">
                <a:solidFill>
                  <a:schemeClr val="tx1"/>
                </a:solidFill>
                <a:latin typeface="+mn-lt"/>
                <a:ea typeface="+mn-ea"/>
                <a:cs typeface="+mn-cs"/>
              </a:rPr>
              <a:t> SQL, </a:t>
            </a:r>
            <a:r>
              <a:rPr lang="en-US" sz="1200" kern="1200" dirty="0" err="1" smtClean="0">
                <a:solidFill>
                  <a:schemeClr val="tx1"/>
                </a:solidFill>
                <a:latin typeface="+mn-lt"/>
                <a:ea typeface="+mn-ea"/>
                <a:cs typeface="+mn-cs"/>
              </a:rPr>
              <a:t>yacc</a:t>
            </a:r>
            <a:r>
              <a:rPr lang="en-US" sz="1200" kern="1200" dirty="0" smtClean="0">
                <a:solidFill>
                  <a:schemeClr val="tx1"/>
                </a:solidFill>
                <a:latin typeface="+mn-lt"/>
                <a:ea typeface="+mn-ea"/>
                <a:cs typeface="+mn-cs"/>
              </a:rPr>
              <a: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lex</a:t>
            </a:r>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With procedural programming, you have to specify exact steps to get the result. e.g. C</a:t>
            </a:r>
            <a:endParaRPr lang="en-US" dirty="0"/>
          </a:p>
        </p:txBody>
      </p:sp>
      <p:sp>
        <p:nvSpPr>
          <p:cNvPr id="4" name="Slide Number Placeholder 3"/>
          <p:cNvSpPr>
            <a:spLocks noGrp="1"/>
          </p:cNvSpPr>
          <p:nvPr>
            <p:ph type="sldNum" sz="quarter" idx="10"/>
          </p:nvPr>
        </p:nvSpPr>
        <p:spPr/>
        <p:txBody>
          <a:bodyPr/>
          <a:lstStyle/>
          <a:p>
            <a:fld id="{D9434DCB-D3FE-E14D-86B7-108566F794E7}" type="slidenum">
              <a:rPr lang="en-US" smtClean="0"/>
              <a:t>23</a:t>
            </a:fld>
            <a:endParaRPr lang="en-US"/>
          </a:p>
        </p:txBody>
      </p:sp>
    </p:spTree>
    <p:extLst>
      <p:ext uri="{BB962C8B-B14F-4D97-AF65-F5344CB8AC3E}">
        <p14:creationId xmlns:p14="http://schemas.microsoft.com/office/powerpoint/2010/main" val="23948184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SELECT * FROM </a:t>
            </a:r>
            <a:r>
              <a:rPr lang="en-US" sz="1200" kern="1200" dirty="0" err="1" smtClean="0">
                <a:solidFill>
                  <a:schemeClr val="tx1"/>
                </a:solidFill>
                <a:latin typeface="+mn-lt"/>
                <a:ea typeface="+mn-ea"/>
                <a:cs typeface="+mn-cs"/>
              </a:rPr>
              <a:t>grep</a:t>
            </a:r>
            <a:r>
              <a:rPr lang="en-US" sz="1200" kern="1200" dirty="0" smtClean="0">
                <a:solidFill>
                  <a:schemeClr val="tx1"/>
                </a:solidFill>
                <a:latin typeface="+mn-lt"/>
                <a:ea typeface="+mn-ea"/>
                <a:cs typeface="+mn-cs"/>
              </a:rPr>
              <a:t> WHERE field like ‘%XYZ%’;</a:t>
            </a:r>
          </a:p>
          <a:p>
            <a:r>
              <a:rPr lang="en-US" sz="1200" kern="1200" dirty="0" smtClean="0">
                <a:solidFill>
                  <a:schemeClr val="tx1"/>
                </a:solidFill>
                <a:latin typeface="+mn-lt"/>
                <a:ea typeface="+mn-ea"/>
                <a:cs typeface="+mn-cs"/>
              </a:rPr>
              <a:t>[The table “</a:t>
            </a:r>
            <a:r>
              <a:rPr lang="en-US" sz="1200" kern="1200" dirty="0" err="1" smtClean="0">
                <a:solidFill>
                  <a:schemeClr val="tx1"/>
                </a:solidFill>
                <a:latin typeface="+mn-lt"/>
                <a:ea typeface="+mn-ea"/>
                <a:cs typeface="+mn-cs"/>
              </a:rPr>
              <a:t>grep</a:t>
            </a:r>
            <a:r>
              <a:rPr lang="en-US" sz="1200" kern="1200" dirty="0" smtClean="0">
                <a:solidFill>
                  <a:schemeClr val="tx1"/>
                </a:solidFill>
                <a:latin typeface="+mn-lt"/>
                <a:ea typeface="+mn-ea"/>
                <a:cs typeface="+mn-cs"/>
              </a:rPr>
              <a:t>” has two columns: (key STRING, field STRING). It has</a:t>
            </a:r>
          </a:p>
          <a:p>
            <a:r>
              <a:rPr lang="en-US" sz="1200" kern="1200" dirty="0" smtClean="0">
                <a:solidFill>
                  <a:schemeClr val="tx1"/>
                </a:solidFill>
                <a:latin typeface="+mn-lt"/>
                <a:ea typeface="+mn-ea"/>
                <a:cs typeface="+mn-cs"/>
              </a:rPr>
              <a:t>500,000,000 rows and takes 50 GB disk space. </a:t>
            </a:r>
          </a:p>
          <a:p>
            <a:r>
              <a:rPr lang="en-US" sz="1200" kern="1200" dirty="0" smtClean="0">
                <a:solidFill>
                  <a:schemeClr val="tx1"/>
                </a:solidFill>
                <a:latin typeface="+mn-lt"/>
                <a:ea typeface="+mn-ea"/>
                <a:cs typeface="+mn-cs"/>
              </a:rPr>
              <a:t>~ ]</a:t>
            </a:r>
          </a:p>
          <a:p>
            <a:r>
              <a:rPr lang="en-US" sz="1200" kern="1200" dirty="0" smtClean="0">
                <a:solidFill>
                  <a:schemeClr val="tx1"/>
                </a:solidFill>
                <a:latin typeface="+mn-lt"/>
                <a:ea typeface="+mn-ea"/>
                <a:cs typeface="+mn-cs"/>
              </a:rPr>
              <a:t>SELECT </a:t>
            </a:r>
            <a:r>
              <a:rPr lang="en-US" sz="1200" kern="1200" dirty="0" err="1" smtClean="0">
                <a:solidFill>
                  <a:schemeClr val="tx1"/>
                </a:solidFill>
                <a:latin typeface="+mn-lt"/>
                <a:ea typeface="+mn-ea"/>
                <a:cs typeface="+mn-cs"/>
              </a:rPr>
              <a:t>pageRank</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pageURL</a:t>
            </a:r>
            <a:r>
              <a:rPr lang="en-US" sz="1200" kern="1200" dirty="0" smtClean="0">
                <a:solidFill>
                  <a:schemeClr val="tx1"/>
                </a:solidFill>
                <a:latin typeface="+mn-lt"/>
                <a:ea typeface="+mn-ea"/>
                <a:cs typeface="+mn-cs"/>
              </a:rPr>
              <a:t> FROM rankings WHERE </a:t>
            </a:r>
            <a:r>
              <a:rPr lang="en-US" sz="1200" kern="1200" dirty="0" err="1" smtClean="0">
                <a:solidFill>
                  <a:schemeClr val="tx1"/>
                </a:solidFill>
                <a:latin typeface="+mn-lt"/>
                <a:ea typeface="+mn-ea"/>
                <a:cs typeface="+mn-cs"/>
              </a:rPr>
              <a:t>pageRank</a:t>
            </a:r>
            <a:r>
              <a:rPr lang="en-US" sz="1200" kern="1200" dirty="0" smtClean="0">
                <a:solidFill>
                  <a:schemeClr val="tx1"/>
                </a:solidFill>
                <a:latin typeface="+mn-lt"/>
                <a:ea typeface="+mn-ea"/>
                <a:cs typeface="+mn-cs"/>
              </a:rPr>
              <a:t> &gt; 10; </a:t>
            </a:r>
          </a:p>
          <a:p>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The table “rankings” has three columns: (</a:t>
            </a:r>
            <a:r>
              <a:rPr lang="en-US" sz="1200" kern="1200" dirty="0" err="1" smtClean="0">
                <a:solidFill>
                  <a:schemeClr val="tx1"/>
                </a:solidFill>
                <a:latin typeface="+mn-lt"/>
                <a:ea typeface="+mn-ea"/>
                <a:cs typeface="+mn-cs"/>
              </a:rPr>
              <a:t>pageRank</a:t>
            </a:r>
            <a:r>
              <a:rPr lang="en-US" sz="1200" kern="1200" dirty="0" smtClean="0">
                <a:solidFill>
                  <a:schemeClr val="tx1"/>
                </a:solidFill>
                <a:latin typeface="+mn-lt"/>
                <a:ea typeface="+mn-ea"/>
                <a:cs typeface="+mn-cs"/>
              </a:rPr>
              <a:t> INT, </a:t>
            </a:r>
            <a:r>
              <a:rPr lang="en-US" sz="1200" kern="1200" dirty="0" err="1" smtClean="0">
                <a:solidFill>
                  <a:schemeClr val="tx1"/>
                </a:solidFill>
                <a:latin typeface="+mn-lt"/>
                <a:ea typeface="+mn-ea"/>
                <a:cs typeface="+mn-cs"/>
              </a:rPr>
              <a:t>pageURL</a:t>
            </a:r>
            <a:r>
              <a:rPr lang="en-US" sz="1200" kern="1200" dirty="0" smtClean="0">
                <a:solidFill>
                  <a:schemeClr val="tx1"/>
                </a:solidFill>
                <a:latin typeface="+mn-lt"/>
                <a:ea typeface="+mn-ea"/>
                <a:cs typeface="+mn-cs"/>
              </a:rPr>
              <a:t> STRING,</a:t>
            </a:r>
          </a:p>
          <a:p>
            <a:r>
              <a:rPr lang="en-US" sz="1200" kern="1200" dirty="0" err="1" smtClean="0">
                <a:solidFill>
                  <a:schemeClr val="tx1"/>
                </a:solidFill>
                <a:latin typeface="+mn-lt"/>
                <a:ea typeface="+mn-ea"/>
                <a:cs typeface="+mn-cs"/>
              </a:rPr>
              <a:t>avgDuration</a:t>
            </a:r>
            <a:r>
              <a:rPr lang="en-US" sz="1200" kern="1200" dirty="0" smtClean="0">
                <a:solidFill>
                  <a:schemeClr val="tx1"/>
                </a:solidFill>
                <a:latin typeface="+mn-lt"/>
                <a:ea typeface="+mn-ea"/>
                <a:cs typeface="+mn-cs"/>
              </a:rPr>
              <a:t> INT). It has 56289700 rows and takes 3.3 GB disk space. ]</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SELECT </a:t>
            </a:r>
            <a:r>
              <a:rPr lang="en-US" sz="1200" kern="1200" dirty="0" err="1" smtClean="0">
                <a:solidFill>
                  <a:schemeClr val="tx1"/>
                </a:solidFill>
                <a:latin typeface="+mn-lt"/>
                <a:ea typeface="+mn-ea"/>
                <a:cs typeface="+mn-cs"/>
              </a:rPr>
              <a:t>sourceIP</a:t>
            </a:r>
            <a:r>
              <a:rPr lang="en-US" sz="1200" kern="1200" dirty="0" smtClean="0">
                <a:solidFill>
                  <a:schemeClr val="tx1"/>
                </a:solidFill>
                <a:latin typeface="+mn-lt"/>
                <a:ea typeface="+mn-ea"/>
                <a:cs typeface="+mn-cs"/>
              </a:rPr>
              <a:t>, SUM(</a:t>
            </a:r>
            <a:r>
              <a:rPr lang="en-US" sz="1200" kern="1200" dirty="0" err="1" smtClean="0">
                <a:solidFill>
                  <a:schemeClr val="tx1"/>
                </a:solidFill>
                <a:latin typeface="+mn-lt"/>
                <a:ea typeface="+mn-ea"/>
                <a:cs typeface="+mn-cs"/>
              </a:rPr>
              <a:t>adRevenue</a:t>
            </a:r>
            <a:r>
              <a:rPr lang="en-US" sz="1200" kern="1200" dirty="0" smtClean="0">
                <a:solidFill>
                  <a:schemeClr val="tx1"/>
                </a:solidFill>
                <a:latin typeface="+mn-lt"/>
                <a:ea typeface="+mn-ea"/>
                <a:cs typeface="+mn-cs"/>
              </a:rPr>
              <a:t>) FROM </a:t>
            </a:r>
            <a:r>
              <a:rPr lang="en-US" sz="1200" kern="1200" dirty="0" err="1" smtClean="0">
                <a:solidFill>
                  <a:schemeClr val="tx1"/>
                </a:solidFill>
                <a:latin typeface="+mn-lt"/>
                <a:ea typeface="+mn-ea"/>
                <a:cs typeface="+mn-cs"/>
              </a:rPr>
              <a:t>uservisits</a:t>
            </a:r>
            <a:r>
              <a:rPr lang="en-US" sz="1200" kern="1200" dirty="0" smtClean="0">
                <a:solidFill>
                  <a:schemeClr val="tx1"/>
                </a:solidFill>
                <a:latin typeface="+mn-lt"/>
                <a:ea typeface="+mn-ea"/>
                <a:cs typeface="+mn-cs"/>
              </a:rPr>
              <a:t> GROUP BY </a:t>
            </a:r>
            <a:r>
              <a:rPr lang="en-US" sz="1200" kern="1200" dirty="0" err="1" smtClean="0">
                <a:solidFill>
                  <a:schemeClr val="tx1"/>
                </a:solidFill>
                <a:latin typeface="+mn-lt"/>
                <a:ea typeface="+mn-ea"/>
                <a:cs typeface="+mn-cs"/>
              </a:rPr>
              <a:t>sourceIP</a:t>
            </a:r>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[The table “</a:t>
            </a:r>
            <a:r>
              <a:rPr lang="en-US" sz="1200" kern="1200" dirty="0" err="1" smtClean="0">
                <a:solidFill>
                  <a:schemeClr val="tx1"/>
                </a:solidFill>
                <a:latin typeface="+mn-lt"/>
                <a:ea typeface="+mn-ea"/>
                <a:cs typeface="+mn-cs"/>
              </a:rPr>
              <a:t>uservisits</a:t>
            </a:r>
            <a:r>
              <a:rPr lang="en-US" sz="1200" kern="1200" dirty="0" smtClean="0">
                <a:solidFill>
                  <a:schemeClr val="tx1"/>
                </a:solidFill>
                <a:latin typeface="+mn-lt"/>
                <a:ea typeface="+mn-ea"/>
                <a:cs typeface="+mn-cs"/>
              </a:rPr>
              <a:t>” has 9 columns: (</a:t>
            </a:r>
            <a:r>
              <a:rPr lang="en-US" sz="1200" kern="1200" dirty="0" err="1" smtClean="0">
                <a:solidFill>
                  <a:schemeClr val="tx1"/>
                </a:solidFill>
                <a:latin typeface="+mn-lt"/>
                <a:ea typeface="+mn-ea"/>
                <a:cs typeface="+mn-cs"/>
              </a:rPr>
              <a:t>sourceIP</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STRING,destURL</a:t>
            </a:r>
            <a:endParaRPr lang="en-US" sz="1200" kern="1200" dirty="0" smtClean="0">
              <a:solidFill>
                <a:schemeClr val="tx1"/>
              </a:solidFill>
              <a:latin typeface="+mn-lt"/>
              <a:ea typeface="+mn-ea"/>
              <a:cs typeface="+mn-cs"/>
            </a:endParaRPr>
          </a:p>
          <a:p>
            <a:r>
              <a:rPr lang="en-US" sz="1200" kern="1200" dirty="0" err="1" smtClean="0">
                <a:solidFill>
                  <a:schemeClr val="tx1"/>
                </a:solidFill>
                <a:latin typeface="+mn-lt"/>
                <a:ea typeface="+mn-ea"/>
                <a:cs typeface="+mn-cs"/>
              </a:rPr>
              <a:t>STRING,visitDate</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STRING,adRevenue</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DOUBLE,userAgent</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STRING,countryCode</a:t>
            </a:r>
            <a:endParaRPr lang="en-US" sz="1200" kern="1200" dirty="0" smtClean="0">
              <a:solidFill>
                <a:schemeClr val="tx1"/>
              </a:solidFill>
              <a:latin typeface="+mn-lt"/>
              <a:ea typeface="+mn-ea"/>
              <a:cs typeface="+mn-cs"/>
            </a:endParaRPr>
          </a:p>
          <a:p>
            <a:r>
              <a:rPr lang="en-US" sz="1200" kern="1200" dirty="0" err="1" smtClean="0">
                <a:solidFill>
                  <a:schemeClr val="tx1"/>
                </a:solidFill>
                <a:latin typeface="+mn-lt"/>
                <a:ea typeface="+mn-ea"/>
                <a:cs typeface="+mn-cs"/>
              </a:rPr>
              <a:t>STRING,languageCode</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STRING,searchWord</a:t>
            </a:r>
            <a:r>
              <a:rPr lang="en-US" sz="1200" kern="1200" dirty="0" smtClean="0">
                <a:solidFill>
                  <a:schemeClr val="tx1"/>
                </a:solidFill>
                <a:latin typeface="+mn-lt"/>
                <a:ea typeface="+mn-ea"/>
                <a:cs typeface="+mn-cs"/>
              </a:rPr>
              <a:t> </a:t>
            </a:r>
            <a:r>
              <a:rPr lang="en-US" sz="1200" kern="1200" dirty="0" err="1" smtClean="0">
                <a:solidFill>
                  <a:schemeClr val="tx1"/>
                </a:solidFill>
                <a:latin typeface="+mn-lt"/>
                <a:ea typeface="+mn-ea"/>
                <a:cs typeface="+mn-cs"/>
              </a:rPr>
              <a:t>STRING,duration</a:t>
            </a:r>
            <a:r>
              <a:rPr lang="en-US" sz="1200" kern="1200" dirty="0" smtClean="0">
                <a:solidFill>
                  <a:schemeClr val="tx1"/>
                </a:solidFill>
                <a:latin typeface="+mn-lt"/>
                <a:ea typeface="+mn-ea"/>
                <a:cs typeface="+mn-cs"/>
              </a:rPr>
              <a:t> INT ). It has</a:t>
            </a:r>
          </a:p>
          <a:p>
            <a:r>
              <a:rPr lang="en-US" sz="1200" kern="1200" dirty="0" smtClean="0">
                <a:solidFill>
                  <a:schemeClr val="tx1"/>
                </a:solidFill>
                <a:latin typeface="+mn-lt"/>
                <a:ea typeface="+mn-ea"/>
                <a:cs typeface="+mn-cs"/>
              </a:rPr>
              <a:t>465000000 rows and takes 60GB disk space.</a:t>
            </a:r>
          </a:p>
          <a:p>
            <a:r>
              <a:rPr lang="en-US" sz="1200" kern="1200" dirty="0" smtClean="0">
                <a:solidFill>
                  <a:schemeClr val="tx1"/>
                </a:solidFill>
                <a:latin typeface="+mn-lt"/>
                <a:ea typeface="+mn-ea"/>
                <a:cs typeface="+mn-cs"/>
              </a:rPr>
              <a:t>]</a:t>
            </a:r>
          </a:p>
          <a:p>
            <a:r>
              <a:rPr lang="en-US" sz="1200" kern="1200" dirty="0" smtClean="0">
                <a:solidFill>
                  <a:schemeClr val="tx1"/>
                </a:solidFill>
                <a:latin typeface="+mn-lt"/>
                <a:ea typeface="+mn-ea"/>
                <a:cs typeface="+mn-cs"/>
              </a:rPr>
              <a:t>SELECT </a:t>
            </a:r>
            <a:r>
              <a:rPr lang="en-US" sz="1200" kern="1200" dirty="0" err="1" smtClean="0">
                <a:solidFill>
                  <a:schemeClr val="tx1"/>
                </a:solidFill>
                <a:latin typeface="+mn-lt"/>
                <a:ea typeface="+mn-ea"/>
                <a:cs typeface="+mn-cs"/>
              </a:rPr>
              <a:t>sourceIP</a:t>
            </a:r>
            <a:r>
              <a:rPr lang="en-US" sz="1200" kern="1200" dirty="0" smtClean="0">
                <a:solidFill>
                  <a:schemeClr val="tx1"/>
                </a:solidFill>
                <a:latin typeface="+mn-lt"/>
                <a:ea typeface="+mn-ea"/>
                <a:cs typeface="+mn-cs"/>
              </a:rPr>
              <a:t>, AVG(</a:t>
            </a:r>
            <a:r>
              <a:rPr lang="en-US" sz="1200" kern="1200" dirty="0" err="1" smtClean="0">
                <a:solidFill>
                  <a:schemeClr val="tx1"/>
                </a:solidFill>
                <a:latin typeface="+mn-lt"/>
                <a:ea typeface="+mn-ea"/>
                <a:cs typeface="+mn-cs"/>
              </a:rPr>
              <a:t>pageRank</a:t>
            </a:r>
            <a:r>
              <a:rPr lang="en-US" sz="1200" kern="1200" dirty="0" smtClean="0">
                <a:solidFill>
                  <a:schemeClr val="tx1"/>
                </a:solidFill>
                <a:latin typeface="+mn-lt"/>
                <a:ea typeface="+mn-ea"/>
                <a:cs typeface="+mn-cs"/>
              </a:rPr>
              <a:t>), SUM(</a:t>
            </a:r>
            <a:r>
              <a:rPr lang="en-US" sz="1200" kern="1200" dirty="0" err="1" smtClean="0">
                <a:solidFill>
                  <a:schemeClr val="tx1"/>
                </a:solidFill>
                <a:latin typeface="+mn-lt"/>
                <a:ea typeface="+mn-ea"/>
                <a:cs typeface="+mn-cs"/>
              </a:rPr>
              <a:t>adRevenue</a:t>
            </a:r>
            <a:r>
              <a:rPr lang="en-US" sz="1200" kern="1200" dirty="0" smtClean="0">
                <a:solidFill>
                  <a:schemeClr val="tx1"/>
                </a:solidFill>
                <a:latin typeface="+mn-lt"/>
                <a:ea typeface="+mn-ea"/>
                <a:cs typeface="+mn-cs"/>
              </a:rPr>
              <a:t>) FROM rankings R JOIN</a:t>
            </a:r>
          </a:p>
          <a:p>
            <a:r>
              <a:rPr lang="en-US" sz="1200" kern="1200" dirty="0" smtClean="0">
                <a:solidFill>
                  <a:schemeClr val="tx1"/>
                </a:solidFill>
                <a:latin typeface="+mn-lt"/>
                <a:ea typeface="+mn-ea"/>
                <a:cs typeface="+mn-cs"/>
              </a:rPr>
              <a:t>(SELECT * FROM </a:t>
            </a:r>
            <a:r>
              <a:rPr lang="en-US" sz="1200" kern="1200" dirty="0" err="1" smtClean="0">
                <a:solidFill>
                  <a:schemeClr val="tx1"/>
                </a:solidFill>
                <a:latin typeface="+mn-lt"/>
                <a:ea typeface="+mn-ea"/>
                <a:cs typeface="+mn-cs"/>
              </a:rPr>
              <a:t>uservisits</a:t>
            </a:r>
            <a:r>
              <a:rPr lang="en-US" sz="1200" kern="1200" dirty="0" smtClean="0">
                <a:solidFill>
                  <a:schemeClr val="tx1"/>
                </a:solidFill>
                <a:latin typeface="+mn-lt"/>
                <a:ea typeface="+mn-ea"/>
                <a:cs typeface="+mn-cs"/>
              </a:rPr>
              <a:t> UV WHERE </a:t>
            </a:r>
            <a:r>
              <a:rPr lang="en-US" sz="1200" kern="1200" dirty="0" err="1" smtClean="0">
                <a:solidFill>
                  <a:schemeClr val="tx1"/>
                </a:solidFill>
                <a:latin typeface="+mn-lt"/>
                <a:ea typeface="+mn-ea"/>
                <a:cs typeface="+mn-cs"/>
              </a:rPr>
              <a:t>UV.visitDate</a:t>
            </a:r>
            <a:r>
              <a:rPr lang="en-US" sz="1200" kern="1200" dirty="0" smtClean="0">
                <a:solidFill>
                  <a:schemeClr val="tx1"/>
                </a:solidFill>
                <a:latin typeface="+mn-lt"/>
                <a:ea typeface="+mn-ea"/>
                <a:cs typeface="+mn-cs"/>
              </a:rPr>
              <a:t> &gt; '1999-01-01' AND </a:t>
            </a:r>
          </a:p>
          <a:p>
            <a:r>
              <a:rPr lang="en-US" sz="1200" kern="1200" dirty="0" err="1" smtClean="0">
                <a:solidFill>
                  <a:schemeClr val="tx1"/>
                </a:solidFill>
                <a:latin typeface="+mn-lt"/>
                <a:ea typeface="+mn-ea"/>
                <a:cs typeface="+mn-cs"/>
              </a:rPr>
              <a:t>UV.visitDate</a:t>
            </a:r>
            <a:r>
              <a:rPr lang="en-US" sz="1200" kern="1200" dirty="0" smtClean="0">
                <a:solidFill>
                  <a:schemeClr val="tx1"/>
                </a:solidFill>
                <a:latin typeface="+mn-lt"/>
                <a:ea typeface="+mn-ea"/>
                <a:cs typeface="+mn-cs"/>
              </a:rPr>
              <a:t> &lt; '2000-01-01') NUV ON (</a:t>
            </a:r>
            <a:r>
              <a:rPr lang="en-US" sz="1200" kern="1200" dirty="0" err="1" smtClean="0">
                <a:solidFill>
                  <a:schemeClr val="tx1"/>
                </a:solidFill>
                <a:latin typeface="+mn-lt"/>
                <a:ea typeface="+mn-ea"/>
                <a:cs typeface="+mn-cs"/>
              </a:rPr>
              <a:t>R.pageURL</a:t>
            </a:r>
            <a:r>
              <a:rPr lang="en-US" sz="1200" kern="1200" dirty="0" smtClean="0">
                <a:solidFill>
                  <a:schemeClr val="tx1"/>
                </a:solidFill>
                <a:latin typeface="+mn-lt"/>
                <a:ea typeface="+mn-ea"/>
                <a:cs typeface="+mn-cs"/>
              </a:rPr>
              <a:t> = </a:t>
            </a:r>
            <a:r>
              <a:rPr lang="en-US" sz="1200" kern="1200" dirty="0" err="1" smtClean="0">
                <a:solidFill>
                  <a:schemeClr val="tx1"/>
                </a:solidFill>
                <a:latin typeface="+mn-lt"/>
                <a:ea typeface="+mn-ea"/>
                <a:cs typeface="+mn-cs"/>
              </a:rPr>
              <a:t>NUV.destURL</a:t>
            </a:r>
            <a:r>
              <a:rPr lang="en-US" sz="1200" kern="1200" dirty="0" smtClean="0">
                <a:solidFill>
                  <a:schemeClr val="tx1"/>
                </a:solidFill>
                <a:latin typeface="+mn-lt"/>
                <a:ea typeface="+mn-ea"/>
                <a:cs typeface="+mn-cs"/>
              </a:rPr>
              <a:t>) GROUP BY</a:t>
            </a:r>
          </a:p>
          <a:p>
            <a:r>
              <a:rPr lang="en-US" sz="1200" kern="1200" dirty="0" err="1" smtClean="0">
                <a:solidFill>
                  <a:schemeClr val="tx1"/>
                </a:solidFill>
                <a:latin typeface="+mn-lt"/>
                <a:ea typeface="+mn-ea"/>
                <a:cs typeface="+mn-cs"/>
              </a:rPr>
              <a:t>sourceIP</a:t>
            </a:r>
            <a:r>
              <a:rPr lang="en-US" sz="1200" kern="1200" dirty="0" smtClean="0">
                <a:solidFill>
                  <a:schemeClr val="tx1"/>
                </a:solidFill>
                <a:latin typeface="+mn-lt"/>
                <a:ea typeface="+mn-ea"/>
                <a:cs typeface="+mn-cs"/>
              </a:rPr>
              <a:t>;</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s finished in two jobs on Hive and PIG and three jobs on Hadoop.</a:t>
            </a:r>
          </a:p>
          <a:p>
            <a:r>
              <a:rPr lang="en-US" sz="1200" kern="1200" dirty="0" smtClean="0">
                <a:solidFill>
                  <a:schemeClr val="tx1"/>
                </a:solidFill>
                <a:latin typeface="+mn-lt"/>
                <a:ea typeface="+mn-ea"/>
                <a:cs typeface="+mn-cs"/>
              </a:rPr>
              <a:t>The first job, which takes the majority of the time, has 480 mappers and 60</a:t>
            </a:r>
          </a:p>
          <a:p>
            <a:r>
              <a:rPr lang="en-US" sz="1200" kern="1200" dirty="0" smtClean="0">
                <a:solidFill>
                  <a:schemeClr val="tx1"/>
                </a:solidFill>
                <a:latin typeface="+mn-lt"/>
                <a:ea typeface="+mn-ea"/>
                <a:cs typeface="+mn-cs"/>
              </a:rPr>
              <a:t>reducers on all Hive, PIG and Hadoop. The second job on PIG has 120 mappers</a:t>
            </a:r>
          </a:p>
          <a:p>
            <a:r>
              <a:rPr lang="en-US" sz="1200" kern="1200" dirty="0" smtClean="0">
                <a:solidFill>
                  <a:schemeClr val="tx1"/>
                </a:solidFill>
                <a:latin typeface="+mn-lt"/>
                <a:ea typeface="+mn-ea"/>
                <a:cs typeface="+mn-cs"/>
              </a:rPr>
              <a:t>and 60 reducers. The second job on both Hive and Hadoop has 60 mappers and</a:t>
            </a:r>
          </a:p>
          <a:p>
            <a:r>
              <a:rPr lang="en-US" sz="1200" kern="1200" dirty="0" smtClean="0">
                <a:solidFill>
                  <a:schemeClr val="tx1"/>
                </a:solidFill>
                <a:latin typeface="+mn-lt"/>
                <a:ea typeface="+mn-ea"/>
                <a:cs typeface="+mn-cs"/>
              </a:rPr>
              <a:t>60 reducers. The third job on Hadoop has 60 mappers and 1 reducer. </a:t>
            </a:r>
            <a:endParaRPr lang="en-US" dirty="0"/>
          </a:p>
        </p:txBody>
      </p:sp>
      <p:sp>
        <p:nvSpPr>
          <p:cNvPr id="4" name="Slide Number Placeholder 3"/>
          <p:cNvSpPr>
            <a:spLocks noGrp="1"/>
          </p:cNvSpPr>
          <p:nvPr>
            <p:ph type="sldNum" sz="quarter" idx="10"/>
          </p:nvPr>
        </p:nvSpPr>
        <p:spPr/>
        <p:txBody>
          <a:bodyPr/>
          <a:lstStyle/>
          <a:p>
            <a:fld id="{D9434DCB-D3FE-E14D-86B7-108566F794E7}" type="slidenum">
              <a:rPr lang="en-US" smtClean="0"/>
              <a:t>24</a:t>
            </a:fld>
            <a:endParaRPr lang="en-US"/>
          </a:p>
        </p:txBody>
      </p:sp>
    </p:spTree>
    <p:extLst>
      <p:ext uri="{BB962C8B-B14F-4D97-AF65-F5344CB8AC3E}">
        <p14:creationId xmlns:p14="http://schemas.microsoft.com/office/powerpoint/2010/main" val="38812020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Hive has to explicitly maintain consistency between metadata and data – not much details provided in paper</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effectLst/>
              </a:rPr>
              <a:t>In</a:t>
            </a:r>
            <a:r>
              <a:rPr lang="en-US" baseline="0" dirty="0" smtClean="0">
                <a:effectLst/>
              </a:rPr>
              <a:t> memory </a:t>
            </a:r>
            <a:r>
              <a:rPr lang="en-US" baseline="0" dirty="0" err="1" smtClean="0">
                <a:effectLst/>
              </a:rPr>
              <a:t>metastore</a:t>
            </a:r>
            <a:r>
              <a:rPr lang="en-US" baseline="0" dirty="0" smtClean="0">
                <a:effectLst/>
              </a:rPr>
              <a:t>?</a:t>
            </a:r>
            <a:endParaRPr lang="en-US" baseline="0" dirty="0" smtClean="0">
              <a:effectLst/>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effectLst/>
            </a:endParaRPr>
          </a:p>
          <a:p>
            <a:endParaRPr lang="en-US" dirty="0"/>
          </a:p>
        </p:txBody>
      </p:sp>
      <p:sp>
        <p:nvSpPr>
          <p:cNvPr id="4" name="Slide Number Placeholder 3"/>
          <p:cNvSpPr>
            <a:spLocks noGrp="1"/>
          </p:cNvSpPr>
          <p:nvPr>
            <p:ph type="sldNum" sz="quarter" idx="10"/>
          </p:nvPr>
        </p:nvSpPr>
        <p:spPr/>
        <p:txBody>
          <a:bodyPr/>
          <a:lstStyle/>
          <a:p>
            <a:fld id="{D9434DCB-D3FE-E14D-86B7-108566F794E7}" type="slidenum">
              <a:rPr lang="en-US" smtClean="0"/>
              <a:t>25</a:t>
            </a:fld>
            <a:endParaRPr lang="en-US"/>
          </a:p>
        </p:txBody>
      </p:sp>
    </p:spTree>
    <p:extLst>
      <p:ext uri="{BB962C8B-B14F-4D97-AF65-F5344CB8AC3E}">
        <p14:creationId xmlns:p14="http://schemas.microsoft.com/office/powerpoint/2010/main" val="12541529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9" name="Group 8"/>
          <p:cNvGrpSpPr/>
          <p:nvPr/>
        </p:nvGrpSpPr>
        <p:grpSpPr>
          <a:xfrm>
            <a:off x="486873" y="411480"/>
            <a:ext cx="8170254" cy="6035040"/>
            <a:chOff x="486873" y="411480"/>
            <a:chExt cx="8170254" cy="6035040"/>
          </a:xfrm>
        </p:grpSpPr>
        <p:sp>
          <p:nvSpPr>
            <p:cNvPr id="8" name="Rectangle 7"/>
            <p:cNvSpPr/>
            <p:nvPr/>
          </p:nvSpPr>
          <p:spPr>
            <a:xfrm>
              <a:off x="486873" y="411480"/>
              <a:ext cx="8170254" cy="6035040"/>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a:spLocks/>
            </p:cNvSpPr>
            <p:nvPr/>
          </p:nvSpPr>
          <p:spPr>
            <a:xfrm>
              <a:off x="562843" y="475488"/>
              <a:ext cx="7982712" cy="5888736"/>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15" name="Straight Connector 14"/>
            <p:cNvCxnSpPr/>
            <p:nvPr/>
          </p:nvCxnSpPr>
          <p:spPr>
            <a:xfrm>
              <a:off x="562842" y="6133646"/>
              <a:ext cx="7982712" cy="1472"/>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17" name="Rectangle 16"/>
            <p:cNvSpPr/>
            <p:nvPr/>
          </p:nvSpPr>
          <p:spPr>
            <a:xfrm>
              <a:off x="562843" y="457200"/>
              <a:ext cx="7982712" cy="25786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914400" y="1123950"/>
            <a:ext cx="7342188" cy="1924050"/>
          </a:xfrm>
        </p:spPr>
        <p:txBody>
          <a:bodyPr anchor="b" anchorCtr="0">
            <a:noAutofit/>
          </a:bodyPr>
          <a:lstStyle>
            <a:lvl1pPr>
              <a:defRPr sz="5400" kern="1200">
                <a:solidFill>
                  <a:schemeClr val="tx1">
                    <a:lumMod val="75000"/>
                    <a:lumOff val="25000"/>
                  </a:schemeClr>
                </a:solidFill>
                <a:latin typeface="+mj-lt"/>
                <a:ea typeface="+mj-ea"/>
                <a:cs typeface="+mj-cs"/>
              </a:defRPr>
            </a:lvl1pPr>
          </a:lstStyle>
          <a:p>
            <a:r>
              <a:rPr lang="en-US" smtClean="0"/>
              <a:t>Click to edit Master title style</a:t>
            </a:r>
            <a:endParaRPr dirty="0"/>
          </a:p>
        </p:txBody>
      </p:sp>
      <p:sp>
        <p:nvSpPr>
          <p:cNvPr id="3" name="Subtitle 2"/>
          <p:cNvSpPr>
            <a:spLocks noGrp="1"/>
          </p:cNvSpPr>
          <p:nvPr>
            <p:ph type="subTitle" idx="1"/>
          </p:nvPr>
        </p:nvSpPr>
        <p:spPr>
          <a:xfrm>
            <a:off x="914400" y="3429000"/>
            <a:ext cx="7342188" cy="1752600"/>
          </a:xfrm>
        </p:spPr>
        <p:txBody>
          <a:bodyPr vert="horz" lIns="91440" tIns="45720" rIns="91440" bIns="45720" rtlCol="0">
            <a:normAutofit/>
          </a:bodyPr>
          <a:lstStyle>
            <a:lvl1pPr marL="0" indent="0" algn="ctr" defTabSz="914400" rtl="0" eaLnBrk="1" latinLnBrk="0" hangingPunct="1">
              <a:spcBef>
                <a:spcPts val="300"/>
              </a:spcBef>
              <a:buClr>
                <a:schemeClr val="tx1">
                  <a:lumMod val="75000"/>
                  <a:lumOff val="25000"/>
                </a:schemeClr>
              </a:buClr>
              <a:buFont typeface="Arial" pitchFamily="34" charset="0"/>
              <a:buNone/>
              <a:defRPr sz="2000" kern="1200">
                <a:solidFill>
                  <a:schemeClr val="tx1">
                    <a:lumMod val="75000"/>
                    <a:lumOff val="2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a:xfrm>
            <a:off x="573741" y="6122894"/>
            <a:ext cx="2133600" cy="259317"/>
          </a:xfrm>
        </p:spPr>
        <p:txBody>
          <a:bodyPr/>
          <a:lstStyle/>
          <a:p>
            <a:fld id="{7D290233-0DD1-4A80-BB1E-9ADC3556DBB6}" type="datetimeFigureOut">
              <a:rPr lang="en-US" smtClean="0"/>
              <a:t>2/17/15</a:t>
            </a:fld>
            <a:endParaRPr lang="en-US"/>
          </a:p>
        </p:txBody>
      </p:sp>
      <p:sp>
        <p:nvSpPr>
          <p:cNvPr id="5" name="Footer Placeholder 4"/>
          <p:cNvSpPr>
            <a:spLocks noGrp="1"/>
          </p:cNvSpPr>
          <p:nvPr>
            <p:ph type="ftr" sz="quarter" idx="11"/>
          </p:nvPr>
        </p:nvSpPr>
        <p:spPr>
          <a:xfrm>
            <a:off x="5638800" y="6122894"/>
            <a:ext cx="2895600" cy="257810"/>
          </a:xfrm>
        </p:spPr>
        <p:txBody>
          <a:bodyPr/>
          <a:lstStyle/>
          <a:p>
            <a:endParaRPr lang="en-US"/>
          </a:p>
        </p:txBody>
      </p:sp>
      <p:sp>
        <p:nvSpPr>
          <p:cNvPr id="6" name="Slide Number Placeholder 5"/>
          <p:cNvSpPr>
            <a:spLocks noGrp="1"/>
          </p:cNvSpPr>
          <p:nvPr>
            <p:ph type="sldNum" sz="quarter" idx="12"/>
          </p:nvPr>
        </p:nvSpPr>
        <p:spPr>
          <a:xfrm>
            <a:off x="4191000" y="6122894"/>
            <a:ext cx="762000" cy="271463"/>
          </a:xfrm>
        </p:spPr>
        <p:txBody>
          <a:bodyPr/>
          <a:lstStyle/>
          <a:p>
            <a:fld id="{CFE4BAC9-6D41-4691-9299-18EF07EF0177}"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grpSp>
        <p:nvGrpSpPr>
          <p:cNvPr id="8" name="Group 7"/>
          <p:cNvGrpSpPr/>
          <p:nvPr/>
        </p:nvGrpSpPr>
        <p:grpSpPr>
          <a:xfrm>
            <a:off x="182880" y="173699"/>
            <a:ext cx="8778240" cy="6510602"/>
            <a:chOff x="182880" y="173699"/>
            <a:chExt cx="8778240" cy="6510602"/>
          </a:xfrm>
        </p:grpSpPr>
        <p:grpSp>
          <p:nvGrpSpPr>
            <p:cNvPr id="26" name="Group 25"/>
            <p:cNvGrpSpPr/>
            <p:nvPr/>
          </p:nvGrpSpPr>
          <p:grpSpPr>
            <a:xfrm>
              <a:off x="182880" y="173699"/>
              <a:ext cx="8778240" cy="6510602"/>
              <a:chOff x="182880" y="173699"/>
              <a:chExt cx="8778240" cy="6510602"/>
            </a:xfrm>
          </p:grpSpPr>
          <p:grpSp>
            <p:nvGrpSpPr>
              <p:cNvPr id="27" name="Group 26"/>
              <p:cNvGrpSpPr/>
              <p:nvPr/>
            </p:nvGrpSpPr>
            <p:grpSpPr>
              <a:xfrm>
                <a:off x="182880" y="173699"/>
                <a:ext cx="8778240" cy="6510602"/>
                <a:chOff x="182880" y="173699"/>
                <a:chExt cx="8778240" cy="6510602"/>
              </a:xfrm>
            </p:grpSpPr>
            <p:sp>
              <p:nvSpPr>
                <p:cNvPr id="29" name="Rectangle 28"/>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0" name="Group 10"/>
                <p:cNvGrpSpPr/>
                <p:nvPr/>
              </p:nvGrpSpPr>
              <p:grpSpPr>
                <a:xfrm>
                  <a:off x="256032" y="237744"/>
                  <a:ext cx="8622792" cy="6364224"/>
                  <a:chOff x="247157" y="247430"/>
                  <a:chExt cx="8622792" cy="6364224"/>
                </a:xfrm>
              </p:grpSpPr>
              <p:sp>
                <p:nvSpPr>
                  <p:cNvPr id="31" name="Rectangle 30"/>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32" name="Straight Connector 31"/>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grpSp>
          </p:grpSp>
          <p:sp>
            <p:nvSpPr>
              <p:cNvPr id="28" name="Rectangle 27"/>
              <p:cNvSpPr/>
              <p:nvPr/>
            </p:nvSpPr>
            <p:spPr>
              <a:xfrm rot="5400000">
                <a:off x="801086" y="3274090"/>
                <a:ext cx="6135624"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5" name="Rectangle 24"/>
            <p:cNvSpPr/>
            <p:nvPr/>
          </p:nvSpPr>
          <p:spPr>
            <a:xfrm rot="10800000">
              <a:off x="258763" y="1594462"/>
              <a:ext cx="3575304"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530225" y="1694329"/>
            <a:ext cx="3008313" cy="914400"/>
          </a:xfrm>
        </p:spPr>
        <p:txBody>
          <a:bodyPr anchor="b">
            <a:normAutofit/>
          </a:bodyPr>
          <a:lstStyle>
            <a:lvl1pPr algn="l">
              <a:defRPr sz="2800" b="0"/>
            </a:lvl1pPr>
          </a:lstStyle>
          <a:p>
            <a:r>
              <a:rPr lang="en-US" smtClean="0"/>
              <a:t>Click to edit Master title style</a:t>
            </a:r>
            <a:endParaRPr dirty="0"/>
          </a:p>
        </p:txBody>
      </p:sp>
      <p:sp>
        <p:nvSpPr>
          <p:cNvPr id="3" name="Content Placeholder 2"/>
          <p:cNvSpPr>
            <a:spLocks noGrp="1"/>
          </p:cNvSpPr>
          <p:nvPr>
            <p:ph idx="1"/>
          </p:nvPr>
        </p:nvSpPr>
        <p:spPr>
          <a:xfrm>
            <a:off x="4328319" y="609600"/>
            <a:ext cx="4114800" cy="5465763"/>
          </a:xfrm>
        </p:spPr>
        <p:txBody>
          <a:bodyPr>
            <a:normAutofit/>
          </a:bodyPr>
          <a:lstStyle>
            <a:lvl1pPr>
              <a:defRPr sz="2400" baseline="0"/>
            </a:lvl1pPr>
            <a:lvl2pPr>
              <a:defRPr sz="2200" baseline="0"/>
            </a:lvl2pPr>
            <a:lvl3pPr>
              <a:defRPr sz="2000" baseline="0"/>
            </a:lvl3pPr>
            <a:lvl4pPr>
              <a:defRPr sz="1800" baseline="0"/>
            </a:lvl4pPr>
            <a:lvl5pPr>
              <a:defRPr sz="1800" baseline="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530225" y="2672323"/>
            <a:ext cx="3008313" cy="3403040"/>
          </a:xfrm>
        </p:spPr>
        <p:txBody>
          <a:bodyPr>
            <a:normAutofit/>
          </a:bodyPr>
          <a:lstStyle>
            <a:lvl1pPr marL="0" indent="0">
              <a:lnSpc>
                <a:spcPct val="120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D290233-0DD1-4A80-BB1E-9ADC3556DBB6}" type="datetimeFigureOut">
              <a:rPr lang="en-US" smtClean="0"/>
              <a:t>2/17/15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E4BAC9-6D41-4691-9299-18EF07EF0177}" type="slidenum">
              <a:rPr lang="en-US" smtClean="0"/>
              <a:t>‹#›</a:t>
            </a:fld>
            <a:endParaRPr lang="en-US"/>
          </a:p>
        </p:txBody>
      </p:sp>
      <p:sp>
        <p:nvSpPr>
          <p:cNvPr id="17" name="Picture Placeholder 16"/>
          <p:cNvSpPr>
            <a:spLocks noGrp="1"/>
          </p:cNvSpPr>
          <p:nvPr>
            <p:ph type="pic" sz="quarter" idx="13"/>
          </p:nvPr>
        </p:nvSpPr>
        <p:spPr>
          <a:xfrm>
            <a:off x="352892" y="310123"/>
            <a:ext cx="3398837" cy="1204912"/>
          </a:xfrm>
        </p:spPr>
        <p:txBody>
          <a:bodyPr>
            <a:normAutofit/>
          </a:bodyPr>
          <a:lstStyle>
            <a:lvl1pPr>
              <a:buNone/>
              <a:defRPr sz="1800"/>
            </a:lvl1pPr>
          </a:lstStyle>
          <a:p>
            <a:r>
              <a:rPr lang="en-US" smtClean="0"/>
              <a:t>Drag picture to placeholder or click icon to add</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5" name="Group 14"/>
          <p:cNvGrpSpPr/>
          <p:nvPr/>
        </p:nvGrpSpPr>
        <p:grpSpPr>
          <a:xfrm>
            <a:off x="182880" y="173699"/>
            <a:ext cx="8778240" cy="6510602"/>
            <a:chOff x="182880" y="173699"/>
            <a:chExt cx="8778240" cy="6510602"/>
          </a:xfrm>
        </p:grpSpPr>
        <p:grpSp>
          <p:nvGrpSpPr>
            <p:cNvPr id="16" name="Group 15"/>
            <p:cNvGrpSpPr/>
            <p:nvPr/>
          </p:nvGrpSpPr>
          <p:grpSpPr>
            <a:xfrm>
              <a:off x="182880" y="173699"/>
              <a:ext cx="8778240" cy="6510602"/>
              <a:chOff x="182880" y="173699"/>
              <a:chExt cx="8778240" cy="6510602"/>
            </a:xfrm>
          </p:grpSpPr>
          <p:sp>
            <p:nvSpPr>
              <p:cNvPr id="18" name="Rectangle 17"/>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9" name="Group 10"/>
              <p:cNvGrpSpPr/>
              <p:nvPr/>
            </p:nvGrpSpPr>
            <p:grpSpPr>
              <a:xfrm>
                <a:off x="256032" y="237744"/>
                <a:ext cx="8622792" cy="6364224"/>
                <a:chOff x="247157" y="247430"/>
                <a:chExt cx="8622792" cy="6364224"/>
              </a:xfrm>
            </p:grpSpPr>
            <p:sp>
              <p:nvSpPr>
                <p:cNvPr id="20" name="Rectangle 19"/>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21" name="Straight Connector 20"/>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grpSp>
        </p:grpSp>
        <p:sp>
          <p:nvSpPr>
            <p:cNvPr id="17" name="Rectangle 16"/>
            <p:cNvSpPr/>
            <p:nvPr/>
          </p:nvSpPr>
          <p:spPr>
            <a:xfrm rot="5400000">
              <a:off x="801086" y="3274090"/>
              <a:ext cx="6135624"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530352" y="1691640"/>
            <a:ext cx="3008376" cy="914400"/>
          </a:xfrm>
        </p:spPr>
        <p:txBody>
          <a:bodyPr anchor="b">
            <a:noAutofit/>
          </a:bodyPr>
          <a:lstStyle>
            <a:lvl1pPr algn="l">
              <a:defRPr sz="2800" b="0"/>
            </a:lvl1pPr>
          </a:lstStyle>
          <a:p>
            <a:r>
              <a:rPr lang="en-US" smtClean="0"/>
              <a:t>Click to edit Master title style</a:t>
            </a:r>
            <a:endParaRPr/>
          </a:p>
        </p:txBody>
      </p:sp>
      <p:sp>
        <p:nvSpPr>
          <p:cNvPr id="3" name="Picture Placeholder 2"/>
          <p:cNvSpPr>
            <a:spLocks noGrp="1"/>
          </p:cNvSpPr>
          <p:nvPr>
            <p:ph type="pic" idx="1"/>
          </p:nvPr>
        </p:nvSpPr>
        <p:spPr>
          <a:xfrm>
            <a:off x="4338559" y="612775"/>
            <a:ext cx="4114800" cy="546811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530352" y="2670048"/>
            <a:ext cx="3008376" cy="3401568"/>
          </a:xfrm>
        </p:spPr>
        <p:txBody>
          <a:bodyPr vert="horz" lIns="91440" tIns="45720" rIns="91440" bIns="45720" rtlCol="0">
            <a:normAutofit/>
          </a:bodyPr>
          <a:lstStyle>
            <a:lvl1pPr marL="0" indent="0">
              <a:lnSpc>
                <a:spcPct val="120000"/>
              </a:lnSpc>
              <a:spcBef>
                <a:spcPts val="600"/>
              </a:spcBef>
              <a:buNone/>
              <a:defRPr sz="1600" kern="1200">
                <a:solidFill>
                  <a:schemeClr val="tx1">
                    <a:lumMod val="75000"/>
                    <a:lumOff val="25000"/>
                  </a:schemeClr>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l" defTabSz="914400" rtl="0" eaLnBrk="1" latinLnBrk="0" hangingPunct="1">
              <a:lnSpc>
                <a:spcPct val="120000"/>
              </a:lnSpc>
              <a:spcBef>
                <a:spcPts val="2000"/>
              </a:spcBef>
              <a:buClr>
                <a:schemeClr val="bg1">
                  <a:lumMod val="75000"/>
                  <a:lumOff val="25000"/>
                </a:schemeClr>
              </a:buClr>
              <a:buFont typeface="Arial" pitchFamily="34" charset="0"/>
              <a:buNone/>
            </a:pPr>
            <a:r>
              <a:rPr lang="en-US" smtClean="0"/>
              <a:t>Click to edit Master text styles</a:t>
            </a:r>
          </a:p>
        </p:txBody>
      </p:sp>
      <p:sp>
        <p:nvSpPr>
          <p:cNvPr id="5" name="Date Placeholder 4"/>
          <p:cNvSpPr>
            <a:spLocks noGrp="1"/>
          </p:cNvSpPr>
          <p:nvPr>
            <p:ph type="dt" sz="half" idx="10"/>
          </p:nvPr>
        </p:nvSpPr>
        <p:spPr/>
        <p:txBody>
          <a:bodyPr/>
          <a:lstStyle/>
          <a:p>
            <a:fld id="{7D290233-0DD1-4A80-BB1E-9ADC3556DBB6}" type="datetimeFigureOut">
              <a:rPr lang="en-US" smtClean="0"/>
              <a:t>2/17/15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E4BAC9-6D41-4691-9299-18EF07EF0177}"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above Caption">
    <p:spTree>
      <p:nvGrpSpPr>
        <p:cNvPr id="1" name=""/>
        <p:cNvGrpSpPr/>
        <p:nvPr/>
      </p:nvGrpSpPr>
      <p:grpSpPr>
        <a:xfrm>
          <a:off x="0" y="0"/>
          <a:ext cx="0" cy="0"/>
          <a:chOff x="0" y="0"/>
          <a:chExt cx="0" cy="0"/>
        </a:xfrm>
      </p:grpSpPr>
      <p:grpSp>
        <p:nvGrpSpPr>
          <p:cNvPr id="10" name="Group 9"/>
          <p:cNvGrpSpPr/>
          <p:nvPr/>
        </p:nvGrpSpPr>
        <p:grpSpPr>
          <a:xfrm>
            <a:off x="182880" y="173699"/>
            <a:ext cx="8778240" cy="6510602"/>
            <a:chOff x="182880" y="173699"/>
            <a:chExt cx="8778240" cy="6510602"/>
          </a:xfrm>
        </p:grpSpPr>
        <p:grpSp>
          <p:nvGrpSpPr>
            <p:cNvPr id="17" name="Group 16"/>
            <p:cNvGrpSpPr/>
            <p:nvPr/>
          </p:nvGrpSpPr>
          <p:grpSpPr>
            <a:xfrm>
              <a:off x="182880" y="173699"/>
              <a:ext cx="8778240" cy="6510602"/>
              <a:chOff x="182880" y="173699"/>
              <a:chExt cx="8778240" cy="6510602"/>
            </a:xfrm>
          </p:grpSpPr>
          <p:sp>
            <p:nvSpPr>
              <p:cNvPr id="19" name="Rectangle 18"/>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1" name="Group 10"/>
              <p:cNvGrpSpPr/>
              <p:nvPr/>
            </p:nvGrpSpPr>
            <p:grpSpPr>
              <a:xfrm>
                <a:off x="256032" y="237744"/>
                <a:ext cx="8622792" cy="6364224"/>
                <a:chOff x="247157" y="247430"/>
                <a:chExt cx="8622792" cy="6364224"/>
              </a:xfrm>
            </p:grpSpPr>
            <p:sp>
              <p:nvSpPr>
                <p:cNvPr id="22" name="Rectangle 21"/>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23" name="Straight Connector 22"/>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grpSp>
        </p:grpSp>
        <p:sp>
          <p:nvSpPr>
            <p:cNvPr id="20" name="Rectangle 19"/>
            <p:cNvSpPr/>
            <p:nvPr/>
          </p:nvSpPr>
          <p:spPr>
            <a:xfrm>
              <a:off x="256032" y="4203192"/>
              <a:ext cx="8622792"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530351" y="4287819"/>
            <a:ext cx="8021977" cy="916193"/>
          </a:xfrm>
        </p:spPr>
        <p:txBody>
          <a:bodyPr anchor="b">
            <a:noAutofit/>
          </a:bodyPr>
          <a:lstStyle>
            <a:lvl1pPr algn="l">
              <a:defRPr sz="3600" b="0"/>
            </a:lvl1pPr>
          </a:lstStyle>
          <a:p>
            <a:r>
              <a:rPr lang="en-US" smtClean="0"/>
              <a:t>Click to edit Master title style</a:t>
            </a:r>
            <a:endParaRPr dirty="0"/>
          </a:p>
        </p:txBody>
      </p:sp>
      <p:sp>
        <p:nvSpPr>
          <p:cNvPr id="3" name="Picture Placeholder 2"/>
          <p:cNvSpPr>
            <a:spLocks noGrp="1"/>
          </p:cNvSpPr>
          <p:nvPr>
            <p:ph type="pic" idx="1"/>
          </p:nvPr>
        </p:nvSpPr>
        <p:spPr>
          <a:xfrm>
            <a:off x="356347" y="331694"/>
            <a:ext cx="8421624" cy="3783106"/>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530351" y="5271247"/>
            <a:ext cx="8021977" cy="1013011"/>
          </a:xfrm>
        </p:spPr>
        <p:txBody>
          <a:bodyPr vert="horz" lIns="91440" tIns="45720" rIns="91440" bIns="45720" rtlCol="0">
            <a:normAutofit/>
          </a:bodyPr>
          <a:lstStyle>
            <a:lvl1pPr marL="0" indent="0">
              <a:spcBef>
                <a:spcPts val="0"/>
              </a:spcBef>
              <a:buNone/>
              <a:defRPr sz="1800" kern="1200">
                <a:solidFill>
                  <a:schemeClr val="tx1">
                    <a:lumMod val="75000"/>
                    <a:lumOff val="25000"/>
                  </a:schemeClr>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l" defTabSz="914400" rtl="0" eaLnBrk="1" latinLnBrk="0" hangingPunct="1">
              <a:lnSpc>
                <a:spcPct val="120000"/>
              </a:lnSpc>
              <a:spcBef>
                <a:spcPts val="2000"/>
              </a:spcBef>
              <a:buClr>
                <a:schemeClr val="bg1">
                  <a:lumMod val="75000"/>
                  <a:lumOff val="25000"/>
                </a:schemeClr>
              </a:buClr>
              <a:buFont typeface="Arial" pitchFamily="34" charset="0"/>
              <a:buNone/>
            </a:pPr>
            <a:r>
              <a:rPr lang="en-US" smtClean="0"/>
              <a:t>Click to edit Master text styles</a:t>
            </a:r>
          </a:p>
        </p:txBody>
      </p:sp>
      <p:sp>
        <p:nvSpPr>
          <p:cNvPr id="5" name="Date Placeholder 4"/>
          <p:cNvSpPr>
            <a:spLocks noGrp="1"/>
          </p:cNvSpPr>
          <p:nvPr>
            <p:ph type="dt" sz="half" idx="10"/>
          </p:nvPr>
        </p:nvSpPr>
        <p:spPr/>
        <p:txBody>
          <a:bodyPr/>
          <a:lstStyle/>
          <a:p>
            <a:fld id="{7D290233-0DD1-4A80-BB1E-9ADC3556DBB6}" type="datetimeFigureOut">
              <a:rPr lang="en-US" smtClean="0"/>
              <a:t>2/17/15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E4BAC9-6D41-4691-9299-18EF07EF0177}"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13" name="Group 12"/>
          <p:cNvGrpSpPr/>
          <p:nvPr/>
        </p:nvGrpSpPr>
        <p:grpSpPr>
          <a:xfrm>
            <a:off x="182880" y="173699"/>
            <a:ext cx="8778240" cy="6510602"/>
            <a:chOff x="182880" y="173699"/>
            <a:chExt cx="8778240" cy="6510602"/>
          </a:xfrm>
        </p:grpSpPr>
        <p:sp>
          <p:nvSpPr>
            <p:cNvPr id="14" name="Rectangle 13"/>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5" name="Group 10"/>
            <p:cNvGrpSpPr/>
            <p:nvPr/>
          </p:nvGrpSpPr>
          <p:grpSpPr>
            <a:xfrm>
              <a:off x="256032" y="237744"/>
              <a:ext cx="8622792" cy="6364224"/>
              <a:chOff x="247157" y="247430"/>
              <a:chExt cx="8622792" cy="6364224"/>
            </a:xfrm>
          </p:grpSpPr>
          <p:sp>
            <p:nvSpPr>
              <p:cNvPr id="16" name="Rectangle 15"/>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17" name="Straight Connector 16"/>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18" name="Rectangle 17"/>
              <p:cNvSpPr/>
              <p:nvPr/>
            </p:nvSpPr>
            <p:spPr>
              <a:xfrm>
                <a:off x="247157" y="1612392"/>
                <a:ext cx="8622792"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7D290233-0DD1-4A80-BB1E-9ADC3556DBB6}" type="datetimeFigureOut">
              <a:rPr lang="en-US" smtClean="0"/>
              <a:t>2/17/15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E4BAC9-6D41-4691-9299-18EF07EF0177}"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182880" y="173699"/>
            <a:ext cx="8778240" cy="6510602"/>
            <a:chOff x="182880" y="173699"/>
            <a:chExt cx="8778240" cy="6510602"/>
          </a:xfrm>
        </p:grpSpPr>
        <p:grpSp>
          <p:nvGrpSpPr>
            <p:cNvPr id="14" name="Group 13"/>
            <p:cNvGrpSpPr/>
            <p:nvPr/>
          </p:nvGrpSpPr>
          <p:grpSpPr>
            <a:xfrm>
              <a:off x="182880" y="173699"/>
              <a:ext cx="8778240" cy="6510602"/>
              <a:chOff x="182880" y="173699"/>
              <a:chExt cx="8778240" cy="6510602"/>
            </a:xfrm>
          </p:grpSpPr>
          <p:sp>
            <p:nvSpPr>
              <p:cNvPr id="15" name="Rectangle 14"/>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6" name="Group 10"/>
              <p:cNvGrpSpPr/>
              <p:nvPr/>
            </p:nvGrpSpPr>
            <p:grpSpPr>
              <a:xfrm>
                <a:off x="256032" y="237744"/>
                <a:ext cx="8622792" cy="6364224"/>
                <a:chOff x="247157" y="247430"/>
                <a:chExt cx="8622792" cy="6364224"/>
              </a:xfrm>
            </p:grpSpPr>
            <p:sp>
              <p:nvSpPr>
                <p:cNvPr id="17" name="Rectangle 16"/>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19" name="Straight Connector 18"/>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grpSp>
        </p:grpSp>
        <p:sp>
          <p:nvSpPr>
            <p:cNvPr id="18" name="Rectangle 17"/>
            <p:cNvSpPr/>
            <p:nvPr/>
          </p:nvSpPr>
          <p:spPr>
            <a:xfrm rot="5400000">
              <a:off x="4242277" y="3274090"/>
              <a:ext cx="6135624"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Vertical Title 1"/>
          <p:cNvSpPr>
            <a:spLocks noGrp="1"/>
          </p:cNvSpPr>
          <p:nvPr>
            <p:ph type="title" orient="vert"/>
          </p:nvPr>
        </p:nvSpPr>
        <p:spPr>
          <a:xfrm>
            <a:off x="7391399" y="609600"/>
            <a:ext cx="1416423" cy="5516563"/>
          </a:xfrm>
        </p:spPr>
        <p:txBody>
          <a:bodyPr vert="eaVert">
            <a:normAutofit/>
          </a:bodyPr>
          <a:lstStyle>
            <a:lvl1pPr>
              <a:defRPr sz="3600"/>
            </a:lvl1pPr>
          </a:lstStyle>
          <a:p>
            <a:r>
              <a:rPr lang="en-US" smtClean="0"/>
              <a:t>Click to edit Master title style</a:t>
            </a:r>
            <a:endParaRPr/>
          </a:p>
        </p:txBody>
      </p:sp>
      <p:sp>
        <p:nvSpPr>
          <p:cNvPr id="3" name="Vertical Text Placeholder 2"/>
          <p:cNvSpPr>
            <a:spLocks noGrp="1"/>
          </p:cNvSpPr>
          <p:nvPr>
            <p:ph type="body" orient="vert" idx="1"/>
          </p:nvPr>
        </p:nvSpPr>
        <p:spPr>
          <a:xfrm>
            <a:off x="578222" y="609600"/>
            <a:ext cx="6279777" cy="5516563"/>
          </a:xfrm>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7D290233-0DD1-4A80-BB1E-9ADC3556DBB6}" type="datetimeFigureOut">
              <a:rPr lang="en-US" smtClean="0"/>
              <a:t>2/17/15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E4BAC9-6D41-4691-9299-18EF07EF0177}"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9" name="Group 8"/>
          <p:cNvGrpSpPr/>
          <p:nvPr/>
        </p:nvGrpSpPr>
        <p:grpSpPr>
          <a:xfrm>
            <a:off x="182880" y="173699"/>
            <a:ext cx="8778240" cy="6510602"/>
            <a:chOff x="182880" y="173699"/>
            <a:chExt cx="8778240" cy="6510602"/>
          </a:xfrm>
        </p:grpSpPr>
        <p:sp>
          <p:nvSpPr>
            <p:cNvPr id="13" name="Rectangle 12"/>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8" name="Group 10"/>
            <p:cNvGrpSpPr/>
            <p:nvPr/>
          </p:nvGrpSpPr>
          <p:grpSpPr>
            <a:xfrm>
              <a:off x="256032" y="237744"/>
              <a:ext cx="8622792" cy="6364224"/>
              <a:chOff x="247157" y="247430"/>
              <a:chExt cx="8622792" cy="6364224"/>
            </a:xfrm>
          </p:grpSpPr>
          <p:sp>
            <p:nvSpPr>
              <p:cNvPr id="19" name="Rectangle 18"/>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20" name="Straight Connector 19"/>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21" name="Rectangle 20"/>
              <p:cNvSpPr/>
              <p:nvPr/>
            </p:nvSpPr>
            <p:spPr>
              <a:xfrm>
                <a:off x="247157" y="1612392"/>
                <a:ext cx="8622792"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7D290233-0DD1-4A80-BB1E-9ADC3556DBB6}" type="datetimeFigureOut">
              <a:rPr lang="en-US" smtClean="0"/>
              <a:t>2/17/15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E4BAC9-6D41-4691-9299-18EF07EF0177}"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grpSp>
        <p:nvGrpSpPr>
          <p:cNvPr id="10" name="Group 9"/>
          <p:cNvGrpSpPr/>
          <p:nvPr/>
        </p:nvGrpSpPr>
        <p:grpSpPr>
          <a:xfrm>
            <a:off x="486873" y="411480"/>
            <a:ext cx="8170254" cy="6035040"/>
            <a:chOff x="486873" y="411480"/>
            <a:chExt cx="8170254" cy="6035040"/>
          </a:xfrm>
        </p:grpSpPr>
        <p:sp>
          <p:nvSpPr>
            <p:cNvPr id="12" name="Rectangle 11"/>
            <p:cNvSpPr/>
            <p:nvPr/>
          </p:nvSpPr>
          <p:spPr>
            <a:xfrm>
              <a:off x="486873" y="411480"/>
              <a:ext cx="8170254" cy="6035040"/>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6" name="Group 11"/>
            <p:cNvGrpSpPr/>
            <p:nvPr/>
          </p:nvGrpSpPr>
          <p:grpSpPr>
            <a:xfrm>
              <a:off x="562842" y="475488"/>
              <a:ext cx="7982713" cy="5888736"/>
              <a:chOff x="562842" y="475488"/>
              <a:chExt cx="7982713" cy="5888736"/>
            </a:xfrm>
          </p:grpSpPr>
          <p:sp>
            <p:nvSpPr>
              <p:cNvPr id="8" name="Rectangle 7"/>
              <p:cNvSpPr>
                <a:spLocks/>
              </p:cNvSpPr>
              <p:nvPr/>
            </p:nvSpPr>
            <p:spPr>
              <a:xfrm>
                <a:off x="562843" y="475488"/>
                <a:ext cx="7982712" cy="5888736"/>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9" name="Straight Connector 8"/>
              <p:cNvCxnSpPr/>
              <p:nvPr/>
            </p:nvCxnSpPr>
            <p:spPr>
              <a:xfrm>
                <a:off x="562842" y="6133646"/>
                <a:ext cx="7982712" cy="1472"/>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11" name="Straight Connector 10"/>
              <p:cNvCxnSpPr/>
              <p:nvPr/>
            </p:nvCxnSpPr>
            <p:spPr>
              <a:xfrm>
                <a:off x="562842" y="3427528"/>
                <a:ext cx="7982712" cy="1472"/>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grpSp>
      </p:grpSp>
      <p:sp>
        <p:nvSpPr>
          <p:cNvPr id="2" name="Title 1"/>
          <p:cNvSpPr>
            <a:spLocks noGrp="1"/>
          </p:cNvSpPr>
          <p:nvPr>
            <p:ph type="ctrTitle"/>
          </p:nvPr>
        </p:nvSpPr>
        <p:spPr>
          <a:xfrm>
            <a:off x="900113" y="3442447"/>
            <a:ext cx="7345362" cy="1532965"/>
          </a:xfrm>
        </p:spPr>
        <p:txBody>
          <a:bodyPr anchor="b" anchorCtr="0">
            <a:normAutofit/>
          </a:bodyPr>
          <a:lstStyle>
            <a:lvl1pPr>
              <a:defRPr sz="5400"/>
            </a:lvl1pPr>
          </a:lstStyle>
          <a:p>
            <a:r>
              <a:rPr lang="en-US" smtClean="0"/>
              <a:t>Click to edit Master title style</a:t>
            </a:r>
            <a:endParaRPr/>
          </a:p>
        </p:txBody>
      </p:sp>
      <p:sp>
        <p:nvSpPr>
          <p:cNvPr id="3" name="Subtitle 2"/>
          <p:cNvSpPr>
            <a:spLocks noGrp="1"/>
          </p:cNvSpPr>
          <p:nvPr>
            <p:ph type="subTitle" idx="1"/>
          </p:nvPr>
        </p:nvSpPr>
        <p:spPr>
          <a:xfrm>
            <a:off x="900113" y="5029200"/>
            <a:ext cx="7345362" cy="990600"/>
          </a:xfrm>
        </p:spPr>
        <p:txBody>
          <a:bodyPr>
            <a:normAutofit/>
          </a:bodyPr>
          <a:lstStyle>
            <a:lvl1pPr marL="0" indent="0" algn="ctr">
              <a:spcBef>
                <a:spcPts val="300"/>
              </a:spcBef>
              <a:buNone/>
              <a:defRPr sz="2000">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a:xfrm>
            <a:off x="569259" y="6122894"/>
            <a:ext cx="2133600" cy="259317"/>
          </a:xfrm>
        </p:spPr>
        <p:txBody>
          <a:bodyPr/>
          <a:lstStyle/>
          <a:p>
            <a:fld id="{7D290233-0DD1-4A80-BB1E-9ADC3556DBB6}" type="datetimeFigureOut">
              <a:rPr lang="en-US" smtClean="0"/>
              <a:t>2/17/15</a:t>
            </a:fld>
            <a:endParaRPr lang="en-US"/>
          </a:p>
        </p:txBody>
      </p:sp>
      <p:sp>
        <p:nvSpPr>
          <p:cNvPr id="5" name="Footer Placeholder 4"/>
          <p:cNvSpPr>
            <a:spLocks noGrp="1"/>
          </p:cNvSpPr>
          <p:nvPr>
            <p:ph type="ftr" sz="quarter" idx="11"/>
          </p:nvPr>
        </p:nvSpPr>
        <p:spPr>
          <a:xfrm>
            <a:off x="5638800" y="6124401"/>
            <a:ext cx="2895600" cy="257810"/>
          </a:xfrm>
        </p:spPr>
        <p:txBody>
          <a:bodyPr/>
          <a:lstStyle/>
          <a:p>
            <a:endParaRPr lang="en-US"/>
          </a:p>
        </p:txBody>
      </p:sp>
      <p:sp>
        <p:nvSpPr>
          <p:cNvPr id="14" name="Picture Placeholder 13"/>
          <p:cNvSpPr>
            <a:spLocks noGrp="1"/>
          </p:cNvSpPr>
          <p:nvPr>
            <p:ph type="pic" sz="quarter" idx="12"/>
          </p:nvPr>
        </p:nvSpPr>
        <p:spPr>
          <a:xfrm>
            <a:off x="636493" y="533400"/>
            <a:ext cx="7836408" cy="2828925"/>
          </a:xfrm>
        </p:spPr>
        <p:txBody>
          <a:bodyPr>
            <a:normAutofit/>
          </a:bodyPr>
          <a:lstStyle>
            <a:lvl1pPr>
              <a:buNone/>
              <a:defRPr sz="2000"/>
            </a:lvl1pPr>
          </a:lstStyle>
          <a:p>
            <a:r>
              <a:rPr lang="en-US" smtClean="0"/>
              <a:t>Drag picture to placeholder or click icon to add</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9" name="Group 8"/>
          <p:cNvGrpSpPr/>
          <p:nvPr/>
        </p:nvGrpSpPr>
        <p:grpSpPr>
          <a:xfrm>
            <a:off x="182880" y="173699"/>
            <a:ext cx="8778240" cy="6510602"/>
            <a:chOff x="182880" y="173699"/>
            <a:chExt cx="8778240" cy="6510602"/>
          </a:xfrm>
        </p:grpSpPr>
        <p:sp>
          <p:nvSpPr>
            <p:cNvPr id="12" name="Rectangle 11"/>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8" name="Group 10"/>
            <p:cNvGrpSpPr/>
            <p:nvPr/>
          </p:nvGrpSpPr>
          <p:grpSpPr>
            <a:xfrm>
              <a:off x="256032" y="237744"/>
              <a:ext cx="8622792" cy="6364224"/>
              <a:chOff x="247157" y="247430"/>
              <a:chExt cx="8622792" cy="6364224"/>
            </a:xfrm>
          </p:grpSpPr>
          <p:sp>
            <p:nvSpPr>
              <p:cNvPr id="27" name="Rectangle 26"/>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28" name="Straight Connector 27"/>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grpSp>
      </p:grpSp>
      <p:sp>
        <p:nvSpPr>
          <p:cNvPr id="2" name="Title 1"/>
          <p:cNvSpPr>
            <a:spLocks noGrp="1"/>
          </p:cNvSpPr>
          <p:nvPr>
            <p:ph type="title"/>
          </p:nvPr>
        </p:nvSpPr>
        <p:spPr>
          <a:xfrm>
            <a:off x="900113" y="1371600"/>
            <a:ext cx="7345362" cy="1676400"/>
          </a:xfrm>
        </p:spPr>
        <p:txBody>
          <a:bodyPr anchor="b" anchorCtr="0">
            <a:noAutofit/>
          </a:bodyPr>
          <a:lstStyle>
            <a:lvl1pPr algn="ctr">
              <a:defRPr sz="5400" b="0" i="0" cap="none" baseline="0">
                <a:solidFill>
                  <a:schemeClr val="tx1">
                    <a:lumMod val="75000"/>
                    <a:lumOff val="25000"/>
                  </a:schemeClr>
                </a:solidFill>
              </a:defRPr>
            </a:lvl1pPr>
          </a:lstStyle>
          <a:p>
            <a:r>
              <a:rPr lang="en-US" smtClean="0"/>
              <a:t>Click to edit Master title style</a:t>
            </a:r>
            <a:endParaRPr dirty="0"/>
          </a:p>
        </p:txBody>
      </p:sp>
      <p:sp>
        <p:nvSpPr>
          <p:cNvPr id="3" name="Text Placeholder 2"/>
          <p:cNvSpPr>
            <a:spLocks noGrp="1"/>
          </p:cNvSpPr>
          <p:nvPr>
            <p:ph type="body" idx="1"/>
          </p:nvPr>
        </p:nvSpPr>
        <p:spPr>
          <a:xfrm>
            <a:off x="900113" y="3134566"/>
            <a:ext cx="7345362" cy="1500187"/>
          </a:xfrm>
        </p:spPr>
        <p:txBody>
          <a:bodyPr anchor="t" anchorCtr="0"/>
          <a:lstStyle>
            <a:lvl1pPr marL="0" indent="0" algn="ctr">
              <a:spcBef>
                <a:spcPts val="300"/>
              </a:spcBef>
              <a:buNone/>
              <a:defRPr sz="20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D290233-0DD1-4A80-BB1E-9ADC3556DBB6}" type="datetimeFigureOut">
              <a:rPr lang="en-US" smtClean="0"/>
              <a:t>2/17/15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E4BAC9-6D41-4691-9299-18EF07EF0177}"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20" name="Group 19"/>
          <p:cNvGrpSpPr/>
          <p:nvPr/>
        </p:nvGrpSpPr>
        <p:grpSpPr>
          <a:xfrm>
            <a:off x="182880" y="173699"/>
            <a:ext cx="8778240" cy="6510602"/>
            <a:chOff x="182880" y="173699"/>
            <a:chExt cx="8778240" cy="6510602"/>
          </a:xfrm>
        </p:grpSpPr>
        <p:sp>
          <p:nvSpPr>
            <p:cNvPr id="21" name="Rectangle 20"/>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2" name="Group 10"/>
            <p:cNvGrpSpPr/>
            <p:nvPr/>
          </p:nvGrpSpPr>
          <p:grpSpPr>
            <a:xfrm>
              <a:off x="256032" y="237744"/>
              <a:ext cx="8622792" cy="6364224"/>
              <a:chOff x="247157" y="247430"/>
              <a:chExt cx="8622792" cy="6364224"/>
            </a:xfrm>
          </p:grpSpPr>
          <p:sp>
            <p:nvSpPr>
              <p:cNvPr id="23" name="Rectangle 22"/>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24" name="Straight Connector 23"/>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25" name="Rectangle 24"/>
              <p:cNvSpPr/>
              <p:nvPr/>
            </p:nvSpPr>
            <p:spPr>
              <a:xfrm>
                <a:off x="247157" y="1612392"/>
                <a:ext cx="8622792"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900111" y="2147888"/>
            <a:ext cx="3566160" cy="3927475"/>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4648199" y="2147888"/>
            <a:ext cx="3566160" cy="3927475"/>
          </a:xfrm>
        </p:spPr>
        <p:txBody>
          <a:bodyPr>
            <a:normAutofit/>
          </a:bodyPr>
          <a:lstStyle>
            <a:lvl1pPr>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7D290233-0DD1-4A80-BB1E-9ADC3556DBB6}" type="datetimeFigureOut">
              <a:rPr lang="en-US" smtClean="0"/>
              <a:t>2/17/15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E4BAC9-6D41-4691-9299-18EF07EF0177}"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0" name="Group 9"/>
          <p:cNvGrpSpPr/>
          <p:nvPr/>
        </p:nvGrpSpPr>
        <p:grpSpPr>
          <a:xfrm>
            <a:off x="182880" y="173699"/>
            <a:ext cx="8778240" cy="6510602"/>
            <a:chOff x="182880" y="173699"/>
            <a:chExt cx="8778240" cy="6510602"/>
          </a:xfrm>
        </p:grpSpPr>
        <p:grpSp>
          <p:nvGrpSpPr>
            <p:cNvPr id="26" name="Group 25"/>
            <p:cNvGrpSpPr/>
            <p:nvPr/>
          </p:nvGrpSpPr>
          <p:grpSpPr>
            <a:xfrm>
              <a:off x="182880" y="173699"/>
              <a:ext cx="8778240" cy="6510602"/>
              <a:chOff x="182880" y="173699"/>
              <a:chExt cx="8778240" cy="6510602"/>
            </a:xfrm>
          </p:grpSpPr>
          <p:sp>
            <p:nvSpPr>
              <p:cNvPr id="27" name="Rectangle 26"/>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8" name="Group 10"/>
              <p:cNvGrpSpPr/>
              <p:nvPr/>
            </p:nvGrpSpPr>
            <p:grpSpPr>
              <a:xfrm>
                <a:off x="256032" y="237744"/>
                <a:ext cx="8622792" cy="6364224"/>
                <a:chOff x="247157" y="247430"/>
                <a:chExt cx="8622792" cy="6364224"/>
              </a:xfrm>
            </p:grpSpPr>
            <p:sp>
              <p:nvSpPr>
                <p:cNvPr id="29" name="Rectangle 28"/>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31" name="Straight Connector 30"/>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32" name="Rectangle 31"/>
                <p:cNvSpPr/>
                <p:nvPr/>
              </p:nvSpPr>
              <p:spPr>
                <a:xfrm>
                  <a:off x="247157" y="1612392"/>
                  <a:ext cx="8622792"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cxnSp>
          <p:nvCxnSpPr>
            <p:cNvPr id="23" name="Straight Connector 22"/>
            <p:cNvCxnSpPr/>
            <p:nvPr/>
          </p:nvCxnSpPr>
          <p:spPr>
            <a:xfrm rot="16200000" flipH="1">
              <a:off x="2217480" y="4026438"/>
              <a:ext cx="4711326" cy="2286"/>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grpSp>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632301" y="1708990"/>
            <a:ext cx="3566160" cy="832503"/>
          </a:xfrm>
        </p:spPr>
        <p:txBody>
          <a:bodyPr anchor="ctr" anchorCtr="0">
            <a:noAutofit/>
          </a:bodyPr>
          <a:lstStyle>
            <a:lvl1pPr marL="0" indent="0" algn="ctr">
              <a:spcBef>
                <a:spcPts val="300"/>
              </a:spcBef>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2301" y="2590801"/>
            <a:ext cx="3566160" cy="3484562"/>
          </a:xfrm>
        </p:spPr>
        <p:txBody>
          <a:bodyPr>
            <a:normAutofit/>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p:nvPr>
        </p:nvSpPr>
        <p:spPr>
          <a:xfrm>
            <a:off x="4945539" y="1708990"/>
            <a:ext cx="3566160" cy="832503"/>
          </a:xfrm>
        </p:spPr>
        <p:txBody>
          <a:bodyPr anchor="ctr" anchorCtr="0">
            <a:noAutofit/>
          </a:bodyPr>
          <a:lstStyle>
            <a:lvl1pPr marL="0" indent="0" algn="ctr">
              <a:spcBef>
                <a:spcPts val="300"/>
              </a:spcBef>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945539" y="2590801"/>
            <a:ext cx="3566160" cy="3484562"/>
          </a:xfrm>
        </p:spPr>
        <p:txBody>
          <a:bodyPr>
            <a:normAutofit/>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p:txBody>
          <a:bodyPr/>
          <a:lstStyle/>
          <a:p>
            <a:fld id="{7D290233-0DD1-4A80-BB1E-9ADC3556DBB6}" type="datetimeFigureOut">
              <a:rPr lang="en-US" smtClean="0"/>
              <a:t>2/17/15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FE4BAC9-6D41-4691-9299-18EF07EF0177}"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2" name="Group 11"/>
          <p:cNvGrpSpPr/>
          <p:nvPr/>
        </p:nvGrpSpPr>
        <p:grpSpPr>
          <a:xfrm>
            <a:off x="182880" y="173699"/>
            <a:ext cx="8778240" cy="6510602"/>
            <a:chOff x="182880" y="173699"/>
            <a:chExt cx="8778240" cy="6510602"/>
          </a:xfrm>
        </p:grpSpPr>
        <p:sp>
          <p:nvSpPr>
            <p:cNvPr id="13" name="Rectangle 12"/>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4" name="Group 10"/>
            <p:cNvGrpSpPr/>
            <p:nvPr/>
          </p:nvGrpSpPr>
          <p:grpSpPr>
            <a:xfrm>
              <a:off x="256032" y="237744"/>
              <a:ext cx="8622792" cy="6364224"/>
              <a:chOff x="247157" y="247430"/>
              <a:chExt cx="8622792" cy="6364224"/>
            </a:xfrm>
          </p:grpSpPr>
          <p:sp>
            <p:nvSpPr>
              <p:cNvPr id="15" name="Rectangle 14"/>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16" name="Straight Connector 15"/>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17" name="Rectangle 16"/>
              <p:cNvSpPr/>
              <p:nvPr/>
            </p:nvSpPr>
            <p:spPr>
              <a:xfrm>
                <a:off x="247157" y="1612392"/>
                <a:ext cx="8622792"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7D290233-0DD1-4A80-BB1E-9ADC3556DBB6}" type="datetimeFigureOut">
              <a:rPr lang="en-US" smtClean="0"/>
              <a:t>2/17/15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FE4BAC9-6D41-4691-9299-18EF07EF0177}"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10" name="Group 9"/>
          <p:cNvGrpSpPr/>
          <p:nvPr/>
        </p:nvGrpSpPr>
        <p:grpSpPr>
          <a:xfrm>
            <a:off x="182880" y="173699"/>
            <a:ext cx="8778240" cy="6510602"/>
            <a:chOff x="182880" y="173699"/>
            <a:chExt cx="8778240" cy="6510602"/>
          </a:xfrm>
        </p:grpSpPr>
        <p:sp>
          <p:nvSpPr>
            <p:cNvPr id="11" name="Rectangle 10"/>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2" name="Group 10"/>
            <p:cNvGrpSpPr/>
            <p:nvPr/>
          </p:nvGrpSpPr>
          <p:grpSpPr>
            <a:xfrm>
              <a:off x="256032" y="237744"/>
              <a:ext cx="8622792" cy="6364224"/>
              <a:chOff x="247157" y="247430"/>
              <a:chExt cx="8622792" cy="6364224"/>
            </a:xfrm>
          </p:grpSpPr>
          <p:sp>
            <p:nvSpPr>
              <p:cNvPr id="13" name="Rectangle 12"/>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14" name="Straight Connector 13"/>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grpSp>
      </p:grpSp>
      <p:sp>
        <p:nvSpPr>
          <p:cNvPr id="2" name="Date Placeholder 1"/>
          <p:cNvSpPr>
            <a:spLocks noGrp="1"/>
          </p:cNvSpPr>
          <p:nvPr>
            <p:ph type="dt" sz="half" idx="10"/>
          </p:nvPr>
        </p:nvSpPr>
        <p:spPr/>
        <p:txBody>
          <a:bodyPr/>
          <a:lstStyle/>
          <a:p>
            <a:fld id="{7D290233-0DD1-4A80-BB1E-9ADC3556DBB6}" type="datetimeFigureOut">
              <a:rPr lang="en-US" smtClean="0"/>
              <a:t>2/17/15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FE4BAC9-6D41-4691-9299-18EF07EF0177}"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11" name="Group 10"/>
          <p:cNvGrpSpPr/>
          <p:nvPr/>
        </p:nvGrpSpPr>
        <p:grpSpPr>
          <a:xfrm>
            <a:off x="182880" y="173699"/>
            <a:ext cx="8778240" cy="6510602"/>
            <a:chOff x="182880" y="173699"/>
            <a:chExt cx="8778240" cy="6510602"/>
          </a:xfrm>
        </p:grpSpPr>
        <p:grpSp>
          <p:nvGrpSpPr>
            <p:cNvPr id="16" name="Group 15"/>
            <p:cNvGrpSpPr/>
            <p:nvPr/>
          </p:nvGrpSpPr>
          <p:grpSpPr>
            <a:xfrm>
              <a:off x="182880" y="173699"/>
              <a:ext cx="8778240" cy="6510602"/>
              <a:chOff x="182880" y="173699"/>
              <a:chExt cx="8778240" cy="6510602"/>
            </a:xfrm>
          </p:grpSpPr>
          <p:sp>
            <p:nvSpPr>
              <p:cNvPr id="17" name="Rectangle 16"/>
              <p:cNvSpPr/>
              <p:nvPr/>
            </p:nvSpPr>
            <p:spPr>
              <a:xfrm>
                <a:off x="182880" y="173699"/>
                <a:ext cx="8778240" cy="6510602"/>
              </a:xfrm>
              <a:prstGeom prst="rect">
                <a:avLst/>
              </a:prstGeom>
              <a:solidFill>
                <a:schemeClr val="bg1">
                  <a:lumMod val="95000"/>
                </a:schemeClr>
              </a:solidFill>
              <a:ln w="12700">
                <a:noFill/>
              </a:ln>
              <a:effectLst>
                <a:outerShdw blurRad="63500" sx="101000" sy="101000" algn="ctr" rotWithShape="0">
                  <a:prstClr val="black">
                    <a:alpha val="40000"/>
                  </a:prstClr>
                </a:outerShdw>
              </a:effectLst>
              <a:scene3d>
                <a:camera prst="perspectiveFront" fov="4800000"/>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8" name="Group 10"/>
              <p:cNvGrpSpPr/>
              <p:nvPr/>
            </p:nvGrpSpPr>
            <p:grpSpPr>
              <a:xfrm>
                <a:off x="256032" y="237744"/>
                <a:ext cx="8622792" cy="6364224"/>
                <a:chOff x="247157" y="247430"/>
                <a:chExt cx="8622792" cy="6364224"/>
              </a:xfrm>
            </p:grpSpPr>
            <p:sp>
              <p:nvSpPr>
                <p:cNvPr id="19" name="Rectangle 18"/>
                <p:cNvSpPr>
                  <a:spLocks/>
                </p:cNvSpPr>
                <p:nvPr/>
              </p:nvSpPr>
              <p:spPr>
                <a:xfrm>
                  <a:off x="247157" y="247430"/>
                  <a:ext cx="8622792" cy="6364224"/>
                </a:xfrm>
                <a:prstGeom prst="rect">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cxnSp>
              <p:nvCxnSpPr>
                <p:cNvPr id="20" name="Straight Connector 19"/>
                <p:cNvCxnSpPr/>
                <p:nvPr/>
              </p:nvCxnSpPr>
              <p:spPr>
                <a:xfrm>
                  <a:off x="247157" y="6389024"/>
                  <a:ext cx="8622792" cy="1588"/>
                </a:xfrm>
                <a:prstGeom prst="line">
                  <a:avLst/>
                </a:prstGeom>
                <a:noFill/>
                <a:ln w="12700">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cxnSp>
          </p:grpSp>
        </p:grpSp>
        <p:sp>
          <p:nvSpPr>
            <p:cNvPr id="33" name="Rectangle 32"/>
            <p:cNvSpPr/>
            <p:nvPr/>
          </p:nvSpPr>
          <p:spPr>
            <a:xfrm rot="5400000">
              <a:off x="801086" y="3274090"/>
              <a:ext cx="6135624" cy="64008"/>
            </a:xfrm>
            <a:prstGeom prst="rect">
              <a:avLst/>
            </a:prstGeom>
            <a:solidFill>
              <a:schemeClr val="bg2">
                <a:lumMod val="40000"/>
                <a:lumOff val="60000"/>
              </a:schemeClr>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530225" y="1169892"/>
            <a:ext cx="3008313" cy="914400"/>
          </a:xfrm>
        </p:spPr>
        <p:txBody>
          <a:bodyPr anchor="b">
            <a:normAutofit/>
          </a:bodyPr>
          <a:lstStyle>
            <a:lvl1pPr algn="l">
              <a:defRPr sz="2800" b="0"/>
            </a:lvl1pPr>
          </a:lstStyle>
          <a:p>
            <a:r>
              <a:rPr lang="en-US" smtClean="0"/>
              <a:t>Click to edit Master title style</a:t>
            </a:r>
            <a:endParaRPr dirty="0"/>
          </a:p>
        </p:txBody>
      </p:sp>
      <p:sp>
        <p:nvSpPr>
          <p:cNvPr id="3" name="Content Placeholder 2"/>
          <p:cNvSpPr>
            <a:spLocks noGrp="1"/>
          </p:cNvSpPr>
          <p:nvPr>
            <p:ph idx="1"/>
          </p:nvPr>
        </p:nvSpPr>
        <p:spPr>
          <a:xfrm>
            <a:off x="4328319" y="609600"/>
            <a:ext cx="4114800" cy="5465763"/>
          </a:xfrm>
        </p:spPr>
        <p:txBody>
          <a:bodyPr>
            <a:normAutofit/>
          </a:bodyPr>
          <a:lstStyle>
            <a:lvl1pPr>
              <a:defRPr sz="2400" baseline="0"/>
            </a:lvl1pPr>
            <a:lvl2pPr>
              <a:defRPr sz="2200" baseline="0"/>
            </a:lvl2pPr>
            <a:lvl3pPr>
              <a:defRPr sz="2000" baseline="0"/>
            </a:lvl3pPr>
            <a:lvl4pPr>
              <a:defRPr sz="1800" baseline="0"/>
            </a:lvl4pPr>
            <a:lvl5pPr>
              <a:defRPr sz="1800" baseline="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530225" y="2147888"/>
            <a:ext cx="3008313" cy="3262313"/>
          </a:xfrm>
        </p:spPr>
        <p:txBody>
          <a:bodyPr vert="horz" lIns="91440" tIns="45720" rIns="91440" bIns="45720" rtlCol="0">
            <a:normAutofit/>
          </a:bodyPr>
          <a:lstStyle>
            <a:lvl1pPr marL="0" indent="0">
              <a:lnSpc>
                <a:spcPct val="120000"/>
              </a:lnSpc>
              <a:spcBef>
                <a:spcPts val="600"/>
              </a:spcBef>
              <a:buNone/>
              <a:defRPr sz="1600" kern="1200">
                <a:solidFill>
                  <a:schemeClr val="tx1">
                    <a:lumMod val="75000"/>
                    <a:lumOff val="25000"/>
                  </a:schemeClr>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l" defTabSz="914400" rtl="0" eaLnBrk="1" latinLnBrk="0" hangingPunct="1">
              <a:lnSpc>
                <a:spcPct val="110000"/>
              </a:lnSpc>
              <a:spcBef>
                <a:spcPts val="2000"/>
              </a:spcBef>
              <a:buClr>
                <a:schemeClr val="bg1">
                  <a:lumMod val="75000"/>
                  <a:lumOff val="25000"/>
                </a:schemeClr>
              </a:buClr>
              <a:buFont typeface="Arial" pitchFamily="34" charset="0"/>
              <a:buNone/>
            </a:pPr>
            <a:r>
              <a:rPr lang="en-US" smtClean="0"/>
              <a:t>Click to edit Master text styles</a:t>
            </a:r>
          </a:p>
        </p:txBody>
      </p:sp>
      <p:sp>
        <p:nvSpPr>
          <p:cNvPr id="5" name="Date Placeholder 4"/>
          <p:cNvSpPr>
            <a:spLocks noGrp="1"/>
          </p:cNvSpPr>
          <p:nvPr>
            <p:ph type="dt" sz="half" idx="10"/>
          </p:nvPr>
        </p:nvSpPr>
        <p:spPr/>
        <p:txBody>
          <a:bodyPr/>
          <a:lstStyle/>
          <a:p>
            <a:fld id="{7D290233-0DD1-4A80-BB1E-9ADC3556DBB6}" type="datetimeFigureOut">
              <a:rPr lang="en-US" smtClean="0"/>
              <a:t>2/17/15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E4BAC9-6D41-4691-9299-18EF07EF0177}"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00113" y="244158"/>
            <a:ext cx="7345362" cy="1339850"/>
          </a:xfrm>
          <a:prstGeom prst="rect">
            <a:avLst/>
          </a:prstGeom>
        </p:spPr>
        <p:txBody>
          <a:bodyPr vert="horz" lIns="91440" tIns="45720" rIns="91440" bIns="45720" rtlCol="0" anchor="ctr">
            <a:normAutofit/>
          </a:bodyPr>
          <a:lstStyle/>
          <a:p>
            <a:r>
              <a:rPr lang="en-US" smtClean="0"/>
              <a:t>Click to edit Master title style</a:t>
            </a:r>
            <a:endParaRPr dirty="0"/>
          </a:p>
        </p:txBody>
      </p:sp>
      <p:sp>
        <p:nvSpPr>
          <p:cNvPr id="3" name="Text Placeholder 2"/>
          <p:cNvSpPr>
            <a:spLocks noGrp="1"/>
          </p:cNvSpPr>
          <p:nvPr>
            <p:ph type="body" idx="1"/>
          </p:nvPr>
        </p:nvSpPr>
        <p:spPr>
          <a:xfrm>
            <a:off x="900112" y="2133601"/>
            <a:ext cx="7345363" cy="393192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243840" y="6371591"/>
            <a:ext cx="2133600" cy="259317"/>
          </a:xfrm>
          <a:prstGeom prst="rect">
            <a:avLst/>
          </a:prstGeom>
        </p:spPr>
        <p:txBody>
          <a:bodyPr vert="horz" lIns="91440" tIns="45720" rIns="91440" bIns="45720" rtlCol="0" anchor="ctr"/>
          <a:lstStyle>
            <a:lvl1pPr algn="l">
              <a:defRPr sz="1200">
                <a:solidFill>
                  <a:schemeClr val="bg2">
                    <a:lumMod val="60000"/>
                    <a:lumOff val="40000"/>
                  </a:schemeClr>
                </a:solidFill>
                <a:latin typeface="Brush Script MT" pitchFamily="66" charset="0"/>
              </a:defRPr>
            </a:lvl1pPr>
          </a:lstStyle>
          <a:p>
            <a:fld id="{7D290233-0DD1-4A80-BB1E-9ADC3556DBB6}" type="datetimeFigureOut">
              <a:rPr lang="en-US" smtClean="0"/>
              <a:t>2/17/15</a:t>
            </a:fld>
            <a:endParaRPr lang="en-US"/>
          </a:p>
        </p:txBody>
      </p:sp>
      <p:sp>
        <p:nvSpPr>
          <p:cNvPr id="5" name="Footer Placeholder 4"/>
          <p:cNvSpPr>
            <a:spLocks noGrp="1"/>
          </p:cNvSpPr>
          <p:nvPr>
            <p:ph type="ftr" sz="quarter" idx="3"/>
          </p:nvPr>
        </p:nvSpPr>
        <p:spPr>
          <a:xfrm>
            <a:off x="5958840" y="6371591"/>
            <a:ext cx="2895600" cy="257810"/>
          </a:xfrm>
          <a:prstGeom prst="rect">
            <a:avLst/>
          </a:prstGeom>
        </p:spPr>
        <p:txBody>
          <a:bodyPr vert="horz" lIns="91440" tIns="45720" rIns="91440" bIns="45720" rtlCol="0" anchor="ctr"/>
          <a:lstStyle>
            <a:lvl1pPr marL="0" algn="r" defTabSz="914400" rtl="0" eaLnBrk="1" latinLnBrk="0" hangingPunct="1">
              <a:defRPr sz="1200" kern="1200">
                <a:solidFill>
                  <a:schemeClr val="bg2">
                    <a:lumMod val="60000"/>
                    <a:lumOff val="40000"/>
                  </a:schemeClr>
                </a:solidFill>
                <a:latin typeface="Brush Script MT" pitchFamily="66" charset="0"/>
                <a:ea typeface="+mn-ea"/>
                <a:cs typeface="+mn-cs"/>
              </a:defRPr>
            </a:lvl1pPr>
          </a:lstStyle>
          <a:p>
            <a:endParaRPr lang="en-US"/>
          </a:p>
        </p:txBody>
      </p:sp>
      <p:sp>
        <p:nvSpPr>
          <p:cNvPr id="6" name="Slide Number Placeholder 5"/>
          <p:cNvSpPr>
            <a:spLocks noGrp="1"/>
          </p:cNvSpPr>
          <p:nvPr>
            <p:ph type="sldNum" sz="quarter" idx="4"/>
          </p:nvPr>
        </p:nvSpPr>
        <p:spPr>
          <a:xfrm>
            <a:off x="4191000" y="6356350"/>
            <a:ext cx="762000" cy="271463"/>
          </a:xfrm>
          <a:prstGeom prst="rect">
            <a:avLst/>
          </a:prstGeom>
        </p:spPr>
        <p:txBody>
          <a:bodyPr vert="horz" lIns="91440" tIns="45720" rIns="91440" bIns="45720" rtlCol="0" anchor="ctr"/>
          <a:lstStyle>
            <a:lvl1pPr marL="0" algn="ctr" defTabSz="914400" rtl="0" eaLnBrk="1" latinLnBrk="0" hangingPunct="1">
              <a:defRPr sz="1200" kern="1200">
                <a:solidFill>
                  <a:schemeClr val="bg2">
                    <a:lumMod val="60000"/>
                    <a:lumOff val="40000"/>
                  </a:schemeClr>
                </a:solidFill>
                <a:latin typeface="+mn-lt"/>
                <a:ea typeface="+mn-ea"/>
                <a:cs typeface="+mn-cs"/>
              </a:defRPr>
            </a:lvl1pPr>
          </a:lstStyle>
          <a:p>
            <a:fld id="{CFE4BAC9-6D41-4691-9299-18EF07EF0177}"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xStyles>
    <p:titleStyle>
      <a:lvl1pPr algn="ctr" defTabSz="914400" rtl="0" eaLnBrk="1" latinLnBrk="0" hangingPunct="1">
        <a:spcBef>
          <a:spcPct val="0"/>
        </a:spcBef>
        <a:buNone/>
        <a:defRPr sz="4800" kern="1200">
          <a:solidFill>
            <a:schemeClr val="tx1">
              <a:lumMod val="75000"/>
              <a:lumOff val="25000"/>
            </a:schemeClr>
          </a:solidFill>
          <a:latin typeface="+mj-lt"/>
          <a:ea typeface="+mj-ea"/>
          <a:cs typeface="+mj-cs"/>
        </a:defRPr>
      </a:lvl1pPr>
    </p:titleStyle>
    <p:bodyStyle>
      <a:lvl1pPr marL="342900" indent="-342900" algn="l" defTabSz="914400" rtl="0" eaLnBrk="1" latinLnBrk="0" hangingPunct="1">
        <a:spcBef>
          <a:spcPts val="2000"/>
        </a:spcBef>
        <a:buClr>
          <a:schemeClr val="tx1">
            <a:lumMod val="75000"/>
            <a:lumOff val="25000"/>
          </a:schemeClr>
        </a:buClr>
        <a:buFont typeface="Arial" pitchFamily="34" charset="0"/>
        <a:buChar char="•"/>
        <a:defRPr sz="2400" kern="1200">
          <a:solidFill>
            <a:schemeClr val="tx1">
              <a:lumMod val="75000"/>
              <a:lumOff val="25000"/>
            </a:schemeClr>
          </a:solidFill>
          <a:latin typeface="+mn-lt"/>
          <a:ea typeface="+mn-ea"/>
          <a:cs typeface="+mn-cs"/>
        </a:defRPr>
      </a:lvl1pPr>
      <a:lvl2pPr marL="579438" indent="-228600" algn="l" defTabSz="914400" rtl="0" eaLnBrk="1" latinLnBrk="0" hangingPunct="1">
        <a:spcBef>
          <a:spcPts val="600"/>
        </a:spcBef>
        <a:buClr>
          <a:schemeClr val="bg2">
            <a:lumMod val="60000"/>
            <a:lumOff val="40000"/>
          </a:schemeClr>
        </a:buClr>
        <a:buFont typeface="Arial" pitchFamily="34" charset="0"/>
        <a:buChar char="•"/>
        <a:defRPr sz="2200" kern="1200">
          <a:solidFill>
            <a:schemeClr val="tx1">
              <a:lumMod val="75000"/>
              <a:lumOff val="25000"/>
            </a:schemeClr>
          </a:solidFill>
          <a:latin typeface="+mn-lt"/>
          <a:ea typeface="+mn-ea"/>
          <a:cs typeface="+mn-cs"/>
        </a:defRPr>
      </a:lvl2pPr>
      <a:lvl3pPr marL="808038" indent="-228600" algn="l" defTabSz="914400" rtl="0" eaLnBrk="1" latinLnBrk="0" hangingPunct="1">
        <a:spcBef>
          <a:spcPts val="600"/>
        </a:spcBef>
        <a:buClr>
          <a:schemeClr val="tx1">
            <a:lumMod val="75000"/>
            <a:lumOff val="25000"/>
          </a:schemeClr>
        </a:buClr>
        <a:buFont typeface="Arial" pitchFamily="34" charset="0"/>
        <a:buChar char="•"/>
        <a:defRPr sz="2000" kern="1200">
          <a:solidFill>
            <a:schemeClr val="tx1">
              <a:lumMod val="75000"/>
              <a:lumOff val="25000"/>
            </a:schemeClr>
          </a:solidFill>
          <a:latin typeface="+mn-lt"/>
          <a:ea typeface="+mn-ea"/>
          <a:cs typeface="+mn-cs"/>
        </a:defRPr>
      </a:lvl3pPr>
      <a:lvl4pPr marL="1036638" indent="-228600" algn="l" defTabSz="914400" rtl="0" eaLnBrk="1" latinLnBrk="0" hangingPunct="1">
        <a:spcBef>
          <a:spcPts val="600"/>
        </a:spcBef>
        <a:buClr>
          <a:schemeClr val="bg2">
            <a:lumMod val="60000"/>
            <a:lumOff val="40000"/>
          </a:schemeClr>
        </a:buClr>
        <a:buFont typeface="Arial" pitchFamily="34" charset="0"/>
        <a:buChar char="•"/>
        <a:defRPr sz="1800" kern="1200">
          <a:solidFill>
            <a:schemeClr val="tx1">
              <a:lumMod val="75000"/>
              <a:lumOff val="25000"/>
            </a:schemeClr>
          </a:solidFill>
          <a:latin typeface="+mn-lt"/>
          <a:ea typeface="+mn-ea"/>
          <a:cs typeface="+mn-cs"/>
        </a:defRPr>
      </a:lvl4pPr>
      <a:lvl5pPr marL="1265238" indent="-228600" algn="l" defTabSz="914400" rtl="0" eaLnBrk="1" latinLnBrk="0" hangingPunct="1">
        <a:spcBef>
          <a:spcPts val="600"/>
        </a:spcBef>
        <a:buClr>
          <a:schemeClr val="tx1">
            <a:lumMod val="75000"/>
            <a:lumOff val="25000"/>
          </a:schemeClr>
        </a:buClr>
        <a:buFont typeface="Arial" pitchFamily="34" charset="0"/>
        <a:buChar char="•"/>
        <a:defRPr sz="1800" kern="1200">
          <a:solidFill>
            <a:schemeClr val="tx1">
              <a:lumMod val="75000"/>
              <a:lumOff val="25000"/>
            </a:schemeClr>
          </a:solidFill>
          <a:latin typeface="+mn-lt"/>
          <a:ea typeface="+mn-ea"/>
          <a:cs typeface="+mn-cs"/>
        </a:defRPr>
      </a:lvl5pPr>
      <a:lvl6pPr marL="1485900" indent="-228600" algn="l" defTabSz="914400" rtl="0" eaLnBrk="1" latinLnBrk="0" hangingPunct="1">
        <a:spcBef>
          <a:spcPct val="20000"/>
        </a:spcBef>
        <a:buClr>
          <a:schemeClr val="bg2">
            <a:lumMod val="60000"/>
            <a:lumOff val="40000"/>
          </a:schemeClr>
        </a:buClr>
        <a:buFont typeface="Arial" pitchFamily="34" charset="0"/>
        <a:buChar char="•"/>
        <a:defRPr lang="en-US" sz="1800" kern="1200" dirty="0" smtClean="0">
          <a:solidFill>
            <a:schemeClr val="tx1">
              <a:lumMod val="75000"/>
              <a:lumOff val="25000"/>
            </a:schemeClr>
          </a:solidFill>
          <a:latin typeface="+mn-lt"/>
          <a:ea typeface="+mn-ea"/>
          <a:cs typeface="+mn-cs"/>
        </a:defRPr>
      </a:lvl6pPr>
      <a:lvl7pPr marL="1712913" indent="-228600" algn="l" defTabSz="914400" rtl="0" eaLnBrk="1" latinLnBrk="0" hangingPunct="1">
        <a:spcBef>
          <a:spcPct val="20000"/>
        </a:spcBef>
        <a:buClr>
          <a:schemeClr val="tx1">
            <a:lumMod val="75000"/>
            <a:lumOff val="25000"/>
          </a:schemeClr>
        </a:buClr>
        <a:buFont typeface="Arial" pitchFamily="34" charset="0"/>
        <a:buChar char="•"/>
        <a:defRPr lang="en-US" sz="1800" kern="1200" dirty="0" smtClean="0">
          <a:solidFill>
            <a:schemeClr val="tx1">
              <a:lumMod val="75000"/>
              <a:lumOff val="25000"/>
            </a:schemeClr>
          </a:solidFill>
          <a:latin typeface="+mn-lt"/>
          <a:ea typeface="+mn-ea"/>
          <a:cs typeface="+mn-cs"/>
        </a:defRPr>
      </a:lvl7pPr>
      <a:lvl8pPr marL="1947863" indent="-228600" algn="l" defTabSz="914400" rtl="0" eaLnBrk="1" latinLnBrk="0" hangingPunct="1">
        <a:spcBef>
          <a:spcPct val="20000"/>
        </a:spcBef>
        <a:buClr>
          <a:schemeClr val="bg2">
            <a:lumMod val="60000"/>
            <a:lumOff val="40000"/>
          </a:schemeClr>
        </a:buClr>
        <a:buFont typeface="Arial" pitchFamily="34" charset="0"/>
        <a:buChar char="•"/>
        <a:defRPr lang="en-US" sz="1800" kern="1200" dirty="0" smtClean="0">
          <a:solidFill>
            <a:schemeClr val="tx1">
              <a:lumMod val="75000"/>
              <a:lumOff val="25000"/>
            </a:schemeClr>
          </a:solidFill>
          <a:latin typeface="+mn-lt"/>
          <a:ea typeface="+mn-ea"/>
          <a:cs typeface="+mn-cs"/>
        </a:defRPr>
      </a:lvl8pPr>
      <a:lvl9pPr marL="2174875" indent="-228600" algn="l" defTabSz="914400" rtl="0" eaLnBrk="1" latinLnBrk="0" hangingPunct="1">
        <a:spcBef>
          <a:spcPct val="20000"/>
        </a:spcBef>
        <a:buClr>
          <a:schemeClr val="tx1">
            <a:lumMod val="75000"/>
            <a:lumOff val="25000"/>
          </a:schemeClr>
        </a:buClr>
        <a:buFont typeface="Arial" pitchFamily="34" charset="0"/>
        <a:buChar char="•"/>
        <a:defRPr lang="en-US" sz="1800" kern="1200" dirty="0">
          <a:solidFill>
            <a:schemeClr val="tx1">
              <a:lumMod val="75000"/>
              <a:lumOff val="2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microsoft.com/office/2007/relationships/hdphoto" Target="../media/hdphoto1.wdp"/></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4.png"/><Relationship Id="rId5" Type="http://schemas.microsoft.com/office/2007/relationships/hdphoto" Target="../media/hdphoto1.wdp"/><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4.png"/><Relationship Id="rId5" Type="http://schemas.microsoft.com/office/2007/relationships/hdphoto" Target="../media/hdphoto1.wdp"/><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3.png"/></Relationships>
</file>

<file path=ppt/slides/_rels/slide25.xml.rels><?xml version="1.0" encoding="UTF-8" standalone="yes"?>
<Relationships xmlns="http://schemas.openxmlformats.org/package/2006/relationships"><Relationship Id="rId3" Type="http://schemas.openxmlformats.org/officeDocument/2006/relationships/hyperlink" Target="https://cwiki.apache.org/confluence/display/Hive/Presentations" TargetMode="External"/><Relationship Id="rId4" Type="http://schemas.openxmlformats.org/officeDocument/2006/relationships/hyperlink" Target="https://developer.yahoo.com/blogs/hadoop/comparing-pig-latin-sql-constructing-data-processing-pipelines-444.html" TargetMode="External"/><Relationship Id="rId5" Type="http://schemas.openxmlformats.org/officeDocument/2006/relationships/hyperlink" Target="http://www.qubole.com/blog/big-data/hive-best-practices/" TargetMode="External"/><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 Id="rId3" Type="http://schemas.microsoft.com/office/2007/relationships/hdphoto" Target="../media/hdphoto1.wdp"/></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jpeg"/><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sz="4000" b="1" dirty="0"/>
              <a:t>Hive - A Warehousing Solution Over a Map-Reduce Framework </a:t>
            </a:r>
            <a:endParaRPr lang="en-US" sz="4000" dirty="0"/>
          </a:p>
          <a:p>
            <a:endParaRPr lang="en-US" dirty="0"/>
          </a:p>
        </p:txBody>
      </p:sp>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backgroundRemoval t="10000" b="90000" l="10000" r="90000"/>
                    </a14:imgEffect>
                  </a14:imgLayer>
                </a14:imgProps>
              </a:ext>
            </a:extLst>
          </a:blip>
          <a:stretch>
            <a:fillRect/>
          </a:stretch>
        </p:blipFill>
        <p:spPr>
          <a:xfrm>
            <a:off x="3332491" y="795818"/>
            <a:ext cx="2291013" cy="2252182"/>
          </a:xfrm>
          <a:prstGeom prst="rect">
            <a:avLst/>
          </a:prstGeom>
        </p:spPr>
      </p:pic>
    </p:spTree>
    <p:extLst>
      <p:ext uri="{BB962C8B-B14F-4D97-AF65-F5344CB8AC3E}">
        <p14:creationId xmlns:p14="http://schemas.microsoft.com/office/powerpoint/2010/main" val="2058069575"/>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Hive Data Model Contd.</a:t>
            </a:r>
          </a:p>
        </p:txBody>
      </p:sp>
      <p:sp>
        <p:nvSpPr>
          <p:cNvPr id="3" name="Content Placeholder 2"/>
          <p:cNvSpPr>
            <a:spLocks noGrp="1"/>
          </p:cNvSpPr>
          <p:nvPr>
            <p:ph idx="1"/>
          </p:nvPr>
        </p:nvSpPr>
        <p:spPr/>
        <p:txBody>
          <a:bodyPr>
            <a:normAutofit fontScale="77500" lnSpcReduction="20000"/>
          </a:bodyPr>
          <a:lstStyle/>
          <a:p>
            <a:r>
              <a:rPr lang="en-US" sz="3800" dirty="0" smtClean="0"/>
              <a:t>Partitions</a:t>
            </a:r>
          </a:p>
          <a:p>
            <a:pPr>
              <a:buFontTx/>
              <a:buChar char="-"/>
            </a:pPr>
            <a:r>
              <a:rPr lang="en-US" dirty="0" smtClean="0"/>
              <a:t>Each table can be broken into partitions</a:t>
            </a:r>
          </a:p>
          <a:p>
            <a:pPr>
              <a:buFontTx/>
              <a:buChar char="-"/>
            </a:pPr>
            <a:r>
              <a:rPr lang="en-US" dirty="0" smtClean="0"/>
              <a:t>Partitions determine distribution of data within subdirectories</a:t>
            </a:r>
          </a:p>
          <a:p>
            <a:pPr marL="0" indent="0">
              <a:buNone/>
            </a:pPr>
            <a:r>
              <a:rPr lang="en-US" dirty="0" smtClean="0"/>
              <a:t>Example - </a:t>
            </a:r>
          </a:p>
          <a:p>
            <a:pPr marL="0" indent="0">
              <a:buNone/>
            </a:pPr>
            <a:r>
              <a:rPr lang="en-US" b="1" dirty="0" smtClean="0"/>
              <a:t>CREATE_TABLE </a:t>
            </a:r>
            <a:r>
              <a:rPr lang="en-US" dirty="0" smtClean="0"/>
              <a:t>Sales (</a:t>
            </a:r>
            <a:r>
              <a:rPr lang="en-US" dirty="0" err="1" smtClean="0"/>
              <a:t>sale_id</a:t>
            </a:r>
            <a:r>
              <a:rPr lang="en-US" dirty="0" smtClean="0"/>
              <a:t> INT, amount FLOAT)</a:t>
            </a:r>
          </a:p>
          <a:p>
            <a:pPr marL="0" indent="0">
              <a:buNone/>
            </a:pPr>
            <a:r>
              <a:rPr lang="en-US" b="1" dirty="0" smtClean="0"/>
              <a:t>PARTITIONED BY </a:t>
            </a:r>
            <a:r>
              <a:rPr lang="en-US" dirty="0" smtClean="0"/>
              <a:t>(country STRING, year INT, month INT)</a:t>
            </a:r>
          </a:p>
          <a:p>
            <a:pPr marL="0" indent="0">
              <a:buNone/>
            </a:pPr>
            <a:r>
              <a:rPr lang="en-US" dirty="0" smtClean="0"/>
              <a:t>So each partition will be split out into different folders like</a:t>
            </a:r>
          </a:p>
          <a:p>
            <a:pPr marL="0" indent="0">
              <a:buNone/>
            </a:pPr>
            <a:r>
              <a:rPr lang="en-US" b="1" dirty="0" smtClean="0"/>
              <a:t>Sales/country=US/year=2012/month=12</a:t>
            </a:r>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73650501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Hierarchy of Hive Partitions</a:t>
            </a:r>
            <a:endParaRPr lang="en-US" dirty="0"/>
          </a:p>
        </p:txBody>
      </p:sp>
      <p:sp>
        <p:nvSpPr>
          <p:cNvPr id="3" name="Content Placeholder 2"/>
          <p:cNvSpPr>
            <a:spLocks noGrp="1"/>
          </p:cNvSpPr>
          <p:nvPr>
            <p:ph idx="1"/>
          </p:nvPr>
        </p:nvSpPr>
        <p:spPr/>
        <p:txBody>
          <a:bodyPr/>
          <a:lstStyle/>
          <a:p>
            <a:pPr marL="1946275" lvl="8" indent="0">
              <a:buNone/>
            </a:pPr>
            <a:endParaRPr lang="en-US" dirty="0"/>
          </a:p>
        </p:txBody>
      </p:sp>
      <p:sp>
        <p:nvSpPr>
          <p:cNvPr id="4" name="Rectangle 3"/>
          <p:cNvSpPr/>
          <p:nvPr/>
        </p:nvSpPr>
        <p:spPr>
          <a:xfrm>
            <a:off x="3772017" y="2133601"/>
            <a:ext cx="2072979" cy="582563"/>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a:t>
            </a:r>
            <a:r>
              <a:rPr lang="en-US" dirty="0" err="1" smtClean="0"/>
              <a:t>hivebase</a:t>
            </a:r>
            <a:r>
              <a:rPr lang="en-US" dirty="0" smtClean="0"/>
              <a:t>/Sales</a:t>
            </a:r>
            <a:endParaRPr lang="en-US" dirty="0"/>
          </a:p>
        </p:txBody>
      </p:sp>
      <p:sp>
        <p:nvSpPr>
          <p:cNvPr id="5" name="Rectangle 4"/>
          <p:cNvSpPr/>
          <p:nvPr/>
        </p:nvSpPr>
        <p:spPr>
          <a:xfrm>
            <a:off x="2247231" y="3063066"/>
            <a:ext cx="1709981" cy="42754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/country=US</a:t>
            </a:r>
            <a:endParaRPr lang="en-US" dirty="0"/>
          </a:p>
        </p:txBody>
      </p:sp>
      <p:sp>
        <p:nvSpPr>
          <p:cNvPr id="6" name="Rectangle 5"/>
          <p:cNvSpPr/>
          <p:nvPr/>
        </p:nvSpPr>
        <p:spPr>
          <a:xfrm>
            <a:off x="5698785" y="3384132"/>
            <a:ext cx="2247599" cy="42754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/country=CANADA</a:t>
            </a:r>
            <a:endParaRPr lang="en-US" dirty="0"/>
          </a:p>
        </p:txBody>
      </p:sp>
      <p:sp>
        <p:nvSpPr>
          <p:cNvPr id="7" name="Rectangle 6"/>
          <p:cNvSpPr/>
          <p:nvPr/>
        </p:nvSpPr>
        <p:spPr>
          <a:xfrm>
            <a:off x="1194472" y="4111302"/>
            <a:ext cx="1709981" cy="42754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/year=2012</a:t>
            </a:r>
            <a:endParaRPr lang="en-US" dirty="0"/>
          </a:p>
        </p:txBody>
      </p:sp>
      <p:sp>
        <p:nvSpPr>
          <p:cNvPr id="8" name="Rectangle 7"/>
          <p:cNvSpPr/>
          <p:nvPr/>
        </p:nvSpPr>
        <p:spPr>
          <a:xfrm>
            <a:off x="3220306" y="4589254"/>
            <a:ext cx="1709981" cy="42754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/year=2015</a:t>
            </a:r>
            <a:endParaRPr lang="en-US" dirty="0"/>
          </a:p>
        </p:txBody>
      </p:sp>
      <p:sp>
        <p:nvSpPr>
          <p:cNvPr id="9" name="Rectangle 8"/>
          <p:cNvSpPr/>
          <p:nvPr/>
        </p:nvSpPr>
        <p:spPr>
          <a:xfrm>
            <a:off x="5112604" y="4193427"/>
            <a:ext cx="1709981" cy="42754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/year=2012</a:t>
            </a:r>
            <a:endParaRPr lang="en-US" dirty="0"/>
          </a:p>
        </p:txBody>
      </p:sp>
      <p:sp>
        <p:nvSpPr>
          <p:cNvPr id="10" name="Rectangle 9"/>
          <p:cNvSpPr/>
          <p:nvPr/>
        </p:nvSpPr>
        <p:spPr>
          <a:xfrm>
            <a:off x="6535494" y="4811096"/>
            <a:ext cx="1709981" cy="42754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/year=2014</a:t>
            </a:r>
            <a:endParaRPr lang="en-US" dirty="0"/>
          </a:p>
        </p:txBody>
      </p:sp>
      <p:sp>
        <p:nvSpPr>
          <p:cNvPr id="11" name="Rectangle 10"/>
          <p:cNvSpPr/>
          <p:nvPr/>
        </p:nvSpPr>
        <p:spPr>
          <a:xfrm>
            <a:off x="997855" y="5086240"/>
            <a:ext cx="1709981" cy="42754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/month=12</a:t>
            </a:r>
            <a:endParaRPr lang="en-US" dirty="0"/>
          </a:p>
        </p:txBody>
      </p:sp>
      <p:sp>
        <p:nvSpPr>
          <p:cNvPr id="12" name="Rectangle 11"/>
          <p:cNvSpPr/>
          <p:nvPr/>
        </p:nvSpPr>
        <p:spPr>
          <a:xfrm>
            <a:off x="3096842" y="5439170"/>
            <a:ext cx="1709981" cy="42754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/month=11</a:t>
            </a:r>
            <a:endParaRPr lang="en-US" dirty="0"/>
          </a:p>
        </p:txBody>
      </p:sp>
      <p:cxnSp>
        <p:nvCxnSpPr>
          <p:cNvPr id="14" name="Straight Arrow Connector 13"/>
          <p:cNvCxnSpPr>
            <a:stCxn id="4" idx="2"/>
            <a:endCxn id="5" idx="0"/>
          </p:cNvCxnSpPr>
          <p:nvPr/>
        </p:nvCxnSpPr>
        <p:spPr>
          <a:xfrm flipH="1">
            <a:off x="3102222" y="2716164"/>
            <a:ext cx="1706285" cy="34690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a:endCxn id="6" idx="0"/>
          </p:cNvCxnSpPr>
          <p:nvPr/>
        </p:nvCxnSpPr>
        <p:spPr>
          <a:xfrm>
            <a:off x="4627008" y="2716164"/>
            <a:ext cx="2195577" cy="66796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a:stCxn id="5" idx="2"/>
            <a:endCxn id="7" idx="0"/>
          </p:cNvCxnSpPr>
          <p:nvPr/>
        </p:nvCxnSpPr>
        <p:spPr>
          <a:xfrm flipH="1">
            <a:off x="2049463" y="3490610"/>
            <a:ext cx="1052759" cy="62069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a:endCxn id="8" idx="0"/>
          </p:cNvCxnSpPr>
          <p:nvPr/>
        </p:nvCxnSpPr>
        <p:spPr>
          <a:xfrm>
            <a:off x="3045799" y="3439146"/>
            <a:ext cx="1029498" cy="115010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a:stCxn id="7" idx="2"/>
            <a:endCxn id="11" idx="0"/>
          </p:cNvCxnSpPr>
          <p:nvPr/>
        </p:nvCxnSpPr>
        <p:spPr>
          <a:xfrm flipH="1">
            <a:off x="1852846" y="4538846"/>
            <a:ext cx="196617" cy="54739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a:stCxn id="7" idx="2"/>
            <a:endCxn id="12" idx="0"/>
          </p:cNvCxnSpPr>
          <p:nvPr/>
        </p:nvCxnSpPr>
        <p:spPr>
          <a:xfrm>
            <a:off x="2049463" y="4538846"/>
            <a:ext cx="1902370" cy="90032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a:stCxn id="6" idx="2"/>
            <a:endCxn id="9" idx="0"/>
          </p:cNvCxnSpPr>
          <p:nvPr/>
        </p:nvCxnSpPr>
        <p:spPr>
          <a:xfrm flipH="1">
            <a:off x="5967595" y="3811676"/>
            <a:ext cx="854990" cy="38175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 name="Straight Arrow Connector 35"/>
          <p:cNvCxnSpPr>
            <a:endCxn id="10" idx="0"/>
          </p:cNvCxnSpPr>
          <p:nvPr/>
        </p:nvCxnSpPr>
        <p:spPr>
          <a:xfrm>
            <a:off x="6822585" y="3811676"/>
            <a:ext cx="567900" cy="99942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9" name="Rounded Rectangle 38"/>
          <p:cNvSpPr/>
          <p:nvPr/>
        </p:nvSpPr>
        <p:spPr>
          <a:xfrm>
            <a:off x="1079590" y="5932069"/>
            <a:ext cx="930431" cy="427544"/>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File</a:t>
            </a:r>
            <a:endParaRPr lang="en-US" dirty="0"/>
          </a:p>
        </p:txBody>
      </p:sp>
      <p:sp>
        <p:nvSpPr>
          <p:cNvPr id="40" name="Rounded Rectangle 39"/>
          <p:cNvSpPr/>
          <p:nvPr/>
        </p:nvSpPr>
        <p:spPr>
          <a:xfrm>
            <a:off x="5037164" y="5969556"/>
            <a:ext cx="930431" cy="427544"/>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File</a:t>
            </a:r>
            <a:endParaRPr lang="en-US" dirty="0"/>
          </a:p>
        </p:txBody>
      </p:sp>
      <p:sp>
        <p:nvSpPr>
          <p:cNvPr id="41" name="Rounded Rectangle 40"/>
          <p:cNvSpPr/>
          <p:nvPr/>
        </p:nvSpPr>
        <p:spPr>
          <a:xfrm>
            <a:off x="7946384" y="5921426"/>
            <a:ext cx="930431" cy="427544"/>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File</a:t>
            </a:r>
            <a:endParaRPr lang="en-US" dirty="0"/>
          </a:p>
        </p:txBody>
      </p:sp>
      <p:cxnSp>
        <p:nvCxnSpPr>
          <p:cNvPr id="43" name="Straight Arrow Connector 42"/>
          <p:cNvCxnSpPr>
            <a:stCxn id="10" idx="2"/>
            <a:endCxn id="37" idx="0"/>
          </p:cNvCxnSpPr>
          <p:nvPr/>
        </p:nvCxnSpPr>
        <p:spPr>
          <a:xfrm flipH="1">
            <a:off x="6822585" y="5238640"/>
            <a:ext cx="567900" cy="24432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6" name="Straight Arrow Connector 45"/>
          <p:cNvCxnSpPr>
            <a:stCxn id="12" idx="2"/>
            <a:endCxn id="40" idx="1"/>
          </p:cNvCxnSpPr>
          <p:nvPr/>
        </p:nvCxnSpPr>
        <p:spPr>
          <a:xfrm>
            <a:off x="3951833" y="5866714"/>
            <a:ext cx="1085331" cy="31661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9" name="Straight Arrow Connector 48"/>
          <p:cNvCxnSpPr>
            <a:stCxn id="11" idx="2"/>
          </p:cNvCxnSpPr>
          <p:nvPr/>
        </p:nvCxnSpPr>
        <p:spPr>
          <a:xfrm flipH="1">
            <a:off x="1659688" y="5513784"/>
            <a:ext cx="193158" cy="45926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7" name="Rectangle 36"/>
          <p:cNvSpPr/>
          <p:nvPr/>
        </p:nvSpPr>
        <p:spPr>
          <a:xfrm>
            <a:off x="5967594" y="5482960"/>
            <a:ext cx="1709981" cy="42754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/month=11</a:t>
            </a:r>
            <a:endParaRPr lang="en-US" dirty="0"/>
          </a:p>
        </p:txBody>
      </p:sp>
      <p:cxnSp>
        <p:nvCxnSpPr>
          <p:cNvPr id="42" name="Straight Arrow Connector 41"/>
          <p:cNvCxnSpPr>
            <a:stCxn id="37" idx="2"/>
            <a:endCxn id="41" idx="1"/>
          </p:cNvCxnSpPr>
          <p:nvPr/>
        </p:nvCxnSpPr>
        <p:spPr>
          <a:xfrm>
            <a:off x="6822585" y="5910504"/>
            <a:ext cx="1123799" cy="22469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4776365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9"/>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43"/>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2"/>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1"/>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49"/>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46"/>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42"/>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41"/>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40"/>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39" grpId="0" animBg="1"/>
      <p:bldP spid="40" grpId="0" animBg="1"/>
      <p:bldP spid="41" grpId="0" animBg="1"/>
      <p:bldP spid="3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Hive Data Model Contd.</a:t>
            </a:r>
          </a:p>
        </p:txBody>
      </p:sp>
      <p:sp>
        <p:nvSpPr>
          <p:cNvPr id="3" name="Content Placeholder 2"/>
          <p:cNvSpPr>
            <a:spLocks noGrp="1"/>
          </p:cNvSpPr>
          <p:nvPr>
            <p:ph idx="1"/>
          </p:nvPr>
        </p:nvSpPr>
        <p:spPr/>
        <p:txBody>
          <a:bodyPr/>
          <a:lstStyle/>
          <a:p>
            <a:r>
              <a:rPr lang="en-US" sz="3200" dirty="0" smtClean="0"/>
              <a:t>Buckets</a:t>
            </a:r>
          </a:p>
          <a:p>
            <a:pPr>
              <a:buFontTx/>
              <a:buChar char="-"/>
            </a:pPr>
            <a:r>
              <a:rPr lang="en-US" dirty="0" smtClean="0"/>
              <a:t>Data in each partition divided into buckets</a:t>
            </a:r>
          </a:p>
          <a:p>
            <a:pPr>
              <a:buFontTx/>
              <a:buChar char="-"/>
            </a:pPr>
            <a:r>
              <a:rPr lang="en-US" dirty="0" smtClean="0"/>
              <a:t>Based on a hash function of the column</a:t>
            </a:r>
          </a:p>
          <a:p>
            <a:pPr>
              <a:buFontTx/>
              <a:buChar char="-"/>
            </a:pPr>
            <a:r>
              <a:rPr lang="en-US" b="1" dirty="0" smtClean="0"/>
              <a:t>H(column) mod </a:t>
            </a:r>
            <a:r>
              <a:rPr lang="en-US" b="1" dirty="0" err="1" smtClean="0"/>
              <a:t>NumBuckets</a:t>
            </a:r>
            <a:r>
              <a:rPr lang="en-US" b="1" dirty="0" smtClean="0"/>
              <a:t> = bucket number</a:t>
            </a:r>
          </a:p>
          <a:p>
            <a:pPr>
              <a:buFontTx/>
              <a:buChar char="-"/>
            </a:pPr>
            <a:r>
              <a:rPr lang="en-US" dirty="0" smtClean="0"/>
              <a:t>Each bucket is stored as a file in partition directory</a:t>
            </a:r>
          </a:p>
          <a:p>
            <a:pPr>
              <a:buFontTx/>
              <a:buChar char="-"/>
            </a:pPr>
            <a:endParaRPr lang="en-US" dirty="0" smtClean="0"/>
          </a:p>
          <a:p>
            <a:pPr>
              <a:buFontTx/>
              <a:buChar char="-"/>
            </a:pPr>
            <a:endParaRPr lang="en-US" dirty="0"/>
          </a:p>
        </p:txBody>
      </p:sp>
    </p:spTree>
    <p:extLst>
      <p:ext uri="{BB962C8B-B14F-4D97-AF65-F5344CB8AC3E}">
        <p14:creationId xmlns:p14="http://schemas.microsoft.com/office/powerpoint/2010/main" val="173913752"/>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Architecture</a:t>
            </a:r>
            <a:endParaRPr lang="en-US" dirty="0"/>
          </a:p>
        </p:txBody>
      </p:sp>
      <p:pic>
        <p:nvPicPr>
          <p:cNvPr id="7" name="Picture 6" descr="Screen Shot 2015-02-15 at 1.58.26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47798" y="1898432"/>
            <a:ext cx="4025900" cy="3861661"/>
          </a:xfrm>
          <a:prstGeom prst="rect">
            <a:avLst/>
          </a:prstGeom>
        </p:spPr>
      </p:pic>
      <p:sp>
        <p:nvSpPr>
          <p:cNvPr id="8" name="TextBox 7"/>
          <p:cNvSpPr txBox="1"/>
          <p:nvPr/>
        </p:nvSpPr>
        <p:spPr>
          <a:xfrm>
            <a:off x="536566" y="1898432"/>
            <a:ext cx="4211231" cy="3139321"/>
          </a:xfrm>
          <a:prstGeom prst="rect">
            <a:avLst/>
          </a:prstGeom>
          <a:noFill/>
        </p:spPr>
        <p:txBody>
          <a:bodyPr wrap="square" rtlCol="0">
            <a:spAutoFit/>
          </a:bodyPr>
          <a:lstStyle/>
          <a:p>
            <a:r>
              <a:rPr lang="en-US" b="1" dirty="0" err="1" smtClean="0"/>
              <a:t>Externel</a:t>
            </a:r>
            <a:r>
              <a:rPr lang="en-US" b="1" dirty="0" smtClean="0"/>
              <a:t> Interfaces</a:t>
            </a:r>
            <a:r>
              <a:rPr lang="en-US" dirty="0" smtClean="0"/>
              <a:t>- CLI, </a:t>
            </a:r>
            <a:r>
              <a:rPr lang="en-US" dirty="0" err="1" smtClean="0"/>
              <a:t>WebUI</a:t>
            </a:r>
            <a:r>
              <a:rPr lang="en-US" dirty="0" smtClean="0"/>
              <a:t>, JDBC, ODBC programming interfaces</a:t>
            </a:r>
          </a:p>
          <a:p>
            <a:endParaRPr lang="en-US" dirty="0"/>
          </a:p>
          <a:p>
            <a:r>
              <a:rPr lang="en-US" b="1" dirty="0" smtClean="0"/>
              <a:t>Thrift Server </a:t>
            </a:r>
            <a:r>
              <a:rPr lang="en-US" dirty="0" smtClean="0"/>
              <a:t>– Cross Language service framework . </a:t>
            </a:r>
            <a:endParaRPr lang="en-US" dirty="0"/>
          </a:p>
          <a:p>
            <a:endParaRPr lang="en-US" dirty="0" smtClean="0"/>
          </a:p>
          <a:p>
            <a:r>
              <a:rPr lang="en-US" b="1" dirty="0" err="1" smtClean="0"/>
              <a:t>Metastore</a:t>
            </a:r>
            <a:r>
              <a:rPr lang="en-US" dirty="0" smtClean="0"/>
              <a:t> -  Meta data about the Hive tables, partitions</a:t>
            </a:r>
          </a:p>
          <a:p>
            <a:endParaRPr lang="en-US" dirty="0" smtClean="0"/>
          </a:p>
          <a:p>
            <a:r>
              <a:rPr lang="en-US" b="1" dirty="0" smtClean="0"/>
              <a:t>Driver</a:t>
            </a:r>
            <a:r>
              <a:rPr lang="en-US" dirty="0" smtClean="0"/>
              <a:t> -  Brain of Hive! Compiler, Optimizer and Execution engine</a:t>
            </a:r>
          </a:p>
        </p:txBody>
      </p:sp>
    </p:spTree>
    <p:extLst>
      <p:ext uri="{BB962C8B-B14F-4D97-AF65-F5344CB8AC3E}">
        <p14:creationId xmlns:p14="http://schemas.microsoft.com/office/powerpoint/2010/main" val="1439459094"/>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Hive Thrift Server</a:t>
            </a:r>
            <a:endParaRPr lang="en-US" dirty="0"/>
          </a:p>
        </p:txBody>
      </p:sp>
      <p:pic>
        <p:nvPicPr>
          <p:cNvPr id="4" name="Picture 3" descr="Screen Shot 2015-02-15 at 2.30.28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0709" y="1984078"/>
            <a:ext cx="5384800" cy="2006600"/>
          </a:xfrm>
          <a:prstGeom prst="rect">
            <a:avLst/>
          </a:prstGeom>
        </p:spPr>
      </p:pic>
      <p:sp>
        <p:nvSpPr>
          <p:cNvPr id="3" name="TextBox 2"/>
          <p:cNvSpPr txBox="1"/>
          <p:nvPr/>
        </p:nvSpPr>
        <p:spPr>
          <a:xfrm>
            <a:off x="807780" y="4346903"/>
            <a:ext cx="7580554" cy="1754327"/>
          </a:xfrm>
          <a:prstGeom prst="rect">
            <a:avLst/>
          </a:prstGeom>
          <a:noFill/>
        </p:spPr>
        <p:txBody>
          <a:bodyPr wrap="square" rtlCol="0">
            <a:spAutoFit/>
          </a:bodyPr>
          <a:lstStyle/>
          <a:p>
            <a:pPr marL="285750" indent="-285750">
              <a:buFont typeface="Arial"/>
              <a:buChar char="•"/>
            </a:pPr>
            <a:r>
              <a:rPr lang="en-US" dirty="0" smtClean="0"/>
              <a:t>Framework for cross language services</a:t>
            </a:r>
          </a:p>
          <a:p>
            <a:pPr marL="285750" indent="-285750">
              <a:buFont typeface="Arial"/>
              <a:buChar char="•"/>
            </a:pPr>
            <a:r>
              <a:rPr lang="en-US" dirty="0" smtClean="0"/>
              <a:t>Server written in Java</a:t>
            </a:r>
          </a:p>
          <a:p>
            <a:pPr marL="285750" indent="-285750">
              <a:buFont typeface="Arial"/>
              <a:buChar char="•"/>
            </a:pPr>
            <a:r>
              <a:rPr lang="en-US" dirty="0" smtClean="0"/>
              <a:t>Support for clients written in different languages</a:t>
            </a:r>
          </a:p>
          <a:p>
            <a:r>
              <a:rPr lang="en-US" dirty="0" smtClean="0"/>
              <a:t>	- JDBC(java), ODBC(</a:t>
            </a:r>
            <a:r>
              <a:rPr lang="en-US" dirty="0" err="1" smtClean="0"/>
              <a:t>c++</a:t>
            </a:r>
            <a:r>
              <a:rPr lang="en-US" dirty="0" smtClean="0"/>
              <a:t>), </a:t>
            </a:r>
            <a:r>
              <a:rPr lang="en-US" dirty="0" err="1" smtClean="0"/>
              <a:t>php</a:t>
            </a:r>
            <a:r>
              <a:rPr lang="en-US" dirty="0" smtClean="0"/>
              <a:t>, </a:t>
            </a:r>
            <a:r>
              <a:rPr lang="en-US" dirty="0" err="1" smtClean="0"/>
              <a:t>perl</a:t>
            </a:r>
            <a:r>
              <a:rPr lang="en-US" dirty="0" smtClean="0"/>
              <a:t>, python scripts</a:t>
            </a:r>
          </a:p>
          <a:p>
            <a:endParaRPr lang="en-US" dirty="0" smtClean="0"/>
          </a:p>
          <a:p>
            <a:endParaRPr lang="en-US" dirty="0"/>
          </a:p>
        </p:txBody>
      </p:sp>
    </p:spTree>
    <p:extLst>
      <p:ext uri="{BB962C8B-B14F-4D97-AF65-F5344CB8AC3E}">
        <p14:creationId xmlns:p14="http://schemas.microsoft.com/office/powerpoint/2010/main" val="4266849016"/>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Metastore</a:t>
            </a:r>
            <a:endParaRPr lang="en-US" dirty="0"/>
          </a:p>
        </p:txBody>
      </p:sp>
      <p:pic>
        <p:nvPicPr>
          <p:cNvPr id="4" name="Picture 3" descr="Screen Shot 2015-02-15 at 2.20.33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8905" y="1826565"/>
            <a:ext cx="5516700" cy="2054971"/>
          </a:xfrm>
          <a:prstGeom prst="rect">
            <a:avLst/>
          </a:prstGeom>
        </p:spPr>
      </p:pic>
      <p:sp>
        <p:nvSpPr>
          <p:cNvPr id="3" name="TextBox 2"/>
          <p:cNvSpPr txBox="1"/>
          <p:nvPr/>
        </p:nvSpPr>
        <p:spPr>
          <a:xfrm>
            <a:off x="807779" y="4346903"/>
            <a:ext cx="7634211" cy="2308324"/>
          </a:xfrm>
          <a:prstGeom prst="rect">
            <a:avLst/>
          </a:prstGeom>
          <a:noFill/>
        </p:spPr>
        <p:txBody>
          <a:bodyPr wrap="square" rtlCol="0">
            <a:spAutoFit/>
          </a:bodyPr>
          <a:lstStyle/>
          <a:p>
            <a:pPr marL="285750" indent="-285750">
              <a:buFont typeface="Arial"/>
              <a:buChar char="•"/>
            </a:pPr>
            <a:r>
              <a:rPr lang="en-US" dirty="0" smtClean="0"/>
              <a:t>System </a:t>
            </a:r>
            <a:r>
              <a:rPr lang="en-US" dirty="0"/>
              <a:t>catalog which contains </a:t>
            </a:r>
            <a:r>
              <a:rPr lang="en-US" dirty="0" smtClean="0"/>
              <a:t>metadata </a:t>
            </a:r>
            <a:r>
              <a:rPr lang="en-US" dirty="0"/>
              <a:t>about the </a:t>
            </a:r>
            <a:r>
              <a:rPr lang="en-US" dirty="0" smtClean="0"/>
              <a:t>Hive tables </a:t>
            </a:r>
          </a:p>
          <a:p>
            <a:pPr marL="285750" indent="-285750">
              <a:buFont typeface="Arial"/>
              <a:buChar char="•"/>
            </a:pPr>
            <a:r>
              <a:rPr lang="en-US" dirty="0" smtClean="0"/>
              <a:t>Stored in RDBMS/local </a:t>
            </a:r>
            <a:r>
              <a:rPr lang="en-US" dirty="0" err="1" smtClean="0"/>
              <a:t>fs</a:t>
            </a:r>
            <a:r>
              <a:rPr lang="en-US" dirty="0" smtClean="0"/>
              <a:t>. HDFS too slow(not optimized for random access)</a:t>
            </a:r>
          </a:p>
          <a:p>
            <a:pPr marL="285750" indent="-285750">
              <a:buFont typeface="Arial"/>
              <a:buChar char="•"/>
            </a:pPr>
            <a:r>
              <a:rPr lang="en-US" dirty="0" smtClean="0"/>
              <a:t>Objects of </a:t>
            </a:r>
            <a:r>
              <a:rPr lang="en-US" dirty="0" err="1" smtClean="0"/>
              <a:t>Metastore</a:t>
            </a:r>
            <a:endParaRPr lang="en-US" dirty="0" smtClean="0"/>
          </a:p>
          <a:p>
            <a:pPr marL="742950" lvl="1" indent="-285750">
              <a:buFont typeface="Wingdings" charset="2"/>
              <a:buChar char="Ø"/>
            </a:pPr>
            <a:r>
              <a:rPr lang="en-US" dirty="0" smtClean="0"/>
              <a:t>Database - Namespace of tables</a:t>
            </a:r>
          </a:p>
          <a:p>
            <a:pPr marL="742950" lvl="1" indent="-285750">
              <a:buFont typeface="Wingdings" charset="2"/>
              <a:buChar char="Ø"/>
            </a:pPr>
            <a:r>
              <a:rPr lang="en-US" dirty="0" smtClean="0"/>
              <a:t>Table - </a:t>
            </a:r>
            <a:r>
              <a:rPr lang="en-US" dirty="0"/>
              <a:t>list of </a:t>
            </a:r>
            <a:r>
              <a:rPr lang="en-US" dirty="0" smtClean="0"/>
              <a:t>columns, </a:t>
            </a:r>
            <a:r>
              <a:rPr lang="en-US" dirty="0"/>
              <a:t>types, owner, </a:t>
            </a:r>
            <a:r>
              <a:rPr lang="en-US" dirty="0" smtClean="0"/>
              <a:t>storage, </a:t>
            </a:r>
            <a:r>
              <a:rPr lang="en-US" dirty="0" err="1" smtClean="0"/>
              <a:t>SerDes</a:t>
            </a:r>
            <a:endParaRPr lang="en-US" dirty="0" smtClean="0"/>
          </a:p>
          <a:p>
            <a:pPr marL="742950" lvl="1" indent="-285750">
              <a:buFont typeface="Wingdings" charset="2"/>
              <a:buChar char="Ø"/>
            </a:pPr>
            <a:r>
              <a:rPr lang="en-US" dirty="0" smtClean="0"/>
              <a:t> Partition – Partition specific column, </a:t>
            </a:r>
            <a:r>
              <a:rPr lang="en-US" dirty="0" err="1" smtClean="0"/>
              <a:t>Serdes</a:t>
            </a:r>
            <a:r>
              <a:rPr lang="en-US" dirty="0" smtClean="0"/>
              <a:t> and storage</a:t>
            </a:r>
            <a:endParaRPr lang="en-US" dirty="0"/>
          </a:p>
          <a:p>
            <a:pPr lvl="1"/>
            <a:endParaRPr lang="en-US" dirty="0"/>
          </a:p>
        </p:txBody>
      </p:sp>
    </p:spTree>
    <p:extLst>
      <p:ext uri="{BB962C8B-B14F-4D97-AF65-F5344CB8AC3E}">
        <p14:creationId xmlns:p14="http://schemas.microsoft.com/office/powerpoint/2010/main" val="3482049621"/>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Hive Driver</a:t>
            </a:r>
            <a:endParaRPr lang="en-US" dirty="0"/>
          </a:p>
        </p:txBody>
      </p:sp>
      <p:pic>
        <p:nvPicPr>
          <p:cNvPr id="4" name="Picture 3" descr="Screen Shot 2015-02-15 at 2.23.37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7760" y="1807516"/>
            <a:ext cx="5807347" cy="2181617"/>
          </a:xfrm>
          <a:prstGeom prst="rect">
            <a:avLst/>
          </a:prstGeom>
        </p:spPr>
      </p:pic>
      <p:sp>
        <p:nvSpPr>
          <p:cNvPr id="5" name="TextBox 4"/>
          <p:cNvSpPr txBox="1"/>
          <p:nvPr/>
        </p:nvSpPr>
        <p:spPr>
          <a:xfrm>
            <a:off x="947935" y="4060687"/>
            <a:ext cx="7378943" cy="1754327"/>
          </a:xfrm>
          <a:prstGeom prst="rect">
            <a:avLst/>
          </a:prstGeom>
          <a:noFill/>
        </p:spPr>
        <p:txBody>
          <a:bodyPr wrap="none" rtlCol="0">
            <a:spAutoFit/>
          </a:bodyPr>
          <a:lstStyle/>
          <a:p>
            <a:pPr marL="285750" indent="-285750">
              <a:buFont typeface="Arial"/>
              <a:buChar char="•"/>
            </a:pPr>
            <a:r>
              <a:rPr lang="en-US" b="1" dirty="0" smtClean="0"/>
              <a:t>Driver </a:t>
            </a:r>
            <a:r>
              <a:rPr lang="en-US" dirty="0" smtClean="0"/>
              <a:t>- Maintains the lifecycle of </a:t>
            </a:r>
            <a:r>
              <a:rPr lang="en-US" dirty="0" err="1" smtClean="0"/>
              <a:t>HiveQL</a:t>
            </a:r>
            <a:r>
              <a:rPr lang="en-US" dirty="0" smtClean="0"/>
              <a:t> statement</a:t>
            </a:r>
          </a:p>
          <a:p>
            <a:pPr marL="285750" indent="-285750">
              <a:buFont typeface="Arial"/>
              <a:buChar char="•"/>
            </a:pPr>
            <a:r>
              <a:rPr lang="en-US" b="1" dirty="0" smtClean="0"/>
              <a:t>Query Compiler</a:t>
            </a:r>
            <a:r>
              <a:rPr lang="en-US" dirty="0" smtClean="0"/>
              <a:t> – Compiles </a:t>
            </a:r>
            <a:r>
              <a:rPr lang="en-US" dirty="0" err="1" smtClean="0"/>
              <a:t>HiveQL</a:t>
            </a:r>
            <a:r>
              <a:rPr lang="en-US" dirty="0" smtClean="0"/>
              <a:t> in a DAG of map reduce tasks</a:t>
            </a:r>
          </a:p>
          <a:p>
            <a:pPr marL="285750" indent="-285750">
              <a:buFont typeface="Arial"/>
              <a:buChar char="•"/>
            </a:pPr>
            <a:r>
              <a:rPr lang="en-US" b="1" dirty="0" smtClean="0"/>
              <a:t>Executor</a:t>
            </a:r>
            <a:r>
              <a:rPr lang="en-US" dirty="0" smtClean="0"/>
              <a:t> -  Executes the tasks plan generated by the compiler in proper </a:t>
            </a:r>
          </a:p>
          <a:p>
            <a:r>
              <a:rPr lang="en-US" dirty="0" smtClean="0"/>
              <a:t>     dependency order.  Interacts with the underlying Hadoop instance</a:t>
            </a:r>
          </a:p>
          <a:p>
            <a:endParaRPr lang="en-US" dirty="0" smtClean="0"/>
          </a:p>
          <a:p>
            <a:endParaRPr lang="en-US" dirty="0"/>
          </a:p>
        </p:txBody>
      </p:sp>
    </p:spTree>
    <p:extLst>
      <p:ext uri="{BB962C8B-B14F-4D97-AF65-F5344CB8AC3E}">
        <p14:creationId xmlns:p14="http://schemas.microsoft.com/office/powerpoint/2010/main" val="56005976"/>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Compiler</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Converts the </a:t>
            </a:r>
            <a:r>
              <a:rPr lang="en-US" dirty="0" err="1" smtClean="0"/>
              <a:t>HiveQL</a:t>
            </a:r>
            <a:r>
              <a:rPr lang="en-US" dirty="0" smtClean="0"/>
              <a:t> into a plan for execution</a:t>
            </a:r>
          </a:p>
          <a:p>
            <a:r>
              <a:rPr lang="en-US" dirty="0" smtClean="0"/>
              <a:t>Plans can </a:t>
            </a:r>
            <a:endParaRPr lang="en-US" dirty="0"/>
          </a:p>
          <a:p>
            <a:pPr marL="0" indent="0">
              <a:buNone/>
            </a:pPr>
            <a:r>
              <a:rPr lang="en-US" smtClean="0"/>
              <a:t>	- Metadata </a:t>
            </a:r>
            <a:r>
              <a:rPr lang="en-US" dirty="0" smtClean="0"/>
              <a:t>operations for DDL statements e.g. CREATE</a:t>
            </a:r>
          </a:p>
          <a:p>
            <a:pPr marL="0" indent="0">
              <a:buNone/>
            </a:pPr>
            <a:r>
              <a:rPr lang="en-US" dirty="0"/>
              <a:t>	</a:t>
            </a:r>
            <a:r>
              <a:rPr lang="en-US" dirty="0" smtClean="0"/>
              <a:t>- HDFS operations e.g. LOAD</a:t>
            </a:r>
          </a:p>
          <a:p>
            <a:r>
              <a:rPr lang="en-US" dirty="0" smtClean="0"/>
              <a:t>Semantic Analyzer – checks schema information, type checking, implicit type conversion, column verification</a:t>
            </a:r>
          </a:p>
          <a:p>
            <a:r>
              <a:rPr lang="en-US" dirty="0" smtClean="0"/>
              <a:t>Optimizer – Finding the best logical plan e.g. Combines multiple joins in a way to reduce the number of map reduce jobs, Prune columns early  to minimize data transfer</a:t>
            </a:r>
          </a:p>
          <a:p>
            <a:r>
              <a:rPr lang="en-US" dirty="0" smtClean="0"/>
              <a:t>Physical plan generator – creates the DAG of map-reduce jobs</a:t>
            </a:r>
          </a:p>
          <a:p>
            <a:endParaRPr lang="en-US" dirty="0" smtClean="0"/>
          </a:p>
          <a:p>
            <a:endParaRPr lang="en-US" dirty="0" smtClean="0"/>
          </a:p>
        </p:txBody>
      </p:sp>
    </p:spTree>
    <p:extLst>
      <p:ext uri="{BB962C8B-B14F-4D97-AF65-F5344CB8AC3E}">
        <p14:creationId xmlns:p14="http://schemas.microsoft.com/office/powerpoint/2010/main" val="1187269846"/>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HiveQL</a:t>
            </a:r>
            <a:endParaRPr lang="en-US" dirty="0"/>
          </a:p>
        </p:txBody>
      </p:sp>
      <p:sp>
        <p:nvSpPr>
          <p:cNvPr id="5" name="Rectangle 4"/>
          <p:cNvSpPr/>
          <p:nvPr/>
        </p:nvSpPr>
        <p:spPr>
          <a:xfrm>
            <a:off x="533212" y="1615583"/>
            <a:ext cx="7944549" cy="6186310"/>
          </a:xfrm>
          <a:prstGeom prst="rect">
            <a:avLst/>
          </a:prstGeom>
        </p:spPr>
        <p:txBody>
          <a:bodyPr wrap="square">
            <a:spAutoFit/>
          </a:bodyPr>
          <a:lstStyle/>
          <a:p>
            <a:r>
              <a:rPr lang="en-US" dirty="0" smtClean="0"/>
              <a:t>DDL :</a:t>
            </a:r>
          </a:p>
          <a:p>
            <a:r>
              <a:rPr lang="en-US" dirty="0"/>
              <a:t>	</a:t>
            </a:r>
            <a:r>
              <a:rPr lang="en-US" dirty="0" smtClean="0"/>
              <a:t>CREATE DATABASE</a:t>
            </a:r>
          </a:p>
          <a:p>
            <a:r>
              <a:rPr lang="en-US" dirty="0"/>
              <a:t>	</a:t>
            </a:r>
            <a:r>
              <a:rPr lang="en-US" dirty="0" smtClean="0"/>
              <a:t>CREATE TABLE</a:t>
            </a:r>
          </a:p>
          <a:p>
            <a:r>
              <a:rPr lang="en-US" dirty="0"/>
              <a:t>	</a:t>
            </a:r>
            <a:r>
              <a:rPr lang="en-US" dirty="0" smtClean="0"/>
              <a:t>ALTER TABLE</a:t>
            </a:r>
          </a:p>
          <a:p>
            <a:r>
              <a:rPr lang="en-US" dirty="0"/>
              <a:t>	</a:t>
            </a:r>
            <a:r>
              <a:rPr lang="en-US" dirty="0" smtClean="0"/>
              <a:t>SHOW TABLE</a:t>
            </a:r>
          </a:p>
          <a:p>
            <a:r>
              <a:rPr lang="en-US" dirty="0"/>
              <a:t>	</a:t>
            </a:r>
            <a:r>
              <a:rPr lang="en-US" dirty="0" smtClean="0"/>
              <a:t>DESCRIBE</a:t>
            </a:r>
          </a:p>
          <a:p>
            <a:r>
              <a:rPr lang="en-US" dirty="0"/>
              <a:t>	</a:t>
            </a:r>
          </a:p>
          <a:p>
            <a:r>
              <a:rPr lang="en-US" dirty="0" smtClean="0"/>
              <a:t>DML:</a:t>
            </a:r>
          </a:p>
          <a:p>
            <a:r>
              <a:rPr lang="en-US" dirty="0"/>
              <a:t>	LOAD </a:t>
            </a:r>
            <a:r>
              <a:rPr lang="en-US" dirty="0" smtClean="0"/>
              <a:t>TABLE</a:t>
            </a:r>
          </a:p>
          <a:p>
            <a:r>
              <a:rPr lang="en-US" dirty="0"/>
              <a:t>	</a:t>
            </a:r>
            <a:r>
              <a:rPr lang="en-US" dirty="0" smtClean="0"/>
              <a:t>INSERT</a:t>
            </a:r>
          </a:p>
          <a:p>
            <a:r>
              <a:rPr lang="en-US" dirty="0" smtClean="0"/>
              <a:t>QUERY:</a:t>
            </a:r>
          </a:p>
          <a:p>
            <a:r>
              <a:rPr lang="en-US" dirty="0"/>
              <a:t>	</a:t>
            </a:r>
            <a:r>
              <a:rPr lang="en-US" dirty="0" smtClean="0"/>
              <a:t>SELECT </a:t>
            </a:r>
          </a:p>
          <a:p>
            <a:r>
              <a:rPr lang="en-US" dirty="0"/>
              <a:t>	</a:t>
            </a:r>
            <a:r>
              <a:rPr lang="en-US" dirty="0" smtClean="0"/>
              <a:t>GROUP BY</a:t>
            </a:r>
          </a:p>
          <a:p>
            <a:r>
              <a:rPr lang="en-US" dirty="0"/>
              <a:t>	</a:t>
            </a:r>
            <a:r>
              <a:rPr lang="en-US" dirty="0" smtClean="0"/>
              <a:t>JOIN</a:t>
            </a:r>
          </a:p>
          <a:p>
            <a:r>
              <a:rPr lang="en-US" dirty="0" smtClean="0"/>
              <a:t>	MULTI TABLE INSERT</a:t>
            </a:r>
            <a:endParaRPr lang="en-US" dirty="0"/>
          </a:p>
          <a:p>
            <a:endParaRPr lang="en-US" dirty="0" smtClean="0"/>
          </a:p>
          <a:p>
            <a:r>
              <a:rPr lang="en-US" dirty="0"/>
              <a:t>	</a:t>
            </a:r>
            <a:endParaRPr lang="en-US" dirty="0" smtClean="0"/>
          </a:p>
          <a:p>
            <a:r>
              <a:rPr lang="en-US" dirty="0"/>
              <a:t>	</a:t>
            </a:r>
            <a:endParaRPr lang="en-US" dirty="0" smtClean="0"/>
          </a:p>
          <a:p>
            <a:r>
              <a:rPr lang="en-US" dirty="0"/>
              <a:t>	</a:t>
            </a:r>
          </a:p>
          <a:p>
            <a:endParaRPr lang="en-US" dirty="0" smtClean="0"/>
          </a:p>
          <a:p>
            <a:endParaRPr lang="en-US" dirty="0" smtClean="0"/>
          </a:p>
          <a:p>
            <a:endParaRPr lang="en-US" dirty="0" smtClean="0"/>
          </a:p>
        </p:txBody>
      </p:sp>
    </p:spTree>
    <p:extLst>
      <p:ext uri="{BB962C8B-B14F-4D97-AF65-F5344CB8AC3E}">
        <p14:creationId xmlns:p14="http://schemas.microsoft.com/office/powerpoint/2010/main" val="3283504188"/>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Hive </a:t>
            </a:r>
            <a:r>
              <a:rPr lang="en-US" dirty="0" err="1" smtClean="0"/>
              <a:t>SerDe</a:t>
            </a:r>
            <a:endParaRPr lang="en-US" dirty="0"/>
          </a:p>
        </p:txBody>
      </p:sp>
      <p:sp>
        <p:nvSpPr>
          <p:cNvPr id="3" name="Content Placeholder 2"/>
          <p:cNvSpPr>
            <a:spLocks noGrp="1"/>
          </p:cNvSpPr>
          <p:nvPr>
            <p:ph idx="1"/>
          </p:nvPr>
        </p:nvSpPr>
        <p:spPr/>
        <p:txBody>
          <a:bodyPr/>
          <a:lstStyle/>
          <a:p>
            <a:r>
              <a:rPr lang="en-US" dirty="0" smtClean="0"/>
              <a:t>SELECT Query         </a:t>
            </a:r>
            <a:endParaRPr lang="en-US" dirty="0"/>
          </a:p>
        </p:txBody>
      </p:sp>
      <p:sp>
        <p:nvSpPr>
          <p:cNvPr id="4" name="Rectangle 3"/>
          <p:cNvSpPr/>
          <p:nvPr/>
        </p:nvSpPr>
        <p:spPr>
          <a:xfrm>
            <a:off x="6838157" y="1717551"/>
            <a:ext cx="1921197" cy="2035015"/>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dirty="0" smtClean="0"/>
          </a:p>
          <a:p>
            <a:pPr algn="ctr"/>
            <a:endParaRPr lang="en-US" dirty="0"/>
          </a:p>
          <a:p>
            <a:pPr algn="ctr"/>
            <a:endParaRPr lang="en-US" dirty="0" smtClean="0"/>
          </a:p>
          <a:p>
            <a:pPr algn="ctr"/>
            <a:endParaRPr lang="en-US" dirty="0"/>
          </a:p>
        </p:txBody>
      </p:sp>
      <p:sp>
        <p:nvSpPr>
          <p:cNvPr id="5" name="Rectangle 4"/>
          <p:cNvSpPr/>
          <p:nvPr/>
        </p:nvSpPr>
        <p:spPr>
          <a:xfrm>
            <a:off x="6984689" y="1873119"/>
            <a:ext cx="1530445" cy="26048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p:nvSpPr>
        <p:spPr>
          <a:xfrm>
            <a:off x="6984689" y="2301375"/>
            <a:ext cx="1530445" cy="26048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6984689" y="3271175"/>
            <a:ext cx="1530445" cy="26048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1" name="Curved Connector 10"/>
          <p:cNvCxnSpPr>
            <a:stCxn id="5" idx="1"/>
            <a:endCxn id="12" idx="0"/>
          </p:cNvCxnSpPr>
          <p:nvPr/>
        </p:nvCxnSpPr>
        <p:spPr>
          <a:xfrm rot="10800000" flipV="1">
            <a:off x="4580919" y="2003360"/>
            <a:ext cx="2403770" cy="948998"/>
          </a:xfrm>
          <a:prstGeom prst="curvedConnector2">
            <a:avLst/>
          </a:prstGeom>
          <a:ln>
            <a:tailEnd type="arrow"/>
          </a:ln>
        </p:spPr>
        <p:style>
          <a:lnRef idx="2">
            <a:schemeClr val="accent1"/>
          </a:lnRef>
          <a:fillRef idx="0">
            <a:schemeClr val="accent1"/>
          </a:fillRef>
          <a:effectRef idx="1">
            <a:schemeClr val="accent1"/>
          </a:effectRef>
          <a:fontRef idx="minor">
            <a:schemeClr val="tx1"/>
          </a:fontRef>
        </p:style>
      </p:cxnSp>
      <p:sp>
        <p:nvSpPr>
          <p:cNvPr id="12" name="Rectangle 11"/>
          <p:cNvSpPr/>
          <p:nvPr/>
        </p:nvSpPr>
        <p:spPr>
          <a:xfrm>
            <a:off x="3815696" y="2952358"/>
            <a:ext cx="1530445" cy="579299"/>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dirty="0" smtClean="0"/>
              <a:t>Record Reader</a:t>
            </a:r>
            <a:endParaRPr lang="en-US" dirty="0"/>
          </a:p>
        </p:txBody>
      </p:sp>
      <p:sp>
        <p:nvSpPr>
          <p:cNvPr id="17" name="Rectangle 16"/>
          <p:cNvSpPr/>
          <p:nvPr/>
        </p:nvSpPr>
        <p:spPr>
          <a:xfrm>
            <a:off x="3870404" y="4000997"/>
            <a:ext cx="1530445" cy="579299"/>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dirty="0" err="1" smtClean="0"/>
              <a:t>Deserialize</a:t>
            </a:r>
            <a:endParaRPr lang="en-US" dirty="0"/>
          </a:p>
        </p:txBody>
      </p:sp>
      <p:sp>
        <p:nvSpPr>
          <p:cNvPr id="18" name="Rectangle 17"/>
          <p:cNvSpPr/>
          <p:nvPr/>
        </p:nvSpPr>
        <p:spPr>
          <a:xfrm>
            <a:off x="2741127" y="5136367"/>
            <a:ext cx="1530445" cy="579299"/>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dirty="0" smtClean="0"/>
              <a:t>Hive Row Object </a:t>
            </a:r>
            <a:endParaRPr lang="en-US" dirty="0"/>
          </a:p>
        </p:txBody>
      </p:sp>
      <p:cxnSp>
        <p:nvCxnSpPr>
          <p:cNvPr id="19" name="Curved Connector 18"/>
          <p:cNvCxnSpPr>
            <a:stCxn id="12" idx="2"/>
            <a:endCxn id="17" idx="0"/>
          </p:cNvCxnSpPr>
          <p:nvPr/>
        </p:nvCxnSpPr>
        <p:spPr>
          <a:xfrm rot="16200000" flipH="1">
            <a:off x="4373603" y="3738973"/>
            <a:ext cx="469340" cy="54708"/>
          </a:xfrm>
          <a:prstGeom prst="curved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2" name="Curved Connector 21"/>
          <p:cNvCxnSpPr>
            <a:stCxn id="17" idx="2"/>
            <a:endCxn id="18" idx="0"/>
          </p:cNvCxnSpPr>
          <p:nvPr/>
        </p:nvCxnSpPr>
        <p:spPr>
          <a:xfrm rot="5400000">
            <a:off x="3792954" y="4293693"/>
            <a:ext cx="556071" cy="1129277"/>
          </a:xfrm>
          <a:prstGeom prst="curved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sp>
        <p:nvSpPr>
          <p:cNvPr id="30" name="Rectangle 29"/>
          <p:cNvSpPr/>
          <p:nvPr/>
        </p:nvSpPr>
        <p:spPr>
          <a:xfrm>
            <a:off x="4798442" y="5136367"/>
            <a:ext cx="1530445" cy="929154"/>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dirty="0" smtClean="0"/>
              <a:t>Object Inspector Map Fields</a:t>
            </a:r>
            <a:endParaRPr lang="en-US" dirty="0"/>
          </a:p>
        </p:txBody>
      </p:sp>
      <p:sp>
        <p:nvSpPr>
          <p:cNvPr id="32" name="TextBox 31"/>
          <p:cNvSpPr txBox="1"/>
          <p:nvPr/>
        </p:nvSpPr>
        <p:spPr>
          <a:xfrm>
            <a:off x="7114940" y="3921315"/>
            <a:ext cx="1400194" cy="369332"/>
          </a:xfrm>
          <a:prstGeom prst="rect">
            <a:avLst/>
          </a:prstGeom>
          <a:noFill/>
        </p:spPr>
        <p:txBody>
          <a:bodyPr wrap="square" rtlCol="0">
            <a:spAutoFit/>
          </a:bodyPr>
          <a:lstStyle/>
          <a:p>
            <a:r>
              <a:rPr lang="en-US" dirty="0" smtClean="0"/>
              <a:t>Hive Table</a:t>
            </a:r>
            <a:endParaRPr lang="en-US" dirty="0"/>
          </a:p>
        </p:txBody>
      </p:sp>
      <p:sp>
        <p:nvSpPr>
          <p:cNvPr id="33" name="Rectangle 32"/>
          <p:cNvSpPr/>
          <p:nvPr/>
        </p:nvSpPr>
        <p:spPr>
          <a:xfrm>
            <a:off x="6984689" y="5136367"/>
            <a:ext cx="1530445" cy="57929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End User</a:t>
            </a:r>
            <a:endParaRPr lang="en-US" dirty="0"/>
          </a:p>
        </p:txBody>
      </p:sp>
      <p:cxnSp>
        <p:nvCxnSpPr>
          <p:cNvPr id="34" name="Curved Connector 33"/>
          <p:cNvCxnSpPr>
            <a:stCxn id="18" idx="3"/>
            <a:endCxn id="30" idx="1"/>
          </p:cNvCxnSpPr>
          <p:nvPr/>
        </p:nvCxnSpPr>
        <p:spPr>
          <a:xfrm>
            <a:off x="4271572" y="5426017"/>
            <a:ext cx="526870" cy="174927"/>
          </a:xfrm>
          <a:prstGeom prst="curved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 name="Curved Connector 36"/>
          <p:cNvCxnSpPr>
            <a:stCxn id="30" idx="3"/>
            <a:endCxn id="33" idx="1"/>
          </p:cNvCxnSpPr>
          <p:nvPr/>
        </p:nvCxnSpPr>
        <p:spPr>
          <a:xfrm flipV="1">
            <a:off x="6328887" y="5426017"/>
            <a:ext cx="655802" cy="174927"/>
          </a:xfrm>
          <a:prstGeom prst="curved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sp>
        <p:nvSpPr>
          <p:cNvPr id="48" name="TextBox 47"/>
          <p:cNvSpPr txBox="1"/>
          <p:nvPr/>
        </p:nvSpPr>
        <p:spPr>
          <a:xfrm>
            <a:off x="331491" y="2859485"/>
            <a:ext cx="2409636" cy="3416320"/>
          </a:xfrm>
          <a:prstGeom prst="rect">
            <a:avLst/>
          </a:prstGeom>
          <a:noFill/>
        </p:spPr>
        <p:txBody>
          <a:bodyPr wrap="square" rtlCol="0">
            <a:spAutoFit/>
          </a:bodyPr>
          <a:lstStyle/>
          <a:p>
            <a:pPr marL="285750" indent="-285750">
              <a:buFont typeface="Wingdings" charset="2"/>
              <a:buChar char="Ø"/>
            </a:pPr>
            <a:r>
              <a:rPr lang="en-US" dirty="0" smtClean="0"/>
              <a:t>Hive built in </a:t>
            </a:r>
            <a:r>
              <a:rPr lang="en-US" dirty="0" err="1" smtClean="0"/>
              <a:t>Serde</a:t>
            </a:r>
            <a:r>
              <a:rPr lang="en-US" dirty="0" smtClean="0"/>
              <a:t>:</a:t>
            </a:r>
          </a:p>
          <a:p>
            <a:r>
              <a:rPr lang="en-US" dirty="0" smtClean="0"/>
              <a:t>Avro, ORC, Regex </a:t>
            </a:r>
            <a:r>
              <a:rPr lang="en-US" dirty="0" err="1" smtClean="0"/>
              <a:t>etc</a:t>
            </a:r>
            <a:endParaRPr lang="en-US" dirty="0" smtClean="0"/>
          </a:p>
          <a:p>
            <a:endParaRPr lang="en-US" dirty="0" smtClean="0"/>
          </a:p>
          <a:p>
            <a:endParaRPr lang="en-US" dirty="0"/>
          </a:p>
          <a:p>
            <a:pPr marL="285750" indent="-285750">
              <a:buFont typeface="Wingdings" charset="2"/>
              <a:buChar char="Ø"/>
            </a:pPr>
            <a:r>
              <a:rPr lang="en-US" dirty="0" smtClean="0"/>
              <a:t>Can use Custom </a:t>
            </a:r>
            <a:r>
              <a:rPr lang="en-US" dirty="0" err="1" smtClean="0"/>
              <a:t>SerDe’s</a:t>
            </a:r>
            <a:r>
              <a:rPr lang="en-US" dirty="0" smtClean="0"/>
              <a:t>  (e.g. for </a:t>
            </a:r>
            <a:r>
              <a:rPr lang="en-US" dirty="0"/>
              <a:t>unstructured </a:t>
            </a:r>
            <a:r>
              <a:rPr lang="en-US" dirty="0" smtClean="0"/>
              <a:t>data like audio/video data, </a:t>
            </a:r>
            <a:r>
              <a:rPr lang="en-US" dirty="0" err="1" smtClean="0"/>
              <a:t>semistructured</a:t>
            </a:r>
            <a:r>
              <a:rPr lang="en-US" dirty="0" smtClean="0"/>
              <a:t>  XML data)</a:t>
            </a:r>
          </a:p>
          <a:p>
            <a:endParaRPr lang="en-US" dirty="0"/>
          </a:p>
        </p:txBody>
      </p:sp>
    </p:spTree>
    <p:extLst>
      <p:ext uri="{BB962C8B-B14F-4D97-AF65-F5344CB8AC3E}">
        <p14:creationId xmlns:p14="http://schemas.microsoft.com/office/powerpoint/2010/main" val="33214341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3"/>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12" grpId="0" animBg="1"/>
      <p:bldP spid="17" grpId="0" animBg="1"/>
      <p:bldP spid="18" grpId="0" animBg="1"/>
      <p:bldP spid="30" grpId="0" animBg="1"/>
      <p:bldP spid="32" grpId="0"/>
      <p:bldP spid="33" grpId="0" animBg="1"/>
      <p:bldP spid="4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Why Hive???</a:t>
            </a:r>
          </a:p>
          <a:p>
            <a:r>
              <a:rPr lang="en-US" dirty="0" smtClean="0"/>
              <a:t>What is Hive?</a:t>
            </a:r>
          </a:p>
          <a:p>
            <a:r>
              <a:rPr lang="en-US" dirty="0" smtClean="0"/>
              <a:t>Hive Data Model</a:t>
            </a:r>
          </a:p>
          <a:p>
            <a:r>
              <a:rPr lang="en-US" dirty="0" smtClean="0"/>
              <a:t>Hive Architecture</a:t>
            </a:r>
          </a:p>
          <a:p>
            <a:r>
              <a:rPr lang="en-US" dirty="0" err="1" smtClean="0"/>
              <a:t>HiveQL</a:t>
            </a:r>
            <a:endParaRPr lang="en-US" dirty="0" smtClean="0"/>
          </a:p>
          <a:p>
            <a:r>
              <a:rPr lang="en-US" dirty="0" smtClean="0"/>
              <a:t>Hive </a:t>
            </a:r>
            <a:r>
              <a:rPr lang="en-US" dirty="0" err="1" smtClean="0"/>
              <a:t>SerDe’s</a:t>
            </a:r>
            <a:endParaRPr lang="en-US" dirty="0" smtClean="0"/>
          </a:p>
          <a:p>
            <a:r>
              <a:rPr lang="en-US" dirty="0" smtClean="0"/>
              <a:t>Pros and Cons</a:t>
            </a:r>
          </a:p>
          <a:p>
            <a:r>
              <a:rPr lang="en-US" dirty="0" smtClean="0"/>
              <a:t>Hive v/s Pig</a:t>
            </a:r>
          </a:p>
          <a:p>
            <a:r>
              <a:rPr lang="en-US" dirty="0" smtClean="0"/>
              <a:t>Graphs</a:t>
            </a:r>
            <a:endParaRPr lang="en-US" dirty="0" smtClean="0"/>
          </a:p>
          <a:p>
            <a:endParaRPr lang="en-US" dirty="0"/>
          </a:p>
        </p:txBody>
      </p:sp>
    </p:spTree>
    <p:extLst>
      <p:ext uri="{BB962C8B-B14F-4D97-AF65-F5344CB8AC3E}">
        <p14:creationId xmlns:p14="http://schemas.microsoft.com/office/powerpoint/2010/main" val="28347700"/>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Good Things	</a:t>
            </a:r>
            <a:endParaRPr lang="en-US" dirty="0"/>
          </a:p>
        </p:txBody>
      </p:sp>
      <p:sp>
        <p:nvSpPr>
          <p:cNvPr id="3" name="Content Placeholder 2"/>
          <p:cNvSpPr>
            <a:spLocks noGrp="1"/>
          </p:cNvSpPr>
          <p:nvPr>
            <p:ph idx="1"/>
          </p:nvPr>
        </p:nvSpPr>
        <p:spPr/>
        <p:txBody>
          <a:bodyPr/>
          <a:lstStyle/>
          <a:p>
            <a:r>
              <a:rPr lang="en-US" dirty="0" smtClean="0"/>
              <a:t>Boon for Data Analysts</a:t>
            </a:r>
          </a:p>
          <a:p>
            <a:r>
              <a:rPr lang="en-US" dirty="0" smtClean="0"/>
              <a:t>Easy Learning curve</a:t>
            </a:r>
          </a:p>
          <a:p>
            <a:r>
              <a:rPr lang="en-US" dirty="0" smtClean="0"/>
              <a:t>Completely transparent to underlying Map-Reduce</a:t>
            </a:r>
          </a:p>
          <a:p>
            <a:r>
              <a:rPr lang="en-US" dirty="0" smtClean="0"/>
              <a:t>Partitions(speed!)</a:t>
            </a:r>
          </a:p>
          <a:p>
            <a:r>
              <a:rPr lang="en-US" dirty="0" smtClean="0"/>
              <a:t>Flexibility to load data from </a:t>
            </a:r>
            <a:r>
              <a:rPr lang="en-US" dirty="0" err="1" smtClean="0"/>
              <a:t>localFS</a:t>
            </a:r>
            <a:r>
              <a:rPr lang="en-US" dirty="0" smtClean="0"/>
              <a:t>/HDFS  into Hive Tables</a:t>
            </a:r>
          </a:p>
          <a:p>
            <a:endParaRPr lang="en-US" dirty="0"/>
          </a:p>
        </p:txBody>
      </p:sp>
    </p:spTree>
    <p:extLst>
      <p:ext uri="{BB962C8B-B14F-4D97-AF65-F5344CB8AC3E}">
        <p14:creationId xmlns:p14="http://schemas.microsoft.com/office/powerpoint/2010/main" val="23157208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Cons and Possible Improvements</a:t>
            </a:r>
            <a:endParaRPr lang="en-US" dirty="0"/>
          </a:p>
        </p:txBody>
      </p:sp>
      <p:sp>
        <p:nvSpPr>
          <p:cNvPr id="3" name="Content Placeholder 2"/>
          <p:cNvSpPr>
            <a:spLocks noGrp="1"/>
          </p:cNvSpPr>
          <p:nvPr>
            <p:ph idx="1"/>
          </p:nvPr>
        </p:nvSpPr>
        <p:spPr/>
        <p:txBody>
          <a:bodyPr>
            <a:normAutofit fontScale="92500"/>
          </a:bodyPr>
          <a:lstStyle/>
          <a:p>
            <a:r>
              <a:rPr lang="en-US" dirty="0" smtClean="0"/>
              <a:t>Extending the SQL queries support(Updates, Deletes)</a:t>
            </a:r>
          </a:p>
          <a:p>
            <a:r>
              <a:rPr lang="en-US" dirty="0" smtClean="0"/>
              <a:t>Parallelize firing independent jobs from the work DAG</a:t>
            </a:r>
            <a:endParaRPr lang="en-US" dirty="0"/>
          </a:p>
          <a:p>
            <a:r>
              <a:rPr lang="en-US" dirty="0" smtClean="0"/>
              <a:t>Table Statistics in </a:t>
            </a:r>
            <a:r>
              <a:rPr lang="en-US" dirty="0" err="1" smtClean="0"/>
              <a:t>Metastore</a:t>
            </a:r>
            <a:endParaRPr lang="en-US" dirty="0" smtClean="0"/>
          </a:p>
          <a:p>
            <a:r>
              <a:rPr lang="en-US" dirty="0" smtClean="0"/>
              <a:t>Explore methods for multi query optimization</a:t>
            </a:r>
          </a:p>
          <a:p>
            <a:r>
              <a:rPr lang="en-US" dirty="0" smtClean="0"/>
              <a:t>Perform N- way generic joins in a single map reduce job</a:t>
            </a:r>
          </a:p>
          <a:p>
            <a:r>
              <a:rPr lang="en-US" dirty="0" smtClean="0"/>
              <a:t>Better debug support in shell</a:t>
            </a:r>
          </a:p>
          <a:p>
            <a:endParaRPr lang="en-US" dirty="0"/>
          </a:p>
        </p:txBody>
      </p:sp>
    </p:spTree>
    <p:extLst>
      <p:ext uri="{BB962C8B-B14F-4D97-AF65-F5344CB8AC3E}">
        <p14:creationId xmlns:p14="http://schemas.microsoft.com/office/powerpoint/2010/main" val="79054485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Hive v/s Pig</a:t>
            </a:r>
            <a:endParaRPr lang="en-US" dirty="0"/>
          </a:p>
        </p:txBody>
      </p:sp>
      <p:pic>
        <p:nvPicPr>
          <p:cNvPr id="4" name="Picture 3" descr="Screen Shot 2015-02-16 at 9.16.55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62862" y="244158"/>
            <a:ext cx="1515192" cy="1371863"/>
          </a:xfrm>
          <a:prstGeom prst="rect">
            <a:avLst/>
          </a:prstGeom>
        </p:spPr>
      </p:pic>
      <p:pic>
        <p:nvPicPr>
          <p:cNvPr id="5" name="Picture 4"/>
          <p:cNvPicPr>
            <a:picLocks noChangeAspect="1"/>
          </p:cNvPicPr>
          <p:nvPr/>
        </p:nvPicPr>
        <p:blipFill>
          <a:blip r:embed="rId4">
            <a:extLst>
              <a:ext uri="{BEBA8EAE-BF5A-486C-A8C5-ECC9F3942E4B}">
                <a14:imgProps xmlns:a14="http://schemas.microsoft.com/office/drawing/2010/main">
                  <a14:imgLayer r:embed="rId5">
                    <a14:imgEffect>
                      <a14:backgroundRemoval t="10000" b="90000" l="10000" r="90000"/>
                    </a14:imgEffect>
                  </a14:imgLayer>
                </a14:imgProps>
              </a:ext>
            </a:extLst>
          </a:blip>
          <a:stretch>
            <a:fillRect/>
          </a:stretch>
        </p:blipFill>
        <p:spPr>
          <a:xfrm>
            <a:off x="304164" y="0"/>
            <a:ext cx="2291013" cy="1877739"/>
          </a:xfrm>
          <a:prstGeom prst="rect">
            <a:avLst/>
          </a:prstGeom>
        </p:spPr>
      </p:pic>
      <p:sp>
        <p:nvSpPr>
          <p:cNvPr id="7" name="TextBox 6"/>
          <p:cNvSpPr txBox="1"/>
          <p:nvPr/>
        </p:nvSpPr>
        <p:spPr>
          <a:xfrm>
            <a:off x="814611" y="1885412"/>
            <a:ext cx="8058616" cy="923330"/>
          </a:xfrm>
          <a:prstGeom prst="rect">
            <a:avLst/>
          </a:prstGeom>
          <a:noFill/>
        </p:spPr>
        <p:txBody>
          <a:bodyPr wrap="none" rtlCol="0">
            <a:spAutoFit/>
          </a:bodyPr>
          <a:lstStyle/>
          <a:p>
            <a:r>
              <a:rPr lang="en-US" dirty="0" smtClean="0"/>
              <a:t>Similarities:</a:t>
            </a:r>
          </a:p>
          <a:p>
            <a:pPr marL="742950" lvl="1" indent="-285750">
              <a:buFont typeface="Wingdings" charset="2"/>
              <a:buChar char="Ø"/>
            </a:pPr>
            <a:r>
              <a:rPr lang="en-US" dirty="0" smtClean="0"/>
              <a:t>Both High level Languages which work on top of map reduce framework</a:t>
            </a:r>
          </a:p>
          <a:p>
            <a:pPr marL="742950" lvl="1" indent="-285750">
              <a:buFont typeface="Wingdings" charset="2"/>
              <a:buChar char="Ø"/>
            </a:pPr>
            <a:r>
              <a:rPr lang="en-US" dirty="0" smtClean="0"/>
              <a:t>Can coexist since both use the under lying HDFS and map reduce</a:t>
            </a:r>
            <a:endParaRPr lang="en-US" dirty="0"/>
          </a:p>
        </p:txBody>
      </p:sp>
      <p:sp>
        <p:nvSpPr>
          <p:cNvPr id="9" name="TextBox 8"/>
          <p:cNvSpPr txBox="1"/>
          <p:nvPr/>
        </p:nvSpPr>
        <p:spPr>
          <a:xfrm>
            <a:off x="814611" y="3146852"/>
            <a:ext cx="5942652" cy="1200329"/>
          </a:xfrm>
          <a:prstGeom prst="rect">
            <a:avLst/>
          </a:prstGeom>
          <a:noFill/>
        </p:spPr>
        <p:txBody>
          <a:bodyPr wrap="none" rtlCol="0">
            <a:spAutoFit/>
          </a:bodyPr>
          <a:lstStyle/>
          <a:p>
            <a:r>
              <a:rPr lang="en-US" dirty="0" smtClean="0"/>
              <a:t>Differences:</a:t>
            </a:r>
          </a:p>
          <a:p>
            <a:pPr marL="285750" indent="-285750">
              <a:buFont typeface="Wingdings" charset="2"/>
              <a:buChar char="u"/>
            </a:pPr>
            <a:r>
              <a:rPr lang="en-US" b="1" dirty="0" smtClean="0"/>
              <a:t>Language</a:t>
            </a:r>
          </a:p>
          <a:p>
            <a:pPr marL="742950" lvl="1" indent="-285750">
              <a:buFont typeface="Wingdings" charset="2"/>
              <a:buChar char="Ø"/>
            </a:pPr>
            <a:r>
              <a:rPr lang="en-US" dirty="0"/>
              <a:t>	</a:t>
            </a:r>
            <a:r>
              <a:rPr lang="en-US" dirty="0" smtClean="0"/>
              <a:t>Pig is a procedural ; (A = load ‘</a:t>
            </a:r>
            <a:r>
              <a:rPr lang="en-US" dirty="0" err="1" smtClean="0"/>
              <a:t>mydata</a:t>
            </a:r>
            <a:r>
              <a:rPr lang="en-US" dirty="0" smtClean="0"/>
              <a:t>’; dump A)</a:t>
            </a:r>
          </a:p>
          <a:p>
            <a:pPr marL="742950" lvl="1" indent="-285750">
              <a:buFont typeface="Wingdings" charset="2"/>
              <a:buChar char="Ø"/>
            </a:pPr>
            <a:r>
              <a:rPr lang="en-US" dirty="0" smtClean="0"/>
              <a:t>   Hive is Declarative (select * from A)</a:t>
            </a:r>
          </a:p>
        </p:txBody>
      </p:sp>
      <p:sp>
        <p:nvSpPr>
          <p:cNvPr id="10" name="TextBox 9"/>
          <p:cNvSpPr txBox="1"/>
          <p:nvPr/>
        </p:nvSpPr>
        <p:spPr>
          <a:xfrm>
            <a:off x="814611" y="4634097"/>
            <a:ext cx="7840608" cy="1200329"/>
          </a:xfrm>
          <a:prstGeom prst="rect">
            <a:avLst/>
          </a:prstGeom>
          <a:noFill/>
        </p:spPr>
        <p:txBody>
          <a:bodyPr wrap="none" rtlCol="0">
            <a:spAutoFit/>
          </a:bodyPr>
          <a:lstStyle/>
          <a:p>
            <a:pPr marL="285750" indent="-285750">
              <a:buFont typeface="Wingdings" charset="2"/>
              <a:buChar char="u"/>
            </a:pPr>
            <a:r>
              <a:rPr lang="en-US" b="1" dirty="0" smtClean="0"/>
              <a:t>Work Type</a:t>
            </a:r>
          </a:p>
          <a:p>
            <a:pPr marL="742950" lvl="1" indent="-285750">
              <a:buFont typeface="Wingdings" charset="2"/>
              <a:buChar char="Ø"/>
            </a:pPr>
            <a:r>
              <a:rPr lang="en-US" dirty="0" smtClean="0"/>
              <a:t>Pig more suited for </a:t>
            </a:r>
            <a:r>
              <a:rPr lang="en-US" dirty="0" err="1" smtClean="0"/>
              <a:t>adhoc</a:t>
            </a:r>
            <a:r>
              <a:rPr lang="en-US" dirty="0" smtClean="0"/>
              <a:t> analysis (on demand analysis of click stream</a:t>
            </a:r>
          </a:p>
          <a:p>
            <a:pPr lvl="1"/>
            <a:r>
              <a:rPr lang="en-US" dirty="0" smtClean="0"/>
              <a:t> search logs)</a:t>
            </a:r>
          </a:p>
          <a:p>
            <a:pPr marL="742950" lvl="1" indent="-285750">
              <a:buFont typeface="Wingdings" charset="2"/>
              <a:buChar char="Ø"/>
            </a:pPr>
            <a:r>
              <a:rPr lang="en-US" dirty="0" smtClean="0"/>
              <a:t>Hive a reporting tool (e.g. weekly BI reporting)</a:t>
            </a:r>
            <a:endParaRPr lang="en-US" dirty="0"/>
          </a:p>
        </p:txBody>
      </p:sp>
    </p:spTree>
    <p:extLst>
      <p:ext uri="{BB962C8B-B14F-4D97-AF65-F5344CB8AC3E}">
        <p14:creationId xmlns:p14="http://schemas.microsoft.com/office/powerpoint/2010/main" val="358263511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0"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Hive v/s Pig</a:t>
            </a:r>
            <a:endParaRPr lang="en-US" dirty="0"/>
          </a:p>
        </p:txBody>
      </p:sp>
      <p:pic>
        <p:nvPicPr>
          <p:cNvPr id="4" name="Picture 3" descr="Screen Shot 2015-02-16 at 9.16.55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62862" y="244158"/>
            <a:ext cx="1515192" cy="1371863"/>
          </a:xfrm>
          <a:prstGeom prst="rect">
            <a:avLst/>
          </a:prstGeom>
        </p:spPr>
      </p:pic>
      <p:pic>
        <p:nvPicPr>
          <p:cNvPr id="5" name="Picture 4"/>
          <p:cNvPicPr>
            <a:picLocks noChangeAspect="1"/>
          </p:cNvPicPr>
          <p:nvPr/>
        </p:nvPicPr>
        <p:blipFill>
          <a:blip r:embed="rId4">
            <a:extLst>
              <a:ext uri="{BEBA8EAE-BF5A-486C-A8C5-ECC9F3942E4B}">
                <a14:imgProps xmlns:a14="http://schemas.microsoft.com/office/drawing/2010/main">
                  <a14:imgLayer r:embed="rId5">
                    <a14:imgEffect>
                      <a14:backgroundRemoval t="10000" b="90000" l="10000" r="90000"/>
                    </a14:imgEffect>
                  </a14:imgLayer>
                </a14:imgProps>
              </a:ext>
            </a:extLst>
          </a:blip>
          <a:stretch>
            <a:fillRect/>
          </a:stretch>
        </p:blipFill>
        <p:spPr>
          <a:xfrm>
            <a:off x="304164" y="0"/>
            <a:ext cx="2291013" cy="1877739"/>
          </a:xfrm>
          <a:prstGeom prst="rect">
            <a:avLst/>
          </a:prstGeom>
        </p:spPr>
      </p:pic>
      <p:sp>
        <p:nvSpPr>
          <p:cNvPr id="9" name="TextBox 8"/>
          <p:cNvSpPr txBox="1"/>
          <p:nvPr/>
        </p:nvSpPr>
        <p:spPr>
          <a:xfrm>
            <a:off x="900113" y="2325461"/>
            <a:ext cx="7212231" cy="1200329"/>
          </a:xfrm>
          <a:prstGeom prst="rect">
            <a:avLst/>
          </a:prstGeom>
          <a:noFill/>
        </p:spPr>
        <p:txBody>
          <a:bodyPr wrap="none" rtlCol="0">
            <a:spAutoFit/>
          </a:bodyPr>
          <a:lstStyle/>
          <a:p>
            <a:pPr marL="285750" indent="-285750">
              <a:buFont typeface="Wingdings" charset="2"/>
              <a:buChar char="u"/>
            </a:pPr>
            <a:r>
              <a:rPr lang="en-US" b="1" dirty="0" smtClean="0"/>
              <a:t>Users</a:t>
            </a:r>
          </a:p>
          <a:p>
            <a:pPr marL="742950" lvl="1" indent="-285750">
              <a:buFont typeface="Wingdings" charset="2"/>
              <a:buChar char="Ø"/>
            </a:pPr>
            <a:r>
              <a:rPr lang="en-US" dirty="0"/>
              <a:t>	</a:t>
            </a:r>
            <a:r>
              <a:rPr lang="en-US" dirty="0" smtClean="0"/>
              <a:t>Pig – Researchers, Programmers (build complex data pipelines,</a:t>
            </a:r>
          </a:p>
          <a:p>
            <a:pPr lvl="1"/>
            <a:r>
              <a:rPr lang="en-US" dirty="0"/>
              <a:t>	</a:t>
            </a:r>
            <a:r>
              <a:rPr lang="en-US" dirty="0" smtClean="0"/>
              <a:t> machine learning)</a:t>
            </a:r>
          </a:p>
          <a:p>
            <a:pPr marL="742950" lvl="1" indent="-285750">
              <a:buFont typeface="Wingdings" charset="2"/>
              <a:buChar char="Ø"/>
            </a:pPr>
            <a:r>
              <a:rPr lang="en-US" dirty="0" smtClean="0"/>
              <a:t>   Hive – Business Analysts</a:t>
            </a:r>
          </a:p>
        </p:txBody>
      </p:sp>
      <p:sp>
        <p:nvSpPr>
          <p:cNvPr id="10" name="TextBox 9"/>
          <p:cNvSpPr txBox="1"/>
          <p:nvPr/>
        </p:nvSpPr>
        <p:spPr>
          <a:xfrm>
            <a:off x="900113" y="3525790"/>
            <a:ext cx="7814960" cy="923330"/>
          </a:xfrm>
          <a:prstGeom prst="rect">
            <a:avLst/>
          </a:prstGeom>
          <a:noFill/>
        </p:spPr>
        <p:txBody>
          <a:bodyPr wrap="none" rtlCol="0">
            <a:spAutoFit/>
          </a:bodyPr>
          <a:lstStyle/>
          <a:p>
            <a:pPr marL="285750" indent="-285750">
              <a:buFont typeface="Wingdings" charset="2"/>
              <a:buChar char="u"/>
            </a:pPr>
            <a:r>
              <a:rPr lang="en-US" b="1" dirty="0" smtClean="0"/>
              <a:t>Integration</a:t>
            </a:r>
          </a:p>
          <a:p>
            <a:pPr marL="742950" lvl="1" indent="-285750">
              <a:buFont typeface="Wingdings" charset="2"/>
              <a:buChar char="Ø"/>
            </a:pPr>
            <a:r>
              <a:rPr lang="en-US" dirty="0" smtClean="0"/>
              <a:t>Pig - </a:t>
            </a:r>
            <a:r>
              <a:rPr lang="en-US" dirty="0" err="1"/>
              <a:t>D</a:t>
            </a:r>
            <a:r>
              <a:rPr lang="en-US" dirty="0" err="1" smtClean="0"/>
              <a:t>oesn</a:t>
            </a:r>
            <a:r>
              <a:rPr lang="fr-FR" dirty="0" smtClean="0"/>
              <a:t>’</a:t>
            </a:r>
            <a:r>
              <a:rPr lang="en-US" dirty="0" smtClean="0"/>
              <a:t>t have a thrift server(</a:t>
            </a:r>
            <a:r>
              <a:rPr lang="en-US" dirty="0" err="1" smtClean="0"/>
              <a:t>i.e</a:t>
            </a:r>
            <a:r>
              <a:rPr lang="en-US" dirty="0" smtClean="0"/>
              <a:t> no/limited cross language support)</a:t>
            </a:r>
          </a:p>
          <a:p>
            <a:pPr marL="742950" lvl="1" indent="-285750">
              <a:buFont typeface="Wingdings" charset="2"/>
              <a:buChar char="Ø"/>
            </a:pPr>
            <a:r>
              <a:rPr lang="en-US" dirty="0" smtClean="0"/>
              <a:t>Hive -  Thrift server</a:t>
            </a:r>
            <a:endParaRPr lang="en-US" dirty="0"/>
          </a:p>
        </p:txBody>
      </p:sp>
      <p:sp>
        <p:nvSpPr>
          <p:cNvPr id="8" name="TextBox 7"/>
          <p:cNvSpPr txBox="1"/>
          <p:nvPr/>
        </p:nvSpPr>
        <p:spPr>
          <a:xfrm>
            <a:off x="900113" y="5003318"/>
            <a:ext cx="8186857" cy="923330"/>
          </a:xfrm>
          <a:prstGeom prst="rect">
            <a:avLst/>
          </a:prstGeom>
          <a:noFill/>
        </p:spPr>
        <p:txBody>
          <a:bodyPr wrap="none" rtlCol="0">
            <a:spAutoFit/>
          </a:bodyPr>
          <a:lstStyle/>
          <a:p>
            <a:pPr marL="285750" indent="-285750">
              <a:buFont typeface="Wingdings" charset="2"/>
              <a:buChar char="u"/>
            </a:pPr>
            <a:r>
              <a:rPr lang="en-US" b="1" dirty="0" smtClean="0"/>
              <a:t>User’s need</a:t>
            </a:r>
          </a:p>
          <a:p>
            <a:pPr marL="742950" lvl="1" indent="-285750">
              <a:buFont typeface="Wingdings" charset="2"/>
              <a:buChar char="Ø"/>
            </a:pPr>
            <a:r>
              <a:rPr lang="en-US" dirty="0" smtClean="0"/>
              <a:t>Pig – Better </a:t>
            </a:r>
            <a:r>
              <a:rPr lang="en-US" dirty="0" err="1" smtClean="0"/>
              <a:t>dev</a:t>
            </a:r>
            <a:r>
              <a:rPr lang="en-US" dirty="0" smtClean="0"/>
              <a:t> environments, debuggers expected</a:t>
            </a:r>
          </a:p>
          <a:p>
            <a:pPr marL="742950" lvl="1" indent="-285750">
              <a:buFont typeface="Wingdings" charset="2"/>
              <a:buChar char="Ø"/>
            </a:pPr>
            <a:r>
              <a:rPr lang="en-US" dirty="0" smtClean="0"/>
              <a:t>Hive -  Better integration with technologies expected(</a:t>
            </a:r>
            <a:r>
              <a:rPr lang="en-US" dirty="0" err="1" smtClean="0"/>
              <a:t>e.g</a:t>
            </a:r>
            <a:r>
              <a:rPr lang="en-US" dirty="0" smtClean="0"/>
              <a:t> JDBC, ODBC)</a:t>
            </a:r>
            <a:endParaRPr lang="en-US" dirty="0"/>
          </a:p>
        </p:txBody>
      </p:sp>
      <p:sp>
        <p:nvSpPr>
          <p:cNvPr id="3" name="TextBox 2"/>
          <p:cNvSpPr txBox="1"/>
          <p:nvPr/>
        </p:nvSpPr>
        <p:spPr>
          <a:xfrm>
            <a:off x="1104459" y="1859334"/>
            <a:ext cx="1359792" cy="646331"/>
          </a:xfrm>
          <a:prstGeom prst="rect">
            <a:avLst/>
          </a:prstGeom>
          <a:noFill/>
        </p:spPr>
        <p:txBody>
          <a:bodyPr wrap="none" rtlCol="0">
            <a:spAutoFit/>
          </a:bodyPr>
          <a:lstStyle/>
          <a:p>
            <a:r>
              <a:rPr lang="en-US" dirty="0"/>
              <a:t>Differences:</a:t>
            </a:r>
          </a:p>
          <a:p>
            <a:endParaRPr lang="en-US" dirty="0"/>
          </a:p>
        </p:txBody>
      </p:sp>
    </p:spTree>
    <p:extLst>
      <p:ext uri="{BB962C8B-B14F-4D97-AF65-F5344CB8AC3E}">
        <p14:creationId xmlns:p14="http://schemas.microsoft.com/office/powerpoint/2010/main" val="404433824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0113" y="0"/>
            <a:ext cx="7345362" cy="1706726"/>
          </a:xfrm>
        </p:spPr>
        <p:txBody>
          <a:bodyPr>
            <a:normAutofit fontScale="90000"/>
          </a:bodyPr>
          <a:lstStyle/>
          <a:p>
            <a:r>
              <a:rPr lang="en-US" dirty="0" smtClean="0"/>
              <a:t>Head-to-Head</a:t>
            </a:r>
            <a:br>
              <a:rPr lang="en-US" dirty="0" smtClean="0"/>
            </a:br>
            <a:r>
              <a:rPr lang="en-US" dirty="0" smtClean="0"/>
              <a:t>(the bee, the pig, the elephant)</a:t>
            </a:r>
            <a:endParaRPr lang="en-US" dirty="0"/>
          </a:p>
        </p:txBody>
      </p:sp>
      <p:sp>
        <p:nvSpPr>
          <p:cNvPr id="5" name="TextBox 4"/>
          <p:cNvSpPr txBox="1"/>
          <p:nvPr/>
        </p:nvSpPr>
        <p:spPr>
          <a:xfrm>
            <a:off x="699491" y="5843901"/>
            <a:ext cx="5183518" cy="646331"/>
          </a:xfrm>
          <a:prstGeom prst="rect">
            <a:avLst/>
          </a:prstGeom>
          <a:noFill/>
        </p:spPr>
        <p:txBody>
          <a:bodyPr wrap="none" rtlCol="0">
            <a:spAutoFit/>
          </a:bodyPr>
          <a:lstStyle/>
          <a:p>
            <a:r>
              <a:rPr lang="en-US" dirty="0" smtClean="0"/>
              <a:t>Version: Hadoop – 0.18x, Pig:786346, Hive:786346</a:t>
            </a:r>
          </a:p>
          <a:p>
            <a:endParaRPr lang="en-US" dirty="0"/>
          </a:p>
        </p:txBody>
      </p:sp>
      <p:pic>
        <p:nvPicPr>
          <p:cNvPr id="7" name="Picture 6" descr="Screen Shot 2015-02-17 at 2.15.30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56687" y="1917700"/>
            <a:ext cx="6450003" cy="3945049"/>
          </a:xfrm>
          <a:prstGeom prst="rect">
            <a:avLst/>
          </a:prstGeom>
        </p:spPr>
      </p:pic>
    </p:spTree>
    <p:extLst>
      <p:ext uri="{BB962C8B-B14F-4D97-AF65-F5344CB8AC3E}">
        <p14:creationId xmlns:p14="http://schemas.microsoft.com/office/powerpoint/2010/main" val="1964161101"/>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normAutofit fontScale="85000" lnSpcReduction="10000"/>
          </a:bodyPr>
          <a:lstStyle/>
          <a:p>
            <a:r>
              <a:rPr lang="en-US" dirty="0">
                <a:hlinkClick r:id="rId3"/>
              </a:rPr>
              <a:t>https://hive.apache.org/</a:t>
            </a:r>
          </a:p>
          <a:p>
            <a:r>
              <a:rPr lang="en-US" dirty="0" smtClean="0">
                <a:hlinkClick r:id="rId3"/>
              </a:rPr>
              <a:t>https</a:t>
            </a:r>
            <a:r>
              <a:rPr lang="en-US" dirty="0">
                <a:hlinkClick r:id="rId3"/>
              </a:rPr>
              <a:t>://cwiki.apache.org/confluence/display/Hive/</a:t>
            </a:r>
            <a:r>
              <a:rPr lang="en-US" dirty="0" smtClean="0">
                <a:hlinkClick r:id="rId3"/>
              </a:rPr>
              <a:t>Presentations</a:t>
            </a:r>
            <a:endParaRPr lang="en-US" dirty="0" smtClean="0"/>
          </a:p>
          <a:p>
            <a:r>
              <a:rPr lang="en-US" dirty="0">
                <a:hlinkClick r:id="rId4"/>
              </a:rPr>
              <a:t>https://developer.yahoo.com/blogs/hadoop/comparing-pig-latin-sql-constructing-data-processing-pipelines-444.</a:t>
            </a:r>
            <a:r>
              <a:rPr lang="en-US" dirty="0" smtClean="0">
                <a:hlinkClick r:id="rId4"/>
              </a:rPr>
              <a:t>html</a:t>
            </a:r>
            <a:endParaRPr lang="en-US" dirty="0"/>
          </a:p>
          <a:p>
            <a:r>
              <a:rPr lang="en-US" dirty="0" smtClean="0">
                <a:hlinkClick r:id="rId5"/>
              </a:rPr>
              <a:t>http</a:t>
            </a:r>
            <a:r>
              <a:rPr lang="en-US" dirty="0">
                <a:hlinkClick r:id="rId5"/>
              </a:rPr>
              <a:t>://www.qubole.com/blog/big-data/hive-best-practices</a:t>
            </a:r>
            <a:r>
              <a:rPr lang="en-US" dirty="0" smtClean="0">
                <a:hlinkClick r:id="rId5"/>
              </a:rPr>
              <a:t>/</a:t>
            </a:r>
            <a:endParaRPr lang="en-US" dirty="0"/>
          </a:p>
          <a:p>
            <a:r>
              <a:rPr lang="en-US" dirty="0" err="1" smtClean="0"/>
              <a:t>Hortonworks</a:t>
            </a:r>
            <a:r>
              <a:rPr lang="en-US" dirty="0" smtClean="0"/>
              <a:t> tutorials (</a:t>
            </a:r>
            <a:r>
              <a:rPr lang="en-US" dirty="0" err="1" smtClean="0"/>
              <a:t>youtube</a:t>
            </a:r>
            <a:r>
              <a:rPr lang="en-US" dirty="0" smtClean="0"/>
              <a:t>)</a:t>
            </a:r>
          </a:p>
          <a:p>
            <a:r>
              <a:rPr lang="en-US" dirty="0" smtClean="0"/>
              <a:t>Graph : https</a:t>
            </a:r>
            <a:r>
              <a:rPr lang="en-US" dirty="0"/>
              <a:t>://</a:t>
            </a:r>
            <a:r>
              <a:rPr lang="en-US" dirty="0" err="1"/>
              <a:t>issues.apache.org</a:t>
            </a:r>
            <a:r>
              <a:rPr lang="en-US" dirty="0"/>
              <a:t>/</a:t>
            </a:r>
            <a:r>
              <a:rPr lang="en-US" dirty="0" err="1"/>
              <a:t>jira</a:t>
            </a:r>
            <a:r>
              <a:rPr lang="en-US" dirty="0"/>
              <a:t>/secure/attachment/12411185/hive_benchmark_2009-06-18.pdf</a:t>
            </a:r>
            <a:endParaRPr lang="en-US" dirty="0" smtClean="0"/>
          </a:p>
          <a:p>
            <a:pPr marL="0" indent="0">
              <a:buNone/>
            </a:pPr>
            <a:endParaRPr lang="en-US" dirty="0" smtClean="0"/>
          </a:p>
          <a:p>
            <a:endParaRPr lang="en-US" dirty="0"/>
          </a:p>
        </p:txBody>
      </p:sp>
    </p:spTree>
    <p:extLst>
      <p:ext uri="{BB962C8B-B14F-4D97-AF65-F5344CB8AC3E}">
        <p14:creationId xmlns:p14="http://schemas.microsoft.com/office/powerpoint/2010/main" val="1138760684"/>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Data Analysts with Hadoop</a:t>
            </a:r>
            <a:endParaRPr lang="en-US" dirty="0"/>
          </a:p>
        </p:txBody>
      </p:sp>
      <p:pic>
        <p:nvPicPr>
          <p:cNvPr id="4" name="Content Placeholder 3"/>
          <p:cNvPicPr>
            <a:picLocks noGrp="1" noChangeAspect="1"/>
          </p:cNvPicPr>
          <p:nvPr>
            <p:ph idx="1"/>
          </p:nvPr>
        </p:nvPicPr>
        <p:blipFill>
          <a:blip r:embed="rId2"/>
          <a:srcRect t="9648" b="9648"/>
          <a:stretch>
            <a:fillRect/>
          </a:stretch>
        </p:blipFill>
        <p:spPr/>
      </p:pic>
    </p:spTree>
    <p:extLst>
      <p:ext uri="{BB962C8B-B14F-4D97-AF65-F5344CB8AC3E}">
        <p14:creationId xmlns:p14="http://schemas.microsoft.com/office/powerpoint/2010/main" val="3763863333"/>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Challenges that Data Analysts faced	</a:t>
            </a:r>
            <a:endParaRPr lang="en-US" dirty="0"/>
          </a:p>
        </p:txBody>
      </p:sp>
      <p:sp>
        <p:nvSpPr>
          <p:cNvPr id="3" name="Content Placeholder 2"/>
          <p:cNvSpPr>
            <a:spLocks noGrp="1"/>
          </p:cNvSpPr>
          <p:nvPr>
            <p:ph idx="1"/>
          </p:nvPr>
        </p:nvSpPr>
        <p:spPr/>
        <p:txBody>
          <a:bodyPr>
            <a:normAutofit/>
          </a:bodyPr>
          <a:lstStyle/>
          <a:p>
            <a:r>
              <a:rPr lang="en-US" dirty="0" smtClean="0"/>
              <a:t>Data Explosion</a:t>
            </a:r>
          </a:p>
          <a:p>
            <a:pPr marL="0" indent="0">
              <a:buNone/>
            </a:pPr>
            <a:r>
              <a:rPr lang="en-US" dirty="0" smtClean="0"/>
              <a:t>	- TBs of data </a:t>
            </a:r>
            <a:r>
              <a:rPr lang="en-US" dirty="0"/>
              <a:t>g</a:t>
            </a:r>
            <a:r>
              <a:rPr lang="en-US" dirty="0" smtClean="0"/>
              <a:t>enerated everyday</a:t>
            </a:r>
          </a:p>
          <a:p>
            <a:pPr marL="0" indent="0">
              <a:buNone/>
            </a:pPr>
            <a:r>
              <a:rPr lang="en-US" dirty="0" smtClean="0"/>
              <a:t>Solution – HDFS to store data and Hadoop Map-Reduce framework to parallelize processing of Data</a:t>
            </a:r>
          </a:p>
          <a:p>
            <a:pPr marL="0" indent="0">
              <a:buNone/>
            </a:pPr>
            <a:r>
              <a:rPr lang="en-US" dirty="0" smtClean="0"/>
              <a:t>What is the catch?</a:t>
            </a:r>
          </a:p>
          <a:p>
            <a:pPr>
              <a:buFontTx/>
              <a:buChar char="-"/>
            </a:pPr>
            <a:r>
              <a:rPr lang="en-US" dirty="0" smtClean="0"/>
              <a:t>Hadoop Map Reduce is Java intensive</a:t>
            </a:r>
          </a:p>
          <a:p>
            <a:pPr>
              <a:buFontTx/>
              <a:buChar char="-"/>
            </a:pPr>
            <a:r>
              <a:rPr lang="en-US" dirty="0" smtClean="0"/>
              <a:t>Thinking in Map Reduce paradigm can get tricky </a:t>
            </a:r>
          </a:p>
          <a:p>
            <a:pPr>
              <a:buFontTx/>
              <a:buChar char="-"/>
            </a:pPr>
            <a:endParaRPr lang="en-US" dirty="0" smtClean="0"/>
          </a:p>
          <a:p>
            <a:pPr marL="0" indent="0">
              <a:buNone/>
            </a:pPr>
            <a:endParaRPr lang="en-US" dirty="0" smtClean="0"/>
          </a:p>
        </p:txBody>
      </p:sp>
    </p:spTree>
    <p:extLst>
      <p:ext uri="{BB962C8B-B14F-4D97-AF65-F5344CB8AC3E}">
        <p14:creationId xmlns:p14="http://schemas.microsoft.com/office/powerpoint/2010/main" val="138875619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prstGeom prst="ellipse">
            <a:avLst/>
          </a:prstGeom>
        </p:spPr>
        <p:txBody>
          <a:bodyPr/>
          <a:lstStyle/>
          <a:p>
            <a:pPr marL="0" indent="0">
              <a:buNone/>
            </a:pPr>
            <a:endParaRPr lang="en-US" dirty="0" smtClean="0"/>
          </a:p>
          <a:p>
            <a:pPr marL="0" indent="0">
              <a:buNone/>
            </a:pPr>
            <a:r>
              <a:rPr lang="en-US" dirty="0" smtClean="0"/>
              <a:t> </a:t>
            </a:r>
            <a:endParaRPr lang="en-US" dirty="0"/>
          </a:p>
          <a:p>
            <a:pPr marL="1719263" lvl="7" indent="0">
              <a:buNone/>
            </a:pPr>
            <a:endParaRPr lang="en-US" dirty="0"/>
          </a:p>
          <a:p>
            <a:pPr marL="1719263" lvl="7" indent="0">
              <a:buNone/>
            </a:pPr>
            <a:r>
              <a:rPr lang="en-US" sz="2800" b="1" dirty="0" smtClean="0"/>
              <a:t>… Enter Hive!</a:t>
            </a:r>
            <a:endParaRPr lang="en-US" sz="2800" b="1" dirty="0"/>
          </a:p>
        </p:txBody>
      </p:sp>
      <p:pic>
        <p:nvPicPr>
          <p:cNvPr id="6" name="Picture 5"/>
          <p:cNvPicPr>
            <a:picLocks noChangeAspect="1"/>
          </p:cNvPicPr>
          <p:nvPr/>
        </p:nvPicPr>
        <p:blipFill>
          <a:blip r:embed="rId2">
            <a:extLst>
              <a:ext uri="{BEBA8EAE-BF5A-486C-A8C5-ECC9F3942E4B}">
                <a14:imgProps xmlns:a14="http://schemas.microsoft.com/office/drawing/2010/main">
                  <a14:imgLayer r:embed="rId3">
                    <a14:imgEffect>
                      <a14:backgroundRemoval t="10000" b="90000" l="10000" r="90000"/>
                    </a14:imgEffect>
                  </a14:imgLayer>
                </a14:imgProps>
              </a:ext>
            </a:extLst>
          </a:blip>
          <a:stretch>
            <a:fillRect/>
          </a:stretch>
        </p:blipFill>
        <p:spPr>
          <a:xfrm>
            <a:off x="3768484" y="1724753"/>
            <a:ext cx="2291013" cy="2252182"/>
          </a:xfrm>
          <a:prstGeom prst="rect">
            <a:avLst/>
          </a:prstGeom>
        </p:spPr>
      </p:pic>
    </p:spTree>
    <p:extLst>
      <p:ext uri="{BB962C8B-B14F-4D97-AF65-F5344CB8AC3E}">
        <p14:creationId xmlns:p14="http://schemas.microsoft.com/office/powerpoint/2010/main" val="215331672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nodeType="withEffect">
                                  <p:stCondLst>
                                    <p:cond delay="0"/>
                                  </p:stCondLst>
                                  <p:childTnLst>
                                    <p:animMotion origin="layout" path="M -0.45848 -0.38121 C -0.45031 -0.38306 -0.44214 -0.38815 -0.43363 -0.38677 C -0.41122 -0.38353 -0.38864 -0.37798 -0.36727 -0.36734 C -0.35997 -0.36387 -0.35632 -0.35253 -0.35059 -0.34536 C -0.29326 -0.27411 -0.29708 -0.18737 -0.27588 -0.09391 C -0.27363 -0.0835 -0.26841 -0.07425 -0.26563 -0.06361 C -0.25695 -0.03007 -0.2632 -0.01897 -0.24062 0.01111 C -0.23575 0.01758 -0.23158 0.02452 -0.22429 0.02753 C -0.21612 0.03054 -0.19927 0.03308 -0.19927 0.03308 C -0.1878 0.03031 -0.17529 0.03007 -0.164 0.02475 C -0.1607 0.0229 -0.1475 0.00139 -0.14524 -0.00277 C -0.13568 -0.0222 -0.12925 -0.03932 -0.11414 -0.05251 C -0.10702 -0.05898 -0.09972 -0.06569 -0.09138 -0.06916 C -0.08478 -0.07217 -0.07053 -0.07471 -0.07053 -0.07471 C -0.0575 -0.07101 -0.04378 -0.06963 -0.0311 -0.06361 C -0.02797 -0.06222 -0.01876 -0.04534 -0.01668 -0.0414 C -0.0139 -0.03608 -0.00834 -0.02498 -0.00834 -0.02498 C -0.00625 -0.01642 -0.00312 -0.00833 -2.53648E-6 -1.51746E-6 " pathEditMode="relative" ptsTypes="fffffffffffffffffA">
                                      <p:cBhvr>
                                        <p:cTn id="6" dur="2000" fill="hold"/>
                                        <p:tgtEl>
                                          <p:spTgt spid="6"/>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Hive Key Principles</a:t>
            </a:r>
            <a:endParaRPr lang="en-US" dirty="0"/>
          </a:p>
        </p:txBody>
      </p:sp>
      <p:pic>
        <p:nvPicPr>
          <p:cNvPr id="8" name="Content Placeholder 7" descr="Screen Shot 2015-02-14 at 6.30.14 PM.png"/>
          <p:cNvPicPr>
            <a:picLocks noGrp="1" noChangeAspect="1"/>
          </p:cNvPicPr>
          <p:nvPr>
            <p:ph idx="1"/>
          </p:nvPr>
        </p:nvPicPr>
        <p:blipFill>
          <a:blip r:embed="rId3">
            <a:extLst>
              <a:ext uri="{28A0092B-C50C-407E-A947-70E740481C1C}">
                <a14:useLocalDpi xmlns:a14="http://schemas.microsoft.com/office/drawing/2010/main" val="0"/>
              </a:ext>
            </a:extLst>
          </a:blip>
          <a:srcRect l="1881" r="1881"/>
          <a:stretch>
            <a:fillRect/>
          </a:stretch>
        </p:blipFill>
        <p:spPr/>
      </p:pic>
    </p:spTree>
    <p:extLst>
      <p:ext uri="{BB962C8B-B14F-4D97-AF65-F5344CB8AC3E}">
        <p14:creationId xmlns:p14="http://schemas.microsoft.com/office/powerpoint/2010/main" val="3400355992"/>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HiveQL</a:t>
            </a:r>
            <a:r>
              <a:rPr lang="en-US" dirty="0" smtClean="0"/>
              <a:t> to </a:t>
            </a:r>
            <a:r>
              <a:rPr lang="en-US" dirty="0" err="1" smtClean="0"/>
              <a:t>MapReduce</a:t>
            </a:r>
            <a:endParaRPr lang="en-US" dirty="0"/>
          </a:p>
        </p:txBody>
      </p:sp>
      <p:pic>
        <p:nvPicPr>
          <p:cNvPr id="6" name="Picture 5"/>
          <p:cNvPicPr>
            <a:picLocks noChangeAspect="1"/>
          </p:cNvPicPr>
          <p:nvPr/>
        </p:nvPicPr>
        <p:blipFill>
          <a:blip r:embed="rId2"/>
          <a:stretch>
            <a:fillRect/>
          </a:stretch>
        </p:blipFill>
        <p:spPr>
          <a:xfrm>
            <a:off x="573245" y="1600200"/>
            <a:ext cx="899367" cy="1359245"/>
          </a:xfrm>
          <a:prstGeom prst="rect">
            <a:avLst/>
          </a:prstGeom>
        </p:spPr>
      </p:pic>
      <p:sp>
        <p:nvSpPr>
          <p:cNvPr id="8" name="TextBox 7"/>
          <p:cNvSpPr txBox="1"/>
          <p:nvPr/>
        </p:nvSpPr>
        <p:spPr>
          <a:xfrm>
            <a:off x="331337" y="3073562"/>
            <a:ext cx="1492716" cy="369332"/>
          </a:xfrm>
          <a:prstGeom prst="rect">
            <a:avLst/>
          </a:prstGeom>
          <a:noFill/>
        </p:spPr>
        <p:txBody>
          <a:bodyPr wrap="none" rtlCol="0">
            <a:spAutoFit/>
          </a:bodyPr>
          <a:lstStyle/>
          <a:p>
            <a:r>
              <a:rPr lang="en-US" dirty="0" smtClean="0"/>
              <a:t>Data Analyst</a:t>
            </a:r>
            <a:endParaRPr lang="en-US" dirty="0"/>
          </a:p>
        </p:txBody>
      </p:sp>
      <p:sp>
        <p:nvSpPr>
          <p:cNvPr id="12" name="Rectangle 11"/>
          <p:cNvSpPr/>
          <p:nvPr/>
        </p:nvSpPr>
        <p:spPr>
          <a:xfrm>
            <a:off x="4104905" y="1781553"/>
            <a:ext cx="4435092" cy="1842694"/>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pic>
        <p:nvPicPr>
          <p:cNvPr id="10" name="Picture 9" descr="Screen Shot 2015-02-15 at 2.20.33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79867" y="1880962"/>
            <a:ext cx="3865608" cy="1638031"/>
          </a:xfrm>
          <a:prstGeom prst="rect">
            <a:avLst/>
          </a:prstGeom>
        </p:spPr>
      </p:pic>
      <p:sp>
        <p:nvSpPr>
          <p:cNvPr id="13" name="TextBox 12"/>
          <p:cNvSpPr txBox="1"/>
          <p:nvPr/>
        </p:nvSpPr>
        <p:spPr>
          <a:xfrm>
            <a:off x="4850539" y="1230868"/>
            <a:ext cx="1832390" cy="369332"/>
          </a:xfrm>
          <a:prstGeom prst="rect">
            <a:avLst/>
          </a:prstGeom>
          <a:noFill/>
        </p:spPr>
        <p:txBody>
          <a:bodyPr wrap="none" rtlCol="0">
            <a:spAutoFit/>
          </a:bodyPr>
          <a:lstStyle/>
          <a:p>
            <a:r>
              <a:rPr lang="en-US" dirty="0" smtClean="0"/>
              <a:t>Hive Framework</a:t>
            </a:r>
            <a:endParaRPr lang="en-US" dirty="0"/>
          </a:p>
        </p:txBody>
      </p:sp>
      <p:sp>
        <p:nvSpPr>
          <p:cNvPr id="14" name="Rectangle 13"/>
          <p:cNvSpPr/>
          <p:nvPr/>
        </p:nvSpPr>
        <p:spPr>
          <a:xfrm>
            <a:off x="573245" y="4142267"/>
            <a:ext cx="3672850" cy="587705"/>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1" name="TextBox 10"/>
          <p:cNvSpPr txBox="1"/>
          <p:nvPr/>
        </p:nvSpPr>
        <p:spPr>
          <a:xfrm>
            <a:off x="573245" y="4218366"/>
            <a:ext cx="3672850" cy="369332"/>
          </a:xfrm>
          <a:prstGeom prst="rect">
            <a:avLst/>
          </a:prstGeom>
          <a:noFill/>
        </p:spPr>
        <p:txBody>
          <a:bodyPr wrap="none" rtlCol="0">
            <a:spAutoFit/>
          </a:bodyPr>
          <a:lstStyle/>
          <a:p>
            <a:r>
              <a:rPr lang="en-US" dirty="0" smtClean="0"/>
              <a:t>SELECT COUNT(1) FROM Sales;</a:t>
            </a:r>
            <a:endParaRPr lang="en-US" dirty="0"/>
          </a:p>
        </p:txBody>
      </p:sp>
      <p:cxnSp>
        <p:nvCxnSpPr>
          <p:cNvPr id="18" name="Curved Connector 17"/>
          <p:cNvCxnSpPr>
            <a:stCxn id="6" idx="2"/>
            <a:endCxn id="14" idx="0"/>
          </p:cNvCxnSpPr>
          <p:nvPr/>
        </p:nvCxnSpPr>
        <p:spPr>
          <a:xfrm rot="16200000" flipH="1">
            <a:off x="1124888" y="2857485"/>
            <a:ext cx="1182822" cy="1386741"/>
          </a:xfrm>
          <a:prstGeom prst="curvedConnector3">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0" name="Curved Connector 19"/>
          <p:cNvCxnSpPr>
            <a:stCxn id="14" idx="0"/>
            <a:endCxn id="12" idx="1"/>
          </p:cNvCxnSpPr>
          <p:nvPr/>
        </p:nvCxnSpPr>
        <p:spPr>
          <a:xfrm rot="5400000" flipH="1" flipV="1">
            <a:off x="2537604" y="2574967"/>
            <a:ext cx="1439367" cy="1695235"/>
          </a:xfrm>
          <a:prstGeom prst="curvedConnector2">
            <a:avLst/>
          </a:prstGeom>
          <a:ln>
            <a:tailEnd type="arrow"/>
          </a:ln>
        </p:spPr>
        <p:style>
          <a:lnRef idx="2">
            <a:schemeClr val="accent1"/>
          </a:lnRef>
          <a:fillRef idx="0">
            <a:schemeClr val="accent1"/>
          </a:fillRef>
          <a:effectRef idx="1">
            <a:schemeClr val="accent1"/>
          </a:effectRef>
          <a:fontRef idx="minor">
            <a:schemeClr val="tx1"/>
          </a:fontRef>
        </p:style>
      </p:cxnSp>
      <p:sp>
        <p:nvSpPr>
          <p:cNvPr id="5" name="Rectangle 4"/>
          <p:cNvSpPr/>
          <p:nvPr/>
        </p:nvSpPr>
        <p:spPr>
          <a:xfrm>
            <a:off x="4379867" y="4037015"/>
            <a:ext cx="4160130" cy="2118373"/>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24" name="Oval 23"/>
          <p:cNvSpPr/>
          <p:nvPr/>
        </p:nvSpPr>
        <p:spPr>
          <a:xfrm>
            <a:off x="5965031" y="4314110"/>
            <a:ext cx="717898" cy="547175"/>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26" name="Oval 25"/>
          <p:cNvSpPr/>
          <p:nvPr/>
        </p:nvSpPr>
        <p:spPr>
          <a:xfrm>
            <a:off x="5831286" y="5423547"/>
            <a:ext cx="717898" cy="547175"/>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25" name="Oval 24"/>
          <p:cNvSpPr/>
          <p:nvPr/>
        </p:nvSpPr>
        <p:spPr>
          <a:xfrm>
            <a:off x="7458498" y="4314110"/>
            <a:ext cx="717898" cy="547175"/>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21" name="Oval 20"/>
          <p:cNvSpPr/>
          <p:nvPr/>
        </p:nvSpPr>
        <p:spPr>
          <a:xfrm>
            <a:off x="4546209" y="4314110"/>
            <a:ext cx="717898" cy="547175"/>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40" name="TextBox 39"/>
          <p:cNvSpPr txBox="1"/>
          <p:nvPr/>
        </p:nvSpPr>
        <p:spPr>
          <a:xfrm>
            <a:off x="7211827" y="5135493"/>
            <a:ext cx="1290588" cy="369332"/>
          </a:xfrm>
          <a:prstGeom prst="rect">
            <a:avLst/>
          </a:prstGeom>
          <a:noFill/>
        </p:spPr>
        <p:txBody>
          <a:bodyPr wrap="none" rtlCol="0">
            <a:spAutoFit/>
          </a:bodyPr>
          <a:lstStyle/>
          <a:p>
            <a:r>
              <a:rPr lang="en-US" dirty="0" smtClean="0"/>
              <a:t>rowcount,1</a:t>
            </a:r>
            <a:endParaRPr lang="en-US" dirty="0"/>
          </a:p>
        </p:txBody>
      </p:sp>
      <p:sp>
        <p:nvSpPr>
          <p:cNvPr id="51" name="Down Arrow 50"/>
          <p:cNvSpPr/>
          <p:nvPr/>
        </p:nvSpPr>
        <p:spPr>
          <a:xfrm>
            <a:off x="5951884" y="3518993"/>
            <a:ext cx="322133" cy="518022"/>
          </a:xfrm>
          <a:prstGeom prst="downArrow">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US"/>
          </a:p>
        </p:txBody>
      </p:sp>
      <p:cxnSp>
        <p:nvCxnSpPr>
          <p:cNvPr id="53" name="Curved Connector 52"/>
          <p:cNvCxnSpPr/>
          <p:nvPr/>
        </p:nvCxnSpPr>
        <p:spPr>
          <a:xfrm rot="10800000">
            <a:off x="4132641" y="2702901"/>
            <a:ext cx="1698645" cy="2994235"/>
          </a:xfrm>
          <a:prstGeom prst="curvedConnector3">
            <a:avLst>
              <a:gd name="adj1" fmla="val 151386"/>
            </a:avLst>
          </a:prstGeom>
          <a:ln>
            <a:tailEnd type="arrow"/>
          </a:ln>
        </p:spPr>
        <p:style>
          <a:lnRef idx="2">
            <a:schemeClr val="accent1"/>
          </a:lnRef>
          <a:fillRef idx="0">
            <a:schemeClr val="accent1"/>
          </a:fillRef>
          <a:effectRef idx="1">
            <a:schemeClr val="accent1"/>
          </a:effectRef>
          <a:fontRef idx="minor">
            <a:schemeClr val="tx1"/>
          </a:fontRef>
        </p:style>
      </p:cxnSp>
      <p:sp>
        <p:nvSpPr>
          <p:cNvPr id="57" name="TextBox 56"/>
          <p:cNvSpPr txBox="1"/>
          <p:nvPr/>
        </p:nvSpPr>
        <p:spPr>
          <a:xfrm>
            <a:off x="5513509" y="6339751"/>
            <a:ext cx="1944989" cy="369332"/>
          </a:xfrm>
          <a:prstGeom prst="rect">
            <a:avLst/>
          </a:prstGeom>
          <a:noFill/>
        </p:spPr>
        <p:txBody>
          <a:bodyPr wrap="none" rtlCol="0">
            <a:spAutoFit/>
          </a:bodyPr>
          <a:lstStyle/>
          <a:p>
            <a:r>
              <a:rPr lang="en-US" dirty="0" smtClean="0"/>
              <a:t>MR JOB Instance</a:t>
            </a:r>
            <a:endParaRPr lang="en-US" dirty="0"/>
          </a:p>
        </p:txBody>
      </p:sp>
      <p:sp>
        <p:nvSpPr>
          <p:cNvPr id="73" name="TextBox 72"/>
          <p:cNvSpPr txBox="1"/>
          <p:nvPr/>
        </p:nvSpPr>
        <p:spPr>
          <a:xfrm>
            <a:off x="2190510" y="4950827"/>
            <a:ext cx="1752500" cy="369332"/>
          </a:xfrm>
          <a:prstGeom prst="rect">
            <a:avLst/>
          </a:prstGeom>
          <a:noFill/>
        </p:spPr>
        <p:txBody>
          <a:bodyPr wrap="square" rtlCol="0">
            <a:spAutoFit/>
          </a:bodyPr>
          <a:lstStyle/>
          <a:p>
            <a:r>
              <a:rPr lang="en-US" dirty="0" err="1" smtClean="0"/>
              <a:t>rowcount</a:t>
            </a:r>
            <a:r>
              <a:rPr lang="en-US" dirty="0" smtClean="0"/>
              <a:t>,  N</a:t>
            </a:r>
            <a:endParaRPr lang="en-US" dirty="0"/>
          </a:p>
        </p:txBody>
      </p:sp>
      <p:sp>
        <p:nvSpPr>
          <p:cNvPr id="74" name="Left Arrow 73"/>
          <p:cNvSpPr/>
          <p:nvPr/>
        </p:nvSpPr>
        <p:spPr>
          <a:xfrm>
            <a:off x="1801065" y="2226952"/>
            <a:ext cx="2485032" cy="276068"/>
          </a:xfrm>
          <a:prstGeom prst="leftArrow">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75" name="TextBox 74"/>
          <p:cNvSpPr txBox="1"/>
          <p:nvPr/>
        </p:nvSpPr>
        <p:spPr>
          <a:xfrm>
            <a:off x="589045" y="5999887"/>
            <a:ext cx="1794407" cy="369332"/>
          </a:xfrm>
          <a:prstGeom prst="rect">
            <a:avLst/>
          </a:prstGeom>
          <a:noFill/>
        </p:spPr>
        <p:txBody>
          <a:bodyPr wrap="none" rtlCol="0">
            <a:spAutoFit/>
          </a:bodyPr>
          <a:lstStyle/>
          <a:p>
            <a:r>
              <a:rPr lang="en-US" dirty="0" smtClean="0"/>
              <a:t>Sales: Hive table</a:t>
            </a:r>
            <a:endParaRPr lang="en-US" dirty="0"/>
          </a:p>
        </p:txBody>
      </p:sp>
      <p:cxnSp>
        <p:nvCxnSpPr>
          <p:cNvPr id="9" name="Straight Arrow Connector 8"/>
          <p:cNvCxnSpPr/>
          <p:nvPr/>
        </p:nvCxnSpPr>
        <p:spPr>
          <a:xfrm>
            <a:off x="4850539" y="4861285"/>
            <a:ext cx="1339696" cy="56226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6" name="Straight Arrow Connector 35"/>
          <p:cNvCxnSpPr>
            <a:stCxn id="24" idx="4"/>
            <a:endCxn id="26" idx="0"/>
          </p:cNvCxnSpPr>
          <p:nvPr/>
        </p:nvCxnSpPr>
        <p:spPr>
          <a:xfrm flipH="1">
            <a:off x="6190235" y="4861285"/>
            <a:ext cx="133745" cy="56226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8" name="Straight Arrow Connector 37"/>
          <p:cNvCxnSpPr>
            <a:stCxn id="25" idx="4"/>
            <a:endCxn id="26" idx="0"/>
          </p:cNvCxnSpPr>
          <p:nvPr/>
        </p:nvCxnSpPr>
        <p:spPr>
          <a:xfrm flipH="1">
            <a:off x="6190235" y="4861285"/>
            <a:ext cx="1627212" cy="56226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5" name="TextBox 34"/>
          <p:cNvSpPr txBox="1"/>
          <p:nvPr/>
        </p:nvSpPr>
        <p:spPr>
          <a:xfrm>
            <a:off x="4379867" y="5164235"/>
            <a:ext cx="1290588" cy="369332"/>
          </a:xfrm>
          <a:prstGeom prst="rect">
            <a:avLst/>
          </a:prstGeom>
          <a:noFill/>
        </p:spPr>
        <p:txBody>
          <a:bodyPr wrap="none" rtlCol="0">
            <a:spAutoFit/>
          </a:bodyPr>
          <a:lstStyle/>
          <a:p>
            <a:r>
              <a:rPr lang="en-US" dirty="0" smtClean="0"/>
              <a:t>rowcount,1</a:t>
            </a:r>
            <a:endParaRPr lang="en-US" dirty="0"/>
          </a:p>
        </p:txBody>
      </p:sp>
      <p:sp>
        <p:nvSpPr>
          <p:cNvPr id="22" name="TextBox 21"/>
          <p:cNvSpPr txBox="1"/>
          <p:nvPr/>
        </p:nvSpPr>
        <p:spPr>
          <a:xfrm>
            <a:off x="2748650" y="1876827"/>
            <a:ext cx="377026" cy="369332"/>
          </a:xfrm>
          <a:prstGeom prst="rect">
            <a:avLst/>
          </a:prstGeom>
          <a:noFill/>
        </p:spPr>
        <p:txBody>
          <a:bodyPr wrap="none" rtlCol="0">
            <a:spAutoFit/>
          </a:bodyPr>
          <a:lstStyle/>
          <a:p>
            <a:r>
              <a:rPr lang="en-US" b="1" dirty="0" smtClean="0"/>
              <a:t>N</a:t>
            </a:r>
            <a:endParaRPr lang="en-US" b="1" dirty="0"/>
          </a:p>
        </p:txBody>
      </p:sp>
    </p:spTree>
    <p:extLst>
      <p:ext uri="{BB962C8B-B14F-4D97-AF65-F5344CB8AC3E}">
        <p14:creationId xmlns:p14="http://schemas.microsoft.com/office/powerpoint/2010/main" val="255034163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3" presetClass="exit" presetSubtype="10" fill="hold" grpId="1" nodeType="clickEffect">
                                  <p:stCondLst>
                                    <p:cond delay="0"/>
                                  </p:stCondLst>
                                  <p:childTnLst>
                                    <p:animEffect transition="out" filter="blinds(horizontal)">
                                      <p:cBhvr>
                                        <p:cTn id="20" dur="500"/>
                                        <p:tgtEl>
                                          <p:spTgt spid="11"/>
                                        </p:tgtEl>
                                      </p:cBhvr>
                                    </p:animEffect>
                                    <p:set>
                                      <p:cBhvr>
                                        <p:cTn id="21" dur="1" fill="hold">
                                          <p:stCondLst>
                                            <p:cond delay="499"/>
                                          </p:stCondLst>
                                        </p:cTn>
                                        <p:tgtEl>
                                          <p:spTgt spid="11"/>
                                        </p:tgtEl>
                                        <p:attrNameLst>
                                          <p:attrName>style.visibility</p:attrName>
                                        </p:attrNameLst>
                                      </p:cBhvr>
                                      <p:to>
                                        <p:strVal val="hidden"/>
                                      </p:to>
                                    </p:set>
                                  </p:childTnLst>
                                </p:cTn>
                              </p:par>
                              <p:par>
                                <p:cTn id="22" presetID="3" presetClass="exit" presetSubtype="10" fill="hold" grpId="1" nodeType="withEffect">
                                  <p:stCondLst>
                                    <p:cond delay="0"/>
                                  </p:stCondLst>
                                  <p:childTnLst>
                                    <p:animEffect transition="out" filter="blinds(horizontal)">
                                      <p:cBhvr>
                                        <p:cTn id="23" dur="500"/>
                                        <p:tgtEl>
                                          <p:spTgt spid="14"/>
                                        </p:tgtEl>
                                      </p:cBhvr>
                                    </p:animEffect>
                                    <p:set>
                                      <p:cBhvr>
                                        <p:cTn id="24" dur="1" fill="hold">
                                          <p:stCondLst>
                                            <p:cond delay="499"/>
                                          </p:stCondLst>
                                        </p:cTn>
                                        <p:tgtEl>
                                          <p:spTgt spid="14"/>
                                        </p:tgtEl>
                                        <p:attrNameLst>
                                          <p:attrName>style.visibility</p:attrName>
                                        </p:attrNameLst>
                                      </p:cBhvr>
                                      <p:to>
                                        <p:strVal val="hidden"/>
                                      </p:to>
                                    </p:set>
                                  </p:childTnLst>
                                </p:cTn>
                              </p:par>
                              <p:par>
                                <p:cTn id="25" presetID="3" presetClass="exit" presetSubtype="10" fill="hold" grpId="1" nodeType="withEffect">
                                  <p:stCondLst>
                                    <p:cond delay="0"/>
                                  </p:stCondLst>
                                  <p:childTnLst>
                                    <p:animEffect transition="out" filter="blinds(horizontal)">
                                      <p:cBhvr>
                                        <p:cTn id="26" dur="500"/>
                                        <p:tgtEl>
                                          <p:spTgt spid="75"/>
                                        </p:tgtEl>
                                      </p:cBhvr>
                                    </p:animEffect>
                                    <p:set>
                                      <p:cBhvr>
                                        <p:cTn id="27" dur="1" fill="hold">
                                          <p:stCondLst>
                                            <p:cond delay="499"/>
                                          </p:stCondLst>
                                        </p:cTn>
                                        <p:tgtEl>
                                          <p:spTgt spid="75"/>
                                        </p:tgtEl>
                                        <p:attrNameLst>
                                          <p:attrName>style.visibility</p:attrName>
                                        </p:attrNameLst>
                                      </p:cBhvr>
                                      <p:to>
                                        <p:strVal val="hidden"/>
                                      </p:to>
                                    </p:set>
                                  </p:childTnLst>
                                </p:cTn>
                              </p:par>
                              <p:par>
                                <p:cTn id="28" presetID="3" presetClass="exit" presetSubtype="10" fill="hold" nodeType="withEffect">
                                  <p:stCondLst>
                                    <p:cond delay="0"/>
                                  </p:stCondLst>
                                  <p:childTnLst>
                                    <p:animEffect transition="out" filter="blinds(horizontal)">
                                      <p:cBhvr>
                                        <p:cTn id="29" dur="500"/>
                                        <p:tgtEl>
                                          <p:spTgt spid="18"/>
                                        </p:tgtEl>
                                      </p:cBhvr>
                                    </p:animEffect>
                                    <p:set>
                                      <p:cBhvr>
                                        <p:cTn id="30" dur="1" fill="hold">
                                          <p:stCondLst>
                                            <p:cond delay="499"/>
                                          </p:stCondLst>
                                        </p:cTn>
                                        <p:tgtEl>
                                          <p:spTgt spid="18"/>
                                        </p:tgtEl>
                                        <p:attrNameLst>
                                          <p:attrName>style.visibility</p:attrName>
                                        </p:attrNameLst>
                                      </p:cBhvr>
                                      <p:to>
                                        <p:strVal val="hidden"/>
                                      </p:to>
                                    </p:set>
                                  </p:childTnLst>
                                </p:cTn>
                              </p:par>
                              <p:par>
                                <p:cTn id="31" presetID="3" presetClass="exit" presetSubtype="10" fill="hold" nodeType="withEffect">
                                  <p:stCondLst>
                                    <p:cond delay="0"/>
                                  </p:stCondLst>
                                  <p:childTnLst>
                                    <p:animEffect transition="out" filter="blinds(horizontal)">
                                      <p:cBhvr>
                                        <p:cTn id="32" dur="500"/>
                                        <p:tgtEl>
                                          <p:spTgt spid="20"/>
                                        </p:tgtEl>
                                      </p:cBhvr>
                                    </p:animEffect>
                                    <p:set>
                                      <p:cBhvr>
                                        <p:cTn id="33" dur="1" fill="hold">
                                          <p:stCondLst>
                                            <p:cond delay="499"/>
                                          </p:stCondLst>
                                        </p:cTn>
                                        <p:tgtEl>
                                          <p:spTgt spid="20"/>
                                        </p:tgtEl>
                                        <p:attrNameLst>
                                          <p:attrName>style.visibility</p:attrName>
                                        </p:attrNameLst>
                                      </p:cBhvr>
                                      <p:to>
                                        <p:strVal val="hidden"/>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57"/>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5"/>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26"/>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25"/>
                                        </p:tgtEl>
                                        <p:attrNameLst>
                                          <p:attrName>style.visibility</p:attrName>
                                        </p:attrNameLst>
                                      </p:cBhvr>
                                      <p:to>
                                        <p:strVal val="visible"/>
                                      </p:to>
                                    </p:set>
                                  </p:childTnLst>
                                </p:cTn>
                              </p:par>
                              <p:par>
                                <p:cTn id="44" presetID="1" presetClass="entr" presetSubtype="0" fill="hold" grpId="0" nodeType="withEffect">
                                  <p:stCondLst>
                                    <p:cond delay="0"/>
                                  </p:stCondLst>
                                  <p:childTnLst>
                                    <p:set>
                                      <p:cBhvr>
                                        <p:cTn id="45" dur="1" fill="hold">
                                          <p:stCondLst>
                                            <p:cond delay="0"/>
                                          </p:stCondLst>
                                        </p:cTn>
                                        <p:tgtEl>
                                          <p:spTgt spid="24"/>
                                        </p:tgtEl>
                                        <p:attrNameLst>
                                          <p:attrName>style.visibility</p:attrName>
                                        </p:attrNameLst>
                                      </p:cBhvr>
                                      <p:to>
                                        <p:strVal val="visible"/>
                                      </p:to>
                                    </p:set>
                                  </p:childTnLst>
                                </p:cTn>
                              </p:par>
                              <p:par>
                                <p:cTn id="46" presetID="1" presetClass="entr" presetSubtype="0" fill="hold" grpId="0" nodeType="withEffect">
                                  <p:stCondLst>
                                    <p:cond delay="0"/>
                                  </p:stCondLst>
                                  <p:childTnLst>
                                    <p:set>
                                      <p:cBhvr>
                                        <p:cTn id="47" dur="1" fill="hold">
                                          <p:stCondLst>
                                            <p:cond delay="0"/>
                                          </p:stCondLst>
                                        </p:cTn>
                                        <p:tgtEl>
                                          <p:spTgt spid="21"/>
                                        </p:tgtEl>
                                        <p:attrNameLst>
                                          <p:attrName>style.visibility</p:attrName>
                                        </p:attrNameLst>
                                      </p:cBhvr>
                                      <p:to>
                                        <p:strVal val="visible"/>
                                      </p:to>
                                    </p:set>
                                  </p:childTnLst>
                                </p:cTn>
                              </p:par>
                              <p:par>
                                <p:cTn id="48" presetID="1" presetClass="entr" presetSubtype="0" fill="hold" grpId="0" nodeType="withEffect">
                                  <p:stCondLst>
                                    <p:cond delay="0"/>
                                  </p:stCondLst>
                                  <p:childTnLst>
                                    <p:set>
                                      <p:cBhvr>
                                        <p:cTn id="49" dur="1" fill="hold">
                                          <p:stCondLst>
                                            <p:cond delay="0"/>
                                          </p:stCondLst>
                                        </p:cTn>
                                        <p:tgtEl>
                                          <p:spTgt spid="51"/>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nodeType="clickEffect">
                                  <p:stCondLst>
                                    <p:cond delay="0"/>
                                  </p:stCondLst>
                                  <p:childTnLst>
                                    <p:set>
                                      <p:cBhvr>
                                        <p:cTn id="53" dur="1" fill="hold">
                                          <p:stCondLst>
                                            <p:cond delay="0"/>
                                          </p:stCondLst>
                                        </p:cTn>
                                        <p:tgtEl>
                                          <p:spTgt spid="9"/>
                                        </p:tgtEl>
                                        <p:attrNameLst>
                                          <p:attrName>style.visibility</p:attrName>
                                        </p:attrNameLst>
                                      </p:cBhvr>
                                      <p:to>
                                        <p:strVal val="visible"/>
                                      </p:to>
                                    </p:set>
                                  </p:childTnLst>
                                </p:cTn>
                              </p:par>
                              <p:par>
                                <p:cTn id="54" presetID="1" presetClass="entr" presetSubtype="0" fill="hold" nodeType="withEffect">
                                  <p:stCondLst>
                                    <p:cond delay="0"/>
                                  </p:stCondLst>
                                  <p:childTnLst>
                                    <p:set>
                                      <p:cBhvr>
                                        <p:cTn id="55" dur="1" fill="hold">
                                          <p:stCondLst>
                                            <p:cond delay="0"/>
                                          </p:stCondLst>
                                        </p:cTn>
                                        <p:tgtEl>
                                          <p:spTgt spid="36"/>
                                        </p:tgtEl>
                                        <p:attrNameLst>
                                          <p:attrName>style.visibility</p:attrName>
                                        </p:attrNameLst>
                                      </p:cBhvr>
                                      <p:to>
                                        <p:strVal val="visible"/>
                                      </p:to>
                                    </p:set>
                                  </p:childTnLst>
                                </p:cTn>
                              </p:par>
                              <p:par>
                                <p:cTn id="56" presetID="1" presetClass="entr" presetSubtype="0" fill="hold" nodeType="withEffect">
                                  <p:stCondLst>
                                    <p:cond delay="0"/>
                                  </p:stCondLst>
                                  <p:childTnLst>
                                    <p:set>
                                      <p:cBhvr>
                                        <p:cTn id="57" dur="1" fill="hold">
                                          <p:stCondLst>
                                            <p:cond delay="0"/>
                                          </p:stCondLst>
                                        </p:cTn>
                                        <p:tgtEl>
                                          <p:spTgt spid="38"/>
                                        </p:tgtEl>
                                        <p:attrNameLst>
                                          <p:attrName>style.visibility</p:attrName>
                                        </p:attrNameLst>
                                      </p:cBhvr>
                                      <p:to>
                                        <p:strVal val="visible"/>
                                      </p:to>
                                    </p:set>
                                  </p:childTnLst>
                                </p:cTn>
                              </p:par>
                              <p:par>
                                <p:cTn id="58" presetID="1" presetClass="entr" presetSubtype="0" fill="hold" grpId="0" nodeType="withEffect">
                                  <p:stCondLst>
                                    <p:cond delay="0"/>
                                  </p:stCondLst>
                                  <p:childTnLst>
                                    <p:set>
                                      <p:cBhvr>
                                        <p:cTn id="59" dur="1" fill="hold">
                                          <p:stCondLst>
                                            <p:cond delay="0"/>
                                          </p:stCondLst>
                                        </p:cTn>
                                        <p:tgtEl>
                                          <p:spTgt spid="40"/>
                                        </p:tgtEl>
                                        <p:attrNameLst>
                                          <p:attrName>style.visibility</p:attrName>
                                        </p:attrNameLst>
                                      </p:cBhvr>
                                      <p:to>
                                        <p:strVal val="visible"/>
                                      </p:to>
                                    </p:set>
                                  </p:childTnLst>
                                </p:cTn>
                              </p:par>
                              <p:par>
                                <p:cTn id="60" presetID="1" presetClass="entr" presetSubtype="0" fill="hold" grpId="0" nodeType="withEffect">
                                  <p:stCondLst>
                                    <p:cond delay="0"/>
                                  </p:stCondLst>
                                  <p:childTnLst>
                                    <p:set>
                                      <p:cBhvr>
                                        <p:cTn id="61" dur="1" fill="hold">
                                          <p:stCondLst>
                                            <p:cond delay="0"/>
                                          </p:stCondLst>
                                        </p:cTn>
                                        <p:tgtEl>
                                          <p:spTgt spid="35"/>
                                        </p:tgtEl>
                                        <p:attrNameLst>
                                          <p:attrName>style.visibility</p:attrName>
                                        </p:attrNameLst>
                                      </p:cBhvr>
                                      <p:to>
                                        <p:strVal val="visible"/>
                                      </p:to>
                                    </p:set>
                                  </p:childTnLst>
                                </p:cTn>
                              </p:par>
                              <p:par>
                                <p:cTn id="62" presetID="1" presetClass="entr" presetSubtype="0" fill="hold" grpId="0" nodeType="withEffect">
                                  <p:stCondLst>
                                    <p:cond delay="0"/>
                                  </p:stCondLst>
                                  <p:childTnLst>
                                    <p:set>
                                      <p:cBhvr>
                                        <p:cTn id="63" dur="1" fill="hold">
                                          <p:stCondLst>
                                            <p:cond delay="0"/>
                                          </p:stCondLst>
                                        </p:cTn>
                                        <p:tgtEl>
                                          <p:spTgt spid="73"/>
                                        </p:tgtEl>
                                        <p:attrNameLst>
                                          <p:attrName>style.visibility</p:attrName>
                                        </p:attrNameLst>
                                      </p:cBhvr>
                                      <p:to>
                                        <p:strVal val="visible"/>
                                      </p:to>
                                    </p:set>
                                  </p:childTnLst>
                                </p:cTn>
                              </p:par>
                              <p:par>
                                <p:cTn id="64" presetID="1" presetClass="entr" presetSubtype="0" fill="hold" nodeType="withEffect">
                                  <p:stCondLst>
                                    <p:cond delay="0"/>
                                  </p:stCondLst>
                                  <p:childTnLst>
                                    <p:set>
                                      <p:cBhvr>
                                        <p:cTn id="65" dur="1" fill="hold">
                                          <p:stCondLst>
                                            <p:cond delay="0"/>
                                          </p:stCondLst>
                                        </p:cTn>
                                        <p:tgtEl>
                                          <p:spTgt spid="53"/>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ID="1" presetClass="entr" presetSubtype="0" fill="hold" grpId="0" nodeType="clickEffect">
                                  <p:stCondLst>
                                    <p:cond delay="0"/>
                                  </p:stCondLst>
                                  <p:childTnLst>
                                    <p:set>
                                      <p:cBhvr>
                                        <p:cTn id="69" dur="1" fill="hold">
                                          <p:stCondLst>
                                            <p:cond delay="0"/>
                                          </p:stCondLst>
                                        </p:cTn>
                                        <p:tgtEl>
                                          <p:spTgt spid="74"/>
                                        </p:tgtEl>
                                        <p:attrNameLst>
                                          <p:attrName>style.visibility</p:attrName>
                                        </p:attrNameLst>
                                      </p:cBhvr>
                                      <p:to>
                                        <p:strVal val="visible"/>
                                      </p:to>
                                    </p:set>
                                  </p:childTnLst>
                                </p:cTn>
                              </p:par>
                              <p:par>
                                <p:cTn id="70" presetID="1" presetClass="entr" presetSubtype="0" fill="hold" grpId="0" nodeType="withEffect">
                                  <p:stCondLst>
                                    <p:cond delay="0"/>
                                  </p:stCondLst>
                                  <p:childTnLst>
                                    <p:set>
                                      <p:cBhvr>
                                        <p:cTn id="71"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4" grpId="1" animBg="1"/>
      <p:bldP spid="11" grpId="0"/>
      <p:bldP spid="11" grpId="1"/>
      <p:bldP spid="5" grpId="0" animBg="1"/>
      <p:bldP spid="24" grpId="0" animBg="1"/>
      <p:bldP spid="26" grpId="0" animBg="1"/>
      <p:bldP spid="25" grpId="0" animBg="1"/>
      <p:bldP spid="21" grpId="0" animBg="1"/>
      <p:bldP spid="40" grpId="0"/>
      <p:bldP spid="51" grpId="0" animBg="1"/>
      <p:bldP spid="57" grpId="0"/>
      <p:bldP spid="73" grpId="0"/>
      <p:bldP spid="74" grpId="0" animBg="1"/>
      <p:bldP spid="75" grpId="0"/>
      <p:bldP spid="75" grpId="1"/>
      <p:bldP spid="35" grpId="0"/>
      <p:bldP spid="2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Hive Data Model</a:t>
            </a:r>
            <a:endParaRPr lang="en-US" dirty="0"/>
          </a:p>
        </p:txBody>
      </p:sp>
      <p:sp>
        <p:nvSpPr>
          <p:cNvPr id="3" name="Content Placeholder 2"/>
          <p:cNvSpPr>
            <a:spLocks noGrp="1"/>
          </p:cNvSpPr>
          <p:nvPr>
            <p:ph idx="1"/>
          </p:nvPr>
        </p:nvSpPr>
        <p:spPr/>
        <p:txBody>
          <a:bodyPr/>
          <a:lstStyle/>
          <a:p>
            <a:pPr marL="0" indent="0">
              <a:buNone/>
            </a:pPr>
            <a:r>
              <a:rPr lang="en-US" dirty="0" smtClean="0"/>
              <a:t>Data in Hive organized into :</a:t>
            </a:r>
          </a:p>
          <a:p>
            <a:r>
              <a:rPr lang="en-US" dirty="0" smtClean="0"/>
              <a:t>Tables</a:t>
            </a:r>
          </a:p>
          <a:p>
            <a:r>
              <a:rPr lang="en-US" dirty="0" smtClean="0"/>
              <a:t>Partitions</a:t>
            </a:r>
          </a:p>
          <a:p>
            <a:r>
              <a:rPr lang="en-US" dirty="0" smtClean="0"/>
              <a:t>Buckets</a:t>
            </a:r>
            <a:endParaRPr lang="en-US" dirty="0"/>
          </a:p>
        </p:txBody>
      </p:sp>
    </p:spTree>
    <p:extLst>
      <p:ext uri="{BB962C8B-B14F-4D97-AF65-F5344CB8AC3E}">
        <p14:creationId xmlns:p14="http://schemas.microsoft.com/office/powerpoint/2010/main" val="2044147979"/>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Hive Data Model Contd.</a:t>
            </a:r>
            <a:endParaRPr lang="en-US" dirty="0"/>
          </a:p>
        </p:txBody>
      </p:sp>
      <p:sp>
        <p:nvSpPr>
          <p:cNvPr id="3" name="Content Placeholder 2"/>
          <p:cNvSpPr>
            <a:spLocks noGrp="1"/>
          </p:cNvSpPr>
          <p:nvPr>
            <p:ph idx="1"/>
          </p:nvPr>
        </p:nvSpPr>
        <p:spPr/>
        <p:txBody>
          <a:bodyPr>
            <a:normAutofit fontScale="92500" lnSpcReduction="10000"/>
          </a:bodyPr>
          <a:lstStyle/>
          <a:p>
            <a:r>
              <a:rPr lang="en-US" sz="3500" dirty="0" smtClean="0"/>
              <a:t>Tables</a:t>
            </a:r>
          </a:p>
          <a:p>
            <a:pPr marL="0" indent="0">
              <a:buNone/>
            </a:pPr>
            <a:r>
              <a:rPr lang="en-US" dirty="0" smtClean="0"/>
              <a:t>-   Analogous to relational tables</a:t>
            </a:r>
          </a:p>
          <a:p>
            <a:pPr>
              <a:buFontTx/>
              <a:buChar char="-"/>
            </a:pPr>
            <a:r>
              <a:rPr lang="en-US" dirty="0" smtClean="0"/>
              <a:t>Each table has a corresponding directory in HDFS</a:t>
            </a:r>
          </a:p>
          <a:p>
            <a:pPr>
              <a:buFontTx/>
              <a:buChar char="-"/>
            </a:pPr>
            <a:r>
              <a:rPr lang="en-US" dirty="0" smtClean="0"/>
              <a:t>Data serialized and stored as files within that directory</a:t>
            </a:r>
          </a:p>
          <a:p>
            <a:pPr marL="0" indent="0">
              <a:buNone/>
            </a:pPr>
            <a:r>
              <a:rPr lang="en-US" dirty="0" smtClean="0"/>
              <a:t>- Hive has default serialization built in which supports compression and lazy deserialization</a:t>
            </a:r>
          </a:p>
          <a:p>
            <a:pPr marL="0" indent="0">
              <a:buNone/>
            </a:pPr>
            <a:r>
              <a:rPr lang="en-US" dirty="0" smtClean="0"/>
              <a:t>- Users can specify custom serialization –deserialization schemes (</a:t>
            </a:r>
            <a:r>
              <a:rPr lang="en-US" b="1" dirty="0" err="1" smtClean="0"/>
              <a:t>SerDe’s</a:t>
            </a:r>
            <a:r>
              <a:rPr lang="en-US" dirty="0" smtClean="0"/>
              <a:t>)</a:t>
            </a:r>
            <a:endParaRPr lang="en-US" dirty="0"/>
          </a:p>
        </p:txBody>
      </p:sp>
    </p:spTree>
    <p:extLst>
      <p:ext uri="{BB962C8B-B14F-4D97-AF65-F5344CB8AC3E}">
        <p14:creationId xmlns:p14="http://schemas.microsoft.com/office/powerpoint/2010/main" val="636204472"/>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 Id="rId3" Type="http://schemas.openxmlformats.org/officeDocument/2006/relationships/image" Target="../media/image3.jpeg"/></Relationships>
</file>

<file path=ppt/theme/theme1.xml><?xml version="1.0" encoding="utf-8"?>
<a:theme xmlns:a="http://schemas.openxmlformats.org/drawingml/2006/main" name="Capital">
  <a:themeElements>
    <a:clrScheme name="Capital">
      <a:dk1>
        <a:srgbClr val="000000"/>
      </a:dk1>
      <a:lt1>
        <a:srgbClr val="FFFFFF"/>
      </a:lt1>
      <a:dk2>
        <a:srgbClr val="6F6D5D"/>
      </a:dk2>
      <a:lt2>
        <a:srgbClr val="7C8F97"/>
      </a:lt2>
      <a:accent1>
        <a:srgbClr val="4B5A60"/>
      </a:accent1>
      <a:accent2>
        <a:srgbClr val="9C5238"/>
      </a:accent2>
      <a:accent3>
        <a:srgbClr val="504539"/>
      </a:accent3>
      <a:accent4>
        <a:srgbClr val="C1AD79"/>
      </a:accent4>
      <a:accent5>
        <a:srgbClr val="667559"/>
      </a:accent5>
      <a:accent6>
        <a:srgbClr val="BAD6AD"/>
      </a:accent6>
      <a:hlink>
        <a:srgbClr val="524A82"/>
      </a:hlink>
      <a:folHlink>
        <a:srgbClr val="8F9954"/>
      </a:folHlink>
    </a:clrScheme>
    <a:fontScheme name="Capital">
      <a:majorFont>
        <a:latin typeface="Calisto MT"/>
        <a:ea typeface=""/>
        <a:cs typeface=""/>
        <a:font script="Jpan" typeface="ＭＳ 明朝"/>
        <a:font script="Hans" typeface="宋体"/>
        <a:font script="Hant" typeface="新細明體"/>
      </a:majorFont>
      <a:minorFont>
        <a:latin typeface="Calisto MT"/>
        <a:ea typeface=""/>
        <a:cs typeface=""/>
        <a:font script="Jpan" typeface="ＭＳ 明朝"/>
        <a:font script="Hans" typeface="宋体"/>
        <a:font script="Hant" typeface="新細明體"/>
      </a:minorFont>
    </a:fontScheme>
    <a:fmtScheme name="Capital">
      <a:fillStyleLst>
        <a:solidFill>
          <a:schemeClr val="phClr"/>
        </a:solidFill>
        <a:blipFill rotWithShape="1">
          <a:blip xmlns:r="http://schemas.openxmlformats.org/officeDocument/2006/relationships" r:embed="rId1">
            <a:duotone>
              <a:schemeClr val="phClr">
                <a:satMod val="150000"/>
                <a:lumMod val="50000"/>
              </a:schemeClr>
              <a:schemeClr val="phClr">
                <a:satMod val="300000"/>
                <a:lumMod val="125000"/>
              </a:schemeClr>
            </a:duotone>
          </a:blip>
          <a:tile tx="0" ty="0" sx="100000" sy="100000" flip="none" algn="tl"/>
        </a:blipFill>
        <a:blipFill rotWithShape="1">
          <a:blip xmlns:r="http://schemas.openxmlformats.org/officeDocument/2006/relationships" r:embed="rId2">
            <a:duotone>
              <a:schemeClr val="phClr">
                <a:satMod val="135000"/>
                <a:lumMod val="80000"/>
              </a:schemeClr>
              <a:schemeClr val="phClr">
                <a:satMod val="250000"/>
                <a:lumMod val="150000"/>
              </a:schemeClr>
            </a:duotone>
          </a:blip>
          <a:stretch/>
        </a:blipFill>
      </a:fillStyleLst>
      <a:lnStyleLst>
        <a:ln w="12700" cap="flat" cmpd="sng" algn="ctr">
          <a:solidFill>
            <a:schemeClr val="phClr">
              <a:shade val="95000"/>
              <a:satMod val="105000"/>
            </a:schemeClr>
          </a:solidFill>
          <a:prstDash val="solid"/>
        </a:ln>
        <a:ln w="31750" cap="flat" cmpd="sng" algn="ctr">
          <a:solidFill>
            <a:schemeClr val="phClr">
              <a:shade val="90000"/>
            </a:schemeClr>
          </a:solidFill>
          <a:prstDash val="solid"/>
        </a:ln>
        <a:ln w="44450" cap="flat" cmpd="sng" algn="ctr">
          <a:solidFill>
            <a:schemeClr val="phClr">
              <a:shade val="85000"/>
            </a:schemeClr>
          </a:solidFill>
          <a:prstDash val="solid"/>
        </a:ln>
      </a:lnStyleLst>
      <a:effectStyleLst>
        <a:effectStyle>
          <a:effectLst/>
        </a:effectStyle>
        <a:effectStyle>
          <a:effectLst>
            <a:outerShdw blurRad="63500" sx="101000" sy="101000" algn="ctr" rotWithShape="0">
              <a:srgbClr val="000000">
                <a:alpha val="40000"/>
              </a:srgbClr>
            </a:outerShdw>
          </a:effectLst>
          <a:scene3d>
            <a:camera prst="perspectiveFront" fov="3000000"/>
            <a:lightRig rig="threePt" dir="tl"/>
          </a:scene3d>
          <a:sp3d>
            <a:bevelT w="0" h="0"/>
          </a:sp3d>
        </a:effectStyle>
        <a:effectStyle>
          <a:effectLst>
            <a:innerShdw blurRad="190500">
              <a:srgbClr val="000000">
                <a:alpha val="50000"/>
              </a:srgbClr>
            </a:innerShdw>
          </a:effectLst>
          <a:scene3d>
            <a:camera prst="perspectiveFront" fov="4800000"/>
            <a:lightRig rig="twoPt" dir="t">
              <a:rot lat="0" lon="0" rev="4800000"/>
            </a:lightRig>
          </a:scene3d>
          <a:sp3d>
            <a:bevelT w="0" h="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blipFill rotWithShape="1">
          <a:blip xmlns:r="http://schemas.openxmlformats.org/officeDocument/2006/relationships" r:embed="rId3">
            <a:duotone>
              <a:schemeClr val="phClr">
                <a:satMod val="150000"/>
                <a:lumMod val="50000"/>
              </a:schemeClr>
              <a:schemeClr val="phClr">
                <a:satMod val="400000"/>
                <a:lumMod val="16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Capital.thmx</Template>
  <TotalTime>829</TotalTime>
  <Words>1598</Words>
  <Application>Microsoft Macintosh PowerPoint</Application>
  <PresentationFormat>On-screen Show (4:3)</PresentationFormat>
  <Paragraphs>242</Paragraphs>
  <Slides>25</Slides>
  <Notes>9</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Capital</vt:lpstr>
      <vt:lpstr>PowerPoint Presentation</vt:lpstr>
      <vt:lpstr>Agenda</vt:lpstr>
      <vt:lpstr>Data Analysts with Hadoop</vt:lpstr>
      <vt:lpstr>Challenges that Data Analysts faced </vt:lpstr>
      <vt:lpstr>PowerPoint Presentation</vt:lpstr>
      <vt:lpstr>Hive Key Principles</vt:lpstr>
      <vt:lpstr>HiveQL to MapReduce</vt:lpstr>
      <vt:lpstr>Hive Data Model</vt:lpstr>
      <vt:lpstr>Hive Data Model Contd.</vt:lpstr>
      <vt:lpstr>Hive Data Model Contd.</vt:lpstr>
      <vt:lpstr>Hierarchy of Hive Partitions</vt:lpstr>
      <vt:lpstr>Hive Data Model Contd.</vt:lpstr>
      <vt:lpstr>Architecture</vt:lpstr>
      <vt:lpstr>Hive Thrift Server</vt:lpstr>
      <vt:lpstr>Metastore</vt:lpstr>
      <vt:lpstr>Hive Driver</vt:lpstr>
      <vt:lpstr>Compiler</vt:lpstr>
      <vt:lpstr>HiveQL</vt:lpstr>
      <vt:lpstr>Hive SerDe</vt:lpstr>
      <vt:lpstr>Good Things </vt:lpstr>
      <vt:lpstr>Cons and Possible Improvements</vt:lpstr>
      <vt:lpstr>Hive v/s Pig</vt:lpstr>
      <vt:lpstr>Hive v/s Pig</vt:lpstr>
      <vt:lpstr>Head-to-Head (the bee, the pig, the elephant)</vt:lpstr>
      <vt:lpstr>REFERENCES</vt:lpstr>
    </vt:vector>
  </TitlesOfParts>
  <Company>UIUC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Saikat Roychowdhury</dc:creator>
  <cp:lastModifiedBy>Saikat Roychowdhury</cp:lastModifiedBy>
  <cp:revision>102</cp:revision>
  <dcterms:created xsi:type="dcterms:W3CDTF">2015-02-14T23:47:16Z</dcterms:created>
  <dcterms:modified xsi:type="dcterms:W3CDTF">2015-02-17T09:00:46Z</dcterms:modified>
</cp:coreProperties>
</file>