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59" r:id="rId7"/>
    <p:sldId id="273" r:id="rId8"/>
    <p:sldId id="272" r:id="rId9"/>
    <p:sldId id="275" r:id="rId10"/>
    <p:sldId id="274" r:id="rId11"/>
    <p:sldId id="279" r:id="rId12"/>
    <p:sldId id="276" r:id="rId13"/>
    <p:sldId id="270" r:id="rId14"/>
    <p:sldId id="277" r:id="rId15"/>
    <p:sldId id="278" r:id="rId16"/>
    <p:sldId id="280"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5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hyperlink" Target="https://www.phptutorial.net/php-tutorial/php-login/" TargetMode="External"/><Relationship Id="rId1" Type="http://schemas.openxmlformats.org/officeDocument/2006/relationships/hyperlink" Target="https://www.phptutorial.net/php-tutorial/php-registration-form/"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www.phptutorial.net/php-tutorial/php-login/" TargetMode="External"/><Relationship Id="rId1" Type="http://schemas.openxmlformats.org/officeDocument/2006/relationships/hyperlink" Target="https://www.phptutorial.net/php-tutorial/php-registration-for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F98E2-2AC6-4746-8912-B54561BA0805}"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D34F5846-506D-45AA-9DFD-1A09CA12F153}">
      <dgm:prSet custT="1"/>
      <dgm:spPr/>
      <dgm:t>
        <a:bodyPr/>
        <a:lstStyle/>
        <a:p>
          <a:r>
            <a:rPr lang="en-US" sz="2000" dirty="0"/>
            <a:t>1.Here we </a:t>
          </a:r>
          <a:r>
            <a:rPr lang="en-US" sz="2000" b="0" i="0" dirty="0"/>
            <a:t> </a:t>
          </a:r>
          <a:r>
            <a:rPr lang="en-US" sz="2000" b="0" i="0" dirty="0">
              <a:hlinkClick xmlns:r="http://schemas.openxmlformats.org/officeDocument/2006/relationships" r:id="rId1"/>
            </a:rPr>
            <a:t>create a registration form</a:t>
          </a:r>
          <a:r>
            <a:rPr lang="en-US" sz="2000" b="0" i="0" dirty="0"/>
            <a:t> that allows users to register for accounts.</a:t>
          </a:r>
          <a:endParaRPr lang="en-IN" sz="2000" dirty="0"/>
        </a:p>
      </dgm:t>
    </dgm:pt>
    <dgm:pt modelId="{6AB621A1-2F58-438E-940A-F7D8F41A5157}" type="parTrans" cxnId="{AA7854E6-291C-4D9A-A544-149D78073A51}">
      <dgm:prSet/>
      <dgm:spPr/>
      <dgm:t>
        <a:bodyPr/>
        <a:lstStyle/>
        <a:p>
          <a:endParaRPr lang="en-IN"/>
        </a:p>
      </dgm:t>
    </dgm:pt>
    <dgm:pt modelId="{FCB0F3F6-DDD0-4E73-BB82-1CC60FFED2E9}" type="sibTrans" cxnId="{AA7854E6-291C-4D9A-A544-149D78073A51}">
      <dgm:prSet/>
      <dgm:spPr/>
      <dgm:t>
        <a:bodyPr/>
        <a:lstStyle/>
        <a:p>
          <a:endParaRPr lang="en-IN"/>
        </a:p>
      </dgm:t>
    </dgm:pt>
    <dgm:pt modelId="{B215704E-4101-4A7A-A196-D5BDEE61E461}">
      <dgm:prSet custT="1"/>
      <dgm:spPr/>
      <dgm:t>
        <a:bodyPr/>
        <a:lstStyle/>
        <a:p>
          <a:r>
            <a:rPr lang="en-US" sz="1800" dirty="0"/>
            <a:t>2.We also </a:t>
          </a:r>
          <a:r>
            <a:rPr lang="en-US" sz="1800" b="0" i="0" dirty="0">
              <a:hlinkClick xmlns:r="http://schemas.openxmlformats.org/officeDocument/2006/relationships" r:id="rId2"/>
            </a:rPr>
            <a:t>build a login form</a:t>
          </a:r>
          <a:r>
            <a:rPr lang="en-US" sz="1800" b="0" i="0" dirty="0"/>
            <a:t> that will enable users to use the username and password to sign in.</a:t>
          </a:r>
          <a:endParaRPr lang="en-IN" sz="1800" dirty="0"/>
        </a:p>
      </dgm:t>
    </dgm:pt>
    <dgm:pt modelId="{6DFA59AD-1D1A-4569-B624-77A4AE916AC0}" type="parTrans" cxnId="{3A8A4ECC-6D6D-4C35-B8F5-5958B3C95D84}">
      <dgm:prSet/>
      <dgm:spPr/>
      <dgm:t>
        <a:bodyPr/>
        <a:lstStyle/>
        <a:p>
          <a:endParaRPr lang="en-IN"/>
        </a:p>
      </dgm:t>
    </dgm:pt>
    <dgm:pt modelId="{5547EF14-8DBB-4E72-8810-3DB3186FC21F}" type="sibTrans" cxnId="{3A8A4ECC-6D6D-4C35-B8F5-5958B3C95D84}">
      <dgm:prSet/>
      <dgm:spPr/>
      <dgm:t>
        <a:bodyPr/>
        <a:lstStyle/>
        <a:p>
          <a:endParaRPr lang="en-IN"/>
        </a:p>
      </dgm:t>
    </dgm:pt>
    <dgm:pt modelId="{61E84BDC-C235-4F4B-8EB0-CF0F1754868D}">
      <dgm:prSet custT="1"/>
      <dgm:spPr/>
      <dgm:t>
        <a:bodyPr/>
        <a:lstStyle/>
        <a:p>
          <a:r>
            <a:rPr lang="en-US" sz="2000" b="0" i="0" dirty="0"/>
            <a:t>3.When users register for new accounts, they enter their email addresses. </a:t>
          </a:r>
          <a:endParaRPr lang="en-IN" sz="2000" dirty="0"/>
        </a:p>
      </dgm:t>
    </dgm:pt>
    <dgm:pt modelId="{197FE02E-D8BC-4A46-BF7C-F9D7938F7C28}" type="parTrans" cxnId="{6F72BE3C-DF90-4E3F-92E0-BF5C9C0E6F3A}">
      <dgm:prSet/>
      <dgm:spPr/>
      <dgm:t>
        <a:bodyPr/>
        <a:lstStyle/>
        <a:p>
          <a:endParaRPr lang="en-IN"/>
        </a:p>
      </dgm:t>
    </dgm:pt>
    <dgm:pt modelId="{9CA32CA3-4CDC-42C9-93C8-3BD5FA2D2A2D}" type="sibTrans" cxnId="{6F72BE3C-DF90-4E3F-92E0-BF5C9C0E6F3A}">
      <dgm:prSet/>
      <dgm:spPr/>
      <dgm:t>
        <a:bodyPr/>
        <a:lstStyle/>
        <a:p>
          <a:endParaRPr lang="en-IN"/>
        </a:p>
      </dgm:t>
    </dgm:pt>
    <dgm:pt modelId="{351E92C1-D3FB-4B57-AEBD-3CD62211EB9B}">
      <dgm:prSet/>
      <dgm:spPr/>
      <dgm:t>
        <a:bodyPr/>
        <a:lstStyle/>
        <a:p>
          <a:r>
            <a:rPr lang="en-US" b="0" i="0" dirty="0"/>
            <a:t>4.To verify users’ email addresses, we send a verification email to these email addresses and request users to open their emails and click an activation link.</a:t>
          </a:r>
          <a:endParaRPr lang="en-IN" dirty="0"/>
        </a:p>
      </dgm:t>
    </dgm:pt>
    <dgm:pt modelId="{98BE96E1-FCDD-4416-97B1-5B0B25E7B6BC}" type="parTrans" cxnId="{829EB92D-8D9D-4522-8038-1F3CA8378224}">
      <dgm:prSet/>
      <dgm:spPr/>
      <dgm:t>
        <a:bodyPr/>
        <a:lstStyle/>
        <a:p>
          <a:endParaRPr lang="en-IN"/>
        </a:p>
      </dgm:t>
    </dgm:pt>
    <dgm:pt modelId="{074C6369-BC08-404E-AC46-C1CB4325B67F}" type="sibTrans" cxnId="{829EB92D-8D9D-4522-8038-1F3CA8378224}">
      <dgm:prSet/>
      <dgm:spPr/>
      <dgm:t>
        <a:bodyPr/>
        <a:lstStyle/>
        <a:p>
          <a:endParaRPr lang="en-IN"/>
        </a:p>
      </dgm:t>
    </dgm:pt>
    <dgm:pt modelId="{E01F6663-A56F-456B-BFEA-FA3CA086F2EC}" type="pres">
      <dgm:prSet presAssocID="{191F98E2-2AC6-4746-8912-B54561BA0805}" presName="Name0" presStyleCnt="0">
        <dgm:presLayoutVars>
          <dgm:dir/>
          <dgm:resizeHandles val="exact"/>
        </dgm:presLayoutVars>
      </dgm:prSet>
      <dgm:spPr/>
    </dgm:pt>
    <dgm:pt modelId="{CFCDE35B-7D55-4B0B-AD61-C809071FC6C5}" type="pres">
      <dgm:prSet presAssocID="{191F98E2-2AC6-4746-8912-B54561BA0805}" presName="arrow" presStyleLbl="bgShp" presStyleIdx="0" presStyleCnt="1" custScaleX="98630" custScaleY="71791" custLinFactNeighborY="-1376"/>
      <dgm:spPr/>
    </dgm:pt>
    <dgm:pt modelId="{20FE8485-157B-4A28-8E73-3777AF09B27A}" type="pres">
      <dgm:prSet presAssocID="{191F98E2-2AC6-4746-8912-B54561BA0805}" presName="points" presStyleCnt="0"/>
      <dgm:spPr/>
    </dgm:pt>
    <dgm:pt modelId="{622CFEF8-B3F2-4FE7-B65E-DD139F06FEFC}" type="pres">
      <dgm:prSet presAssocID="{D34F5846-506D-45AA-9DFD-1A09CA12F153}" presName="compositeA" presStyleCnt="0"/>
      <dgm:spPr/>
    </dgm:pt>
    <dgm:pt modelId="{CDA06791-9F0E-43D9-855C-27ACCFD91968}" type="pres">
      <dgm:prSet presAssocID="{D34F5846-506D-45AA-9DFD-1A09CA12F153}" presName="textA" presStyleLbl="revTx" presStyleIdx="0" presStyleCnt="4">
        <dgm:presLayoutVars>
          <dgm:bulletEnabled val="1"/>
        </dgm:presLayoutVars>
      </dgm:prSet>
      <dgm:spPr/>
    </dgm:pt>
    <dgm:pt modelId="{4228E61D-E8B8-4F8A-B771-EF177B8A4DB2}" type="pres">
      <dgm:prSet presAssocID="{D34F5846-506D-45AA-9DFD-1A09CA12F153}" presName="circleA" presStyleLbl="node1" presStyleIdx="0" presStyleCnt="4"/>
      <dgm:spPr/>
    </dgm:pt>
    <dgm:pt modelId="{AEA6337E-31D7-4071-B34B-1EE5AEF843B4}" type="pres">
      <dgm:prSet presAssocID="{D34F5846-506D-45AA-9DFD-1A09CA12F153}" presName="spaceA" presStyleCnt="0"/>
      <dgm:spPr/>
    </dgm:pt>
    <dgm:pt modelId="{3CC16857-40DC-4ABA-B2EE-627BBC095913}" type="pres">
      <dgm:prSet presAssocID="{FCB0F3F6-DDD0-4E73-BB82-1CC60FFED2E9}" presName="space" presStyleCnt="0"/>
      <dgm:spPr/>
    </dgm:pt>
    <dgm:pt modelId="{FFB6AF65-EEE0-4AA1-9C78-D4AFD4F518B4}" type="pres">
      <dgm:prSet presAssocID="{B215704E-4101-4A7A-A196-D5BDEE61E461}" presName="compositeB" presStyleCnt="0"/>
      <dgm:spPr/>
    </dgm:pt>
    <dgm:pt modelId="{7AE73215-A5A7-458A-A67E-2152BC744AAC}" type="pres">
      <dgm:prSet presAssocID="{B215704E-4101-4A7A-A196-D5BDEE61E461}" presName="textB" presStyleLbl="revTx" presStyleIdx="1" presStyleCnt="4">
        <dgm:presLayoutVars>
          <dgm:bulletEnabled val="1"/>
        </dgm:presLayoutVars>
      </dgm:prSet>
      <dgm:spPr/>
    </dgm:pt>
    <dgm:pt modelId="{C12414D2-6A43-4EB8-828D-B251F553C70C}" type="pres">
      <dgm:prSet presAssocID="{B215704E-4101-4A7A-A196-D5BDEE61E461}" presName="circleB" presStyleLbl="node1" presStyleIdx="1" presStyleCnt="4"/>
      <dgm:spPr/>
    </dgm:pt>
    <dgm:pt modelId="{787E7FA1-3990-4A60-B5D3-BB4FF5E35415}" type="pres">
      <dgm:prSet presAssocID="{B215704E-4101-4A7A-A196-D5BDEE61E461}" presName="spaceB" presStyleCnt="0"/>
      <dgm:spPr/>
    </dgm:pt>
    <dgm:pt modelId="{E421CB14-BE14-4191-8B12-1984690B7479}" type="pres">
      <dgm:prSet presAssocID="{5547EF14-8DBB-4E72-8810-3DB3186FC21F}" presName="space" presStyleCnt="0"/>
      <dgm:spPr/>
    </dgm:pt>
    <dgm:pt modelId="{BC30FD65-33C1-4D63-80F2-94669050FBE5}" type="pres">
      <dgm:prSet presAssocID="{61E84BDC-C235-4F4B-8EB0-CF0F1754868D}" presName="compositeA" presStyleCnt="0"/>
      <dgm:spPr/>
    </dgm:pt>
    <dgm:pt modelId="{E1C546F6-F555-4225-B5B0-7E186C2BE879}" type="pres">
      <dgm:prSet presAssocID="{61E84BDC-C235-4F4B-8EB0-CF0F1754868D}" presName="textA" presStyleLbl="revTx" presStyleIdx="2" presStyleCnt="4" custScaleX="103333" custScaleY="115046">
        <dgm:presLayoutVars>
          <dgm:bulletEnabled val="1"/>
        </dgm:presLayoutVars>
      </dgm:prSet>
      <dgm:spPr/>
    </dgm:pt>
    <dgm:pt modelId="{6E1F14BC-4435-4BB2-BCE0-F8A6FF5FBE39}" type="pres">
      <dgm:prSet presAssocID="{61E84BDC-C235-4F4B-8EB0-CF0F1754868D}" presName="circleA" presStyleLbl="node1" presStyleIdx="2" presStyleCnt="4"/>
      <dgm:spPr/>
    </dgm:pt>
    <dgm:pt modelId="{FFDAC1BA-7FEA-495B-B6D0-AD28D5379507}" type="pres">
      <dgm:prSet presAssocID="{61E84BDC-C235-4F4B-8EB0-CF0F1754868D}" presName="spaceA" presStyleCnt="0"/>
      <dgm:spPr/>
    </dgm:pt>
    <dgm:pt modelId="{FB9B8A36-DDF3-4656-B728-571852ED0616}" type="pres">
      <dgm:prSet presAssocID="{9CA32CA3-4CDC-42C9-93C8-3BD5FA2D2A2D}" presName="space" presStyleCnt="0"/>
      <dgm:spPr/>
    </dgm:pt>
    <dgm:pt modelId="{6F5ECDCB-00FA-47F3-ADDB-A0F390692B5E}" type="pres">
      <dgm:prSet presAssocID="{351E92C1-D3FB-4B57-AEBD-3CD62211EB9B}" presName="compositeB" presStyleCnt="0"/>
      <dgm:spPr/>
    </dgm:pt>
    <dgm:pt modelId="{C9A9578D-D03A-40D9-9B3E-18A2FEDFB39D}" type="pres">
      <dgm:prSet presAssocID="{351E92C1-D3FB-4B57-AEBD-3CD62211EB9B}" presName="textB" presStyleLbl="revTx" presStyleIdx="3" presStyleCnt="4">
        <dgm:presLayoutVars>
          <dgm:bulletEnabled val="1"/>
        </dgm:presLayoutVars>
      </dgm:prSet>
      <dgm:spPr/>
    </dgm:pt>
    <dgm:pt modelId="{8A6D153B-0A9A-428A-88AF-DA893586E8C8}" type="pres">
      <dgm:prSet presAssocID="{351E92C1-D3FB-4B57-AEBD-3CD62211EB9B}" presName="circleB" presStyleLbl="node1" presStyleIdx="3" presStyleCnt="4"/>
      <dgm:spPr/>
    </dgm:pt>
    <dgm:pt modelId="{BD345BBA-F1BF-4517-A738-12FFDCB222B4}" type="pres">
      <dgm:prSet presAssocID="{351E92C1-D3FB-4B57-AEBD-3CD62211EB9B}" presName="spaceB" presStyleCnt="0"/>
      <dgm:spPr/>
    </dgm:pt>
  </dgm:ptLst>
  <dgm:cxnLst>
    <dgm:cxn modelId="{829EB92D-8D9D-4522-8038-1F3CA8378224}" srcId="{191F98E2-2AC6-4746-8912-B54561BA0805}" destId="{351E92C1-D3FB-4B57-AEBD-3CD62211EB9B}" srcOrd="3" destOrd="0" parTransId="{98BE96E1-FCDD-4416-97B1-5B0B25E7B6BC}" sibTransId="{074C6369-BC08-404E-AC46-C1CB4325B67F}"/>
    <dgm:cxn modelId="{7BB46E33-44A5-4F9A-8DD3-7985E59D9E07}" type="presOf" srcId="{351E92C1-D3FB-4B57-AEBD-3CD62211EB9B}" destId="{C9A9578D-D03A-40D9-9B3E-18A2FEDFB39D}" srcOrd="0" destOrd="0" presId="urn:microsoft.com/office/officeart/2005/8/layout/hProcess11"/>
    <dgm:cxn modelId="{7ACB9F35-D819-416E-9534-EA4CBAF0F164}" type="presOf" srcId="{61E84BDC-C235-4F4B-8EB0-CF0F1754868D}" destId="{E1C546F6-F555-4225-B5B0-7E186C2BE879}" srcOrd="0" destOrd="0" presId="urn:microsoft.com/office/officeart/2005/8/layout/hProcess11"/>
    <dgm:cxn modelId="{6F72BE3C-DF90-4E3F-92E0-BF5C9C0E6F3A}" srcId="{191F98E2-2AC6-4746-8912-B54561BA0805}" destId="{61E84BDC-C235-4F4B-8EB0-CF0F1754868D}" srcOrd="2" destOrd="0" parTransId="{197FE02E-D8BC-4A46-BF7C-F9D7938F7C28}" sibTransId="{9CA32CA3-4CDC-42C9-93C8-3BD5FA2D2A2D}"/>
    <dgm:cxn modelId="{45BFF160-42D6-4B71-BF5F-7F7D4D3E63DE}" type="presOf" srcId="{191F98E2-2AC6-4746-8912-B54561BA0805}" destId="{E01F6663-A56F-456B-BFEA-FA3CA086F2EC}" srcOrd="0" destOrd="0" presId="urn:microsoft.com/office/officeart/2005/8/layout/hProcess11"/>
    <dgm:cxn modelId="{42887D4A-2BC7-4197-BD27-32E1B5562624}" type="presOf" srcId="{D34F5846-506D-45AA-9DFD-1A09CA12F153}" destId="{CDA06791-9F0E-43D9-855C-27ACCFD91968}" srcOrd="0" destOrd="0" presId="urn:microsoft.com/office/officeart/2005/8/layout/hProcess11"/>
    <dgm:cxn modelId="{064F568E-19B5-4096-9290-803AAF237CDD}" type="presOf" srcId="{B215704E-4101-4A7A-A196-D5BDEE61E461}" destId="{7AE73215-A5A7-458A-A67E-2152BC744AAC}" srcOrd="0" destOrd="0" presId="urn:microsoft.com/office/officeart/2005/8/layout/hProcess11"/>
    <dgm:cxn modelId="{3A8A4ECC-6D6D-4C35-B8F5-5958B3C95D84}" srcId="{191F98E2-2AC6-4746-8912-B54561BA0805}" destId="{B215704E-4101-4A7A-A196-D5BDEE61E461}" srcOrd="1" destOrd="0" parTransId="{6DFA59AD-1D1A-4569-B624-77A4AE916AC0}" sibTransId="{5547EF14-8DBB-4E72-8810-3DB3186FC21F}"/>
    <dgm:cxn modelId="{AA7854E6-291C-4D9A-A544-149D78073A51}" srcId="{191F98E2-2AC6-4746-8912-B54561BA0805}" destId="{D34F5846-506D-45AA-9DFD-1A09CA12F153}" srcOrd="0" destOrd="0" parTransId="{6AB621A1-2F58-438E-940A-F7D8F41A5157}" sibTransId="{FCB0F3F6-DDD0-4E73-BB82-1CC60FFED2E9}"/>
    <dgm:cxn modelId="{D68F4F97-D830-4F9F-934F-DDD92F83868F}" type="presParOf" srcId="{E01F6663-A56F-456B-BFEA-FA3CA086F2EC}" destId="{CFCDE35B-7D55-4B0B-AD61-C809071FC6C5}" srcOrd="0" destOrd="0" presId="urn:microsoft.com/office/officeart/2005/8/layout/hProcess11"/>
    <dgm:cxn modelId="{7452C00D-F2F3-4867-AF5C-0D65D610C6DA}" type="presParOf" srcId="{E01F6663-A56F-456B-BFEA-FA3CA086F2EC}" destId="{20FE8485-157B-4A28-8E73-3777AF09B27A}" srcOrd="1" destOrd="0" presId="urn:microsoft.com/office/officeart/2005/8/layout/hProcess11"/>
    <dgm:cxn modelId="{44FBC6FF-4D7F-45A7-8928-49DED6D49C75}" type="presParOf" srcId="{20FE8485-157B-4A28-8E73-3777AF09B27A}" destId="{622CFEF8-B3F2-4FE7-B65E-DD139F06FEFC}" srcOrd="0" destOrd="0" presId="urn:microsoft.com/office/officeart/2005/8/layout/hProcess11"/>
    <dgm:cxn modelId="{61B4C483-7288-4265-855E-421DC716A053}" type="presParOf" srcId="{622CFEF8-B3F2-4FE7-B65E-DD139F06FEFC}" destId="{CDA06791-9F0E-43D9-855C-27ACCFD91968}" srcOrd="0" destOrd="0" presId="urn:microsoft.com/office/officeart/2005/8/layout/hProcess11"/>
    <dgm:cxn modelId="{F6975794-0B32-4590-BD23-ECE10006C7B8}" type="presParOf" srcId="{622CFEF8-B3F2-4FE7-B65E-DD139F06FEFC}" destId="{4228E61D-E8B8-4F8A-B771-EF177B8A4DB2}" srcOrd="1" destOrd="0" presId="urn:microsoft.com/office/officeart/2005/8/layout/hProcess11"/>
    <dgm:cxn modelId="{8A0FBC0C-37B4-417F-A295-A8F9FE9030F6}" type="presParOf" srcId="{622CFEF8-B3F2-4FE7-B65E-DD139F06FEFC}" destId="{AEA6337E-31D7-4071-B34B-1EE5AEF843B4}" srcOrd="2" destOrd="0" presId="urn:microsoft.com/office/officeart/2005/8/layout/hProcess11"/>
    <dgm:cxn modelId="{4A9BE74B-5054-4DE5-97E7-172D12CFC482}" type="presParOf" srcId="{20FE8485-157B-4A28-8E73-3777AF09B27A}" destId="{3CC16857-40DC-4ABA-B2EE-627BBC095913}" srcOrd="1" destOrd="0" presId="urn:microsoft.com/office/officeart/2005/8/layout/hProcess11"/>
    <dgm:cxn modelId="{7BACD58F-D430-4CC8-A98C-50C4ACF9F5D2}" type="presParOf" srcId="{20FE8485-157B-4A28-8E73-3777AF09B27A}" destId="{FFB6AF65-EEE0-4AA1-9C78-D4AFD4F518B4}" srcOrd="2" destOrd="0" presId="urn:microsoft.com/office/officeart/2005/8/layout/hProcess11"/>
    <dgm:cxn modelId="{1D7DE5B8-3EE3-4D21-8BDB-6676415D6DF7}" type="presParOf" srcId="{FFB6AF65-EEE0-4AA1-9C78-D4AFD4F518B4}" destId="{7AE73215-A5A7-458A-A67E-2152BC744AAC}" srcOrd="0" destOrd="0" presId="urn:microsoft.com/office/officeart/2005/8/layout/hProcess11"/>
    <dgm:cxn modelId="{61CAC83A-D4C6-41E4-BB25-7BD09BAA8430}" type="presParOf" srcId="{FFB6AF65-EEE0-4AA1-9C78-D4AFD4F518B4}" destId="{C12414D2-6A43-4EB8-828D-B251F553C70C}" srcOrd="1" destOrd="0" presId="urn:microsoft.com/office/officeart/2005/8/layout/hProcess11"/>
    <dgm:cxn modelId="{843709B5-71F3-41BE-8ECA-B3BAF16EA4E1}" type="presParOf" srcId="{FFB6AF65-EEE0-4AA1-9C78-D4AFD4F518B4}" destId="{787E7FA1-3990-4A60-B5D3-BB4FF5E35415}" srcOrd="2" destOrd="0" presId="urn:microsoft.com/office/officeart/2005/8/layout/hProcess11"/>
    <dgm:cxn modelId="{D5613F7F-CD8C-4AED-8FA7-2A735E1ED509}" type="presParOf" srcId="{20FE8485-157B-4A28-8E73-3777AF09B27A}" destId="{E421CB14-BE14-4191-8B12-1984690B7479}" srcOrd="3" destOrd="0" presId="urn:microsoft.com/office/officeart/2005/8/layout/hProcess11"/>
    <dgm:cxn modelId="{54C2396A-5FC5-4C61-AAC2-CB2D66AAA3E5}" type="presParOf" srcId="{20FE8485-157B-4A28-8E73-3777AF09B27A}" destId="{BC30FD65-33C1-4D63-80F2-94669050FBE5}" srcOrd="4" destOrd="0" presId="urn:microsoft.com/office/officeart/2005/8/layout/hProcess11"/>
    <dgm:cxn modelId="{79A3CD55-51BD-4596-A822-FA068215AC96}" type="presParOf" srcId="{BC30FD65-33C1-4D63-80F2-94669050FBE5}" destId="{E1C546F6-F555-4225-B5B0-7E186C2BE879}" srcOrd="0" destOrd="0" presId="urn:microsoft.com/office/officeart/2005/8/layout/hProcess11"/>
    <dgm:cxn modelId="{7F4CED18-6AB0-495A-BE96-C62427A273E0}" type="presParOf" srcId="{BC30FD65-33C1-4D63-80F2-94669050FBE5}" destId="{6E1F14BC-4435-4BB2-BCE0-F8A6FF5FBE39}" srcOrd="1" destOrd="0" presId="urn:microsoft.com/office/officeart/2005/8/layout/hProcess11"/>
    <dgm:cxn modelId="{11E8C677-7BA0-4317-8735-D9FE7AE826C4}" type="presParOf" srcId="{BC30FD65-33C1-4D63-80F2-94669050FBE5}" destId="{FFDAC1BA-7FEA-495B-B6D0-AD28D5379507}" srcOrd="2" destOrd="0" presId="urn:microsoft.com/office/officeart/2005/8/layout/hProcess11"/>
    <dgm:cxn modelId="{62FFFCB8-716B-4F87-9753-6CC7FD396631}" type="presParOf" srcId="{20FE8485-157B-4A28-8E73-3777AF09B27A}" destId="{FB9B8A36-DDF3-4656-B728-571852ED0616}" srcOrd="5" destOrd="0" presId="urn:microsoft.com/office/officeart/2005/8/layout/hProcess11"/>
    <dgm:cxn modelId="{4C16840F-FA40-4636-B3CF-AB39638745AC}" type="presParOf" srcId="{20FE8485-157B-4A28-8E73-3777AF09B27A}" destId="{6F5ECDCB-00FA-47F3-ADDB-A0F390692B5E}" srcOrd="6" destOrd="0" presId="urn:microsoft.com/office/officeart/2005/8/layout/hProcess11"/>
    <dgm:cxn modelId="{69AB39BE-DC31-4489-A5DD-4C03F25B8FEE}" type="presParOf" srcId="{6F5ECDCB-00FA-47F3-ADDB-A0F390692B5E}" destId="{C9A9578D-D03A-40D9-9B3E-18A2FEDFB39D}" srcOrd="0" destOrd="0" presId="urn:microsoft.com/office/officeart/2005/8/layout/hProcess11"/>
    <dgm:cxn modelId="{E8F19994-5172-4E7C-BFF2-F7FC37C16DFA}" type="presParOf" srcId="{6F5ECDCB-00FA-47F3-ADDB-A0F390692B5E}" destId="{8A6D153B-0A9A-428A-88AF-DA893586E8C8}" srcOrd="1" destOrd="0" presId="urn:microsoft.com/office/officeart/2005/8/layout/hProcess11"/>
    <dgm:cxn modelId="{E2A2A099-69B3-4DB7-A205-442EE2CC1F84}" type="presParOf" srcId="{6F5ECDCB-00FA-47F3-ADDB-A0F390692B5E}" destId="{BD345BBA-F1BF-4517-A738-12FFDCB222B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pPr>
            <a:buFont typeface="Arial" panose="020B0604020202020204" pitchFamily="34" charset="0"/>
            <a:buChar char="•"/>
          </a:pPr>
          <a:r>
            <a:rPr lang="en-US" b="0" i="0" dirty="0"/>
            <a:t>Generate a unique activation code and set an expiration time, e.g., one day.</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pPr>
            <a:buFont typeface="Arial" panose="020B0604020202020204" pitchFamily="34" charset="0"/>
            <a:buChar char="•"/>
          </a:pPr>
          <a:r>
            <a:rPr lang="en-US" b="0" i="0" dirty="0"/>
            <a:t>Save the user record into the database and mark the user’s status as inactive. Also, save the hash of the activation code &amp; expiration time.</a:t>
          </a:r>
          <a:endParaRPr lang="en-US" dirty="0"/>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b="0" i="0" dirty="0"/>
            <a:t>Send an email with the activation link to the user’s email address. The activation link will contain the email address and activation </a:t>
          </a:r>
          <a:r>
            <a:rPr lang="en-US" b="0" i="0" dirty="0" err="1"/>
            <a:t>code.</a:t>
          </a:r>
          <a:r>
            <a:rPr lang="en-US" b="1" i="0" dirty="0" err="1"/>
            <a:t>Example</a:t>
          </a:r>
          <a:r>
            <a:rPr lang="en-US" b="1" i="0" dirty="0"/>
            <a:t>:</a:t>
          </a:r>
          <a:r>
            <a:rPr lang="en-IN" b="1" i="0" dirty="0"/>
            <a:t> https://app.com/activate.php?email=email&amp;activation_code=abcd</a:t>
          </a:r>
          <a:endParaRPr lang="en-US" b="1"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F1EE1C8B-89EA-49BC-B693-0E3ED2A4BC28}">
      <dgm:prSet/>
      <dgm:spPr/>
      <dgm:t>
        <a:bodyPr/>
        <a:lstStyle/>
        <a:p>
          <a:r>
            <a:rPr lang="en-US" b="0" i="0" dirty="0"/>
            <a:t>Inform the user to activate the account via email</a:t>
          </a:r>
          <a:endParaRPr lang="en-IN" dirty="0"/>
        </a:p>
      </dgm:t>
    </dgm:pt>
    <dgm:pt modelId="{62835078-95CA-4B33-B3C7-8F616CFE0164}" type="parTrans" cxnId="{A5A5A3A9-2895-4269-8C2E-616A5A0E1FD4}">
      <dgm:prSet/>
      <dgm:spPr/>
      <dgm:t>
        <a:bodyPr/>
        <a:lstStyle/>
        <a:p>
          <a:endParaRPr lang="en-IN"/>
        </a:p>
      </dgm:t>
    </dgm:pt>
    <dgm:pt modelId="{D92CEC55-B949-474B-A471-CCD08EA0C282}" type="sibTrans" cxnId="{A5A5A3A9-2895-4269-8C2E-616A5A0E1FD4}">
      <dgm:prSet/>
      <dgm:spPr/>
      <dgm:t>
        <a:bodyPr/>
        <a:lstStyle/>
        <a:p>
          <a:endParaRPr lang="en-IN"/>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7109E02B-3829-413C-8498-906FB966DF8B}" type="pres">
      <dgm:prSet presAssocID="{CD7942A0-B7D2-4B14-8FEA-55FC702F5BE7}" presName="FourNodes_1" presStyleLbl="node1" presStyleIdx="0" presStyleCnt="4" custLinFactNeighborY="4709">
        <dgm:presLayoutVars>
          <dgm:bulletEnabled val="1"/>
        </dgm:presLayoutVars>
      </dgm:prSet>
      <dgm:spPr/>
    </dgm:pt>
    <dgm:pt modelId="{E2E95AF2-E6C8-4B61-B5A9-D4B53BAB41A4}" type="pres">
      <dgm:prSet presAssocID="{CD7942A0-B7D2-4B14-8FEA-55FC702F5BE7}" presName="FourNodes_2" presStyleLbl="node1" presStyleIdx="1" presStyleCnt="4">
        <dgm:presLayoutVars>
          <dgm:bulletEnabled val="1"/>
        </dgm:presLayoutVars>
      </dgm:prSet>
      <dgm:spPr/>
    </dgm:pt>
    <dgm:pt modelId="{8DB81E59-F4D6-491E-B8FF-6BA3853C946D}" type="pres">
      <dgm:prSet presAssocID="{CD7942A0-B7D2-4B14-8FEA-55FC702F5BE7}" presName="FourNodes_3" presStyleLbl="node1" presStyleIdx="2" presStyleCnt="4">
        <dgm:presLayoutVars>
          <dgm:bulletEnabled val="1"/>
        </dgm:presLayoutVars>
      </dgm:prSet>
      <dgm:spPr/>
    </dgm:pt>
    <dgm:pt modelId="{81177036-D466-44FE-83C8-8CDD1E48980E}" type="pres">
      <dgm:prSet presAssocID="{CD7942A0-B7D2-4B14-8FEA-55FC702F5BE7}" presName="FourNodes_4" presStyleLbl="node1" presStyleIdx="3" presStyleCnt="4">
        <dgm:presLayoutVars>
          <dgm:bulletEnabled val="1"/>
        </dgm:presLayoutVars>
      </dgm:prSet>
      <dgm:spPr/>
    </dgm:pt>
    <dgm:pt modelId="{547EBC88-8326-4B19-84B9-DD3A5A3B6F99}" type="pres">
      <dgm:prSet presAssocID="{CD7942A0-B7D2-4B14-8FEA-55FC702F5BE7}" presName="FourConn_1-2" presStyleLbl="fgAccFollowNode1" presStyleIdx="0" presStyleCnt="3">
        <dgm:presLayoutVars>
          <dgm:bulletEnabled val="1"/>
        </dgm:presLayoutVars>
      </dgm:prSet>
      <dgm:spPr/>
    </dgm:pt>
    <dgm:pt modelId="{52F4CA49-E26F-4CCD-862E-8AB1807EF84C}" type="pres">
      <dgm:prSet presAssocID="{CD7942A0-B7D2-4B14-8FEA-55FC702F5BE7}" presName="FourConn_2-3" presStyleLbl="fgAccFollowNode1" presStyleIdx="1" presStyleCnt="3">
        <dgm:presLayoutVars>
          <dgm:bulletEnabled val="1"/>
        </dgm:presLayoutVars>
      </dgm:prSet>
      <dgm:spPr/>
    </dgm:pt>
    <dgm:pt modelId="{85DD139C-074A-4C43-B698-E30595D6AB51}" type="pres">
      <dgm:prSet presAssocID="{CD7942A0-B7D2-4B14-8FEA-55FC702F5BE7}" presName="FourConn_3-4" presStyleLbl="fgAccFollowNode1" presStyleIdx="2" presStyleCnt="3">
        <dgm:presLayoutVars>
          <dgm:bulletEnabled val="1"/>
        </dgm:presLayoutVars>
      </dgm:prSet>
      <dgm:spPr/>
    </dgm:pt>
    <dgm:pt modelId="{0465C75F-819F-4759-B493-858053BC6901}" type="pres">
      <dgm:prSet presAssocID="{CD7942A0-B7D2-4B14-8FEA-55FC702F5BE7}" presName="FourNodes_1_text" presStyleLbl="node1" presStyleIdx="3" presStyleCnt="4">
        <dgm:presLayoutVars>
          <dgm:bulletEnabled val="1"/>
        </dgm:presLayoutVars>
      </dgm:prSet>
      <dgm:spPr/>
    </dgm:pt>
    <dgm:pt modelId="{8DA6DD1D-6CFB-4FBE-96E4-4C32C7F1C554}" type="pres">
      <dgm:prSet presAssocID="{CD7942A0-B7D2-4B14-8FEA-55FC702F5BE7}" presName="FourNodes_2_text" presStyleLbl="node1" presStyleIdx="3" presStyleCnt="4">
        <dgm:presLayoutVars>
          <dgm:bulletEnabled val="1"/>
        </dgm:presLayoutVars>
      </dgm:prSet>
      <dgm:spPr/>
    </dgm:pt>
    <dgm:pt modelId="{1024E11B-2BCC-4A30-A062-5C9B9514A473}" type="pres">
      <dgm:prSet presAssocID="{CD7942A0-B7D2-4B14-8FEA-55FC702F5BE7}" presName="FourNodes_3_text" presStyleLbl="node1" presStyleIdx="3" presStyleCnt="4">
        <dgm:presLayoutVars>
          <dgm:bulletEnabled val="1"/>
        </dgm:presLayoutVars>
      </dgm:prSet>
      <dgm:spPr/>
    </dgm:pt>
    <dgm:pt modelId="{B78728D6-1701-46E3-8F92-DE4D820EF00B}" type="pres">
      <dgm:prSet presAssocID="{CD7942A0-B7D2-4B14-8FEA-55FC702F5BE7}" presName="FourNodes_4_text" presStyleLbl="node1" presStyleIdx="3" presStyleCnt="4">
        <dgm:presLayoutVars>
          <dgm:bulletEnabled val="1"/>
        </dgm:presLayoutVars>
      </dgm:prSet>
      <dgm:spPr/>
    </dgm:pt>
  </dgm:ptLst>
  <dgm:cxnLst>
    <dgm:cxn modelId="{86DA153C-F59A-450D-A7B9-6A0CC7E30597}" type="presOf" srcId="{B3EFD4A5-9FA1-4ABE-B722-05162509509B}" destId="{52F4CA49-E26F-4CCD-862E-8AB1807EF84C}" srcOrd="0" destOrd="0" presId="urn:microsoft.com/office/officeart/2005/8/layout/vProcess5"/>
    <dgm:cxn modelId="{0043763D-3FFD-46F2-BDC8-5DE20A1AF495}" type="presOf" srcId="{8877691F-1B60-4485-9174-DDEC7EE68B70}" destId="{547EBC88-8326-4B19-84B9-DD3A5A3B6F99}"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6AD0D549-79F8-4411-AD9A-76C714CA76D4}" type="presOf" srcId="{095A5E99-E976-4550-8F80-53CC813F2F5A}" destId="{7109E02B-3829-413C-8498-906FB966DF8B}" srcOrd="0" destOrd="0" presId="urn:microsoft.com/office/officeart/2005/8/layout/vProcess5"/>
    <dgm:cxn modelId="{B44CD94B-E306-4CAB-B233-643D8AC1EC8E}" type="presOf" srcId="{46037378-034A-4662-877A-B53E1DA069A3}" destId="{85DD139C-074A-4C43-B698-E30595D6AB51}" srcOrd="0" destOrd="0" presId="urn:microsoft.com/office/officeart/2005/8/layout/vProcess5"/>
    <dgm:cxn modelId="{8A54E44E-8279-49A4-BB0E-8614009F4264}" type="presOf" srcId="{8EC937D8-BD76-4A12-A3E5-900D5C1E2E05}" destId="{E2E95AF2-E6C8-4B61-B5A9-D4B53BAB41A4}" srcOrd="0" destOrd="0" presId="urn:microsoft.com/office/officeart/2005/8/layout/vProcess5"/>
    <dgm:cxn modelId="{098E8257-A7A3-4937-B8F7-96A616A58512}" type="presOf" srcId="{8EC937D8-BD76-4A12-A3E5-900D5C1E2E05}" destId="{8DA6DD1D-6CFB-4FBE-96E4-4C32C7F1C554}" srcOrd="1"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C2D0E194-BD14-4AD2-9E3A-CE984C34B6CD}" type="presOf" srcId="{CD7942A0-B7D2-4B14-8FEA-55FC702F5BE7}" destId="{1D84D8B6-AB32-4491-B5D2-EFE3D7668B88}" srcOrd="0" destOrd="0" presId="urn:microsoft.com/office/officeart/2005/8/layout/vProcess5"/>
    <dgm:cxn modelId="{276F9DA9-EA88-470F-98E5-E94CAB056F22}" type="presOf" srcId="{F1EE1C8B-89EA-49BC-B693-0E3ED2A4BC28}" destId="{B78728D6-1701-46E3-8F92-DE4D820EF00B}" srcOrd="1" destOrd="0" presId="urn:microsoft.com/office/officeart/2005/8/layout/vProcess5"/>
    <dgm:cxn modelId="{A5A5A3A9-2895-4269-8C2E-616A5A0E1FD4}" srcId="{CD7942A0-B7D2-4B14-8FEA-55FC702F5BE7}" destId="{F1EE1C8B-89EA-49BC-B693-0E3ED2A4BC28}" srcOrd="3" destOrd="0" parTransId="{62835078-95CA-4B33-B3C7-8F616CFE0164}" sibTransId="{D92CEC55-B949-474B-A471-CCD08EA0C282}"/>
    <dgm:cxn modelId="{5293EFAD-7B73-484F-849F-EA9A891AA7F7}" type="presOf" srcId="{7133ECF5-4190-4604-AA2F-03C9A0A9210F}" destId="{8DB81E59-F4D6-491E-B8FF-6BA3853C946D}" srcOrd="0" destOrd="0" presId="urn:microsoft.com/office/officeart/2005/8/layout/vProcess5"/>
    <dgm:cxn modelId="{146B06B7-E0D3-47A3-9AC8-42D558FDF66F}" type="presOf" srcId="{F1EE1C8B-89EA-49BC-B693-0E3ED2A4BC28}" destId="{81177036-D466-44FE-83C8-8CDD1E48980E}" srcOrd="0" destOrd="0" presId="urn:microsoft.com/office/officeart/2005/8/layout/vProcess5"/>
    <dgm:cxn modelId="{A30948C6-6F97-46FD-A35B-B6107DFA740B}" type="presOf" srcId="{7133ECF5-4190-4604-AA2F-03C9A0A9210F}" destId="{1024E11B-2BCC-4A30-A062-5C9B9514A473}" srcOrd="1" destOrd="0" presId="urn:microsoft.com/office/officeart/2005/8/layout/vProcess5"/>
    <dgm:cxn modelId="{7C0E91D7-79C9-4EEF-85C3-CA33E9D94FBD}" type="presOf" srcId="{095A5E99-E976-4550-8F80-53CC813F2F5A}" destId="{0465C75F-819F-4759-B493-858053BC6901}"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68DB908-A4BF-48A6-A740-5DD0CBAFBB11}" type="presParOf" srcId="{1D84D8B6-AB32-4491-B5D2-EFE3D7668B88}" destId="{3E0E8213-E460-4EB7-9A92-C2B1CC553F0D}" srcOrd="0" destOrd="0" presId="urn:microsoft.com/office/officeart/2005/8/layout/vProcess5"/>
    <dgm:cxn modelId="{8F8401D0-1512-4A2A-8977-717D2783BC1B}" type="presParOf" srcId="{1D84D8B6-AB32-4491-B5D2-EFE3D7668B88}" destId="{7109E02B-3829-413C-8498-906FB966DF8B}" srcOrd="1" destOrd="0" presId="urn:microsoft.com/office/officeart/2005/8/layout/vProcess5"/>
    <dgm:cxn modelId="{B8A84F92-6895-457A-9F20-AB31A520DA20}" type="presParOf" srcId="{1D84D8B6-AB32-4491-B5D2-EFE3D7668B88}" destId="{E2E95AF2-E6C8-4B61-B5A9-D4B53BAB41A4}" srcOrd="2" destOrd="0" presId="urn:microsoft.com/office/officeart/2005/8/layout/vProcess5"/>
    <dgm:cxn modelId="{CD2492CD-AB97-4EAD-8C50-DA0E91E5E8C1}" type="presParOf" srcId="{1D84D8B6-AB32-4491-B5D2-EFE3D7668B88}" destId="{8DB81E59-F4D6-491E-B8FF-6BA3853C946D}" srcOrd="3" destOrd="0" presId="urn:microsoft.com/office/officeart/2005/8/layout/vProcess5"/>
    <dgm:cxn modelId="{90BB8641-4546-413E-AB49-9D115439AE4F}" type="presParOf" srcId="{1D84D8B6-AB32-4491-B5D2-EFE3D7668B88}" destId="{81177036-D466-44FE-83C8-8CDD1E48980E}" srcOrd="4" destOrd="0" presId="urn:microsoft.com/office/officeart/2005/8/layout/vProcess5"/>
    <dgm:cxn modelId="{ABC0A4B5-560F-4FA2-85FF-284C2299A813}" type="presParOf" srcId="{1D84D8B6-AB32-4491-B5D2-EFE3D7668B88}" destId="{547EBC88-8326-4B19-84B9-DD3A5A3B6F99}" srcOrd="5" destOrd="0" presId="urn:microsoft.com/office/officeart/2005/8/layout/vProcess5"/>
    <dgm:cxn modelId="{163A6369-8243-4C53-8BAB-57D1AC6A6506}" type="presParOf" srcId="{1D84D8B6-AB32-4491-B5D2-EFE3D7668B88}" destId="{52F4CA49-E26F-4CCD-862E-8AB1807EF84C}" srcOrd="6" destOrd="0" presId="urn:microsoft.com/office/officeart/2005/8/layout/vProcess5"/>
    <dgm:cxn modelId="{CCA86A4D-B30D-4BBD-ABF4-264F83C8F14E}" type="presParOf" srcId="{1D84D8B6-AB32-4491-B5D2-EFE3D7668B88}" destId="{85DD139C-074A-4C43-B698-E30595D6AB51}" srcOrd="7" destOrd="0" presId="urn:microsoft.com/office/officeart/2005/8/layout/vProcess5"/>
    <dgm:cxn modelId="{9F84A833-28F4-42F9-B080-99EE14BBD669}" type="presParOf" srcId="{1D84D8B6-AB32-4491-B5D2-EFE3D7668B88}" destId="{0465C75F-819F-4759-B493-858053BC6901}" srcOrd="8" destOrd="0" presId="urn:microsoft.com/office/officeart/2005/8/layout/vProcess5"/>
    <dgm:cxn modelId="{0711371B-307A-4EB1-BBD1-112C94CDE61D}" type="presParOf" srcId="{1D84D8B6-AB32-4491-B5D2-EFE3D7668B88}" destId="{8DA6DD1D-6CFB-4FBE-96E4-4C32C7F1C554}" srcOrd="9" destOrd="0" presId="urn:microsoft.com/office/officeart/2005/8/layout/vProcess5"/>
    <dgm:cxn modelId="{4A9C9E5C-F989-4C74-B3FC-AEA02836A500}" type="presParOf" srcId="{1D84D8B6-AB32-4491-B5D2-EFE3D7668B88}" destId="{1024E11B-2BCC-4A30-A062-5C9B9514A473}" srcOrd="10" destOrd="0" presId="urn:microsoft.com/office/officeart/2005/8/layout/vProcess5"/>
    <dgm:cxn modelId="{35C88409-6F69-4674-AE08-B98FAC894C7E}" type="presParOf" srcId="{1D84D8B6-AB32-4491-B5D2-EFE3D7668B88}" destId="{B78728D6-1701-46E3-8F92-DE4D820EF00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D269DE-731A-4FDA-99F5-A20871FB823D}" type="doc">
      <dgm:prSet loTypeId="urn:microsoft.com/office/officeart/2005/8/layout/hProcess9" loCatId="process" qsTypeId="urn:microsoft.com/office/officeart/2005/8/quickstyle/simple1" qsCatId="simple" csTypeId="urn:microsoft.com/office/officeart/2005/8/colors/accent1_2" csCatId="accent1" phldr="1"/>
      <dgm:spPr/>
    </dgm:pt>
    <dgm:pt modelId="{5EF0EBF4-BCE8-4551-A561-61A118D6682B}">
      <dgm:prSet phldrT="[Text]"/>
      <dgm:spPr/>
      <dgm:t>
        <a:bodyPr/>
        <a:lstStyle/>
        <a:p>
          <a:r>
            <a:rPr lang="en-IN" dirty="0"/>
            <a:t>1.Sanitize and validate the activation code.</a:t>
          </a:r>
        </a:p>
      </dgm:t>
    </dgm:pt>
    <dgm:pt modelId="{7196370F-9EA3-425F-81E2-64F6AFD2CB00}" type="parTrans" cxnId="{1525F531-192C-468E-B697-8CB3BACFED38}">
      <dgm:prSet/>
      <dgm:spPr/>
      <dgm:t>
        <a:bodyPr/>
        <a:lstStyle/>
        <a:p>
          <a:endParaRPr lang="en-IN"/>
        </a:p>
      </dgm:t>
    </dgm:pt>
    <dgm:pt modelId="{4491AF36-248A-4FC6-8A74-E83E2E927340}" type="sibTrans" cxnId="{1525F531-192C-468E-B697-8CB3BACFED38}">
      <dgm:prSet/>
      <dgm:spPr/>
      <dgm:t>
        <a:bodyPr/>
        <a:lstStyle/>
        <a:p>
          <a:endParaRPr lang="en-IN"/>
        </a:p>
      </dgm:t>
    </dgm:pt>
    <dgm:pt modelId="{6DCA9237-7145-4886-BF54-3CE50F482DA3}">
      <dgm:prSet phldrT="[Text]"/>
      <dgm:spPr/>
      <dgm:t>
        <a:bodyPr/>
        <a:lstStyle/>
        <a:p>
          <a:pPr>
            <a:buFont typeface="Arial" panose="020B0604020202020204" pitchFamily="34" charset="0"/>
            <a:buChar char="•"/>
          </a:pPr>
          <a:r>
            <a:rPr lang="en-US" b="0" i="0" dirty="0"/>
            <a:t>2.Find the inactive user with the email address. If no user record exists, redirect to the registration form.</a:t>
          </a:r>
          <a:endParaRPr lang="en-IN" dirty="0"/>
        </a:p>
      </dgm:t>
    </dgm:pt>
    <dgm:pt modelId="{7E1708DF-F9D6-4BBB-B08E-E3F7D6676CA0}" type="parTrans" cxnId="{CDFD7A1F-2FFF-42CE-85F9-CFC214E4475B}">
      <dgm:prSet/>
      <dgm:spPr/>
      <dgm:t>
        <a:bodyPr/>
        <a:lstStyle/>
        <a:p>
          <a:endParaRPr lang="en-IN"/>
        </a:p>
      </dgm:t>
    </dgm:pt>
    <dgm:pt modelId="{D55CD55B-FC3B-4ADA-BBB1-E5144A23DE38}" type="sibTrans" cxnId="{CDFD7A1F-2FFF-42CE-85F9-CFC214E4475B}">
      <dgm:prSet/>
      <dgm:spPr/>
      <dgm:t>
        <a:bodyPr/>
        <a:lstStyle/>
        <a:p>
          <a:endParaRPr lang="en-IN"/>
        </a:p>
      </dgm:t>
    </dgm:pt>
    <dgm:pt modelId="{992B8751-D07C-4712-BB8E-AD8B817726B5}">
      <dgm:prSet/>
      <dgm:spPr/>
      <dgm:t>
        <a:bodyPr/>
        <a:lstStyle/>
        <a:p>
          <a:r>
            <a:rPr lang="en-US" b="0" i="0" dirty="0"/>
            <a:t>3.If a user record exists and the activation code is expired, delete the user record from the database and redirect to the registration form</a:t>
          </a:r>
          <a:endParaRPr lang="en-US" dirty="0"/>
        </a:p>
      </dgm:t>
    </dgm:pt>
    <dgm:pt modelId="{3D68299D-9A10-425C-A764-2C6677B1EA8D}" type="parTrans" cxnId="{5FAD20A9-D3B1-4AE8-8CAC-EA92C67CD1E0}">
      <dgm:prSet/>
      <dgm:spPr/>
      <dgm:t>
        <a:bodyPr/>
        <a:lstStyle/>
        <a:p>
          <a:endParaRPr lang="en-IN"/>
        </a:p>
      </dgm:t>
    </dgm:pt>
    <dgm:pt modelId="{7D9E7A3F-74EF-4A44-9254-6F07A2D580D8}" type="sibTrans" cxnId="{5FAD20A9-D3B1-4AE8-8CAC-EA92C67CD1E0}">
      <dgm:prSet/>
      <dgm:spPr/>
      <dgm:t>
        <a:bodyPr/>
        <a:lstStyle/>
        <a:p>
          <a:endParaRPr lang="en-IN"/>
        </a:p>
      </dgm:t>
    </dgm:pt>
    <dgm:pt modelId="{3B5F1570-B419-4E49-BFB7-41BDA718BB0B}">
      <dgm:prSet/>
      <dgm:spPr/>
      <dgm:t>
        <a:bodyPr/>
        <a:lstStyle/>
        <a:p>
          <a:pPr>
            <a:buFont typeface="Arial" panose="020B0604020202020204" pitchFamily="34" charset="0"/>
            <a:buChar char="•"/>
          </a:pPr>
          <a:r>
            <a:rPr lang="en-US" b="0" i="0"/>
            <a:t>Otherwise, match the activation code with the hash of the activation code stored in the database. If they match, mark the user record as active and redirect to the login page.</a:t>
          </a:r>
        </a:p>
      </dgm:t>
    </dgm:pt>
    <dgm:pt modelId="{0201FBF5-FA07-48F3-A1B2-83C998E6EAA7}" type="parTrans" cxnId="{46707918-2610-46A7-9640-6DB5EA1DDBB9}">
      <dgm:prSet/>
      <dgm:spPr/>
      <dgm:t>
        <a:bodyPr/>
        <a:lstStyle/>
        <a:p>
          <a:endParaRPr lang="en-IN"/>
        </a:p>
      </dgm:t>
    </dgm:pt>
    <dgm:pt modelId="{3C0E8A36-80C4-4DFE-95EF-1E727C96B59A}" type="sibTrans" cxnId="{46707918-2610-46A7-9640-6DB5EA1DDBB9}">
      <dgm:prSet/>
      <dgm:spPr/>
      <dgm:t>
        <a:bodyPr/>
        <a:lstStyle/>
        <a:p>
          <a:endParaRPr lang="en-IN"/>
        </a:p>
      </dgm:t>
    </dgm:pt>
    <dgm:pt modelId="{D23B7442-332F-4933-9731-C78A9A0570BC}" type="pres">
      <dgm:prSet presAssocID="{38D269DE-731A-4FDA-99F5-A20871FB823D}" presName="CompostProcess" presStyleCnt="0">
        <dgm:presLayoutVars>
          <dgm:dir/>
          <dgm:resizeHandles val="exact"/>
        </dgm:presLayoutVars>
      </dgm:prSet>
      <dgm:spPr/>
    </dgm:pt>
    <dgm:pt modelId="{C201A233-73F3-4B10-9D20-44C22CE96FC1}" type="pres">
      <dgm:prSet presAssocID="{38D269DE-731A-4FDA-99F5-A20871FB823D}" presName="arrow" presStyleLbl="bgShp" presStyleIdx="0" presStyleCnt="1" custScaleX="117647" custLinFactNeighborX="-3461" custLinFactNeighborY="2132"/>
      <dgm:spPr/>
    </dgm:pt>
    <dgm:pt modelId="{3AC6C9F9-D4F2-4A92-A48C-E7D06410D711}" type="pres">
      <dgm:prSet presAssocID="{38D269DE-731A-4FDA-99F5-A20871FB823D}" presName="linearProcess" presStyleCnt="0"/>
      <dgm:spPr/>
    </dgm:pt>
    <dgm:pt modelId="{E2487B15-73EE-4BFB-9AEB-1038EC9AF6C2}" type="pres">
      <dgm:prSet presAssocID="{5EF0EBF4-BCE8-4551-A561-61A118D6682B}" presName="textNode" presStyleLbl="node1" presStyleIdx="0" presStyleCnt="4" custScaleX="95515" custScaleY="83333">
        <dgm:presLayoutVars>
          <dgm:bulletEnabled val="1"/>
        </dgm:presLayoutVars>
      </dgm:prSet>
      <dgm:spPr/>
    </dgm:pt>
    <dgm:pt modelId="{C85F4302-9ADB-47D2-BD7C-D9A5A8423A94}" type="pres">
      <dgm:prSet presAssocID="{4491AF36-248A-4FC6-8A74-E83E2E927340}" presName="sibTrans" presStyleCnt="0"/>
      <dgm:spPr/>
    </dgm:pt>
    <dgm:pt modelId="{6D9ACF22-23A5-4616-9C2B-CB7617DEE516}" type="pres">
      <dgm:prSet presAssocID="{6DCA9237-7145-4886-BF54-3CE50F482DA3}" presName="textNode" presStyleLbl="node1" presStyleIdx="1" presStyleCnt="4">
        <dgm:presLayoutVars>
          <dgm:bulletEnabled val="1"/>
        </dgm:presLayoutVars>
      </dgm:prSet>
      <dgm:spPr/>
    </dgm:pt>
    <dgm:pt modelId="{5630E721-5C8B-4D99-A072-FC67FEEAB5B9}" type="pres">
      <dgm:prSet presAssocID="{D55CD55B-FC3B-4ADA-BBB1-E5144A23DE38}" presName="sibTrans" presStyleCnt="0"/>
      <dgm:spPr/>
    </dgm:pt>
    <dgm:pt modelId="{A2E7E64D-3172-4F10-A9D4-13BE0078D8C8}" type="pres">
      <dgm:prSet presAssocID="{992B8751-D07C-4712-BB8E-AD8B817726B5}" presName="textNode" presStyleLbl="node1" presStyleIdx="2" presStyleCnt="4">
        <dgm:presLayoutVars>
          <dgm:bulletEnabled val="1"/>
        </dgm:presLayoutVars>
      </dgm:prSet>
      <dgm:spPr/>
    </dgm:pt>
    <dgm:pt modelId="{19740F04-4384-429E-9755-E4C861A07D6E}" type="pres">
      <dgm:prSet presAssocID="{7D9E7A3F-74EF-4A44-9254-6F07A2D580D8}" presName="sibTrans" presStyleCnt="0"/>
      <dgm:spPr/>
    </dgm:pt>
    <dgm:pt modelId="{82FC39C9-80F1-4C32-BEB4-A3E5C8C3F274}" type="pres">
      <dgm:prSet presAssocID="{3B5F1570-B419-4E49-BFB7-41BDA718BB0B}" presName="textNode" presStyleLbl="node1" presStyleIdx="3" presStyleCnt="4">
        <dgm:presLayoutVars>
          <dgm:bulletEnabled val="1"/>
        </dgm:presLayoutVars>
      </dgm:prSet>
      <dgm:spPr/>
    </dgm:pt>
  </dgm:ptLst>
  <dgm:cxnLst>
    <dgm:cxn modelId="{212BC211-FB01-4C02-A4BE-237E3CF6D489}" type="presOf" srcId="{992B8751-D07C-4712-BB8E-AD8B817726B5}" destId="{A2E7E64D-3172-4F10-A9D4-13BE0078D8C8}" srcOrd="0" destOrd="0" presId="urn:microsoft.com/office/officeart/2005/8/layout/hProcess9"/>
    <dgm:cxn modelId="{46707918-2610-46A7-9640-6DB5EA1DDBB9}" srcId="{38D269DE-731A-4FDA-99F5-A20871FB823D}" destId="{3B5F1570-B419-4E49-BFB7-41BDA718BB0B}" srcOrd="3" destOrd="0" parTransId="{0201FBF5-FA07-48F3-A1B2-83C998E6EAA7}" sibTransId="{3C0E8A36-80C4-4DFE-95EF-1E727C96B59A}"/>
    <dgm:cxn modelId="{CDFD7A1F-2FFF-42CE-85F9-CFC214E4475B}" srcId="{38D269DE-731A-4FDA-99F5-A20871FB823D}" destId="{6DCA9237-7145-4886-BF54-3CE50F482DA3}" srcOrd="1" destOrd="0" parTransId="{7E1708DF-F9D6-4BBB-B08E-E3F7D6676CA0}" sibTransId="{D55CD55B-FC3B-4ADA-BBB1-E5144A23DE38}"/>
    <dgm:cxn modelId="{1525F531-192C-468E-B697-8CB3BACFED38}" srcId="{38D269DE-731A-4FDA-99F5-A20871FB823D}" destId="{5EF0EBF4-BCE8-4551-A561-61A118D6682B}" srcOrd="0" destOrd="0" parTransId="{7196370F-9EA3-425F-81E2-64F6AFD2CB00}" sibTransId="{4491AF36-248A-4FC6-8A74-E83E2E927340}"/>
    <dgm:cxn modelId="{63ED724C-6066-4478-9CED-BB4767C40320}" type="presOf" srcId="{5EF0EBF4-BCE8-4551-A561-61A118D6682B}" destId="{E2487B15-73EE-4BFB-9AEB-1038EC9AF6C2}" srcOrd="0" destOrd="0" presId="urn:microsoft.com/office/officeart/2005/8/layout/hProcess9"/>
    <dgm:cxn modelId="{1F273755-A5BE-4C61-9C02-DC28B9B209BA}" type="presOf" srcId="{38D269DE-731A-4FDA-99F5-A20871FB823D}" destId="{D23B7442-332F-4933-9731-C78A9A0570BC}" srcOrd="0" destOrd="0" presId="urn:microsoft.com/office/officeart/2005/8/layout/hProcess9"/>
    <dgm:cxn modelId="{B3BF6256-7D85-4087-A06A-662B6E9B3F9D}" type="presOf" srcId="{6DCA9237-7145-4886-BF54-3CE50F482DA3}" destId="{6D9ACF22-23A5-4616-9C2B-CB7617DEE516}" srcOrd="0" destOrd="0" presId="urn:microsoft.com/office/officeart/2005/8/layout/hProcess9"/>
    <dgm:cxn modelId="{44C60B89-C630-4394-A222-226C28325302}" type="presOf" srcId="{3B5F1570-B419-4E49-BFB7-41BDA718BB0B}" destId="{82FC39C9-80F1-4C32-BEB4-A3E5C8C3F274}" srcOrd="0" destOrd="0" presId="urn:microsoft.com/office/officeart/2005/8/layout/hProcess9"/>
    <dgm:cxn modelId="{5FAD20A9-D3B1-4AE8-8CAC-EA92C67CD1E0}" srcId="{38D269DE-731A-4FDA-99F5-A20871FB823D}" destId="{992B8751-D07C-4712-BB8E-AD8B817726B5}" srcOrd="2" destOrd="0" parTransId="{3D68299D-9A10-425C-A764-2C6677B1EA8D}" sibTransId="{7D9E7A3F-74EF-4A44-9254-6F07A2D580D8}"/>
    <dgm:cxn modelId="{96A27CCD-0159-423C-A463-F3CDA459AFF7}" type="presParOf" srcId="{D23B7442-332F-4933-9731-C78A9A0570BC}" destId="{C201A233-73F3-4B10-9D20-44C22CE96FC1}" srcOrd="0" destOrd="0" presId="urn:microsoft.com/office/officeart/2005/8/layout/hProcess9"/>
    <dgm:cxn modelId="{A0A4CEC1-06C2-4CBD-A3A4-1D1F0D216C56}" type="presParOf" srcId="{D23B7442-332F-4933-9731-C78A9A0570BC}" destId="{3AC6C9F9-D4F2-4A92-A48C-E7D06410D711}" srcOrd="1" destOrd="0" presId="urn:microsoft.com/office/officeart/2005/8/layout/hProcess9"/>
    <dgm:cxn modelId="{A1BDA81A-BCCB-4DCC-A861-4D839035FC92}" type="presParOf" srcId="{3AC6C9F9-D4F2-4A92-A48C-E7D06410D711}" destId="{E2487B15-73EE-4BFB-9AEB-1038EC9AF6C2}" srcOrd="0" destOrd="0" presId="urn:microsoft.com/office/officeart/2005/8/layout/hProcess9"/>
    <dgm:cxn modelId="{1A83CFAC-C532-47D6-924E-52EDEA56AC57}" type="presParOf" srcId="{3AC6C9F9-D4F2-4A92-A48C-E7D06410D711}" destId="{C85F4302-9ADB-47D2-BD7C-D9A5A8423A94}" srcOrd="1" destOrd="0" presId="urn:microsoft.com/office/officeart/2005/8/layout/hProcess9"/>
    <dgm:cxn modelId="{CCD78115-7436-4DD1-9CA3-40356E2D2358}" type="presParOf" srcId="{3AC6C9F9-D4F2-4A92-A48C-E7D06410D711}" destId="{6D9ACF22-23A5-4616-9C2B-CB7617DEE516}" srcOrd="2" destOrd="0" presId="urn:microsoft.com/office/officeart/2005/8/layout/hProcess9"/>
    <dgm:cxn modelId="{C7A7EFA9-729D-448C-BB2C-5FA84DC4E893}" type="presParOf" srcId="{3AC6C9F9-D4F2-4A92-A48C-E7D06410D711}" destId="{5630E721-5C8B-4D99-A072-FC67FEEAB5B9}" srcOrd="3" destOrd="0" presId="urn:microsoft.com/office/officeart/2005/8/layout/hProcess9"/>
    <dgm:cxn modelId="{94A7F309-7E10-4493-8FB9-1AB765CE3A40}" type="presParOf" srcId="{3AC6C9F9-D4F2-4A92-A48C-E7D06410D711}" destId="{A2E7E64D-3172-4F10-A9D4-13BE0078D8C8}" srcOrd="4" destOrd="0" presId="urn:microsoft.com/office/officeart/2005/8/layout/hProcess9"/>
    <dgm:cxn modelId="{D9C60268-DEEC-4AC9-9B78-EAA3BCA931D0}" type="presParOf" srcId="{3AC6C9F9-D4F2-4A92-A48C-E7D06410D711}" destId="{19740F04-4384-429E-9755-E4C861A07D6E}" srcOrd="5" destOrd="0" presId="urn:microsoft.com/office/officeart/2005/8/layout/hProcess9"/>
    <dgm:cxn modelId="{192186C5-7873-4577-8D9E-5F25B85C3DD7}" type="presParOf" srcId="{3AC6C9F9-D4F2-4A92-A48C-E7D06410D711}" destId="{82FC39C9-80F1-4C32-BEB4-A3E5C8C3F27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DE35B-7D55-4B0B-AD61-C809071FC6C5}">
      <dsp:nvSpPr>
        <dsp:cNvPr id="0" name=""/>
        <dsp:cNvSpPr/>
      </dsp:nvSpPr>
      <dsp:spPr>
        <a:xfrm>
          <a:off x="107722" y="1645518"/>
          <a:ext cx="10369137" cy="134658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06791-9F0E-43D9-855C-27ACCFD91968}">
      <dsp:nvSpPr>
        <dsp:cNvPr id="0" name=""/>
        <dsp:cNvSpPr/>
      </dsp:nvSpPr>
      <dsp:spPr>
        <a:xfrm>
          <a:off x="36307" y="0"/>
          <a:ext cx="2261511" cy="187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t>1.Here we </a:t>
          </a:r>
          <a:r>
            <a:rPr lang="en-US" sz="2000" b="0" i="0" kern="1200" dirty="0"/>
            <a:t> </a:t>
          </a:r>
          <a:r>
            <a:rPr lang="en-US" sz="2000" b="0" i="0" kern="1200" dirty="0">
              <a:hlinkClick xmlns:r="http://schemas.openxmlformats.org/officeDocument/2006/relationships" r:id="rId1"/>
            </a:rPr>
            <a:t>create a registration form</a:t>
          </a:r>
          <a:r>
            <a:rPr lang="en-US" sz="2000" b="0" i="0" kern="1200" dirty="0"/>
            <a:t> that allows users to register for accounts.</a:t>
          </a:r>
          <a:endParaRPr lang="en-IN" sz="2000" kern="1200" dirty="0"/>
        </a:p>
      </dsp:txBody>
      <dsp:txXfrm>
        <a:off x="36307" y="0"/>
        <a:ext cx="2261511" cy="1875694"/>
      </dsp:txXfrm>
    </dsp:sp>
    <dsp:sp modelId="{4228E61D-E8B8-4F8A-B771-EF177B8A4DB2}">
      <dsp:nvSpPr>
        <dsp:cNvPr id="0" name=""/>
        <dsp:cNvSpPr/>
      </dsp:nvSpPr>
      <dsp:spPr>
        <a:xfrm>
          <a:off x="932601" y="2110156"/>
          <a:ext cx="468923" cy="4689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7AE73215-A5A7-458A-A67E-2152BC744AAC}">
      <dsp:nvSpPr>
        <dsp:cNvPr id="0" name=""/>
        <dsp:cNvSpPr/>
      </dsp:nvSpPr>
      <dsp:spPr>
        <a:xfrm>
          <a:off x="2410895" y="2813542"/>
          <a:ext cx="2261511" cy="187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t>2.We also </a:t>
          </a:r>
          <a:r>
            <a:rPr lang="en-US" sz="1800" b="0" i="0" kern="1200" dirty="0">
              <a:hlinkClick xmlns:r="http://schemas.openxmlformats.org/officeDocument/2006/relationships" r:id="rId2"/>
            </a:rPr>
            <a:t>build a login form</a:t>
          </a:r>
          <a:r>
            <a:rPr lang="en-US" sz="1800" b="0" i="0" kern="1200" dirty="0"/>
            <a:t> that will enable users to use the username and password to sign in.</a:t>
          </a:r>
          <a:endParaRPr lang="en-IN" sz="1800" kern="1200" dirty="0"/>
        </a:p>
      </dsp:txBody>
      <dsp:txXfrm>
        <a:off x="2410895" y="2813542"/>
        <a:ext cx="2261511" cy="1875694"/>
      </dsp:txXfrm>
    </dsp:sp>
    <dsp:sp modelId="{C12414D2-6A43-4EB8-828D-B251F553C70C}">
      <dsp:nvSpPr>
        <dsp:cNvPr id="0" name=""/>
        <dsp:cNvSpPr/>
      </dsp:nvSpPr>
      <dsp:spPr>
        <a:xfrm>
          <a:off x="3307189" y="2110156"/>
          <a:ext cx="468923" cy="4689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E1C546F6-F555-4225-B5B0-7E186C2BE879}">
      <dsp:nvSpPr>
        <dsp:cNvPr id="0" name=""/>
        <dsp:cNvSpPr/>
      </dsp:nvSpPr>
      <dsp:spPr>
        <a:xfrm>
          <a:off x="4785482" y="-70554"/>
          <a:ext cx="2336887" cy="2157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b="0" i="0" kern="1200" dirty="0"/>
            <a:t>3.When users register for new accounts, they enter their email addresses. </a:t>
          </a:r>
          <a:endParaRPr lang="en-IN" sz="2000" kern="1200" dirty="0"/>
        </a:p>
      </dsp:txBody>
      <dsp:txXfrm>
        <a:off x="4785482" y="-70554"/>
        <a:ext cx="2336887" cy="2157911"/>
      </dsp:txXfrm>
    </dsp:sp>
    <dsp:sp modelId="{6E1F14BC-4435-4BB2-BCE0-F8A6FF5FBE39}">
      <dsp:nvSpPr>
        <dsp:cNvPr id="0" name=""/>
        <dsp:cNvSpPr/>
      </dsp:nvSpPr>
      <dsp:spPr>
        <a:xfrm>
          <a:off x="5719464" y="2180710"/>
          <a:ext cx="468923" cy="4689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C9A9578D-D03A-40D9-9B3E-18A2FEDFB39D}">
      <dsp:nvSpPr>
        <dsp:cNvPr id="0" name=""/>
        <dsp:cNvSpPr/>
      </dsp:nvSpPr>
      <dsp:spPr>
        <a:xfrm>
          <a:off x="7235446" y="2813542"/>
          <a:ext cx="2261511" cy="187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0" i="0" kern="1200" dirty="0"/>
            <a:t>4.To verify users’ email addresses, we send a verification email to these email addresses and request users to open their emails and click an activation link.</a:t>
          </a:r>
          <a:endParaRPr lang="en-IN" sz="1600" kern="1200" dirty="0"/>
        </a:p>
      </dsp:txBody>
      <dsp:txXfrm>
        <a:off x="7235446" y="2813542"/>
        <a:ext cx="2261511" cy="1875694"/>
      </dsp:txXfrm>
    </dsp:sp>
    <dsp:sp modelId="{8A6D153B-0A9A-428A-88AF-DA893586E8C8}">
      <dsp:nvSpPr>
        <dsp:cNvPr id="0" name=""/>
        <dsp:cNvSpPr/>
      </dsp:nvSpPr>
      <dsp:spPr>
        <a:xfrm>
          <a:off x="8131740" y="2110156"/>
          <a:ext cx="468923" cy="4689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9E02B-3829-413C-8498-906FB966DF8B}">
      <dsp:nvSpPr>
        <dsp:cNvPr id="0" name=""/>
        <dsp:cNvSpPr/>
      </dsp:nvSpPr>
      <dsp:spPr>
        <a:xfrm>
          <a:off x="0" y="50798"/>
          <a:ext cx="8525747" cy="1078756"/>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0" i="0" kern="1200" dirty="0"/>
            <a:t>Generate a unique activation code and set an expiration time, e.g., one day.</a:t>
          </a:r>
          <a:endParaRPr lang="en-US" sz="1800" kern="1200" dirty="0"/>
        </a:p>
      </dsp:txBody>
      <dsp:txXfrm>
        <a:off x="31596" y="82394"/>
        <a:ext cx="7270528" cy="1015564"/>
      </dsp:txXfrm>
    </dsp:sp>
    <dsp:sp modelId="{E2E95AF2-E6C8-4B61-B5A9-D4B53BAB41A4}">
      <dsp:nvSpPr>
        <dsp:cNvPr id="0" name=""/>
        <dsp:cNvSpPr/>
      </dsp:nvSpPr>
      <dsp:spPr>
        <a:xfrm>
          <a:off x="714031" y="1274894"/>
          <a:ext cx="8525747" cy="1078756"/>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0" i="0" kern="1200" dirty="0"/>
            <a:t>Save the user record into the database and mark the user’s status as inactive. Also, save the hash of the activation code &amp; expiration time.</a:t>
          </a:r>
          <a:endParaRPr lang="en-US" sz="1800" kern="1200" dirty="0"/>
        </a:p>
      </dsp:txBody>
      <dsp:txXfrm>
        <a:off x="745627" y="1306490"/>
        <a:ext cx="7047331" cy="1015564"/>
      </dsp:txXfrm>
    </dsp:sp>
    <dsp:sp modelId="{8DB81E59-F4D6-491E-B8FF-6BA3853C946D}">
      <dsp:nvSpPr>
        <dsp:cNvPr id="0" name=""/>
        <dsp:cNvSpPr/>
      </dsp:nvSpPr>
      <dsp:spPr>
        <a:xfrm>
          <a:off x="1417405" y="2549788"/>
          <a:ext cx="8525747" cy="1078756"/>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Send an email with the activation link to the user’s email address. The activation link will contain the email address and activation </a:t>
          </a:r>
          <a:r>
            <a:rPr lang="en-US" sz="1800" b="0" i="0" kern="1200" dirty="0" err="1"/>
            <a:t>code.</a:t>
          </a:r>
          <a:r>
            <a:rPr lang="en-US" sz="1800" b="1" i="0" kern="1200" dirty="0" err="1"/>
            <a:t>Example</a:t>
          </a:r>
          <a:r>
            <a:rPr lang="en-US" sz="1800" b="1" i="0" kern="1200" dirty="0"/>
            <a:t>:</a:t>
          </a:r>
          <a:r>
            <a:rPr lang="en-IN" sz="1800" b="1" i="0" kern="1200" dirty="0"/>
            <a:t> https://app.com/activate.php?email=email&amp;activation_code=abcd</a:t>
          </a:r>
          <a:endParaRPr lang="en-US" sz="1800" b="1" kern="1200" dirty="0"/>
        </a:p>
      </dsp:txBody>
      <dsp:txXfrm>
        <a:off x="1449001" y="2581384"/>
        <a:ext cx="7057989" cy="1015564"/>
      </dsp:txXfrm>
    </dsp:sp>
    <dsp:sp modelId="{81177036-D466-44FE-83C8-8CDD1E48980E}">
      <dsp:nvSpPr>
        <dsp:cNvPr id="0" name=""/>
        <dsp:cNvSpPr/>
      </dsp:nvSpPr>
      <dsp:spPr>
        <a:xfrm>
          <a:off x="2131436" y="3824683"/>
          <a:ext cx="8525747" cy="1078756"/>
        </a:xfrm>
        <a:prstGeom prst="roundRect">
          <a:avLst>
            <a:gd name="adj" fmla="val 1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Inform the user to activate the account via email</a:t>
          </a:r>
          <a:endParaRPr lang="en-IN" sz="1800" kern="1200" dirty="0"/>
        </a:p>
      </dsp:txBody>
      <dsp:txXfrm>
        <a:off x="2163032" y="3856279"/>
        <a:ext cx="7047331" cy="1015564"/>
      </dsp:txXfrm>
    </dsp:sp>
    <dsp:sp modelId="{547EBC88-8326-4B19-84B9-DD3A5A3B6F99}">
      <dsp:nvSpPr>
        <dsp:cNvPr id="0" name=""/>
        <dsp:cNvSpPr/>
      </dsp:nvSpPr>
      <dsp:spPr>
        <a:xfrm>
          <a:off x="7824555" y="826229"/>
          <a:ext cx="701191" cy="701191"/>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7982323" y="826229"/>
        <a:ext cx="385655" cy="527646"/>
      </dsp:txXfrm>
    </dsp:sp>
    <dsp:sp modelId="{52F4CA49-E26F-4CCD-862E-8AB1807EF84C}">
      <dsp:nvSpPr>
        <dsp:cNvPr id="0" name=""/>
        <dsp:cNvSpPr/>
      </dsp:nvSpPr>
      <dsp:spPr>
        <a:xfrm>
          <a:off x="8538586" y="2101124"/>
          <a:ext cx="701191" cy="701191"/>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696354" y="2101124"/>
        <a:ext cx="385655" cy="527646"/>
      </dsp:txXfrm>
    </dsp:sp>
    <dsp:sp modelId="{85DD139C-074A-4C43-B698-E30595D6AB51}">
      <dsp:nvSpPr>
        <dsp:cNvPr id="0" name=""/>
        <dsp:cNvSpPr/>
      </dsp:nvSpPr>
      <dsp:spPr>
        <a:xfrm>
          <a:off x="9241960" y="3376018"/>
          <a:ext cx="701191" cy="701191"/>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399728" y="3376018"/>
        <a:ext cx="385655" cy="5276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1A233-73F3-4B10-9D20-44C22CE96FC1}">
      <dsp:nvSpPr>
        <dsp:cNvPr id="0" name=""/>
        <dsp:cNvSpPr/>
      </dsp:nvSpPr>
      <dsp:spPr>
        <a:xfrm>
          <a:off x="0" y="0"/>
          <a:ext cx="10563838" cy="525658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487B15-73EE-4BFB-9AEB-1038EC9AF6C2}">
      <dsp:nvSpPr>
        <dsp:cNvPr id="0" name=""/>
        <dsp:cNvSpPr/>
      </dsp:nvSpPr>
      <dsp:spPr>
        <a:xfrm>
          <a:off x="3769" y="1752197"/>
          <a:ext cx="2459245" cy="17521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1.Sanitize and validate the activation code.</a:t>
          </a:r>
        </a:p>
      </dsp:txBody>
      <dsp:txXfrm>
        <a:off x="89304" y="1837732"/>
        <a:ext cx="2288175" cy="1581117"/>
      </dsp:txXfrm>
    </dsp:sp>
    <dsp:sp modelId="{6D9ACF22-23A5-4616-9C2B-CB7617DEE516}">
      <dsp:nvSpPr>
        <dsp:cNvPr id="0" name=""/>
        <dsp:cNvSpPr/>
      </dsp:nvSpPr>
      <dsp:spPr>
        <a:xfrm>
          <a:off x="2587313" y="1576974"/>
          <a:ext cx="2574721" cy="2102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2.Find the inactive user with the email address. If no user record exists, redirect to the registration form.</a:t>
          </a:r>
          <a:endParaRPr lang="en-IN" sz="1600" kern="1200" dirty="0"/>
        </a:p>
      </dsp:txBody>
      <dsp:txXfrm>
        <a:off x="2689955" y="1679616"/>
        <a:ext cx="2369437" cy="1897349"/>
      </dsp:txXfrm>
    </dsp:sp>
    <dsp:sp modelId="{A2E7E64D-3172-4F10-A9D4-13BE0078D8C8}">
      <dsp:nvSpPr>
        <dsp:cNvPr id="0" name=""/>
        <dsp:cNvSpPr/>
      </dsp:nvSpPr>
      <dsp:spPr>
        <a:xfrm>
          <a:off x="5286332" y="1576974"/>
          <a:ext cx="2574721" cy="2102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3.If a user record exists and the activation code is expired, delete the user record from the database and redirect to the registration form</a:t>
          </a:r>
          <a:endParaRPr lang="en-US" sz="1600" kern="1200" dirty="0"/>
        </a:p>
      </dsp:txBody>
      <dsp:txXfrm>
        <a:off x="5388974" y="1679616"/>
        <a:ext cx="2369437" cy="1897349"/>
      </dsp:txXfrm>
    </dsp:sp>
    <dsp:sp modelId="{82FC39C9-80F1-4C32-BEB4-A3E5C8C3F274}">
      <dsp:nvSpPr>
        <dsp:cNvPr id="0" name=""/>
        <dsp:cNvSpPr/>
      </dsp:nvSpPr>
      <dsp:spPr>
        <a:xfrm>
          <a:off x="7985352" y="1576974"/>
          <a:ext cx="2574721" cy="2102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a:t>Otherwise, match the activation code with the hash of the activation code stored in the database. If they match, mark the user record as active and redirect to the login page.</a:t>
          </a:r>
        </a:p>
      </dsp:txBody>
      <dsp:txXfrm>
        <a:off x="8087994" y="1679616"/>
        <a:ext cx="2369437" cy="189734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5/23/2022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5/23/2022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5/23/2022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5/23/2022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5/23/2022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b="1" dirty="0"/>
              <a:t>Login and Registration System with Email Code Verification</a:t>
            </a:r>
          </a:p>
        </p:txBody>
      </p:sp>
      <p:sp>
        <p:nvSpPr>
          <p:cNvPr id="5" name="Subtitle 4"/>
          <p:cNvSpPr>
            <a:spLocks noGrp="1"/>
          </p:cNvSpPr>
          <p:nvPr>
            <p:ph type="subTitle" idx="1"/>
          </p:nvPr>
        </p:nvSpPr>
        <p:spPr>
          <a:xfrm>
            <a:off x="1726749" y="2580651"/>
            <a:ext cx="8735325" cy="1008112"/>
          </a:xfrm>
        </p:spPr>
        <p:txBody>
          <a:bodyPr/>
          <a:lstStyle/>
          <a:p>
            <a:r>
              <a:rPr lang="en-US" sz="2800" b="1" dirty="0"/>
              <a:t>Using PHP and MySQL</a:t>
            </a:r>
            <a:endParaRPr lang="en-US" dirty="0"/>
          </a:p>
        </p:txBody>
      </p:sp>
      <p:sp>
        <p:nvSpPr>
          <p:cNvPr id="3" name="TextBox 2">
            <a:extLst>
              <a:ext uri="{FF2B5EF4-FFF2-40B4-BE49-F238E27FC236}">
                <a16:creationId xmlns:a16="http://schemas.microsoft.com/office/drawing/2014/main" id="{06D8BD1E-D5F9-D055-623C-2C6A3D156C13}"/>
              </a:ext>
            </a:extLst>
          </p:cNvPr>
          <p:cNvSpPr txBox="1"/>
          <p:nvPr/>
        </p:nvSpPr>
        <p:spPr>
          <a:xfrm>
            <a:off x="1726749" y="4606407"/>
            <a:ext cx="3215535" cy="1384995"/>
          </a:xfrm>
          <a:prstGeom prst="rect">
            <a:avLst/>
          </a:prstGeom>
          <a:noFill/>
        </p:spPr>
        <p:txBody>
          <a:bodyPr wrap="square" rtlCol="0">
            <a:spAutoFit/>
          </a:bodyPr>
          <a:lstStyle/>
          <a:p>
            <a:r>
              <a:rPr lang="en-IN" sz="2800" dirty="0"/>
              <a:t>Chaithya Aiyappa T</a:t>
            </a:r>
          </a:p>
          <a:p>
            <a:r>
              <a:rPr lang="en-IN" sz="2800" dirty="0"/>
              <a:t>3</a:t>
            </a:r>
            <a:r>
              <a:rPr lang="en-IN" sz="2800" baseline="30000" dirty="0"/>
              <a:t>rd</a:t>
            </a:r>
            <a:r>
              <a:rPr lang="en-IN" sz="2800" dirty="0"/>
              <a:t> Semester</a:t>
            </a:r>
          </a:p>
          <a:p>
            <a:r>
              <a:rPr lang="en-IN" sz="2800" dirty="0"/>
              <a:t>1CR20IS047</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23837"/>
            <a:ext cx="10360501" cy="850107"/>
          </a:xfrm>
        </p:spPr>
        <p:txBody>
          <a:bodyPr>
            <a:normAutofit fontScale="90000"/>
          </a:bodyPr>
          <a:lstStyle/>
          <a:p>
            <a:r>
              <a:rPr lang="en-US" b="0" i="0" dirty="0">
                <a:effectLst/>
              </a:rPr>
              <a:t>To do it, you follow the following steps when users register accounts:</a:t>
            </a:r>
            <a:endParaRPr lang="en-US" dirty="0"/>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854353869"/>
              </p:ext>
            </p:extLst>
          </p:nvPr>
        </p:nvGraphicFramePr>
        <p:xfrm>
          <a:off x="981844" y="1268761"/>
          <a:ext cx="10657184" cy="4903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52D9-66A1-BAD2-A5F8-BBB518E8130B}"/>
              </a:ext>
            </a:extLst>
          </p:cNvPr>
          <p:cNvSpPr>
            <a:spLocks noGrp="1"/>
          </p:cNvSpPr>
          <p:nvPr>
            <p:ph type="ctrTitle"/>
          </p:nvPr>
        </p:nvSpPr>
        <p:spPr/>
        <p:txBody>
          <a:bodyPr/>
          <a:lstStyle/>
          <a:p>
            <a:r>
              <a:rPr lang="en-IN" dirty="0"/>
              <a:t>HASHING</a:t>
            </a:r>
          </a:p>
        </p:txBody>
      </p:sp>
      <p:sp>
        <p:nvSpPr>
          <p:cNvPr id="3" name="Subtitle 2">
            <a:extLst>
              <a:ext uri="{FF2B5EF4-FFF2-40B4-BE49-F238E27FC236}">
                <a16:creationId xmlns:a16="http://schemas.microsoft.com/office/drawing/2014/main" id="{F1DDDB09-9B11-6B93-3C47-494B474B91AE}"/>
              </a:ext>
            </a:extLst>
          </p:cNvPr>
          <p:cNvSpPr>
            <a:spLocks noGrp="1"/>
          </p:cNvSpPr>
          <p:nvPr>
            <p:ph type="subTitle" idx="1"/>
          </p:nvPr>
        </p:nvSpPr>
        <p:spPr>
          <a:xfrm>
            <a:off x="1625176" y="2616200"/>
            <a:ext cx="8735325" cy="2540992"/>
          </a:xfrm>
        </p:spPr>
        <p:txBody>
          <a:bodyPr>
            <a:normAutofit lnSpcReduction="10000"/>
          </a:bodyPr>
          <a:lstStyle/>
          <a:p>
            <a:pPr algn="l"/>
            <a:r>
              <a:rPr lang="en-US" b="0" i="0" cap="small" dirty="0">
                <a:solidFill>
                  <a:schemeClr val="tx1"/>
                </a:solidFill>
                <a:effectLst/>
                <a:latin typeface="DokChampa" panose="020B0502040204020203" pitchFamily="34" charset="-34"/>
                <a:cs typeface="DokChampa" panose="020B0502040204020203" pitchFamily="34" charset="-34"/>
              </a:rPr>
              <a:t>Hashing the activation code ensures that only the user who owns the email address can activate the account, not anyone else, even the admin, who can access the database.</a:t>
            </a:r>
          </a:p>
          <a:p>
            <a:pPr algn="l"/>
            <a:r>
              <a:rPr lang="en-US" b="0" i="0" cap="small" dirty="0">
                <a:solidFill>
                  <a:schemeClr val="tx1"/>
                </a:solidFill>
                <a:effectLst/>
                <a:latin typeface="DokChampa" panose="020B0502040204020203" pitchFamily="34" charset="-34"/>
                <a:cs typeface="DokChampa" panose="020B0502040204020203" pitchFamily="34" charset="-34"/>
              </a:rPr>
              <a:t>If users have not activated account, they will not be able to log in.</a:t>
            </a:r>
          </a:p>
          <a:p>
            <a:endParaRPr lang="en-IN" dirty="0"/>
          </a:p>
        </p:txBody>
      </p:sp>
    </p:spTree>
    <p:extLst>
      <p:ext uri="{BB962C8B-B14F-4D97-AF65-F5344CB8AC3E}">
        <p14:creationId xmlns:p14="http://schemas.microsoft.com/office/powerpoint/2010/main" val="99006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75E6-07F3-0F24-86CF-46EDBF1C68E5}"/>
              </a:ext>
            </a:extLst>
          </p:cNvPr>
          <p:cNvSpPr>
            <a:spLocks noGrp="1"/>
          </p:cNvSpPr>
          <p:nvPr>
            <p:ph type="title"/>
          </p:nvPr>
        </p:nvSpPr>
        <p:spPr>
          <a:xfrm>
            <a:off x="1125861" y="188641"/>
            <a:ext cx="9793088" cy="1008112"/>
          </a:xfrm>
        </p:spPr>
        <p:txBody>
          <a:bodyPr>
            <a:normAutofit fontScale="90000"/>
          </a:bodyPr>
          <a:lstStyle/>
          <a:p>
            <a:r>
              <a:rPr lang="en-US" b="0" i="0" dirty="0">
                <a:effectLst/>
              </a:rPr>
              <a:t>When users click the activation link in the email, you need to perform the following steps:</a:t>
            </a:r>
            <a:endParaRPr lang="en-IN" dirty="0"/>
          </a:p>
        </p:txBody>
      </p:sp>
      <p:graphicFrame>
        <p:nvGraphicFramePr>
          <p:cNvPr id="4" name="Content Placeholder 3">
            <a:extLst>
              <a:ext uri="{FF2B5EF4-FFF2-40B4-BE49-F238E27FC236}">
                <a16:creationId xmlns:a16="http://schemas.microsoft.com/office/drawing/2014/main" id="{F9AFA49A-8BD4-2C7F-7766-5B93BFB72358}"/>
              </a:ext>
            </a:extLst>
          </p:cNvPr>
          <p:cNvGraphicFramePr>
            <a:graphicFrameLocks noGrp="1"/>
          </p:cNvGraphicFramePr>
          <p:nvPr>
            <p:ph idx="1"/>
            <p:extLst>
              <p:ext uri="{D42A27DB-BD31-4B8C-83A1-F6EECF244321}">
                <p14:modId xmlns:p14="http://schemas.microsoft.com/office/powerpoint/2010/main" val="310141527"/>
              </p:ext>
            </p:extLst>
          </p:nvPr>
        </p:nvGraphicFramePr>
        <p:xfrm>
          <a:off x="1219200" y="1196753"/>
          <a:ext cx="10563844" cy="5256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396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44C2-CC66-E13B-2F20-9C0F321B7804}"/>
              </a:ext>
            </a:extLst>
          </p:cNvPr>
          <p:cNvSpPr>
            <a:spLocks noGrp="1"/>
          </p:cNvSpPr>
          <p:nvPr>
            <p:ph type="title"/>
          </p:nvPr>
        </p:nvSpPr>
        <p:spPr>
          <a:xfrm>
            <a:off x="1218883" y="274637"/>
            <a:ext cx="10360501" cy="3874443"/>
          </a:xfrm>
        </p:spPr>
        <p:txBody>
          <a:bodyPr>
            <a:normAutofit/>
          </a:bodyPr>
          <a:lstStyle/>
          <a:p>
            <a:pPr algn="ctr"/>
            <a:r>
              <a:rPr lang="en-IN" sz="7200" dirty="0">
                <a:latin typeface="Amasis MT Pro Black" panose="02040A04050005020304" pitchFamily="18" charset="0"/>
              </a:rPr>
              <a:t>THANK YOU!</a:t>
            </a:r>
          </a:p>
        </p:txBody>
      </p:sp>
    </p:spTree>
    <p:extLst>
      <p:ext uri="{BB962C8B-B14F-4D97-AF65-F5344CB8AC3E}">
        <p14:creationId xmlns:p14="http://schemas.microsoft.com/office/powerpoint/2010/main" val="127161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This project has the following features</a:t>
            </a:r>
          </a:p>
        </p:txBody>
      </p:sp>
      <p:sp>
        <p:nvSpPr>
          <p:cNvPr id="14" name="Content Placeholder 13"/>
          <p:cNvSpPr>
            <a:spLocks noGrp="1"/>
          </p:cNvSpPr>
          <p:nvPr>
            <p:ph idx="1"/>
          </p:nvPr>
        </p:nvSpPr>
        <p:spPr/>
        <p:txBody>
          <a:bodyPr>
            <a:normAutofit/>
          </a:bodyPr>
          <a:lstStyle/>
          <a:p>
            <a:pPr algn="l"/>
            <a:endParaRPr lang="en-US" dirty="0"/>
          </a:p>
          <a:p>
            <a:pPr algn="l"/>
            <a:r>
              <a:rPr lang="en-US" dirty="0"/>
              <a:t> Login System</a:t>
            </a:r>
          </a:p>
          <a:p>
            <a:pPr algn="l"/>
            <a:r>
              <a:rPr lang="en-US" dirty="0"/>
              <a:t> Sign-up System</a:t>
            </a:r>
          </a:p>
          <a:p>
            <a:pPr algn="l"/>
            <a:r>
              <a:rPr lang="en-US" dirty="0"/>
              <a:t> User Settings</a:t>
            </a:r>
          </a:p>
          <a:p>
            <a:pPr algn="l"/>
            <a:r>
              <a:rPr lang="en-US" dirty="0"/>
              <a:t> Email Verification</a:t>
            </a:r>
          </a:p>
          <a:p>
            <a:pPr algn="l"/>
            <a:r>
              <a:rPr lang="en-US" dirty="0"/>
              <a:t> Clean Friendly URLs</a:t>
            </a:r>
          </a:p>
          <a:p>
            <a:pPr marL="0" indent="0">
              <a:buNone/>
            </a:pPr>
            <a:br>
              <a:rPr lang="en-US" dirty="0"/>
            </a:b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26260" y="161353"/>
            <a:ext cx="2020963" cy="1048896"/>
          </a:xfrm>
        </p:spPr>
        <p:txBody>
          <a:bodyPr/>
          <a:lstStyle/>
          <a:p>
            <a:r>
              <a:rPr lang="en-US" dirty="0"/>
              <a:t>HTML</a:t>
            </a:r>
          </a:p>
        </p:txBody>
      </p:sp>
      <p:sp>
        <p:nvSpPr>
          <p:cNvPr id="5" name="Text Placeholder 4"/>
          <p:cNvSpPr>
            <a:spLocks noGrp="1"/>
          </p:cNvSpPr>
          <p:nvPr>
            <p:ph type="body" idx="1"/>
          </p:nvPr>
        </p:nvSpPr>
        <p:spPr>
          <a:xfrm>
            <a:off x="1625176" y="1340768"/>
            <a:ext cx="8429676" cy="4831431"/>
          </a:xfrm>
        </p:spPr>
        <p:txBody>
          <a:bodyPr>
            <a:normAutofit/>
          </a:bodyPr>
          <a:lstStyle/>
          <a:p>
            <a:pPr marL="45720" indent="0">
              <a:buNone/>
            </a:pPr>
            <a:r>
              <a:rPr lang="en-US" sz="2800" u="none" cap="small" dirty="0">
                <a:solidFill>
                  <a:schemeClr val="tx1"/>
                </a:solidFill>
              </a:rPr>
              <a:t>•HTML stands for Hyper Text Markup Language</a:t>
            </a:r>
          </a:p>
          <a:p>
            <a:pPr marL="45720" indent="0">
              <a:buNone/>
            </a:pPr>
            <a:r>
              <a:rPr lang="en-US" sz="2800" u="none" cap="small" dirty="0">
                <a:solidFill>
                  <a:schemeClr val="tx1"/>
                </a:solidFill>
              </a:rPr>
              <a:t>•HTML is the standard markup language for creating Web pages</a:t>
            </a:r>
          </a:p>
          <a:p>
            <a:pPr marL="45720" indent="0">
              <a:buNone/>
            </a:pPr>
            <a:r>
              <a:rPr lang="en-US" sz="2800" u="none" cap="small" dirty="0">
                <a:solidFill>
                  <a:schemeClr val="tx1"/>
                </a:solidFill>
              </a:rPr>
              <a:t>•HTML describes the structure of a Web page</a:t>
            </a:r>
          </a:p>
          <a:p>
            <a:pPr marL="45720" indent="0">
              <a:buNone/>
            </a:pPr>
            <a:r>
              <a:rPr lang="en-US" sz="2800" u="none" cap="small" dirty="0">
                <a:solidFill>
                  <a:schemeClr val="tx1"/>
                </a:solidFill>
              </a:rPr>
              <a:t>•HTML consists of a series of elements</a:t>
            </a:r>
          </a:p>
          <a:p>
            <a:pPr marL="45720" indent="0">
              <a:buNone/>
            </a:pPr>
            <a:r>
              <a:rPr lang="en-US" sz="2800" u="none" cap="small" dirty="0">
                <a:solidFill>
                  <a:schemeClr val="tx1"/>
                </a:solidFill>
              </a:rPr>
              <a:t>•HTML elements tell the browser how to display the content</a:t>
            </a:r>
          </a:p>
          <a:p>
            <a:pPr marL="45720" indent="0">
              <a:buNone/>
            </a:pPr>
            <a:r>
              <a:rPr lang="en-US" sz="2800" u="none" cap="small" dirty="0">
                <a:solidFill>
                  <a:schemeClr val="tx1"/>
                </a:solidFill>
              </a:rPr>
              <a:t>•HTML elements label pieces of content such as “this is a heading”, “this is a paragraph”, “this is a link”, </a:t>
            </a:r>
            <a:r>
              <a:rPr lang="en-US" sz="2800" u="none" cap="small" dirty="0" err="1">
                <a:solidFill>
                  <a:schemeClr val="tx1"/>
                </a:solidFill>
              </a:rPr>
              <a:t>etc</a:t>
            </a:r>
            <a:endParaRPr lang="en-US" cap="small" dirty="0">
              <a:solidFill>
                <a:schemeClr val="tx1"/>
              </a:solidFill>
            </a:endParaRPr>
          </a:p>
        </p:txBody>
      </p:sp>
      <p:pic>
        <p:nvPicPr>
          <p:cNvPr id="3" name="Graphic 2" descr="Web design with solid fill">
            <a:extLst>
              <a:ext uri="{FF2B5EF4-FFF2-40B4-BE49-F238E27FC236}">
                <a16:creationId xmlns:a16="http://schemas.microsoft.com/office/drawing/2014/main" id="{5F352C2F-637C-9DBE-02EF-D920C83D8C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98468" y="288993"/>
            <a:ext cx="914400" cy="914400"/>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14292" y="548680"/>
            <a:ext cx="2020963" cy="1048896"/>
          </a:xfrm>
        </p:spPr>
        <p:txBody>
          <a:bodyPr/>
          <a:lstStyle/>
          <a:p>
            <a:r>
              <a:rPr lang="en-US" dirty="0"/>
              <a:t>CSS</a:t>
            </a:r>
          </a:p>
        </p:txBody>
      </p:sp>
      <p:sp>
        <p:nvSpPr>
          <p:cNvPr id="5" name="Text Placeholder 4"/>
          <p:cNvSpPr>
            <a:spLocks noGrp="1"/>
          </p:cNvSpPr>
          <p:nvPr>
            <p:ph type="body" idx="1"/>
          </p:nvPr>
        </p:nvSpPr>
        <p:spPr>
          <a:xfrm>
            <a:off x="1989956" y="1700808"/>
            <a:ext cx="8429676" cy="4831431"/>
          </a:xfrm>
        </p:spPr>
        <p:txBody>
          <a:bodyPr>
            <a:normAutofit/>
          </a:bodyPr>
          <a:lstStyle/>
          <a:p>
            <a:pPr marL="45720" indent="0">
              <a:buNone/>
            </a:pPr>
            <a:r>
              <a:rPr lang="en-US" sz="2800" i="0" u="none" strike="noStrike" cap="small" dirty="0">
                <a:solidFill>
                  <a:schemeClr val="tx1"/>
                </a:solidFill>
              </a:rPr>
              <a:t>•CSS stands for Cascading Style Sheets</a:t>
            </a:r>
          </a:p>
          <a:p>
            <a:pPr marL="45720" indent="0">
              <a:buNone/>
            </a:pPr>
            <a:r>
              <a:rPr lang="en-US" sz="2800" i="0" u="none" strike="noStrike" cap="small" dirty="0">
                <a:solidFill>
                  <a:schemeClr val="tx1"/>
                </a:solidFill>
              </a:rPr>
              <a:t>•CSS describes how HTML elements are to be displayed on screen, paper, or in other media</a:t>
            </a:r>
          </a:p>
          <a:p>
            <a:pPr marL="45720" indent="0">
              <a:buNone/>
            </a:pPr>
            <a:r>
              <a:rPr lang="en-US" sz="2800" i="0" u="none" strike="noStrike" cap="small" dirty="0">
                <a:solidFill>
                  <a:schemeClr val="tx1"/>
                </a:solidFill>
              </a:rPr>
              <a:t>•CSS saves a lot of work. It can control the layout of multiple web pages all at once</a:t>
            </a:r>
          </a:p>
          <a:p>
            <a:pPr marL="45720" indent="0">
              <a:buNone/>
            </a:pPr>
            <a:r>
              <a:rPr lang="en-US" sz="2800" i="0" u="none" strike="noStrike" cap="small" dirty="0">
                <a:solidFill>
                  <a:schemeClr val="tx1"/>
                </a:solidFill>
              </a:rPr>
              <a:t>•External stylesheets are stored in CSS files</a:t>
            </a:r>
          </a:p>
        </p:txBody>
      </p:sp>
    </p:spTree>
    <p:extLst>
      <p:ext uri="{BB962C8B-B14F-4D97-AF65-F5344CB8AC3E}">
        <p14:creationId xmlns:p14="http://schemas.microsoft.com/office/powerpoint/2010/main" val="3466992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24253" y="588644"/>
            <a:ext cx="1634256" cy="968148"/>
          </a:xfrm>
        </p:spPr>
        <p:txBody>
          <a:bodyPr>
            <a:normAutofit/>
          </a:bodyPr>
          <a:lstStyle/>
          <a:p>
            <a:r>
              <a:rPr lang="en-US" dirty="0"/>
              <a:t>PHP</a:t>
            </a:r>
          </a:p>
        </p:txBody>
      </p:sp>
      <p:sp>
        <p:nvSpPr>
          <p:cNvPr id="5" name="Text Placeholder 4"/>
          <p:cNvSpPr>
            <a:spLocks noGrp="1"/>
          </p:cNvSpPr>
          <p:nvPr>
            <p:ph type="body" idx="1"/>
          </p:nvPr>
        </p:nvSpPr>
        <p:spPr>
          <a:xfrm>
            <a:off x="2250577" y="1412776"/>
            <a:ext cx="8717708" cy="5256584"/>
          </a:xfrm>
        </p:spPr>
        <p:txBody>
          <a:bodyPr>
            <a:normAutofit lnSpcReduction="10000"/>
          </a:bodyPr>
          <a:lstStyle/>
          <a:p>
            <a:pPr marL="457200" indent="-457200" algn="just">
              <a:buFont typeface="Arial" panose="020B0604020202020204" pitchFamily="34" charset="0"/>
              <a:buChar char="•"/>
            </a:pPr>
            <a:r>
              <a:rPr lang="en-IN" b="0" i="0" cap="small" dirty="0">
                <a:solidFill>
                  <a:schemeClr val="tx1"/>
                </a:solidFill>
                <a:effectLst/>
              </a:rPr>
              <a:t>PHP is a recursive acronym for "PHP: Hypertext </a:t>
            </a:r>
            <a:r>
              <a:rPr lang="en-IN" b="0" i="0" cap="small" dirty="0" err="1">
                <a:solidFill>
                  <a:schemeClr val="tx1"/>
                </a:solidFill>
                <a:effectLst/>
              </a:rPr>
              <a:t>Preprocessor</a:t>
            </a:r>
            <a:r>
              <a:rPr lang="en-IN" b="0" i="0" cap="small" dirty="0">
                <a:solidFill>
                  <a:schemeClr val="tx1"/>
                </a:solidFill>
                <a:effectLst/>
              </a:rPr>
              <a:t>".</a:t>
            </a:r>
          </a:p>
          <a:p>
            <a:pPr marL="457200" indent="-457200" algn="just">
              <a:buFont typeface="Arial" panose="020B0604020202020204" pitchFamily="34" charset="0"/>
              <a:buChar char="•"/>
            </a:pPr>
            <a:r>
              <a:rPr lang="en-IN" b="0" i="0" cap="small" dirty="0">
                <a:solidFill>
                  <a:schemeClr val="tx1"/>
                </a:solidFill>
                <a:effectLst/>
              </a:rPr>
              <a:t>PHP is a server side scripting language that is embedded in HTML. It is used to manage dynamic content, databases, session tracking, even build entire e-commerce sites.</a:t>
            </a:r>
          </a:p>
          <a:p>
            <a:pPr marL="457200" indent="-457200" algn="just">
              <a:buFont typeface="Arial" panose="020B0604020202020204" pitchFamily="34" charset="0"/>
              <a:buChar char="•"/>
            </a:pPr>
            <a:r>
              <a:rPr lang="en-IN" b="0" i="0" cap="small" dirty="0">
                <a:solidFill>
                  <a:schemeClr val="tx1"/>
                </a:solidFill>
                <a:effectLst/>
              </a:rPr>
              <a:t>It is integrated with a number of popular databases, including MySQL, PostgreSQL, Oracle, Sybase, Informix, and Microsoft SQL Server.</a:t>
            </a:r>
          </a:p>
          <a:p>
            <a:pPr marL="457200" indent="-457200" algn="just">
              <a:buFont typeface="Arial" panose="020B0604020202020204" pitchFamily="34" charset="0"/>
              <a:buChar char="•"/>
            </a:pPr>
            <a:r>
              <a:rPr lang="en-US" b="0" i="0" cap="small" dirty="0">
                <a:solidFill>
                  <a:schemeClr val="tx1"/>
                </a:solidFill>
                <a:effectLst/>
              </a:rPr>
              <a:t>PHP can handle forms, i.e. gather data from files, save data to a file, through email you can send data, return data to the user.</a:t>
            </a:r>
          </a:p>
          <a:p>
            <a:pPr marL="457200" indent="-457200" algn="just">
              <a:buFont typeface="Arial" panose="020B0604020202020204" pitchFamily="34" charset="0"/>
              <a:buChar char="•"/>
            </a:pPr>
            <a:r>
              <a:rPr lang="en-US" b="0" i="0" cap="small" dirty="0">
                <a:solidFill>
                  <a:schemeClr val="tx1"/>
                </a:solidFill>
                <a:effectLst/>
              </a:rPr>
              <a:t>You add, delete, modify elements within your database through PHP.</a:t>
            </a:r>
          </a:p>
          <a:p>
            <a:pPr algn="just">
              <a:buFont typeface="Arial" panose="020B0604020202020204" pitchFamily="34" charset="0"/>
              <a:buChar char="•"/>
            </a:pPr>
            <a:endParaRPr lang="en-IN" b="0" i="0" cap="small" dirty="0">
              <a:solidFill>
                <a:schemeClr val="tx1"/>
              </a:solidFill>
              <a:effectLst/>
            </a:endParaRPr>
          </a:p>
        </p:txBody>
      </p:sp>
      <p:pic>
        <p:nvPicPr>
          <p:cNvPr id="2052" name="Picture 4">
            <a:extLst>
              <a:ext uri="{FF2B5EF4-FFF2-40B4-BE49-F238E27FC236}">
                <a16:creationId xmlns:a16="http://schemas.microsoft.com/office/drawing/2014/main" id="{13E611BC-9BE1-0220-3C99-23123C2096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2484" y="836712"/>
            <a:ext cx="806499" cy="42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457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4808-7C0F-0362-30F7-D7C96ECFA078}"/>
              </a:ext>
            </a:extLst>
          </p:cNvPr>
          <p:cNvSpPr>
            <a:spLocks noGrp="1"/>
          </p:cNvSpPr>
          <p:nvPr>
            <p:ph type="ctrTitle"/>
          </p:nvPr>
        </p:nvSpPr>
        <p:spPr>
          <a:xfrm>
            <a:off x="1625176" y="584200"/>
            <a:ext cx="9509796" cy="5293072"/>
          </a:xfrm>
        </p:spPr>
        <p:txBody>
          <a:bodyPr>
            <a:noAutofit/>
          </a:bodyPr>
          <a:lstStyle/>
          <a:p>
            <a:r>
              <a:rPr lang="en-US" sz="4000" b="0" i="0" u="sng" dirty="0">
                <a:effectLst/>
                <a:cs typeface="Heebo" panose="020B0604020202020204" pitchFamily="2" charset="-79"/>
              </a:rPr>
              <a:t>What is a Database?</a:t>
            </a:r>
            <a:br>
              <a:rPr lang="en-US" sz="2300" b="0" i="0" dirty="0">
                <a:effectLst/>
                <a:latin typeface="+mn-lt"/>
                <a:cs typeface="Heebo" panose="020B0604020202020204" pitchFamily="2" charset="-79"/>
              </a:rPr>
            </a:br>
            <a:r>
              <a:rPr lang="en-US" sz="2300" b="0" i="0" dirty="0">
                <a:effectLst/>
                <a:latin typeface="+mn-lt"/>
              </a:rPr>
              <a:t>A database is a separate application that stores a collection of data. Each database has one or more distinct APIs for creating, accessing, managing, searching and replicating the data it holds.</a:t>
            </a:r>
            <a:br>
              <a:rPr lang="en-US" sz="2300" b="0" i="0" dirty="0">
                <a:effectLst/>
                <a:latin typeface="+mn-lt"/>
              </a:rPr>
            </a:br>
            <a:r>
              <a:rPr lang="en-US" sz="2300" b="0" i="0" dirty="0">
                <a:effectLst/>
                <a:latin typeface="+mn-lt"/>
              </a:rPr>
              <a:t>Other kinds of data stores can also be used, such as files on the file system or large hash tables in memory but data fetching and writing would not be so fast and easy with those type of systems.</a:t>
            </a:r>
            <a:br>
              <a:rPr lang="en-US" sz="2300" b="0" i="0" dirty="0">
                <a:effectLst/>
                <a:latin typeface="+mn-lt"/>
              </a:rPr>
            </a:br>
            <a:r>
              <a:rPr lang="en-US" sz="2300" b="0" i="0" dirty="0">
                <a:effectLst/>
                <a:latin typeface="+mn-lt"/>
              </a:rPr>
              <a:t>Nowadays, we use </a:t>
            </a:r>
            <a:r>
              <a:rPr lang="en-US" sz="2300" b="0" i="0" dirty="0">
                <a:effectLst/>
                <a:highlight>
                  <a:srgbClr val="808080"/>
                </a:highlight>
                <a:latin typeface="+mn-lt"/>
              </a:rPr>
              <a:t>relational database management systems (RDBMS</a:t>
            </a:r>
            <a:r>
              <a:rPr lang="en-US" sz="2300" b="0" i="0" dirty="0">
                <a:effectLst/>
                <a:highlight>
                  <a:srgbClr val="C0C0C0"/>
                </a:highlight>
                <a:latin typeface="+mn-lt"/>
              </a:rPr>
              <a:t>)</a:t>
            </a:r>
            <a:r>
              <a:rPr lang="en-US" sz="2300" b="0" i="0" dirty="0">
                <a:effectLst/>
                <a:latin typeface="+mn-lt"/>
              </a:rPr>
              <a:t> to store and manage huge volume of data. This is called relational database because all the data is stored into different tables and relations are established using primary keys or other keys known as </a:t>
            </a:r>
            <a:r>
              <a:rPr lang="en-US" sz="2300" b="1" i="0" dirty="0">
                <a:effectLst/>
                <a:latin typeface="+mn-lt"/>
              </a:rPr>
              <a:t>Foreign Keys</a:t>
            </a:r>
            <a:r>
              <a:rPr lang="en-US" sz="2300" b="0" i="0" dirty="0">
                <a:effectLst/>
                <a:latin typeface="+mn-lt"/>
              </a:rPr>
              <a:t>.</a:t>
            </a:r>
            <a:br>
              <a:rPr lang="en-US" sz="2300" b="0" i="0" dirty="0">
                <a:effectLst/>
                <a:latin typeface="+mn-lt"/>
              </a:rPr>
            </a:br>
            <a:endParaRPr lang="en-IN" sz="2300" dirty="0">
              <a:latin typeface="+mn-lt"/>
            </a:endParaRPr>
          </a:p>
        </p:txBody>
      </p:sp>
      <p:pic>
        <p:nvPicPr>
          <p:cNvPr id="5" name="Graphic 4" descr="Database outline">
            <a:extLst>
              <a:ext uri="{FF2B5EF4-FFF2-40B4-BE49-F238E27FC236}">
                <a16:creationId xmlns:a16="http://schemas.microsoft.com/office/drawing/2014/main" id="{5A1BA2D1-EADE-755F-4F7D-E9344DCE1F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38828" y="4725144"/>
            <a:ext cx="914400" cy="914400"/>
          </a:xfrm>
          <a:prstGeom prst="rect">
            <a:avLst/>
          </a:prstGeom>
        </p:spPr>
      </p:pic>
    </p:spTree>
    <p:extLst>
      <p:ext uri="{BB962C8B-B14F-4D97-AF65-F5344CB8AC3E}">
        <p14:creationId xmlns:p14="http://schemas.microsoft.com/office/powerpoint/2010/main" val="205791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46140" y="161353"/>
            <a:ext cx="4248472" cy="1048896"/>
          </a:xfrm>
        </p:spPr>
        <p:txBody>
          <a:bodyPr>
            <a:normAutofit/>
          </a:bodyPr>
          <a:lstStyle/>
          <a:p>
            <a:pPr algn="l"/>
            <a:r>
              <a:rPr lang="en-IN" sz="3610" b="0" i="0" cap="small" dirty="0">
                <a:effectLst/>
                <a:cs typeface="Heebo" pitchFamily="2" charset="-79"/>
              </a:rPr>
              <a:t>MySQL Database</a:t>
            </a:r>
          </a:p>
        </p:txBody>
      </p:sp>
      <p:sp>
        <p:nvSpPr>
          <p:cNvPr id="5" name="Text Placeholder 4"/>
          <p:cNvSpPr>
            <a:spLocks noGrp="1"/>
          </p:cNvSpPr>
          <p:nvPr>
            <p:ph type="body" idx="1"/>
          </p:nvPr>
        </p:nvSpPr>
        <p:spPr>
          <a:xfrm>
            <a:off x="1625176" y="1340768"/>
            <a:ext cx="8429676" cy="4831431"/>
          </a:xfrm>
        </p:spPr>
        <p:txBody>
          <a:bodyPr>
            <a:normAutofit fontScale="92500" lnSpcReduction="20000"/>
          </a:bodyPr>
          <a:lstStyle/>
          <a:p>
            <a:pPr algn="just">
              <a:buFont typeface="Arial" panose="020B0604020202020204" pitchFamily="34" charset="0"/>
              <a:buChar char="•"/>
            </a:pPr>
            <a:r>
              <a:rPr lang="en-US" b="0" i="0" cap="none" dirty="0">
                <a:solidFill>
                  <a:schemeClr val="tx1"/>
                </a:solidFill>
                <a:effectLst/>
              </a:rPr>
              <a:t>MySQL is a fast, easy-to-use RDBMS being used for many small and big businesses.</a:t>
            </a:r>
          </a:p>
          <a:p>
            <a:pPr algn="just">
              <a:buFont typeface="Arial" panose="020B0604020202020204" pitchFamily="34" charset="0"/>
              <a:buChar char="•"/>
            </a:pPr>
            <a:r>
              <a:rPr lang="en-US" b="0" i="0" cap="small" dirty="0">
                <a:solidFill>
                  <a:schemeClr val="tx1"/>
                </a:solidFill>
                <a:effectLst/>
              </a:rPr>
              <a:t>MySQL is released under an open-source license. So you have nothing to pay to use it.</a:t>
            </a:r>
          </a:p>
          <a:p>
            <a:pPr algn="just">
              <a:buFont typeface="Arial" panose="020B0604020202020204" pitchFamily="34" charset="0"/>
              <a:buChar char="•"/>
            </a:pPr>
            <a:r>
              <a:rPr lang="en-US" b="0" i="0" cap="small" dirty="0">
                <a:solidFill>
                  <a:schemeClr val="tx1"/>
                </a:solidFill>
                <a:effectLst/>
              </a:rPr>
              <a:t>MySQL is a very powerful program in its own right. It handles a large subset of the functionality of the most expensive and powerful database packages.</a:t>
            </a:r>
          </a:p>
          <a:p>
            <a:pPr algn="just">
              <a:buFont typeface="Arial" panose="020B0604020202020204" pitchFamily="34" charset="0"/>
              <a:buChar char="•"/>
            </a:pPr>
            <a:r>
              <a:rPr lang="en-US" b="0" i="0" cap="small" dirty="0">
                <a:solidFill>
                  <a:schemeClr val="tx1"/>
                </a:solidFill>
                <a:effectLst/>
              </a:rPr>
              <a:t>MySQL uses a standard form of the well-known SQL data language.</a:t>
            </a:r>
          </a:p>
          <a:p>
            <a:pPr algn="just">
              <a:buFont typeface="Arial" panose="020B0604020202020204" pitchFamily="34" charset="0"/>
              <a:buChar char="•"/>
            </a:pPr>
            <a:r>
              <a:rPr lang="en-US" b="0" i="0" cap="small" dirty="0">
                <a:solidFill>
                  <a:schemeClr val="tx1"/>
                </a:solidFill>
                <a:effectLst/>
              </a:rPr>
              <a:t>MySQL works on many operating systems and with many languages including PHP, PERL, C, C++, JAVA, etc.</a:t>
            </a:r>
          </a:p>
          <a:p>
            <a:pPr algn="just">
              <a:buFont typeface="Arial" panose="020B0604020202020204" pitchFamily="34" charset="0"/>
              <a:buChar char="•"/>
            </a:pPr>
            <a:r>
              <a:rPr lang="en-US" b="0" i="0" cap="small" dirty="0">
                <a:solidFill>
                  <a:schemeClr val="tx1"/>
                </a:solidFill>
                <a:effectLst/>
              </a:rPr>
              <a:t>MySQL works very quickly and works well even with large data sets.</a:t>
            </a:r>
          </a:p>
          <a:p>
            <a:pPr algn="just">
              <a:buFont typeface="Arial" panose="020B0604020202020204" pitchFamily="34" charset="0"/>
              <a:buChar char="•"/>
            </a:pPr>
            <a:r>
              <a:rPr lang="en-US" b="0" i="0" cap="small" dirty="0">
                <a:solidFill>
                  <a:schemeClr val="tx1"/>
                </a:solidFill>
                <a:effectLst/>
              </a:rPr>
              <a:t>MySQL is very friendly to PHP, the most appreciated language for web development.</a:t>
            </a:r>
          </a:p>
          <a:p>
            <a:pPr algn="just">
              <a:buFont typeface="Arial" panose="020B0604020202020204" pitchFamily="34" charset="0"/>
              <a:buChar char="•"/>
            </a:pPr>
            <a:endParaRPr lang="en-IN" b="0" i="0" cap="none" dirty="0">
              <a:solidFill>
                <a:schemeClr val="tx1"/>
              </a:solidFill>
              <a:effectLst/>
            </a:endParaRPr>
          </a:p>
        </p:txBody>
      </p:sp>
    </p:spTree>
    <p:extLst>
      <p:ext uri="{BB962C8B-B14F-4D97-AF65-F5344CB8AC3E}">
        <p14:creationId xmlns:p14="http://schemas.microsoft.com/office/powerpoint/2010/main" val="3641200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B6C4-A4CA-F570-50BA-AAB1E90EA538}"/>
              </a:ext>
            </a:extLst>
          </p:cNvPr>
          <p:cNvSpPr>
            <a:spLocks noGrp="1"/>
          </p:cNvSpPr>
          <p:nvPr>
            <p:ph type="ctrTitle"/>
          </p:nvPr>
        </p:nvSpPr>
        <p:spPr>
          <a:xfrm>
            <a:off x="1625176" y="1700808"/>
            <a:ext cx="9221764" cy="5112568"/>
          </a:xfrm>
        </p:spPr>
        <p:txBody>
          <a:bodyPr>
            <a:normAutofit fontScale="90000"/>
          </a:bodyPr>
          <a:lstStyle/>
          <a:p>
            <a:pPr marL="457200" indent="-457200">
              <a:buFont typeface="Arial" panose="020B0604020202020204" pitchFamily="34" charset="0"/>
              <a:buChar char="•"/>
            </a:pPr>
            <a:r>
              <a:rPr lang="en-US" sz="2800" b="0" i="0" dirty="0">
                <a:effectLst/>
                <a:latin typeface="+mn-lt"/>
              </a:rPr>
              <a:t>XAMPP is simply a local host or </a:t>
            </a:r>
            <a:r>
              <a:rPr lang="en-US" sz="2800" dirty="0">
                <a:latin typeface="+mn-lt"/>
              </a:rPr>
              <a:t>server.</a:t>
            </a:r>
            <a:br>
              <a:rPr lang="en-US" sz="2800" dirty="0">
                <a:latin typeface="+mn-lt"/>
              </a:rPr>
            </a:br>
            <a:r>
              <a:rPr lang="en-US" sz="2800" dirty="0">
                <a:latin typeface="+mn-lt"/>
              </a:rPr>
              <a:t> -&gt;This local server runs on your personal computer, whether it’s a desktop or a laptop.</a:t>
            </a:r>
            <a:br>
              <a:rPr lang="en-US" sz="2800" b="0" i="0" dirty="0">
                <a:effectLst/>
                <a:latin typeface="+mn-lt"/>
              </a:rPr>
            </a:br>
            <a:r>
              <a:rPr lang="en-US" sz="2800" b="0" i="0" dirty="0">
                <a:effectLst/>
                <a:latin typeface="+mn-lt"/>
              </a:rPr>
              <a:t>-&gt;It is used to test clients or websites before publishing them to a remote web server.</a:t>
            </a:r>
            <a:br>
              <a:rPr lang="en-US" sz="2800" dirty="0">
                <a:latin typeface="+mn-lt"/>
              </a:rPr>
            </a:br>
            <a:r>
              <a:rPr lang="en-US" sz="2800" dirty="0">
                <a:latin typeface="+mn-lt"/>
              </a:rPr>
              <a:t>-&gt;On a local computer, the XAMPP server software provides a suitable environment for testing MYSQL, PHP, Apache, and Perl projects.</a:t>
            </a:r>
            <a:br>
              <a:rPr lang="en-US" sz="2800" dirty="0">
                <a:latin typeface="+mn-lt"/>
              </a:rPr>
            </a:br>
            <a:r>
              <a:rPr lang="en-US" sz="2800" dirty="0">
                <a:latin typeface="+mn-lt"/>
              </a:rPr>
              <a:t>-&gt; Because most real-world web server deployments share the same components as XAMPP, moving from a local test server to a live server is straightforward.</a:t>
            </a:r>
            <a:br>
              <a:rPr lang="en-US" sz="2800" dirty="0">
                <a:solidFill>
                  <a:srgbClr val="4D5968"/>
                </a:solidFill>
                <a:latin typeface="+mn-lt"/>
              </a:rPr>
            </a:br>
            <a:br>
              <a:rPr lang="en-US" sz="2800" b="0" i="0" dirty="0">
                <a:effectLst/>
                <a:latin typeface="+mn-lt"/>
              </a:rPr>
            </a:br>
            <a:endParaRPr lang="en-IN" sz="2800" dirty="0">
              <a:latin typeface="+mn-lt"/>
            </a:endParaRPr>
          </a:p>
        </p:txBody>
      </p:sp>
      <p:sp>
        <p:nvSpPr>
          <p:cNvPr id="4" name="TextBox 3">
            <a:extLst>
              <a:ext uri="{FF2B5EF4-FFF2-40B4-BE49-F238E27FC236}">
                <a16:creationId xmlns:a16="http://schemas.microsoft.com/office/drawing/2014/main" id="{C2CB515E-4812-8DF8-6831-F3D19545E40C}"/>
              </a:ext>
            </a:extLst>
          </p:cNvPr>
          <p:cNvSpPr txBox="1"/>
          <p:nvPr/>
        </p:nvSpPr>
        <p:spPr>
          <a:xfrm flipH="1">
            <a:off x="4798268" y="760450"/>
            <a:ext cx="4320479" cy="830997"/>
          </a:xfrm>
          <a:prstGeom prst="rect">
            <a:avLst/>
          </a:prstGeom>
          <a:noFill/>
        </p:spPr>
        <p:txBody>
          <a:bodyPr wrap="square" rtlCol="0">
            <a:spAutoFit/>
          </a:bodyPr>
          <a:lstStyle/>
          <a:p>
            <a:r>
              <a:rPr lang="en-IN" sz="4800" dirty="0">
                <a:latin typeface="+mj-lt"/>
              </a:rPr>
              <a:t>XAMPP</a:t>
            </a:r>
          </a:p>
        </p:txBody>
      </p:sp>
      <p:pic>
        <p:nvPicPr>
          <p:cNvPr id="1026" name="Picture 2" descr="XAMPP">
            <a:extLst>
              <a:ext uri="{FF2B5EF4-FFF2-40B4-BE49-F238E27FC236}">
                <a16:creationId xmlns:a16="http://schemas.microsoft.com/office/drawing/2014/main" id="{607D1CB4-B5FA-E712-1111-8608B54601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0516" y="628894"/>
            <a:ext cx="969641" cy="98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6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97D0-4AA5-08C6-44C4-6222710210AE}"/>
              </a:ext>
            </a:extLst>
          </p:cNvPr>
          <p:cNvSpPr>
            <a:spLocks noGrp="1"/>
          </p:cNvSpPr>
          <p:nvPr>
            <p:ph type="ctrTitle"/>
          </p:nvPr>
        </p:nvSpPr>
        <p:spPr>
          <a:xfrm>
            <a:off x="1625176" y="260648"/>
            <a:ext cx="9509796" cy="2355552"/>
          </a:xfrm>
        </p:spPr>
        <p:txBody>
          <a:bodyPr>
            <a:normAutofit/>
          </a:bodyPr>
          <a:lstStyle/>
          <a:p>
            <a:pPr algn="ctr"/>
            <a:r>
              <a:rPr lang="en-US" sz="4800" b="1" dirty="0">
                <a:latin typeface="-apple-system"/>
              </a:rPr>
              <a:t>I</a:t>
            </a:r>
            <a:r>
              <a:rPr lang="en-US" sz="4800" b="1" i="0" dirty="0">
                <a:effectLst/>
                <a:latin typeface="-apple-system"/>
              </a:rPr>
              <a:t>ntroduction to the PHP email verification for new accounts</a:t>
            </a:r>
            <a:br>
              <a:rPr lang="en-US" b="0" i="0" dirty="0">
                <a:effectLst/>
                <a:latin typeface="-apple-system"/>
              </a:rPr>
            </a:br>
            <a:endParaRPr lang="en-IN" dirty="0"/>
          </a:p>
        </p:txBody>
      </p:sp>
      <p:graphicFrame>
        <p:nvGraphicFramePr>
          <p:cNvPr id="5" name="Diagram 4">
            <a:extLst>
              <a:ext uri="{FF2B5EF4-FFF2-40B4-BE49-F238E27FC236}">
                <a16:creationId xmlns:a16="http://schemas.microsoft.com/office/drawing/2014/main" id="{7D9DE983-0513-5614-9E09-3A3522930BDB}"/>
              </a:ext>
            </a:extLst>
          </p:cNvPr>
          <p:cNvGraphicFramePr/>
          <p:nvPr>
            <p:extLst>
              <p:ext uri="{D42A27DB-BD31-4B8C-83A1-F6EECF244321}">
                <p14:modId xmlns:p14="http://schemas.microsoft.com/office/powerpoint/2010/main" val="207519550"/>
              </p:ext>
            </p:extLst>
          </p:nvPr>
        </p:nvGraphicFramePr>
        <p:xfrm>
          <a:off x="1269876" y="2060848"/>
          <a:ext cx="10513168" cy="468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565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86</TotalTime>
  <Words>1032</Words>
  <Application>Microsoft Office PowerPoint</Application>
  <PresentationFormat>Custom</PresentationFormat>
  <Paragraphs>62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Amasis MT Pro Black</vt:lpstr>
      <vt:lpstr>-apple-system</vt:lpstr>
      <vt:lpstr>Arial</vt:lpstr>
      <vt:lpstr>Calibri</vt:lpstr>
      <vt:lpstr>DokChampa</vt:lpstr>
      <vt:lpstr>Tech 16x9</vt:lpstr>
      <vt:lpstr>Login and Registration System with Email Code Verification</vt:lpstr>
      <vt:lpstr>This project has the following features</vt:lpstr>
      <vt:lpstr>HTML</vt:lpstr>
      <vt:lpstr>CSS</vt:lpstr>
      <vt:lpstr>PHP</vt:lpstr>
      <vt:lpstr>What is a Database? A database is a separate application that stores a collection of data. Each database has one or more distinct APIs for creating, accessing, managing, searching and replicating the data it holds. Other kinds of data stores can also be used, such as files on the file system or large hash tables in memory but data fetching and writing would not be so fast and easy with those type of systems. Nowadays, we use relational database management systems (RDBMS) to store and manage huge volume of data. This is called relational database because all the data is stored into different tables and relations are established using primary keys or other keys known as Foreign Keys. </vt:lpstr>
      <vt:lpstr>MySQL Database</vt:lpstr>
      <vt:lpstr>XAMPP is simply a local host or server.  -&gt;This local server runs on your personal computer, whether it’s a desktop or a laptop. -&gt;It is used to test clients or websites before publishing them to a remote web server. -&gt;On a local computer, the XAMPP server software provides a suitable environment for testing MYSQL, PHP, Apache, and Perl projects. -&gt; Because most real-world web server deployments share the same components as XAMPP, moving from a local test server to a live server is straightforward.  </vt:lpstr>
      <vt:lpstr>Introduction to the PHP email verification for new accounts </vt:lpstr>
      <vt:lpstr>To do it, you follow the following steps when users register accounts:</vt:lpstr>
      <vt:lpstr>HASHING</vt:lpstr>
      <vt:lpstr>When users click the activation link in the email, you need to perform the following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 and Registration System with Email Code Verification</dc:title>
  <dc:creator>Chaithya</dc:creator>
  <cp:lastModifiedBy>Chaithya</cp:lastModifiedBy>
  <cp:revision>1</cp:revision>
  <dcterms:created xsi:type="dcterms:W3CDTF">2022-05-23T16:07:15Z</dcterms:created>
  <dcterms:modified xsi:type="dcterms:W3CDTF">2022-05-23T17:33:48Z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