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316" r:id="rId3"/>
    <p:sldId id="313" r:id="rId4"/>
    <p:sldId id="279" r:id="rId5"/>
    <p:sldId id="315" r:id="rId6"/>
    <p:sldId id="280" r:id="rId7"/>
    <p:sldId id="281" r:id="rId8"/>
    <p:sldId id="282" r:id="rId9"/>
    <p:sldId id="283" r:id="rId10"/>
    <p:sldId id="284" r:id="rId11"/>
    <p:sldId id="285" r:id="rId12"/>
    <p:sldId id="286" r:id="rId13"/>
    <p:sldId id="314"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 id="330" r:id="rId28"/>
    <p:sldId id="331" r:id="rId29"/>
    <p:sldId id="332" r:id="rId30"/>
    <p:sldId id="333" r:id="rId31"/>
    <p:sldId id="334" r:id="rId32"/>
    <p:sldId id="335" r:id="rId33"/>
    <p:sldId id="336" r:id="rId34"/>
    <p:sldId id="337" r:id="rId35"/>
    <p:sldId id="338" r:id="rId36"/>
    <p:sldId id="339" r:id="rId37"/>
    <p:sldId id="340" r:id="rId38"/>
    <p:sldId id="341" r:id="rId39"/>
    <p:sldId id="342" r:id="rId40"/>
    <p:sldId id="343" r:id="rId41"/>
    <p:sldId id="344" r:id="rId42"/>
    <p:sldId id="345" r:id="rId43"/>
    <p:sldId id="346" r:id="rId44"/>
    <p:sldId id="347" r:id="rId45"/>
    <p:sldId id="348" r:id="rId46"/>
    <p:sldId id="349" r:id="rId47"/>
    <p:sldId id="350" r:id="rId48"/>
    <p:sldId id="351" r:id="rId49"/>
    <p:sldId id="352" r:id="rId50"/>
    <p:sldId id="353" r:id="rId51"/>
    <p:sldId id="354" r:id="rId52"/>
    <p:sldId id="355" r:id="rId53"/>
    <p:sldId id="356" r:id="rId54"/>
    <p:sldId id="357" r:id="rId55"/>
    <p:sldId id="358" r:id="rId56"/>
    <p:sldId id="359" r:id="rId57"/>
    <p:sldId id="277" r:id="rId58"/>
  </p:sldIdLst>
  <p:sldSz cx="9144000" cy="5143500" type="screen16x9"/>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2CD"/>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455" autoAdjust="0"/>
  </p:normalViewPr>
  <p:slideViewPr>
    <p:cSldViewPr>
      <p:cViewPr varScale="1">
        <p:scale>
          <a:sx n="120" d="100"/>
          <a:sy n="120" d="100"/>
        </p:scale>
        <p:origin x="132" y="10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75F22E8B-AFD2-487A-A7A9-2F7337BDFB2E}" type="datetimeFigureOut">
              <a:rPr lang="en-US"/>
              <a:pPr>
                <a:defRPr/>
              </a:pPr>
              <a:t>1/3/2022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pPr>
              <a:defRPr/>
            </a:pPr>
            <a:fld id="{8A9683F3-04E9-41A4-8020-BFF86DC7B8D9}"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7412" name="Slide Number Placeholder 3"/>
          <p:cNvSpPr>
            <a:spLocks noGrp="1"/>
          </p:cNvSpPr>
          <p:nvPr>
            <p:ph type="sldNum" sz="quarter" idx="5"/>
          </p:nvPr>
        </p:nvSpPr>
        <p:spPr bwMode="auto">
          <a:noFill/>
          <a:ln>
            <a:miter lim="800000"/>
            <a:headEnd/>
            <a:tailEnd/>
          </a:ln>
        </p:spPr>
        <p:txBody>
          <a:bodyPr/>
          <a:lstStyle/>
          <a:p>
            <a:fld id="{7F4F9118-0F28-460B-93CB-847042B56D7E}" type="slidenum">
              <a:rPr lang="en-US" smtClean="0"/>
              <a:pPr/>
              <a:t>4</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6628" name="Slide Number Placeholder 3"/>
          <p:cNvSpPr>
            <a:spLocks noGrp="1"/>
          </p:cNvSpPr>
          <p:nvPr>
            <p:ph type="sldNum" sz="quarter" idx="5"/>
          </p:nvPr>
        </p:nvSpPr>
        <p:spPr bwMode="auto">
          <a:noFill/>
          <a:ln>
            <a:miter lim="800000"/>
            <a:headEnd/>
            <a:tailEnd/>
          </a:ln>
        </p:spPr>
        <p:txBody>
          <a:bodyPr/>
          <a:lstStyle/>
          <a:p>
            <a:fld id="{0C1595D5-6CA1-4B9D-980A-969F655BDD26}" type="slidenum">
              <a:rPr lang="en-US" smtClean="0"/>
              <a:pPr/>
              <a:t>13</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p:spPr>
      </p:sp>
      <p:sp>
        <p:nvSpPr>
          <p:cNvPr id="184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8436" name="Slide Number Placeholder 3"/>
          <p:cNvSpPr>
            <a:spLocks noGrp="1"/>
          </p:cNvSpPr>
          <p:nvPr>
            <p:ph type="sldNum" sz="quarter" idx="5"/>
          </p:nvPr>
        </p:nvSpPr>
        <p:spPr bwMode="auto">
          <a:noFill/>
          <a:ln>
            <a:miter lim="800000"/>
            <a:headEnd/>
            <a:tailEnd/>
          </a:ln>
        </p:spPr>
        <p:txBody>
          <a:bodyPr/>
          <a:lstStyle/>
          <a:p>
            <a:fld id="{6D907DC8-95E4-4213-9B32-76C1B7493F89}" type="slidenum">
              <a:rPr lang="en-US"/>
              <a:pPr/>
              <a:t>15</a:t>
            </a:fld>
            <a:endParaRPr lang="en-US"/>
          </a:p>
        </p:txBody>
      </p:sp>
    </p:spTree>
    <p:extLst>
      <p:ext uri="{BB962C8B-B14F-4D97-AF65-F5344CB8AC3E}">
        <p14:creationId xmlns:p14="http://schemas.microsoft.com/office/powerpoint/2010/main" val="39926990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p:spPr>
      </p:sp>
      <p:sp>
        <p:nvSpPr>
          <p:cNvPr id="194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9460" name="Slide Number Placeholder 3"/>
          <p:cNvSpPr>
            <a:spLocks noGrp="1"/>
          </p:cNvSpPr>
          <p:nvPr>
            <p:ph type="sldNum" sz="quarter" idx="5"/>
          </p:nvPr>
        </p:nvSpPr>
        <p:spPr bwMode="auto">
          <a:noFill/>
          <a:ln>
            <a:miter lim="800000"/>
            <a:headEnd/>
            <a:tailEnd/>
          </a:ln>
        </p:spPr>
        <p:txBody>
          <a:bodyPr/>
          <a:lstStyle/>
          <a:p>
            <a:fld id="{E32D65E1-6BEF-4970-95DF-6FBF624ABBE1}" type="slidenum">
              <a:rPr lang="en-US"/>
              <a:pPr/>
              <a:t>16</a:t>
            </a:fld>
            <a:endParaRPr lang="en-US"/>
          </a:p>
        </p:txBody>
      </p:sp>
    </p:spTree>
    <p:extLst>
      <p:ext uri="{BB962C8B-B14F-4D97-AF65-F5344CB8AC3E}">
        <p14:creationId xmlns:p14="http://schemas.microsoft.com/office/powerpoint/2010/main" val="29157787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p:spPr>
      </p:sp>
      <p:sp>
        <p:nvSpPr>
          <p:cNvPr id="204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0484" name="Slide Number Placeholder 3"/>
          <p:cNvSpPr>
            <a:spLocks noGrp="1"/>
          </p:cNvSpPr>
          <p:nvPr>
            <p:ph type="sldNum" sz="quarter" idx="5"/>
          </p:nvPr>
        </p:nvSpPr>
        <p:spPr bwMode="auto">
          <a:noFill/>
          <a:ln>
            <a:miter lim="800000"/>
            <a:headEnd/>
            <a:tailEnd/>
          </a:ln>
        </p:spPr>
        <p:txBody>
          <a:bodyPr/>
          <a:lstStyle/>
          <a:p>
            <a:fld id="{439D8EBB-D518-4FDD-99D0-ADF02950C332}" type="slidenum">
              <a:rPr lang="en-US"/>
              <a:pPr/>
              <a:t>17</a:t>
            </a:fld>
            <a:endParaRPr lang="en-US"/>
          </a:p>
        </p:txBody>
      </p:sp>
    </p:spTree>
    <p:extLst>
      <p:ext uri="{BB962C8B-B14F-4D97-AF65-F5344CB8AC3E}">
        <p14:creationId xmlns:p14="http://schemas.microsoft.com/office/powerpoint/2010/main" val="618830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p:spPr>
      </p:sp>
      <p:sp>
        <p:nvSpPr>
          <p:cNvPr id="215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1508" name="Slide Number Placeholder 3"/>
          <p:cNvSpPr>
            <a:spLocks noGrp="1"/>
          </p:cNvSpPr>
          <p:nvPr>
            <p:ph type="sldNum" sz="quarter" idx="5"/>
          </p:nvPr>
        </p:nvSpPr>
        <p:spPr bwMode="auto">
          <a:noFill/>
          <a:ln>
            <a:miter lim="800000"/>
            <a:headEnd/>
            <a:tailEnd/>
          </a:ln>
        </p:spPr>
        <p:txBody>
          <a:bodyPr/>
          <a:lstStyle/>
          <a:p>
            <a:fld id="{21B2C971-3E4B-4978-AA7A-0CAD1237AE3D}" type="slidenum">
              <a:rPr lang="en-US"/>
              <a:pPr/>
              <a:t>18</a:t>
            </a:fld>
            <a:endParaRPr lang="en-US"/>
          </a:p>
        </p:txBody>
      </p:sp>
    </p:spTree>
    <p:extLst>
      <p:ext uri="{BB962C8B-B14F-4D97-AF65-F5344CB8AC3E}">
        <p14:creationId xmlns:p14="http://schemas.microsoft.com/office/powerpoint/2010/main" val="2106059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p:spPr>
      </p:sp>
      <p:sp>
        <p:nvSpPr>
          <p:cNvPr id="225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2532" name="Slide Number Placeholder 3"/>
          <p:cNvSpPr>
            <a:spLocks noGrp="1"/>
          </p:cNvSpPr>
          <p:nvPr>
            <p:ph type="sldNum" sz="quarter" idx="5"/>
          </p:nvPr>
        </p:nvSpPr>
        <p:spPr bwMode="auto">
          <a:noFill/>
          <a:ln>
            <a:miter lim="800000"/>
            <a:headEnd/>
            <a:tailEnd/>
          </a:ln>
        </p:spPr>
        <p:txBody>
          <a:bodyPr/>
          <a:lstStyle/>
          <a:p>
            <a:fld id="{8B1D8ECA-CF59-4878-BA51-10FD89DC8CC5}" type="slidenum">
              <a:rPr lang="en-US"/>
              <a:pPr/>
              <a:t>19</a:t>
            </a:fld>
            <a:endParaRPr lang="en-US"/>
          </a:p>
        </p:txBody>
      </p:sp>
    </p:spTree>
    <p:extLst>
      <p:ext uri="{BB962C8B-B14F-4D97-AF65-F5344CB8AC3E}">
        <p14:creationId xmlns:p14="http://schemas.microsoft.com/office/powerpoint/2010/main" val="38721858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3556" name="Slide Number Placeholder 3"/>
          <p:cNvSpPr>
            <a:spLocks noGrp="1"/>
          </p:cNvSpPr>
          <p:nvPr>
            <p:ph type="sldNum" sz="quarter" idx="5"/>
          </p:nvPr>
        </p:nvSpPr>
        <p:spPr bwMode="auto">
          <a:noFill/>
          <a:ln>
            <a:miter lim="800000"/>
            <a:headEnd/>
            <a:tailEnd/>
          </a:ln>
        </p:spPr>
        <p:txBody>
          <a:bodyPr/>
          <a:lstStyle/>
          <a:p>
            <a:fld id="{F10A3FCF-BF83-44CD-86E0-B6E7E2AE5BA2}" type="slidenum">
              <a:rPr lang="en-US"/>
              <a:pPr/>
              <a:t>20</a:t>
            </a:fld>
            <a:endParaRPr lang="en-US"/>
          </a:p>
        </p:txBody>
      </p:sp>
    </p:spTree>
    <p:extLst>
      <p:ext uri="{BB962C8B-B14F-4D97-AF65-F5344CB8AC3E}">
        <p14:creationId xmlns:p14="http://schemas.microsoft.com/office/powerpoint/2010/main" val="39879552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p:spPr>
      </p:sp>
      <p:sp>
        <p:nvSpPr>
          <p:cNvPr id="245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4580" name="Slide Number Placeholder 3"/>
          <p:cNvSpPr>
            <a:spLocks noGrp="1"/>
          </p:cNvSpPr>
          <p:nvPr>
            <p:ph type="sldNum" sz="quarter" idx="5"/>
          </p:nvPr>
        </p:nvSpPr>
        <p:spPr bwMode="auto">
          <a:noFill/>
          <a:ln>
            <a:miter lim="800000"/>
            <a:headEnd/>
            <a:tailEnd/>
          </a:ln>
        </p:spPr>
        <p:txBody>
          <a:bodyPr/>
          <a:lstStyle/>
          <a:p>
            <a:fld id="{5B20FC56-DF66-4E65-B719-9C480CDF3B4D}" type="slidenum">
              <a:rPr lang="en-US"/>
              <a:pPr/>
              <a:t>21</a:t>
            </a:fld>
            <a:endParaRPr lang="en-US"/>
          </a:p>
        </p:txBody>
      </p:sp>
    </p:spTree>
    <p:extLst>
      <p:ext uri="{BB962C8B-B14F-4D97-AF65-F5344CB8AC3E}">
        <p14:creationId xmlns:p14="http://schemas.microsoft.com/office/powerpoint/2010/main" val="11338665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5604" name="Slide Number Placeholder 3"/>
          <p:cNvSpPr>
            <a:spLocks noGrp="1"/>
          </p:cNvSpPr>
          <p:nvPr>
            <p:ph type="sldNum" sz="quarter" idx="5"/>
          </p:nvPr>
        </p:nvSpPr>
        <p:spPr bwMode="auto">
          <a:noFill/>
          <a:ln>
            <a:miter lim="800000"/>
            <a:headEnd/>
            <a:tailEnd/>
          </a:ln>
        </p:spPr>
        <p:txBody>
          <a:bodyPr/>
          <a:lstStyle/>
          <a:p>
            <a:fld id="{9700E41D-C86F-403D-93A0-5D44F9A406C0}" type="slidenum">
              <a:rPr lang="en-US"/>
              <a:pPr/>
              <a:t>22</a:t>
            </a:fld>
            <a:endParaRPr lang="en-US"/>
          </a:p>
        </p:txBody>
      </p:sp>
    </p:spTree>
    <p:extLst>
      <p:ext uri="{BB962C8B-B14F-4D97-AF65-F5344CB8AC3E}">
        <p14:creationId xmlns:p14="http://schemas.microsoft.com/office/powerpoint/2010/main" val="1917093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6628" name="Slide Number Placeholder 3"/>
          <p:cNvSpPr>
            <a:spLocks noGrp="1"/>
          </p:cNvSpPr>
          <p:nvPr>
            <p:ph type="sldNum" sz="quarter" idx="5"/>
          </p:nvPr>
        </p:nvSpPr>
        <p:spPr bwMode="auto">
          <a:noFill/>
          <a:ln>
            <a:miter lim="800000"/>
            <a:headEnd/>
            <a:tailEnd/>
          </a:ln>
        </p:spPr>
        <p:txBody>
          <a:bodyPr/>
          <a:lstStyle/>
          <a:p>
            <a:fld id="{05E9D0C4-032E-4C17-925F-9F9792B42140}" type="slidenum">
              <a:rPr lang="en-US"/>
              <a:pPr/>
              <a:t>23</a:t>
            </a:fld>
            <a:endParaRPr lang="en-US"/>
          </a:p>
        </p:txBody>
      </p:sp>
    </p:spTree>
    <p:extLst>
      <p:ext uri="{BB962C8B-B14F-4D97-AF65-F5344CB8AC3E}">
        <p14:creationId xmlns:p14="http://schemas.microsoft.com/office/powerpoint/2010/main" val="1400054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p:spPr>
      </p:sp>
      <p:sp>
        <p:nvSpPr>
          <p:cNvPr id="184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8436" name="Slide Number Placeholder 3"/>
          <p:cNvSpPr>
            <a:spLocks noGrp="1"/>
          </p:cNvSpPr>
          <p:nvPr>
            <p:ph type="sldNum" sz="quarter" idx="5"/>
          </p:nvPr>
        </p:nvSpPr>
        <p:spPr bwMode="auto">
          <a:noFill/>
          <a:ln>
            <a:miter lim="800000"/>
            <a:headEnd/>
            <a:tailEnd/>
          </a:ln>
        </p:spPr>
        <p:txBody>
          <a:bodyPr/>
          <a:lstStyle/>
          <a:p>
            <a:fld id="{9F200210-E2C1-4D36-B535-711571A630E7}" type="slidenum">
              <a:rPr lang="en-US" smtClean="0"/>
              <a:pPr/>
              <a:t>5</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7652" name="Slide Number Placeholder 3"/>
          <p:cNvSpPr>
            <a:spLocks noGrp="1"/>
          </p:cNvSpPr>
          <p:nvPr>
            <p:ph type="sldNum" sz="quarter" idx="5"/>
          </p:nvPr>
        </p:nvSpPr>
        <p:spPr bwMode="auto">
          <a:noFill/>
          <a:ln>
            <a:miter lim="800000"/>
            <a:headEnd/>
            <a:tailEnd/>
          </a:ln>
        </p:spPr>
        <p:txBody>
          <a:bodyPr/>
          <a:lstStyle/>
          <a:p>
            <a:fld id="{43DAE2D4-32F1-4F39-9BC8-08BC01925854}" type="slidenum">
              <a:rPr lang="en-US"/>
              <a:pPr/>
              <a:t>24</a:t>
            </a:fld>
            <a:endParaRPr lang="en-US"/>
          </a:p>
        </p:txBody>
      </p:sp>
    </p:spTree>
    <p:extLst>
      <p:ext uri="{BB962C8B-B14F-4D97-AF65-F5344CB8AC3E}">
        <p14:creationId xmlns:p14="http://schemas.microsoft.com/office/powerpoint/2010/main" val="24776345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Slide Number Placeholder 3"/>
          <p:cNvSpPr>
            <a:spLocks noGrp="1"/>
          </p:cNvSpPr>
          <p:nvPr>
            <p:ph type="sldNum" sz="quarter" idx="5"/>
          </p:nvPr>
        </p:nvSpPr>
        <p:spPr bwMode="auto">
          <a:noFill/>
          <a:ln>
            <a:miter lim="800000"/>
            <a:headEnd/>
            <a:tailEnd/>
          </a:ln>
        </p:spPr>
        <p:txBody>
          <a:bodyPr/>
          <a:lstStyle/>
          <a:p>
            <a:fld id="{C061ABAD-9AC6-4CCB-AA98-DAC66ECB754D}" type="slidenum">
              <a:rPr lang="en-US"/>
              <a:pPr/>
              <a:t>25</a:t>
            </a:fld>
            <a:endParaRPr lang="en-US"/>
          </a:p>
        </p:txBody>
      </p:sp>
    </p:spTree>
    <p:extLst>
      <p:ext uri="{BB962C8B-B14F-4D97-AF65-F5344CB8AC3E}">
        <p14:creationId xmlns:p14="http://schemas.microsoft.com/office/powerpoint/2010/main" val="2001398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p:spPr>
      </p:sp>
      <p:sp>
        <p:nvSpPr>
          <p:cNvPr id="194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9460" name="Slide Number Placeholder 3"/>
          <p:cNvSpPr>
            <a:spLocks noGrp="1"/>
          </p:cNvSpPr>
          <p:nvPr>
            <p:ph type="sldNum" sz="quarter" idx="5"/>
          </p:nvPr>
        </p:nvSpPr>
        <p:spPr bwMode="auto">
          <a:noFill/>
          <a:ln>
            <a:miter lim="800000"/>
            <a:headEnd/>
            <a:tailEnd/>
          </a:ln>
        </p:spPr>
        <p:txBody>
          <a:bodyPr/>
          <a:lstStyle/>
          <a:p>
            <a:fld id="{3D8384EB-B34C-4A9C-9289-228B5541BE0D}" type="slidenum">
              <a:rPr lang="en-US" smtClean="0"/>
              <a:pPr/>
              <a:t>6</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p:spPr>
      </p:sp>
      <p:sp>
        <p:nvSpPr>
          <p:cNvPr id="204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0484" name="Slide Number Placeholder 3"/>
          <p:cNvSpPr>
            <a:spLocks noGrp="1"/>
          </p:cNvSpPr>
          <p:nvPr>
            <p:ph type="sldNum" sz="quarter" idx="5"/>
          </p:nvPr>
        </p:nvSpPr>
        <p:spPr bwMode="auto">
          <a:noFill/>
          <a:ln>
            <a:miter lim="800000"/>
            <a:headEnd/>
            <a:tailEnd/>
          </a:ln>
        </p:spPr>
        <p:txBody>
          <a:bodyPr/>
          <a:lstStyle/>
          <a:p>
            <a:fld id="{EB76202B-37F0-4EA6-96AC-C52192A43C13}" type="slidenum">
              <a:rPr lang="en-US" smtClean="0"/>
              <a:pPr/>
              <a:t>7</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p:spPr>
      </p:sp>
      <p:sp>
        <p:nvSpPr>
          <p:cNvPr id="215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1508" name="Slide Number Placeholder 3"/>
          <p:cNvSpPr>
            <a:spLocks noGrp="1"/>
          </p:cNvSpPr>
          <p:nvPr>
            <p:ph type="sldNum" sz="quarter" idx="5"/>
          </p:nvPr>
        </p:nvSpPr>
        <p:spPr bwMode="auto">
          <a:noFill/>
          <a:ln>
            <a:miter lim="800000"/>
            <a:headEnd/>
            <a:tailEnd/>
          </a:ln>
        </p:spPr>
        <p:txBody>
          <a:bodyPr/>
          <a:lstStyle/>
          <a:p>
            <a:fld id="{5ECFA101-8AF2-4F21-A17C-5FAE2262A0EA}" type="slidenum">
              <a:rPr lang="en-US" smtClean="0"/>
              <a:pPr/>
              <a:t>8</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p:spPr>
      </p:sp>
      <p:sp>
        <p:nvSpPr>
          <p:cNvPr id="225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2532" name="Slide Number Placeholder 3"/>
          <p:cNvSpPr>
            <a:spLocks noGrp="1"/>
          </p:cNvSpPr>
          <p:nvPr>
            <p:ph type="sldNum" sz="quarter" idx="5"/>
          </p:nvPr>
        </p:nvSpPr>
        <p:spPr bwMode="auto">
          <a:noFill/>
          <a:ln>
            <a:miter lim="800000"/>
            <a:headEnd/>
            <a:tailEnd/>
          </a:ln>
        </p:spPr>
        <p:txBody>
          <a:bodyPr/>
          <a:lstStyle/>
          <a:p>
            <a:fld id="{90B9B2BC-8454-4712-8325-AB8DDC5B008F}" type="slidenum">
              <a:rPr lang="en-US" smtClean="0"/>
              <a:pPr/>
              <a:t>9</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3556" name="Slide Number Placeholder 3"/>
          <p:cNvSpPr>
            <a:spLocks noGrp="1"/>
          </p:cNvSpPr>
          <p:nvPr>
            <p:ph type="sldNum" sz="quarter" idx="5"/>
          </p:nvPr>
        </p:nvSpPr>
        <p:spPr bwMode="auto">
          <a:noFill/>
          <a:ln>
            <a:miter lim="800000"/>
            <a:headEnd/>
            <a:tailEnd/>
          </a:ln>
        </p:spPr>
        <p:txBody>
          <a:bodyPr/>
          <a:lstStyle/>
          <a:p>
            <a:fld id="{1CA8DF38-0BF5-4B5A-9CF8-F01855864621}" type="slidenum">
              <a:rPr lang="en-US" smtClean="0"/>
              <a:pPr/>
              <a:t>10</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p:spPr>
      </p:sp>
      <p:sp>
        <p:nvSpPr>
          <p:cNvPr id="245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4580" name="Slide Number Placeholder 3"/>
          <p:cNvSpPr>
            <a:spLocks noGrp="1"/>
          </p:cNvSpPr>
          <p:nvPr>
            <p:ph type="sldNum" sz="quarter" idx="5"/>
          </p:nvPr>
        </p:nvSpPr>
        <p:spPr bwMode="auto">
          <a:noFill/>
          <a:ln>
            <a:miter lim="800000"/>
            <a:headEnd/>
            <a:tailEnd/>
          </a:ln>
        </p:spPr>
        <p:txBody>
          <a:bodyPr/>
          <a:lstStyle/>
          <a:p>
            <a:fld id="{3C8E0C23-C966-41A1-8F79-CCFE6123F108}" type="slidenum">
              <a:rPr lang="en-US" smtClean="0"/>
              <a:pPr/>
              <a:t>11</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5604" name="Slide Number Placeholder 3"/>
          <p:cNvSpPr>
            <a:spLocks noGrp="1"/>
          </p:cNvSpPr>
          <p:nvPr>
            <p:ph type="sldNum" sz="quarter" idx="5"/>
          </p:nvPr>
        </p:nvSpPr>
        <p:spPr bwMode="auto">
          <a:noFill/>
          <a:ln>
            <a:miter lim="800000"/>
            <a:headEnd/>
            <a:tailEnd/>
          </a:ln>
        </p:spPr>
        <p:txBody>
          <a:bodyPr/>
          <a:lstStyle/>
          <a:p>
            <a:fld id="{161C84B8-3659-46C5-A774-2DE5B67A3D30}" type="slidenum">
              <a:rPr lang="en-US" smtClean="0"/>
              <a:pPr/>
              <a:t>12</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5" y="1597821"/>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17" indent="0" algn="ctr">
              <a:buNone/>
              <a:defRPr>
                <a:solidFill>
                  <a:schemeClr val="tx1">
                    <a:tint val="75000"/>
                  </a:schemeClr>
                </a:solidFill>
              </a:defRPr>
            </a:lvl2pPr>
            <a:lvl3pPr marL="914434" indent="0" algn="ctr">
              <a:buNone/>
              <a:defRPr>
                <a:solidFill>
                  <a:schemeClr val="tx1">
                    <a:tint val="75000"/>
                  </a:schemeClr>
                </a:solidFill>
              </a:defRPr>
            </a:lvl3pPr>
            <a:lvl4pPr marL="1371652" indent="0" algn="ctr">
              <a:buNone/>
              <a:defRPr>
                <a:solidFill>
                  <a:schemeClr val="tx1">
                    <a:tint val="75000"/>
                  </a:schemeClr>
                </a:solidFill>
              </a:defRPr>
            </a:lvl4pPr>
            <a:lvl5pPr marL="1828869" indent="0" algn="ctr">
              <a:buNone/>
              <a:defRPr>
                <a:solidFill>
                  <a:schemeClr val="tx1">
                    <a:tint val="75000"/>
                  </a:schemeClr>
                </a:solidFill>
              </a:defRPr>
            </a:lvl5pPr>
            <a:lvl6pPr marL="2286086" indent="0" algn="ctr">
              <a:buNone/>
              <a:defRPr>
                <a:solidFill>
                  <a:schemeClr val="tx1">
                    <a:tint val="75000"/>
                  </a:schemeClr>
                </a:solidFill>
              </a:defRPr>
            </a:lvl6pPr>
            <a:lvl7pPr marL="2743302" indent="0" algn="ctr">
              <a:buNone/>
              <a:defRPr>
                <a:solidFill>
                  <a:schemeClr val="tx1">
                    <a:tint val="75000"/>
                  </a:schemeClr>
                </a:solidFill>
              </a:defRPr>
            </a:lvl7pPr>
            <a:lvl8pPr marL="3200520" indent="0" algn="ctr">
              <a:buNone/>
              <a:defRPr>
                <a:solidFill>
                  <a:schemeClr val="tx1">
                    <a:tint val="75000"/>
                  </a:schemeClr>
                </a:solidFill>
              </a:defRPr>
            </a:lvl8pPr>
            <a:lvl9pPr marL="365773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B895286-EC6C-47B8-BB00-8CFF2C7042B3}" type="datetime1">
              <a:rPr lang="en-US"/>
              <a:pPr>
                <a:defRPr/>
              </a:pPr>
              <a:t>1/3/2022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4DD8BCD-CA7F-433A-AE62-F536A8C8D42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C1C2333-EB6C-4E86-99C2-00E78692E741}" type="datetime1">
              <a:rPr lang="en-US"/>
              <a:pPr>
                <a:defRPr/>
              </a:pPr>
              <a:t>1/3/2022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7ADBB72-100D-466B-8125-C244F0C1D0D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399" y="154781"/>
            <a:ext cx="2057401"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1"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E92C124-E1F9-445E-A87F-ED2BFFB756DC}" type="datetime1">
              <a:rPr lang="en-US"/>
              <a:pPr>
                <a:defRPr/>
              </a:pPr>
              <a:t>1/3/2022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D7332F6-DAB5-42F8-AA28-73075E2609F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7A5BB46-98EC-4792-980A-C8B1AA0C280B}" type="datetime1">
              <a:rPr lang="en-US"/>
              <a:pPr>
                <a:defRPr/>
              </a:pPr>
              <a:t>1/3/2022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2E572BE-2272-40DD-8CAA-F8103BE4B63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7"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7" y="2180035"/>
            <a:ext cx="7772400" cy="1125140"/>
          </a:xfrm>
        </p:spPr>
        <p:txBody>
          <a:bodyPr anchor="b"/>
          <a:lstStyle>
            <a:lvl1pPr marL="0" indent="0">
              <a:buNone/>
              <a:defRPr sz="2000">
                <a:solidFill>
                  <a:schemeClr val="tx1">
                    <a:tint val="75000"/>
                  </a:schemeClr>
                </a:solidFill>
              </a:defRPr>
            </a:lvl1pPr>
            <a:lvl2pPr marL="457217" indent="0">
              <a:buNone/>
              <a:defRPr sz="1800">
                <a:solidFill>
                  <a:schemeClr val="tx1">
                    <a:tint val="75000"/>
                  </a:schemeClr>
                </a:solidFill>
              </a:defRPr>
            </a:lvl2pPr>
            <a:lvl3pPr marL="914434" indent="0">
              <a:buNone/>
              <a:defRPr sz="1600">
                <a:solidFill>
                  <a:schemeClr val="tx1">
                    <a:tint val="75000"/>
                  </a:schemeClr>
                </a:solidFill>
              </a:defRPr>
            </a:lvl3pPr>
            <a:lvl4pPr marL="1371652" indent="0">
              <a:buNone/>
              <a:defRPr sz="1400">
                <a:solidFill>
                  <a:schemeClr val="tx1">
                    <a:tint val="75000"/>
                  </a:schemeClr>
                </a:solidFill>
              </a:defRPr>
            </a:lvl4pPr>
            <a:lvl5pPr marL="1828869" indent="0">
              <a:buNone/>
              <a:defRPr sz="1400">
                <a:solidFill>
                  <a:schemeClr val="tx1">
                    <a:tint val="75000"/>
                  </a:schemeClr>
                </a:solidFill>
              </a:defRPr>
            </a:lvl5pPr>
            <a:lvl6pPr marL="2286086" indent="0">
              <a:buNone/>
              <a:defRPr sz="1400">
                <a:solidFill>
                  <a:schemeClr val="tx1">
                    <a:tint val="75000"/>
                  </a:schemeClr>
                </a:solidFill>
              </a:defRPr>
            </a:lvl6pPr>
            <a:lvl7pPr marL="2743302" indent="0">
              <a:buNone/>
              <a:defRPr sz="1400">
                <a:solidFill>
                  <a:schemeClr val="tx1">
                    <a:tint val="75000"/>
                  </a:schemeClr>
                </a:solidFill>
              </a:defRPr>
            </a:lvl7pPr>
            <a:lvl8pPr marL="3200520" indent="0">
              <a:buNone/>
              <a:defRPr sz="1400">
                <a:solidFill>
                  <a:schemeClr val="tx1">
                    <a:tint val="75000"/>
                  </a:schemeClr>
                </a:solidFill>
              </a:defRPr>
            </a:lvl8pPr>
            <a:lvl9pPr marL="3657738"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CED8D04A-AA31-4941-A2EE-7DCBA711935E}" type="datetime1">
              <a:rPr lang="en-US"/>
              <a:pPr>
                <a:defRPr/>
              </a:pPr>
              <a:t>1/3/2022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E45158D-131B-423D-B25A-1F0A117A31C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4" y="900113"/>
            <a:ext cx="4038601"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4" y="900113"/>
            <a:ext cx="4038601"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41D87D66-3BF3-420C-9B89-1D5DEF81FD66}" type="datetime1">
              <a:rPr lang="en-US"/>
              <a:pPr>
                <a:defRPr/>
              </a:pPr>
              <a:t>1/3/2022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3EEE61E-642D-4B0C-8C4B-7C489ECEE32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17" indent="0">
              <a:buNone/>
              <a:defRPr sz="2000" b="1"/>
            </a:lvl2pPr>
            <a:lvl3pPr marL="914434" indent="0">
              <a:buNone/>
              <a:defRPr sz="1800" b="1"/>
            </a:lvl3pPr>
            <a:lvl4pPr marL="1371652" indent="0">
              <a:buNone/>
              <a:defRPr sz="1600" b="1"/>
            </a:lvl4pPr>
            <a:lvl5pPr marL="1828869" indent="0">
              <a:buNone/>
              <a:defRPr sz="1600" b="1"/>
            </a:lvl5pPr>
            <a:lvl6pPr marL="2286086" indent="0">
              <a:buNone/>
              <a:defRPr sz="1600" b="1"/>
            </a:lvl6pPr>
            <a:lvl7pPr marL="2743302" indent="0">
              <a:buNone/>
              <a:defRPr sz="1600" b="1"/>
            </a:lvl7pPr>
            <a:lvl8pPr marL="3200520" indent="0">
              <a:buNone/>
              <a:defRPr sz="1600" b="1"/>
            </a:lvl8pPr>
            <a:lvl9pPr marL="365773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4" cy="479822"/>
          </a:xfrm>
        </p:spPr>
        <p:txBody>
          <a:bodyPr anchor="b"/>
          <a:lstStyle>
            <a:lvl1pPr marL="0" indent="0">
              <a:buNone/>
              <a:defRPr sz="2400" b="1"/>
            </a:lvl1pPr>
            <a:lvl2pPr marL="457217" indent="0">
              <a:buNone/>
              <a:defRPr sz="2000" b="1"/>
            </a:lvl2pPr>
            <a:lvl3pPr marL="914434" indent="0">
              <a:buNone/>
              <a:defRPr sz="1800" b="1"/>
            </a:lvl3pPr>
            <a:lvl4pPr marL="1371652" indent="0">
              <a:buNone/>
              <a:defRPr sz="1600" b="1"/>
            </a:lvl4pPr>
            <a:lvl5pPr marL="1828869" indent="0">
              <a:buNone/>
              <a:defRPr sz="1600" b="1"/>
            </a:lvl5pPr>
            <a:lvl6pPr marL="2286086" indent="0">
              <a:buNone/>
              <a:defRPr sz="1600" b="1"/>
            </a:lvl6pPr>
            <a:lvl7pPr marL="2743302" indent="0">
              <a:buNone/>
              <a:defRPr sz="1600" b="1"/>
            </a:lvl7pPr>
            <a:lvl8pPr marL="3200520" indent="0">
              <a:buNone/>
              <a:defRPr sz="1600" b="1"/>
            </a:lvl8pPr>
            <a:lvl9pPr marL="365773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4"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CA11F8D1-2C07-43AE-A28D-5CB7769DFAAE}" type="datetime1">
              <a:rPr lang="en-US"/>
              <a:pPr>
                <a:defRPr/>
              </a:pPr>
              <a:t>1/3/2022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6220433-C38F-4D79-AC21-69CCE4856FF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979F1B1-87CA-41A2-B9D8-7A0B127258E6}" type="datetime1">
              <a:rPr lang="en-US"/>
              <a:pPr>
                <a:defRPr/>
              </a:pPr>
              <a:t>1/3/2022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2701599E-CCD2-4E3E-98D9-B97F7ACA1D5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0150AA6-46A2-403F-B0DC-3A40AC1C0851}" type="datetime1">
              <a:rPr lang="en-US"/>
              <a:pPr>
                <a:defRPr/>
              </a:pPr>
              <a:t>1/3/2022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1AC2CFF-157A-4539-9731-3C8DB240B40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5" y="204791"/>
            <a:ext cx="5111749"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076326"/>
            <a:ext cx="3008313" cy="3518297"/>
          </a:xfrm>
        </p:spPr>
        <p:txBody>
          <a:bodyPr/>
          <a:lstStyle>
            <a:lvl1pPr marL="0" indent="0">
              <a:buNone/>
              <a:defRPr sz="1400"/>
            </a:lvl1pPr>
            <a:lvl2pPr marL="457217" indent="0">
              <a:buNone/>
              <a:defRPr sz="1200"/>
            </a:lvl2pPr>
            <a:lvl3pPr marL="914434" indent="0">
              <a:buNone/>
              <a:defRPr sz="1000"/>
            </a:lvl3pPr>
            <a:lvl4pPr marL="1371652" indent="0">
              <a:buNone/>
              <a:defRPr sz="900"/>
            </a:lvl4pPr>
            <a:lvl5pPr marL="1828869" indent="0">
              <a:buNone/>
              <a:defRPr sz="900"/>
            </a:lvl5pPr>
            <a:lvl6pPr marL="2286086" indent="0">
              <a:buNone/>
              <a:defRPr sz="900"/>
            </a:lvl6pPr>
            <a:lvl7pPr marL="2743302" indent="0">
              <a:buNone/>
              <a:defRPr sz="900"/>
            </a:lvl7pPr>
            <a:lvl8pPr marL="3200520" indent="0">
              <a:buNone/>
              <a:defRPr sz="900"/>
            </a:lvl8pPr>
            <a:lvl9pPr marL="3657738"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522B8A5-7120-4A7E-BB37-5AB2BFFE6B80}" type="datetime1">
              <a:rPr lang="en-US"/>
              <a:pPr>
                <a:defRPr/>
              </a:pPr>
              <a:t>1/3/2022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192F81F-DAF6-4086-A246-D6B988689E6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17" indent="0">
              <a:buNone/>
              <a:defRPr sz="2800"/>
            </a:lvl2pPr>
            <a:lvl3pPr marL="914434" indent="0">
              <a:buNone/>
              <a:defRPr sz="2400"/>
            </a:lvl3pPr>
            <a:lvl4pPr marL="1371652" indent="0">
              <a:buNone/>
              <a:defRPr sz="2000"/>
            </a:lvl4pPr>
            <a:lvl5pPr marL="1828869" indent="0">
              <a:buNone/>
              <a:defRPr sz="2000"/>
            </a:lvl5pPr>
            <a:lvl6pPr marL="2286086" indent="0">
              <a:buNone/>
              <a:defRPr sz="2000"/>
            </a:lvl6pPr>
            <a:lvl7pPr marL="2743302" indent="0">
              <a:buNone/>
              <a:defRPr sz="2000"/>
            </a:lvl7pPr>
            <a:lvl8pPr marL="3200520" indent="0">
              <a:buNone/>
              <a:defRPr sz="2000"/>
            </a:lvl8pPr>
            <a:lvl9pPr marL="3657738" indent="0">
              <a:buNone/>
              <a:defRPr sz="2000"/>
            </a:lvl9pPr>
          </a:lstStyle>
          <a:p>
            <a:pPr lvl="0"/>
            <a:endParaRPr lang="en-US" noProof="0"/>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a:lvl1pPr>
            <a:lvl2pPr marL="457217" indent="0">
              <a:buNone/>
              <a:defRPr sz="1200"/>
            </a:lvl2pPr>
            <a:lvl3pPr marL="914434" indent="0">
              <a:buNone/>
              <a:defRPr sz="1000"/>
            </a:lvl3pPr>
            <a:lvl4pPr marL="1371652" indent="0">
              <a:buNone/>
              <a:defRPr sz="900"/>
            </a:lvl4pPr>
            <a:lvl5pPr marL="1828869" indent="0">
              <a:buNone/>
              <a:defRPr sz="900"/>
            </a:lvl5pPr>
            <a:lvl6pPr marL="2286086" indent="0">
              <a:buNone/>
              <a:defRPr sz="900"/>
            </a:lvl6pPr>
            <a:lvl7pPr marL="2743302" indent="0">
              <a:buNone/>
              <a:defRPr sz="900"/>
            </a:lvl7pPr>
            <a:lvl8pPr marL="3200520" indent="0">
              <a:buNone/>
              <a:defRPr sz="900"/>
            </a:lvl8pPr>
            <a:lvl9pPr marL="3657738"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C58E226-BEB7-45A1-8E47-C6E5020B5EFC}" type="datetime1">
              <a:rPr lang="en-US"/>
              <a:pPr>
                <a:defRPr/>
              </a:pPr>
              <a:t>1/3/2022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4D6DD9B-230E-47BC-B9A1-D12363C9EBD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06375"/>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200150"/>
            <a:ext cx="8229600" cy="339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38EFD3AC-050C-4BC3-A6FE-1E1FBA75FCC6}" type="datetime1">
              <a:rPr lang="en-US"/>
              <a:pPr>
                <a:defRPr/>
              </a:pPr>
              <a:t>1/3/2022</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pPr>
              <a:defRPr/>
            </a:pPr>
            <a:fld id="{D4A8C8AD-72DB-4A09-B9AC-84ED83DD49E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95" indent="-228608" algn="l" defTabSz="91443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11" indent="-228608" algn="l" defTabSz="91443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29" indent="-228608" algn="l" defTabSz="91443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345" indent="-228608" algn="l" defTabSz="91443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34" rtl="0" eaLnBrk="1" latinLnBrk="0" hangingPunct="1">
        <a:defRPr sz="1800" kern="1200">
          <a:solidFill>
            <a:schemeClr val="tx1"/>
          </a:solidFill>
          <a:latin typeface="+mn-lt"/>
          <a:ea typeface="+mn-ea"/>
          <a:cs typeface="+mn-cs"/>
        </a:defRPr>
      </a:lvl1pPr>
      <a:lvl2pPr marL="457217" algn="l" defTabSz="914434" rtl="0" eaLnBrk="1" latinLnBrk="0" hangingPunct="1">
        <a:defRPr sz="1800" kern="1200">
          <a:solidFill>
            <a:schemeClr val="tx1"/>
          </a:solidFill>
          <a:latin typeface="+mn-lt"/>
          <a:ea typeface="+mn-ea"/>
          <a:cs typeface="+mn-cs"/>
        </a:defRPr>
      </a:lvl2pPr>
      <a:lvl3pPr marL="914434" algn="l" defTabSz="914434" rtl="0" eaLnBrk="1" latinLnBrk="0" hangingPunct="1">
        <a:defRPr sz="1800" kern="1200">
          <a:solidFill>
            <a:schemeClr val="tx1"/>
          </a:solidFill>
          <a:latin typeface="+mn-lt"/>
          <a:ea typeface="+mn-ea"/>
          <a:cs typeface="+mn-cs"/>
        </a:defRPr>
      </a:lvl3pPr>
      <a:lvl4pPr marL="1371652" algn="l" defTabSz="914434" rtl="0" eaLnBrk="1" latinLnBrk="0" hangingPunct="1">
        <a:defRPr sz="1800" kern="1200">
          <a:solidFill>
            <a:schemeClr val="tx1"/>
          </a:solidFill>
          <a:latin typeface="+mn-lt"/>
          <a:ea typeface="+mn-ea"/>
          <a:cs typeface="+mn-cs"/>
        </a:defRPr>
      </a:lvl4pPr>
      <a:lvl5pPr marL="1828869" algn="l" defTabSz="914434" rtl="0" eaLnBrk="1" latinLnBrk="0" hangingPunct="1">
        <a:defRPr sz="1800" kern="1200">
          <a:solidFill>
            <a:schemeClr val="tx1"/>
          </a:solidFill>
          <a:latin typeface="+mn-lt"/>
          <a:ea typeface="+mn-ea"/>
          <a:cs typeface="+mn-cs"/>
        </a:defRPr>
      </a:lvl5pPr>
      <a:lvl6pPr marL="2286086" algn="l" defTabSz="914434" rtl="0" eaLnBrk="1" latinLnBrk="0" hangingPunct="1">
        <a:defRPr sz="1800" kern="1200">
          <a:solidFill>
            <a:schemeClr val="tx1"/>
          </a:solidFill>
          <a:latin typeface="+mn-lt"/>
          <a:ea typeface="+mn-ea"/>
          <a:cs typeface="+mn-cs"/>
        </a:defRPr>
      </a:lvl6pPr>
      <a:lvl7pPr marL="2743302" algn="l" defTabSz="914434" rtl="0" eaLnBrk="1" latinLnBrk="0" hangingPunct="1">
        <a:defRPr sz="1800" kern="1200">
          <a:solidFill>
            <a:schemeClr val="tx1"/>
          </a:solidFill>
          <a:latin typeface="+mn-lt"/>
          <a:ea typeface="+mn-ea"/>
          <a:cs typeface="+mn-cs"/>
        </a:defRPr>
      </a:lvl7pPr>
      <a:lvl8pPr marL="3200520" algn="l" defTabSz="914434" rtl="0" eaLnBrk="1" latinLnBrk="0" hangingPunct="1">
        <a:defRPr sz="1800" kern="1200">
          <a:solidFill>
            <a:schemeClr val="tx1"/>
          </a:solidFill>
          <a:latin typeface="+mn-lt"/>
          <a:ea typeface="+mn-ea"/>
          <a:cs typeface="+mn-cs"/>
        </a:defRPr>
      </a:lvl8pPr>
      <a:lvl9pPr marL="3657738" algn="l" defTabSz="91443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image" Target="../media/image5.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Slide Number Placeholder 3"/>
          <p:cNvSpPr>
            <a:spLocks noGrp="1"/>
          </p:cNvSpPr>
          <p:nvPr>
            <p:ph type="sldNum" sz="quarter" idx="12"/>
          </p:nvPr>
        </p:nvSpPr>
        <p:spPr bwMode="auto">
          <a:noFill/>
          <a:ln>
            <a:miter lim="800000"/>
            <a:headEnd/>
            <a:tailEnd/>
          </a:ln>
        </p:spPr>
        <p:txBody>
          <a:bodyPr/>
          <a:lstStyle/>
          <a:p>
            <a:fld id="{7DB8289A-D5FD-4F01-80D8-046AF8375F6D}" type="slidenum">
              <a:rPr lang="en-US" smtClean="0"/>
              <a:pPr/>
              <a:t>1</a:t>
            </a:fld>
            <a:endParaRPr lang="en-US" smtClean="0"/>
          </a:p>
        </p:txBody>
      </p:sp>
      <p:sp>
        <p:nvSpPr>
          <p:cNvPr id="2051" name="Subtitle 2"/>
          <p:cNvSpPr txBox="1">
            <a:spLocks/>
          </p:cNvSpPr>
          <p:nvPr/>
        </p:nvSpPr>
        <p:spPr bwMode="auto">
          <a:xfrm>
            <a:off x="0" y="1962150"/>
            <a:ext cx="9144000" cy="887413"/>
          </a:xfrm>
          <a:prstGeom prst="rect">
            <a:avLst/>
          </a:prstGeom>
          <a:noFill/>
          <a:ln w="9525">
            <a:noFill/>
            <a:miter lim="800000"/>
            <a:headEnd/>
            <a:tailEnd/>
          </a:ln>
        </p:spPr>
        <p:txBody>
          <a:bodyPr/>
          <a:lstStyle/>
          <a:p>
            <a:pPr marL="342900" indent="-342900" algn="ctr" eaLnBrk="1" hangingPunct="1">
              <a:spcBef>
                <a:spcPct val="20000"/>
              </a:spcBef>
            </a:pPr>
            <a:r>
              <a:rPr lang="en-US" sz="2800" b="1">
                <a:solidFill>
                  <a:srgbClr val="353C5F"/>
                </a:solidFill>
                <a:latin typeface="Century Gothic" pitchFamily="34" charset="0"/>
                <a:cs typeface="Times New Roman" pitchFamily="18" charset="0"/>
              </a:rPr>
              <a:t>MANAGEMENT OF INVENTORY SYSTEMS</a:t>
            </a:r>
          </a:p>
          <a:p>
            <a:pPr marL="342900" indent="-342900" algn="ctr" eaLnBrk="1" hangingPunct="1">
              <a:spcBef>
                <a:spcPct val="20000"/>
              </a:spcBef>
            </a:pPr>
            <a:r>
              <a:rPr lang="en-US" sz="2000" b="1">
                <a:solidFill>
                  <a:schemeClr val="accent2"/>
                </a:solidFill>
                <a:latin typeface="Century Gothic" pitchFamily="34" charset="0"/>
              </a:rPr>
              <a:t>Introduction to Inventory and Materials Management</a:t>
            </a:r>
          </a:p>
        </p:txBody>
      </p:sp>
      <p:sp>
        <p:nvSpPr>
          <p:cNvPr id="2052" name="Subtitle 2"/>
          <p:cNvSpPr txBox="1">
            <a:spLocks/>
          </p:cNvSpPr>
          <p:nvPr/>
        </p:nvSpPr>
        <p:spPr bwMode="auto">
          <a:xfrm>
            <a:off x="1371600" y="3105150"/>
            <a:ext cx="6781800" cy="1120775"/>
          </a:xfrm>
          <a:prstGeom prst="rect">
            <a:avLst/>
          </a:prstGeom>
          <a:noFill/>
          <a:ln w="9525">
            <a:noFill/>
            <a:miter lim="800000"/>
            <a:headEnd/>
            <a:tailEnd/>
          </a:ln>
        </p:spPr>
        <p:txBody>
          <a:bodyPr/>
          <a:lstStyle/>
          <a:p>
            <a:pPr algn="ctr" eaLnBrk="1" hangingPunct="1">
              <a:spcBef>
                <a:spcPct val="20000"/>
              </a:spcBef>
            </a:pPr>
            <a:r>
              <a:rPr lang="en-US" sz="1400" b="1">
                <a:solidFill>
                  <a:srgbClr val="353C5F"/>
                </a:solidFill>
                <a:latin typeface="Century Gothic" pitchFamily="34" charset="0"/>
              </a:rPr>
              <a:t>PROF PRADIP KUMAR RAY</a:t>
            </a:r>
          </a:p>
          <a:p>
            <a:pPr algn="ctr" eaLnBrk="1" hangingPunct="1">
              <a:spcBef>
                <a:spcPct val="20000"/>
              </a:spcBef>
            </a:pPr>
            <a:r>
              <a:rPr lang="en-US" sz="1200" b="1">
                <a:solidFill>
                  <a:schemeClr val="accent2"/>
                </a:solidFill>
                <a:latin typeface="Century Gothic" pitchFamily="34" charset="0"/>
              </a:rPr>
              <a:t>DEPARTMENT OF INDUSTRIAL AND SYSTEMS ENGINEERING</a:t>
            </a:r>
          </a:p>
          <a:p>
            <a:pPr algn="ctr" eaLnBrk="1" hangingPunct="1">
              <a:spcBef>
                <a:spcPct val="20000"/>
              </a:spcBef>
            </a:pPr>
            <a:r>
              <a:rPr lang="en-US" sz="1200" b="1">
                <a:solidFill>
                  <a:schemeClr val="accent2"/>
                </a:solidFill>
                <a:latin typeface="Century Gothic" pitchFamily="34" charset="0"/>
              </a:rPr>
              <a:t> IIT KHARAGPUR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2"/>
          <p:cNvSpPr>
            <a:spLocks noGrp="1"/>
          </p:cNvSpPr>
          <p:nvPr>
            <p:ph type="sldNum" sz="quarter" idx="12"/>
          </p:nvPr>
        </p:nvSpPr>
        <p:spPr bwMode="auto">
          <a:noFill/>
          <a:ln>
            <a:miter lim="800000"/>
            <a:headEnd/>
            <a:tailEnd/>
          </a:ln>
        </p:spPr>
        <p:txBody>
          <a:bodyPr/>
          <a:lstStyle/>
          <a:p>
            <a:fld id="{0998FFC1-9D1A-471D-A333-FCEA0C413D2F}" type="slidenum">
              <a:rPr lang="en-US" smtClean="0"/>
              <a:pPr/>
              <a:t>10</a:t>
            </a:fld>
            <a:endParaRPr lang="en-US" smtClean="0"/>
          </a:p>
        </p:txBody>
      </p:sp>
      <p:cxnSp>
        <p:nvCxnSpPr>
          <p:cNvPr id="11" name="Straight Connector 10"/>
          <p:cNvCxnSpPr/>
          <p:nvPr/>
        </p:nvCxnSpPr>
        <p:spPr>
          <a:xfrm rot="5400000">
            <a:off x="4233069" y="480298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11268" name="TextBox 7"/>
          <p:cNvSpPr txBox="1">
            <a:spLocks noChangeArrowheads="1"/>
          </p:cNvSpPr>
          <p:nvPr/>
        </p:nvSpPr>
        <p:spPr bwMode="auto">
          <a:xfrm>
            <a:off x="0" y="438150"/>
            <a:ext cx="9067800" cy="523875"/>
          </a:xfrm>
          <a:prstGeom prst="rect">
            <a:avLst/>
          </a:prstGeom>
          <a:noFill/>
          <a:ln w="9525">
            <a:noFill/>
            <a:miter lim="800000"/>
            <a:headEnd/>
            <a:tailEnd/>
          </a:ln>
        </p:spPr>
        <p:txBody>
          <a:bodyPr>
            <a:spAutoFit/>
          </a:bodyPr>
          <a:lstStyle/>
          <a:p>
            <a:pPr marL="342900" indent="-342900" algn="ctr" eaLnBrk="1" hangingPunct="1">
              <a:spcBef>
                <a:spcPct val="20000"/>
              </a:spcBef>
            </a:pPr>
            <a:r>
              <a:rPr lang="en-US" sz="2800" b="1">
                <a:solidFill>
                  <a:srgbClr val="C0504D"/>
                </a:solidFill>
                <a:latin typeface="Century Gothic" pitchFamily="34" charset="0"/>
              </a:rPr>
              <a:t>Types of Inventory</a:t>
            </a:r>
          </a:p>
        </p:txBody>
      </p:sp>
      <p:sp>
        <p:nvSpPr>
          <p:cNvPr id="9" name="TextBox 8"/>
          <p:cNvSpPr txBox="1"/>
          <p:nvPr/>
        </p:nvSpPr>
        <p:spPr>
          <a:xfrm>
            <a:off x="5105400" y="4476750"/>
            <a:ext cx="3962400" cy="647700"/>
          </a:xfrm>
          <a:prstGeom prst="rect">
            <a:avLst/>
          </a:prstGeom>
          <a:noFill/>
        </p:spPr>
        <p:txBody>
          <a:bodyPr wrap="none">
            <a:spAutoFit/>
          </a:bodyPr>
          <a:lstStyle/>
          <a:p>
            <a:pPr algn="ctr" eaLnBrk="1" fontAlgn="auto" hangingPunct="1">
              <a:spcBef>
                <a:spcPts val="0"/>
              </a:spcBef>
              <a:spcAft>
                <a:spcPts val="0"/>
              </a:spcAft>
              <a:defRPr/>
            </a:pPr>
            <a:r>
              <a:rPr lang="en-US" sz="1200" b="1" dirty="0">
                <a:solidFill>
                  <a:schemeClr val="bg1">
                    <a:lumMod val="85000"/>
                  </a:schemeClr>
                </a:solidFill>
                <a:latin typeface="+mn-lt"/>
                <a:cs typeface="+mn-cs"/>
              </a:rPr>
              <a:t>PROF PRADIP KUMAR RAY</a:t>
            </a:r>
          </a:p>
          <a:p>
            <a:pPr algn="ctr" eaLnBrk="1" fontAlgn="auto" hangingPunct="1">
              <a:spcBef>
                <a:spcPts val="0"/>
              </a:spcBef>
              <a:spcAft>
                <a:spcPts val="0"/>
              </a:spcAft>
              <a:defRPr/>
            </a:pPr>
            <a:r>
              <a:rPr lang="en-US" sz="1200" b="1" dirty="0">
                <a:solidFill>
                  <a:schemeClr val="bg1">
                    <a:lumMod val="85000"/>
                  </a:schemeClr>
                </a:solidFill>
                <a:latin typeface="+mn-lt"/>
                <a:cs typeface="+mn-cs"/>
              </a:rPr>
              <a:t>DEPARTMENT OF INDUSTRIAL AND SYSTEMS ENGINEERING</a:t>
            </a:r>
          </a:p>
          <a:p>
            <a:pPr algn="ctr" eaLnBrk="1" fontAlgn="auto" hangingPunct="1">
              <a:spcBef>
                <a:spcPts val="0"/>
              </a:spcBef>
              <a:spcAft>
                <a:spcPts val="0"/>
              </a:spcAft>
              <a:defRPr/>
            </a:pPr>
            <a:r>
              <a:rPr lang="en-US" sz="1200" b="1" dirty="0">
                <a:solidFill>
                  <a:schemeClr val="bg1">
                    <a:lumMod val="85000"/>
                  </a:schemeClr>
                </a:solidFill>
                <a:latin typeface="+mn-lt"/>
                <a:cs typeface="+mn-cs"/>
              </a:rPr>
              <a:t>IIT KHARAGPUR</a:t>
            </a:r>
          </a:p>
        </p:txBody>
      </p:sp>
      <p:sp>
        <p:nvSpPr>
          <p:cNvPr id="11270" name="TextBox 12"/>
          <p:cNvSpPr txBox="1">
            <a:spLocks noChangeArrowheads="1"/>
          </p:cNvSpPr>
          <p:nvPr/>
        </p:nvSpPr>
        <p:spPr bwMode="auto">
          <a:xfrm>
            <a:off x="381000" y="1200150"/>
            <a:ext cx="8458200" cy="2554288"/>
          </a:xfrm>
          <a:prstGeom prst="rect">
            <a:avLst/>
          </a:prstGeom>
          <a:noFill/>
          <a:ln w="9525">
            <a:noFill/>
            <a:miter lim="800000"/>
            <a:headEnd/>
            <a:tailEnd/>
          </a:ln>
        </p:spPr>
        <p:txBody>
          <a:bodyPr>
            <a:spAutoFit/>
          </a:bodyPr>
          <a:lstStyle/>
          <a:p>
            <a:pPr marL="114300" indent="-114300" algn="just" eaLnBrk="1" hangingPunct="1">
              <a:buFont typeface="Arial" charset="0"/>
              <a:buChar char="•"/>
            </a:pPr>
            <a:r>
              <a:rPr lang="en-US" sz="2000">
                <a:latin typeface="Calibri" pitchFamily="34" charset="0"/>
              </a:rPr>
              <a:t>MRO – not part of final product.</a:t>
            </a:r>
          </a:p>
          <a:p>
            <a:pPr marL="114300" indent="-114300" algn="just" eaLnBrk="1" hangingPunct="1">
              <a:buFont typeface="Arial" charset="0"/>
              <a:buChar char="•"/>
            </a:pPr>
            <a:r>
              <a:rPr lang="en-US" sz="2000">
                <a:latin typeface="Calibri" pitchFamily="34" charset="0"/>
              </a:rPr>
              <a:t>R/M – inputs to production process, usually purchased from suppliers.</a:t>
            </a:r>
          </a:p>
          <a:p>
            <a:pPr marL="114300" indent="-114300" algn="just" eaLnBrk="1" hangingPunct="1">
              <a:buFont typeface="Arial" charset="0"/>
              <a:buChar char="•"/>
            </a:pPr>
            <a:r>
              <a:rPr lang="en-US" sz="2000">
                <a:latin typeface="Calibri" pitchFamily="34" charset="0"/>
              </a:rPr>
              <a:t>WIP – partially completed products still in production process.</a:t>
            </a:r>
          </a:p>
          <a:p>
            <a:pPr marL="114300" indent="-114300" algn="just" eaLnBrk="1" hangingPunct="1">
              <a:buFont typeface="Arial" charset="0"/>
              <a:buChar char="•"/>
            </a:pPr>
            <a:r>
              <a:rPr lang="en-US" sz="2000">
                <a:latin typeface="Calibri" pitchFamily="34" charset="0"/>
              </a:rPr>
              <a:t>F/G – final product, ready for storage, distribution, and sale.</a:t>
            </a:r>
          </a:p>
          <a:p>
            <a:pPr marL="114300" indent="-114300" algn="just" eaLnBrk="1" hangingPunct="1">
              <a:buFont typeface="Arial" charset="0"/>
              <a:buChar char="•"/>
            </a:pPr>
            <a:r>
              <a:rPr lang="en-US" sz="2000">
                <a:latin typeface="Calibri" pitchFamily="34" charset="0"/>
              </a:rPr>
              <a:t>In a production system for a product, these categories of inventory need to be explicitly defined.</a:t>
            </a:r>
          </a:p>
          <a:p>
            <a:pPr marL="114300" indent="-114300" algn="just" eaLnBrk="1" hangingPunct="1">
              <a:buFont typeface="Arial" charset="0"/>
              <a:buChar char="•"/>
            </a:pPr>
            <a:r>
              <a:rPr lang="en-US" sz="2000">
                <a:latin typeface="Calibri" pitchFamily="34" charset="0"/>
              </a:rPr>
              <a:t>As the state of inventory changes, the function or the use of each category of the inventory also changes. This concept is depicted in the figure below:</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2"/>
          <p:cNvSpPr>
            <a:spLocks noGrp="1"/>
          </p:cNvSpPr>
          <p:nvPr>
            <p:ph type="sldNum" sz="quarter" idx="12"/>
          </p:nvPr>
        </p:nvSpPr>
        <p:spPr bwMode="auto">
          <a:noFill/>
          <a:ln>
            <a:miter lim="800000"/>
            <a:headEnd/>
            <a:tailEnd/>
          </a:ln>
        </p:spPr>
        <p:txBody>
          <a:bodyPr/>
          <a:lstStyle/>
          <a:p>
            <a:fld id="{279F3C41-9E17-43BF-AD60-8A68FAEFFCF1}" type="slidenum">
              <a:rPr lang="en-US" smtClean="0"/>
              <a:pPr/>
              <a:t>11</a:t>
            </a:fld>
            <a:endParaRPr lang="en-US" smtClean="0"/>
          </a:p>
        </p:txBody>
      </p:sp>
      <p:cxnSp>
        <p:nvCxnSpPr>
          <p:cNvPr id="11" name="Straight Connector 10"/>
          <p:cNvCxnSpPr/>
          <p:nvPr/>
        </p:nvCxnSpPr>
        <p:spPr>
          <a:xfrm rot="5400000">
            <a:off x="4233069" y="480298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12292" name="TextBox 7"/>
          <p:cNvSpPr txBox="1">
            <a:spLocks noChangeArrowheads="1"/>
          </p:cNvSpPr>
          <p:nvPr/>
        </p:nvSpPr>
        <p:spPr bwMode="auto">
          <a:xfrm>
            <a:off x="0" y="361950"/>
            <a:ext cx="9067800" cy="523875"/>
          </a:xfrm>
          <a:prstGeom prst="rect">
            <a:avLst/>
          </a:prstGeom>
          <a:noFill/>
          <a:ln w="9525">
            <a:noFill/>
            <a:miter lim="800000"/>
            <a:headEnd/>
            <a:tailEnd/>
          </a:ln>
        </p:spPr>
        <p:txBody>
          <a:bodyPr>
            <a:spAutoFit/>
          </a:bodyPr>
          <a:lstStyle/>
          <a:p>
            <a:pPr marL="342900" indent="-342900" algn="ctr" eaLnBrk="1" hangingPunct="1">
              <a:spcBef>
                <a:spcPct val="20000"/>
              </a:spcBef>
            </a:pPr>
            <a:r>
              <a:rPr lang="en-US" sz="2800" b="1">
                <a:solidFill>
                  <a:srgbClr val="C0504D"/>
                </a:solidFill>
                <a:latin typeface="Century Gothic" pitchFamily="34" charset="0"/>
              </a:rPr>
              <a:t>Types of Inventory</a:t>
            </a:r>
          </a:p>
        </p:txBody>
      </p:sp>
      <p:sp>
        <p:nvSpPr>
          <p:cNvPr id="9" name="TextBox 8"/>
          <p:cNvSpPr txBox="1"/>
          <p:nvPr/>
        </p:nvSpPr>
        <p:spPr>
          <a:xfrm>
            <a:off x="5105400" y="4476750"/>
            <a:ext cx="3962400" cy="647700"/>
          </a:xfrm>
          <a:prstGeom prst="rect">
            <a:avLst/>
          </a:prstGeom>
          <a:noFill/>
        </p:spPr>
        <p:txBody>
          <a:bodyPr wrap="none">
            <a:spAutoFit/>
          </a:bodyPr>
          <a:lstStyle/>
          <a:p>
            <a:pPr algn="ctr" eaLnBrk="1" fontAlgn="auto" hangingPunct="1">
              <a:spcBef>
                <a:spcPts val="0"/>
              </a:spcBef>
              <a:spcAft>
                <a:spcPts val="0"/>
              </a:spcAft>
              <a:defRPr/>
            </a:pPr>
            <a:r>
              <a:rPr lang="en-US" sz="1200" b="1" dirty="0">
                <a:solidFill>
                  <a:schemeClr val="bg1">
                    <a:lumMod val="85000"/>
                  </a:schemeClr>
                </a:solidFill>
                <a:latin typeface="+mn-lt"/>
                <a:cs typeface="+mn-cs"/>
              </a:rPr>
              <a:t>PROF PRADIP KUMAR RAY</a:t>
            </a:r>
          </a:p>
          <a:p>
            <a:pPr algn="ctr" eaLnBrk="1" fontAlgn="auto" hangingPunct="1">
              <a:spcBef>
                <a:spcPts val="0"/>
              </a:spcBef>
              <a:spcAft>
                <a:spcPts val="0"/>
              </a:spcAft>
              <a:defRPr/>
            </a:pPr>
            <a:r>
              <a:rPr lang="en-US" sz="1200" b="1" dirty="0">
                <a:solidFill>
                  <a:schemeClr val="bg1">
                    <a:lumMod val="85000"/>
                  </a:schemeClr>
                </a:solidFill>
                <a:latin typeface="+mn-lt"/>
                <a:cs typeface="+mn-cs"/>
              </a:rPr>
              <a:t>DEPARTMENT OF INDUSTRIAL AND SYSTEMS ENGINEERING</a:t>
            </a:r>
          </a:p>
          <a:p>
            <a:pPr algn="ctr" eaLnBrk="1" fontAlgn="auto" hangingPunct="1">
              <a:spcBef>
                <a:spcPts val="0"/>
              </a:spcBef>
              <a:spcAft>
                <a:spcPts val="0"/>
              </a:spcAft>
              <a:defRPr/>
            </a:pPr>
            <a:r>
              <a:rPr lang="en-US" sz="1200" b="1" dirty="0">
                <a:solidFill>
                  <a:schemeClr val="bg1">
                    <a:lumMod val="85000"/>
                  </a:schemeClr>
                </a:solidFill>
                <a:latin typeface="+mn-lt"/>
                <a:cs typeface="+mn-cs"/>
              </a:rPr>
              <a:t>IIT KHARAGPUR</a:t>
            </a:r>
          </a:p>
        </p:txBody>
      </p:sp>
      <p:grpSp>
        <p:nvGrpSpPr>
          <p:cNvPr id="12294" name="Group 30"/>
          <p:cNvGrpSpPr>
            <a:grpSpLocks/>
          </p:cNvGrpSpPr>
          <p:nvPr/>
        </p:nvGrpSpPr>
        <p:grpSpPr bwMode="auto">
          <a:xfrm>
            <a:off x="2133600" y="1352550"/>
            <a:ext cx="4267200" cy="2895600"/>
            <a:chOff x="762000" y="1123950"/>
            <a:chExt cx="4343400" cy="2971800"/>
          </a:xfrm>
        </p:grpSpPr>
        <p:sp>
          <p:nvSpPr>
            <p:cNvPr id="7" name="Rectangle 6"/>
            <p:cNvSpPr/>
            <p:nvPr/>
          </p:nvSpPr>
          <p:spPr>
            <a:xfrm>
              <a:off x="762000" y="1886451"/>
              <a:ext cx="1295910" cy="381251"/>
            </a:xfrm>
            <a:prstGeom prst="rect">
              <a:avLst/>
            </a:prstGeom>
            <a:ln w="12700"/>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r>
                <a:rPr lang="en-US" dirty="0"/>
                <a:t>Idle</a:t>
              </a:r>
            </a:p>
          </p:txBody>
        </p:sp>
        <p:sp>
          <p:nvSpPr>
            <p:cNvPr id="10" name="Rectangle 9"/>
            <p:cNvSpPr/>
            <p:nvPr/>
          </p:nvSpPr>
          <p:spPr>
            <a:xfrm>
              <a:off x="762000" y="3714499"/>
              <a:ext cx="1295910" cy="381251"/>
            </a:xfrm>
            <a:prstGeom prst="rect">
              <a:avLst/>
            </a:prstGeom>
            <a:ln w="12700"/>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r>
                <a:rPr lang="en-US" dirty="0"/>
                <a:t>Incomplete</a:t>
              </a:r>
            </a:p>
          </p:txBody>
        </p:sp>
        <p:sp>
          <p:nvSpPr>
            <p:cNvPr id="12" name="Rectangle 11"/>
            <p:cNvSpPr/>
            <p:nvPr/>
          </p:nvSpPr>
          <p:spPr>
            <a:xfrm>
              <a:off x="3809490" y="1123950"/>
              <a:ext cx="1295910" cy="381251"/>
            </a:xfrm>
            <a:prstGeom prst="rect">
              <a:avLst/>
            </a:prstGeom>
            <a:ln w="12700"/>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r>
                <a:rPr lang="en-US" dirty="0"/>
                <a:t>Sale</a:t>
              </a:r>
            </a:p>
          </p:txBody>
        </p:sp>
        <p:sp>
          <p:nvSpPr>
            <p:cNvPr id="14" name="Rectangle 13"/>
            <p:cNvSpPr/>
            <p:nvPr/>
          </p:nvSpPr>
          <p:spPr>
            <a:xfrm>
              <a:off x="3809490" y="1886451"/>
              <a:ext cx="1295910" cy="381251"/>
            </a:xfrm>
            <a:prstGeom prst="rect">
              <a:avLst/>
            </a:prstGeom>
            <a:ln w="12700"/>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r>
                <a:rPr lang="en-US" dirty="0"/>
                <a:t>Use</a:t>
              </a:r>
            </a:p>
          </p:txBody>
        </p:sp>
        <p:sp>
          <p:nvSpPr>
            <p:cNvPr id="15" name="Rectangle 14"/>
            <p:cNvSpPr/>
            <p:nvPr/>
          </p:nvSpPr>
          <p:spPr>
            <a:xfrm>
              <a:off x="3809490" y="2647324"/>
              <a:ext cx="1295910" cy="381251"/>
            </a:xfrm>
            <a:prstGeom prst="rect">
              <a:avLst/>
            </a:prstGeom>
            <a:ln w="12700"/>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r>
                <a:rPr lang="en-US" dirty="0"/>
                <a:t>Transform</a:t>
              </a:r>
            </a:p>
          </p:txBody>
        </p:sp>
        <p:cxnSp>
          <p:nvCxnSpPr>
            <p:cNvPr id="17" name="Straight Arrow Connector 16"/>
            <p:cNvCxnSpPr>
              <a:stCxn id="7" idx="3"/>
              <a:endCxn id="12" idx="1"/>
            </p:cNvCxnSpPr>
            <p:nvPr/>
          </p:nvCxnSpPr>
          <p:spPr>
            <a:xfrm flipV="1">
              <a:off x="2057910" y="1314576"/>
              <a:ext cx="1751579" cy="762501"/>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7" idx="3"/>
              <a:endCxn id="14" idx="1"/>
            </p:cNvCxnSpPr>
            <p:nvPr/>
          </p:nvCxnSpPr>
          <p:spPr>
            <a:xfrm>
              <a:off x="2057910" y="2077077"/>
              <a:ext cx="1751579" cy="1629"/>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7" idx="3"/>
              <a:endCxn id="15" idx="1"/>
            </p:cNvCxnSpPr>
            <p:nvPr/>
          </p:nvCxnSpPr>
          <p:spPr>
            <a:xfrm>
              <a:off x="2057910" y="2077077"/>
              <a:ext cx="1751579" cy="760872"/>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10" idx="3"/>
              <a:endCxn id="15" idx="1"/>
            </p:cNvCxnSpPr>
            <p:nvPr/>
          </p:nvCxnSpPr>
          <p:spPr>
            <a:xfrm flipV="1">
              <a:off x="2057910" y="2837949"/>
              <a:ext cx="1751579" cy="1067177"/>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sp>
          <p:nvSpPr>
            <p:cNvPr id="27" name="Rectangle 26"/>
            <p:cNvSpPr/>
            <p:nvPr/>
          </p:nvSpPr>
          <p:spPr>
            <a:xfrm rot="20157324">
              <a:off x="2870682" y="1264068"/>
              <a:ext cx="575242" cy="368216"/>
            </a:xfrm>
            <a:prstGeom prst="rect">
              <a:avLst/>
            </a:prstGeom>
            <a:noFill/>
            <a:ln w="12700">
              <a:noFill/>
            </a:ln>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r>
                <a:rPr lang="en-US" sz="1200" dirty="0"/>
                <a:t>F/G</a:t>
              </a:r>
            </a:p>
          </p:txBody>
        </p:sp>
        <p:sp>
          <p:nvSpPr>
            <p:cNvPr id="28" name="Rectangle 27"/>
            <p:cNvSpPr/>
            <p:nvPr/>
          </p:nvSpPr>
          <p:spPr>
            <a:xfrm>
              <a:off x="2945011" y="1746334"/>
              <a:ext cx="576857" cy="368216"/>
            </a:xfrm>
            <a:prstGeom prst="rect">
              <a:avLst/>
            </a:prstGeom>
            <a:noFill/>
            <a:ln w="12700">
              <a:noFill/>
            </a:ln>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r>
                <a:rPr lang="en-US" sz="1200" dirty="0"/>
                <a:t>MRO</a:t>
              </a:r>
            </a:p>
          </p:txBody>
        </p:sp>
        <p:sp>
          <p:nvSpPr>
            <p:cNvPr id="29" name="Rectangle 28"/>
            <p:cNvSpPr/>
            <p:nvPr/>
          </p:nvSpPr>
          <p:spPr>
            <a:xfrm rot="1404340">
              <a:off x="2945011" y="2256298"/>
              <a:ext cx="576857" cy="368216"/>
            </a:xfrm>
            <a:prstGeom prst="rect">
              <a:avLst/>
            </a:prstGeom>
            <a:noFill/>
            <a:ln w="12700">
              <a:noFill/>
            </a:ln>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r>
                <a:rPr lang="en-US" sz="1200" dirty="0"/>
                <a:t>R/M</a:t>
              </a:r>
            </a:p>
          </p:txBody>
        </p:sp>
        <p:sp>
          <p:nvSpPr>
            <p:cNvPr id="30" name="Rectangle 29"/>
            <p:cNvSpPr/>
            <p:nvPr/>
          </p:nvSpPr>
          <p:spPr>
            <a:xfrm rot="19667305">
              <a:off x="2570135" y="3072564"/>
              <a:ext cx="576857" cy="369846"/>
            </a:xfrm>
            <a:prstGeom prst="rect">
              <a:avLst/>
            </a:prstGeom>
            <a:noFill/>
            <a:ln w="12700">
              <a:noFill/>
            </a:ln>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r>
                <a:rPr lang="en-US" sz="1200" dirty="0"/>
                <a:t>WIP</a:t>
              </a:r>
            </a:p>
          </p:txBody>
        </p:sp>
      </p:grpSp>
      <p:sp>
        <p:nvSpPr>
          <p:cNvPr id="12295" name="TextBox 40"/>
          <p:cNvSpPr txBox="1">
            <a:spLocks noChangeArrowheads="1"/>
          </p:cNvSpPr>
          <p:nvPr/>
        </p:nvSpPr>
        <p:spPr bwMode="auto">
          <a:xfrm>
            <a:off x="2057400" y="895350"/>
            <a:ext cx="1524000" cy="307975"/>
          </a:xfrm>
          <a:prstGeom prst="rect">
            <a:avLst/>
          </a:prstGeom>
          <a:noFill/>
          <a:ln w="9525">
            <a:noFill/>
            <a:miter lim="800000"/>
            <a:headEnd/>
            <a:tailEnd/>
          </a:ln>
        </p:spPr>
        <p:txBody>
          <a:bodyPr>
            <a:spAutoFit/>
          </a:bodyPr>
          <a:lstStyle/>
          <a:p>
            <a:pPr eaLnBrk="1" hangingPunct="1"/>
            <a:r>
              <a:rPr lang="en-US" sz="1400" u="sng">
                <a:latin typeface="Calibri" pitchFamily="34" charset="0"/>
              </a:rPr>
              <a:t>State of inventory</a:t>
            </a:r>
          </a:p>
        </p:txBody>
      </p:sp>
      <p:sp>
        <p:nvSpPr>
          <p:cNvPr id="12296" name="TextBox 41"/>
          <p:cNvSpPr txBox="1">
            <a:spLocks noChangeArrowheads="1"/>
          </p:cNvSpPr>
          <p:nvPr/>
        </p:nvSpPr>
        <p:spPr bwMode="auto">
          <a:xfrm>
            <a:off x="5029200" y="895350"/>
            <a:ext cx="1828800" cy="307975"/>
          </a:xfrm>
          <a:prstGeom prst="rect">
            <a:avLst/>
          </a:prstGeom>
          <a:noFill/>
          <a:ln w="9525">
            <a:noFill/>
            <a:miter lim="800000"/>
            <a:headEnd/>
            <a:tailEnd/>
          </a:ln>
        </p:spPr>
        <p:txBody>
          <a:bodyPr>
            <a:spAutoFit/>
          </a:bodyPr>
          <a:lstStyle/>
          <a:p>
            <a:pPr eaLnBrk="1" hangingPunct="1"/>
            <a:r>
              <a:rPr lang="en-US" sz="1400" u="sng">
                <a:latin typeface="Calibri" pitchFamily="34" charset="0"/>
              </a:rPr>
              <a:t>Subsequent Function</a:t>
            </a:r>
          </a:p>
        </p:txBody>
      </p:sp>
      <p:sp>
        <p:nvSpPr>
          <p:cNvPr id="12297" name="TextBox 42"/>
          <p:cNvSpPr txBox="1">
            <a:spLocks noChangeArrowheads="1"/>
          </p:cNvSpPr>
          <p:nvPr/>
        </p:nvSpPr>
        <p:spPr bwMode="auto">
          <a:xfrm>
            <a:off x="11050588" y="4019550"/>
            <a:ext cx="1066800" cy="307975"/>
          </a:xfrm>
          <a:prstGeom prst="rect">
            <a:avLst/>
          </a:prstGeom>
          <a:noFill/>
          <a:ln w="9525">
            <a:noFill/>
            <a:miter lim="800000"/>
            <a:headEnd/>
            <a:tailEnd/>
          </a:ln>
        </p:spPr>
        <p:txBody>
          <a:bodyPr>
            <a:spAutoFit/>
          </a:bodyPr>
          <a:lstStyle/>
          <a:p>
            <a:pPr eaLnBrk="1" hangingPunct="1"/>
            <a:r>
              <a:rPr lang="en-US" sz="1400">
                <a:latin typeface="Calibri" pitchFamily="34" charset="0"/>
              </a:rPr>
              <a:t>Ref: Tersine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2"/>
          <p:cNvSpPr>
            <a:spLocks noGrp="1"/>
          </p:cNvSpPr>
          <p:nvPr>
            <p:ph type="sldNum" sz="quarter" idx="12"/>
          </p:nvPr>
        </p:nvSpPr>
        <p:spPr bwMode="auto">
          <a:noFill/>
          <a:ln>
            <a:miter lim="800000"/>
            <a:headEnd/>
            <a:tailEnd/>
          </a:ln>
        </p:spPr>
        <p:txBody>
          <a:bodyPr/>
          <a:lstStyle/>
          <a:p>
            <a:fld id="{681DACF0-C72F-44E0-BB8E-3A4917FDA372}" type="slidenum">
              <a:rPr lang="en-US" smtClean="0"/>
              <a:pPr/>
              <a:t>12</a:t>
            </a:fld>
            <a:endParaRPr lang="en-US" smtClean="0"/>
          </a:p>
        </p:txBody>
      </p:sp>
      <p:cxnSp>
        <p:nvCxnSpPr>
          <p:cNvPr id="11" name="Straight Connector 10"/>
          <p:cNvCxnSpPr/>
          <p:nvPr/>
        </p:nvCxnSpPr>
        <p:spPr>
          <a:xfrm rot="5400000">
            <a:off x="4233069" y="480298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13316" name="TextBox 7"/>
          <p:cNvSpPr txBox="1">
            <a:spLocks noChangeArrowheads="1"/>
          </p:cNvSpPr>
          <p:nvPr/>
        </p:nvSpPr>
        <p:spPr bwMode="auto">
          <a:xfrm>
            <a:off x="76200" y="285750"/>
            <a:ext cx="9067800" cy="523875"/>
          </a:xfrm>
          <a:prstGeom prst="rect">
            <a:avLst/>
          </a:prstGeom>
          <a:noFill/>
          <a:ln w="9525">
            <a:noFill/>
            <a:miter lim="800000"/>
            <a:headEnd/>
            <a:tailEnd/>
          </a:ln>
        </p:spPr>
        <p:txBody>
          <a:bodyPr>
            <a:spAutoFit/>
          </a:bodyPr>
          <a:lstStyle/>
          <a:p>
            <a:pPr marL="342900" indent="-342900" algn="ctr" eaLnBrk="1" hangingPunct="1">
              <a:spcBef>
                <a:spcPct val="20000"/>
              </a:spcBef>
            </a:pPr>
            <a:r>
              <a:rPr lang="en-US" sz="2800" b="1">
                <a:solidFill>
                  <a:srgbClr val="C0504D"/>
                </a:solidFill>
                <a:latin typeface="Century Gothic" pitchFamily="34" charset="0"/>
              </a:rPr>
              <a:t>Types of Inventory</a:t>
            </a:r>
          </a:p>
        </p:txBody>
      </p:sp>
      <p:sp>
        <p:nvSpPr>
          <p:cNvPr id="9" name="TextBox 8"/>
          <p:cNvSpPr txBox="1"/>
          <p:nvPr/>
        </p:nvSpPr>
        <p:spPr>
          <a:xfrm>
            <a:off x="5105400" y="4476750"/>
            <a:ext cx="3962400" cy="647700"/>
          </a:xfrm>
          <a:prstGeom prst="rect">
            <a:avLst/>
          </a:prstGeom>
          <a:noFill/>
        </p:spPr>
        <p:txBody>
          <a:bodyPr wrap="none">
            <a:spAutoFit/>
          </a:bodyPr>
          <a:lstStyle/>
          <a:p>
            <a:pPr algn="ctr" eaLnBrk="1" fontAlgn="auto" hangingPunct="1">
              <a:spcBef>
                <a:spcPts val="0"/>
              </a:spcBef>
              <a:spcAft>
                <a:spcPts val="0"/>
              </a:spcAft>
              <a:defRPr/>
            </a:pPr>
            <a:r>
              <a:rPr lang="en-US" sz="1200" b="1" dirty="0">
                <a:solidFill>
                  <a:schemeClr val="bg1">
                    <a:lumMod val="85000"/>
                  </a:schemeClr>
                </a:solidFill>
                <a:latin typeface="+mn-lt"/>
                <a:cs typeface="+mn-cs"/>
              </a:rPr>
              <a:t>PROF PRADIP KUMAR RAY</a:t>
            </a:r>
          </a:p>
          <a:p>
            <a:pPr algn="ctr" eaLnBrk="1" fontAlgn="auto" hangingPunct="1">
              <a:spcBef>
                <a:spcPts val="0"/>
              </a:spcBef>
              <a:spcAft>
                <a:spcPts val="0"/>
              </a:spcAft>
              <a:defRPr/>
            </a:pPr>
            <a:r>
              <a:rPr lang="en-US" sz="1200" b="1" dirty="0">
                <a:solidFill>
                  <a:schemeClr val="bg1">
                    <a:lumMod val="85000"/>
                  </a:schemeClr>
                </a:solidFill>
                <a:latin typeface="+mn-lt"/>
                <a:cs typeface="+mn-cs"/>
              </a:rPr>
              <a:t>DEPARTMENT OF INDUSTRIAL AND SYSTEMS ENGINEERING</a:t>
            </a:r>
          </a:p>
          <a:p>
            <a:pPr algn="ctr" eaLnBrk="1" fontAlgn="auto" hangingPunct="1">
              <a:spcBef>
                <a:spcPts val="0"/>
              </a:spcBef>
              <a:spcAft>
                <a:spcPts val="0"/>
              </a:spcAft>
              <a:defRPr/>
            </a:pPr>
            <a:r>
              <a:rPr lang="en-US" sz="1200" b="1" dirty="0">
                <a:solidFill>
                  <a:schemeClr val="bg1">
                    <a:lumMod val="85000"/>
                  </a:schemeClr>
                </a:solidFill>
                <a:latin typeface="+mn-lt"/>
                <a:cs typeface="+mn-cs"/>
              </a:rPr>
              <a:t>IIT KHARAGPUR</a:t>
            </a:r>
          </a:p>
        </p:txBody>
      </p:sp>
      <p:sp>
        <p:nvSpPr>
          <p:cNvPr id="13" name="TextBox 12"/>
          <p:cNvSpPr txBox="1"/>
          <p:nvPr/>
        </p:nvSpPr>
        <p:spPr>
          <a:xfrm>
            <a:off x="381000" y="971550"/>
            <a:ext cx="8458200" cy="2554288"/>
          </a:xfrm>
          <a:prstGeom prst="rect">
            <a:avLst/>
          </a:prstGeom>
          <a:noFill/>
        </p:spPr>
        <p:txBody>
          <a:bodyPr>
            <a:spAutoFit/>
          </a:bodyPr>
          <a:lstStyle/>
          <a:p>
            <a:pPr marL="114305" indent="-114305" algn="just" eaLnBrk="1" fontAlgn="auto" hangingPunct="1">
              <a:spcBef>
                <a:spcPts val="0"/>
              </a:spcBef>
              <a:spcAft>
                <a:spcPts val="0"/>
              </a:spcAft>
              <a:buFont typeface="Arial" pitchFamily="34" charset="0"/>
              <a:buChar char="•"/>
              <a:defRPr/>
            </a:pPr>
            <a:r>
              <a:rPr lang="en-US" sz="2000" dirty="0">
                <a:latin typeface="+mn-lt"/>
                <a:cs typeface="+mn-cs"/>
              </a:rPr>
              <a:t>Based on utility of inventory, inventory is classified under six categories:</a:t>
            </a:r>
          </a:p>
          <a:p>
            <a:pPr marL="400065" indent="-400065" algn="just" eaLnBrk="1" fontAlgn="auto" hangingPunct="1">
              <a:spcBef>
                <a:spcPts val="0"/>
              </a:spcBef>
              <a:spcAft>
                <a:spcPts val="0"/>
              </a:spcAft>
              <a:buFont typeface="+mj-lt"/>
              <a:buAutoNum type="romanLcPeriod"/>
              <a:defRPr/>
            </a:pPr>
            <a:r>
              <a:rPr lang="en-US" sz="2000" b="1" dirty="0">
                <a:latin typeface="+mn-lt"/>
                <a:cs typeface="+mn-cs"/>
              </a:rPr>
              <a:t>Working stock </a:t>
            </a:r>
            <a:r>
              <a:rPr lang="en-US" sz="2000" dirty="0">
                <a:latin typeface="+mn-lt"/>
                <a:cs typeface="+mn-cs"/>
              </a:rPr>
              <a:t>(cycle or lot size stock): amount of inventory as determined by its lot size as required to meet its demand for a specific time period.</a:t>
            </a:r>
          </a:p>
          <a:p>
            <a:pPr marL="400065" indent="-400065" algn="just" eaLnBrk="1" fontAlgn="auto" hangingPunct="1">
              <a:spcBef>
                <a:spcPts val="0"/>
              </a:spcBef>
              <a:spcAft>
                <a:spcPts val="0"/>
              </a:spcAft>
              <a:buFont typeface="+mj-lt"/>
              <a:buAutoNum type="romanLcPeriod"/>
              <a:defRPr/>
            </a:pPr>
            <a:r>
              <a:rPr lang="en-US" sz="2000" b="1" dirty="0">
                <a:latin typeface="+mn-lt"/>
                <a:cs typeface="+mn-cs"/>
              </a:rPr>
              <a:t>Safety stock</a:t>
            </a:r>
            <a:r>
              <a:rPr lang="en-US" sz="2000" dirty="0">
                <a:latin typeface="+mn-lt"/>
                <a:cs typeface="+mn-cs"/>
              </a:rPr>
              <a:t> (buffer or fluctuation stock): amount of additional inventory required exclusively as a protection against stock-out situation due to fluctuations of demand during replenishment period.</a:t>
            </a:r>
          </a:p>
          <a:p>
            <a:pPr marL="400065" indent="-400065" algn="just" eaLnBrk="1" fontAlgn="auto" hangingPunct="1">
              <a:spcBef>
                <a:spcPts val="0"/>
              </a:spcBef>
              <a:spcAft>
                <a:spcPts val="0"/>
              </a:spcAft>
              <a:buFont typeface="+mj-lt"/>
              <a:buAutoNum type="romanLcPeriod"/>
              <a:defRPr/>
            </a:pPr>
            <a:r>
              <a:rPr lang="en-US" sz="2000" b="1" dirty="0">
                <a:latin typeface="+mn-lt"/>
                <a:cs typeface="+mn-cs"/>
              </a:rPr>
              <a:t>Anticipation stock</a:t>
            </a:r>
            <a:r>
              <a:rPr lang="en-US" sz="2000" dirty="0">
                <a:latin typeface="+mn-lt"/>
                <a:cs typeface="+mn-cs"/>
              </a:rPr>
              <a:t> (seasonal or stabilization stock): amount of inventory built up to meet the higher or pick seasonal demand.</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2"/>
          <p:cNvSpPr>
            <a:spLocks noGrp="1"/>
          </p:cNvSpPr>
          <p:nvPr>
            <p:ph type="sldNum" sz="quarter" idx="12"/>
          </p:nvPr>
        </p:nvSpPr>
        <p:spPr bwMode="auto">
          <a:noFill/>
          <a:ln>
            <a:miter lim="800000"/>
            <a:headEnd/>
            <a:tailEnd/>
          </a:ln>
        </p:spPr>
        <p:txBody>
          <a:bodyPr/>
          <a:lstStyle/>
          <a:p>
            <a:fld id="{44581B7F-6679-4928-AF13-60E4FD690F1A}" type="slidenum">
              <a:rPr lang="en-US" smtClean="0"/>
              <a:pPr/>
              <a:t>13</a:t>
            </a:fld>
            <a:endParaRPr lang="en-US" smtClean="0"/>
          </a:p>
        </p:txBody>
      </p:sp>
      <p:cxnSp>
        <p:nvCxnSpPr>
          <p:cNvPr id="11" name="Straight Connector 10"/>
          <p:cNvCxnSpPr/>
          <p:nvPr/>
        </p:nvCxnSpPr>
        <p:spPr>
          <a:xfrm rot="5400000">
            <a:off x="4233069" y="480298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14340" name="TextBox 7"/>
          <p:cNvSpPr txBox="1">
            <a:spLocks noChangeArrowheads="1"/>
          </p:cNvSpPr>
          <p:nvPr/>
        </p:nvSpPr>
        <p:spPr bwMode="auto">
          <a:xfrm>
            <a:off x="76200" y="285750"/>
            <a:ext cx="9067800" cy="523875"/>
          </a:xfrm>
          <a:prstGeom prst="rect">
            <a:avLst/>
          </a:prstGeom>
          <a:noFill/>
          <a:ln w="9525">
            <a:noFill/>
            <a:miter lim="800000"/>
            <a:headEnd/>
            <a:tailEnd/>
          </a:ln>
        </p:spPr>
        <p:txBody>
          <a:bodyPr>
            <a:spAutoFit/>
          </a:bodyPr>
          <a:lstStyle/>
          <a:p>
            <a:pPr marL="342900" indent="-342900" algn="ctr" eaLnBrk="1" hangingPunct="1">
              <a:spcBef>
                <a:spcPct val="20000"/>
              </a:spcBef>
            </a:pPr>
            <a:r>
              <a:rPr lang="en-US" sz="2800" b="1">
                <a:solidFill>
                  <a:srgbClr val="C0504D"/>
                </a:solidFill>
                <a:latin typeface="Century Gothic" pitchFamily="34" charset="0"/>
              </a:rPr>
              <a:t>Types of Inventory</a:t>
            </a:r>
          </a:p>
        </p:txBody>
      </p:sp>
      <p:sp>
        <p:nvSpPr>
          <p:cNvPr id="9" name="TextBox 8"/>
          <p:cNvSpPr txBox="1"/>
          <p:nvPr/>
        </p:nvSpPr>
        <p:spPr>
          <a:xfrm>
            <a:off x="5105400" y="4476750"/>
            <a:ext cx="3962400" cy="647700"/>
          </a:xfrm>
          <a:prstGeom prst="rect">
            <a:avLst/>
          </a:prstGeom>
          <a:noFill/>
        </p:spPr>
        <p:txBody>
          <a:bodyPr wrap="none">
            <a:spAutoFit/>
          </a:bodyPr>
          <a:lstStyle/>
          <a:p>
            <a:pPr algn="ctr" eaLnBrk="1" fontAlgn="auto" hangingPunct="1">
              <a:spcBef>
                <a:spcPts val="0"/>
              </a:spcBef>
              <a:spcAft>
                <a:spcPts val="0"/>
              </a:spcAft>
              <a:defRPr/>
            </a:pPr>
            <a:r>
              <a:rPr lang="en-US" sz="1200" b="1" dirty="0">
                <a:solidFill>
                  <a:schemeClr val="bg1">
                    <a:lumMod val="85000"/>
                  </a:schemeClr>
                </a:solidFill>
                <a:latin typeface="+mn-lt"/>
                <a:cs typeface="+mn-cs"/>
              </a:rPr>
              <a:t>PROF PRADIP KUMAR RAY</a:t>
            </a:r>
          </a:p>
          <a:p>
            <a:pPr algn="ctr" eaLnBrk="1" fontAlgn="auto" hangingPunct="1">
              <a:spcBef>
                <a:spcPts val="0"/>
              </a:spcBef>
              <a:spcAft>
                <a:spcPts val="0"/>
              </a:spcAft>
              <a:defRPr/>
            </a:pPr>
            <a:r>
              <a:rPr lang="en-US" sz="1200" b="1" dirty="0">
                <a:solidFill>
                  <a:schemeClr val="bg1">
                    <a:lumMod val="85000"/>
                  </a:schemeClr>
                </a:solidFill>
                <a:latin typeface="+mn-lt"/>
                <a:cs typeface="+mn-cs"/>
              </a:rPr>
              <a:t>DEPARTMENT OF INDUSTRIAL AND SYSTEMS ENGINEERING</a:t>
            </a:r>
          </a:p>
          <a:p>
            <a:pPr algn="ctr" eaLnBrk="1" fontAlgn="auto" hangingPunct="1">
              <a:spcBef>
                <a:spcPts val="0"/>
              </a:spcBef>
              <a:spcAft>
                <a:spcPts val="0"/>
              </a:spcAft>
              <a:defRPr/>
            </a:pPr>
            <a:r>
              <a:rPr lang="en-US" sz="1200" b="1" dirty="0">
                <a:solidFill>
                  <a:schemeClr val="bg1">
                    <a:lumMod val="85000"/>
                  </a:schemeClr>
                </a:solidFill>
                <a:latin typeface="+mn-lt"/>
                <a:cs typeface="+mn-cs"/>
              </a:rPr>
              <a:t>IIT KHARAGPUR</a:t>
            </a:r>
          </a:p>
        </p:txBody>
      </p:sp>
      <p:sp>
        <p:nvSpPr>
          <p:cNvPr id="13" name="TextBox 12"/>
          <p:cNvSpPr txBox="1"/>
          <p:nvPr/>
        </p:nvSpPr>
        <p:spPr>
          <a:xfrm>
            <a:off x="381000" y="1352550"/>
            <a:ext cx="8458200" cy="1631950"/>
          </a:xfrm>
          <a:prstGeom prst="rect">
            <a:avLst/>
          </a:prstGeom>
          <a:noFill/>
        </p:spPr>
        <p:txBody>
          <a:bodyPr>
            <a:spAutoFit/>
          </a:bodyPr>
          <a:lstStyle/>
          <a:p>
            <a:pPr marL="398463" indent="-398463" algn="just" eaLnBrk="1" fontAlgn="auto" hangingPunct="1">
              <a:spcBef>
                <a:spcPts val="0"/>
              </a:spcBef>
              <a:spcAft>
                <a:spcPts val="0"/>
              </a:spcAft>
              <a:buFont typeface="+mj-lt"/>
              <a:buAutoNum type="romanLcPeriod" startAt="4"/>
              <a:defRPr/>
            </a:pPr>
            <a:r>
              <a:rPr lang="en-US" sz="2000" b="1" dirty="0">
                <a:latin typeface="+mn-lt"/>
                <a:cs typeface="+mn-cs"/>
              </a:rPr>
              <a:t>Pipeline stock </a:t>
            </a:r>
            <a:r>
              <a:rPr lang="en-US" sz="2000" dirty="0">
                <a:latin typeface="+mn-lt"/>
                <a:cs typeface="+mn-cs"/>
              </a:rPr>
              <a:t>(transit or work-in-process stock): amount of inventory being processed or waiting to be processed, both internally and externally.</a:t>
            </a:r>
          </a:p>
          <a:p>
            <a:pPr marL="398463" indent="-398463" algn="just" eaLnBrk="1" fontAlgn="auto" hangingPunct="1">
              <a:spcBef>
                <a:spcPts val="0"/>
              </a:spcBef>
              <a:spcAft>
                <a:spcPts val="0"/>
              </a:spcAft>
              <a:buFont typeface="+mj-lt"/>
              <a:buAutoNum type="romanLcPeriod" startAt="4"/>
              <a:defRPr/>
            </a:pPr>
            <a:r>
              <a:rPr lang="en-US" sz="2000" b="1" dirty="0">
                <a:latin typeface="+mn-lt"/>
                <a:cs typeface="+mn-cs"/>
              </a:rPr>
              <a:t>Decoupling stock</a:t>
            </a:r>
            <a:r>
              <a:rPr lang="en-US" sz="2000" dirty="0">
                <a:latin typeface="+mn-lt"/>
                <a:cs typeface="+mn-cs"/>
              </a:rPr>
              <a:t>: amount of inventory accumulated between dependent processes or stages so that it can operate independently.</a:t>
            </a:r>
          </a:p>
          <a:p>
            <a:pPr marL="400065" indent="-400065" algn="just" eaLnBrk="1" fontAlgn="auto" hangingPunct="1">
              <a:spcBef>
                <a:spcPts val="0"/>
              </a:spcBef>
              <a:spcAft>
                <a:spcPts val="0"/>
              </a:spcAft>
              <a:buFont typeface="+mj-lt"/>
              <a:buAutoNum type="romanLcPeriod" startAt="4"/>
              <a:defRPr/>
            </a:pPr>
            <a:r>
              <a:rPr lang="en-US" sz="2000" b="1" dirty="0">
                <a:latin typeface="+mn-lt"/>
                <a:cs typeface="+mn-cs"/>
              </a:rPr>
              <a:t>Psychic stock</a:t>
            </a:r>
            <a:r>
              <a:rPr lang="en-US" sz="2000" dirty="0">
                <a:latin typeface="+mn-lt"/>
                <a:cs typeface="+mn-cs"/>
              </a:rPr>
              <a:t>: amount of inventory required to stimulate demand.</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381000" y="3009900"/>
            <a:ext cx="8229600" cy="857250"/>
          </a:xfrm>
        </p:spPr>
        <p:txBody>
          <a:bodyPr>
            <a:normAutofit fontScale="90000"/>
          </a:bodyPr>
          <a:lstStyle/>
          <a:p>
            <a:pPr algn="l" eaLnBrk="1" hangingPunct="1">
              <a:defRPr/>
            </a:pPr>
            <a:r>
              <a:rPr lang="en-US" dirty="0" smtClean="0"/>
              <a:t/>
            </a:r>
            <a:br>
              <a:rPr lang="en-US" dirty="0" smtClean="0"/>
            </a:br>
            <a:endParaRPr lang="en-US" dirty="0"/>
          </a:p>
        </p:txBody>
      </p:sp>
      <p:sp>
        <p:nvSpPr>
          <p:cNvPr id="3075" name="Slide Number Placeholder 3"/>
          <p:cNvSpPr>
            <a:spLocks noGrp="1"/>
          </p:cNvSpPr>
          <p:nvPr>
            <p:ph type="sldNum" sz="quarter" idx="12"/>
          </p:nvPr>
        </p:nvSpPr>
        <p:spPr bwMode="auto">
          <a:noFill/>
          <a:ln>
            <a:miter lim="800000"/>
            <a:headEnd/>
            <a:tailEnd/>
          </a:ln>
        </p:spPr>
        <p:txBody>
          <a:bodyPr/>
          <a:lstStyle/>
          <a:p>
            <a:fld id="{B47500CF-4625-49CE-AD12-FFE65B456732}" type="slidenum">
              <a:rPr lang="en-US"/>
              <a:pPr/>
              <a:t>14</a:t>
            </a:fld>
            <a:endParaRPr lang="en-US"/>
          </a:p>
        </p:txBody>
      </p:sp>
      <p:sp>
        <p:nvSpPr>
          <p:cNvPr id="3" name="TextBox 2"/>
          <p:cNvSpPr txBox="1"/>
          <p:nvPr/>
        </p:nvSpPr>
        <p:spPr>
          <a:xfrm>
            <a:off x="76200" y="398463"/>
            <a:ext cx="9067800" cy="954087"/>
          </a:xfrm>
          <a:prstGeom prst="rect">
            <a:avLst/>
          </a:prstGeom>
          <a:noFill/>
        </p:spPr>
        <p:txBody>
          <a:bodyPr>
            <a:spAutoFit/>
          </a:bodyPr>
          <a:lstStyle/>
          <a:p>
            <a:pPr eaLnBrk="1" hangingPunct="1">
              <a:defRPr/>
            </a:pPr>
            <a:r>
              <a:rPr lang="en-US" sz="2800" b="1" dirty="0">
                <a:solidFill>
                  <a:schemeClr val="accent2"/>
                </a:solidFill>
                <a:latin typeface="Century Gothic" pitchFamily="34" charset="0"/>
                <a:cs typeface="Arial" panose="020B0604020202020204" pitchFamily="34" charset="0"/>
              </a:rPr>
              <a:t>Introduction to Inventory and Materials Management</a:t>
            </a:r>
            <a:endParaRPr lang="en-US" sz="2800" b="1" dirty="0">
              <a:solidFill>
                <a:schemeClr val="accent2">
                  <a:lumMod val="75000"/>
                </a:schemeClr>
              </a:solidFill>
              <a:latin typeface="Century Gothic" pitchFamily="34" charset="0"/>
            </a:endParaRPr>
          </a:p>
        </p:txBody>
      </p:sp>
      <p:sp>
        <p:nvSpPr>
          <p:cNvPr id="3077" name="TextBox 5"/>
          <p:cNvSpPr txBox="1">
            <a:spLocks noChangeArrowheads="1"/>
          </p:cNvSpPr>
          <p:nvPr/>
        </p:nvSpPr>
        <p:spPr bwMode="auto">
          <a:xfrm>
            <a:off x="381000" y="1422400"/>
            <a:ext cx="8472488" cy="1662113"/>
          </a:xfrm>
          <a:prstGeom prst="rect">
            <a:avLst/>
          </a:prstGeom>
          <a:noFill/>
          <a:ln w="9525">
            <a:noFill/>
            <a:miter lim="800000"/>
            <a:headEnd/>
            <a:tailEnd/>
          </a:ln>
        </p:spPr>
        <p:txBody>
          <a:bodyPr>
            <a:spAutoFit/>
          </a:bodyPr>
          <a:lstStyle/>
          <a:p>
            <a:pPr marL="285750" indent="-285750" algn="just" eaLnBrk="1" hangingPunct="1">
              <a:lnSpc>
                <a:spcPct val="150000"/>
              </a:lnSpc>
              <a:buFont typeface="Wingdings" pitchFamily="2" charset="2"/>
              <a:buChar char="ü"/>
              <a:defRPr/>
            </a:pPr>
            <a:r>
              <a:rPr lang="en-US" sz="2400" b="1" dirty="0">
                <a:latin typeface="+mn-lt"/>
              </a:rPr>
              <a:t>Why Inventory </a:t>
            </a:r>
          </a:p>
          <a:p>
            <a:pPr marL="285750" indent="-285750" algn="just" eaLnBrk="1" hangingPunct="1">
              <a:lnSpc>
                <a:spcPct val="150000"/>
              </a:lnSpc>
              <a:buFont typeface="Wingdings" pitchFamily="2" charset="2"/>
              <a:buChar char="ü"/>
              <a:defRPr/>
            </a:pPr>
            <a:r>
              <a:rPr lang="en-US" sz="2400" b="1" dirty="0">
                <a:latin typeface="+mn-lt"/>
              </a:rPr>
              <a:t>Classification of Inventory Problems</a:t>
            </a:r>
          </a:p>
          <a:p>
            <a:pPr marL="285750" indent="-285750" algn="just" eaLnBrk="1" hangingPunct="1">
              <a:lnSpc>
                <a:spcPct val="150000"/>
              </a:lnSpc>
              <a:defRPr/>
            </a:pPr>
            <a:r>
              <a:rPr lang="en-US" sz="2000" b="1" dirty="0">
                <a:solidFill>
                  <a:srgbClr val="FF0000"/>
                </a:solidFill>
              </a:rPr>
              <a:t>   </a:t>
            </a:r>
          </a:p>
        </p:txBody>
      </p:sp>
      <p:sp>
        <p:nvSpPr>
          <p:cNvPr id="11" name="TextBox 10"/>
          <p:cNvSpPr txBox="1"/>
          <p:nvPr/>
        </p:nvSpPr>
        <p:spPr>
          <a:xfrm>
            <a:off x="5105400" y="4476750"/>
            <a:ext cx="3962400" cy="647700"/>
          </a:xfrm>
          <a:prstGeom prst="rect">
            <a:avLst/>
          </a:prstGeom>
          <a:noFill/>
        </p:spPr>
        <p:txBody>
          <a:bodyPr wrap="none">
            <a:spAutoFit/>
          </a:bodyPr>
          <a:lstStyle/>
          <a:p>
            <a:pPr algn="ctr" eaLnBrk="1" hangingPunct="1">
              <a:defRPr/>
            </a:pPr>
            <a:r>
              <a:rPr lang="en-US" sz="1200" b="1" dirty="0">
                <a:solidFill>
                  <a:schemeClr val="bg1">
                    <a:lumMod val="85000"/>
                  </a:schemeClr>
                </a:solidFill>
                <a:latin typeface="+mn-lt"/>
              </a:rPr>
              <a:t>PROF PRADIP KUMAR RAY</a:t>
            </a:r>
          </a:p>
          <a:p>
            <a:pPr algn="ctr" eaLnBrk="1" hangingPunct="1">
              <a:defRPr/>
            </a:pPr>
            <a:r>
              <a:rPr lang="en-US" sz="1200" b="1" dirty="0">
                <a:solidFill>
                  <a:schemeClr val="bg1">
                    <a:lumMod val="85000"/>
                  </a:schemeClr>
                </a:solidFill>
                <a:latin typeface="+mn-lt"/>
              </a:rPr>
              <a:t>DEPARTMENT OF INDUSTRIAL AND SYSTEMS ENGINEERING</a:t>
            </a:r>
          </a:p>
          <a:p>
            <a:pPr algn="ctr" eaLnBrk="1" hangingPunct="1">
              <a:defRPr/>
            </a:pPr>
            <a:r>
              <a:rPr lang="en-US" sz="1200" b="1" dirty="0">
                <a:solidFill>
                  <a:schemeClr val="bg1">
                    <a:lumMod val="85000"/>
                  </a:schemeClr>
                </a:solidFill>
                <a:latin typeface="+mn-lt"/>
              </a:rPr>
              <a:t>IIT KHARAGPUR</a:t>
            </a:r>
          </a:p>
        </p:txBody>
      </p:sp>
    </p:spTree>
    <p:extLst>
      <p:ext uri="{BB962C8B-B14F-4D97-AF65-F5344CB8AC3E}">
        <p14:creationId xmlns:p14="http://schemas.microsoft.com/office/powerpoint/2010/main" val="28034590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0.70"/>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2"/>
          <p:cNvSpPr>
            <a:spLocks noGrp="1"/>
          </p:cNvSpPr>
          <p:nvPr>
            <p:ph type="sldNum" sz="quarter" idx="12"/>
          </p:nvPr>
        </p:nvSpPr>
        <p:spPr bwMode="auto">
          <a:noFill/>
          <a:ln>
            <a:miter lim="800000"/>
            <a:headEnd/>
            <a:tailEnd/>
          </a:ln>
        </p:spPr>
        <p:txBody>
          <a:bodyPr/>
          <a:lstStyle/>
          <a:p>
            <a:fld id="{66464C8B-82D4-40A1-BD79-6FC701B3C9D4}" type="slidenum">
              <a:rPr lang="en-US"/>
              <a:pPr/>
              <a:t>15</a:t>
            </a:fld>
            <a:endParaRPr lang="en-US"/>
          </a:p>
        </p:txBody>
      </p:sp>
      <p:cxnSp>
        <p:nvCxnSpPr>
          <p:cNvPr id="11" name="Straight Connector 10"/>
          <p:cNvCxnSpPr/>
          <p:nvPr/>
        </p:nvCxnSpPr>
        <p:spPr>
          <a:xfrm rot="5400000">
            <a:off x="4233069" y="480298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4100" name="TextBox 7"/>
          <p:cNvSpPr txBox="1">
            <a:spLocks noChangeArrowheads="1"/>
          </p:cNvSpPr>
          <p:nvPr/>
        </p:nvSpPr>
        <p:spPr bwMode="auto">
          <a:xfrm>
            <a:off x="76200" y="361950"/>
            <a:ext cx="9067800" cy="523875"/>
          </a:xfrm>
          <a:prstGeom prst="rect">
            <a:avLst/>
          </a:prstGeom>
          <a:noFill/>
          <a:ln w="9525">
            <a:noFill/>
            <a:miter lim="800000"/>
            <a:headEnd/>
            <a:tailEnd/>
          </a:ln>
        </p:spPr>
        <p:txBody>
          <a:bodyPr>
            <a:spAutoFit/>
          </a:bodyPr>
          <a:lstStyle/>
          <a:p>
            <a:pPr marL="342900" indent="-342900" algn="ctr" eaLnBrk="1" hangingPunct="1">
              <a:spcBef>
                <a:spcPct val="20000"/>
              </a:spcBef>
            </a:pPr>
            <a:r>
              <a:rPr lang="en-US" sz="2800" b="1">
                <a:solidFill>
                  <a:srgbClr val="C0504D"/>
                </a:solidFill>
                <a:latin typeface="Century Gothic" pitchFamily="34" charset="0"/>
              </a:rPr>
              <a:t>Why Inventory</a:t>
            </a:r>
          </a:p>
        </p:txBody>
      </p:sp>
      <p:sp>
        <p:nvSpPr>
          <p:cNvPr id="9" name="TextBox 8"/>
          <p:cNvSpPr txBox="1"/>
          <p:nvPr/>
        </p:nvSpPr>
        <p:spPr>
          <a:xfrm>
            <a:off x="5105400" y="4476750"/>
            <a:ext cx="3962400" cy="647700"/>
          </a:xfrm>
          <a:prstGeom prst="rect">
            <a:avLst/>
          </a:prstGeom>
          <a:noFill/>
        </p:spPr>
        <p:txBody>
          <a:bodyPr wrap="none">
            <a:spAutoFit/>
          </a:bodyPr>
          <a:lstStyle/>
          <a:p>
            <a:pPr algn="ctr" eaLnBrk="1" fontAlgn="auto" hangingPunct="1">
              <a:spcBef>
                <a:spcPts val="0"/>
              </a:spcBef>
              <a:spcAft>
                <a:spcPts val="0"/>
              </a:spcAft>
              <a:defRPr/>
            </a:pPr>
            <a:r>
              <a:rPr lang="en-US" sz="1200" b="1" dirty="0">
                <a:solidFill>
                  <a:schemeClr val="bg1">
                    <a:lumMod val="85000"/>
                  </a:schemeClr>
                </a:solidFill>
                <a:latin typeface="+mn-lt"/>
                <a:cs typeface="+mn-cs"/>
              </a:rPr>
              <a:t>PROF PRADIP KUMAR RAY</a:t>
            </a:r>
          </a:p>
          <a:p>
            <a:pPr algn="ctr" eaLnBrk="1" fontAlgn="auto" hangingPunct="1">
              <a:spcBef>
                <a:spcPts val="0"/>
              </a:spcBef>
              <a:spcAft>
                <a:spcPts val="0"/>
              </a:spcAft>
              <a:defRPr/>
            </a:pPr>
            <a:r>
              <a:rPr lang="en-US" sz="1200" b="1" dirty="0">
                <a:solidFill>
                  <a:schemeClr val="bg1">
                    <a:lumMod val="85000"/>
                  </a:schemeClr>
                </a:solidFill>
                <a:latin typeface="+mn-lt"/>
                <a:cs typeface="+mn-cs"/>
              </a:rPr>
              <a:t>DEPARTMENT OF INDUSTRIAL AND SYSTEMS ENGINEERING</a:t>
            </a:r>
          </a:p>
          <a:p>
            <a:pPr algn="ctr" eaLnBrk="1" fontAlgn="auto" hangingPunct="1">
              <a:spcBef>
                <a:spcPts val="0"/>
              </a:spcBef>
              <a:spcAft>
                <a:spcPts val="0"/>
              </a:spcAft>
              <a:defRPr/>
            </a:pPr>
            <a:r>
              <a:rPr lang="en-US" sz="1200" b="1" dirty="0">
                <a:solidFill>
                  <a:schemeClr val="bg1">
                    <a:lumMod val="85000"/>
                  </a:schemeClr>
                </a:solidFill>
                <a:latin typeface="+mn-lt"/>
                <a:cs typeface="+mn-cs"/>
              </a:rPr>
              <a:t>IIT KHARAGPUR</a:t>
            </a:r>
          </a:p>
        </p:txBody>
      </p:sp>
      <p:sp>
        <p:nvSpPr>
          <p:cNvPr id="4102" name="TextBox 12"/>
          <p:cNvSpPr txBox="1">
            <a:spLocks noChangeArrowheads="1"/>
          </p:cNvSpPr>
          <p:nvPr/>
        </p:nvSpPr>
        <p:spPr bwMode="auto">
          <a:xfrm>
            <a:off x="381000" y="871538"/>
            <a:ext cx="8458200" cy="3478212"/>
          </a:xfrm>
          <a:prstGeom prst="rect">
            <a:avLst/>
          </a:prstGeom>
          <a:noFill/>
          <a:ln w="9525">
            <a:noFill/>
            <a:miter lim="800000"/>
            <a:headEnd/>
            <a:tailEnd/>
          </a:ln>
        </p:spPr>
        <p:txBody>
          <a:bodyPr>
            <a:spAutoFit/>
          </a:bodyPr>
          <a:lstStyle/>
          <a:p>
            <a:pPr marL="341313" indent="-341313" algn="just" eaLnBrk="1" hangingPunct="1">
              <a:buFont typeface="Arial" charset="0"/>
              <a:buChar char="•"/>
            </a:pPr>
            <a:r>
              <a:rPr lang="en-US" sz="2000" dirty="0">
                <a:latin typeface="Calibri" pitchFamily="34" charset="0"/>
              </a:rPr>
              <a:t>Inventory is needed to meet demand. Demand occurs at instant of time or during a period of time.</a:t>
            </a:r>
          </a:p>
          <a:p>
            <a:pPr marL="341313" indent="-341313" algn="just" eaLnBrk="1" hangingPunct="1">
              <a:buFont typeface="Arial" charset="0"/>
              <a:buChar char="•"/>
            </a:pPr>
            <a:r>
              <a:rPr lang="en-US" sz="2000" b="1" dirty="0">
                <a:latin typeface="Calibri" pitchFamily="34" charset="0"/>
              </a:rPr>
              <a:t>If supply is made as and when demand occurs, there is no need of inventory – a perfect match between supply and demand</a:t>
            </a:r>
            <a:r>
              <a:rPr lang="en-US" sz="2000" dirty="0">
                <a:latin typeface="Calibri" pitchFamily="34" charset="0"/>
              </a:rPr>
              <a:t>.</a:t>
            </a:r>
          </a:p>
          <a:p>
            <a:pPr marL="341313" indent="-341313" algn="just" eaLnBrk="1" hangingPunct="1">
              <a:buFont typeface="Arial" charset="0"/>
              <a:buChar char="•"/>
            </a:pPr>
            <a:r>
              <a:rPr lang="en-US" sz="2000" dirty="0">
                <a:latin typeface="Calibri" pitchFamily="34" charset="0"/>
              </a:rPr>
              <a:t>However, such a condition, in all likelihood, can rarely be achieved due to many kinds of practical difficulties and constraints, like can it be possible to arrange instantaneous production/supply as soon as the demand occurs – even if with demand of small quantity and there is on-time real-time information control system related to inventory management in place, creation of inventory with its acceptable value, quality, and quantity needs certain time.</a:t>
            </a:r>
          </a:p>
        </p:txBody>
      </p:sp>
    </p:spTree>
    <p:extLst>
      <p:ext uri="{BB962C8B-B14F-4D97-AF65-F5344CB8AC3E}">
        <p14:creationId xmlns:p14="http://schemas.microsoft.com/office/powerpoint/2010/main" val="3613757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2"/>
          <p:cNvSpPr>
            <a:spLocks noGrp="1"/>
          </p:cNvSpPr>
          <p:nvPr>
            <p:ph type="sldNum" sz="quarter" idx="12"/>
          </p:nvPr>
        </p:nvSpPr>
        <p:spPr bwMode="auto">
          <a:noFill/>
          <a:ln>
            <a:miter lim="800000"/>
            <a:headEnd/>
            <a:tailEnd/>
          </a:ln>
        </p:spPr>
        <p:txBody>
          <a:bodyPr/>
          <a:lstStyle/>
          <a:p>
            <a:fld id="{EE6307CB-3406-4773-B90F-6B4B3C86E756}" type="slidenum">
              <a:rPr lang="en-US"/>
              <a:pPr/>
              <a:t>16</a:t>
            </a:fld>
            <a:endParaRPr lang="en-US"/>
          </a:p>
        </p:txBody>
      </p:sp>
      <p:cxnSp>
        <p:nvCxnSpPr>
          <p:cNvPr id="11" name="Straight Connector 10"/>
          <p:cNvCxnSpPr/>
          <p:nvPr/>
        </p:nvCxnSpPr>
        <p:spPr>
          <a:xfrm rot="5400000">
            <a:off x="4233069" y="480298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5124" name="TextBox 7"/>
          <p:cNvSpPr txBox="1">
            <a:spLocks noChangeArrowheads="1"/>
          </p:cNvSpPr>
          <p:nvPr/>
        </p:nvSpPr>
        <p:spPr bwMode="auto">
          <a:xfrm>
            <a:off x="76200" y="285750"/>
            <a:ext cx="9067800" cy="523875"/>
          </a:xfrm>
          <a:prstGeom prst="rect">
            <a:avLst/>
          </a:prstGeom>
          <a:noFill/>
          <a:ln w="9525">
            <a:noFill/>
            <a:miter lim="800000"/>
            <a:headEnd/>
            <a:tailEnd/>
          </a:ln>
        </p:spPr>
        <p:txBody>
          <a:bodyPr>
            <a:spAutoFit/>
          </a:bodyPr>
          <a:lstStyle/>
          <a:p>
            <a:pPr marL="342900" indent="-342900" algn="ctr" eaLnBrk="1" hangingPunct="1">
              <a:spcBef>
                <a:spcPct val="20000"/>
              </a:spcBef>
            </a:pPr>
            <a:r>
              <a:rPr lang="en-US" sz="2800" b="1">
                <a:solidFill>
                  <a:srgbClr val="C0504D"/>
                </a:solidFill>
                <a:latin typeface="Century Gothic" pitchFamily="34" charset="0"/>
              </a:rPr>
              <a:t>Why Inventory</a:t>
            </a:r>
          </a:p>
        </p:txBody>
      </p:sp>
      <p:sp>
        <p:nvSpPr>
          <p:cNvPr id="9" name="TextBox 8"/>
          <p:cNvSpPr txBox="1"/>
          <p:nvPr/>
        </p:nvSpPr>
        <p:spPr>
          <a:xfrm>
            <a:off x="5105400" y="4476750"/>
            <a:ext cx="3962400" cy="647700"/>
          </a:xfrm>
          <a:prstGeom prst="rect">
            <a:avLst/>
          </a:prstGeom>
          <a:noFill/>
        </p:spPr>
        <p:txBody>
          <a:bodyPr wrap="none">
            <a:spAutoFit/>
          </a:bodyPr>
          <a:lstStyle/>
          <a:p>
            <a:pPr algn="ctr" eaLnBrk="1" fontAlgn="auto" hangingPunct="1">
              <a:spcBef>
                <a:spcPts val="0"/>
              </a:spcBef>
              <a:spcAft>
                <a:spcPts val="0"/>
              </a:spcAft>
              <a:defRPr/>
            </a:pPr>
            <a:r>
              <a:rPr lang="en-US" sz="1200" b="1" dirty="0">
                <a:solidFill>
                  <a:schemeClr val="bg1">
                    <a:lumMod val="85000"/>
                  </a:schemeClr>
                </a:solidFill>
                <a:latin typeface="+mn-lt"/>
                <a:cs typeface="+mn-cs"/>
              </a:rPr>
              <a:t>PROF PRADIP KUMAR RAY</a:t>
            </a:r>
          </a:p>
          <a:p>
            <a:pPr algn="ctr" eaLnBrk="1" fontAlgn="auto" hangingPunct="1">
              <a:spcBef>
                <a:spcPts val="0"/>
              </a:spcBef>
              <a:spcAft>
                <a:spcPts val="0"/>
              </a:spcAft>
              <a:defRPr/>
            </a:pPr>
            <a:r>
              <a:rPr lang="en-US" sz="1200" b="1" dirty="0">
                <a:solidFill>
                  <a:schemeClr val="bg1">
                    <a:lumMod val="85000"/>
                  </a:schemeClr>
                </a:solidFill>
                <a:latin typeface="+mn-lt"/>
                <a:cs typeface="+mn-cs"/>
              </a:rPr>
              <a:t>DEPARTMENT OF INDUSTRIAL AND SYSTEMS ENGINEERING</a:t>
            </a:r>
          </a:p>
          <a:p>
            <a:pPr algn="ctr" eaLnBrk="1" fontAlgn="auto" hangingPunct="1">
              <a:spcBef>
                <a:spcPts val="0"/>
              </a:spcBef>
              <a:spcAft>
                <a:spcPts val="0"/>
              </a:spcAft>
              <a:defRPr/>
            </a:pPr>
            <a:r>
              <a:rPr lang="en-US" sz="1200" b="1" dirty="0">
                <a:solidFill>
                  <a:schemeClr val="bg1">
                    <a:lumMod val="85000"/>
                  </a:schemeClr>
                </a:solidFill>
                <a:latin typeface="+mn-lt"/>
                <a:cs typeface="+mn-cs"/>
              </a:rPr>
              <a:t>IIT KHARAGPUR</a:t>
            </a:r>
          </a:p>
        </p:txBody>
      </p:sp>
      <p:sp>
        <p:nvSpPr>
          <p:cNvPr id="13" name="TextBox 12"/>
          <p:cNvSpPr txBox="1"/>
          <p:nvPr/>
        </p:nvSpPr>
        <p:spPr>
          <a:xfrm>
            <a:off x="381000" y="895350"/>
            <a:ext cx="8458200" cy="3170238"/>
          </a:xfrm>
          <a:prstGeom prst="rect">
            <a:avLst/>
          </a:prstGeom>
          <a:noFill/>
        </p:spPr>
        <p:txBody>
          <a:bodyPr>
            <a:spAutoFit/>
          </a:bodyPr>
          <a:lstStyle/>
          <a:p>
            <a:pPr marL="114305" indent="-114305" algn="just" eaLnBrk="1" fontAlgn="auto" hangingPunct="1">
              <a:spcBef>
                <a:spcPts val="0"/>
              </a:spcBef>
              <a:spcAft>
                <a:spcPts val="0"/>
              </a:spcAft>
              <a:buFont typeface="Arial" pitchFamily="34" charset="0"/>
              <a:buChar char="•"/>
              <a:defRPr/>
            </a:pPr>
            <a:r>
              <a:rPr lang="en-US" sz="2000" dirty="0">
                <a:latin typeface="+mn-lt"/>
                <a:cs typeface="+mn-cs"/>
              </a:rPr>
              <a:t>In this context, there are four possible reasons for existence of inventory in any system: </a:t>
            </a:r>
          </a:p>
          <a:p>
            <a:pPr marL="114305" indent="-114305" algn="just" eaLnBrk="1" fontAlgn="auto" hangingPunct="1">
              <a:spcBef>
                <a:spcPts val="0"/>
              </a:spcBef>
              <a:spcAft>
                <a:spcPts val="0"/>
              </a:spcAft>
              <a:buFont typeface="Wingdings" pitchFamily="2" charset="2"/>
              <a:buChar char="ü"/>
              <a:defRPr/>
            </a:pPr>
            <a:r>
              <a:rPr lang="en-US" sz="2000" dirty="0">
                <a:latin typeface="+mn-lt"/>
                <a:cs typeface="+mn-cs"/>
              </a:rPr>
              <a:t>Time factor, Discontinuity factor, Uncertainty factor, and Economy factor.</a:t>
            </a:r>
          </a:p>
          <a:p>
            <a:pPr marL="114305" indent="-114305" algn="just" eaLnBrk="1" fontAlgn="auto" hangingPunct="1">
              <a:spcBef>
                <a:spcPts val="0"/>
              </a:spcBef>
              <a:spcAft>
                <a:spcPts val="0"/>
              </a:spcAft>
              <a:defRPr/>
            </a:pPr>
            <a:endParaRPr lang="en-US" sz="2000" b="1" dirty="0">
              <a:latin typeface="+mn-lt"/>
              <a:cs typeface="+mn-cs"/>
            </a:endParaRPr>
          </a:p>
          <a:p>
            <a:pPr marL="747741" indent="-290525" algn="just" eaLnBrk="1" fontAlgn="auto" hangingPunct="1">
              <a:spcBef>
                <a:spcPts val="0"/>
              </a:spcBef>
              <a:spcAft>
                <a:spcPts val="0"/>
              </a:spcAft>
              <a:buFont typeface="+mj-lt"/>
              <a:buAutoNum type="romanLcPeriod"/>
              <a:defRPr/>
            </a:pPr>
            <a:r>
              <a:rPr lang="en-US" sz="2000" b="1" dirty="0">
                <a:latin typeface="+mn-lt"/>
                <a:cs typeface="+mn-cs"/>
              </a:rPr>
              <a:t>Time factor</a:t>
            </a:r>
            <a:r>
              <a:rPr lang="en-US" sz="2000" dirty="0">
                <a:latin typeface="+mn-lt"/>
                <a:cs typeface="+mn-cs"/>
              </a:rPr>
              <a:t>: Creation and supply of inventory needs time.</a:t>
            </a:r>
          </a:p>
          <a:p>
            <a:pPr marL="747741" indent="-290525" algn="just" eaLnBrk="1" fontAlgn="auto" hangingPunct="1">
              <a:spcBef>
                <a:spcPts val="0"/>
              </a:spcBef>
              <a:spcAft>
                <a:spcPts val="0"/>
              </a:spcAft>
              <a:buFont typeface="+mj-lt"/>
              <a:buAutoNum type="romanLcPeriod"/>
              <a:defRPr/>
            </a:pPr>
            <a:r>
              <a:rPr lang="en-US" sz="2000" b="1" dirty="0">
                <a:latin typeface="+mn-lt"/>
                <a:cs typeface="+mn-cs"/>
              </a:rPr>
              <a:t>Discontinuity factor</a:t>
            </a:r>
            <a:r>
              <a:rPr lang="en-US" sz="2000" dirty="0">
                <a:latin typeface="+mn-lt"/>
                <a:cs typeface="+mn-cs"/>
              </a:rPr>
              <a:t>: As each stage of production must act independently from other stages or processes in production and post-production phases, inventory allows a process or a stage to act independently even it there is discontinuity in operation, due to some reasons, at the precedent or subsequent process or stage.</a:t>
            </a:r>
          </a:p>
        </p:txBody>
      </p:sp>
    </p:spTree>
    <p:extLst>
      <p:ext uri="{BB962C8B-B14F-4D97-AF65-F5344CB8AC3E}">
        <p14:creationId xmlns:p14="http://schemas.microsoft.com/office/powerpoint/2010/main" val="35889001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2"/>
          <p:cNvSpPr>
            <a:spLocks noGrp="1"/>
          </p:cNvSpPr>
          <p:nvPr>
            <p:ph type="sldNum" sz="quarter" idx="12"/>
          </p:nvPr>
        </p:nvSpPr>
        <p:spPr bwMode="auto">
          <a:noFill/>
          <a:ln>
            <a:miter lim="800000"/>
            <a:headEnd/>
            <a:tailEnd/>
          </a:ln>
        </p:spPr>
        <p:txBody>
          <a:bodyPr/>
          <a:lstStyle/>
          <a:p>
            <a:fld id="{5D292F7D-AB87-496C-8731-A189BB59AF6E}" type="slidenum">
              <a:rPr lang="en-US"/>
              <a:pPr/>
              <a:t>17</a:t>
            </a:fld>
            <a:endParaRPr lang="en-US"/>
          </a:p>
        </p:txBody>
      </p:sp>
      <p:cxnSp>
        <p:nvCxnSpPr>
          <p:cNvPr id="11" name="Straight Connector 10"/>
          <p:cNvCxnSpPr/>
          <p:nvPr/>
        </p:nvCxnSpPr>
        <p:spPr>
          <a:xfrm rot="5400000">
            <a:off x="4233069" y="480298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6148" name="TextBox 7"/>
          <p:cNvSpPr txBox="1">
            <a:spLocks noChangeArrowheads="1"/>
          </p:cNvSpPr>
          <p:nvPr/>
        </p:nvSpPr>
        <p:spPr bwMode="auto">
          <a:xfrm>
            <a:off x="76200" y="285750"/>
            <a:ext cx="9067800" cy="523875"/>
          </a:xfrm>
          <a:prstGeom prst="rect">
            <a:avLst/>
          </a:prstGeom>
          <a:noFill/>
          <a:ln w="9525">
            <a:noFill/>
            <a:miter lim="800000"/>
            <a:headEnd/>
            <a:tailEnd/>
          </a:ln>
        </p:spPr>
        <p:txBody>
          <a:bodyPr>
            <a:spAutoFit/>
          </a:bodyPr>
          <a:lstStyle/>
          <a:p>
            <a:pPr marL="342900" indent="-342900" algn="ctr" eaLnBrk="1" hangingPunct="1">
              <a:spcBef>
                <a:spcPct val="20000"/>
              </a:spcBef>
            </a:pPr>
            <a:r>
              <a:rPr lang="en-US" sz="2800" b="1">
                <a:solidFill>
                  <a:srgbClr val="C0504D"/>
                </a:solidFill>
                <a:latin typeface="Century Gothic" pitchFamily="34" charset="0"/>
              </a:rPr>
              <a:t>Why Inventory</a:t>
            </a:r>
          </a:p>
        </p:txBody>
      </p:sp>
      <p:sp>
        <p:nvSpPr>
          <p:cNvPr id="9" name="TextBox 8"/>
          <p:cNvSpPr txBox="1"/>
          <p:nvPr/>
        </p:nvSpPr>
        <p:spPr>
          <a:xfrm>
            <a:off x="5105400" y="4476750"/>
            <a:ext cx="3962400" cy="647700"/>
          </a:xfrm>
          <a:prstGeom prst="rect">
            <a:avLst/>
          </a:prstGeom>
          <a:noFill/>
        </p:spPr>
        <p:txBody>
          <a:bodyPr wrap="none">
            <a:spAutoFit/>
          </a:bodyPr>
          <a:lstStyle/>
          <a:p>
            <a:pPr algn="ctr" eaLnBrk="1" fontAlgn="auto" hangingPunct="1">
              <a:spcBef>
                <a:spcPts val="0"/>
              </a:spcBef>
              <a:spcAft>
                <a:spcPts val="0"/>
              </a:spcAft>
              <a:defRPr/>
            </a:pPr>
            <a:r>
              <a:rPr lang="en-US" sz="1200" b="1" dirty="0">
                <a:solidFill>
                  <a:schemeClr val="bg1">
                    <a:lumMod val="85000"/>
                  </a:schemeClr>
                </a:solidFill>
                <a:latin typeface="+mn-lt"/>
                <a:cs typeface="+mn-cs"/>
              </a:rPr>
              <a:t>PROF PRADIP KUMAR RAY</a:t>
            </a:r>
          </a:p>
          <a:p>
            <a:pPr algn="ctr" eaLnBrk="1" fontAlgn="auto" hangingPunct="1">
              <a:spcBef>
                <a:spcPts val="0"/>
              </a:spcBef>
              <a:spcAft>
                <a:spcPts val="0"/>
              </a:spcAft>
              <a:defRPr/>
            </a:pPr>
            <a:r>
              <a:rPr lang="en-US" sz="1200" b="1" dirty="0">
                <a:solidFill>
                  <a:schemeClr val="bg1">
                    <a:lumMod val="85000"/>
                  </a:schemeClr>
                </a:solidFill>
                <a:latin typeface="+mn-lt"/>
                <a:cs typeface="+mn-cs"/>
              </a:rPr>
              <a:t>DEPARTMENT OF INDUSTRIAL AND SYSTEMS ENGINEERING</a:t>
            </a:r>
          </a:p>
          <a:p>
            <a:pPr algn="ctr" eaLnBrk="1" fontAlgn="auto" hangingPunct="1">
              <a:spcBef>
                <a:spcPts val="0"/>
              </a:spcBef>
              <a:spcAft>
                <a:spcPts val="0"/>
              </a:spcAft>
              <a:defRPr/>
            </a:pPr>
            <a:r>
              <a:rPr lang="en-US" sz="1200" b="1" dirty="0">
                <a:solidFill>
                  <a:schemeClr val="bg1">
                    <a:lumMod val="85000"/>
                  </a:schemeClr>
                </a:solidFill>
                <a:latin typeface="+mn-lt"/>
                <a:cs typeface="+mn-cs"/>
              </a:rPr>
              <a:t>IIT KHARAGPUR</a:t>
            </a:r>
          </a:p>
        </p:txBody>
      </p:sp>
      <p:sp>
        <p:nvSpPr>
          <p:cNvPr id="13" name="TextBox 12"/>
          <p:cNvSpPr txBox="1"/>
          <p:nvPr/>
        </p:nvSpPr>
        <p:spPr>
          <a:xfrm>
            <a:off x="381000" y="1047750"/>
            <a:ext cx="8458200" cy="1938338"/>
          </a:xfrm>
          <a:prstGeom prst="rect">
            <a:avLst/>
          </a:prstGeom>
          <a:noFill/>
        </p:spPr>
        <p:txBody>
          <a:bodyPr>
            <a:spAutoFit/>
          </a:bodyPr>
          <a:lstStyle/>
          <a:p>
            <a:pPr marL="739775" indent="-282575" algn="just" eaLnBrk="1" fontAlgn="auto" hangingPunct="1">
              <a:spcBef>
                <a:spcPts val="0"/>
              </a:spcBef>
              <a:spcAft>
                <a:spcPts val="0"/>
              </a:spcAft>
              <a:buFont typeface="+mj-lt"/>
              <a:buAutoNum type="romanLcPeriod" startAt="3"/>
              <a:defRPr/>
            </a:pPr>
            <a:r>
              <a:rPr lang="en-US" sz="2000" b="1" dirty="0">
                <a:latin typeface="+mn-lt"/>
                <a:cs typeface="+mn-cs"/>
              </a:rPr>
              <a:t>Uncertainty factor</a:t>
            </a:r>
            <a:r>
              <a:rPr lang="en-US" sz="2000" dirty="0">
                <a:latin typeface="+mn-lt"/>
                <a:cs typeface="+mn-cs"/>
              </a:rPr>
              <a:t>: Inventory offers protection against unplanned and unanticipated occurrences of events that may affect supply system. Such factors may be of many types, </a:t>
            </a:r>
            <a:r>
              <a:rPr lang="en-US" sz="2000" dirty="0" smtClean="0">
                <a:latin typeface="+mn-lt"/>
                <a:cs typeface="+mn-cs"/>
              </a:rPr>
              <a:t>including </a:t>
            </a:r>
            <a:r>
              <a:rPr lang="en-US" sz="2000" dirty="0">
                <a:latin typeface="+mn-lt"/>
                <a:cs typeface="+mn-cs"/>
              </a:rPr>
              <a:t>‘Acts of God’.</a:t>
            </a:r>
          </a:p>
          <a:p>
            <a:pPr marL="747741" indent="-290525" algn="just" eaLnBrk="1" fontAlgn="auto" hangingPunct="1">
              <a:spcBef>
                <a:spcPts val="0"/>
              </a:spcBef>
              <a:spcAft>
                <a:spcPts val="0"/>
              </a:spcAft>
              <a:buFont typeface="+mj-lt"/>
              <a:buAutoNum type="romanLcPeriod" startAt="3"/>
              <a:defRPr/>
            </a:pPr>
            <a:r>
              <a:rPr lang="en-US" sz="2000" b="1" dirty="0">
                <a:latin typeface="+mn-lt"/>
                <a:cs typeface="+mn-cs"/>
              </a:rPr>
              <a:t>Economy factor</a:t>
            </a:r>
            <a:r>
              <a:rPr lang="en-US" sz="2000" dirty="0">
                <a:latin typeface="+mn-lt"/>
                <a:cs typeface="+mn-cs"/>
              </a:rPr>
              <a:t>: Inventory offers cost-reduction advantages when bulk purchases with quantity discounts is allowed or when procurement at lowest price in condition of seasonal price fluctuation is justified.</a:t>
            </a:r>
          </a:p>
        </p:txBody>
      </p:sp>
    </p:spTree>
    <p:extLst>
      <p:ext uri="{BB962C8B-B14F-4D97-AF65-F5344CB8AC3E}">
        <p14:creationId xmlns:p14="http://schemas.microsoft.com/office/powerpoint/2010/main" val="31389199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2"/>
          <p:cNvSpPr>
            <a:spLocks noGrp="1"/>
          </p:cNvSpPr>
          <p:nvPr>
            <p:ph type="sldNum" sz="quarter" idx="12"/>
          </p:nvPr>
        </p:nvSpPr>
        <p:spPr bwMode="auto">
          <a:noFill/>
          <a:ln>
            <a:miter lim="800000"/>
            <a:headEnd/>
            <a:tailEnd/>
          </a:ln>
        </p:spPr>
        <p:txBody>
          <a:bodyPr/>
          <a:lstStyle/>
          <a:p>
            <a:fld id="{DF22194D-AC8B-44D5-8F0C-7E2793FFFE5D}" type="slidenum">
              <a:rPr lang="en-US"/>
              <a:pPr/>
              <a:t>18</a:t>
            </a:fld>
            <a:endParaRPr lang="en-US"/>
          </a:p>
        </p:txBody>
      </p:sp>
      <p:cxnSp>
        <p:nvCxnSpPr>
          <p:cNvPr id="11" name="Straight Connector 10"/>
          <p:cNvCxnSpPr/>
          <p:nvPr/>
        </p:nvCxnSpPr>
        <p:spPr>
          <a:xfrm rot="5400000">
            <a:off x="4233069" y="480298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7172" name="TextBox 7"/>
          <p:cNvSpPr txBox="1">
            <a:spLocks noChangeArrowheads="1"/>
          </p:cNvSpPr>
          <p:nvPr/>
        </p:nvSpPr>
        <p:spPr bwMode="auto">
          <a:xfrm>
            <a:off x="76200" y="285750"/>
            <a:ext cx="9067800" cy="523875"/>
          </a:xfrm>
          <a:prstGeom prst="rect">
            <a:avLst/>
          </a:prstGeom>
          <a:noFill/>
          <a:ln w="9525">
            <a:noFill/>
            <a:miter lim="800000"/>
            <a:headEnd/>
            <a:tailEnd/>
          </a:ln>
        </p:spPr>
        <p:txBody>
          <a:bodyPr>
            <a:spAutoFit/>
          </a:bodyPr>
          <a:lstStyle/>
          <a:p>
            <a:pPr marL="342900" indent="-342900" algn="ctr" eaLnBrk="1" hangingPunct="1">
              <a:spcBef>
                <a:spcPct val="20000"/>
              </a:spcBef>
            </a:pPr>
            <a:r>
              <a:rPr lang="en-US" sz="2800" b="1">
                <a:solidFill>
                  <a:srgbClr val="C0504D"/>
                </a:solidFill>
                <a:latin typeface="Century Gothic" pitchFamily="34" charset="0"/>
              </a:rPr>
              <a:t>Classification of Inventory Problems</a:t>
            </a:r>
          </a:p>
        </p:txBody>
      </p:sp>
      <p:sp>
        <p:nvSpPr>
          <p:cNvPr id="9" name="TextBox 8"/>
          <p:cNvSpPr txBox="1"/>
          <p:nvPr/>
        </p:nvSpPr>
        <p:spPr>
          <a:xfrm>
            <a:off x="5105400" y="4476750"/>
            <a:ext cx="3962400" cy="647700"/>
          </a:xfrm>
          <a:prstGeom prst="rect">
            <a:avLst/>
          </a:prstGeom>
          <a:noFill/>
        </p:spPr>
        <p:txBody>
          <a:bodyPr wrap="none">
            <a:spAutoFit/>
          </a:bodyPr>
          <a:lstStyle/>
          <a:p>
            <a:pPr algn="ctr" eaLnBrk="1" fontAlgn="auto" hangingPunct="1">
              <a:spcBef>
                <a:spcPts val="0"/>
              </a:spcBef>
              <a:spcAft>
                <a:spcPts val="0"/>
              </a:spcAft>
              <a:defRPr/>
            </a:pPr>
            <a:r>
              <a:rPr lang="en-US" sz="1200" b="1" dirty="0">
                <a:solidFill>
                  <a:schemeClr val="bg1">
                    <a:lumMod val="85000"/>
                  </a:schemeClr>
                </a:solidFill>
                <a:latin typeface="+mn-lt"/>
                <a:cs typeface="+mn-cs"/>
              </a:rPr>
              <a:t>PROF PRADIP KUMAR RAY</a:t>
            </a:r>
          </a:p>
          <a:p>
            <a:pPr algn="ctr" eaLnBrk="1" fontAlgn="auto" hangingPunct="1">
              <a:spcBef>
                <a:spcPts val="0"/>
              </a:spcBef>
              <a:spcAft>
                <a:spcPts val="0"/>
              </a:spcAft>
              <a:defRPr/>
            </a:pPr>
            <a:r>
              <a:rPr lang="en-US" sz="1200" b="1" dirty="0">
                <a:solidFill>
                  <a:schemeClr val="bg1">
                    <a:lumMod val="85000"/>
                  </a:schemeClr>
                </a:solidFill>
                <a:latin typeface="+mn-lt"/>
                <a:cs typeface="+mn-cs"/>
              </a:rPr>
              <a:t>DEPARTMENT OF INDUSTRIAL AND SYSTEMS ENGINEERING</a:t>
            </a:r>
          </a:p>
          <a:p>
            <a:pPr algn="ctr" eaLnBrk="1" fontAlgn="auto" hangingPunct="1">
              <a:spcBef>
                <a:spcPts val="0"/>
              </a:spcBef>
              <a:spcAft>
                <a:spcPts val="0"/>
              </a:spcAft>
              <a:defRPr/>
            </a:pPr>
            <a:r>
              <a:rPr lang="en-US" sz="1200" b="1" dirty="0">
                <a:solidFill>
                  <a:schemeClr val="bg1">
                    <a:lumMod val="85000"/>
                  </a:schemeClr>
                </a:solidFill>
                <a:latin typeface="+mn-lt"/>
                <a:cs typeface="+mn-cs"/>
              </a:rPr>
              <a:t>IIT KHARAGPUR</a:t>
            </a:r>
          </a:p>
        </p:txBody>
      </p:sp>
      <p:sp>
        <p:nvSpPr>
          <p:cNvPr id="13" name="TextBox 12"/>
          <p:cNvSpPr txBox="1"/>
          <p:nvPr/>
        </p:nvSpPr>
        <p:spPr>
          <a:xfrm>
            <a:off x="304800" y="1276350"/>
            <a:ext cx="8458200" cy="2492375"/>
          </a:xfrm>
          <a:prstGeom prst="rect">
            <a:avLst/>
          </a:prstGeom>
          <a:noFill/>
        </p:spPr>
        <p:txBody>
          <a:bodyPr>
            <a:spAutoFit/>
          </a:bodyPr>
          <a:lstStyle/>
          <a:p>
            <a:pPr marL="114305" indent="-114305" algn="just" eaLnBrk="1" fontAlgn="auto" hangingPunct="1">
              <a:spcBef>
                <a:spcPts val="0"/>
              </a:spcBef>
              <a:spcAft>
                <a:spcPts val="0"/>
              </a:spcAft>
              <a:buFont typeface="Arial" pitchFamily="34" charset="0"/>
              <a:buChar char="•"/>
              <a:defRPr/>
            </a:pPr>
            <a:r>
              <a:rPr lang="en-US" sz="2000" dirty="0">
                <a:latin typeface="+mn-lt"/>
                <a:cs typeface="+mn-cs"/>
              </a:rPr>
              <a:t>Before we attempt to classify inventory problems as they exist in manufacturing or service </a:t>
            </a:r>
            <a:r>
              <a:rPr lang="en-US" sz="2000" dirty="0" smtClean="0">
                <a:latin typeface="+mn-lt"/>
                <a:cs typeface="+mn-cs"/>
              </a:rPr>
              <a:t>organizations, </a:t>
            </a:r>
            <a:r>
              <a:rPr lang="en-US" sz="2000" dirty="0">
                <a:latin typeface="+mn-lt"/>
                <a:cs typeface="+mn-cs"/>
              </a:rPr>
              <a:t>it is pertinent to know what is to be determined related to inventory management for an item/for specific questions need to answered against an item:</a:t>
            </a:r>
          </a:p>
          <a:p>
            <a:pPr marL="1371652" indent="-285761" algn="just" eaLnBrk="1" fontAlgn="auto" hangingPunct="1">
              <a:spcBef>
                <a:spcPts val="0"/>
              </a:spcBef>
              <a:spcAft>
                <a:spcPts val="0"/>
              </a:spcAft>
              <a:buFont typeface="Wingdings" panose="05000000000000000000" pitchFamily="2" charset="2"/>
              <a:buChar char="§"/>
              <a:defRPr/>
            </a:pPr>
            <a:r>
              <a:rPr lang="en-US" sz="2000" dirty="0">
                <a:latin typeface="+mn-lt"/>
                <a:cs typeface="+mn-cs"/>
              </a:rPr>
              <a:t>When to order for </a:t>
            </a:r>
            <a:r>
              <a:rPr lang="en-US" sz="2000" dirty="0" smtClean="0">
                <a:latin typeface="+mn-lt"/>
                <a:cs typeface="+mn-cs"/>
              </a:rPr>
              <a:t>this </a:t>
            </a:r>
            <a:r>
              <a:rPr lang="en-US" sz="2000" dirty="0">
                <a:latin typeface="+mn-lt"/>
                <a:cs typeface="+mn-cs"/>
              </a:rPr>
              <a:t>item? (time)</a:t>
            </a:r>
          </a:p>
          <a:p>
            <a:pPr marL="1371652" indent="-285761" algn="just" eaLnBrk="1" fontAlgn="auto" hangingPunct="1">
              <a:spcBef>
                <a:spcPts val="0"/>
              </a:spcBef>
              <a:spcAft>
                <a:spcPts val="0"/>
              </a:spcAft>
              <a:buFont typeface="Wingdings" panose="05000000000000000000" pitchFamily="2" charset="2"/>
              <a:buChar char="§"/>
              <a:defRPr/>
            </a:pPr>
            <a:r>
              <a:rPr lang="en-US" sz="2000" dirty="0">
                <a:latin typeface="+mn-lt"/>
                <a:cs typeface="+mn-cs"/>
              </a:rPr>
              <a:t>How much to order for this item? (quantity)</a:t>
            </a:r>
          </a:p>
          <a:p>
            <a:pPr marL="285761" indent="-285761" algn="just" eaLnBrk="1" fontAlgn="auto" hangingPunct="1">
              <a:spcBef>
                <a:spcPts val="0"/>
              </a:spcBef>
              <a:spcAft>
                <a:spcPts val="0"/>
              </a:spcAft>
              <a:defRPr/>
            </a:pPr>
            <a:endParaRPr lang="en-US" dirty="0">
              <a:latin typeface="+mn-lt"/>
              <a:cs typeface="+mn-cs"/>
            </a:endParaRPr>
          </a:p>
          <a:p>
            <a:pPr algn="just" eaLnBrk="1" fontAlgn="auto" hangingPunct="1">
              <a:spcBef>
                <a:spcPts val="0"/>
              </a:spcBef>
              <a:spcAft>
                <a:spcPts val="0"/>
              </a:spcAft>
              <a:defRPr/>
            </a:pPr>
            <a:endParaRPr lang="en-US" dirty="0">
              <a:latin typeface="+mn-lt"/>
              <a:cs typeface="+mn-cs"/>
            </a:endParaRPr>
          </a:p>
        </p:txBody>
      </p:sp>
    </p:spTree>
    <p:extLst>
      <p:ext uri="{BB962C8B-B14F-4D97-AF65-F5344CB8AC3E}">
        <p14:creationId xmlns:p14="http://schemas.microsoft.com/office/powerpoint/2010/main" val="8346306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2"/>
          <p:cNvSpPr>
            <a:spLocks noGrp="1"/>
          </p:cNvSpPr>
          <p:nvPr>
            <p:ph type="sldNum" sz="quarter" idx="12"/>
          </p:nvPr>
        </p:nvSpPr>
        <p:spPr bwMode="auto">
          <a:noFill/>
          <a:ln>
            <a:miter lim="800000"/>
            <a:headEnd/>
            <a:tailEnd/>
          </a:ln>
        </p:spPr>
        <p:txBody>
          <a:bodyPr/>
          <a:lstStyle/>
          <a:p>
            <a:fld id="{BD846426-02F1-4500-887E-90D4AE4B4051}" type="slidenum">
              <a:rPr lang="en-US"/>
              <a:pPr/>
              <a:t>19</a:t>
            </a:fld>
            <a:endParaRPr lang="en-US"/>
          </a:p>
        </p:txBody>
      </p:sp>
      <p:cxnSp>
        <p:nvCxnSpPr>
          <p:cNvPr id="11" name="Straight Connector 10"/>
          <p:cNvCxnSpPr/>
          <p:nvPr/>
        </p:nvCxnSpPr>
        <p:spPr>
          <a:xfrm rot="5400000">
            <a:off x="4233069" y="480298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196" name="TextBox 7"/>
          <p:cNvSpPr txBox="1">
            <a:spLocks noChangeArrowheads="1"/>
          </p:cNvSpPr>
          <p:nvPr/>
        </p:nvSpPr>
        <p:spPr bwMode="auto">
          <a:xfrm>
            <a:off x="76200" y="285750"/>
            <a:ext cx="9067800" cy="523875"/>
          </a:xfrm>
          <a:prstGeom prst="rect">
            <a:avLst/>
          </a:prstGeom>
          <a:noFill/>
          <a:ln w="9525">
            <a:noFill/>
            <a:miter lim="800000"/>
            <a:headEnd/>
            <a:tailEnd/>
          </a:ln>
        </p:spPr>
        <p:txBody>
          <a:bodyPr>
            <a:spAutoFit/>
          </a:bodyPr>
          <a:lstStyle/>
          <a:p>
            <a:pPr marL="342900" indent="-342900" algn="ctr" eaLnBrk="1" hangingPunct="1">
              <a:spcBef>
                <a:spcPct val="20000"/>
              </a:spcBef>
            </a:pPr>
            <a:r>
              <a:rPr lang="en-US" sz="2800" b="1">
                <a:solidFill>
                  <a:srgbClr val="C0504D"/>
                </a:solidFill>
                <a:latin typeface="Century Gothic" pitchFamily="34" charset="0"/>
              </a:rPr>
              <a:t>Classification of Inventory Problems</a:t>
            </a:r>
          </a:p>
        </p:txBody>
      </p:sp>
      <p:sp>
        <p:nvSpPr>
          <p:cNvPr id="9" name="TextBox 8"/>
          <p:cNvSpPr txBox="1"/>
          <p:nvPr/>
        </p:nvSpPr>
        <p:spPr>
          <a:xfrm>
            <a:off x="5105400" y="4476750"/>
            <a:ext cx="3962400" cy="647700"/>
          </a:xfrm>
          <a:prstGeom prst="rect">
            <a:avLst/>
          </a:prstGeom>
          <a:noFill/>
        </p:spPr>
        <p:txBody>
          <a:bodyPr wrap="none">
            <a:spAutoFit/>
          </a:bodyPr>
          <a:lstStyle/>
          <a:p>
            <a:pPr algn="ctr" eaLnBrk="1" fontAlgn="auto" hangingPunct="1">
              <a:spcBef>
                <a:spcPts val="0"/>
              </a:spcBef>
              <a:spcAft>
                <a:spcPts val="0"/>
              </a:spcAft>
              <a:defRPr/>
            </a:pPr>
            <a:r>
              <a:rPr lang="en-US" sz="1200" b="1" dirty="0">
                <a:solidFill>
                  <a:schemeClr val="bg1">
                    <a:lumMod val="85000"/>
                  </a:schemeClr>
                </a:solidFill>
                <a:latin typeface="+mn-lt"/>
                <a:cs typeface="+mn-cs"/>
              </a:rPr>
              <a:t>PROF PRADIP KUMAR RAY</a:t>
            </a:r>
          </a:p>
          <a:p>
            <a:pPr algn="ctr" eaLnBrk="1" fontAlgn="auto" hangingPunct="1">
              <a:spcBef>
                <a:spcPts val="0"/>
              </a:spcBef>
              <a:spcAft>
                <a:spcPts val="0"/>
              </a:spcAft>
              <a:defRPr/>
            </a:pPr>
            <a:r>
              <a:rPr lang="en-US" sz="1200" b="1" dirty="0">
                <a:solidFill>
                  <a:schemeClr val="bg1">
                    <a:lumMod val="85000"/>
                  </a:schemeClr>
                </a:solidFill>
                <a:latin typeface="+mn-lt"/>
                <a:cs typeface="+mn-cs"/>
              </a:rPr>
              <a:t>DEPARTMENT OF INDUSTRIAL AND SYSTEMS ENGINEERING</a:t>
            </a:r>
          </a:p>
          <a:p>
            <a:pPr algn="ctr" eaLnBrk="1" fontAlgn="auto" hangingPunct="1">
              <a:spcBef>
                <a:spcPts val="0"/>
              </a:spcBef>
              <a:spcAft>
                <a:spcPts val="0"/>
              </a:spcAft>
              <a:defRPr/>
            </a:pPr>
            <a:r>
              <a:rPr lang="en-US" sz="1200" b="1" dirty="0">
                <a:solidFill>
                  <a:schemeClr val="bg1">
                    <a:lumMod val="85000"/>
                  </a:schemeClr>
                </a:solidFill>
                <a:latin typeface="+mn-lt"/>
                <a:cs typeface="+mn-cs"/>
              </a:rPr>
              <a:t>IIT KHARAGPUR</a:t>
            </a:r>
          </a:p>
        </p:txBody>
      </p:sp>
      <p:sp>
        <p:nvSpPr>
          <p:cNvPr id="13" name="TextBox 12"/>
          <p:cNvSpPr txBox="1"/>
          <p:nvPr/>
        </p:nvSpPr>
        <p:spPr>
          <a:xfrm>
            <a:off x="381000" y="1123950"/>
            <a:ext cx="8458200" cy="2492375"/>
          </a:xfrm>
          <a:prstGeom prst="rect">
            <a:avLst/>
          </a:prstGeom>
          <a:noFill/>
        </p:spPr>
        <p:txBody>
          <a:bodyPr>
            <a:spAutoFit/>
          </a:bodyPr>
          <a:lstStyle/>
          <a:p>
            <a:pPr marL="285761" indent="-285761" algn="just" eaLnBrk="1" fontAlgn="auto" hangingPunct="1">
              <a:spcBef>
                <a:spcPts val="0"/>
              </a:spcBef>
              <a:spcAft>
                <a:spcPts val="0"/>
              </a:spcAft>
              <a:buFont typeface="Arial" panose="020B0604020202020204" pitchFamily="34" charset="0"/>
              <a:buChar char="•"/>
              <a:defRPr/>
            </a:pPr>
            <a:r>
              <a:rPr lang="en-US" sz="2000" dirty="0">
                <a:latin typeface="+mn-lt"/>
                <a:cs typeface="+mn-cs"/>
              </a:rPr>
              <a:t>Hence, there are two parameters, related to above questions, for any inventory control system.</a:t>
            </a:r>
          </a:p>
          <a:p>
            <a:pPr marL="285761" indent="-285761" algn="just" eaLnBrk="1" fontAlgn="auto" hangingPunct="1">
              <a:spcBef>
                <a:spcPts val="0"/>
              </a:spcBef>
              <a:spcAft>
                <a:spcPts val="0"/>
              </a:spcAft>
              <a:buFont typeface="Arial" panose="020B0604020202020204" pitchFamily="34" charset="0"/>
              <a:buChar char="•"/>
              <a:defRPr/>
            </a:pPr>
            <a:r>
              <a:rPr lang="en-US" sz="2000" dirty="0">
                <a:latin typeface="+mn-lt"/>
                <a:cs typeface="+mn-cs"/>
              </a:rPr>
              <a:t>A number of factors </a:t>
            </a:r>
            <a:r>
              <a:rPr lang="en-US" sz="2000" dirty="0" smtClean="0">
                <a:latin typeface="+mn-lt"/>
                <a:cs typeface="+mn-cs"/>
              </a:rPr>
              <a:t>may affect </a:t>
            </a:r>
            <a:r>
              <a:rPr lang="en-US" sz="2000" dirty="0">
                <a:latin typeface="+mn-lt"/>
                <a:cs typeface="+mn-cs"/>
              </a:rPr>
              <a:t>this inventory problem.</a:t>
            </a:r>
          </a:p>
          <a:p>
            <a:pPr marL="285761" indent="-285761" algn="just" eaLnBrk="1" fontAlgn="auto" hangingPunct="1">
              <a:spcBef>
                <a:spcPts val="0"/>
              </a:spcBef>
              <a:spcAft>
                <a:spcPts val="0"/>
              </a:spcAft>
              <a:buFont typeface="Arial" panose="020B0604020202020204" pitchFamily="34" charset="0"/>
              <a:buChar char="•"/>
              <a:defRPr/>
            </a:pPr>
            <a:r>
              <a:rPr lang="en-US" sz="2000" dirty="0">
                <a:latin typeface="+mn-lt"/>
                <a:cs typeface="+mn-cs"/>
              </a:rPr>
              <a:t>Each of these factors may have different levels.</a:t>
            </a:r>
          </a:p>
          <a:p>
            <a:pPr marL="285761" indent="-285761" algn="just" eaLnBrk="1" fontAlgn="auto" hangingPunct="1">
              <a:spcBef>
                <a:spcPts val="0"/>
              </a:spcBef>
              <a:spcAft>
                <a:spcPts val="0"/>
              </a:spcAft>
              <a:buFont typeface="Arial" panose="020B0604020202020204" pitchFamily="34" charset="0"/>
              <a:buChar char="•"/>
              <a:defRPr/>
            </a:pPr>
            <a:r>
              <a:rPr lang="en-US" sz="2000" dirty="0">
                <a:latin typeface="+mn-lt"/>
                <a:cs typeface="+mn-cs"/>
              </a:rPr>
              <a:t>Combinations of the types and levels of these factors determine classes of inventory problems.</a:t>
            </a:r>
          </a:p>
          <a:p>
            <a:pPr marL="285761" indent="-285761" algn="just" eaLnBrk="1" fontAlgn="auto" hangingPunct="1">
              <a:spcBef>
                <a:spcPts val="0"/>
              </a:spcBef>
              <a:spcAft>
                <a:spcPts val="0"/>
              </a:spcAft>
              <a:buFont typeface="Wingdings" panose="05000000000000000000" pitchFamily="2" charset="2"/>
              <a:buChar char="§"/>
              <a:defRPr/>
            </a:pPr>
            <a:endParaRPr lang="en-US" dirty="0">
              <a:latin typeface="+mn-lt"/>
              <a:cs typeface="+mn-cs"/>
            </a:endParaRPr>
          </a:p>
          <a:p>
            <a:pPr algn="just" eaLnBrk="1" fontAlgn="auto" hangingPunct="1">
              <a:spcBef>
                <a:spcPts val="0"/>
              </a:spcBef>
              <a:spcAft>
                <a:spcPts val="0"/>
              </a:spcAft>
              <a:defRPr/>
            </a:pPr>
            <a:endParaRPr lang="en-US" dirty="0">
              <a:latin typeface="+mn-lt"/>
              <a:cs typeface="+mn-cs"/>
            </a:endParaRPr>
          </a:p>
        </p:txBody>
      </p:sp>
    </p:spTree>
    <p:extLst>
      <p:ext uri="{BB962C8B-B14F-4D97-AF65-F5344CB8AC3E}">
        <p14:creationId xmlns:p14="http://schemas.microsoft.com/office/powerpoint/2010/main" val="20547829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533400" y="266700"/>
            <a:ext cx="8001000" cy="857250"/>
          </a:xfrm>
        </p:spPr>
        <p:txBody>
          <a:bodyPr/>
          <a:lstStyle/>
          <a:p>
            <a:pPr marL="342900" indent="-342900" algn="l" eaLnBrk="1" hangingPunct="1">
              <a:spcBef>
                <a:spcPct val="20000"/>
              </a:spcBef>
            </a:pPr>
            <a:r>
              <a:rPr lang="en-US" sz="2800" b="1" dirty="0" smtClean="0">
                <a:solidFill>
                  <a:schemeClr val="accent2"/>
                </a:solidFill>
                <a:latin typeface="Century Gothic" pitchFamily="34" charset="0"/>
                <a:cs typeface="Arial" charset="0"/>
              </a:rPr>
              <a:t>Sub Topics</a:t>
            </a:r>
            <a:endParaRPr lang="en-US" sz="2800" b="1" dirty="0" smtClean="0">
              <a:solidFill>
                <a:schemeClr val="accent2"/>
              </a:solidFill>
              <a:latin typeface="Century Gothic" pitchFamily="34" charset="0"/>
              <a:cs typeface="Arial" charset="0"/>
            </a:endParaRPr>
          </a:p>
        </p:txBody>
      </p:sp>
      <p:sp>
        <p:nvSpPr>
          <p:cNvPr id="3075" name="Content Placeholder 2"/>
          <p:cNvSpPr>
            <a:spLocks noGrp="1"/>
          </p:cNvSpPr>
          <p:nvPr>
            <p:ph idx="1"/>
          </p:nvPr>
        </p:nvSpPr>
        <p:spPr>
          <a:xfrm>
            <a:off x="457200" y="1123950"/>
            <a:ext cx="8229600" cy="3394075"/>
          </a:xfrm>
        </p:spPr>
        <p:txBody>
          <a:bodyPr/>
          <a:lstStyle/>
          <a:p>
            <a:pPr marL="457200" indent="-457200" algn="just" eaLnBrk="1" hangingPunct="1">
              <a:buFont typeface="+mj-lt"/>
              <a:buAutoNum type="arabicPeriod"/>
            </a:pPr>
            <a:r>
              <a:rPr lang="en-US" sz="2000" dirty="0" smtClean="0"/>
              <a:t>Importance </a:t>
            </a:r>
            <a:r>
              <a:rPr lang="en-US" sz="2000" dirty="0" smtClean="0"/>
              <a:t>of Inventory/Materials Management System, Inventory and its Definitions, Types of Inventory </a:t>
            </a:r>
          </a:p>
          <a:p>
            <a:pPr marL="457200" indent="-457200" algn="just" eaLnBrk="1" hangingPunct="1">
              <a:buFont typeface="+mj-lt"/>
              <a:buAutoNum type="arabicPeriod"/>
            </a:pPr>
            <a:r>
              <a:rPr lang="en-US" sz="2000" dirty="0" smtClean="0"/>
              <a:t>Why </a:t>
            </a:r>
            <a:r>
              <a:rPr lang="en-US" sz="2000" dirty="0" smtClean="0"/>
              <a:t>Inventory, Classification of Inventory Problems</a:t>
            </a:r>
          </a:p>
          <a:p>
            <a:pPr marL="457200" indent="-457200" algn="just" eaLnBrk="1" hangingPunct="1">
              <a:buFont typeface="+mj-lt"/>
              <a:buAutoNum type="arabicPeriod"/>
            </a:pPr>
            <a:r>
              <a:rPr lang="en-US" sz="2000" dirty="0" smtClean="0"/>
              <a:t>Classes </a:t>
            </a:r>
            <a:r>
              <a:rPr lang="en-US" sz="2000" dirty="0" smtClean="0"/>
              <a:t>of Inventory Problems, Inventory Costs</a:t>
            </a:r>
          </a:p>
          <a:p>
            <a:pPr marL="457200" indent="-457200" algn="just" eaLnBrk="1" hangingPunct="1">
              <a:buFont typeface="+mj-lt"/>
              <a:buAutoNum type="arabicPeriod"/>
            </a:pPr>
            <a:r>
              <a:rPr lang="en-US" sz="2000" dirty="0" smtClean="0"/>
              <a:t>Types </a:t>
            </a:r>
            <a:r>
              <a:rPr lang="en-US" sz="2000" dirty="0" smtClean="0"/>
              <a:t>of Inventory and Product Positioning Strategies, Inventory Management and Financial Performance</a:t>
            </a:r>
          </a:p>
          <a:p>
            <a:pPr marL="457200" indent="-457200" algn="just" eaLnBrk="1" hangingPunct="1">
              <a:buFont typeface="+mj-lt"/>
              <a:buAutoNum type="arabicPeriod"/>
            </a:pPr>
            <a:r>
              <a:rPr lang="en-US" sz="2000" dirty="0" smtClean="0"/>
              <a:t>Concept </a:t>
            </a:r>
            <a:r>
              <a:rPr lang="en-US" sz="2000" dirty="0" smtClean="0"/>
              <a:t>of Inventory Flow Cycle, Objectives and Decisions of Inventory Control  </a:t>
            </a:r>
          </a:p>
          <a:p>
            <a:pPr algn="just" eaLnBrk="1" hangingPunct="1"/>
            <a:endParaRPr lang="en-US" sz="2000" dirty="0" smtClean="0"/>
          </a:p>
          <a:p>
            <a:pPr algn="just" eaLnBrk="1" hangingPunct="1"/>
            <a:endParaRPr lang="en-US" dirty="0" smtClean="0"/>
          </a:p>
        </p:txBody>
      </p:sp>
      <p:sp>
        <p:nvSpPr>
          <p:cNvPr id="3076" name="Slide Number Placeholder 3"/>
          <p:cNvSpPr>
            <a:spLocks noGrp="1"/>
          </p:cNvSpPr>
          <p:nvPr>
            <p:ph type="sldNum" sz="quarter" idx="12"/>
          </p:nvPr>
        </p:nvSpPr>
        <p:spPr bwMode="auto">
          <a:noFill/>
          <a:ln>
            <a:miter lim="800000"/>
            <a:headEnd/>
            <a:tailEnd/>
          </a:ln>
        </p:spPr>
        <p:txBody>
          <a:bodyPr/>
          <a:lstStyle/>
          <a:p>
            <a:fld id="{32C4CE3B-3270-4EDA-8BDB-4AAAB72BBEFE}" type="slidenum">
              <a:rPr lang="en-US" smtClean="0"/>
              <a:pPr/>
              <a:t>2</a:t>
            </a:fld>
            <a:endParaRPr lang="en-US" smtClean="0"/>
          </a:p>
        </p:txBody>
      </p:sp>
      <p:sp>
        <p:nvSpPr>
          <p:cNvPr id="5" name="TextBox 4"/>
          <p:cNvSpPr txBox="1"/>
          <p:nvPr/>
        </p:nvSpPr>
        <p:spPr>
          <a:xfrm>
            <a:off x="5105400" y="4476750"/>
            <a:ext cx="3962400" cy="647700"/>
          </a:xfrm>
          <a:prstGeom prst="rect">
            <a:avLst/>
          </a:prstGeom>
          <a:noFill/>
        </p:spPr>
        <p:txBody>
          <a:bodyPr wrap="none">
            <a:spAutoFit/>
          </a:bodyPr>
          <a:lstStyle/>
          <a:p>
            <a:pPr algn="ctr">
              <a:defRPr/>
            </a:pPr>
            <a:r>
              <a:rPr lang="en-US" sz="1200" b="1" dirty="0">
                <a:solidFill>
                  <a:schemeClr val="bg1">
                    <a:lumMod val="85000"/>
                  </a:schemeClr>
                </a:solidFill>
                <a:latin typeface="+mn-lt"/>
              </a:rPr>
              <a:t>PROF PRADIP KUMAR RAY</a:t>
            </a:r>
          </a:p>
          <a:p>
            <a:pPr algn="ctr">
              <a:defRPr/>
            </a:pPr>
            <a:r>
              <a:rPr lang="en-US" sz="1200" b="1" dirty="0">
                <a:solidFill>
                  <a:schemeClr val="bg1">
                    <a:lumMod val="85000"/>
                  </a:schemeClr>
                </a:solidFill>
                <a:latin typeface="+mn-lt"/>
              </a:rPr>
              <a:t>DEPARTMENT OF INDUSTRIAL AND SYSTEMS ENGINEERING</a:t>
            </a:r>
          </a:p>
          <a:p>
            <a:pPr algn="ctr">
              <a:defRPr/>
            </a:pPr>
            <a:r>
              <a:rPr lang="en-US" sz="1200" b="1" dirty="0">
                <a:solidFill>
                  <a:schemeClr val="bg1">
                    <a:lumMod val="85000"/>
                  </a:schemeClr>
                </a:solidFill>
                <a:latin typeface="+mn-lt"/>
              </a:rPr>
              <a:t>IIT KHARAGPUR</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2"/>
          <p:cNvSpPr>
            <a:spLocks noGrp="1"/>
          </p:cNvSpPr>
          <p:nvPr>
            <p:ph type="sldNum" sz="quarter" idx="12"/>
          </p:nvPr>
        </p:nvSpPr>
        <p:spPr bwMode="auto">
          <a:noFill/>
          <a:ln>
            <a:miter lim="800000"/>
            <a:headEnd/>
            <a:tailEnd/>
          </a:ln>
        </p:spPr>
        <p:txBody>
          <a:bodyPr/>
          <a:lstStyle/>
          <a:p>
            <a:fld id="{E94CEC9F-C6AF-4A83-AA03-E2503E655323}" type="slidenum">
              <a:rPr lang="en-US"/>
              <a:pPr/>
              <a:t>20</a:t>
            </a:fld>
            <a:endParaRPr lang="en-US"/>
          </a:p>
        </p:txBody>
      </p:sp>
      <p:cxnSp>
        <p:nvCxnSpPr>
          <p:cNvPr id="11" name="Straight Connector 10"/>
          <p:cNvCxnSpPr/>
          <p:nvPr/>
        </p:nvCxnSpPr>
        <p:spPr>
          <a:xfrm rot="5400000">
            <a:off x="4233069" y="480298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9220" name="TextBox 7"/>
          <p:cNvSpPr txBox="1">
            <a:spLocks noChangeArrowheads="1"/>
          </p:cNvSpPr>
          <p:nvPr/>
        </p:nvSpPr>
        <p:spPr bwMode="auto">
          <a:xfrm>
            <a:off x="76200" y="285750"/>
            <a:ext cx="9067800" cy="523875"/>
          </a:xfrm>
          <a:prstGeom prst="rect">
            <a:avLst/>
          </a:prstGeom>
          <a:noFill/>
          <a:ln w="9525">
            <a:noFill/>
            <a:miter lim="800000"/>
            <a:headEnd/>
            <a:tailEnd/>
          </a:ln>
        </p:spPr>
        <p:txBody>
          <a:bodyPr>
            <a:spAutoFit/>
          </a:bodyPr>
          <a:lstStyle/>
          <a:p>
            <a:pPr marL="342900" indent="-342900" algn="ctr" eaLnBrk="1" hangingPunct="1">
              <a:spcBef>
                <a:spcPct val="20000"/>
              </a:spcBef>
            </a:pPr>
            <a:r>
              <a:rPr lang="en-US" sz="2800" b="1">
                <a:solidFill>
                  <a:srgbClr val="C0504D"/>
                </a:solidFill>
                <a:latin typeface="Century Gothic" pitchFamily="34" charset="0"/>
              </a:rPr>
              <a:t>Classification of Inventory Problems</a:t>
            </a:r>
          </a:p>
        </p:txBody>
      </p:sp>
      <p:sp>
        <p:nvSpPr>
          <p:cNvPr id="9" name="TextBox 8"/>
          <p:cNvSpPr txBox="1"/>
          <p:nvPr/>
        </p:nvSpPr>
        <p:spPr>
          <a:xfrm>
            <a:off x="5105400" y="4476750"/>
            <a:ext cx="3962400" cy="647700"/>
          </a:xfrm>
          <a:prstGeom prst="rect">
            <a:avLst/>
          </a:prstGeom>
          <a:noFill/>
        </p:spPr>
        <p:txBody>
          <a:bodyPr wrap="none">
            <a:spAutoFit/>
          </a:bodyPr>
          <a:lstStyle/>
          <a:p>
            <a:pPr algn="ctr" eaLnBrk="1" fontAlgn="auto" hangingPunct="1">
              <a:spcBef>
                <a:spcPts val="0"/>
              </a:spcBef>
              <a:spcAft>
                <a:spcPts val="0"/>
              </a:spcAft>
              <a:defRPr/>
            </a:pPr>
            <a:r>
              <a:rPr lang="en-US" sz="1200" b="1" dirty="0">
                <a:solidFill>
                  <a:schemeClr val="bg1">
                    <a:lumMod val="85000"/>
                  </a:schemeClr>
                </a:solidFill>
                <a:latin typeface="+mn-lt"/>
                <a:cs typeface="+mn-cs"/>
              </a:rPr>
              <a:t>PROF PRADIP KUMAR RAY</a:t>
            </a:r>
          </a:p>
          <a:p>
            <a:pPr algn="ctr" eaLnBrk="1" fontAlgn="auto" hangingPunct="1">
              <a:spcBef>
                <a:spcPts val="0"/>
              </a:spcBef>
              <a:spcAft>
                <a:spcPts val="0"/>
              </a:spcAft>
              <a:defRPr/>
            </a:pPr>
            <a:r>
              <a:rPr lang="en-US" sz="1200" b="1" dirty="0">
                <a:solidFill>
                  <a:schemeClr val="bg1">
                    <a:lumMod val="85000"/>
                  </a:schemeClr>
                </a:solidFill>
                <a:latin typeface="+mn-lt"/>
                <a:cs typeface="+mn-cs"/>
              </a:rPr>
              <a:t>DEPARTMENT OF INDUSTRIAL AND SYSTEMS ENGINEERING</a:t>
            </a:r>
          </a:p>
          <a:p>
            <a:pPr algn="ctr" eaLnBrk="1" fontAlgn="auto" hangingPunct="1">
              <a:spcBef>
                <a:spcPts val="0"/>
              </a:spcBef>
              <a:spcAft>
                <a:spcPts val="0"/>
              </a:spcAft>
              <a:defRPr/>
            </a:pPr>
            <a:r>
              <a:rPr lang="en-US" sz="1200" b="1" dirty="0">
                <a:solidFill>
                  <a:schemeClr val="bg1">
                    <a:lumMod val="85000"/>
                  </a:schemeClr>
                </a:solidFill>
                <a:latin typeface="+mn-lt"/>
                <a:cs typeface="+mn-cs"/>
              </a:rPr>
              <a:t>IIT KHARAGPUR</a:t>
            </a:r>
          </a:p>
        </p:txBody>
      </p:sp>
      <p:sp>
        <p:nvSpPr>
          <p:cNvPr id="13" name="TextBox 12"/>
          <p:cNvSpPr txBox="1"/>
          <p:nvPr/>
        </p:nvSpPr>
        <p:spPr>
          <a:xfrm>
            <a:off x="381000" y="971550"/>
            <a:ext cx="8458200" cy="2800350"/>
          </a:xfrm>
          <a:prstGeom prst="rect">
            <a:avLst/>
          </a:prstGeom>
          <a:noFill/>
        </p:spPr>
        <p:txBody>
          <a:bodyPr>
            <a:spAutoFit/>
          </a:bodyPr>
          <a:lstStyle/>
          <a:p>
            <a:pPr marL="114305" indent="-114305" algn="just" eaLnBrk="1" fontAlgn="auto" hangingPunct="1">
              <a:spcBef>
                <a:spcPts val="0"/>
              </a:spcBef>
              <a:spcAft>
                <a:spcPts val="0"/>
              </a:spcAft>
              <a:buFont typeface="Arial" pitchFamily="34" charset="0"/>
              <a:buChar char="•"/>
              <a:defRPr/>
            </a:pPr>
            <a:r>
              <a:rPr lang="en-US" sz="2000" dirty="0">
                <a:latin typeface="+mn-lt"/>
                <a:cs typeface="+mn-cs"/>
              </a:rPr>
              <a:t>The following factors need to be considered for classification:</a:t>
            </a:r>
          </a:p>
          <a:p>
            <a:pPr marL="114305" indent="-114305" algn="just" eaLnBrk="1" fontAlgn="auto" hangingPunct="1">
              <a:spcBef>
                <a:spcPts val="0"/>
              </a:spcBef>
              <a:spcAft>
                <a:spcPts val="0"/>
              </a:spcAft>
              <a:defRPr/>
            </a:pPr>
            <a:endParaRPr lang="en-US" sz="2000" dirty="0">
              <a:latin typeface="+mn-lt"/>
              <a:cs typeface="+mn-cs"/>
            </a:endParaRPr>
          </a:p>
          <a:p>
            <a:pPr marL="342914" indent="-342914" algn="just" eaLnBrk="1" fontAlgn="auto" hangingPunct="1">
              <a:spcBef>
                <a:spcPts val="0"/>
              </a:spcBef>
              <a:spcAft>
                <a:spcPts val="0"/>
              </a:spcAft>
              <a:buFont typeface="+mj-lt"/>
              <a:buAutoNum type="romanLcPeriod"/>
              <a:defRPr/>
            </a:pPr>
            <a:r>
              <a:rPr lang="en-US" sz="2000" b="1" dirty="0">
                <a:latin typeface="+mn-lt"/>
                <a:cs typeface="+mn-cs"/>
              </a:rPr>
              <a:t>Knowledge of demand</a:t>
            </a:r>
            <a:r>
              <a:rPr lang="en-US" sz="2000" dirty="0">
                <a:latin typeface="+mn-lt"/>
                <a:cs typeface="+mn-cs"/>
              </a:rPr>
              <a:t>: Demand may be in two types</a:t>
            </a:r>
          </a:p>
          <a:p>
            <a:pPr marL="342914" indent="-342914" algn="just" eaLnBrk="1" fontAlgn="auto" hangingPunct="1">
              <a:spcBef>
                <a:spcPts val="0"/>
              </a:spcBef>
              <a:spcAft>
                <a:spcPts val="0"/>
              </a:spcAft>
              <a:buFont typeface="+mj-lt"/>
              <a:buAutoNum type="alphaLcParenR"/>
              <a:defRPr/>
            </a:pPr>
            <a:r>
              <a:rPr lang="en-US" sz="2000" b="1" dirty="0">
                <a:latin typeface="+mn-lt"/>
                <a:cs typeface="+mn-cs"/>
              </a:rPr>
              <a:t>Independent demand</a:t>
            </a:r>
            <a:r>
              <a:rPr lang="en-US" sz="2000" dirty="0">
                <a:latin typeface="+mn-lt"/>
                <a:cs typeface="+mn-cs"/>
              </a:rPr>
              <a:t> e.g. demand of F/G, final product.</a:t>
            </a:r>
          </a:p>
          <a:p>
            <a:pPr marL="1090654" algn="just" eaLnBrk="1" fontAlgn="auto" hangingPunct="1">
              <a:spcBef>
                <a:spcPts val="0"/>
              </a:spcBef>
              <a:spcAft>
                <a:spcPts val="0"/>
              </a:spcAft>
              <a:defRPr/>
            </a:pPr>
            <a:r>
              <a:rPr lang="en-US" sz="2000" dirty="0">
                <a:latin typeface="+mn-lt"/>
                <a:cs typeface="+mn-cs"/>
              </a:rPr>
              <a:t>or </a:t>
            </a:r>
          </a:p>
          <a:p>
            <a:pPr marL="404828" algn="just" eaLnBrk="1" fontAlgn="auto" hangingPunct="1">
              <a:spcBef>
                <a:spcPts val="0"/>
              </a:spcBef>
              <a:spcAft>
                <a:spcPts val="0"/>
              </a:spcAft>
              <a:defRPr/>
            </a:pPr>
            <a:r>
              <a:rPr lang="en-US" sz="2000" b="1" dirty="0">
                <a:latin typeface="+mn-lt"/>
                <a:cs typeface="+mn-cs"/>
              </a:rPr>
              <a:t>Dependent demand </a:t>
            </a:r>
            <a:r>
              <a:rPr lang="en-US" sz="2000" dirty="0">
                <a:latin typeface="+mn-lt"/>
                <a:cs typeface="+mn-cs"/>
              </a:rPr>
              <a:t>e.g. demand of R/M depends on demand of F/G (as per BOM of the F/G or the final product)</a:t>
            </a:r>
          </a:p>
          <a:p>
            <a:pPr marL="285761" indent="-285761" algn="just" eaLnBrk="1" fontAlgn="auto" hangingPunct="1">
              <a:spcBef>
                <a:spcPts val="0"/>
              </a:spcBef>
              <a:spcAft>
                <a:spcPts val="0"/>
              </a:spcAft>
              <a:buFont typeface="Wingdings" panose="05000000000000000000" pitchFamily="2" charset="2"/>
              <a:buChar char="§"/>
              <a:defRPr/>
            </a:pPr>
            <a:endParaRPr lang="en-US" dirty="0">
              <a:latin typeface="+mn-lt"/>
              <a:cs typeface="+mn-cs"/>
            </a:endParaRPr>
          </a:p>
          <a:p>
            <a:pPr algn="just" eaLnBrk="1" fontAlgn="auto" hangingPunct="1">
              <a:spcBef>
                <a:spcPts val="0"/>
              </a:spcBef>
              <a:spcAft>
                <a:spcPts val="0"/>
              </a:spcAft>
              <a:defRPr/>
            </a:pPr>
            <a:endParaRPr lang="en-US" dirty="0">
              <a:latin typeface="+mn-lt"/>
              <a:cs typeface="+mn-cs"/>
            </a:endParaRPr>
          </a:p>
        </p:txBody>
      </p:sp>
    </p:spTree>
    <p:extLst>
      <p:ext uri="{BB962C8B-B14F-4D97-AF65-F5344CB8AC3E}">
        <p14:creationId xmlns:p14="http://schemas.microsoft.com/office/powerpoint/2010/main" val="8469160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2"/>
          <p:cNvSpPr>
            <a:spLocks noGrp="1"/>
          </p:cNvSpPr>
          <p:nvPr>
            <p:ph type="sldNum" sz="quarter" idx="12"/>
          </p:nvPr>
        </p:nvSpPr>
        <p:spPr bwMode="auto">
          <a:noFill/>
          <a:ln>
            <a:miter lim="800000"/>
            <a:headEnd/>
            <a:tailEnd/>
          </a:ln>
        </p:spPr>
        <p:txBody>
          <a:bodyPr/>
          <a:lstStyle/>
          <a:p>
            <a:fld id="{B31EB931-BF98-491C-B082-69F46A57E1AC}" type="slidenum">
              <a:rPr lang="en-US"/>
              <a:pPr/>
              <a:t>21</a:t>
            </a:fld>
            <a:endParaRPr lang="en-US"/>
          </a:p>
        </p:txBody>
      </p:sp>
      <p:cxnSp>
        <p:nvCxnSpPr>
          <p:cNvPr id="11" name="Straight Connector 10"/>
          <p:cNvCxnSpPr/>
          <p:nvPr/>
        </p:nvCxnSpPr>
        <p:spPr>
          <a:xfrm rot="5400000">
            <a:off x="4233069" y="480298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10244" name="TextBox 7"/>
          <p:cNvSpPr txBox="1">
            <a:spLocks noChangeArrowheads="1"/>
          </p:cNvSpPr>
          <p:nvPr/>
        </p:nvSpPr>
        <p:spPr bwMode="auto">
          <a:xfrm>
            <a:off x="76200" y="285750"/>
            <a:ext cx="9067800" cy="523875"/>
          </a:xfrm>
          <a:prstGeom prst="rect">
            <a:avLst/>
          </a:prstGeom>
          <a:noFill/>
          <a:ln w="9525">
            <a:noFill/>
            <a:miter lim="800000"/>
            <a:headEnd/>
            <a:tailEnd/>
          </a:ln>
        </p:spPr>
        <p:txBody>
          <a:bodyPr>
            <a:spAutoFit/>
          </a:bodyPr>
          <a:lstStyle/>
          <a:p>
            <a:pPr marL="342900" indent="-342900" algn="ctr" eaLnBrk="1" hangingPunct="1">
              <a:spcBef>
                <a:spcPct val="20000"/>
              </a:spcBef>
            </a:pPr>
            <a:r>
              <a:rPr lang="en-US" sz="2800" b="1">
                <a:solidFill>
                  <a:srgbClr val="C0504D"/>
                </a:solidFill>
                <a:latin typeface="Century Gothic" pitchFamily="34" charset="0"/>
              </a:rPr>
              <a:t>Classification of Inventory Problems</a:t>
            </a:r>
          </a:p>
        </p:txBody>
      </p:sp>
      <p:sp>
        <p:nvSpPr>
          <p:cNvPr id="9" name="TextBox 8"/>
          <p:cNvSpPr txBox="1"/>
          <p:nvPr/>
        </p:nvSpPr>
        <p:spPr>
          <a:xfrm>
            <a:off x="5105400" y="4476750"/>
            <a:ext cx="3962400" cy="647700"/>
          </a:xfrm>
          <a:prstGeom prst="rect">
            <a:avLst/>
          </a:prstGeom>
          <a:noFill/>
        </p:spPr>
        <p:txBody>
          <a:bodyPr wrap="none">
            <a:spAutoFit/>
          </a:bodyPr>
          <a:lstStyle/>
          <a:p>
            <a:pPr algn="ctr" eaLnBrk="1" fontAlgn="auto" hangingPunct="1">
              <a:spcBef>
                <a:spcPts val="0"/>
              </a:spcBef>
              <a:spcAft>
                <a:spcPts val="0"/>
              </a:spcAft>
              <a:defRPr/>
            </a:pPr>
            <a:r>
              <a:rPr lang="en-US" sz="1200" b="1" dirty="0">
                <a:solidFill>
                  <a:schemeClr val="bg1">
                    <a:lumMod val="85000"/>
                  </a:schemeClr>
                </a:solidFill>
                <a:latin typeface="+mn-lt"/>
                <a:cs typeface="+mn-cs"/>
              </a:rPr>
              <a:t>PROF PRADIP KUMAR RAY</a:t>
            </a:r>
          </a:p>
          <a:p>
            <a:pPr algn="ctr" eaLnBrk="1" fontAlgn="auto" hangingPunct="1">
              <a:spcBef>
                <a:spcPts val="0"/>
              </a:spcBef>
              <a:spcAft>
                <a:spcPts val="0"/>
              </a:spcAft>
              <a:defRPr/>
            </a:pPr>
            <a:r>
              <a:rPr lang="en-US" sz="1200" b="1" dirty="0">
                <a:solidFill>
                  <a:schemeClr val="bg1">
                    <a:lumMod val="85000"/>
                  </a:schemeClr>
                </a:solidFill>
                <a:latin typeface="+mn-lt"/>
                <a:cs typeface="+mn-cs"/>
              </a:rPr>
              <a:t>DEPARTMENT OF INDUSTRIAL AND SYSTEMS ENGINEERING</a:t>
            </a:r>
          </a:p>
          <a:p>
            <a:pPr algn="ctr" eaLnBrk="1" fontAlgn="auto" hangingPunct="1">
              <a:spcBef>
                <a:spcPts val="0"/>
              </a:spcBef>
              <a:spcAft>
                <a:spcPts val="0"/>
              </a:spcAft>
              <a:defRPr/>
            </a:pPr>
            <a:r>
              <a:rPr lang="en-US" sz="1200" b="1" dirty="0">
                <a:solidFill>
                  <a:schemeClr val="bg1">
                    <a:lumMod val="85000"/>
                  </a:schemeClr>
                </a:solidFill>
                <a:latin typeface="+mn-lt"/>
                <a:cs typeface="+mn-cs"/>
              </a:rPr>
              <a:t>IIT KHARAGPUR</a:t>
            </a:r>
          </a:p>
        </p:txBody>
      </p:sp>
      <p:sp>
        <p:nvSpPr>
          <p:cNvPr id="13" name="TextBox 12"/>
          <p:cNvSpPr txBox="1"/>
          <p:nvPr/>
        </p:nvSpPr>
        <p:spPr>
          <a:xfrm>
            <a:off x="381000" y="747713"/>
            <a:ext cx="8458200" cy="3416300"/>
          </a:xfrm>
          <a:prstGeom prst="rect">
            <a:avLst/>
          </a:prstGeom>
          <a:noFill/>
        </p:spPr>
        <p:txBody>
          <a:bodyPr>
            <a:spAutoFit/>
          </a:bodyPr>
          <a:lstStyle/>
          <a:p>
            <a:pPr marL="404828" indent="-404828" algn="just" eaLnBrk="1" fontAlgn="auto" hangingPunct="1">
              <a:spcBef>
                <a:spcPts val="0"/>
              </a:spcBef>
              <a:spcAft>
                <a:spcPts val="0"/>
              </a:spcAft>
              <a:buFont typeface="+mj-lt"/>
              <a:buAutoNum type="alphaLcParenR" startAt="2"/>
              <a:defRPr/>
            </a:pPr>
            <a:r>
              <a:rPr lang="en-US" sz="2000" b="1" dirty="0">
                <a:latin typeface="+mn-lt"/>
                <a:cs typeface="+mn-cs"/>
              </a:rPr>
              <a:t>Constant demand </a:t>
            </a:r>
            <a:r>
              <a:rPr lang="en-US" sz="2000" dirty="0">
                <a:latin typeface="+mn-lt"/>
                <a:cs typeface="+mn-cs"/>
              </a:rPr>
              <a:t>(or demand under certainty): demand level is known exactly</a:t>
            </a:r>
          </a:p>
          <a:p>
            <a:pPr marL="1090654" algn="just" eaLnBrk="1" fontAlgn="auto" hangingPunct="1">
              <a:spcBef>
                <a:spcPts val="0"/>
              </a:spcBef>
              <a:spcAft>
                <a:spcPts val="0"/>
              </a:spcAft>
              <a:defRPr/>
            </a:pPr>
            <a:r>
              <a:rPr lang="en-US" sz="2000" dirty="0">
                <a:latin typeface="+mn-lt"/>
                <a:cs typeface="+mn-cs"/>
              </a:rPr>
              <a:t>or</a:t>
            </a:r>
          </a:p>
          <a:p>
            <a:pPr indent="404828" algn="just" eaLnBrk="1" fontAlgn="auto" hangingPunct="1">
              <a:spcBef>
                <a:spcPts val="0"/>
              </a:spcBef>
              <a:spcAft>
                <a:spcPts val="0"/>
              </a:spcAft>
              <a:defRPr/>
            </a:pPr>
            <a:r>
              <a:rPr lang="en-US" sz="2000" b="1" dirty="0">
                <a:latin typeface="+mn-lt"/>
                <a:cs typeface="+mn-cs"/>
              </a:rPr>
              <a:t>Variable demand</a:t>
            </a:r>
            <a:r>
              <a:rPr lang="en-US" sz="2000" dirty="0">
                <a:latin typeface="+mn-lt"/>
                <a:cs typeface="+mn-cs"/>
              </a:rPr>
              <a:t>: this may be defined in two ways:</a:t>
            </a:r>
          </a:p>
          <a:p>
            <a:pPr marL="1025525" indent="-452438" algn="just" eaLnBrk="1" fontAlgn="auto" hangingPunct="1">
              <a:spcBef>
                <a:spcPts val="0"/>
              </a:spcBef>
              <a:spcAft>
                <a:spcPts val="0"/>
              </a:spcAft>
              <a:buFont typeface="Wingdings" panose="05000000000000000000" pitchFamily="2" charset="2"/>
              <a:buChar char="ü"/>
              <a:defRPr/>
            </a:pPr>
            <a:r>
              <a:rPr lang="en-US" sz="2000" dirty="0">
                <a:latin typeface="+mn-lt"/>
                <a:cs typeface="+mn-cs"/>
              </a:rPr>
              <a:t>Demand under risk: when probability distribution of demand is known.</a:t>
            </a:r>
          </a:p>
          <a:p>
            <a:pPr marL="1028739" indent="-457217" algn="just" eaLnBrk="1" fontAlgn="auto" hangingPunct="1">
              <a:spcBef>
                <a:spcPts val="0"/>
              </a:spcBef>
              <a:spcAft>
                <a:spcPts val="0"/>
              </a:spcAft>
              <a:buFont typeface="Wingdings" panose="05000000000000000000" pitchFamily="2" charset="2"/>
              <a:buChar char="ü"/>
              <a:defRPr/>
            </a:pPr>
            <a:r>
              <a:rPr lang="en-US" sz="2000" dirty="0">
                <a:latin typeface="+mn-lt"/>
                <a:cs typeface="+mn-cs"/>
              </a:rPr>
              <a:t>Demand under uncertainty: when even probability distribution of demand is not known, only partial information related to demand is made available.</a:t>
            </a:r>
          </a:p>
          <a:p>
            <a:pPr marL="285761" indent="-285761" algn="just" eaLnBrk="1" fontAlgn="auto" hangingPunct="1">
              <a:spcBef>
                <a:spcPts val="0"/>
              </a:spcBef>
              <a:spcAft>
                <a:spcPts val="0"/>
              </a:spcAft>
              <a:buFont typeface="Wingdings" panose="05000000000000000000" pitchFamily="2" charset="2"/>
              <a:buChar char="§"/>
              <a:defRPr/>
            </a:pPr>
            <a:endParaRPr lang="en-US" dirty="0">
              <a:latin typeface="+mn-lt"/>
              <a:cs typeface="+mn-cs"/>
            </a:endParaRPr>
          </a:p>
          <a:p>
            <a:pPr algn="just" eaLnBrk="1" fontAlgn="auto" hangingPunct="1">
              <a:spcBef>
                <a:spcPts val="0"/>
              </a:spcBef>
              <a:spcAft>
                <a:spcPts val="0"/>
              </a:spcAft>
              <a:defRPr/>
            </a:pPr>
            <a:endParaRPr lang="en-US" dirty="0">
              <a:latin typeface="+mn-lt"/>
              <a:cs typeface="+mn-cs"/>
            </a:endParaRPr>
          </a:p>
        </p:txBody>
      </p:sp>
    </p:spTree>
    <p:extLst>
      <p:ext uri="{BB962C8B-B14F-4D97-AF65-F5344CB8AC3E}">
        <p14:creationId xmlns:p14="http://schemas.microsoft.com/office/powerpoint/2010/main" val="12753142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2"/>
          <p:cNvSpPr>
            <a:spLocks noGrp="1"/>
          </p:cNvSpPr>
          <p:nvPr>
            <p:ph type="sldNum" sz="quarter" idx="12"/>
          </p:nvPr>
        </p:nvSpPr>
        <p:spPr bwMode="auto">
          <a:noFill/>
          <a:ln>
            <a:miter lim="800000"/>
            <a:headEnd/>
            <a:tailEnd/>
          </a:ln>
        </p:spPr>
        <p:txBody>
          <a:bodyPr/>
          <a:lstStyle/>
          <a:p>
            <a:fld id="{5751046E-DF2E-43FF-8C3A-6F04C80E0861}" type="slidenum">
              <a:rPr lang="en-US"/>
              <a:pPr/>
              <a:t>22</a:t>
            </a:fld>
            <a:endParaRPr lang="en-US"/>
          </a:p>
        </p:txBody>
      </p:sp>
      <p:cxnSp>
        <p:nvCxnSpPr>
          <p:cNvPr id="11" name="Straight Connector 10"/>
          <p:cNvCxnSpPr/>
          <p:nvPr/>
        </p:nvCxnSpPr>
        <p:spPr>
          <a:xfrm rot="5400000">
            <a:off x="4233069" y="480298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11268" name="TextBox 7"/>
          <p:cNvSpPr txBox="1">
            <a:spLocks noChangeArrowheads="1"/>
          </p:cNvSpPr>
          <p:nvPr/>
        </p:nvSpPr>
        <p:spPr bwMode="auto">
          <a:xfrm>
            <a:off x="76200" y="285750"/>
            <a:ext cx="9067800" cy="523875"/>
          </a:xfrm>
          <a:prstGeom prst="rect">
            <a:avLst/>
          </a:prstGeom>
          <a:noFill/>
          <a:ln w="9525">
            <a:noFill/>
            <a:miter lim="800000"/>
            <a:headEnd/>
            <a:tailEnd/>
          </a:ln>
        </p:spPr>
        <p:txBody>
          <a:bodyPr>
            <a:spAutoFit/>
          </a:bodyPr>
          <a:lstStyle/>
          <a:p>
            <a:pPr marL="342900" indent="-342900" algn="ctr" eaLnBrk="1" hangingPunct="1">
              <a:spcBef>
                <a:spcPct val="20000"/>
              </a:spcBef>
            </a:pPr>
            <a:r>
              <a:rPr lang="en-US" sz="2800" b="1">
                <a:solidFill>
                  <a:srgbClr val="C0504D"/>
                </a:solidFill>
                <a:latin typeface="Century Gothic" pitchFamily="34" charset="0"/>
              </a:rPr>
              <a:t>Classification of Inventory Problems</a:t>
            </a:r>
          </a:p>
        </p:txBody>
      </p:sp>
      <p:sp>
        <p:nvSpPr>
          <p:cNvPr id="9" name="TextBox 8"/>
          <p:cNvSpPr txBox="1"/>
          <p:nvPr/>
        </p:nvSpPr>
        <p:spPr>
          <a:xfrm>
            <a:off x="5105400" y="4476750"/>
            <a:ext cx="3962400" cy="647700"/>
          </a:xfrm>
          <a:prstGeom prst="rect">
            <a:avLst/>
          </a:prstGeom>
          <a:noFill/>
        </p:spPr>
        <p:txBody>
          <a:bodyPr wrap="none">
            <a:spAutoFit/>
          </a:bodyPr>
          <a:lstStyle/>
          <a:p>
            <a:pPr algn="ctr" eaLnBrk="1" fontAlgn="auto" hangingPunct="1">
              <a:spcBef>
                <a:spcPts val="0"/>
              </a:spcBef>
              <a:spcAft>
                <a:spcPts val="0"/>
              </a:spcAft>
              <a:defRPr/>
            </a:pPr>
            <a:r>
              <a:rPr lang="en-US" sz="1200" b="1" dirty="0">
                <a:solidFill>
                  <a:schemeClr val="bg1">
                    <a:lumMod val="85000"/>
                  </a:schemeClr>
                </a:solidFill>
                <a:latin typeface="+mn-lt"/>
                <a:cs typeface="+mn-cs"/>
              </a:rPr>
              <a:t>PROF PRADIP KUMAR RAY</a:t>
            </a:r>
          </a:p>
          <a:p>
            <a:pPr algn="ctr" eaLnBrk="1" fontAlgn="auto" hangingPunct="1">
              <a:spcBef>
                <a:spcPts val="0"/>
              </a:spcBef>
              <a:spcAft>
                <a:spcPts val="0"/>
              </a:spcAft>
              <a:defRPr/>
            </a:pPr>
            <a:r>
              <a:rPr lang="en-US" sz="1200" b="1" dirty="0">
                <a:solidFill>
                  <a:schemeClr val="bg1">
                    <a:lumMod val="85000"/>
                  </a:schemeClr>
                </a:solidFill>
                <a:latin typeface="+mn-lt"/>
                <a:cs typeface="+mn-cs"/>
              </a:rPr>
              <a:t>DEPARTMENT OF INDUSTRIAL AND SYSTEMS ENGINEERING</a:t>
            </a:r>
          </a:p>
          <a:p>
            <a:pPr algn="ctr" eaLnBrk="1" fontAlgn="auto" hangingPunct="1">
              <a:spcBef>
                <a:spcPts val="0"/>
              </a:spcBef>
              <a:spcAft>
                <a:spcPts val="0"/>
              </a:spcAft>
              <a:defRPr/>
            </a:pPr>
            <a:r>
              <a:rPr lang="en-US" sz="1200" b="1" dirty="0">
                <a:solidFill>
                  <a:schemeClr val="bg1">
                    <a:lumMod val="85000"/>
                  </a:schemeClr>
                </a:solidFill>
                <a:latin typeface="+mn-lt"/>
                <a:cs typeface="+mn-cs"/>
              </a:rPr>
              <a:t>IIT KHARAGPUR</a:t>
            </a:r>
          </a:p>
        </p:txBody>
      </p:sp>
      <p:sp>
        <p:nvSpPr>
          <p:cNvPr id="13" name="TextBox 12"/>
          <p:cNvSpPr txBox="1"/>
          <p:nvPr/>
        </p:nvSpPr>
        <p:spPr>
          <a:xfrm>
            <a:off x="381000" y="819150"/>
            <a:ext cx="8458200" cy="3108325"/>
          </a:xfrm>
          <a:prstGeom prst="rect">
            <a:avLst/>
          </a:prstGeom>
          <a:noFill/>
        </p:spPr>
        <p:txBody>
          <a:bodyPr>
            <a:spAutoFit/>
          </a:bodyPr>
          <a:lstStyle/>
          <a:p>
            <a:pPr marL="400065" indent="-400065" algn="just" eaLnBrk="1" fontAlgn="auto" hangingPunct="1">
              <a:spcBef>
                <a:spcPts val="0"/>
              </a:spcBef>
              <a:spcAft>
                <a:spcPts val="0"/>
              </a:spcAft>
              <a:buFont typeface="+mj-lt"/>
              <a:buAutoNum type="romanLcPeriod" startAt="2"/>
              <a:defRPr/>
            </a:pPr>
            <a:r>
              <a:rPr lang="en-US" sz="2000" b="1" dirty="0">
                <a:latin typeface="+mn-lt"/>
                <a:cs typeface="+mn-cs"/>
              </a:rPr>
              <a:t>Source of Supply</a:t>
            </a:r>
            <a:r>
              <a:rPr lang="en-US" sz="2000" dirty="0">
                <a:latin typeface="+mn-lt"/>
                <a:cs typeface="+mn-cs"/>
              </a:rPr>
              <a:t>: This may be of two types:</a:t>
            </a:r>
          </a:p>
          <a:p>
            <a:pPr marL="400065" indent="461980" algn="just" eaLnBrk="1" fontAlgn="auto" hangingPunct="1">
              <a:spcBef>
                <a:spcPts val="0"/>
              </a:spcBef>
              <a:spcAft>
                <a:spcPts val="0"/>
              </a:spcAft>
              <a:buFont typeface="Wingdings" panose="05000000000000000000" pitchFamily="2" charset="2"/>
              <a:buChar char="ü"/>
              <a:defRPr/>
            </a:pPr>
            <a:r>
              <a:rPr lang="en-US" sz="2000" b="1" dirty="0">
                <a:latin typeface="+mn-lt"/>
                <a:cs typeface="+mn-cs"/>
              </a:rPr>
              <a:t>Outside supply</a:t>
            </a:r>
            <a:r>
              <a:rPr lang="en-US" sz="2000" dirty="0">
                <a:latin typeface="+mn-lt"/>
                <a:cs typeface="+mn-cs"/>
              </a:rPr>
              <a:t>: item is procured from outside supplier</a:t>
            </a:r>
          </a:p>
          <a:p>
            <a:pPr marL="400065" indent="461980" algn="just" eaLnBrk="1" fontAlgn="auto" hangingPunct="1">
              <a:spcBef>
                <a:spcPts val="0"/>
              </a:spcBef>
              <a:spcAft>
                <a:spcPts val="0"/>
              </a:spcAft>
              <a:buFont typeface="Wingdings" panose="05000000000000000000" pitchFamily="2" charset="2"/>
              <a:buChar char="ü"/>
              <a:defRPr/>
            </a:pPr>
            <a:r>
              <a:rPr lang="en-US" sz="2000" b="1" dirty="0">
                <a:latin typeface="+mn-lt"/>
                <a:cs typeface="+mn-cs"/>
              </a:rPr>
              <a:t>Inside supply</a:t>
            </a:r>
            <a:r>
              <a:rPr lang="en-US" sz="2000" dirty="0">
                <a:latin typeface="+mn-lt"/>
                <a:cs typeface="+mn-cs"/>
              </a:rPr>
              <a:t>: item is supplied from inside (self-supplying)</a:t>
            </a:r>
          </a:p>
          <a:p>
            <a:pPr marL="404828" indent="-404828" algn="just" eaLnBrk="1" fontAlgn="auto" hangingPunct="1">
              <a:spcBef>
                <a:spcPts val="0"/>
              </a:spcBef>
              <a:spcAft>
                <a:spcPts val="0"/>
              </a:spcAft>
              <a:buFont typeface="+mj-lt"/>
              <a:buAutoNum type="romanLcPeriod" startAt="3"/>
              <a:defRPr/>
            </a:pPr>
            <a:r>
              <a:rPr lang="en-US" sz="2000" b="1" dirty="0">
                <a:latin typeface="+mn-lt"/>
                <a:cs typeface="+mn-cs"/>
              </a:rPr>
              <a:t>Decision process (repetitiveness)</a:t>
            </a:r>
            <a:r>
              <a:rPr lang="en-US" sz="2000" dirty="0">
                <a:latin typeface="+mn-lt"/>
                <a:cs typeface="+mn-cs"/>
              </a:rPr>
              <a:t>: This may be of two types:</a:t>
            </a:r>
          </a:p>
          <a:p>
            <a:pPr marL="862045" indent="-457217" algn="just" eaLnBrk="1" fontAlgn="auto" hangingPunct="1">
              <a:spcBef>
                <a:spcPts val="0"/>
              </a:spcBef>
              <a:spcAft>
                <a:spcPts val="0"/>
              </a:spcAft>
              <a:buFont typeface="Wingdings" panose="05000000000000000000" pitchFamily="2" charset="2"/>
              <a:buChar char="ü"/>
              <a:defRPr/>
            </a:pPr>
            <a:r>
              <a:rPr lang="en-US" sz="2000" b="1" dirty="0">
                <a:latin typeface="+mn-lt"/>
                <a:cs typeface="+mn-cs"/>
              </a:rPr>
              <a:t>One-period decision (static)</a:t>
            </a:r>
            <a:r>
              <a:rPr lang="en-US" sz="2000" dirty="0">
                <a:latin typeface="+mn-lt"/>
                <a:cs typeface="+mn-cs"/>
              </a:rPr>
              <a:t>: Single order, specific time period during which only demand exists.</a:t>
            </a:r>
          </a:p>
          <a:p>
            <a:pPr marL="862045" indent="-457217" algn="just" eaLnBrk="1" fontAlgn="auto" hangingPunct="1">
              <a:spcBef>
                <a:spcPts val="0"/>
              </a:spcBef>
              <a:spcAft>
                <a:spcPts val="0"/>
              </a:spcAft>
              <a:buFont typeface="Wingdings" panose="05000000000000000000" pitchFamily="2" charset="2"/>
              <a:buChar char="ü"/>
              <a:defRPr/>
            </a:pPr>
            <a:r>
              <a:rPr lang="en-US" sz="2000" b="1" dirty="0">
                <a:latin typeface="+mn-lt"/>
                <a:cs typeface="+mn-cs"/>
              </a:rPr>
              <a:t>Multi-period decision (dynamic)</a:t>
            </a:r>
            <a:r>
              <a:rPr lang="en-US" sz="2000" dirty="0">
                <a:latin typeface="+mn-lt"/>
                <a:cs typeface="+mn-cs"/>
              </a:rPr>
              <a:t>: Repeat orders, demand exists for countably infinite time period, </a:t>
            </a:r>
            <a:r>
              <a:rPr lang="en-US" sz="2000">
                <a:latin typeface="+mn-lt"/>
                <a:cs typeface="+mn-cs"/>
              </a:rPr>
              <a:t>item </a:t>
            </a:r>
            <a:r>
              <a:rPr lang="en-US" sz="2000" smtClean="0">
                <a:latin typeface="+mn-lt"/>
                <a:cs typeface="+mn-cs"/>
              </a:rPr>
              <a:t>being produced </a:t>
            </a:r>
            <a:r>
              <a:rPr lang="en-US" sz="2000" dirty="0">
                <a:latin typeface="+mn-lt"/>
                <a:cs typeface="+mn-cs"/>
              </a:rPr>
              <a:t>regularly.</a:t>
            </a:r>
          </a:p>
          <a:p>
            <a:pPr marL="285761" indent="-285761" algn="just" eaLnBrk="1" fontAlgn="auto" hangingPunct="1">
              <a:spcBef>
                <a:spcPts val="0"/>
              </a:spcBef>
              <a:spcAft>
                <a:spcPts val="0"/>
              </a:spcAft>
              <a:buFont typeface="Wingdings" panose="05000000000000000000" pitchFamily="2" charset="2"/>
              <a:buChar char="§"/>
              <a:defRPr/>
            </a:pPr>
            <a:endParaRPr lang="en-US" dirty="0">
              <a:latin typeface="+mn-lt"/>
              <a:cs typeface="+mn-cs"/>
            </a:endParaRPr>
          </a:p>
          <a:p>
            <a:pPr algn="just" eaLnBrk="1" fontAlgn="auto" hangingPunct="1">
              <a:spcBef>
                <a:spcPts val="0"/>
              </a:spcBef>
              <a:spcAft>
                <a:spcPts val="0"/>
              </a:spcAft>
              <a:defRPr/>
            </a:pPr>
            <a:endParaRPr lang="en-US" dirty="0">
              <a:latin typeface="+mn-lt"/>
              <a:cs typeface="+mn-cs"/>
            </a:endParaRPr>
          </a:p>
        </p:txBody>
      </p:sp>
    </p:spTree>
    <p:extLst>
      <p:ext uri="{BB962C8B-B14F-4D97-AF65-F5344CB8AC3E}">
        <p14:creationId xmlns:p14="http://schemas.microsoft.com/office/powerpoint/2010/main" val="2348350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2"/>
          <p:cNvSpPr>
            <a:spLocks noGrp="1"/>
          </p:cNvSpPr>
          <p:nvPr>
            <p:ph type="sldNum" sz="quarter" idx="12"/>
          </p:nvPr>
        </p:nvSpPr>
        <p:spPr bwMode="auto">
          <a:noFill/>
          <a:ln>
            <a:miter lim="800000"/>
            <a:headEnd/>
            <a:tailEnd/>
          </a:ln>
        </p:spPr>
        <p:txBody>
          <a:bodyPr/>
          <a:lstStyle/>
          <a:p>
            <a:fld id="{662D1207-FFFD-4796-B6E0-1F3CA11D63D0}" type="slidenum">
              <a:rPr lang="en-US"/>
              <a:pPr/>
              <a:t>23</a:t>
            </a:fld>
            <a:endParaRPr lang="en-US"/>
          </a:p>
        </p:txBody>
      </p:sp>
      <p:cxnSp>
        <p:nvCxnSpPr>
          <p:cNvPr id="11" name="Straight Connector 10"/>
          <p:cNvCxnSpPr/>
          <p:nvPr/>
        </p:nvCxnSpPr>
        <p:spPr>
          <a:xfrm rot="5400000">
            <a:off x="4233069" y="480298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12292" name="TextBox 7"/>
          <p:cNvSpPr txBox="1">
            <a:spLocks noChangeArrowheads="1"/>
          </p:cNvSpPr>
          <p:nvPr/>
        </p:nvSpPr>
        <p:spPr bwMode="auto">
          <a:xfrm>
            <a:off x="76200" y="285750"/>
            <a:ext cx="9067800" cy="523875"/>
          </a:xfrm>
          <a:prstGeom prst="rect">
            <a:avLst/>
          </a:prstGeom>
          <a:noFill/>
          <a:ln w="9525">
            <a:noFill/>
            <a:miter lim="800000"/>
            <a:headEnd/>
            <a:tailEnd/>
          </a:ln>
        </p:spPr>
        <p:txBody>
          <a:bodyPr>
            <a:spAutoFit/>
          </a:bodyPr>
          <a:lstStyle/>
          <a:p>
            <a:pPr marL="342900" indent="-342900" algn="ctr" eaLnBrk="1" hangingPunct="1">
              <a:spcBef>
                <a:spcPct val="20000"/>
              </a:spcBef>
            </a:pPr>
            <a:r>
              <a:rPr lang="en-US" sz="2800" b="1">
                <a:solidFill>
                  <a:srgbClr val="C0504D"/>
                </a:solidFill>
                <a:latin typeface="Century Gothic" pitchFamily="34" charset="0"/>
              </a:rPr>
              <a:t>Classification of Inventory Problems</a:t>
            </a:r>
          </a:p>
        </p:txBody>
      </p:sp>
      <p:sp>
        <p:nvSpPr>
          <p:cNvPr id="9" name="TextBox 8"/>
          <p:cNvSpPr txBox="1"/>
          <p:nvPr/>
        </p:nvSpPr>
        <p:spPr>
          <a:xfrm>
            <a:off x="5105400" y="4476750"/>
            <a:ext cx="3962400" cy="647700"/>
          </a:xfrm>
          <a:prstGeom prst="rect">
            <a:avLst/>
          </a:prstGeom>
          <a:noFill/>
        </p:spPr>
        <p:txBody>
          <a:bodyPr wrap="none">
            <a:spAutoFit/>
          </a:bodyPr>
          <a:lstStyle/>
          <a:p>
            <a:pPr algn="ctr" eaLnBrk="1" fontAlgn="auto" hangingPunct="1">
              <a:spcBef>
                <a:spcPts val="0"/>
              </a:spcBef>
              <a:spcAft>
                <a:spcPts val="0"/>
              </a:spcAft>
              <a:defRPr/>
            </a:pPr>
            <a:r>
              <a:rPr lang="en-US" sz="1200" b="1" dirty="0">
                <a:solidFill>
                  <a:schemeClr val="bg1">
                    <a:lumMod val="85000"/>
                  </a:schemeClr>
                </a:solidFill>
                <a:latin typeface="+mn-lt"/>
                <a:cs typeface="+mn-cs"/>
              </a:rPr>
              <a:t>PROF PRADIP KUMAR RAY</a:t>
            </a:r>
          </a:p>
          <a:p>
            <a:pPr algn="ctr" eaLnBrk="1" fontAlgn="auto" hangingPunct="1">
              <a:spcBef>
                <a:spcPts val="0"/>
              </a:spcBef>
              <a:spcAft>
                <a:spcPts val="0"/>
              </a:spcAft>
              <a:defRPr/>
            </a:pPr>
            <a:r>
              <a:rPr lang="en-US" sz="1200" b="1" dirty="0">
                <a:solidFill>
                  <a:schemeClr val="bg1">
                    <a:lumMod val="85000"/>
                  </a:schemeClr>
                </a:solidFill>
                <a:latin typeface="+mn-lt"/>
                <a:cs typeface="+mn-cs"/>
              </a:rPr>
              <a:t>DEPARTMENT OF INDUSTRIAL AND SYSTEMS ENGINEERING</a:t>
            </a:r>
          </a:p>
          <a:p>
            <a:pPr algn="ctr" eaLnBrk="1" fontAlgn="auto" hangingPunct="1">
              <a:spcBef>
                <a:spcPts val="0"/>
              </a:spcBef>
              <a:spcAft>
                <a:spcPts val="0"/>
              </a:spcAft>
              <a:defRPr/>
            </a:pPr>
            <a:r>
              <a:rPr lang="en-US" sz="1200" b="1" dirty="0">
                <a:solidFill>
                  <a:schemeClr val="bg1">
                    <a:lumMod val="85000"/>
                  </a:schemeClr>
                </a:solidFill>
                <a:latin typeface="+mn-lt"/>
                <a:cs typeface="+mn-cs"/>
              </a:rPr>
              <a:t>IIT KHARAGPUR</a:t>
            </a:r>
          </a:p>
        </p:txBody>
      </p:sp>
      <p:sp>
        <p:nvSpPr>
          <p:cNvPr id="13" name="TextBox 12"/>
          <p:cNvSpPr txBox="1"/>
          <p:nvPr/>
        </p:nvSpPr>
        <p:spPr>
          <a:xfrm>
            <a:off x="381000" y="895350"/>
            <a:ext cx="8458200" cy="2492375"/>
          </a:xfrm>
          <a:prstGeom prst="rect">
            <a:avLst/>
          </a:prstGeom>
          <a:noFill/>
        </p:spPr>
        <p:txBody>
          <a:bodyPr>
            <a:spAutoFit/>
          </a:bodyPr>
          <a:lstStyle/>
          <a:p>
            <a:pPr marL="400065" indent="-400065" algn="just" eaLnBrk="1" fontAlgn="auto" hangingPunct="1">
              <a:spcBef>
                <a:spcPts val="0"/>
              </a:spcBef>
              <a:spcAft>
                <a:spcPts val="0"/>
              </a:spcAft>
              <a:buFont typeface="+mj-lt"/>
              <a:buAutoNum type="romanLcPeriod" startAt="4"/>
              <a:defRPr/>
            </a:pPr>
            <a:r>
              <a:rPr lang="en-US" sz="2000" b="1" dirty="0">
                <a:latin typeface="+mn-lt"/>
                <a:cs typeface="+mn-cs"/>
              </a:rPr>
              <a:t>Knowledge of lead time or lag time</a:t>
            </a:r>
            <a:r>
              <a:rPr lang="en-US" sz="2000" dirty="0">
                <a:latin typeface="+mn-lt"/>
                <a:cs typeface="+mn-cs"/>
              </a:rPr>
              <a:t> (time lag in receiving order): Time between placement of an order and receipt of its supply. This may be of two types:</a:t>
            </a:r>
          </a:p>
          <a:p>
            <a:pPr marL="862045" indent="-457217" algn="just" eaLnBrk="1" fontAlgn="auto" hangingPunct="1">
              <a:spcBef>
                <a:spcPts val="0"/>
              </a:spcBef>
              <a:spcAft>
                <a:spcPts val="0"/>
              </a:spcAft>
              <a:buFont typeface="Wingdings" panose="05000000000000000000" pitchFamily="2" charset="2"/>
              <a:buChar char="ü"/>
              <a:defRPr/>
            </a:pPr>
            <a:r>
              <a:rPr lang="en-US" sz="2000" b="1" dirty="0">
                <a:latin typeface="+mn-lt"/>
                <a:cs typeface="+mn-cs"/>
              </a:rPr>
              <a:t>Constant Lead Time (CLT)</a:t>
            </a:r>
          </a:p>
          <a:p>
            <a:pPr marL="862045" indent="-457217" algn="just" eaLnBrk="1" fontAlgn="auto" hangingPunct="1">
              <a:spcBef>
                <a:spcPts val="0"/>
              </a:spcBef>
              <a:spcAft>
                <a:spcPts val="0"/>
              </a:spcAft>
              <a:buFont typeface="Wingdings" panose="05000000000000000000" pitchFamily="2" charset="2"/>
              <a:buChar char="ü"/>
              <a:defRPr/>
            </a:pPr>
            <a:r>
              <a:rPr lang="en-US" sz="2000" b="1" dirty="0">
                <a:latin typeface="+mn-lt"/>
                <a:cs typeface="+mn-cs"/>
              </a:rPr>
              <a:t>Variable Lead Time (VLT)</a:t>
            </a:r>
            <a:r>
              <a:rPr lang="en-US" sz="2000" dirty="0">
                <a:latin typeface="+mn-lt"/>
                <a:cs typeface="+mn-cs"/>
              </a:rPr>
              <a:t>: Probability distribution of lead time is known or specified.</a:t>
            </a:r>
          </a:p>
          <a:p>
            <a:pPr marL="285761" indent="-285761" algn="just" eaLnBrk="1" fontAlgn="auto" hangingPunct="1">
              <a:spcBef>
                <a:spcPts val="0"/>
              </a:spcBef>
              <a:spcAft>
                <a:spcPts val="0"/>
              </a:spcAft>
              <a:buFont typeface="Wingdings" panose="05000000000000000000" pitchFamily="2" charset="2"/>
              <a:buChar char="§"/>
              <a:defRPr/>
            </a:pPr>
            <a:endParaRPr lang="en-US" dirty="0">
              <a:latin typeface="+mn-lt"/>
              <a:cs typeface="+mn-cs"/>
            </a:endParaRPr>
          </a:p>
          <a:p>
            <a:pPr algn="just" eaLnBrk="1" fontAlgn="auto" hangingPunct="1">
              <a:spcBef>
                <a:spcPts val="0"/>
              </a:spcBef>
              <a:spcAft>
                <a:spcPts val="0"/>
              </a:spcAft>
              <a:defRPr/>
            </a:pPr>
            <a:endParaRPr lang="en-US" dirty="0">
              <a:latin typeface="+mn-lt"/>
              <a:cs typeface="+mn-cs"/>
            </a:endParaRPr>
          </a:p>
        </p:txBody>
      </p:sp>
    </p:spTree>
    <p:extLst>
      <p:ext uri="{BB962C8B-B14F-4D97-AF65-F5344CB8AC3E}">
        <p14:creationId xmlns:p14="http://schemas.microsoft.com/office/powerpoint/2010/main" val="14055769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2"/>
          <p:cNvSpPr>
            <a:spLocks noGrp="1"/>
          </p:cNvSpPr>
          <p:nvPr>
            <p:ph type="sldNum" sz="quarter" idx="12"/>
          </p:nvPr>
        </p:nvSpPr>
        <p:spPr bwMode="auto">
          <a:noFill/>
          <a:ln>
            <a:miter lim="800000"/>
            <a:headEnd/>
            <a:tailEnd/>
          </a:ln>
        </p:spPr>
        <p:txBody>
          <a:bodyPr/>
          <a:lstStyle/>
          <a:p>
            <a:fld id="{F2A7C966-F38D-446B-899B-E90B7353B9AE}" type="slidenum">
              <a:rPr lang="en-US"/>
              <a:pPr/>
              <a:t>24</a:t>
            </a:fld>
            <a:endParaRPr lang="en-US"/>
          </a:p>
        </p:txBody>
      </p:sp>
      <p:cxnSp>
        <p:nvCxnSpPr>
          <p:cNvPr id="11" name="Straight Connector 10"/>
          <p:cNvCxnSpPr/>
          <p:nvPr/>
        </p:nvCxnSpPr>
        <p:spPr>
          <a:xfrm rot="5400000">
            <a:off x="4233069" y="480298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13316" name="TextBox 7"/>
          <p:cNvSpPr txBox="1">
            <a:spLocks noChangeArrowheads="1"/>
          </p:cNvSpPr>
          <p:nvPr/>
        </p:nvSpPr>
        <p:spPr bwMode="auto">
          <a:xfrm>
            <a:off x="76200" y="285750"/>
            <a:ext cx="9067800" cy="523875"/>
          </a:xfrm>
          <a:prstGeom prst="rect">
            <a:avLst/>
          </a:prstGeom>
          <a:noFill/>
          <a:ln w="9525">
            <a:noFill/>
            <a:miter lim="800000"/>
            <a:headEnd/>
            <a:tailEnd/>
          </a:ln>
        </p:spPr>
        <p:txBody>
          <a:bodyPr>
            <a:spAutoFit/>
          </a:bodyPr>
          <a:lstStyle/>
          <a:p>
            <a:pPr marL="342900" indent="-342900" algn="ctr" eaLnBrk="1" hangingPunct="1">
              <a:spcBef>
                <a:spcPct val="20000"/>
              </a:spcBef>
            </a:pPr>
            <a:r>
              <a:rPr lang="en-US" sz="2800" b="1">
                <a:solidFill>
                  <a:srgbClr val="C0504D"/>
                </a:solidFill>
                <a:latin typeface="Century Gothic" pitchFamily="34" charset="0"/>
              </a:rPr>
              <a:t>Classification of Inventory Problems</a:t>
            </a:r>
          </a:p>
        </p:txBody>
      </p:sp>
      <p:sp>
        <p:nvSpPr>
          <p:cNvPr id="9" name="TextBox 8"/>
          <p:cNvSpPr txBox="1"/>
          <p:nvPr/>
        </p:nvSpPr>
        <p:spPr>
          <a:xfrm>
            <a:off x="5105400" y="4476750"/>
            <a:ext cx="3962400" cy="647700"/>
          </a:xfrm>
          <a:prstGeom prst="rect">
            <a:avLst/>
          </a:prstGeom>
          <a:noFill/>
        </p:spPr>
        <p:txBody>
          <a:bodyPr wrap="none">
            <a:spAutoFit/>
          </a:bodyPr>
          <a:lstStyle/>
          <a:p>
            <a:pPr algn="ctr" eaLnBrk="1" fontAlgn="auto" hangingPunct="1">
              <a:spcBef>
                <a:spcPts val="0"/>
              </a:spcBef>
              <a:spcAft>
                <a:spcPts val="0"/>
              </a:spcAft>
              <a:defRPr/>
            </a:pPr>
            <a:r>
              <a:rPr lang="en-US" sz="1200" b="1" dirty="0">
                <a:solidFill>
                  <a:schemeClr val="bg1">
                    <a:lumMod val="85000"/>
                  </a:schemeClr>
                </a:solidFill>
                <a:latin typeface="+mn-lt"/>
                <a:cs typeface="+mn-cs"/>
              </a:rPr>
              <a:t>PROF PRADIP KUMAR RAY</a:t>
            </a:r>
          </a:p>
          <a:p>
            <a:pPr algn="ctr" eaLnBrk="1" fontAlgn="auto" hangingPunct="1">
              <a:spcBef>
                <a:spcPts val="0"/>
              </a:spcBef>
              <a:spcAft>
                <a:spcPts val="0"/>
              </a:spcAft>
              <a:defRPr/>
            </a:pPr>
            <a:r>
              <a:rPr lang="en-US" sz="1200" b="1" dirty="0">
                <a:solidFill>
                  <a:schemeClr val="bg1">
                    <a:lumMod val="85000"/>
                  </a:schemeClr>
                </a:solidFill>
                <a:latin typeface="+mn-lt"/>
                <a:cs typeface="+mn-cs"/>
              </a:rPr>
              <a:t>DEPARTMENT OF INDUSTRIAL AND SYSTEMS ENGINEERING</a:t>
            </a:r>
          </a:p>
          <a:p>
            <a:pPr algn="ctr" eaLnBrk="1" fontAlgn="auto" hangingPunct="1">
              <a:spcBef>
                <a:spcPts val="0"/>
              </a:spcBef>
              <a:spcAft>
                <a:spcPts val="0"/>
              </a:spcAft>
              <a:defRPr/>
            </a:pPr>
            <a:r>
              <a:rPr lang="en-US" sz="1200" b="1" dirty="0">
                <a:solidFill>
                  <a:schemeClr val="bg1">
                    <a:lumMod val="85000"/>
                  </a:schemeClr>
                </a:solidFill>
                <a:latin typeface="+mn-lt"/>
                <a:cs typeface="+mn-cs"/>
              </a:rPr>
              <a:t>IIT KHARAGPUR</a:t>
            </a:r>
          </a:p>
        </p:txBody>
      </p:sp>
      <p:sp>
        <p:nvSpPr>
          <p:cNvPr id="13" name="TextBox 12"/>
          <p:cNvSpPr txBox="1"/>
          <p:nvPr/>
        </p:nvSpPr>
        <p:spPr>
          <a:xfrm>
            <a:off x="381000" y="819150"/>
            <a:ext cx="8458200" cy="3170238"/>
          </a:xfrm>
          <a:prstGeom prst="rect">
            <a:avLst/>
          </a:prstGeom>
          <a:noFill/>
        </p:spPr>
        <p:txBody>
          <a:bodyPr>
            <a:spAutoFit/>
          </a:bodyPr>
          <a:lstStyle/>
          <a:p>
            <a:pPr marL="400065" indent="-400065" algn="just" eaLnBrk="1" fontAlgn="auto" hangingPunct="1">
              <a:spcBef>
                <a:spcPts val="0"/>
              </a:spcBef>
              <a:spcAft>
                <a:spcPts val="0"/>
              </a:spcAft>
              <a:buFont typeface="+mj-lt"/>
              <a:buAutoNum type="romanLcPeriod" startAt="5"/>
              <a:defRPr/>
            </a:pPr>
            <a:r>
              <a:rPr lang="en-US" sz="2000" b="1" dirty="0">
                <a:latin typeface="+mn-lt"/>
                <a:cs typeface="+mn-cs"/>
              </a:rPr>
              <a:t>Inventory Control System</a:t>
            </a:r>
            <a:r>
              <a:rPr lang="en-US" sz="2000" dirty="0">
                <a:latin typeface="+mn-lt"/>
                <a:cs typeface="+mn-cs"/>
              </a:rPr>
              <a:t>: For any item, its inventory control system can be decided independently. A large number of such control systems have been developed by researchers and </a:t>
            </a:r>
            <a:r>
              <a:rPr lang="en-US" sz="2000" dirty="0">
                <a:solidFill>
                  <a:prstClr val="black"/>
                </a:solidFill>
                <a:latin typeface="Calibri"/>
              </a:rPr>
              <a:t>practitioners,</a:t>
            </a:r>
            <a:r>
              <a:rPr lang="en-US" sz="2000" dirty="0">
                <a:latin typeface="+mn-lt"/>
                <a:cs typeface="+mn-cs"/>
              </a:rPr>
              <a:t> and are in use. </a:t>
            </a:r>
          </a:p>
          <a:p>
            <a:pPr marL="400050" indent="-1588" algn="just" eaLnBrk="1" fontAlgn="auto" hangingPunct="1">
              <a:spcBef>
                <a:spcPts val="0"/>
              </a:spcBef>
              <a:spcAft>
                <a:spcPts val="0"/>
              </a:spcAft>
              <a:defRPr/>
            </a:pPr>
            <a:r>
              <a:rPr lang="en-US" sz="2000" dirty="0">
                <a:latin typeface="+mn-lt"/>
                <a:cs typeface="+mn-cs"/>
              </a:rPr>
              <a:t>Among a large number of such systems, the following control systems are widely used:</a:t>
            </a:r>
          </a:p>
          <a:p>
            <a:pPr marL="1547871" indent="-285761" algn="just" eaLnBrk="1" fontAlgn="auto" hangingPunct="1">
              <a:spcBef>
                <a:spcPts val="0"/>
              </a:spcBef>
              <a:spcAft>
                <a:spcPts val="0"/>
              </a:spcAft>
              <a:buFont typeface="Wingdings" panose="05000000000000000000" pitchFamily="2" charset="2"/>
              <a:buChar char="ü"/>
              <a:defRPr/>
            </a:pPr>
            <a:r>
              <a:rPr lang="en-US" sz="2000" b="1" dirty="0">
                <a:latin typeface="+mn-lt"/>
                <a:cs typeface="+mn-cs"/>
              </a:rPr>
              <a:t>Perpetual (or Continuous) Review (P1)</a:t>
            </a:r>
          </a:p>
          <a:p>
            <a:pPr marL="1547871" indent="-285761" algn="just" eaLnBrk="1" fontAlgn="auto" hangingPunct="1">
              <a:spcBef>
                <a:spcPts val="0"/>
              </a:spcBef>
              <a:spcAft>
                <a:spcPts val="0"/>
              </a:spcAft>
              <a:buFont typeface="Wingdings" panose="05000000000000000000" pitchFamily="2" charset="2"/>
              <a:buChar char="ü"/>
              <a:defRPr/>
            </a:pPr>
            <a:r>
              <a:rPr lang="en-US" sz="2000" b="1" dirty="0">
                <a:latin typeface="+mn-lt"/>
                <a:cs typeface="+mn-cs"/>
              </a:rPr>
              <a:t>Periodic Review (P2)</a:t>
            </a:r>
          </a:p>
          <a:p>
            <a:pPr marL="1547871" indent="-285761" algn="just" eaLnBrk="1" fontAlgn="auto" hangingPunct="1">
              <a:spcBef>
                <a:spcPts val="0"/>
              </a:spcBef>
              <a:spcAft>
                <a:spcPts val="0"/>
              </a:spcAft>
              <a:buFont typeface="Wingdings" panose="05000000000000000000" pitchFamily="2" charset="2"/>
              <a:buChar char="ü"/>
              <a:defRPr/>
            </a:pPr>
            <a:r>
              <a:rPr lang="en-US" sz="2000" b="1" dirty="0">
                <a:latin typeface="+mn-lt"/>
                <a:cs typeface="+mn-cs"/>
              </a:rPr>
              <a:t>Material Requirements Planning (MRP) (P3)</a:t>
            </a:r>
          </a:p>
          <a:p>
            <a:pPr marL="1547871" indent="-285761" algn="just" eaLnBrk="1" fontAlgn="auto" hangingPunct="1">
              <a:spcBef>
                <a:spcPts val="0"/>
              </a:spcBef>
              <a:spcAft>
                <a:spcPts val="0"/>
              </a:spcAft>
              <a:buFont typeface="Wingdings" panose="05000000000000000000" pitchFamily="2" charset="2"/>
              <a:buChar char="ü"/>
              <a:defRPr/>
            </a:pPr>
            <a:r>
              <a:rPr lang="en-US" sz="2000" b="1" dirty="0">
                <a:latin typeface="+mn-lt"/>
                <a:cs typeface="+mn-cs"/>
              </a:rPr>
              <a:t>Distribution Requirements Planning (DRP) (P4)</a:t>
            </a:r>
          </a:p>
          <a:p>
            <a:pPr marL="1547871" indent="-285761" algn="just" eaLnBrk="1" fontAlgn="auto" hangingPunct="1">
              <a:spcBef>
                <a:spcPts val="0"/>
              </a:spcBef>
              <a:spcAft>
                <a:spcPts val="0"/>
              </a:spcAft>
              <a:buFont typeface="Wingdings" panose="05000000000000000000" pitchFamily="2" charset="2"/>
              <a:buChar char="ü"/>
              <a:defRPr/>
            </a:pPr>
            <a:r>
              <a:rPr lang="en-US" sz="2000" b="1" dirty="0">
                <a:latin typeface="+mn-lt"/>
                <a:cs typeface="+mn-cs"/>
              </a:rPr>
              <a:t>Single Order Quantity (P5)</a:t>
            </a:r>
          </a:p>
        </p:txBody>
      </p:sp>
    </p:spTree>
    <p:extLst>
      <p:ext uri="{BB962C8B-B14F-4D97-AF65-F5344CB8AC3E}">
        <p14:creationId xmlns:p14="http://schemas.microsoft.com/office/powerpoint/2010/main" val="24966732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2"/>
          <p:cNvSpPr>
            <a:spLocks noGrp="1"/>
          </p:cNvSpPr>
          <p:nvPr>
            <p:ph type="sldNum" sz="quarter" idx="12"/>
          </p:nvPr>
        </p:nvSpPr>
        <p:spPr bwMode="auto">
          <a:noFill/>
          <a:ln>
            <a:miter lim="800000"/>
            <a:headEnd/>
            <a:tailEnd/>
          </a:ln>
        </p:spPr>
        <p:txBody>
          <a:bodyPr/>
          <a:lstStyle/>
          <a:p>
            <a:fld id="{D12E4CA1-2572-476E-BEBD-FEB55CDCCEE4}" type="slidenum">
              <a:rPr lang="en-US"/>
              <a:pPr/>
              <a:t>25</a:t>
            </a:fld>
            <a:endParaRPr lang="en-US"/>
          </a:p>
        </p:txBody>
      </p:sp>
      <p:cxnSp>
        <p:nvCxnSpPr>
          <p:cNvPr id="11" name="Straight Connector 10"/>
          <p:cNvCxnSpPr/>
          <p:nvPr/>
        </p:nvCxnSpPr>
        <p:spPr>
          <a:xfrm rot="5400000">
            <a:off x="4233069" y="480298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14340" name="TextBox 7"/>
          <p:cNvSpPr txBox="1">
            <a:spLocks noChangeArrowheads="1"/>
          </p:cNvSpPr>
          <p:nvPr/>
        </p:nvSpPr>
        <p:spPr bwMode="auto">
          <a:xfrm>
            <a:off x="76200" y="285750"/>
            <a:ext cx="9067800" cy="523875"/>
          </a:xfrm>
          <a:prstGeom prst="rect">
            <a:avLst/>
          </a:prstGeom>
          <a:noFill/>
          <a:ln w="9525">
            <a:noFill/>
            <a:miter lim="800000"/>
            <a:headEnd/>
            <a:tailEnd/>
          </a:ln>
        </p:spPr>
        <p:txBody>
          <a:bodyPr>
            <a:spAutoFit/>
          </a:bodyPr>
          <a:lstStyle/>
          <a:p>
            <a:pPr marL="342900" indent="-342900" algn="ctr" eaLnBrk="1" hangingPunct="1">
              <a:spcBef>
                <a:spcPct val="20000"/>
              </a:spcBef>
            </a:pPr>
            <a:r>
              <a:rPr lang="en-US" sz="2800" b="1">
                <a:solidFill>
                  <a:srgbClr val="C0504D"/>
                </a:solidFill>
                <a:latin typeface="Century Gothic" pitchFamily="34" charset="0"/>
              </a:rPr>
              <a:t>Classification of Inventory Problems</a:t>
            </a:r>
          </a:p>
        </p:txBody>
      </p:sp>
      <p:sp>
        <p:nvSpPr>
          <p:cNvPr id="9" name="TextBox 8"/>
          <p:cNvSpPr txBox="1"/>
          <p:nvPr/>
        </p:nvSpPr>
        <p:spPr>
          <a:xfrm>
            <a:off x="5105400" y="4476750"/>
            <a:ext cx="3962400" cy="647700"/>
          </a:xfrm>
          <a:prstGeom prst="rect">
            <a:avLst/>
          </a:prstGeom>
          <a:noFill/>
        </p:spPr>
        <p:txBody>
          <a:bodyPr wrap="none">
            <a:spAutoFit/>
          </a:bodyPr>
          <a:lstStyle/>
          <a:p>
            <a:pPr algn="ctr" eaLnBrk="1" fontAlgn="auto" hangingPunct="1">
              <a:spcBef>
                <a:spcPts val="0"/>
              </a:spcBef>
              <a:spcAft>
                <a:spcPts val="0"/>
              </a:spcAft>
              <a:defRPr/>
            </a:pPr>
            <a:r>
              <a:rPr lang="en-US" sz="1200" b="1" dirty="0">
                <a:solidFill>
                  <a:schemeClr val="bg1">
                    <a:lumMod val="85000"/>
                  </a:schemeClr>
                </a:solidFill>
                <a:latin typeface="+mn-lt"/>
                <a:cs typeface="+mn-cs"/>
              </a:rPr>
              <a:t>PROF PRADIP KUMAR RAY</a:t>
            </a:r>
          </a:p>
          <a:p>
            <a:pPr algn="ctr" eaLnBrk="1" fontAlgn="auto" hangingPunct="1">
              <a:spcBef>
                <a:spcPts val="0"/>
              </a:spcBef>
              <a:spcAft>
                <a:spcPts val="0"/>
              </a:spcAft>
              <a:defRPr/>
            </a:pPr>
            <a:r>
              <a:rPr lang="en-US" sz="1200" b="1" dirty="0">
                <a:solidFill>
                  <a:schemeClr val="bg1">
                    <a:lumMod val="85000"/>
                  </a:schemeClr>
                </a:solidFill>
                <a:latin typeface="+mn-lt"/>
                <a:cs typeface="+mn-cs"/>
              </a:rPr>
              <a:t>DEPARTMENT OF INDUSTRIAL AND SYSTEMS ENGINEERING</a:t>
            </a:r>
          </a:p>
          <a:p>
            <a:pPr algn="ctr" eaLnBrk="1" fontAlgn="auto" hangingPunct="1">
              <a:spcBef>
                <a:spcPts val="0"/>
              </a:spcBef>
              <a:spcAft>
                <a:spcPts val="0"/>
              </a:spcAft>
              <a:defRPr/>
            </a:pPr>
            <a:r>
              <a:rPr lang="en-US" sz="1200" b="1" dirty="0">
                <a:solidFill>
                  <a:schemeClr val="bg1">
                    <a:lumMod val="85000"/>
                  </a:schemeClr>
                </a:solidFill>
                <a:latin typeface="+mn-lt"/>
                <a:cs typeface="+mn-cs"/>
              </a:rPr>
              <a:t>IIT KHARAGPUR</a:t>
            </a:r>
          </a:p>
        </p:txBody>
      </p:sp>
      <p:sp>
        <p:nvSpPr>
          <p:cNvPr id="13" name="TextBox 12"/>
          <p:cNvSpPr txBox="1"/>
          <p:nvPr/>
        </p:nvSpPr>
        <p:spPr>
          <a:xfrm>
            <a:off x="381000" y="1428750"/>
            <a:ext cx="8458200" cy="1323975"/>
          </a:xfrm>
          <a:prstGeom prst="rect">
            <a:avLst/>
          </a:prstGeom>
          <a:noFill/>
        </p:spPr>
        <p:txBody>
          <a:bodyPr>
            <a:spAutoFit/>
          </a:bodyPr>
          <a:lstStyle/>
          <a:p>
            <a:pPr marL="398463" indent="-398463" algn="just" eaLnBrk="1" fontAlgn="auto" hangingPunct="1">
              <a:spcBef>
                <a:spcPts val="0"/>
              </a:spcBef>
              <a:spcAft>
                <a:spcPts val="0"/>
              </a:spcAft>
              <a:buFont typeface="Arial" pitchFamily="34" charset="0"/>
              <a:buChar char="•"/>
              <a:defRPr/>
            </a:pPr>
            <a:r>
              <a:rPr lang="en-US" sz="2000" b="1" dirty="0">
                <a:latin typeface="+mn-lt"/>
                <a:cs typeface="+mn-cs"/>
              </a:rPr>
              <a:t>Over and above these factors as stated, the demand distribution over time may be assumed to be fixed (stationary) or variable (non-stationary).</a:t>
            </a:r>
          </a:p>
          <a:p>
            <a:pPr marL="398463" indent="-398463" algn="just" eaLnBrk="1" fontAlgn="auto" hangingPunct="1">
              <a:spcBef>
                <a:spcPts val="0"/>
              </a:spcBef>
              <a:spcAft>
                <a:spcPts val="0"/>
              </a:spcAft>
              <a:buFont typeface="Arial" pitchFamily="34" charset="0"/>
              <a:buChar char="•"/>
              <a:defRPr/>
            </a:pPr>
            <a:endParaRPr lang="en-US" sz="2000" b="1" dirty="0">
              <a:latin typeface="+mn-lt"/>
              <a:cs typeface="+mn-cs"/>
            </a:endParaRPr>
          </a:p>
          <a:p>
            <a:pPr marL="398463" indent="-398463" algn="just" eaLnBrk="1" fontAlgn="auto" hangingPunct="1">
              <a:spcBef>
                <a:spcPts val="0"/>
              </a:spcBef>
              <a:spcAft>
                <a:spcPts val="0"/>
              </a:spcAft>
              <a:buFont typeface="Arial" pitchFamily="34" charset="0"/>
              <a:buChar char="•"/>
              <a:defRPr/>
            </a:pPr>
            <a:r>
              <a:rPr lang="en-US" sz="2000" dirty="0">
                <a:latin typeface="+mn-lt"/>
                <a:cs typeface="+mn-cs"/>
              </a:rPr>
              <a:t>Inventory control classification may be depicted with the following Figure:</a:t>
            </a:r>
          </a:p>
        </p:txBody>
      </p:sp>
    </p:spTree>
    <p:extLst>
      <p:ext uri="{BB962C8B-B14F-4D97-AF65-F5344CB8AC3E}">
        <p14:creationId xmlns:p14="http://schemas.microsoft.com/office/powerpoint/2010/main" val="10879299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2"/>
          <p:cNvSpPr>
            <a:spLocks noGrp="1"/>
          </p:cNvSpPr>
          <p:nvPr>
            <p:ph type="sldNum" sz="quarter" idx="12"/>
          </p:nvPr>
        </p:nvSpPr>
        <p:spPr bwMode="auto">
          <a:noFill/>
          <a:ln>
            <a:miter lim="800000"/>
            <a:headEnd/>
            <a:tailEnd/>
          </a:ln>
        </p:spPr>
        <p:txBody>
          <a:bodyPr/>
          <a:lstStyle/>
          <a:p>
            <a:fld id="{FD02D2DE-48BD-4868-968B-0D3F0E97B3F0}" type="slidenum">
              <a:rPr lang="en-US"/>
              <a:pPr/>
              <a:t>26</a:t>
            </a:fld>
            <a:endParaRPr lang="en-US"/>
          </a:p>
        </p:txBody>
      </p:sp>
      <p:sp>
        <p:nvSpPr>
          <p:cNvPr id="4" name="TextBox 3"/>
          <p:cNvSpPr txBox="1"/>
          <p:nvPr/>
        </p:nvSpPr>
        <p:spPr>
          <a:xfrm>
            <a:off x="5105400" y="4476750"/>
            <a:ext cx="3962400" cy="647700"/>
          </a:xfrm>
          <a:prstGeom prst="rect">
            <a:avLst/>
          </a:prstGeom>
          <a:noFill/>
        </p:spPr>
        <p:txBody>
          <a:bodyPr wrap="none">
            <a:spAutoFit/>
          </a:bodyPr>
          <a:lstStyle/>
          <a:p>
            <a:pPr algn="ctr" eaLnBrk="1" fontAlgn="auto" hangingPunct="1">
              <a:spcBef>
                <a:spcPts val="0"/>
              </a:spcBef>
              <a:spcAft>
                <a:spcPts val="0"/>
              </a:spcAft>
              <a:defRPr/>
            </a:pPr>
            <a:r>
              <a:rPr lang="en-US" sz="1200" b="1" dirty="0">
                <a:solidFill>
                  <a:schemeClr val="bg1">
                    <a:lumMod val="85000"/>
                  </a:schemeClr>
                </a:solidFill>
                <a:latin typeface="+mn-lt"/>
                <a:cs typeface="+mn-cs"/>
              </a:rPr>
              <a:t>PROF PRADIP KUMAR RAY</a:t>
            </a:r>
          </a:p>
          <a:p>
            <a:pPr algn="ctr" eaLnBrk="1" fontAlgn="auto" hangingPunct="1">
              <a:spcBef>
                <a:spcPts val="0"/>
              </a:spcBef>
              <a:spcAft>
                <a:spcPts val="0"/>
              </a:spcAft>
              <a:defRPr/>
            </a:pPr>
            <a:r>
              <a:rPr lang="en-US" sz="1200" b="1" dirty="0">
                <a:solidFill>
                  <a:schemeClr val="bg1">
                    <a:lumMod val="85000"/>
                  </a:schemeClr>
                </a:solidFill>
                <a:latin typeface="+mn-lt"/>
                <a:cs typeface="+mn-cs"/>
              </a:rPr>
              <a:t>DEPARTMENT OF INDUSTRIAL AND SYSTEMS ENGINEERING</a:t>
            </a:r>
          </a:p>
          <a:p>
            <a:pPr algn="ctr" eaLnBrk="1" fontAlgn="auto" hangingPunct="1">
              <a:spcBef>
                <a:spcPts val="0"/>
              </a:spcBef>
              <a:spcAft>
                <a:spcPts val="0"/>
              </a:spcAft>
              <a:defRPr/>
            </a:pPr>
            <a:r>
              <a:rPr lang="en-US" sz="1200" b="1" dirty="0">
                <a:solidFill>
                  <a:schemeClr val="bg1">
                    <a:lumMod val="85000"/>
                  </a:schemeClr>
                </a:solidFill>
                <a:latin typeface="+mn-lt"/>
                <a:cs typeface="+mn-cs"/>
              </a:rPr>
              <a:t>IIT KHARAGPUR</a:t>
            </a:r>
          </a:p>
        </p:txBody>
      </p:sp>
      <p:sp>
        <p:nvSpPr>
          <p:cNvPr id="15364" name="TextBox 4"/>
          <p:cNvSpPr txBox="1">
            <a:spLocks noChangeArrowheads="1"/>
          </p:cNvSpPr>
          <p:nvPr/>
        </p:nvSpPr>
        <p:spPr bwMode="auto">
          <a:xfrm>
            <a:off x="381000" y="896938"/>
            <a:ext cx="8458200" cy="368300"/>
          </a:xfrm>
          <a:prstGeom prst="rect">
            <a:avLst/>
          </a:prstGeom>
          <a:noFill/>
          <a:ln w="9525">
            <a:noFill/>
            <a:miter lim="800000"/>
            <a:headEnd/>
            <a:tailEnd/>
          </a:ln>
        </p:spPr>
        <p:txBody>
          <a:bodyPr>
            <a:spAutoFit/>
          </a:bodyPr>
          <a:lstStyle/>
          <a:p>
            <a:pPr algn="just" eaLnBrk="1" hangingPunct="1"/>
            <a:r>
              <a:rPr lang="en-US">
                <a:latin typeface="Calibri" pitchFamily="34" charset="0"/>
              </a:rPr>
              <a:t> </a:t>
            </a:r>
          </a:p>
        </p:txBody>
      </p:sp>
      <p:sp>
        <p:nvSpPr>
          <p:cNvPr id="15365" name="TextBox 6"/>
          <p:cNvSpPr txBox="1">
            <a:spLocks noChangeArrowheads="1"/>
          </p:cNvSpPr>
          <p:nvPr/>
        </p:nvSpPr>
        <p:spPr bwMode="auto">
          <a:xfrm>
            <a:off x="328613" y="665163"/>
            <a:ext cx="8458200" cy="369887"/>
          </a:xfrm>
          <a:prstGeom prst="rect">
            <a:avLst/>
          </a:prstGeom>
          <a:noFill/>
          <a:ln w="9525">
            <a:noFill/>
            <a:miter lim="800000"/>
            <a:headEnd/>
            <a:tailEnd/>
          </a:ln>
        </p:spPr>
        <p:txBody>
          <a:bodyPr>
            <a:spAutoFit/>
          </a:bodyPr>
          <a:lstStyle/>
          <a:p>
            <a:pPr algn="just" eaLnBrk="1" hangingPunct="1"/>
            <a:endParaRPr lang="en-US">
              <a:latin typeface="Calibri" pitchFamily="34" charset="0"/>
            </a:endParaRPr>
          </a:p>
        </p:txBody>
      </p:sp>
      <p:grpSp>
        <p:nvGrpSpPr>
          <p:cNvPr id="15366" name="Group 7"/>
          <p:cNvGrpSpPr>
            <a:grpSpLocks/>
          </p:cNvGrpSpPr>
          <p:nvPr/>
        </p:nvGrpSpPr>
        <p:grpSpPr bwMode="auto">
          <a:xfrm>
            <a:off x="2133600" y="285750"/>
            <a:ext cx="3851275" cy="4092575"/>
            <a:chOff x="-1189157" y="545861"/>
            <a:chExt cx="6288422" cy="7062546"/>
          </a:xfrm>
        </p:grpSpPr>
        <p:sp useBgFill="1">
          <p:nvSpPr>
            <p:cNvPr id="9" name="Rectangle 8"/>
            <p:cNvSpPr/>
            <p:nvPr/>
          </p:nvSpPr>
          <p:spPr>
            <a:xfrm rot="483019">
              <a:off x="2058739" y="3953854"/>
              <a:ext cx="399183" cy="227383"/>
            </a:xfrm>
            <a:prstGeom prst="rect">
              <a:avLst/>
            </a:prstGeom>
            <a:ln w="12700">
              <a:noFill/>
            </a:ln>
          </p:spPr>
          <p:style>
            <a:lnRef idx="2">
              <a:schemeClr val="dk1"/>
            </a:lnRef>
            <a:fillRef idx="1">
              <a:schemeClr val="lt1"/>
            </a:fillRef>
            <a:effectRef idx="0">
              <a:schemeClr val="dk1"/>
            </a:effectRef>
            <a:fontRef idx="minor">
              <a:schemeClr val="dk1"/>
            </a:fontRef>
          </p:style>
          <p:txBody>
            <a:bodyPr lIns="0" tIns="0" rIns="0" bIns="0" anchor="ctr"/>
            <a:lstStyle/>
            <a:p>
              <a:pPr algn="ctr" eaLnBrk="1" fontAlgn="auto" hangingPunct="1">
                <a:spcBef>
                  <a:spcPts val="0"/>
                </a:spcBef>
                <a:spcAft>
                  <a:spcPts val="0"/>
                </a:spcAft>
                <a:defRPr/>
              </a:pPr>
              <a:r>
                <a:rPr lang="en-US" sz="600" dirty="0"/>
                <a:t>DD</a:t>
              </a:r>
            </a:p>
          </p:txBody>
        </p:sp>
        <p:grpSp>
          <p:nvGrpSpPr>
            <p:cNvPr id="15368" name="Group 9"/>
            <p:cNvGrpSpPr>
              <a:grpSpLocks/>
            </p:cNvGrpSpPr>
            <p:nvPr/>
          </p:nvGrpSpPr>
          <p:grpSpPr bwMode="auto">
            <a:xfrm>
              <a:off x="-1189157" y="545861"/>
              <a:ext cx="6288422" cy="7062546"/>
              <a:chOff x="-1189157" y="545861"/>
              <a:chExt cx="6288422" cy="7062546"/>
            </a:xfrm>
          </p:grpSpPr>
          <p:sp useBgFill="1">
            <p:nvSpPr>
              <p:cNvPr id="11" name="Rectangle 10"/>
              <p:cNvSpPr/>
              <p:nvPr/>
            </p:nvSpPr>
            <p:spPr>
              <a:xfrm rot="646868">
                <a:off x="1905804" y="2600519"/>
                <a:ext cx="570261" cy="364360"/>
              </a:xfrm>
              <a:prstGeom prst="rect">
                <a:avLst/>
              </a:prstGeom>
              <a:ln w="12700">
                <a:noFill/>
              </a:ln>
            </p:spPr>
            <p:style>
              <a:lnRef idx="2">
                <a:schemeClr val="dk1"/>
              </a:lnRef>
              <a:fillRef idx="1">
                <a:schemeClr val="lt1"/>
              </a:fillRef>
              <a:effectRef idx="0">
                <a:schemeClr val="dk1"/>
              </a:effectRef>
              <a:fontRef idx="minor">
                <a:schemeClr val="dk1"/>
              </a:fontRef>
            </p:style>
            <p:txBody>
              <a:bodyPr lIns="0" tIns="0" rIns="0" bIns="0" anchor="ctr"/>
              <a:lstStyle/>
              <a:p>
                <a:pPr algn="ctr" eaLnBrk="1" fontAlgn="auto" hangingPunct="1">
                  <a:spcBef>
                    <a:spcPts val="0"/>
                  </a:spcBef>
                  <a:spcAft>
                    <a:spcPts val="0"/>
                  </a:spcAft>
                  <a:defRPr/>
                </a:pPr>
                <a:r>
                  <a:rPr lang="en-US" sz="600" dirty="0"/>
                  <a:t>Dependent Demand</a:t>
                </a:r>
              </a:p>
            </p:txBody>
          </p:sp>
          <p:sp useBgFill="1">
            <p:nvSpPr>
              <p:cNvPr id="12" name="Rectangle 11"/>
              <p:cNvSpPr/>
              <p:nvPr/>
            </p:nvSpPr>
            <p:spPr>
              <a:xfrm rot="20602268">
                <a:off x="2867472" y="2175891"/>
                <a:ext cx="399183" cy="230122"/>
              </a:xfrm>
              <a:prstGeom prst="rect">
                <a:avLst/>
              </a:prstGeom>
              <a:ln w="12700">
                <a:noFill/>
              </a:ln>
            </p:spPr>
            <p:style>
              <a:lnRef idx="2">
                <a:schemeClr val="dk1"/>
              </a:lnRef>
              <a:fillRef idx="1">
                <a:schemeClr val="lt1"/>
              </a:fillRef>
              <a:effectRef idx="0">
                <a:schemeClr val="dk1"/>
              </a:effectRef>
              <a:fontRef idx="minor">
                <a:schemeClr val="dk1"/>
              </a:fontRef>
            </p:style>
            <p:txBody>
              <a:bodyPr lIns="0" tIns="0" rIns="0" bIns="0" anchor="ctr"/>
              <a:lstStyle/>
              <a:p>
                <a:pPr algn="ctr" eaLnBrk="1" fontAlgn="auto" hangingPunct="1">
                  <a:spcBef>
                    <a:spcPts val="0"/>
                  </a:spcBef>
                  <a:spcAft>
                    <a:spcPts val="0"/>
                  </a:spcAft>
                  <a:defRPr/>
                </a:pPr>
                <a:r>
                  <a:rPr lang="en-US" sz="600" dirty="0"/>
                  <a:t>CLT</a:t>
                </a:r>
              </a:p>
            </p:txBody>
          </p:sp>
          <p:sp useBgFill="1">
            <p:nvSpPr>
              <p:cNvPr id="13" name="Rectangle 12"/>
              <p:cNvSpPr/>
              <p:nvPr/>
            </p:nvSpPr>
            <p:spPr>
              <a:xfrm rot="20514236">
                <a:off x="2825999" y="6915303"/>
                <a:ext cx="399183" cy="227381"/>
              </a:xfrm>
              <a:prstGeom prst="rect">
                <a:avLst/>
              </a:prstGeom>
              <a:ln w="12700">
                <a:noFill/>
              </a:ln>
            </p:spPr>
            <p:style>
              <a:lnRef idx="2">
                <a:schemeClr val="dk1"/>
              </a:lnRef>
              <a:fillRef idx="1">
                <a:schemeClr val="lt1"/>
              </a:fillRef>
              <a:effectRef idx="0">
                <a:schemeClr val="dk1"/>
              </a:effectRef>
              <a:fontRef idx="minor">
                <a:schemeClr val="dk1"/>
              </a:fontRef>
            </p:style>
            <p:txBody>
              <a:bodyPr lIns="0" tIns="0" rIns="0" bIns="0" anchor="ctr"/>
              <a:lstStyle/>
              <a:p>
                <a:pPr algn="ctr" eaLnBrk="1" fontAlgn="auto" hangingPunct="1">
                  <a:spcBef>
                    <a:spcPts val="0"/>
                  </a:spcBef>
                  <a:spcAft>
                    <a:spcPts val="0"/>
                  </a:spcAft>
                  <a:defRPr/>
                </a:pPr>
                <a:r>
                  <a:rPr lang="en-US" sz="600" dirty="0"/>
                  <a:t>CLT</a:t>
                </a:r>
              </a:p>
            </p:txBody>
          </p:sp>
          <p:sp useBgFill="1">
            <p:nvSpPr>
              <p:cNvPr id="14" name="Rectangle 13"/>
              <p:cNvSpPr/>
              <p:nvPr/>
            </p:nvSpPr>
            <p:spPr>
              <a:xfrm rot="779499">
                <a:off x="3085208" y="2499157"/>
                <a:ext cx="274762" cy="230122"/>
              </a:xfrm>
              <a:prstGeom prst="rect">
                <a:avLst/>
              </a:prstGeom>
              <a:ln w="12700">
                <a:noFill/>
              </a:ln>
            </p:spPr>
            <p:style>
              <a:lnRef idx="2">
                <a:schemeClr val="dk1"/>
              </a:lnRef>
              <a:fillRef idx="1">
                <a:schemeClr val="lt1"/>
              </a:fillRef>
              <a:effectRef idx="0">
                <a:schemeClr val="dk1"/>
              </a:effectRef>
              <a:fontRef idx="minor">
                <a:schemeClr val="dk1"/>
              </a:fontRef>
            </p:style>
            <p:txBody>
              <a:bodyPr lIns="0" tIns="0" rIns="0" bIns="0" anchor="ctr"/>
              <a:lstStyle/>
              <a:p>
                <a:pPr algn="ctr" eaLnBrk="1" fontAlgn="auto" hangingPunct="1">
                  <a:spcBef>
                    <a:spcPts val="0"/>
                  </a:spcBef>
                  <a:spcAft>
                    <a:spcPts val="0"/>
                  </a:spcAft>
                  <a:defRPr/>
                </a:pPr>
                <a:r>
                  <a:rPr lang="en-US" sz="600" dirty="0"/>
                  <a:t>VLT</a:t>
                </a:r>
              </a:p>
            </p:txBody>
          </p:sp>
          <p:sp useBgFill="1">
            <p:nvSpPr>
              <p:cNvPr id="15" name="Rectangle 14"/>
              <p:cNvSpPr/>
              <p:nvPr/>
            </p:nvSpPr>
            <p:spPr>
              <a:xfrm rot="711105">
                <a:off x="3111129" y="7191996"/>
                <a:ext cx="287722" cy="227383"/>
              </a:xfrm>
              <a:prstGeom prst="rect">
                <a:avLst/>
              </a:prstGeom>
              <a:ln w="12700">
                <a:noFill/>
              </a:ln>
            </p:spPr>
            <p:style>
              <a:lnRef idx="2">
                <a:schemeClr val="dk1"/>
              </a:lnRef>
              <a:fillRef idx="1">
                <a:schemeClr val="lt1"/>
              </a:fillRef>
              <a:effectRef idx="0">
                <a:schemeClr val="dk1"/>
              </a:effectRef>
              <a:fontRef idx="minor">
                <a:schemeClr val="dk1"/>
              </a:fontRef>
            </p:style>
            <p:txBody>
              <a:bodyPr lIns="0" tIns="0" rIns="0" bIns="0" anchor="ctr"/>
              <a:lstStyle/>
              <a:p>
                <a:pPr algn="ctr" eaLnBrk="1" fontAlgn="auto" hangingPunct="1">
                  <a:spcBef>
                    <a:spcPts val="0"/>
                  </a:spcBef>
                  <a:spcAft>
                    <a:spcPts val="0"/>
                  </a:spcAft>
                  <a:defRPr/>
                </a:pPr>
                <a:r>
                  <a:rPr lang="en-US" sz="600" dirty="0"/>
                  <a:t>VLT</a:t>
                </a:r>
              </a:p>
            </p:txBody>
          </p:sp>
          <p:grpSp>
            <p:nvGrpSpPr>
              <p:cNvPr id="15374" name="Group 15"/>
              <p:cNvGrpSpPr>
                <a:grpSpLocks/>
              </p:cNvGrpSpPr>
              <p:nvPr/>
            </p:nvGrpSpPr>
            <p:grpSpPr bwMode="auto">
              <a:xfrm>
                <a:off x="-1189157" y="545861"/>
                <a:ext cx="6288422" cy="7062546"/>
                <a:chOff x="-1189157" y="545861"/>
                <a:chExt cx="6288422" cy="7062546"/>
              </a:xfrm>
            </p:grpSpPr>
            <p:cxnSp>
              <p:nvCxnSpPr>
                <p:cNvPr id="17" name="Straight Connector 16"/>
                <p:cNvCxnSpPr>
                  <a:stCxn id="129" idx="7"/>
                  <a:endCxn id="35" idx="3"/>
                </p:cNvCxnSpPr>
                <p:nvPr/>
              </p:nvCxnSpPr>
              <p:spPr>
                <a:xfrm flipV="1">
                  <a:off x="1887660" y="1923853"/>
                  <a:ext cx="645431" cy="473940"/>
                </a:xfrm>
                <a:prstGeom prst="line">
                  <a:avLst/>
                </a:prstGeom>
              </p:spPr>
              <p:style>
                <a:lnRef idx="1">
                  <a:schemeClr val="dk1"/>
                </a:lnRef>
                <a:fillRef idx="0">
                  <a:schemeClr val="dk1"/>
                </a:fillRef>
                <a:effectRef idx="0">
                  <a:schemeClr val="dk1"/>
                </a:effectRef>
                <a:fontRef idx="minor">
                  <a:schemeClr val="tx1"/>
                </a:fontRef>
              </p:style>
            </p:cxnSp>
            <p:grpSp>
              <p:nvGrpSpPr>
                <p:cNvPr id="15376" name="Group 17"/>
                <p:cNvGrpSpPr>
                  <a:grpSpLocks/>
                </p:cNvGrpSpPr>
                <p:nvPr/>
              </p:nvGrpSpPr>
              <p:grpSpPr bwMode="auto">
                <a:xfrm>
                  <a:off x="2475023" y="6020708"/>
                  <a:ext cx="1225092" cy="712423"/>
                  <a:chOff x="2492516" y="2410816"/>
                  <a:chExt cx="1225092" cy="712423"/>
                </a:xfrm>
              </p:grpSpPr>
              <p:sp>
                <p:nvSpPr>
                  <p:cNvPr id="176" name="Oval 175"/>
                  <p:cNvSpPr/>
                  <p:nvPr/>
                </p:nvSpPr>
                <p:spPr>
                  <a:xfrm>
                    <a:off x="2493558" y="2708190"/>
                    <a:ext cx="274762" cy="260256"/>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lIns="121920" tIns="60960" rIns="121920" bIns="60960" anchor="ctr"/>
                  <a:lstStyle/>
                  <a:p>
                    <a:pPr algn="ctr" eaLnBrk="1" fontAlgn="auto" hangingPunct="1">
                      <a:spcBef>
                        <a:spcPts val="0"/>
                      </a:spcBef>
                      <a:spcAft>
                        <a:spcPts val="0"/>
                      </a:spcAft>
                      <a:defRPr/>
                    </a:pPr>
                    <a:endParaRPr lang="en-US" sz="2400"/>
                  </a:p>
                </p:txBody>
              </p:sp>
              <p:sp>
                <p:nvSpPr>
                  <p:cNvPr id="177" name="Oval 176"/>
                  <p:cNvSpPr/>
                  <p:nvPr/>
                </p:nvSpPr>
                <p:spPr>
                  <a:xfrm>
                    <a:off x="3437080" y="2864343"/>
                    <a:ext cx="274762" cy="260258"/>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lIns="121920" tIns="60960" rIns="121920" bIns="60960" anchor="ctr"/>
                  <a:lstStyle/>
                  <a:p>
                    <a:pPr algn="ctr" eaLnBrk="1" fontAlgn="auto" hangingPunct="1">
                      <a:spcBef>
                        <a:spcPts val="0"/>
                      </a:spcBef>
                      <a:spcAft>
                        <a:spcPts val="0"/>
                      </a:spcAft>
                      <a:defRPr/>
                    </a:pPr>
                    <a:endParaRPr lang="en-US" sz="2400"/>
                  </a:p>
                </p:txBody>
              </p:sp>
              <p:sp>
                <p:nvSpPr>
                  <p:cNvPr id="178" name="Oval 177"/>
                  <p:cNvSpPr/>
                  <p:nvPr/>
                </p:nvSpPr>
                <p:spPr>
                  <a:xfrm>
                    <a:off x="3442265" y="2409579"/>
                    <a:ext cx="274762" cy="260258"/>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lIns="121920" tIns="60960" rIns="121920" bIns="60960" anchor="ctr"/>
                  <a:lstStyle/>
                  <a:p>
                    <a:pPr algn="ctr" eaLnBrk="1" fontAlgn="auto" hangingPunct="1">
                      <a:spcBef>
                        <a:spcPts val="0"/>
                      </a:spcBef>
                      <a:spcAft>
                        <a:spcPts val="0"/>
                      </a:spcAft>
                      <a:defRPr/>
                    </a:pPr>
                    <a:endParaRPr lang="en-US" sz="2400"/>
                  </a:p>
                </p:txBody>
              </p:sp>
              <p:cxnSp>
                <p:nvCxnSpPr>
                  <p:cNvPr id="179" name="Straight Connector 178"/>
                  <p:cNvCxnSpPr>
                    <a:endCxn id="178" idx="2"/>
                  </p:cNvCxnSpPr>
                  <p:nvPr/>
                </p:nvCxnSpPr>
                <p:spPr>
                  <a:xfrm flipV="1">
                    <a:off x="2768320" y="2538338"/>
                    <a:ext cx="673945" cy="262996"/>
                  </a:xfrm>
                  <a:prstGeom prst="line">
                    <a:avLst/>
                  </a:prstGeom>
                </p:spPr>
                <p:style>
                  <a:lnRef idx="1">
                    <a:schemeClr val="dk1"/>
                  </a:lnRef>
                  <a:fillRef idx="0">
                    <a:schemeClr val="dk1"/>
                  </a:fillRef>
                  <a:effectRef idx="0">
                    <a:schemeClr val="dk1"/>
                  </a:effectRef>
                  <a:fontRef idx="minor">
                    <a:schemeClr val="tx1"/>
                  </a:fontRef>
                </p:style>
              </p:cxnSp>
              <p:cxnSp>
                <p:nvCxnSpPr>
                  <p:cNvPr id="180" name="Straight Connector 179"/>
                  <p:cNvCxnSpPr>
                    <a:stCxn id="176" idx="6"/>
                    <a:endCxn id="177" idx="2"/>
                  </p:cNvCxnSpPr>
                  <p:nvPr/>
                </p:nvCxnSpPr>
                <p:spPr>
                  <a:xfrm>
                    <a:off x="2768320" y="2836948"/>
                    <a:ext cx="668761" cy="158894"/>
                  </a:xfrm>
                  <a:prstGeom prst="line">
                    <a:avLst/>
                  </a:prstGeom>
                </p:spPr>
                <p:style>
                  <a:lnRef idx="1">
                    <a:schemeClr val="dk1"/>
                  </a:lnRef>
                  <a:fillRef idx="0">
                    <a:schemeClr val="dk1"/>
                  </a:fillRef>
                  <a:effectRef idx="0">
                    <a:schemeClr val="dk1"/>
                  </a:effectRef>
                  <a:fontRef idx="minor">
                    <a:schemeClr val="tx1"/>
                  </a:fontRef>
                </p:style>
              </p:cxnSp>
            </p:grpSp>
            <p:sp useBgFill="1">
              <p:nvSpPr>
                <p:cNvPr id="19" name="Rectangle 18"/>
                <p:cNvSpPr/>
                <p:nvPr/>
              </p:nvSpPr>
              <p:spPr>
                <a:xfrm rot="19368497">
                  <a:off x="1739910" y="1912895"/>
                  <a:ext cx="702459" cy="227381"/>
                </a:xfrm>
                <a:prstGeom prst="rect">
                  <a:avLst/>
                </a:prstGeom>
                <a:ln w="12700">
                  <a:noFill/>
                </a:ln>
              </p:spPr>
              <p:style>
                <a:lnRef idx="2">
                  <a:schemeClr val="dk1"/>
                </a:lnRef>
                <a:fillRef idx="1">
                  <a:schemeClr val="lt1"/>
                </a:fillRef>
                <a:effectRef idx="0">
                  <a:schemeClr val="dk1"/>
                </a:effectRef>
                <a:fontRef idx="minor">
                  <a:schemeClr val="dk1"/>
                </a:fontRef>
              </p:style>
              <p:txBody>
                <a:bodyPr lIns="0" tIns="0" rIns="0" bIns="0" anchor="ctr"/>
                <a:lstStyle/>
                <a:p>
                  <a:pPr algn="ctr" eaLnBrk="1" fontAlgn="auto" hangingPunct="1">
                    <a:spcBef>
                      <a:spcPts val="0"/>
                    </a:spcBef>
                    <a:spcAft>
                      <a:spcPts val="0"/>
                    </a:spcAft>
                    <a:defRPr/>
                  </a:pPr>
                  <a:r>
                    <a:rPr lang="en-US" sz="600" dirty="0"/>
                    <a:t>Independent Demand</a:t>
                  </a:r>
                </a:p>
              </p:txBody>
            </p:sp>
            <p:sp useBgFill="1">
              <p:nvSpPr>
                <p:cNvPr id="20" name="Rectangle 19"/>
                <p:cNvSpPr/>
                <p:nvPr/>
              </p:nvSpPr>
              <p:spPr>
                <a:xfrm rot="20387117">
                  <a:off x="2761195" y="2992275"/>
                  <a:ext cx="399183" cy="227381"/>
                </a:xfrm>
                <a:prstGeom prst="rect">
                  <a:avLst/>
                </a:prstGeom>
                <a:ln w="12700">
                  <a:noFill/>
                </a:ln>
              </p:spPr>
              <p:style>
                <a:lnRef idx="2">
                  <a:schemeClr val="dk1"/>
                </a:lnRef>
                <a:fillRef idx="1">
                  <a:schemeClr val="lt1"/>
                </a:fillRef>
                <a:effectRef idx="0">
                  <a:schemeClr val="dk1"/>
                </a:effectRef>
                <a:fontRef idx="minor">
                  <a:schemeClr val="dk1"/>
                </a:fontRef>
              </p:style>
              <p:txBody>
                <a:bodyPr lIns="0" tIns="0" rIns="0" bIns="0" anchor="ctr"/>
                <a:lstStyle/>
                <a:p>
                  <a:pPr algn="ctr" eaLnBrk="1" fontAlgn="auto" hangingPunct="1">
                    <a:spcBef>
                      <a:spcPts val="0"/>
                    </a:spcBef>
                    <a:spcAft>
                      <a:spcPts val="0"/>
                    </a:spcAft>
                    <a:defRPr/>
                  </a:pPr>
                  <a:r>
                    <a:rPr lang="en-US" sz="600" dirty="0"/>
                    <a:t>CLT</a:t>
                  </a:r>
                </a:p>
              </p:txBody>
            </p:sp>
            <p:sp useBgFill="1">
              <p:nvSpPr>
                <p:cNvPr id="21" name="Rectangle 20"/>
                <p:cNvSpPr/>
                <p:nvPr/>
              </p:nvSpPr>
              <p:spPr>
                <a:xfrm rot="20514236">
                  <a:off x="2810446" y="3786743"/>
                  <a:ext cx="399183" cy="227381"/>
                </a:xfrm>
                <a:prstGeom prst="rect">
                  <a:avLst/>
                </a:prstGeom>
                <a:ln w="12700">
                  <a:noFill/>
                </a:ln>
              </p:spPr>
              <p:style>
                <a:lnRef idx="2">
                  <a:schemeClr val="dk1"/>
                </a:lnRef>
                <a:fillRef idx="1">
                  <a:schemeClr val="lt1"/>
                </a:fillRef>
                <a:effectRef idx="0">
                  <a:schemeClr val="dk1"/>
                </a:effectRef>
                <a:fontRef idx="minor">
                  <a:schemeClr val="dk1"/>
                </a:fontRef>
              </p:style>
              <p:txBody>
                <a:bodyPr lIns="0" tIns="0" rIns="0" bIns="0" anchor="ctr"/>
                <a:lstStyle/>
                <a:p>
                  <a:pPr algn="ctr" eaLnBrk="1" fontAlgn="auto" hangingPunct="1">
                    <a:spcBef>
                      <a:spcPts val="0"/>
                    </a:spcBef>
                    <a:spcAft>
                      <a:spcPts val="0"/>
                    </a:spcAft>
                    <a:defRPr/>
                  </a:pPr>
                  <a:r>
                    <a:rPr lang="en-US" sz="600" dirty="0"/>
                    <a:t>CLT</a:t>
                  </a:r>
                </a:p>
              </p:txBody>
            </p:sp>
            <p:sp useBgFill="1">
              <p:nvSpPr>
                <p:cNvPr id="22" name="Rectangle 21"/>
                <p:cNvSpPr/>
                <p:nvPr/>
              </p:nvSpPr>
              <p:spPr>
                <a:xfrm rot="20340996">
                  <a:off x="2895984" y="6060565"/>
                  <a:ext cx="378446" cy="194507"/>
                </a:xfrm>
                <a:prstGeom prst="rect">
                  <a:avLst/>
                </a:prstGeom>
                <a:ln w="12700">
                  <a:noFill/>
                </a:ln>
              </p:spPr>
              <p:style>
                <a:lnRef idx="2">
                  <a:schemeClr val="dk1"/>
                </a:lnRef>
                <a:fillRef idx="1">
                  <a:schemeClr val="lt1"/>
                </a:fillRef>
                <a:effectRef idx="0">
                  <a:schemeClr val="dk1"/>
                </a:effectRef>
                <a:fontRef idx="minor">
                  <a:schemeClr val="dk1"/>
                </a:fontRef>
              </p:style>
              <p:txBody>
                <a:bodyPr lIns="0" tIns="0" rIns="0" bIns="0" anchor="ctr"/>
                <a:lstStyle/>
                <a:p>
                  <a:pPr algn="ctr" eaLnBrk="1" fontAlgn="auto" hangingPunct="1">
                    <a:spcBef>
                      <a:spcPts val="0"/>
                    </a:spcBef>
                    <a:spcAft>
                      <a:spcPts val="0"/>
                    </a:spcAft>
                    <a:defRPr/>
                  </a:pPr>
                  <a:r>
                    <a:rPr lang="en-US" sz="600" dirty="0"/>
                    <a:t>CLT</a:t>
                  </a:r>
                </a:p>
              </p:txBody>
            </p:sp>
            <p:sp useBgFill="1">
              <p:nvSpPr>
                <p:cNvPr id="23" name="Rectangle 22"/>
                <p:cNvSpPr/>
                <p:nvPr/>
              </p:nvSpPr>
              <p:spPr>
                <a:xfrm rot="424286">
                  <a:off x="3054103" y="3288146"/>
                  <a:ext cx="324011" cy="227381"/>
                </a:xfrm>
                <a:prstGeom prst="rect">
                  <a:avLst/>
                </a:prstGeom>
                <a:ln w="12700">
                  <a:noFill/>
                </a:ln>
              </p:spPr>
              <p:style>
                <a:lnRef idx="2">
                  <a:schemeClr val="dk1"/>
                </a:lnRef>
                <a:fillRef idx="1">
                  <a:schemeClr val="lt1"/>
                </a:fillRef>
                <a:effectRef idx="0">
                  <a:schemeClr val="dk1"/>
                </a:effectRef>
                <a:fontRef idx="minor">
                  <a:schemeClr val="dk1"/>
                </a:fontRef>
              </p:style>
              <p:txBody>
                <a:bodyPr lIns="0" tIns="0" rIns="0" bIns="0" anchor="ctr"/>
                <a:lstStyle/>
                <a:p>
                  <a:pPr algn="ctr" eaLnBrk="1" fontAlgn="auto" hangingPunct="1">
                    <a:spcBef>
                      <a:spcPts val="0"/>
                    </a:spcBef>
                    <a:spcAft>
                      <a:spcPts val="0"/>
                    </a:spcAft>
                    <a:defRPr/>
                  </a:pPr>
                  <a:r>
                    <a:rPr lang="en-US" sz="600" dirty="0"/>
                    <a:t>VLT</a:t>
                  </a:r>
                </a:p>
              </p:txBody>
            </p:sp>
            <p:sp useBgFill="1">
              <p:nvSpPr>
                <p:cNvPr id="24" name="Rectangle 23"/>
                <p:cNvSpPr/>
                <p:nvPr/>
              </p:nvSpPr>
              <p:spPr>
                <a:xfrm rot="426909">
                  <a:off x="3067063" y="4082614"/>
                  <a:ext cx="326604" cy="227381"/>
                </a:xfrm>
                <a:prstGeom prst="rect">
                  <a:avLst/>
                </a:prstGeom>
                <a:ln w="12700">
                  <a:noFill/>
                </a:ln>
              </p:spPr>
              <p:style>
                <a:lnRef idx="2">
                  <a:schemeClr val="dk1"/>
                </a:lnRef>
                <a:fillRef idx="1">
                  <a:schemeClr val="lt1"/>
                </a:fillRef>
                <a:effectRef idx="0">
                  <a:schemeClr val="dk1"/>
                </a:effectRef>
                <a:fontRef idx="minor">
                  <a:schemeClr val="dk1"/>
                </a:fontRef>
              </p:style>
              <p:txBody>
                <a:bodyPr lIns="0" tIns="0" rIns="0" bIns="0" anchor="ctr"/>
                <a:lstStyle/>
                <a:p>
                  <a:pPr algn="ctr" eaLnBrk="1" fontAlgn="auto" hangingPunct="1">
                    <a:spcBef>
                      <a:spcPts val="0"/>
                    </a:spcBef>
                    <a:spcAft>
                      <a:spcPts val="0"/>
                    </a:spcAft>
                    <a:defRPr/>
                  </a:pPr>
                  <a:r>
                    <a:rPr lang="en-US" sz="600" dirty="0"/>
                    <a:t>VLT</a:t>
                  </a:r>
                </a:p>
              </p:txBody>
            </p:sp>
            <p:sp useBgFill="1">
              <p:nvSpPr>
                <p:cNvPr id="25" name="Rectangle 24"/>
                <p:cNvSpPr/>
                <p:nvPr/>
              </p:nvSpPr>
              <p:spPr>
                <a:xfrm rot="711105">
                  <a:off x="3108536" y="6318082"/>
                  <a:ext cx="287723" cy="227381"/>
                </a:xfrm>
                <a:prstGeom prst="rect">
                  <a:avLst/>
                </a:prstGeom>
                <a:ln w="12700">
                  <a:noFill/>
                </a:ln>
              </p:spPr>
              <p:style>
                <a:lnRef idx="2">
                  <a:schemeClr val="dk1"/>
                </a:lnRef>
                <a:fillRef idx="1">
                  <a:schemeClr val="lt1"/>
                </a:fillRef>
                <a:effectRef idx="0">
                  <a:schemeClr val="dk1"/>
                </a:effectRef>
                <a:fontRef idx="minor">
                  <a:schemeClr val="dk1"/>
                </a:fontRef>
              </p:style>
              <p:txBody>
                <a:bodyPr lIns="0" tIns="0" rIns="0" bIns="0" anchor="ctr"/>
                <a:lstStyle/>
                <a:p>
                  <a:pPr algn="ctr" eaLnBrk="1" fontAlgn="auto" hangingPunct="1">
                    <a:spcBef>
                      <a:spcPts val="0"/>
                    </a:spcBef>
                    <a:spcAft>
                      <a:spcPts val="0"/>
                    </a:spcAft>
                    <a:defRPr/>
                  </a:pPr>
                  <a:r>
                    <a:rPr lang="en-US" sz="600" dirty="0"/>
                    <a:t>VLT</a:t>
                  </a:r>
                </a:p>
              </p:txBody>
            </p:sp>
            <p:grpSp>
              <p:nvGrpSpPr>
                <p:cNvPr id="15384" name="Group 25"/>
                <p:cNvGrpSpPr>
                  <a:grpSpLocks/>
                </p:cNvGrpSpPr>
                <p:nvPr/>
              </p:nvGrpSpPr>
              <p:grpSpPr bwMode="auto">
                <a:xfrm>
                  <a:off x="-1189157" y="545861"/>
                  <a:ext cx="6288422" cy="7062546"/>
                  <a:chOff x="-1189157" y="545861"/>
                  <a:chExt cx="6288422" cy="7062546"/>
                </a:xfrm>
              </p:grpSpPr>
              <p:cxnSp>
                <p:nvCxnSpPr>
                  <p:cNvPr id="27" name="Straight Connector 26"/>
                  <p:cNvCxnSpPr>
                    <a:stCxn id="35" idx="7"/>
                    <a:endCxn id="36" idx="2"/>
                  </p:cNvCxnSpPr>
                  <p:nvPr/>
                </p:nvCxnSpPr>
                <p:spPr>
                  <a:xfrm flipV="1">
                    <a:off x="2727499" y="1219789"/>
                    <a:ext cx="684313" cy="520513"/>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a:stCxn id="36" idx="7"/>
                    <a:endCxn id="173" idx="2"/>
                  </p:cNvCxnSpPr>
                  <p:nvPr/>
                </p:nvCxnSpPr>
                <p:spPr>
                  <a:xfrm flipV="1">
                    <a:off x="3645101" y="674620"/>
                    <a:ext cx="821693" cy="454764"/>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a:stCxn id="36" idx="6"/>
                    <a:endCxn id="175" idx="2"/>
                  </p:cNvCxnSpPr>
                  <p:nvPr/>
                </p:nvCxnSpPr>
                <p:spPr>
                  <a:xfrm>
                    <a:off x="3686574" y="1219789"/>
                    <a:ext cx="780220" cy="30136"/>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a:stCxn id="39" idx="7"/>
                    <a:endCxn id="170" idx="2"/>
                  </p:cNvCxnSpPr>
                  <p:nvPr/>
                </p:nvCxnSpPr>
                <p:spPr>
                  <a:xfrm flipV="1">
                    <a:off x="3676206" y="1636200"/>
                    <a:ext cx="790588" cy="262996"/>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a:endCxn id="174" idx="2"/>
                  </p:cNvCxnSpPr>
                  <p:nvPr/>
                </p:nvCxnSpPr>
                <p:spPr>
                  <a:xfrm flipV="1">
                    <a:off x="3681390" y="962272"/>
                    <a:ext cx="785404" cy="205467"/>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a:stCxn id="35" idx="6"/>
                    <a:endCxn id="39" idx="2"/>
                  </p:cNvCxnSpPr>
                  <p:nvPr/>
                </p:nvCxnSpPr>
                <p:spPr>
                  <a:xfrm>
                    <a:off x="2768973" y="1830708"/>
                    <a:ext cx="673945" cy="15889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a:stCxn id="39" idx="6"/>
                    <a:endCxn id="171" idx="2"/>
                  </p:cNvCxnSpPr>
                  <p:nvPr/>
                </p:nvCxnSpPr>
                <p:spPr>
                  <a:xfrm flipV="1">
                    <a:off x="3717679" y="1923853"/>
                    <a:ext cx="749115" cy="65749"/>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a:stCxn id="39" idx="5"/>
                    <a:endCxn id="172" idx="2"/>
                  </p:cNvCxnSpPr>
                  <p:nvPr/>
                </p:nvCxnSpPr>
                <p:spPr>
                  <a:xfrm>
                    <a:off x="3676206" y="2082746"/>
                    <a:ext cx="790588" cy="128758"/>
                  </a:xfrm>
                  <a:prstGeom prst="line">
                    <a:avLst/>
                  </a:prstGeom>
                </p:spPr>
                <p:style>
                  <a:lnRef idx="1">
                    <a:schemeClr val="dk1"/>
                  </a:lnRef>
                  <a:fillRef idx="0">
                    <a:schemeClr val="dk1"/>
                  </a:fillRef>
                  <a:effectRef idx="0">
                    <a:schemeClr val="dk1"/>
                  </a:effectRef>
                  <a:fontRef idx="minor">
                    <a:schemeClr val="tx1"/>
                  </a:fontRef>
                </p:style>
              </p:cxnSp>
              <p:sp>
                <p:nvSpPr>
                  <p:cNvPr id="35" name="Oval 34"/>
                  <p:cNvSpPr/>
                  <p:nvPr/>
                </p:nvSpPr>
                <p:spPr>
                  <a:xfrm>
                    <a:off x="2491618" y="1701949"/>
                    <a:ext cx="277355" cy="257517"/>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lIns="121920" tIns="60960" rIns="121920" bIns="60960" anchor="ctr"/>
                  <a:lstStyle/>
                  <a:p>
                    <a:pPr algn="ctr" eaLnBrk="1" fontAlgn="auto" hangingPunct="1">
                      <a:spcBef>
                        <a:spcPts val="0"/>
                      </a:spcBef>
                      <a:spcAft>
                        <a:spcPts val="0"/>
                      </a:spcAft>
                      <a:defRPr/>
                    </a:pPr>
                    <a:endParaRPr lang="en-US" sz="2400"/>
                  </a:p>
                </p:txBody>
              </p:sp>
              <p:sp>
                <p:nvSpPr>
                  <p:cNvPr id="36" name="Oval 35"/>
                  <p:cNvSpPr/>
                  <p:nvPr/>
                </p:nvSpPr>
                <p:spPr>
                  <a:xfrm>
                    <a:off x="3411812" y="1091031"/>
                    <a:ext cx="274762" cy="260256"/>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lIns="121920" tIns="60960" rIns="121920" bIns="60960" anchor="ctr"/>
                  <a:lstStyle/>
                  <a:p>
                    <a:pPr algn="ctr" eaLnBrk="1" fontAlgn="auto" hangingPunct="1">
                      <a:spcBef>
                        <a:spcPts val="0"/>
                      </a:spcBef>
                      <a:spcAft>
                        <a:spcPts val="0"/>
                      </a:spcAft>
                      <a:defRPr/>
                    </a:pPr>
                    <a:endParaRPr lang="en-US" sz="2400"/>
                  </a:p>
                </p:txBody>
              </p:sp>
              <p:grpSp>
                <p:nvGrpSpPr>
                  <p:cNvPr id="15395" name="Group 36"/>
                  <p:cNvGrpSpPr>
                    <a:grpSpLocks/>
                  </p:cNvGrpSpPr>
                  <p:nvPr/>
                </p:nvGrpSpPr>
                <p:grpSpPr bwMode="auto">
                  <a:xfrm>
                    <a:off x="4466872" y="545861"/>
                    <a:ext cx="275492" cy="832867"/>
                    <a:chOff x="4430824" y="546452"/>
                    <a:chExt cx="275492" cy="832867"/>
                  </a:xfrm>
                </p:grpSpPr>
                <p:sp>
                  <p:nvSpPr>
                    <p:cNvPr id="173" name="Oval 172"/>
                    <p:cNvSpPr/>
                    <p:nvPr/>
                  </p:nvSpPr>
                  <p:spPr>
                    <a:xfrm>
                      <a:off x="4430746" y="546452"/>
                      <a:ext cx="274762" cy="257517"/>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lIns="121920" tIns="60960" rIns="121920" bIns="60960" anchor="ctr"/>
                    <a:lstStyle/>
                    <a:p>
                      <a:pPr algn="ctr" eaLnBrk="1" fontAlgn="auto" hangingPunct="1">
                        <a:spcBef>
                          <a:spcPts val="0"/>
                        </a:spcBef>
                        <a:spcAft>
                          <a:spcPts val="0"/>
                        </a:spcAft>
                        <a:defRPr/>
                      </a:pPr>
                      <a:endParaRPr lang="en-US" sz="2400"/>
                    </a:p>
                  </p:txBody>
                </p:sp>
                <p:sp>
                  <p:nvSpPr>
                    <p:cNvPr id="174" name="Oval 173"/>
                    <p:cNvSpPr/>
                    <p:nvPr/>
                  </p:nvSpPr>
                  <p:spPr>
                    <a:xfrm>
                      <a:off x="4430746" y="834105"/>
                      <a:ext cx="274762" cy="257517"/>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lIns="121920" tIns="60960" rIns="121920" bIns="60960" anchor="ctr"/>
                    <a:lstStyle/>
                    <a:p>
                      <a:pPr algn="ctr" eaLnBrk="1" fontAlgn="auto" hangingPunct="1">
                        <a:spcBef>
                          <a:spcPts val="0"/>
                        </a:spcBef>
                        <a:spcAft>
                          <a:spcPts val="0"/>
                        </a:spcAft>
                        <a:defRPr/>
                      </a:pPr>
                      <a:endParaRPr lang="en-US" sz="2400"/>
                    </a:p>
                  </p:txBody>
                </p:sp>
                <p:sp>
                  <p:nvSpPr>
                    <p:cNvPr id="175" name="Oval 174"/>
                    <p:cNvSpPr/>
                    <p:nvPr/>
                  </p:nvSpPr>
                  <p:spPr>
                    <a:xfrm>
                      <a:off x="4430746" y="1121757"/>
                      <a:ext cx="274762" cy="257517"/>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lIns="121920" tIns="60960" rIns="121920" bIns="60960" anchor="ctr"/>
                    <a:lstStyle/>
                    <a:p>
                      <a:pPr algn="ctr" eaLnBrk="1" fontAlgn="auto" hangingPunct="1">
                        <a:spcBef>
                          <a:spcPts val="0"/>
                        </a:spcBef>
                        <a:spcAft>
                          <a:spcPts val="0"/>
                        </a:spcAft>
                        <a:defRPr/>
                      </a:pPr>
                      <a:endParaRPr lang="en-US" sz="2400"/>
                    </a:p>
                  </p:txBody>
                </p:sp>
              </p:grpSp>
              <p:grpSp>
                <p:nvGrpSpPr>
                  <p:cNvPr id="15396" name="Group 37"/>
                  <p:cNvGrpSpPr>
                    <a:grpSpLocks/>
                  </p:cNvGrpSpPr>
                  <p:nvPr/>
                </p:nvGrpSpPr>
                <p:grpSpPr bwMode="auto">
                  <a:xfrm>
                    <a:off x="4466873" y="1506392"/>
                    <a:ext cx="275492" cy="832867"/>
                    <a:chOff x="4430824" y="546452"/>
                    <a:chExt cx="275492" cy="832867"/>
                  </a:xfrm>
                </p:grpSpPr>
                <p:sp>
                  <p:nvSpPr>
                    <p:cNvPr id="170" name="Oval 169"/>
                    <p:cNvSpPr/>
                    <p:nvPr/>
                  </p:nvSpPr>
                  <p:spPr>
                    <a:xfrm>
                      <a:off x="4430746" y="547501"/>
                      <a:ext cx="274762" cy="257517"/>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lIns="121920" tIns="60960" rIns="121920" bIns="60960" anchor="ctr"/>
                    <a:lstStyle/>
                    <a:p>
                      <a:pPr algn="ctr" eaLnBrk="1" fontAlgn="auto" hangingPunct="1">
                        <a:spcBef>
                          <a:spcPts val="0"/>
                        </a:spcBef>
                        <a:spcAft>
                          <a:spcPts val="0"/>
                        </a:spcAft>
                        <a:defRPr/>
                      </a:pPr>
                      <a:endParaRPr lang="en-US" sz="2400"/>
                    </a:p>
                  </p:txBody>
                </p:sp>
                <p:sp>
                  <p:nvSpPr>
                    <p:cNvPr id="171" name="Oval 170"/>
                    <p:cNvSpPr/>
                    <p:nvPr/>
                  </p:nvSpPr>
                  <p:spPr>
                    <a:xfrm>
                      <a:off x="4430746" y="835153"/>
                      <a:ext cx="274762" cy="257517"/>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lIns="121920" tIns="60960" rIns="121920" bIns="60960" anchor="ctr"/>
                    <a:lstStyle/>
                    <a:p>
                      <a:pPr algn="ctr" eaLnBrk="1" fontAlgn="auto" hangingPunct="1">
                        <a:spcBef>
                          <a:spcPts val="0"/>
                        </a:spcBef>
                        <a:spcAft>
                          <a:spcPts val="0"/>
                        </a:spcAft>
                        <a:defRPr/>
                      </a:pPr>
                      <a:endParaRPr lang="en-US" sz="2400"/>
                    </a:p>
                  </p:txBody>
                </p:sp>
                <p:sp>
                  <p:nvSpPr>
                    <p:cNvPr id="172" name="Oval 171"/>
                    <p:cNvSpPr/>
                    <p:nvPr/>
                  </p:nvSpPr>
                  <p:spPr>
                    <a:xfrm>
                      <a:off x="4430746" y="1122806"/>
                      <a:ext cx="274762" cy="257517"/>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lIns="121920" tIns="60960" rIns="121920" bIns="60960" anchor="ctr"/>
                    <a:lstStyle/>
                    <a:p>
                      <a:pPr algn="ctr" eaLnBrk="1" fontAlgn="auto" hangingPunct="1">
                        <a:spcBef>
                          <a:spcPts val="0"/>
                        </a:spcBef>
                        <a:spcAft>
                          <a:spcPts val="0"/>
                        </a:spcAft>
                        <a:defRPr/>
                      </a:pPr>
                      <a:endParaRPr lang="en-US" sz="2400"/>
                    </a:p>
                  </p:txBody>
                </p:sp>
              </p:grpSp>
              <p:sp>
                <p:nvSpPr>
                  <p:cNvPr id="39" name="Oval 38"/>
                  <p:cNvSpPr/>
                  <p:nvPr/>
                </p:nvSpPr>
                <p:spPr>
                  <a:xfrm>
                    <a:off x="3442917" y="1860842"/>
                    <a:ext cx="274762" cy="257517"/>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lIns="121920" tIns="60960" rIns="121920" bIns="60960" anchor="ctr"/>
                  <a:lstStyle/>
                  <a:p>
                    <a:pPr algn="ctr" eaLnBrk="1" fontAlgn="auto" hangingPunct="1">
                      <a:spcBef>
                        <a:spcPts val="0"/>
                      </a:spcBef>
                      <a:spcAft>
                        <a:spcPts val="0"/>
                      </a:spcAft>
                      <a:defRPr/>
                    </a:pPr>
                    <a:endParaRPr lang="en-US" sz="2400"/>
                  </a:p>
                </p:txBody>
              </p:sp>
              <p:cxnSp>
                <p:nvCxnSpPr>
                  <p:cNvPr id="40" name="Straight Connector 39"/>
                  <p:cNvCxnSpPr>
                    <a:stCxn id="113" idx="5"/>
                    <a:endCxn id="137" idx="2"/>
                  </p:cNvCxnSpPr>
                  <p:nvPr/>
                </p:nvCxnSpPr>
                <p:spPr>
                  <a:xfrm>
                    <a:off x="1866924" y="7104331"/>
                    <a:ext cx="598773" cy="219164"/>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rot="5400000">
                    <a:off x="3401300" y="2926600"/>
                    <a:ext cx="1257452" cy="2591"/>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p:nvPr/>
                </p:nvCxnSpPr>
                <p:spPr>
                  <a:xfrm flipV="1">
                    <a:off x="3712495" y="2285473"/>
                    <a:ext cx="324011" cy="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flipV="1">
                    <a:off x="3691758" y="2751195"/>
                    <a:ext cx="339564" cy="5479"/>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a:stCxn id="161" idx="6"/>
                  </p:cNvCxnSpPr>
                  <p:nvPr/>
                </p:nvCxnSpPr>
                <p:spPr>
                  <a:xfrm rot="5400000" flipH="1" flipV="1">
                    <a:off x="3866577" y="2947626"/>
                    <a:ext cx="5479" cy="308460"/>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p:cNvCxnSpPr>
                    <a:stCxn id="160" idx="6"/>
                  </p:cNvCxnSpPr>
                  <p:nvPr/>
                </p:nvCxnSpPr>
                <p:spPr>
                  <a:xfrm rot="5400000" flipH="1" flipV="1">
                    <a:off x="3873205" y="3381918"/>
                    <a:ext cx="0" cy="311051"/>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a:endCxn id="47" idx="2"/>
                  </p:cNvCxnSpPr>
                  <p:nvPr/>
                </p:nvCxnSpPr>
                <p:spPr>
                  <a:xfrm>
                    <a:off x="4031322" y="2879953"/>
                    <a:ext cx="430288" cy="2740"/>
                  </a:xfrm>
                  <a:prstGeom prst="line">
                    <a:avLst/>
                  </a:prstGeom>
                </p:spPr>
                <p:style>
                  <a:lnRef idx="1">
                    <a:schemeClr val="dk1"/>
                  </a:lnRef>
                  <a:fillRef idx="0">
                    <a:schemeClr val="dk1"/>
                  </a:fillRef>
                  <a:effectRef idx="0">
                    <a:schemeClr val="dk1"/>
                  </a:effectRef>
                  <a:fontRef idx="minor">
                    <a:schemeClr val="tx1"/>
                  </a:fontRef>
                </p:style>
              </p:cxnSp>
              <p:sp>
                <p:nvSpPr>
                  <p:cNvPr id="47" name="Oval 46"/>
                  <p:cNvSpPr/>
                  <p:nvPr/>
                </p:nvSpPr>
                <p:spPr>
                  <a:xfrm>
                    <a:off x="4461610" y="2753934"/>
                    <a:ext cx="274762" cy="257517"/>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lIns="121920" tIns="60960" rIns="121920" bIns="60960" anchor="ctr"/>
                  <a:lstStyle/>
                  <a:p>
                    <a:pPr algn="ctr" eaLnBrk="1" fontAlgn="auto" hangingPunct="1">
                      <a:spcBef>
                        <a:spcPts val="0"/>
                      </a:spcBef>
                      <a:spcAft>
                        <a:spcPts val="0"/>
                      </a:spcAft>
                      <a:defRPr/>
                    </a:pPr>
                    <a:endParaRPr lang="en-US" sz="2400"/>
                  </a:p>
                </p:txBody>
              </p:sp>
              <p:cxnSp>
                <p:nvCxnSpPr>
                  <p:cNvPr id="48" name="Straight Connector 47"/>
                  <p:cNvCxnSpPr>
                    <a:stCxn id="126" idx="7"/>
                    <a:endCxn id="167" idx="2"/>
                  </p:cNvCxnSpPr>
                  <p:nvPr/>
                </p:nvCxnSpPr>
                <p:spPr>
                  <a:xfrm flipV="1">
                    <a:off x="3671022" y="3397728"/>
                    <a:ext cx="795772" cy="410932"/>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p:cNvCxnSpPr>
                    <a:endCxn id="168" idx="2"/>
                  </p:cNvCxnSpPr>
                  <p:nvPr/>
                </p:nvCxnSpPr>
                <p:spPr>
                  <a:xfrm flipV="1">
                    <a:off x="3715086" y="3685379"/>
                    <a:ext cx="751707" cy="158894"/>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p:cNvCxnSpPr>
                    <a:stCxn id="126" idx="6"/>
                    <a:endCxn id="169" idx="2"/>
                  </p:cNvCxnSpPr>
                  <p:nvPr/>
                </p:nvCxnSpPr>
                <p:spPr>
                  <a:xfrm>
                    <a:off x="3712495" y="3899064"/>
                    <a:ext cx="754299" cy="73969"/>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p:cNvCxnSpPr>
                    <a:endCxn id="164" idx="2"/>
                  </p:cNvCxnSpPr>
                  <p:nvPr/>
                </p:nvCxnSpPr>
                <p:spPr>
                  <a:xfrm flipV="1">
                    <a:off x="3699534" y="4299037"/>
                    <a:ext cx="767260" cy="21916"/>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p:cNvCxnSpPr>
                    <a:endCxn id="165" idx="2"/>
                  </p:cNvCxnSpPr>
                  <p:nvPr/>
                </p:nvCxnSpPr>
                <p:spPr>
                  <a:xfrm>
                    <a:off x="3715086" y="4359307"/>
                    <a:ext cx="751707" cy="224643"/>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p:cNvCxnSpPr>
                    <a:stCxn id="125" idx="5"/>
                    <a:endCxn id="166" idx="2"/>
                  </p:cNvCxnSpPr>
                  <p:nvPr/>
                </p:nvCxnSpPr>
                <p:spPr>
                  <a:xfrm>
                    <a:off x="3671022" y="4438755"/>
                    <a:ext cx="795772" cy="432848"/>
                  </a:xfrm>
                  <a:prstGeom prst="line">
                    <a:avLst/>
                  </a:prstGeom>
                </p:spPr>
                <p:style>
                  <a:lnRef idx="1">
                    <a:schemeClr val="dk1"/>
                  </a:lnRef>
                  <a:fillRef idx="0">
                    <a:schemeClr val="dk1"/>
                  </a:fillRef>
                  <a:effectRef idx="0">
                    <a:schemeClr val="dk1"/>
                  </a:effectRef>
                  <a:fontRef idx="minor">
                    <a:schemeClr val="tx1"/>
                  </a:fontRef>
                </p:style>
              </p:cxnSp>
              <p:grpSp>
                <p:nvGrpSpPr>
                  <p:cNvPr id="15412" name="Group 53"/>
                  <p:cNvGrpSpPr>
                    <a:grpSpLocks/>
                  </p:cNvGrpSpPr>
                  <p:nvPr/>
                </p:nvGrpSpPr>
                <p:grpSpPr bwMode="auto">
                  <a:xfrm>
                    <a:off x="4466875" y="3269102"/>
                    <a:ext cx="275492" cy="832867"/>
                    <a:chOff x="4430824" y="546452"/>
                    <a:chExt cx="275492" cy="832867"/>
                  </a:xfrm>
                </p:grpSpPr>
                <p:sp>
                  <p:nvSpPr>
                    <p:cNvPr id="167" name="Oval 166"/>
                    <p:cNvSpPr/>
                    <p:nvPr/>
                  </p:nvSpPr>
                  <p:spPr>
                    <a:xfrm>
                      <a:off x="4430742" y="546319"/>
                      <a:ext cx="274762" cy="257517"/>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lIns="121920" tIns="60960" rIns="121920" bIns="60960" anchor="ctr"/>
                    <a:lstStyle/>
                    <a:p>
                      <a:pPr algn="ctr" eaLnBrk="1" fontAlgn="auto" hangingPunct="1">
                        <a:spcBef>
                          <a:spcPts val="0"/>
                        </a:spcBef>
                        <a:spcAft>
                          <a:spcPts val="0"/>
                        </a:spcAft>
                        <a:defRPr/>
                      </a:pPr>
                      <a:endParaRPr lang="en-US" sz="2400"/>
                    </a:p>
                  </p:txBody>
                </p:sp>
                <p:sp>
                  <p:nvSpPr>
                    <p:cNvPr id="168" name="Oval 167"/>
                    <p:cNvSpPr/>
                    <p:nvPr/>
                  </p:nvSpPr>
                  <p:spPr>
                    <a:xfrm>
                      <a:off x="4430742" y="833972"/>
                      <a:ext cx="274762" cy="257517"/>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lIns="121920" tIns="60960" rIns="121920" bIns="60960" anchor="ctr"/>
                    <a:lstStyle/>
                    <a:p>
                      <a:pPr algn="ctr" eaLnBrk="1" fontAlgn="auto" hangingPunct="1">
                        <a:spcBef>
                          <a:spcPts val="0"/>
                        </a:spcBef>
                        <a:spcAft>
                          <a:spcPts val="0"/>
                        </a:spcAft>
                        <a:defRPr/>
                      </a:pPr>
                      <a:endParaRPr lang="en-US" sz="2400"/>
                    </a:p>
                  </p:txBody>
                </p:sp>
                <p:sp>
                  <p:nvSpPr>
                    <p:cNvPr id="169" name="Oval 168"/>
                    <p:cNvSpPr/>
                    <p:nvPr/>
                  </p:nvSpPr>
                  <p:spPr>
                    <a:xfrm>
                      <a:off x="4430742" y="1121624"/>
                      <a:ext cx="274762" cy="257517"/>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lIns="121920" tIns="60960" rIns="121920" bIns="60960" anchor="ctr"/>
                    <a:lstStyle/>
                    <a:p>
                      <a:pPr algn="ctr" eaLnBrk="1" fontAlgn="auto" hangingPunct="1">
                        <a:spcBef>
                          <a:spcPts val="0"/>
                        </a:spcBef>
                        <a:spcAft>
                          <a:spcPts val="0"/>
                        </a:spcAft>
                        <a:defRPr/>
                      </a:pPr>
                      <a:endParaRPr lang="en-US" sz="2400"/>
                    </a:p>
                  </p:txBody>
                </p:sp>
              </p:grpSp>
              <p:grpSp>
                <p:nvGrpSpPr>
                  <p:cNvPr id="15413" name="Group 54"/>
                  <p:cNvGrpSpPr>
                    <a:grpSpLocks/>
                  </p:cNvGrpSpPr>
                  <p:nvPr/>
                </p:nvGrpSpPr>
                <p:grpSpPr bwMode="auto">
                  <a:xfrm>
                    <a:off x="4466874" y="4168686"/>
                    <a:ext cx="275492" cy="832867"/>
                    <a:chOff x="4430824" y="546452"/>
                    <a:chExt cx="275492" cy="832867"/>
                  </a:xfrm>
                </p:grpSpPr>
                <p:sp>
                  <p:nvSpPr>
                    <p:cNvPr id="164" name="Oval 163"/>
                    <p:cNvSpPr/>
                    <p:nvPr/>
                  </p:nvSpPr>
                  <p:spPr>
                    <a:xfrm>
                      <a:off x="4430744" y="545304"/>
                      <a:ext cx="274762" cy="257517"/>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lIns="121920" tIns="60960" rIns="121920" bIns="60960" anchor="ctr"/>
                    <a:lstStyle/>
                    <a:p>
                      <a:pPr algn="ctr" eaLnBrk="1" fontAlgn="auto" hangingPunct="1">
                        <a:spcBef>
                          <a:spcPts val="0"/>
                        </a:spcBef>
                        <a:spcAft>
                          <a:spcPts val="0"/>
                        </a:spcAft>
                        <a:defRPr/>
                      </a:pPr>
                      <a:endParaRPr lang="en-US" sz="2400"/>
                    </a:p>
                  </p:txBody>
                </p:sp>
                <p:sp>
                  <p:nvSpPr>
                    <p:cNvPr id="165" name="Oval 164"/>
                    <p:cNvSpPr/>
                    <p:nvPr/>
                  </p:nvSpPr>
                  <p:spPr>
                    <a:xfrm>
                      <a:off x="4430744" y="832958"/>
                      <a:ext cx="274762" cy="257517"/>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lIns="121920" tIns="60960" rIns="121920" bIns="60960" anchor="ctr"/>
                    <a:lstStyle/>
                    <a:p>
                      <a:pPr algn="ctr" eaLnBrk="1" fontAlgn="auto" hangingPunct="1">
                        <a:spcBef>
                          <a:spcPts val="0"/>
                        </a:spcBef>
                        <a:spcAft>
                          <a:spcPts val="0"/>
                        </a:spcAft>
                        <a:defRPr/>
                      </a:pPr>
                      <a:endParaRPr lang="en-US" sz="2400"/>
                    </a:p>
                  </p:txBody>
                </p:sp>
                <p:sp>
                  <p:nvSpPr>
                    <p:cNvPr id="166" name="Oval 165"/>
                    <p:cNvSpPr/>
                    <p:nvPr/>
                  </p:nvSpPr>
                  <p:spPr>
                    <a:xfrm>
                      <a:off x="4430744" y="1120609"/>
                      <a:ext cx="274762" cy="257517"/>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lIns="121920" tIns="60960" rIns="121920" bIns="60960" anchor="ctr"/>
                    <a:lstStyle/>
                    <a:p>
                      <a:pPr algn="ctr" eaLnBrk="1" fontAlgn="auto" hangingPunct="1">
                        <a:spcBef>
                          <a:spcPts val="0"/>
                        </a:spcBef>
                        <a:spcAft>
                          <a:spcPts val="0"/>
                        </a:spcAft>
                        <a:defRPr/>
                      </a:pPr>
                      <a:endParaRPr lang="en-US" sz="2400"/>
                    </a:p>
                  </p:txBody>
                </p:sp>
              </p:grpSp>
              <p:cxnSp>
                <p:nvCxnSpPr>
                  <p:cNvPr id="56" name="Straight Connector 55"/>
                  <p:cNvCxnSpPr/>
                  <p:nvPr/>
                </p:nvCxnSpPr>
                <p:spPr>
                  <a:xfrm>
                    <a:off x="3868021" y="4603127"/>
                    <a:ext cx="0" cy="2909396"/>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a:off x="3691758" y="4603127"/>
                    <a:ext cx="176262" cy="2739"/>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a:off x="3699534" y="5055151"/>
                    <a:ext cx="168487" cy="2740"/>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p:cNvCxnSpPr/>
                  <p:nvPr/>
                </p:nvCxnSpPr>
                <p:spPr>
                  <a:xfrm>
                    <a:off x="3699534" y="5359242"/>
                    <a:ext cx="176262" cy="0"/>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a:xfrm>
                    <a:off x="3691758" y="5863318"/>
                    <a:ext cx="176262" cy="0"/>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flipV="1">
                    <a:off x="3689165" y="6142751"/>
                    <a:ext cx="176262" cy="0"/>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a:xfrm>
                    <a:off x="3691758" y="6597516"/>
                    <a:ext cx="176262" cy="0"/>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a:off x="3676206" y="7011186"/>
                    <a:ext cx="189222" cy="0"/>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p:cNvCxnSpPr/>
                  <p:nvPr/>
                </p:nvCxnSpPr>
                <p:spPr>
                  <a:xfrm>
                    <a:off x="3689165" y="7518003"/>
                    <a:ext cx="176262" cy="0"/>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p:cNvCxnSpPr>
                    <a:endCxn id="66" idx="2"/>
                  </p:cNvCxnSpPr>
                  <p:nvPr/>
                </p:nvCxnSpPr>
                <p:spPr>
                  <a:xfrm>
                    <a:off x="3860244" y="6016732"/>
                    <a:ext cx="601366" cy="0"/>
                  </a:xfrm>
                  <a:prstGeom prst="line">
                    <a:avLst/>
                  </a:prstGeom>
                </p:spPr>
                <p:style>
                  <a:lnRef idx="1">
                    <a:schemeClr val="dk1"/>
                  </a:lnRef>
                  <a:fillRef idx="0">
                    <a:schemeClr val="dk1"/>
                  </a:fillRef>
                  <a:effectRef idx="0">
                    <a:schemeClr val="dk1"/>
                  </a:effectRef>
                  <a:fontRef idx="minor">
                    <a:schemeClr val="tx1"/>
                  </a:fontRef>
                </p:style>
              </p:cxnSp>
              <p:sp>
                <p:nvSpPr>
                  <p:cNvPr id="66" name="Oval 65"/>
                  <p:cNvSpPr/>
                  <p:nvPr/>
                </p:nvSpPr>
                <p:spPr>
                  <a:xfrm>
                    <a:off x="4461610" y="5887973"/>
                    <a:ext cx="274762" cy="257517"/>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lIns="121920" tIns="60960" rIns="121920" bIns="60960" anchor="ctr"/>
                  <a:lstStyle/>
                  <a:p>
                    <a:pPr algn="ctr" eaLnBrk="1" fontAlgn="auto" hangingPunct="1">
                      <a:spcBef>
                        <a:spcPts val="0"/>
                      </a:spcBef>
                      <a:spcAft>
                        <a:spcPts val="0"/>
                      </a:spcAft>
                      <a:defRPr/>
                    </a:pPr>
                    <a:endParaRPr lang="en-US" sz="2400"/>
                  </a:p>
                </p:txBody>
              </p:sp>
              <p:sp useBgFill="1">
                <p:nvSpPr>
                  <p:cNvPr id="67" name="Rectangle 66"/>
                  <p:cNvSpPr/>
                  <p:nvPr/>
                </p:nvSpPr>
                <p:spPr>
                  <a:xfrm rot="19361475">
                    <a:off x="2779341" y="1255404"/>
                    <a:ext cx="399183" cy="227381"/>
                  </a:xfrm>
                  <a:prstGeom prst="rect">
                    <a:avLst/>
                  </a:prstGeom>
                  <a:ln w="12700">
                    <a:noFill/>
                  </a:ln>
                </p:spPr>
                <p:style>
                  <a:lnRef idx="2">
                    <a:schemeClr val="dk1"/>
                  </a:lnRef>
                  <a:fillRef idx="1">
                    <a:schemeClr val="lt1"/>
                  </a:fillRef>
                  <a:effectRef idx="0">
                    <a:schemeClr val="dk1"/>
                  </a:effectRef>
                  <a:fontRef idx="minor">
                    <a:schemeClr val="dk1"/>
                  </a:fontRef>
                </p:style>
                <p:txBody>
                  <a:bodyPr lIns="0" tIns="0" rIns="0" bIns="0" anchor="ctr"/>
                  <a:lstStyle/>
                  <a:p>
                    <a:pPr algn="ctr" eaLnBrk="1" fontAlgn="auto" hangingPunct="1">
                      <a:spcBef>
                        <a:spcPts val="0"/>
                      </a:spcBef>
                      <a:spcAft>
                        <a:spcPts val="0"/>
                      </a:spcAft>
                      <a:defRPr/>
                    </a:pPr>
                    <a:r>
                      <a:rPr lang="en-US" sz="600" dirty="0"/>
                      <a:t>CLT</a:t>
                    </a:r>
                  </a:p>
                </p:txBody>
              </p:sp>
              <p:sp useBgFill="1">
                <p:nvSpPr>
                  <p:cNvPr id="68" name="Rectangle 67"/>
                  <p:cNvSpPr/>
                  <p:nvPr/>
                </p:nvSpPr>
                <p:spPr>
                  <a:xfrm rot="20514236">
                    <a:off x="2841551" y="4529159"/>
                    <a:ext cx="399183" cy="227383"/>
                  </a:xfrm>
                  <a:prstGeom prst="rect">
                    <a:avLst/>
                  </a:prstGeom>
                  <a:ln w="12700">
                    <a:noFill/>
                  </a:ln>
                </p:spPr>
                <p:style>
                  <a:lnRef idx="2">
                    <a:schemeClr val="dk1"/>
                  </a:lnRef>
                  <a:fillRef idx="1">
                    <a:schemeClr val="lt1"/>
                  </a:fillRef>
                  <a:effectRef idx="0">
                    <a:schemeClr val="dk1"/>
                  </a:effectRef>
                  <a:fontRef idx="minor">
                    <a:schemeClr val="dk1"/>
                  </a:fontRef>
                </p:style>
                <p:txBody>
                  <a:bodyPr lIns="0" tIns="0" rIns="0" bIns="0" anchor="ctr"/>
                  <a:lstStyle/>
                  <a:p>
                    <a:pPr algn="ctr" eaLnBrk="1" fontAlgn="auto" hangingPunct="1">
                      <a:spcBef>
                        <a:spcPts val="0"/>
                      </a:spcBef>
                      <a:spcAft>
                        <a:spcPts val="0"/>
                      </a:spcAft>
                      <a:defRPr/>
                    </a:pPr>
                    <a:r>
                      <a:rPr lang="en-US" sz="600" dirty="0"/>
                      <a:t>CLT</a:t>
                    </a:r>
                  </a:p>
                </p:txBody>
              </p:sp>
              <p:sp useBgFill="1">
                <p:nvSpPr>
                  <p:cNvPr id="69" name="Rectangle 68"/>
                  <p:cNvSpPr/>
                  <p:nvPr/>
                </p:nvSpPr>
                <p:spPr>
                  <a:xfrm rot="779499">
                    <a:off x="2978931" y="1666336"/>
                    <a:ext cx="399183" cy="227381"/>
                  </a:xfrm>
                  <a:prstGeom prst="rect">
                    <a:avLst/>
                  </a:prstGeom>
                  <a:ln w="12700">
                    <a:noFill/>
                  </a:ln>
                </p:spPr>
                <p:style>
                  <a:lnRef idx="2">
                    <a:schemeClr val="dk1"/>
                  </a:lnRef>
                  <a:fillRef idx="1">
                    <a:schemeClr val="lt1"/>
                  </a:fillRef>
                  <a:effectRef idx="0">
                    <a:schemeClr val="dk1"/>
                  </a:effectRef>
                  <a:fontRef idx="minor">
                    <a:schemeClr val="dk1"/>
                  </a:fontRef>
                </p:style>
                <p:txBody>
                  <a:bodyPr lIns="0" tIns="0" rIns="0" bIns="0" anchor="ctr"/>
                  <a:lstStyle/>
                  <a:p>
                    <a:pPr algn="ctr" eaLnBrk="1" fontAlgn="auto" hangingPunct="1">
                      <a:spcBef>
                        <a:spcPts val="0"/>
                      </a:spcBef>
                      <a:spcAft>
                        <a:spcPts val="0"/>
                      </a:spcAft>
                      <a:defRPr/>
                    </a:pPr>
                    <a:r>
                      <a:rPr lang="en-US" sz="600" dirty="0"/>
                      <a:t>VLT</a:t>
                    </a:r>
                  </a:p>
                </p:txBody>
              </p:sp>
              <p:sp useBgFill="1">
                <p:nvSpPr>
                  <p:cNvPr id="70" name="Rectangle 69"/>
                  <p:cNvSpPr/>
                  <p:nvPr/>
                </p:nvSpPr>
                <p:spPr>
                  <a:xfrm rot="711105">
                    <a:off x="3126682" y="4797634"/>
                    <a:ext cx="287722" cy="227383"/>
                  </a:xfrm>
                  <a:prstGeom prst="rect">
                    <a:avLst/>
                  </a:prstGeom>
                  <a:ln w="12700">
                    <a:noFill/>
                  </a:ln>
                </p:spPr>
                <p:style>
                  <a:lnRef idx="2">
                    <a:schemeClr val="dk1"/>
                  </a:lnRef>
                  <a:fillRef idx="1">
                    <a:schemeClr val="lt1"/>
                  </a:fillRef>
                  <a:effectRef idx="0">
                    <a:schemeClr val="dk1"/>
                  </a:effectRef>
                  <a:fontRef idx="minor">
                    <a:schemeClr val="dk1"/>
                  </a:fontRef>
                </p:style>
                <p:txBody>
                  <a:bodyPr lIns="0" tIns="0" rIns="0" bIns="0" anchor="ctr"/>
                  <a:lstStyle/>
                  <a:p>
                    <a:pPr algn="ctr" eaLnBrk="1" fontAlgn="auto" hangingPunct="1">
                      <a:spcBef>
                        <a:spcPts val="0"/>
                      </a:spcBef>
                      <a:spcAft>
                        <a:spcPts val="0"/>
                      </a:spcAft>
                      <a:defRPr/>
                    </a:pPr>
                    <a:r>
                      <a:rPr lang="en-US" sz="600" dirty="0"/>
                      <a:t>VLT</a:t>
                    </a:r>
                  </a:p>
                </p:txBody>
              </p:sp>
              <p:grpSp>
                <p:nvGrpSpPr>
                  <p:cNvPr id="15429" name="Group 70"/>
                  <p:cNvGrpSpPr>
                    <a:grpSpLocks/>
                  </p:cNvGrpSpPr>
                  <p:nvPr/>
                </p:nvGrpSpPr>
                <p:grpSpPr bwMode="auto">
                  <a:xfrm>
                    <a:off x="-1189157" y="2199129"/>
                    <a:ext cx="4907544" cy="5409278"/>
                    <a:chOff x="-1189157" y="2199129"/>
                    <a:chExt cx="4907544" cy="5409278"/>
                  </a:xfrm>
                </p:grpSpPr>
                <p:cxnSp>
                  <p:nvCxnSpPr>
                    <p:cNvPr id="90" name="Straight Connector 89"/>
                    <p:cNvCxnSpPr>
                      <a:stCxn id="104" idx="7"/>
                      <a:endCxn id="107" idx="2"/>
                    </p:cNvCxnSpPr>
                    <p:nvPr/>
                  </p:nvCxnSpPr>
                  <p:spPr>
                    <a:xfrm flipV="1">
                      <a:off x="-953276" y="3578538"/>
                      <a:ext cx="1705599" cy="1460176"/>
                    </a:xfrm>
                    <a:prstGeom prst="line">
                      <a:avLst/>
                    </a:prstGeom>
                  </p:spPr>
                  <p:style>
                    <a:lnRef idx="1">
                      <a:schemeClr val="dk1"/>
                    </a:lnRef>
                    <a:fillRef idx="0">
                      <a:schemeClr val="dk1"/>
                    </a:fillRef>
                    <a:effectRef idx="0">
                      <a:schemeClr val="dk1"/>
                    </a:effectRef>
                    <a:fontRef idx="minor">
                      <a:schemeClr val="tx1"/>
                    </a:fontRef>
                  </p:style>
                </p:cxnSp>
                <p:grpSp>
                  <p:nvGrpSpPr>
                    <p:cNvPr id="15449" name="Group 90"/>
                    <p:cNvGrpSpPr>
                      <a:grpSpLocks/>
                    </p:cNvGrpSpPr>
                    <p:nvPr/>
                  </p:nvGrpSpPr>
                  <p:grpSpPr bwMode="auto">
                    <a:xfrm>
                      <a:off x="1820977" y="2975721"/>
                      <a:ext cx="1897410" cy="1102542"/>
                      <a:chOff x="1873572" y="2168388"/>
                      <a:chExt cx="1897410" cy="1102542"/>
                    </a:xfrm>
                  </p:grpSpPr>
                  <p:cxnSp>
                    <p:nvCxnSpPr>
                      <p:cNvPr id="157" name="Straight Connector 156"/>
                      <p:cNvCxnSpPr>
                        <a:stCxn id="121" idx="7"/>
                        <a:endCxn id="159" idx="2"/>
                      </p:cNvCxnSpPr>
                      <p:nvPr/>
                    </p:nvCxnSpPr>
                    <p:spPr>
                      <a:xfrm flipV="1">
                        <a:off x="1872862" y="2656145"/>
                        <a:ext cx="619510" cy="613658"/>
                      </a:xfrm>
                      <a:prstGeom prst="line">
                        <a:avLst/>
                      </a:prstGeom>
                    </p:spPr>
                    <p:style>
                      <a:lnRef idx="1">
                        <a:schemeClr val="dk1"/>
                      </a:lnRef>
                      <a:fillRef idx="0">
                        <a:schemeClr val="dk1"/>
                      </a:fillRef>
                      <a:effectRef idx="0">
                        <a:schemeClr val="dk1"/>
                      </a:effectRef>
                      <a:fontRef idx="minor">
                        <a:schemeClr val="tx1"/>
                      </a:fontRef>
                    </p:style>
                  </p:cxnSp>
                  <p:grpSp>
                    <p:nvGrpSpPr>
                      <p:cNvPr id="15516" name="Group 157"/>
                      <p:cNvGrpSpPr>
                        <a:grpSpLocks/>
                      </p:cNvGrpSpPr>
                      <p:nvPr/>
                    </p:nvGrpSpPr>
                    <p:grpSpPr bwMode="auto">
                      <a:xfrm>
                        <a:off x="2492516" y="2168388"/>
                        <a:ext cx="1278466" cy="691646"/>
                        <a:chOff x="2492516" y="2349153"/>
                        <a:chExt cx="1278466" cy="691646"/>
                      </a:xfrm>
                    </p:grpSpPr>
                    <p:sp>
                      <p:nvSpPr>
                        <p:cNvPr id="159" name="Oval 158"/>
                        <p:cNvSpPr/>
                        <p:nvPr/>
                      </p:nvSpPr>
                      <p:spPr>
                        <a:xfrm>
                          <a:off x="2492372" y="2708150"/>
                          <a:ext cx="274762" cy="257517"/>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lIns="121920" tIns="60960" rIns="121920" bIns="60960" anchor="ctr"/>
                        <a:lstStyle/>
                        <a:p>
                          <a:pPr algn="ctr" eaLnBrk="1" fontAlgn="auto" hangingPunct="1">
                            <a:spcBef>
                              <a:spcPts val="0"/>
                            </a:spcBef>
                            <a:spcAft>
                              <a:spcPts val="0"/>
                            </a:spcAft>
                            <a:defRPr/>
                          </a:pPr>
                          <a:endParaRPr lang="en-US" sz="2400"/>
                        </a:p>
                      </p:txBody>
                    </p:sp>
                    <p:sp>
                      <p:nvSpPr>
                        <p:cNvPr id="160" name="Oval 159"/>
                        <p:cNvSpPr/>
                        <p:nvPr/>
                      </p:nvSpPr>
                      <p:spPr>
                        <a:xfrm>
                          <a:off x="3495513" y="2782119"/>
                          <a:ext cx="274762" cy="257517"/>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lIns="121920" tIns="60960" rIns="121920" bIns="60960" anchor="ctr"/>
                        <a:lstStyle/>
                        <a:p>
                          <a:pPr algn="ctr" eaLnBrk="1" fontAlgn="auto" hangingPunct="1">
                            <a:spcBef>
                              <a:spcPts val="0"/>
                            </a:spcBef>
                            <a:spcAft>
                              <a:spcPts val="0"/>
                            </a:spcAft>
                            <a:defRPr/>
                          </a:pPr>
                          <a:endParaRPr lang="en-US" sz="2400"/>
                        </a:p>
                      </p:txBody>
                    </p:sp>
                    <p:sp>
                      <p:nvSpPr>
                        <p:cNvPr id="161" name="Oval 160"/>
                        <p:cNvSpPr/>
                        <p:nvPr/>
                      </p:nvSpPr>
                      <p:spPr>
                        <a:xfrm>
                          <a:off x="3492920" y="2349270"/>
                          <a:ext cx="274762" cy="257517"/>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lIns="121920" tIns="60960" rIns="121920" bIns="60960" anchor="ctr"/>
                        <a:lstStyle/>
                        <a:p>
                          <a:pPr algn="ctr" eaLnBrk="1" fontAlgn="auto" hangingPunct="1">
                            <a:spcBef>
                              <a:spcPts val="0"/>
                            </a:spcBef>
                            <a:spcAft>
                              <a:spcPts val="0"/>
                            </a:spcAft>
                            <a:defRPr/>
                          </a:pPr>
                          <a:endParaRPr lang="en-US" sz="2400"/>
                        </a:p>
                      </p:txBody>
                    </p:sp>
                    <p:cxnSp>
                      <p:nvCxnSpPr>
                        <p:cNvPr id="162" name="Straight Connector 161"/>
                        <p:cNvCxnSpPr>
                          <a:stCxn id="159" idx="7"/>
                          <a:endCxn id="161" idx="2"/>
                        </p:cNvCxnSpPr>
                        <p:nvPr/>
                      </p:nvCxnSpPr>
                      <p:spPr>
                        <a:xfrm rot="5400000" flipH="1" flipV="1">
                          <a:off x="2976348" y="2229933"/>
                          <a:ext cx="268475" cy="764667"/>
                        </a:xfrm>
                        <a:prstGeom prst="line">
                          <a:avLst/>
                        </a:prstGeom>
                      </p:spPr>
                      <p:style>
                        <a:lnRef idx="1">
                          <a:schemeClr val="dk1"/>
                        </a:lnRef>
                        <a:fillRef idx="0">
                          <a:schemeClr val="dk1"/>
                        </a:fillRef>
                        <a:effectRef idx="0">
                          <a:schemeClr val="dk1"/>
                        </a:effectRef>
                        <a:fontRef idx="minor">
                          <a:schemeClr val="tx1"/>
                        </a:fontRef>
                      </p:style>
                    </p:cxnSp>
                    <p:cxnSp>
                      <p:nvCxnSpPr>
                        <p:cNvPr id="163" name="Straight Connector 162"/>
                        <p:cNvCxnSpPr>
                          <a:stCxn id="159" idx="6"/>
                          <a:endCxn id="160" idx="2"/>
                        </p:cNvCxnSpPr>
                        <p:nvPr/>
                      </p:nvCxnSpPr>
                      <p:spPr>
                        <a:xfrm rot="5400000" flipV="1">
                          <a:off x="3094340" y="2509703"/>
                          <a:ext cx="73967" cy="728379"/>
                        </a:xfrm>
                        <a:prstGeom prst="line">
                          <a:avLst/>
                        </a:prstGeom>
                      </p:spPr>
                      <p:style>
                        <a:lnRef idx="1">
                          <a:schemeClr val="dk1"/>
                        </a:lnRef>
                        <a:fillRef idx="0">
                          <a:schemeClr val="dk1"/>
                        </a:fillRef>
                        <a:effectRef idx="0">
                          <a:schemeClr val="dk1"/>
                        </a:effectRef>
                        <a:fontRef idx="minor">
                          <a:schemeClr val="tx1"/>
                        </a:fontRef>
                      </p:style>
                    </p:cxnSp>
                  </p:grpSp>
                </p:grpSp>
                <p:grpSp>
                  <p:nvGrpSpPr>
                    <p:cNvPr id="15450" name="Group 91"/>
                    <p:cNvGrpSpPr>
                      <a:grpSpLocks/>
                    </p:cNvGrpSpPr>
                    <p:nvPr/>
                  </p:nvGrpSpPr>
                  <p:grpSpPr bwMode="auto">
                    <a:xfrm>
                      <a:off x="1635946" y="4515164"/>
                      <a:ext cx="2064438" cy="730559"/>
                      <a:chOff x="1653170" y="2230051"/>
                      <a:chExt cx="2064438" cy="730559"/>
                    </a:xfrm>
                  </p:grpSpPr>
                  <p:sp>
                    <p:nvSpPr>
                      <p:cNvPr id="149" name="Oval 148"/>
                      <p:cNvSpPr/>
                      <p:nvPr/>
                    </p:nvSpPr>
                    <p:spPr>
                      <a:xfrm>
                        <a:off x="1653451" y="2701552"/>
                        <a:ext cx="274762" cy="235601"/>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lIns="121920" tIns="60960" rIns="121920" bIns="60960" anchor="ctr"/>
                      <a:lstStyle/>
                      <a:p>
                        <a:pPr algn="ctr" eaLnBrk="1" fontAlgn="auto" hangingPunct="1">
                          <a:spcBef>
                            <a:spcPts val="0"/>
                          </a:spcBef>
                          <a:spcAft>
                            <a:spcPts val="0"/>
                          </a:spcAft>
                          <a:defRPr/>
                        </a:pPr>
                        <a:endParaRPr lang="en-US" sz="2400"/>
                      </a:p>
                    </p:txBody>
                  </p:sp>
                  <p:cxnSp>
                    <p:nvCxnSpPr>
                      <p:cNvPr id="150" name="Straight Connector 149"/>
                      <p:cNvCxnSpPr>
                        <a:stCxn id="149" idx="6"/>
                        <a:endCxn id="152" idx="2"/>
                      </p:cNvCxnSpPr>
                      <p:nvPr/>
                    </p:nvCxnSpPr>
                    <p:spPr>
                      <a:xfrm flipV="1">
                        <a:off x="1928213" y="2654978"/>
                        <a:ext cx="565077" cy="175331"/>
                      </a:xfrm>
                      <a:prstGeom prst="line">
                        <a:avLst/>
                      </a:prstGeom>
                    </p:spPr>
                    <p:style>
                      <a:lnRef idx="1">
                        <a:schemeClr val="dk1"/>
                      </a:lnRef>
                      <a:fillRef idx="0">
                        <a:schemeClr val="dk1"/>
                      </a:fillRef>
                      <a:effectRef idx="0">
                        <a:schemeClr val="dk1"/>
                      </a:effectRef>
                      <a:fontRef idx="minor">
                        <a:schemeClr val="tx1"/>
                      </a:fontRef>
                    </p:style>
                  </p:cxnSp>
                  <p:grpSp>
                    <p:nvGrpSpPr>
                      <p:cNvPr id="15509" name="Group 150"/>
                      <p:cNvGrpSpPr>
                        <a:grpSpLocks/>
                      </p:cNvGrpSpPr>
                      <p:nvPr/>
                    </p:nvGrpSpPr>
                    <p:grpSpPr bwMode="auto">
                      <a:xfrm>
                        <a:off x="2492516" y="2230051"/>
                        <a:ext cx="1225092" cy="691680"/>
                        <a:chOff x="2492516" y="2410816"/>
                        <a:chExt cx="1225092" cy="691680"/>
                      </a:xfrm>
                    </p:grpSpPr>
                    <p:sp>
                      <p:nvSpPr>
                        <p:cNvPr id="152" name="Oval 151"/>
                        <p:cNvSpPr/>
                        <p:nvPr/>
                      </p:nvSpPr>
                      <p:spPr>
                        <a:xfrm>
                          <a:off x="2493290" y="2709724"/>
                          <a:ext cx="274762" cy="257517"/>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lIns="121920" tIns="60960" rIns="121920" bIns="60960" anchor="ctr"/>
                        <a:lstStyle/>
                        <a:p>
                          <a:pPr algn="ctr" eaLnBrk="1" fontAlgn="auto" hangingPunct="1">
                            <a:spcBef>
                              <a:spcPts val="0"/>
                            </a:spcBef>
                            <a:spcAft>
                              <a:spcPts val="0"/>
                            </a:spcAft>
                            <a:defRPr/>
                          </a:pPr>
                          <a:endParaRPr lang="en-US" sz="2400"/>
                        </a:p>
                      </p:txBody>
                    </p:sp>
                    <p:sp>
                      <p:nvSpPr>
                        <p:cNvPr id="153" name="Oval 152"/>
                        <p:cNvSpPr/>
                        <p:nvPr/>
                      </p:nvSpPr>
                      <p:spPr>
                        <a:xfrm>
                          <a:off x="3439406" y="2843962"/>
                          <a:ext cx="274762" cy="257517"/>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lIns="121920" tIns="60960" rIns="121920" bIns="60960" anchor="ctr"/>
                        <a:lstStyle/>
                        <a:p>
                          <a:pPr algn="ctr" eaLnBrk="1" fontAlgn="auto" hangingPunct="1">
                            <a:spcBef>
                              <a:spcPts val="0"/>
                            </a:spcBef>
                            <a:spcAft>
                              <a:spcPts val="0"/>
                            </a:spcAft>
                            <a:defRPr/>
                          </a:pPr>
                          <a:endParaRPr lang="en-US" sz="2400"/>
                        </a:p>
                      </p:txBody>
                    </p:sp>
                    <p:sp>
                      <p:nvSpPr>
                        <p:cNvPr id="154" name="Oval 153"/>
                        <p:cNvSpPr/>
                        <p:nvPr/>
                      </p:nvSpPr>
                      <p:spPr>
                        <a:xfrm>
                          <a:off x="3441997" y="2411115"/>
                          <a:ext cx="274762" cy="257517"/>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lIns="121920" tIns="60960" rIns="121920" bIns="60960" anchor="ctr"/>
                        <a:lstStyle/>
                        <a:p>
                          <a:pPr algn="ctr" eaLnBrk="1" fontAlgn="auto" hangingPunct="1">
                            <a:spcBef>
                              <a:spcPts val="0"/>
                            </a:spcBef>
                            <a:spcAft>
                              <a:spcPts val="0"/>
                            </a:spcAft>
                            <a:defRPr/>
                          </a:pPr>
                          <a:endParaRPr lang="en-US" sz="2400"/>
                        </a:p>
                      </p:txBody>
                    </p:sp>
                    <p:cxnSp>
                      <p:nvCxnSpPr>
                        <p:cNvPr id="155" name="Straight Connector 154"/>
                        <p:cNvCxnSpPr/>
                        <p:nvPr/>
                      </p:nvCxnSpPr>
                      <p:spPr>
                        <a:xfrm flipV="1">
                          <a:off x="2755092" y="2542613"/>
                          <a:ext cx="699866" cy="246559"/>
                        </a:xfrm>
                        <a:prstGeom prst="line">
                          <a:avLst/>
                        </a:prstGeom>
                      </p:spPr>
                      <p:style>
                        <a:lnRef idx="1">
                          <a:schemeClr val="dk1"/>
                        </a:lnRef>
                        <a:fillRef idx="0">
                          <a:schemeClr val="dk1"/>
                        </a:fillRef>
                        <a:effectRef idx="0">
                          <a:schemeClr val="dk1"/>
                        </a:effectRef>
                        <a:fontRef idx="minor">
                          <a:schemeClr val="tx1"/>
                        </a:fontRef>
                      </p:style>
                    </p:cxnSp>
                    <p:cxnSp>
                      <p:nvCxnSpPr>
                        <p:cNvPr id="156" name="Straight Connector 155"/>
                        <p:cNvCxnSpPr>
                          <a:stCxn id="152" idx="6"/>
                          <a:endCxn id="153" idx="2"/>
                        </p:cNvCxnSpPr>
                        <p:nvPr/>
                      </p:nvCxnSpPr>
                      <p:spPr>
                        <a:xfrm>
                          <a:off x="2768052" y="2838483"/>
                          <a:ext cx="671353" cy="134237"/>
                        </a:xfrm>
                        <a:prstGeom prst="line">
                          <a:avLst/>
                        </a:prstGeom>
                      </p:spPr>
                      <p:style>
                        <a:lnRef idx="1">
                          <a:schemeClr val="dk1"/>
                        </a:lnRef>
                        <a:fillRef idx="0">
                          <a:schemeClr val="dk1"/>
                        </a:fillRef>
                        <a:effectRef idx="0">
                          <a:schemeClr val="dk1"/>
                        </a:effectRef>
                        <a:fontRef idx="minor">
                          <a:schemeClr val="tx1"/>
                        </a:fontRef>
                      </p:style>
                    </p:cxnSp>
                  </p:grpSp>
                </p:grpSp>
                <p:grpSp>
                  <p:nvGrpSpPr>
                    <p:cNvPr id="15451" name="Group 92"/>
                    <p:cNvGrpSpPr>
                      <a:grpSpLocks/>
                    </p:cNvGrpSpPr>
                    <p:nvPr/>
                  </p:nvGrpSpPr>
                  <p:grpSpPr bwMode="auto">
                    <a:xfrm>
                      <a:off x="1871092" y="5207921"/>
                      <a:ext cx="1826175" cy="786802"/>
                      <a:chOff x="1896767" y="2195060"/>
                      <a:chExt cx="1826175" cy="786802"/>
                    </a:xfrm>
                  </p:grpSpPr>
                  <p:cxnSp>
                    <p:nvCxnSpPr>
                      <p:cNvPr id="142" name="Straight Connector 141"/>
                      <p:cNvCxnSpPr>
                        <a:stCxn id="149" idx="5"/>
                        <a:endCxn id="144" idx="2"/>
                      </p:cNvCxnSpPr>
                      <p:nvPr/>
                    </p:nvCxnSpPr>
                    <p:spPr>
                      <a:xfrm>
                        <a:off x="1874453" y="2195705"/>
                        <a:ext cx="616918" cy="462984"/>
                      </a:xfrm>
                      <a:prstGeom prst="line">
                        <a:avLst/>
                      </a:prstGeom>
                    </p:spPr>
                    <p:style>
                      <a:lnRef idx="1">
                        <a:schemeClr val="dk1"/>
                      </a:lnRef>
                      <a:fillRef idx="0">
                        <a:schemeClr val="dk1"/>
                      </a:fillRef>
                      <a:effectRef idx="0">
                        <a:schemeClr val="dk1"/>
                      </a:effectRef>
                      <a:fontRef idx="minor">
                        <a:schemeClr val="tx1"/>
                      </a:fontRef>
                    </p:style>
                  </p:cxnSp>
                  <p:grpSp>
                    <p:nvGrpSpPr>
                      <p:cNvPr id="15501" name="Group 142"/>
                      <p:cNvGrpSpPr>
                        <a:grpSpLocks/>
                      </p:cNvGrpSpPr>
                      <p:nvPr/>
                    </p:nvGrpSpPr>
                    <p:grpSpPr bwMode="auto">
                      <a:xfrm>
                        <a:off x="2492516" y="2230051"/>
                        <a:ext cx="1230426" cy="751811"/>
                        <a:chOff x="2492516" y="2410816"/>
                        <a:chExt cx="1230426" cy="751811"/>
                      </a:xfrm>
                    </p:grpSpPr>
                    <p:sp>
                      <p:nvSpPr>
                        <p:cNvPr id="144" name="Oval 143"/>
                        <p:cNvSpPr/>
                        <p:nvPr/>
                      </p:nvSpPr>
                      <p:spPr>
                        <a:xfrm>
                          <a:off x="2491371" y="2710695"/>
                          <a:ext cx="274762" cy="257517"/>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lIns="121920" tIns="60960" rIns="121920" bIns="60960" anchor="ctr"/>
                        <a:lstStyle/>
                        <a:p>
                          <a:pPr algn="ctr" eaLnBrk="1" fontAlgn="auto" hangingPunct="1">
                            <a:spcBef>
                              <a:spcPts val="0"/>
                            </a:spcBef>
                            <a:spcAft>
                              <a:spcPts val="0"/>
                            </a:spcAft>
                            <a:defRPr/>
                          </a:pPr>
                          <a:endParaRPr lang="en-US" sz="2400"/>
                        </a:p>
                      </p:txBody>
                    </p:sp>
                    <p:sp>
                      <p:nvSpPr>
                        <p:cNvPr id="145" name="Oval 144"/>
                        <p:cNvSpPr/>
                        <p:nvPr/>
                      </p:nvSpPr>
                      <p:spPr>
                        <a:xfrm>
                          <a:off x="3447855" y="2905203"/>
                          <a:ext cx="274762" cy="257517"/>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lIns="121920" tIns="60960" rIns="121920" bIns="60960" anchor="ctr"/>
                        <a:lstStyle/>
                        <a:p>
                          <a:pPr algn="ctr" eaLnBrk="1" fontAlgn="auto" hangingPunct="1">
                            <a:spcBef>
                              <a:spcPts val="0"/>
                            </a:spcBef>
                            <a:spcAft>
                              <a:spcPts val="0"/>
                            </a:spcAft>
                            <a:defRPr/>
                          </a:pPr>
                          <a:endParaRPr lang="en-US" sz="2400"/>
                        </a:p>
                      </p:txBody>
                    </p:sp>
                    <p:sp>
                      <p:nvSpPr>
                        <p:cNvPr id="146" name="Oval 145"/>
                        <p:cNvSpPr/>
                        <p:nvPr/>
                      </p:nvSpPr>
                      <p:spPr>
                        <a:xfrm>
                          <a:off x="3442671" y="2412086"/>
                          <a:ext cx="274762" cy="257517"/>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lIns="121920" tIns="60960" rIns="121920" bIns="60960" anchor="ctr"/>
                        <a:lstStyle/>
                        <a:p>
                          <a:pPr algn="ctr" eaLnBrk="1" fontAlgn="auto" hangingPunct="1">
                            <a:spcBef>
                              <a:spcPts val="0"/>
                            </a:spcBef>
                            <a:spcAft>
                              <a:spcPts val="0"/>
                            </a:spcAft>
                            <a:defRPr/>
                          </a:pPr>
                          <a:endParaRPr lang="en-US" sz="2400"/>
                        </a:p>
                      </p:txBody>
                    </p:sp>
                    <p:cxnSp>
                      <p:nvCxnSpPr>
                        <p:cNvPr id="147" name="Straight Connector 146"/>
                        <p:cNvCxnSpPr/>
                        <p:nvPr/>
                      </p:nvCxnSpPr>
                      <p:spPr>
                        <a:xfrm flipV="1">
                          <a:off x="2755765" y="2565500"/>
                          <a:ext cx="697274" cy="243818"/>
                        </a:xfrm>
                        <a:prstGeom prst="line">
                          <a:avLst/>
                        </a:prstGeom>
                      </p:spPr>
                      <p:style>
                        <a:lnRef idx="1">
                          <a:schemeClr val="dk1"/>
                        </a:lnRef>
                        <a:fillRef idx="0">
                          <a:schemeClr val="dk1"/>
                        </a:fillRef>
                        <a:effectRef idx="0">
                          <a:schemeClr val="dk1"/>
                        </a:effectRef>
                        <a:fontRef idx="minor">
                          <a:schemeClr val="tx1"/>
                        </a:fontRef>
                      </p:style>
                    </p:cxnSp>
                    <p:cxnSp>
                      <p:nvCxnSpPr>
                        <p:cNvPr id="148" name="Straight Connector 147"/>
                        <p:cNvCxnSpPr>
                          <a:stCxn id="144" idx="6"/>
                          <a:endCxn id="145" idx="2"/>
                        </p:cNvCxnSpPr>
                        <p:nvPr/>
                      </p:nvCxnSpPr>
                      <p:spPr>
                        <a:xfrm>
                          <a:off x="2766133" y="2839454"/>
                          <a:ext cx="681722" cy="194507"/>
                        </a:xfrm>
                        <a:prstGeom prst="line">
                          <a:avLst/>
                        </a:prstGeom>
                      </p:spPr>
                      <p:style>
                        <a:lnRef idx="1">
                          <a:schemeClr val="dk1"/>
                        </a:lnRef>
                        <a:fillRef idx="0">
                          <a:schemeClr val="dk1"/>
                        </a:fillRef>
                        <a:effectRef idx="0">
                          <a:schemeClr val="dk1"/>
                        </a:effectRef>
                        <a:fontRef idx="minor">
                          <a:schemeClr val="tx1"/>
                        </a:fontRef>
                      </p:style>
                    </p:cxnSp>
                  </p:grpSp>
                </p:grpSp>
                <p:cxnSp>
                  <p:nvCxnSpPr>
                    <p:cNvPr id="94" name="Straight Connector 93"/>
                    <p:cNvCxnSpPr>
                      <a:stCxn id="113" idx="7"/>
                      <a:endCxn id="176" idx="2"/>
                    </p:cNvCxnSpPr>
                    <p:nvPr/>
                  </p:nvCxnSpPr>
                  <p:spPr>
                    <a:xfrm flipV="1">
                      <a:off x="1866924" y="6446840"/>
                      <a:ext cx="606550" cy="473942"/>
                    </a:xfrm>
                    <a:prstGeom prst="line">
                      <a:avLst/>
                    </a:prstGeom>
                  </p:spPr>
                  <p:style>
                    <a:lnRef idx="1">
                      <a:schemeClr val="dk1"/>
                    </a:lnRef>
                    <a:fillRef idx="0">
                      <a:schemeClr val="dk1"/>
                    </a:fillRef>
                    <a:effectRef idx="0">
                      <a:schemeClr val="dk1"/>
                    </a:effectRef>
                    <a:fontRef idx="minor">
                      <a:schemeClr val="tx1"/>
                    </a:fontRef>
                  </p:style>
                </p:cxnSp>
                <p:grpSp>
                  <p:nvGrpSpPr>
                    <p:cNvPr id="15453" name="Group 94"/>
                    <p:cNvGrpSpPr>
                      <a:grpSpLocks/>
                    </p:cNvGrpSpPr>
                    <p:nvPr/>
                  </p:nvGrpSpPr>
                  <p:grpSpPr bwMode="auto">
                    <a:xfrm>
                      <a:off x="2464434" y="6895984"/>
                      <a:ext cx="1225092" cy="712423"/>
                      <a:chOff x="2492516" y="2410816"/>
                      <a:chExt cx="1225092" cy="712423"/>
                    </a:xfrm>
                  </p:grpSpPr>
                  <p:sp>
                    <p:nvSpPr>
                      <p:cNvPr id="137" name="Oval 136"/>
                      <p:cNvSpPr/>
                      <p:nvPr/>
                    </p:nvSpPr>
                    <p:spPr>
                      <a:xfrm>
                        <a:off x="2470452" y="2709569"/>
                        <a:ext cx="295499" cy="257517"/>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lIns="121920" tIns="60960" rIns="121920" bIns="60960" anchor="ctr"/>
                      <a:lstStyle/>
                      <a:p>
                        <a:pPr algn="ctr" eaLnBrk="1" fontAlgn="auto" hangingPunct="1">
                          <a:spcBef>
                            <a:spcPts val="0"/>
                          </a:spcBef>
                          <a:spcAft>
                            <a:spcPts val="0"/>
                          </a:spcAft>
                          <a:defRPr/>
                        </a:pPr>
                        <a:endParaRPr lang="en-US" sz="2400"/>
                      </a:p>
                    </p:txBody>
                  </p:sp>
                  <p:sp>
                    <p:nvSpPr>
                      <p:cNvPr id="138" name="Oval 137"/>
                      <p:cNvSpPr/>
                      <p:nvPr/>
                    </p:nvSpPr>
                    <p:spPr>
                      <a:xfrm>
                        <a:off x="3437302" y="2865722"/>
                        <a:ext cx="274762" cy="257517"/>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lIns="121920" tIns="60960" rIns="121920" bIns="60960" anchor="ctr"/>
                      <a:lstStyle/>
                      <a:p>
                        <a:pPr algn="ctr" eaLnBrk="1" fontAlgn="auto" hangingPunct="1">
                          <a:spcBef>
                            <a:spcPts val="0"/>
                          </a:spcBef>
                          <a:spcAft>
                            <a:spcPts val="0"/>
                          </a:spcAft>
                          <a:defRPr/>
                        </a:pPr>
                        <a:endParaRPr lang="en-US" sz="2400"/>
                      </a:p>
                    </p:txBody>
                  </p:sp>
                  <p:sp>
                    <p:nvSpPr>
                      <p:cNvPr id="139" name="Oval 138"/>
                      <p:cNvSpPr/>
                      <p:nvPr/>
                    </p:nvSpPr>
                    <p:spPr>
                      <a:xfrm>
                        <a:off x="3442487" y="2410958"/>
                        <a:ext cx="274762" cy="257517"/>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lIns="121920" tIns="60960" rIns="121920" bIns="60960" anchor="ctr"/>
                      <a:lstStyle/>
                      <a:p>
                        <a:pPr algn="ctr" eaLnBrk="1" fontAlgn="auto" hangingPunct="1">
                          <a:spcBef>
                            <a:spcPts val="0"/>
                          </a:spcBef>
                          <a:spcAft>
                            <a:spcPts val="0"/>
                          </a:spcAft>
                          <a:defRPr/>
                        </a:pPr>
                        <a:endParaRPr lang="en-US" sz="2400"/>
                      </a:p>
                    </p:txBody>
                  </p:sp>
                  <p:cxnSp>
                    <p:nvCxnSpPr>
                      <p:cNvPr id="140" name="Straight Connector 139"/>
                      <p:cNvCxnSpPr>
                        <a:endCxn id="139" idx="2"/>
                      </p:cNvCxnSpPr>
                      <p:nvPr/>
                    </p:nvCxnSpPr>
                    <p:spPr>
                      <a:xfrm flipV="1">
                        <a:off x="2765951" y="2539717"/>
                        <a:ext cx="676536" cy="260256"/>
                      </a:xfrm>
                      <a:prstGeom prst="line">
                        <a:avLst/>
                      </a:prstGeom>
                    </p:spPr>
                    <p:style>
                      <a:lnRef idx="1">
                        <a:schemeClr val="dk1"/>
                      </a:lnRef>
                      <a:fillRef idx="0">
                        <a:schemeClr val="dk1"/>
                      </a:fillRef>
                      <a:effectRef idx="0">
                        <a:schemeClr val="dk1"/>
                      </a:effectRef>
                      <a:fontRef idx="minor">
                        <a:schemeClr val="tx1"/>
                      </a:fontRef>
                    </p:style>
                  </p:cxnSp>
                  <p:cxnSp>
                    <p:nvCxnSpPr>
                      <p:cNvPr id="141" name="Straight Connector 140"/>
                      <p:cNvCxnSpPr>
                        <a:stCxn id="137" idx="6"/>
                        <a:endCxn id="138" idx="2"/>
                      </p:cNvCxnSpPr>
                      <p:nvPr/>
                    </p:nvCxnSpPr>
                    <p:spPr>
                      <a:xfrm>
                        <a:off x="2765951" y="2838326"/>
                        <a:ext cx="671352" cy="156155"/>
                      </a:xfrm>
                      <a:prstGeom prst="line">
                        <a:avLst/>
                      </a:prstGeom>
                    </p:spPr>
                    <p:style>
                      <a:lnRef idx="1">
                        <a:schemeClr val="dk1"/>
                      </a:lnRef>
                      <a:fillRef idx="0">
                        <a:schemeClr val="dk1"/>
                      </a:fillRef>
                      <a:effectRef idx="0">
                        <a:schemeClr val="dk1"/>
                      </a:effectRef>
                      <a:fontRef idx="minor">
                        <a:schemeClr val="tx1"/>
                      </a:fontRef>
                    </p:style>
                  </p:cxnSp>
                </p:grpSp>
                <p:grpSp>
                  <p:nvGrpSpPr>
                    <p:cNvPr id="15454" name="Group 95"/>
                    <p:cNvGrpSpPr>
                      <a:grpSpLocks/>
                    </p:cNvGrpSpPr>
                    <p:nvPr/>
                  </p:nvGrpSpPr>
                  <p:grpSpPr bwMode="auto">
                    <a:xfrm>
                      <a:off x="-1189157" y="2199129"/>
                      <a:ext cx="4901227" cy="4942589"/>
                      <a:chOff x="-1189157" y="2199129"/>
                      <a:chExt cx="4901227" cy="4942589"/>
                    </a:xfrm>
                  </p:grpSpPr>
                  <p:sp>
                    <p:nvSpPr>
                      <p:cNvPr id="104" name="Oval 103"/>
                      <p:cNvSpPr/>
                      <p:nvPr/>
                    </p:nvSpPr>
                    <p:spPr>
                      <a:xfrm>
                        <a:off x="-1189157" y="5000360"/>
                        <a:ext cx="274762" cy="260258"/>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lIns="121920" tIns="60960" rIns="121920" bIns="60960" anchor="ctr"/>
                      <a:lstStyle/>
                      <a:p>
                        <a:pPr algn="ctr" eaLnBrk="1" fontAlgn="auto" hangingPunct="1">
                          <a:spcBef>
                            <a:spcPts val="0"/>
                          </a:spcBef>
                          <a:spcAft>
                            <a:spcPts val="0"/>
                          </a:spcAft>
                          <a:defRPr/>
                        </a:pPr>
                        <a:endParaRPr lang="en-US" sz="2400"/>
                      </a:p>
                    </p:txBody>
                  </p:sp>
                  <p:cxnSp>
                    <p:nvCxnSpPr>
                      <p:cNvPr id="105" name="Straight Connector 104"/>
                      <p:cNvCxnSpPr>
                        <a:stCxn id="104" idx="4"/>
                        <a:endCxn id="112" idx="2"/>
                      </p:cNvCxnSpPr>
                      <p:nvPr/>
                    </p:nvCxnSpPr>
                    <p:spPr>
                      <a:xfrm>
                        <a:off x="-1051775" y="5260618"/>
                        <a:ext cx="1817058" cy="1076640"/>
                      </a:xfrm>
                      <a:prstGeom prst="line">
                        <a:avLst/>
                      </a:prstGeom>
                    </p:spPr>
                    <p:style>
                      <a:lnRef idx="1">
                        <a:schemeClr val="dk1"/>
                      </a:lnRef>
                      <a:fillRef idx="0">
                        <a:schemeClr val="dk1"/>
                      </a:fillRef>
                      <a:effectRef idx="0">
                        <a:schemeClr val="dk1"/>
                      </a:effectRef>
                      <a:fontRef idx="minor">
                        <a:schemeClr val="tx1"/>
                      </a:fontRef>
                    </p:style>
                  </p:cxnSp>
                  <p:cxnSp>
                    <p:nvCxnSpPr>
                      <p:cNvPr id="106" name="Straight Connector 105"/>
                      <p:cNvCxnSpPr>
                        <a:stCxn id="107" idx="7"/>
                        <a:endCxn id="129" idx="3"/>
                      </p:cNvCxnSpPr>
                      <p:nvPr/>
                    </p:nvCxnSpPr>
                    <p:spPr>
                      <a:xfrm flipV="1">
                        <a:off x="988203" y="2578603"/>
                        <a:ext cx="705050" cy="909529"/>
                      </a:xfrm>
                      <a:prstGeom prst="line">
                        <a:avLst/>
                      </a:prstGeom>
                    </p:spPr>
                    <p:style>
                      <a:lnRef idx="1">
                        <a:schemeClr val="dk1"/>
                      </a:lnRef>
                      <a:fillRef idx="0">
                        <a:schemeClr val="dk1"/>
                      </a:fillRef>
                      <a:effectRef idx="0">
                        <a:schemeClr val="dk1"/>
                      </a:effectRef>
                      <a:fontRef idx="minor">
                        <a:schemeClr val="tx1"/>
                      </a:fontRef>
                    </p:style>
                  </p:cxnSp>
                  <p:sp>
                    <p:nvSpPr>
                      <p:cNvPr id="107" name="Oval 106"/>
                      <p:cNvSpPr/>
                      <p:nvPr/>
                    </p:nvSpPr>
                    <p:spPr>
                      <a:xfrm>
                        <a:off x="754915" y="3449778"/>
                        <a:ext cx="274762" cy="257517"/>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lIns="121920" tIns="60960" rIns="121920" bIns="60960" anchor="ctr"/>
                      <a:lstStyle/>
                      <a:p>
                        <a:pPr algn="ctr" eaLnBrk="1" fontAlgn="auto" hangingPunct="1">
                          <a:spcBef>
                            <a:spcPts val="0"/>
                          </a:spcBef>
                          <a:spcAft>
                            <a:spcPts val="0"/>
                          </a:spcAft>
                          <a:defRPr/>
                        </a:pPr>
                        <a:endParaRPr lang="en-US" sz="2400"/>
                      </a:p>
                    </p:txBody>
                  </p:sp>
                  <p:grpSp>
                    <p:nvGrpSpPr>
                      <p:cNvPr id="15466" name="Group 107"/>
                      <p:cNvGrpSpPr>
                        <a:grpSpLocks/>
                      </p:cNvGrpSpPr>
                      <p:nvPr/>
                    </p:nvGrpSpPr>
                    <p:grpSpPr bwMode="auto">
                      <a:xfrm>
                        <a:off x="1652016" y="2199129"/>
                        <a:ext cx="2060054" cy="722683"/>
                        <a:chOff x="1657350" y="2280083"/>
                        <a:chExt cx="2060054" cy="722683"/>
                      </a:xfrm>
                    </p:grpSpPr>
                    <p:sp>
                      <p:nvSpPr>
                        <p:cNvPr id="129" name="Oval 128"/>
                        <p:cNvSpPr/>
                        <p:nvPr/>
                      </p:nvSpPr>
                      <p:spPr>
                        <a:xfrm>
                          <a:off x="1657113" y="2440394"/>
                          <a:ext cx="274762" cy="257517"/>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lIns="121920" tIns="60960" rIns="121920" bIns="60960" anchor="ctr"/>
                        <a:lstStyle/>
                        <a:p>
                          <a:pPr algn="ctr" eaLnBrk="1" fontAlgn="auto" hangingPunct="1">
                            <a:spcBef>
                              <a:spcPts val="0"/>
                            </a:spcBef>
                            <a:spcAft>
                              <a:spcPts val="0"/>
                            </a:spcAft>
                            <a:defRPr/>
                          </a:pPr>
                          <a:endParaRPr lang="en-US" sz="2400"/>
                        </a:p>
                      </p:txBody>
                    </p:sp>
                    <p:cxnSp>
                      <p:nvCxnSpPr>
                        <p:cNvPr id="130" name="Straight Connector 129"/>
                        <p:cNvCxnSpPr>
                          <a:stCxn id="129" idx="6"/>
                          <a:endCxn id="132" idx="2"/>
                        </p:cNvCxnSpPr>
                        <p:nvPr/>
                      </p:nvCxnSpPr>
                      <p:spPr>
                        <a:xfrm>
                          <a:off x="1931875" y="2569153"/>
                          <a:ext cx="559893" cy="87666"/>
                        </a:xfrm>
                        <a:prstGeom prst="line">
                          <a:avLst/>
                        </a:prstGeom>
                      </p:spPr>
                      <p:style>
                        <a:lnRef idx="1">
                          <a:schemeClr val="dk1"/>
                        </a:lnRef>
                        <a:fillRef idx="0">
                          <a:schemeClr val="dk1"/>
                        </a:fillRef>
                        <a:effectRef idx="0">
                          <a:schemeClr val="dk1"/>
                        </a:effectRef>
                        <a:fontRef idx="minor">
                          <a:schemeClr val="tx1"/>
                        </a:fontRef>
                      </p:style>
                    </p:cxnSp>
                    <p:grpSp>
                      <p:nvGrpSpPr>
                        <p:cNvPr id="15489" name="Group 130"/>
                        <p:cNvGrpSpPr>
                          <a:grpSpLocks/>
                        </p:cNvGrpSpPr>
                        <p:nvPr/>
                      </p:nvGrpSpPr>
                      <p:grpSpPr bwMode="auto">
                        <a:xfrm>
                          <a:off x="2492516" y="2280083"/>
                          <a:ext cx="1224888" cy="722683"/>
                          <a:chOff x="2492516" y="2460848"/>
                          <a:chExt cx="1224888" cy="722683"/>
                        </a:xfrm>
                      </p:grpSpPr>
                      <p:sp>
                        <p:nvSpPr>
                          <p:cNvPr id="132" name="Oval 131"/>
                          <p:cNvSpPr/>
                          <p:nvPr/>
                        </p:nvSpPr>
                        <p:spPr>
                          <a:xfrm>
                            <a:off x="2491768" y="2708824"/>
                            <a:ext cx="274762" cy="257517"/>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lIns="121920" tIns="60960" rIns="121920" bIns="60960" anchor="ctr"/>
                          <a:lstStyle/>
                          <a:p>
                            <a:pPr algn="ctr" eaLnBrk="1" fontAlgn="auto" hangingPunct="1">
                              <a:spcBef>
                                <a:spcPts val="0"/>
                              </a:spcBef>
                              <a:spcAft>
                                <a:spcPts val="0"/>
                              </a:spcAft>
                              <a:defRPr/>
                            </a:pPr>
                            <a:endParaRPr lang="en-US" sz="2400"/>
                          </a:p>
                        </p:txBody>
                      </p:sp>
                      <p:sp>
                        <p:nvSpPr>
                          <p:cNvPr id="133" name="Oval 132"/>
                          <p:cNvSpPr/>
                          <p:nvPr/>
                        </p:nvSpPr>
                        <p:spPr>
                          <a:xfrm>
                            <a:off x="3437884" y="2925249"/>
                            <a:ext cx="274762" cy="257517"/>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lIns="121920" tIns="60960" rIns="121920" bIns="60960" anchor="ctr"/>
                          <a:lstStyle/>
                          <a:p>
                            <a:pPr algn="ctr" eaLnBrk="1" fontAlgn="auto" hangingPunct="1">
                              <a:spcBef>
                                <a:spcPts val="0"/>
                              </a:spcBef>
                              <a:spcAft>
                                <a:spcPts val="0"/>
                              </a:spcAft>
                              <a:defRPr/>
                            </a:pPr>
                            <a:endParaRPr lang="en-US" sz="2400"/>
                          </a:p>
                        </p:txBody>
                      </p:sp>
                      <p:sp>
                        <p:nvSpPr>
                          <p:cNvPr id="134" name="Oval 133"/>
                          <p:cNvSpPr/>
                          <p:nvPr/>
                        </p:nvSpPr>
                        <p:spPr>
                          <a:xfrm>
                            <a:off x="3443068" y="2459526"/>
                            <a:ext cx="274762" cy="257517"/>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lIns="121920" tIns="60960" rIns="121920" bIns="60960" anchor="ctr"/>
                          <a:lstStyle/>
                          <a:p>
                            <a:pPr algn="ctr" eaLnBrk="1" fontAlgn="auto" hangingPunct="1">
                              <a:spcBef>
                                <a:spcPts val="0"/>
                              </a:spcBef>
                              <a:spcAft>
                                <a:spcPts val="0"/>
                              </a:spcAft>
                              <a:defRPr/>
                            </a:pPr>
                            <a:endParaRPr lang="en-US" sz="2400"/>
                          </a:p>
                        </p:txBody>
                      </p:sp>
                      <p:cxnSp>
                        <p:nvCxnSpPr>
                          <p:cNvPr id="135" name="Straight Connector 134"/>
                          <p:cNvCxnSpPr>
                            <a:endCxn id="134" idx="2"/>
                          </p:cNvCxnSpPr>
                          <p:nvPr/>
                        </p:nvCxnSpPr>
                        <p:spPr>
                          <a:xfrm flipV="1">
                            <a:off x="2756162" y="2588284"/>
                            <a:ext cx="686906" cy="219164"/>
                          </a:xfrm>
                          <a:prstGeom prst="line">
                            <a:avLst/>
                          </a:prstGeom>
                        </p:spPr>
                        <p:style>
                          <a:lnRef idx="1">
                            <a:schemeClr val="dk1"/>
                          </a:lnRef>
                          <a:fillRef idx="0">
                            <a:schemeClr val="dk1"/>
                          </a:fillRef>
                          <a:effectRef idx="0">
                            <a:schemeClr val="dk1"/>
                          </a:effectRef>
                          <a:fontRef idx="minor">
                            <a:schemeClr val="tx1"/>
                          </a:fontRef>
                        </p:style>
                      </p:cxnSp>
                      <p:cxnSp>
                        <p:nvCxnSpPr>
                          <p:cNvPr id="136" name="Straight Connector 135"/>
                          <p:cNvCxnSpPr>
                            <a:stCxn id="132" idx="5"/>
                            <a:endCxn id="133" idx="2"/>
                          </p:cNvCxnSpPr>
                          <p:nvPr/>
                        </p:nvCxnSpPr>
                        <p:spPr>
                          <a:xfrm>
                            <a:off x="2727650" y="2927988"/>
                            <a:ext cx="710234" cy="126019"/>
                          </a:xfrm>
                          <a:prstGeom prst="line">
                            <a:avLst/>
                          </a:prstGeom>
                        </p:spPr>
                        <p:style>
                          <a:lnRef idx="1">
                            <a:schemeClr val="dk1"/>
                          </a:lnRef>
                          <a:fillRef idx="0">
                            <a:schemeClr val="dk1"/>
                          </a:fillRef>
                          <a:effectRef idx="0">
                            <a:schemeClr val="dk1"/>
                          </a:effectRef>
                          <a:fontRef idx="minor">
                            <a:schemeClr val="tx1"/>
                          </a:fontRef>
                        </p:style>
                      </p:cxnSp>
                    </p:grpSp>
                  </p:grpSp>
                  <p:grpSp>
                    <p:nvGrpSpPr>
                      <p:cNvPr id="15467" name="Group 108"/>
                      <p:cNvGrpSpPr>
                        <a:grpSpLocks/>
                      </p:cNvGrpSpPr>
                      <p:nvPr/>
                    </p:nvGrpSpPr>
                    <p:grpSpPr bwMode="auto">
                      <a:xfrm>
                        <a:off x="1626176" y="3771302"/>
                        <a:ext cx="2085894" cy="704419"/>
                        <a:chOff x="1657350" y="2167372"/>
                        <a:chExt cx="2085894" cy="704419"/>
                      </a:xfrm>
                    </p:grpSpPr>
                    <p:sp>
                      <p:nvSpPr>
                        <p:cNvPr id="121" name="Oval 120"/>
                        <p:cNvSpPr/>
                        <p:nvPr/>
                      </p:nvSpPr>
                      <p:spPr>
                        <a:xfrm>
                          <a:off x="1657033" y="2440331"/>
                          <a:ext cx="274762" cy="257517"/>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lIns="121920" tIns="60960" rIns="121920" bIns="60960" anchor="ctr"/>
                        <a:lstStyle/>
                        <a:p>
                          <a:pPr algn="ctr" eaLnBrk="1" fontAlgn="auto" hangingPunct="1">
                            <a:spcBef>
                              <a:spcPts val="0"/>
                            </a:spcBef>
                            <a:spcAft>
                              <a:spcPts val="0"/>
                            </a:spcAft>
                            <a:defRPr/>
                          </a:pPr>
                          <a:endParaRPr lang="en-US" sz="2400"/>
                        </a:p>
                      </p:txBody>
                    </p:sp>
                    <p:cxnSp>
                      <p:nvCxnSpPr>
                        <p:cNvPr id="122" name="Straight Connector 121"/>
                        <p:cNvCxnSpPr>
                          <a:stCxn id="121" idx="6"/>
                          <a:endCxn id="124" idx="2"/>
                        </p:cNvCxnSpPr>
                        <p:nvPr/>
                      </p:nvCxnSpPr>
                      <p:spPr>
                        <a:xfrm>
                          <a:off x="1931795" y="2569088"/>
                          <a:ext cx="559892" cy="87665"/>
                        </a:xfrm>
                        <a:prstGeom prst="line">
                          <a:avLst/>
                        </a:prstGeom>
                      </p:spPr>
                      <p:style>
                        <a:lnRef idx="1">
                          <a:schemeClr val="dk1"/>
                        </a:lnRef>
                        <a:fillRef idx="0">
                          <a:schemeClr val="dk1"/>
                        </a:fillRef>
                        <a:effectRef idx="0">
                          <a:schemeClr val="dk1"/>
                        </a:effectRef>
                        <a:fontRef idx="minor">
                          <a:schemeClr val="tx1"/>
                        </a:fontRef>
                      </p:style>
                    </p:cxnSp>
                    <p:grpSp>
                      <p:nvGrpSpPr>
                        <p:cNvPr id="15481" name="Group 122"/>
                        <p:cNvGrpSpPr>
                          <a:grpSpLocks/>
                        </p:cNvGrpSpPr>
                        <p:nvPr/>
                      </p:nvGrpSpPr>
                      <p:grpSpPr bwMode="auto">
                        <a:xfrm>
                          <a:off x="2492516" y="2167372"/>
                          <a:ext cx="1250728" cy="704419"/>
                          <a:chOff x="2492516" y="2348137"/>
                          <a:chExt cx="1250728" cy="704419"/>
                        </a:xfrm>
                      </p:grpSpPr>
                      <p:sp>
                        <p:nvSpPr>
                          <p:cNvPr id="124" name="Oval 123"/>
                          <p:cNvSpPr/>
                          <p:nvPr/>
                        </p:nvSpPr>
                        <p:spPr>
                          <a:xfrm>
                            <a:off x="2491688" y="2708761"/>
                            <a:ext cx="274762" cy="257517"/>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lIns="121920" tIns="60960" rIns="121920" bIns="60960" anchor="ctr"/>
                          <a:lstStyle/>
                          <a:p>
                            <a:pPr algn="ctr" eaLnBrk="1" fontAlgn="auto" hangingPunct="1">
                              <a:spcBef>
                                <a:spcPts val="0"/>
                              </a:spcBef>
                              <a:spcAft>
                                <a:spcPts val="0"/>
                              </a:spcAft>
                              <a:defRPr/>
                            </a:pPr>
                            <a:endParaRPr lang="en-US" sz="2400"/>
                          </a:p>
                        </p:txBody>
                      </p:sp>
                      <p:sp>
                        <p:nvSpPr>
                          <p:cNvPr id="125" name="Oval 124"/>
                          <p:cNvSpPr/>
                          <p:nvPr/>
                        </p:nvSpPr>
                        <p:spPr>
                          <a:xfrm>
                            <a:off x="3468908" y="2793686"/>
                            <a:ext cx="274762" cy="257517"/>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lIns="121920" tIns="60960" rIns="121920" bIns="60960" anchor="ctr"/>
                          <a:lstStyle/>
                          <a:p>
                            <a:pPr algn="ctr" eaLnBrk="1" fontAlgn="auto" hangingPunct="1">
                              <a:spcBef>
                                <a:spcPts val="0"/>
                              </a:spcBef>
                              <a:spcAft>
                                <a:spcPts val="0"/>
                              </a:spcAft>
                              <a:defRPr/>
                            </a:pPr>
                            <a:endParaRPr lang="en-US" sz="2400"/>
                          </a:p>
                        </p:txBody>
                      </p:sp>
                      <p:sp>
                        <p:nvSpPr>
                          <p:cNvPr id="126" name="Oval 125"/>
                          <p:cNvSpPr/>
                          <p:nvPr/>
                        </p:nvSpPr>
                        <p:spPr>
                          <a:xfrm>
                            <a:off x="3468908" y="2347141"/>
                            <a:ext cx="274762" cy="257517"/>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lIns="121920" tIns="60960" rIns="121920" bIns="60960" anchor="ctr"/>
                          <a:lstStyle/>
                          <a:p>
                            <a:pPr algn="ctr" eaLnBrk="1" fontAlgn="auto" hangingPunct="1">
                              <a:spcBef>
                                <a:spcPts val="0"/>
                              </a:spcBef>
                              <a:spcAft>
                                <a:spcPts val="0"/>
                              </a:spcAft>
                              <a:defRPr/>
                            </a:pPr>
                            <a:endParaRPr lang="en-US" sz="2400"/>
                          </a:p>
                        </p:txBody>
                      </p:sp>
                      <p:cxnSp>
                        <p:nvCxnSpPr>
                          <p:cNvPr id="127" name="Straight Connector 126"/>
                          <p:cNvCxnSpPr>
                            <a:stCxn id="124" idx="7"/>
                            <a:endCxn id="126" idx="2"/>
                          </p:cNvCxnSpPr>
                          <p:nvPr/>
                        </p:nvCxnSpPr>
                        <p:spPr>
                          <a:xfrm flipV="1">
                            <a:off x="2727569" y="2475899"/>
                            <a:ext cx="741339" cy="268475"/>
                          </a:xfrm>
                          <a:prstGeom prst="line">
                            <a:avLst/>
                          </a:prstGeom>
                        </p:spPr>
                        <p:style>
                          <a:lnRef idx="1">
                            <a:schemeClr val="dk1"/>
                          </a:lnRef>
                          <a:fillRef idx="0">
                            <a:schemeClr val="dk1"/>
                          </a:fillRef>
                          <a:effectRef idx="0">
                            <a:schemeClr val="dk1"/>
                          </a:effectRef>
                          <a:fontRef idx="minor">
                            <a:schemeClr val="tx1"/>
                          </a:fontRef>
                        </p:style>
                      </p:cxnSp>
                      <p:cxnSp>
                        <p:nvCxnSpPr>
                          <p:cNvPr id="128" name="Straight Connector 127"/>
                          <p:cNvCxnSpPr>
                            <a:stCxn id="124" idx="6"/>
                            <a:endCxn id="125" idx="2"/>
                          </p:cNvCxnSpPr>
                          <p:nvPr/>
                        </p:nvCxnSpPr>
                        <p:spPr>
                          <a:xfrm>
                            <a:off x="2766450" y="2837519"/>
                            <a:ext cx="702458" cy="84927"/>
                          </a:xfrm>
                          <a:prstGeom prst="line">
                            <a:avLst/>
                          </a:prstGeom>
                        </p:spPr>
                        <p:style>
                          <a:lnRef idx="1">
                            <a:schemeClr val="dk1"/>
                          </a:lnRef>
                          <a:fillRef idx="0">
                            <a:schemeClr val="dk1"/>
                          </a:fillRef>
                          <a:effectRef idx="0">
                            <a:schemeClr val="dk1"/>
                          </a:effectRef>
                          <a:fontRef idx="minor">
                            <a:schemeClr val="tx1"/>
                          </a:fontRef>
                        </p:style>
                      </p:cxnSp>
                    </p:grpSp>
                  </p:grpSp>
                  <p:cxnSp>
                    <p:nvCxnSpPr>
                      <p:cNvPr id="110" name="Straight Connector 109"/>
                      <p:cNvCxnSpPr>
                        <a:stCxn id="107" idx="5"/>
                        <a:endCxn id="121" idx="2"/>
                      </p:cNvCxnSpPr>
                      <p:nvPr/>
                    </p:nvCxnSpPr>
                    <p:spPr>
                      <a:xfrm>
                        <a:off x="988203" y="3668942"/>
                        <a:ext cx="637655" cy="504076"/>
                      </a:xfrm>
                      <a:prstGeom prst="line">
                        <a:avLst/>
                      </a:prstGeom>
                    </p:spPr>
                    <p:style>
                      <a:lnRef idx="1">
                        <a:schemeClr val="dk1"/>
                      </a:lnRef>
                      <a:fillRef idx="0">
                        <a:schemeClr val="dk1"/>
                      </a:fillRef>
                      <a:effectRef idx="0">
                        <a:schemeClr val="dk1"/>
                      </a:effectRef>
                      <a:fontRef idx="minor">
                        <a:schemeClr val="tx1"/>
                      </a:fontRef>
                    </p:style>
                  </p:cxnSp>
                  <p:cxnSp>
                    <p:nvCxnSpPr>
                      <p:cNvPr id="111" name="Straight Connector 110"/>
                      <p:cNvCxnSpPr>
                        <a:stCxn id="112" idx="7"/>
                        <a:endCxn id="149" idx="3"/>
                      </p:cNvCxnSpPr>
                      <p:nvPr/>
                    </p:nvCxnSpPr>
                    <p:spPr>
                      <a:xfrm flipV="1">
                        <a:off x="998571" y="5208566"/>
                        <a:ext cx="679129" cy="1035548"/>
                      </a:xfrm>
                      <a:prstGeom prst="line">
                        <a:avLst/>
                      </a:prstGeom>
                    </p:spPr>
                    <p:style>
                      <a:lnRef idx="1">
                        <a:schemeClr val="dk1"/>
                      </a:lnRef>
                      <a:fillRef idx="0">
                        <a:schemeClr val="dk1"/>
                      </a:fillRef>
                      <a:effectRef idx="0">
                        <a:schemeClr val="dk1"/>
                      </a:effectRef>
                      <a:fontRef idx="minor">
                        <a:schemeClr val="tx1"/>
                      </a:fontRef>
                    </p:style>
                  </p:cxnSp>
                  <p:sp>
                    <p:nvSpPr>
                      <p:cNvPr id="112" name="Oval 111"/>
                      <p:cNvSpPr/>
                      <p:nvPr/>
                    </p:nvSpPr>
                    <p:spPr>
                      <a:xfrm>
                        <a:off x="765283" y="6208501"/>
                        <a:ext cx="274762" cy="257517"/>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lIns="121920" tIns="60960" rIns="121920" bIns="60960" anchor="ctr"/>
                      <a:lstStyle/>
                      <a:p>
                        <a:pPr algn="ctr" eaLnBrk="1" fontAlgn="auto" hangingPunct="1">
                          <a:spcBef>
                            <a:spcPts val="0"/>
                          </a:spcBef>
                          <a:spcAft>
                            <a:spcPts val="0"/>
                          </a:spcAft>
                          <a:defRPr/>
                        </a:pPr>
                        <a:endParaRPr lang="en-US" sz="2400"/>
                      </a:p>
                    </p:txBody>
                  </p:sp>
                  <p:sp>
                    <p:nvSpPr>
                      <p:cNvPr id="113" name="Oval 112"/>
                      <p:cNvSpPr/>
                      <p:nvPr/>
                    </p:nvSpPr>
                    <p:spPr>
                      <a:xfrm>
                        <a:off x="1633636" y="6885167"/>
                        <a:ext cx="274762" cy="257517"/>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lIns="121920" tIns="60960" rIns="121920" bIns="60960" anchor="ctr"/>
                      <a:lstStyle/>
                      <a:p>
                        <a:pPr algn="ctr" eaLnBrk="1" fontAlgn="auto" hangingPunct="1">
                          <a:spcBef>
                            <a:spcPts val="0"/>
                          </a:spcBef>
                          <a:spcAft>
                            <a:spcPts val="0"/>
                          </a:spcAft>
                          <a:defRPr/>
                        </a:pPr>
                        <a:endParaRPr lang="en-US" sz="2400"/>
                      </a:p>
                    </p:txBody>
                  </p:sp>
                  <p:cxnSp>
                    <p:nvCxnSpPr>
                      <p:cNvPr id="114" name="Straight Connector 113"/>
                      <p:cNvCxnSpPr>
                        <a:stCxn id="112" idx="6"/>
                        <a:endCxn id="113" idx="2"/>
                      </p:cNvCxnSpPr>
                      <p:nvPr/>
                    </p:nvCxnSpPr>
                    <p:spPr>
                      <a:xfrm>
                        <a:off x="1040045" y="6337258"/>
                        <a:ext cx="593591" cy="676668"/>
                      </a:xfrm>
                      <a:prstGeom prst="line">
                        <a:avLst/>
                      </a:prstGeom>
                    </p:spPr>
                    <p:style>
                      <a:lnRef idx="1">
                        <a:schemeClr val="dk1"/>
                      </a:lnRef>
                      <a:fillRef idx="0">
                        <a:schemeClr val="dk1"/>
                      </a:fillRef>
                      <a:effectRef idx="0">
                        <a:schemeClr val="dk1"/>
                      </a:effectRef>
                      <a:fontRef idx="minor">
                        <a:schemeClr val="tx1"/>
                      </a:fontRef>
                    </p:style>
                  </p:cxnSp>
                  <p:sp useBgFill="1">
                    <p:nvSpPr>
                      <p:cNvPr id="115" name="Rectangle 114"/>
                      <p:cNvSpPr/>
                      <p:nvPr/>
                    </p:nvSpPr>
                    <p:spPr>
                      <a:xfrm rot="19122780">
                        <a:off x="-694066" y="3918241"/>
                        <a:ext cx="982403" cy="279434"/>
                      </a:xfrm>
                      <a:prstGeom prst="rect">
                        <a:avLst/>
                      </a:prstGeom>
                      <a:ln w="12700">
                        <a:noFill/>
                      </a:ln>
                    </p:spPr>
                    <p:style>
                      <a:lnRef idx="2">
                        <a:schemeClr val="dk1"/>
                      </a:lnRef>
                      <a:fillRef idx="1">
                        <a:schemeClr val="lt1"/>
                      </a:fillRef>
                      <a:effectRef idx="0">
                        <a:schemeClr val="dk1"/>
                      </a:effectRef>
                      <a:fontRef idx="minor">
                        <a:schemeClr val="dk1"/>
                      </a:fontRef>
                    </p:style>
                    <p:txBody>
                      <a:bodyPr lIns="0" tIns="0" rIns="0" bIns="0" anchor="ctr"/>
                      <a:lstStyle/>
                      <a:p>
                        <a:pPr algn="ctr" eaLnBrk="1" fontAlgn="auto" hangingPunct="1">
                          <a:spcBef>
                            <a:spcPts val="0"/>
                          </a:spcBef>
                          <a:spcAft>
                            <a:spcPts val="0"/>
                          </a:spcAft>
                          <a:defRPr/>
                        </a:pPr>
                        <a:r>
                          <a:rPr lang="en-US" sz="600" dirty="0"/>
                          <a:t>Multi-order (Dynamic)</a:t>
                        </a:r>
                      </a:p>
                    </p:txBody>
                  </p:sp>
                  <p:sp useBgFill="1">
                    <p:nvSpPr>
                      <p:cNvPr id="116" name="Rectangle 115"/>
                      <p:cNvSpPr/>
                      <p:nvPr/>
                    </p:nvSpPr>
                    <p:spPr>
                      <a:xfrm rot="1800465">
                        <a:off x="-497067" y="5515395"/>
                        <a:ext cx="894272" cy="205467"/>
                      </a:xfrm>
                      <a:prstGeom prst="rect">
                        <a:avLst/>
                      </a:prstGeom>
                      <a:ln w="12700">
                        <a:noFill/>
                      </a:ln>
                    </p:spPr>
                    <p:style>
                      <a:lnRef idx="2">
                        <a:schemeClr val="dk1"/>
                      </a:lnRef>
                      <a:fillRef idx="1">
                        <a:schemeClr val="lt1"/>
                      </a:fillRef>
                      <a:effectRef idx="0">
                        <a:schemeClr val="dk1"/>
                      </a:effectRef>
                      <a:fontRef idx="minor">
                        <a:schemeClr val="dk1"/>
                      </a:fontRef>
                    </p:style>
                    <p:txBody>
                      <a:bodyPr lIns="0" tIns="0" rIns="0" bIns="0" anchor="ctr"/>
                      <a:lstStyle/>
                      <a:p>
                        <a:pPr algn="ctr" eaLnBrk="1" fontAlgn="auto" hangingPunct="1">
                          <a:spcBef>
                            <a:spcPts val="0"/>
                          </a:spcBef>
                          <a:spcAft>
                            <a:spcPts val="0"/>
                          </a:spcAft>
                          <a:defRPr/>
                        </a:pPr>
                        <a:r>
                          <a:rPr lang="en-US" sz="600" dirty="0"/>
                          <a:t>Single-order (Static)</a:t>
                        </a:r>
                      </a:p>
                    </p:txBody>
                  </p:sp>
                  <p:sp useBgFill="1">
                    <p:nvSpPr>
                      <p:cNvPr id="117" name="Rectangle 116"/>
                      <p:cNvSpPr/>
                      <p:nvPr/>
                    </p:nvSpPr>
                    <p:spPr>
                      <a:xfrm rot="18554347">
                        <a:off x="811592" y="2771381"/>
                        <a:ext cx="783510" cy="228104"/>
                      </a:xfrm>
                      <a:prstGeom prst="rect">
                        <a:avLst/>
                      </a:prstGeom>
                      <a:ln w="12700">
                        <a:noFill/>
                      </a:ln>
                    </p:spPr>
                    <p:style>
                      <a:lnRef idx="2">
                        <a:schemeClr val="dk1"/>
                      </a:lnRef>
                      <a:fillRef idx="1">
                        <a:schemeClr val="lt1"/>
                      </a:fillRef>
                      <a:effectRef idx="0">
                        <a:schemeClr val="dk1"/>
                      </a:effectRef>
                      <a:fontRef idx="minor">
                        <a:schemeClr val="dk1"/>
                      </a:fontRef>
                    </p:style>
                    <p:txBody>
                      <a:bodyPr lIns="0" tIns="0" rIns="0" bIns="0" anchor="ctr"/>
                      <a:lstStyle/>
                      <a:p>
                        <a:pPr algn="ctr" eaLnBrk="1" fontAlgn="auto" hangingPunct="1">
                          <a:spcBef>
                            <a:spcPts val="0"/>
                          </a:spcBef>
                          <a:spcAft>
                            <a:spcPts val="0"/>
                          </a:spcAft>
                          <a:defRPr/>
                        </a:pPr>
                        <a:r>
                          <a:rPr lang="en-US" sz="600" dirty="0"/>
                          <a:t>Supply (Outside)</a:t>
                        </a:r>
                      </a:p>
                    </p:txBody>
                  </p:sp>
                  <p:sp useBgFill="1">
                    <p:nvSpPr>
                      <p:cNvPr id="118" name="Rectangle 117"/>
                      <p:cNvSpPr/>
                      <p:nvPr/>
                    </p:nvSpPr>
                    <p:spPr>
                      <a:xfrm rot="18186900">
                        <a:off x="854362" y="5424703"/>
                        <a:ext cx="783510" cy="230696"/>
                      </a:xfrm>
                      <a:prstGeom prst="rect">
                        <a:avLst/>
                      </a:prstGeom>
                      <a:ln w="12700">
                        <a:noFill/>
                      </a:ln>
                    </p:spPr>
                    <p:style>
                      <a:lnRef idx="2">
                        <a:schemeClr val="dk1"/>
                      </a:lnRef>
                      <a:fillRef idx="1">
                        <a:schemeClr val="lt1"/>
                      </a:fillRef>
                      <a:effectRef idx="0">
                        <a:schemeClr val="dk1"/>
                      </a:effectRef>
                      <a:fontRef idx="minor">
                        <a:schemeClr val="dk1"/>
                      </a:fontRef>
                    </p:style>
                    <p:txBody>
                      <a:bodyPr lIns="0" tIns="0" rIns="0" bIns="0" anchor="ctr"/>
                      <a:lstStyle/>
                      <a:p>
                        <a:pPr algn="ctr" eaLnBrk="1" fontAlgn="auto" hangingPunct="1">
                          <a:spcBef>
                            <a:spcPts val="0"/>
                          </a:spcBef>
                          <a:spcAft>
                            <a:spcPts val="0"/>
                          </a:spcAft>
                          <a:defRPr/>
                        </a:pPr>
                        <a:r>
                          <a:rPr lang="en-US" sz="600" dirty="0"/>
                          <a:t>Supply (Outside)</a:t>
                        </a:r>
                      </a:p>
                    </p:txBody>
                  </p:sp>
                  <p:sp useBgFill="1">
                    <p:nvSpPr>
                      <p:cNvPr id="119" name="Rectangle 118"/>
                      <p:cNvSpPr/>
                      <p:nvPr/>
                    </p:nvSpPr>
                    <p:spPr>
                      <a:xfrm rot="2340402">
                        <a:off x="1076334" y="3636067"/>
                        <a:ext cx="697274" cy="262996"/>
                      </a:xfrm>
                      <a:prstGeom prst="rect">
                        <a:avLst/>
                      </a:prstGeom>
                      <a:ln w="12700">
                        <a:noFill/>
                      </a:ln>
                    </p:spPr>
                    <p:style>
                      <a:lnRef idx="2">
                        <a:schemeClr val="dk1"/>
                      </a:lnRef>
                      <a:fillRef idx="1">
                        <a:schemeClr val="lt1"/>
                      </a:fillRef>
                      <a:effectRef idx="0">
                        <a:schemeClr val="dk1"/>
                      </a:effectRef>
                      <a:fontRef idx="minor">
                        <a:schemeClr val="dk1"/>
                      </a:fontRef>
                    </p:style>
                    <p:txBody>
                      <a:bodyPr lIns="0" tIns="0" rIns="0" bIns="0" anchor="ctr"/>
                      <a:lstStyle/>
                      <a:p>
                        <a:pPr algn="ctr" eaLnBrk="1" fontAlgn="auto" hangingPunct="1">
                          <a:spcBef>
                            <a:spcPts val="0"/>
                          </a:spcBef>
                          <a:spcAft>
                            <a:spcPts val="0"/>
                          </a:spcAft>
                          <a:defRPr/>
                        </a:pPr>
                        <a:r>
                          <a:rPr lang="en-US" sz="600" dirty="0"/>
                          <a:t>Supply (Inside)</a:t>
                        </a:r>
                      </a:p>
                    </p:txBody>
                  </p:sp>
                  <p:sp useBgFill="1">
                    <p:nvSpPr>
                      <p:cNvPr id="120" name="Rectangle 119"/>
                      <p:cNvSpPr/>
                      <p:nvPr/>
                    </p:nvSpPr>
                    <p:spPr>
                      <a:xfrm rot="2937809">
                        <a:off x="1147994" y="6457438"/>
                        <a:ext cx="660229" cy="228104"/>
                      </a:xfrm>
                      <a:prstGeom prst="rect">
                        <a:avLst/>
                      </a:prstGeom>
                      <a:ln w="12700">
                        <a:noFill/>
                      </a:ln>
                    </p:spPr>
                    <p:style>
                      <a:lnRef idx="2">
                        <a:schemeClr val="dk1"/>
                      </a:lnRef>
                      <a:fillRef idx="1">
                        <a:schemeClr val="lt1"/>
                      </a:fillRef>
                      <a:effectRef idx="0">
                        <a:schemeClr val="dk1"/>
                      </a:effectRef>
                      <a:fontRef idx="minor">
                        <a:schemeClr val="dk1"/>
                      </a:fontRef>
                    </p:style>
                    <p:txBody>
                      <a:bodyPr lIns="0" tIns="0" rIns="0" bIns="0" anchor="ctr"/>
                      <a:lstStyle/>
                      <a:p>
                        <a:pPr algn="ctr" eaLnBrk="1" fontAlgn="auto" hangingPunct="1">
                          <a:spcBef>
                            <a:spcPts val="0"/>
                          </a:spcBef>
                          <a:spcAft>
                            <a:spcPts val="0"/>
                          </a:spcAft>
                          <a:defRPr/>
                        </a:pPr>
                        <a:r>
                          <a:rPr lang="en-US" sz="600" dirty="0"/>
                          <a:t>Supply (Inside)</a:t>
                        </a:r>
                      </a:p>
                    </p:txBody>
                  </p:sp>
                </p:grpSp>
                <p:sp useBgFill="1">
                  <p:nvSpPr>
                    <p:cNvPr id="97" name="Rectangle 96"/>
                    <p:cNvSpPr/>
                    <p:nvPr/>
                  </p:nvSpPr>
                  <p:spPr>
                    <a:xfrm rot="18899714">
                      <a:off x="1812696" y="3530159"/>
                      <a:ext cx="473942" cy="225513"/>
                    </a:xfrm>
                    <a:prstGeom prst="rect">
                      <a:avLst/>
                    </a:prstGeom>
                    <a:ln w="12700">
                      <a:noFill/>
                    </a:ln>
                  </p:spPr>
                  <p:style>
                    <a:lnRef idx="2">
                      <a:schemeClr val="dk1"/>
                    </a:lnRef>
                    <a:fillRef idx="1">
                      <a:schemeClr val="lt1"/>
                    </a:fillRef>
                    <a:effectRef idx="0">
                      <a:schemeClr val="dk1"/>
                    </a:effectRef>
                    <a:fontRef idx="minor">
                      <a:schemeClr val="dk1"/>
                    </a:fontRef>
                  </p:style>
                  <p:txBody>
                    <a:bodyPr lIns="0" tIns="0" rIns="0" bIns="0" anchor="ctr"/>
                    <a:lstStyle/>
                    <a:p>
                      <a:pPr algn="ctr" eaLnBrk="1" fontAlgn="auto" hangingPunct="1">
                        <a:spcBef>
                          <a:spcPts val="0"/>
                        </a:spcBef>
                        <a:spcAft>
                          <a:spcPts val="0"/>
                        </a:spcAft>
                        <a:defRPr/>
                      </a:pPr>
                      <a:r>
                        <a:rPr lang="en-US" sz="600" dirty="0"/>
                        <a:t>ID</a:t>
                      </a:r>
                    </a:p>
                  </p:txBody>
                </p:sp>
                <p:sp useBgFill="1">
                  <p:nvSpPr>
                    <p:cNvPr id="98" name="Rectangle 97"/>
                    <p:cNvSpPr/>
                    <p:nvPr/>
                  </p:nvSpPr>
                  <p:spPr>
                    <a:xfrm rot="20514236">
                      <a:off x="2864880" y="5266097"/>
                      <a:ext cx="399183" cy="227381"/>
                    </a:xfrm>
                    <a:prstGeom prst="rect">
                      <a:avLst/>
                    </a:prstGeom>
                    <a:ln w="12700">
                      <a:noFill/>
                    </a:ln>
                  </p:spPr>
                  <p:style>
                    <a:lnRef idx="2">
                      <a:schemeClr val="dk1"/>
                    </a:lnRef>
                    <a:fillRef idx="1">
                      <a:schemeClr val="lt1"/>
                    </a:fillRef>
                    <a:effectRef idx="0">
                      <a:schemeClr val="dk1"/>
                    </a:effectRef>
                    <a:fontRef idx="minor">
                      <a:schemeClr val="dk1"/>
                    </a:fontRef>
                  </p:style>
                  <p:txBody>
                    <a:bodyPr lIns="0" tIns="0" rIns="0" bIns="0" anchor="ctr"/>
                    <a:lstStyle/>
                    <a:p>
                      <a:pPr algn="ctr" eaLnBrk="1" fontAlgn="auto" hangingPunct="1">
                        <a:spcBef>
                          <a:spcPts val="0"/>
                        </a:spcBef>
                        <a:spcAft>
                          <a:spcPts val="0"/>
                        </a:spcAft>
                        <a:defRPr/>
                      </a:pPr>
                      <a:r>
                        <a:rPr lang="en-US" sz="600" dirty="0"/>
                        <a:t>CLT</a:t>
                      </a:r>
                    </a:p>
                  </p:txBody>
                </p:sp>
                <p:sp useBgFill="1">
                  <p:nvSpPr>
                    <p:cNvPr id="99" name="Rectangle 98"/>
                    <p:cNvSpPr/>
                    <p:nvPr/>
                  </p:nvSpPr>
                  <p:spPr>
                    <a:xfrm rot="1031027">
                      <a:off x="3100761" y="5556489"/>
                      <a:ext cx="287722" cy="227381"/>
                    </a:xfrm>
                    <a:prstGeom prst="rect">
                      <a:avLst/>
                    </a:prstGeom>
                    <a:ln w="12700">
                      <a:noFill/>
                    </a:ln>
                  </p:spPr>
                  <p:style>
                    <a:lnRef idx="2">
                      <a:schemeClr val="dk1"/>
                    </a:lnRef>
                    <a:fillRef idx="1">
                      <a:schemeClr val="lt1"/>
                    </a:fillRef>
                    <a:effectRef idx="0">
                      <a:schemeClr val="dk1"/>
                    </a:effectRef>
                    <a:fontRef idx="minor">
                      <a:schemeClr val="dk1"/>
                    </a:fontRef>
                  </p:style>
                  <p:txBody>
                    <a:bodyPr lIns="0" tIns="0" rIns="0" bIns="0" anchor="ctr"/>
                    <a:lstStyle/>
                    <a:p>
                      <a:pPr algn="ctr" eaLnBrk="1" fontAlgn="auto" hangingPunct="1">
                        <a:spcBef>
                          <a:spcPts val="0"/>
                        </a:spcBef>
                        <a:spcAft>
                          <a:spcPts val="0"/>
                        </a:spcAft>
                        <a:defRPr/>
                      </a:pPr>
                      <a:r>
                        <a:rPr lang="en-US" sz="600" dirty="0"/>
                        <a:t>VLT</a:t>
                      </a:r>
                    </a:p>
                  </p:txBody>
                </p:sp>
                <p:sp useBgFill="1">
                  <p:nvSpPr>
                    <p:cNvPr id="100" name="Rectangle 99"/>
                    <p:cNvSpPr/>
                    <p:nvPr/>
                  </p:nvSpPr>
                  <p:spPr>
                    <a:xfrm rot="20388371">
                      <a:off x="2017266" y="4770239"/>
                      <a:ext cx="316236" cy="227383"/>
                    </a:xfrm>
                    <a:prstGeom prst="rect">
                      <a:avLst/>
                    </a:prstGeom>
                    <a:ln w="12700">
                      <a:noFill/>
                    </a:ln>
                  </p:spPr>
                  <p:style>
                    <a:lnRef idx="2">
                      <a:schemeClr val="dk1"/>
                    </a:lnRef>
                    <a:fillRef idx="1">
                      <a:schemeClr val="lt1"/>
                    </a:fillRef>
                    <a:effectRef idx="0">
                      <a:schemeClr val="dk1"/>
                    </a:effectRef>
                    <a:fontRef idx="minor">
                      <a:schemeClr val="dk1"/>
                    </a:fontRef>
                  </p:style>
                  <p:txBody>
                    <a:bodyPr lIns="0" tIns="0" rIns="0" bIns="0" anchor="ctr"/>
                    <a:lstStyle/>
                    <a:p>
                      <a:pPr algn="ctr" eaLnBrk="1" fontAlgn="auto" hangingPunct="1">
                        <a:spcBef>
                          <a:spcPts val="0"/>
                        </a:spcBef>
                        <a:spcAft>
                          <a:spcPts val="0"/>
                        </a:spcAft>
                        <a:defRPr/>
                      </a:pPr>
                      <a:r>
                        <a:rPr lang="en-US" sz="600" dirty="0"/>
                        <a:t>CD</a:t>
                      </a:r>
                    </a:p>
                  </p:txBody>
                </p:sp>
                <p:sp useBgFill="1">
                  <p:nvSpPr>
                    <p:cNvPr id="101" name="Rectangle 100"/>
                    <p:cNvSpPr/>
                    <p:nvPr/>
                  </p:nvSpPr>
                  <p:spPr>
                    <a:xfrm rot="19407707">
                      <a:off x="1815082" y="6482455"/>
                      <a:ext cx="476946" cy="227381"/>
                    </a:xfrm>
                    <a:prstGeom prst="rect">
                      <a:avLst/>
                    </a:prstGeom>
                    <a:ln w="12700">
                      <a:noFill/>
                    </a:ln>
                  </p:spPr>
                  <p:style>
                    <a:lnRef idx="2">
                      <a:schemeClr val="dk1"/>
                    </a:lnRef>
                    <a:fillRef idx="1">
                      <a:schemeClr val="lt1"/>
                    </a:fillRef>
                    <a:effectRef idx="0">
                      <a:schemeClr val="dk1"/>
                    </a:effectRef>
                    <a:fontRef idx="minor">
                      <a:schemeClr val="dk1"/>
                    </a:fontRef>
                  </p:style>
                  <p:txBody>
                    <a:bodyPr lIns="0" tIns="0" rIns="0" bIns="0" anchor="ctr"/>
                    <a:lstStyle/>
                    <a:p>
                      <a:pPr algn="ctr" eaLnBrk="1" fontAlgn="auto" hangingPunct="1">
                        <a:spcBef>
                          <a:spcPts val="0"/>
                        </a:spcBef>
                        <a:spcAft>
                          <a:spcPts val="0"/>
                        </a:spcAft>
                        <a:defRPr/>
                      </a:pPr>
                      <a:r>
                        <a:rPr lang="en-US" sz="600" dirty="0"/>
                        <a:t>CD</a:t>
                      </a:r>
                    </a:p>
                  </p:txBody>
                </p:sp>
                <p:sp useBgFill="1">
                  <p:nvSpPr>
                    <p:cNvPr id="102" name="Rectangle 101"/>
                    <p:cNvSpPr/>
                    <p:nvPr/>
                  </p:nvSpPr>
                  <p:spPr>
                    <a:xfrm rot="2170057">
                      <a:off x="2100213" y="5227744"/>
                      <a:ext cx="399183" cy="227381"/>
                    </a:xfrm>
                    <a:prstGeom prst="rect">
                      <a:avLst/>
                    </a:prstGeom>
                    <a:ln w="12700">
                      <a:noFill/>
                    </a:ln>
                  </p:spPr>
                  <p:style>
                    <a:lnRef idx="2">
                      <a:schemeClr val="dk1"/>
                    </a:lnRef>
                    <a:fillRef idx="1">
                      <a:schemeClr val="lt1"/>
                    </a:fillRef>
                    <a:effectRef idx="0">
                      <a:schemeClr val="dk1"/>
                    </a:effectRef>
                    <a:fontRef idx="minor">
                      <a:schemeClr val="dk1"/>
                    </a:fontRef>
                  </p:style>
                  <p:txBody>
                    <a:bodyPr lIns="0" tIns="0" rIns="0" bIns="0" anchor="ctr"/>
                    <a:lstStyle/>
                    <a:p>
                      <a:pPr algn="ctr" eaLnBrk="1" fontAlgn="auto" hangingPunct="1">
                        <a:spcBef>
                          <a:spcPts val="0"/>
                        </a:spcBef>
                        <a:spcAft>
                          <a:spcPts val="0"/>
                        </a:spcAft>
                        <a:defRPr/>
                      </a:pPr>
                      <a:r>
                        <a:rPr lang="en-US" sz="600" dirty="0"/>
                        <a:t>VD</a:t>
                      </a:r>
                    </a:p>
                  </p:txBody>
                </p:sp>
                <p:sp useBgFill="1">
                  <p:nvSpPr>
                    <p:cNvPr id="103" name="Rectangle 102"/>
                    <p:cNvSpPr/>
                    <p:nvPr/>
                  </p:nvSpPr>
                  <p:spPr>
                    <a:xfrm rot="1236733">
                      <a:off x="2066515" y="6972833"/>
                      <a:ext cx="399183" cy="227383"/>
                    </a:xfrm>
                    <a:prstGeom prst="rect">
                      <a:avLst/>
                    </a:prstGeom>
                    <a:ln w="12700">
                      <a:noFill/>
                    </a:ln>
                  </p:spPr>
                  <p:style>
                    <a:lnRef idx="2">
                      <a:schemeClr val="dk1"/>
                    </a:lnRef>
                    <a:fillRef idx="1">
                      <a:schemeClr val="lt1"/>
                    </a:fillRef>
                    <a:effectRef idx="0">
                      <a:schemeClr val="dk1"/>
                    </a:effectRef>
                    <a:fontRef idx="minor">
                      <a:schemeClr val="dk1"/>
                    </a:fontRef>
                  </p:style>
                  <p:txBody>
                    <a:bodyPr lIns="0" tIns="0" rIns="0" bIns="0" anchor="ctr"/>
                    <a:lstStyle/>
                    <a:p>
                      <a:pPr algn="ctr" eaLnBrk="1" fontAlgn="auto" hangingPunct="1">
                        <a:spcBef>
                          <a:spcPts val="0"/>
                        </a:spcBef>
                        <a:spcAft>
                          <a:spcPts val="0"/>
                        </a:spcAft>
                        <a:defRPr/>
                      </a:pPr>
                      <a:r>
                        <a:rPr lang="en-US" sz="600" dirty="0"/>
                        <a:t>VD</a:t>
                      </a:r>
                    </a:p>
                  </p:txBody>
                </p:sp>
              </p:grpSp>
              <p:grpSp>
                <p:nvGrpSpPr>
                  <p:cNvPr id="15430" name="Group 71"/>
                  <p:cNvGrpSpPr>
                    <a:grpSpLocks/>
                  </p:cNvGrpSpPr>
                  <p:nvPr/>
                </p:nvGrpSpPr>
                <p:grpSpPr bwMode="auto">
                  <a:xfrm>
                    <a:off x="4886325" y="582083"/>
                    <a:ext cx="212940" cy="746099"/>
                    <a:chOff x="4886325" y="582083"/>
                    <a:chExt cx="212940" cy="746099"/>
                  </a:xfrm>
                </p:grpSpPr>
                <p:sp useBgFill="1">
                  <p:nvSpPr>
                    <p:cNvPr id="87" name="Rectangle 86"/>
                    <p:cNvSpPr/>
                    <p:nvPr/>
                  </p:nvSpPr>
                  <p:spPr>
                    <a:xfrm>
                      <a:off x="4886714" y="581476"/>
                      <a:ext cx="212551" cy="186289"/>
                    </a:xfrm>
                    <a:prstGeom prst="rect">
                      <a:avLst/>
                    </a:prstGeom>
                    <a:ln w="12700">
                      <a:noFill/>
                    </a:ln>
                  </p:spPr>
                  <p:style>
                    <a:lnRef idx="2">
                      <a:schemeClr val="dk1"/>
                    </a:lnRef>
                    <a:fillRef idx="1">
                      <a:schemeClr val="lt1"/>
                    </a:fillRef>
                    <a:effectRef idx="0">
                      <a:schemeClr val="dk1"/>
                    </a:effectRef>
                    <a:fontRef idx="minor">
                      <a:schemeClr val="dk1"/>
                    </a:fontRef>
                  </p:style>
                  <p:txBody>
                    <a:bodyPr lIns="0" tIns="0" rIns="0" bIns="0" anchor="ctr"/>
                    <a:lstStyle/>
                    <a:p>
                      <a:pPr algn="ctr" eaLnBrk="1" fontAlgn="auto" hangingPunct="1">
                        <a:spcBef>
                          <a:spcPts val="0"/>
                        </a:spcBef>
                        <a:spcAft>
                          <a:spcPts val="0"/>
                        </a:spcAft>
                        <a:defRPr/>
                      </a:pPr>
                      <a:r>
                        <a:rPr lang="en-US" sz="600" dirty="0"/>
                        <a:t>P1</a:t>
                      </a:r>
                    </a:p>
                  </p:txBody>
                </p:sp>
                <p:sp useBgFill="1">
                  <p:nvSpPr>
                    <p:cNvPr id="88" name="Rectangle 87"/>
                    <p:cNvSpPr/>
                    <p:nvPr/>
                  </p:nvSpPr>
                  <p:spPr>
                    <a:xfrm>
                      <a:off x="4886714" y="863648"/>
                      <a:ext cx="212551" cy="183551"/>
                    </a:xfrm>
                    <a:prstGeom prst="rect">
                      <a:avLst/>
                    </a:prstGeom>
                    <a:ln w="12700">
                      <a:noFill/>
                    </a:ln>
                  </p:spPr>
                  <p:style>
                    <a:lnRef idx="2">
                      <a:schemeClr val="dk1"/>
                    </a:lnRef>
                    <a:fillRef idx="1">
                      <a:schemeClr val="lt1"/>
                    </a:fillRef>
                    <a:effectRef idx="0">
                      <a:schemeClr val="dk1"/>
                    </a:effectRef>
                    <a:fontRef idx="minor">
                      <a:schemeClr val="dk1"/>
                    </a:fontRef>
                  </p:style>
                  <p:txBody>
                    <a:bodyPr lIns="0" tIns="0" rIns="0" bIns="0" anchor="ctr"/>
                    <a:lstStyle/>
                    <a:p>
                      <a:pPr algn="ctr" eaLnBrk="1" fontAlgn="auto" hangingPunct="1">
                        <a:spcBef>
                          <a:spcPts val="0"/>
                        </a:spcBef>
                        <a:spcAft>
                          <a:spcPts val="0"/>
                        </a:spcAft>
                        <a:defRPr/>
                      </a:pPr>
                      <a:r>
                        <a:rPr lang="en-US" sz="600" dirty="0"/>
                        <a:t>P2</a:t>
                      </a:r>
                    </a:p>
                  </p:txBody>
                </p:sp>
                <p:sp useBgFill="1">
                  <p:nvSpPr>
                    <p:cNvPr id="89" name="Rectangle 88"/>
                    <p:cNvSpPr/>
                    <p:nvPr/>
                  </p:nvSpPr>
                  <p:spPr>
                    <a:xfrm>
                      <a:off x="4886714" y="1143082"/>
                      <a:ext cx="212551" cy="186289"/>
                    </a:xfrm>
                    <a:prstGeom prst="rect">
                      <a:avLst/>
                    </a:prstGeom>
                    <a:ln w="12700">
                      <a:noFill/>
                    </a:ln>
                  </p:spPr>
                  <p:style>
                    <a:lnRef idx="2">
                      <a:schemeClr val="dk1"/>
                    </a:lnRef>
                    <a:fillRef idx="1">
                      <a:schemeClr val="lt1"/>
                    </a:fillRef>
                    <a:effectRef idx="0">
                      <a:schemeClr val="dk1"/>
                    </a:effectRef>
                    <a:fontRef idx="minor">
                      <a:schemeClr val="dk1"/>
                    </a:fontRef>
                  </p:style>
                  <p:txBody>
                    <a:bodyPr lIns="0" tIns="0" rIns="0" bIns="0" anchor="ctr"/>
                    <a:lstStyle/>
                    <a:p>
                      <a:pPr algn="ctr" eaLnBrk="1" fontAlgn="auto" hangingPunct="1">
                        <a:spcBef>
                          <a:spcPts val="0"/>
                        </a:spcBef>
                        <a:spcAft>
                          <a:spcPts val="0"/>
                        </a:spcAft>
                        <a:defRPr/>
                      </a:pPr>
                      <a:r>
                        <a:rPr lang="en-US" sz="600" dirty="0"/>
                        <a:t>P4</a:t>
                      </a:r>
                    </a:p>
                  </p:txBody>
                </p:sp>
              </p:grpSp>
              <p:grpSp>
                <p:nvGrpSpPr>
                  <p:cNvPr id="15431" name="Group 72"/>
                  <p:cNvGrpSpPr>
                    <a:grpSpLocks/>
                  </p:cNvGrpSpPr>
                  <p:nvPr/>
                </p:nvGrpSpPr>
                <p:grpSpPr bwMode="auto">
                  <a:xfrm>
                    <a:off x="4886325" y="1565255"/>
                    <a:ext cx="212940" cy="746099"/>
                    <a:chOff x="4886325" y="582083"/>
                    <a:chExt cx="212940" cy="746099"/>
                  </a:xfrm>
                </p:grpSpPr>
                <p:sp useBgFill="1">
                  <p:nvSpPr>
                    <p:cNvPr id="84" name="Rectangle 83"/>
                    <p:cNvSpPr/>
                    <p:nvPr/>
                  </p:nvSpPr>
                  <p:spPr>
                    <a:xfrm>
                      <a:off x="4886714" y="581800"/>
                      <a:ext cx="212551" cy="186289"/>
                    </a:xfrm>
                    <a:prstGeom prst="rect">
                      <a:avLst/>
                    </a:prstGeom>
                    <a:ln w="12700">
                      <a:noFill/>
                    </a:ln>
                  </p:spPr>
                  <p:style>
                    <a:lnRef idx="2">
                      <a:schemeClr val="dk1"/>
                    </a:lnRef>
                    <a:fillRef idx="1">
                      <a:schemeClr val="lt1"/>
                    </a:fillRef>
                    <a:effectRef idx="0">
                      <a:schemeClr val="dk1"/>
                    </a:effectRef>
                    <a:fontRef idx="minor">
                      <a:schemeClr val="dk1"/>
                    </a:fontRef>
                  </p:style>
                  <p:txBody>
                    <a:bodyPr lIns="0" tIns="0" rIns="0" bIns="0" anchor="ctr"/>
                    <a:lstStyle/>
                    <a:p>
                      <a:pPr algn="ctr" eaLnBrk="1" fontAlgn="auto" hangingPunct="1">
                        <a:spcBef>
                          <a:spcPts val="0"/>
                        </a:spcBef>
                        <a:spcAft>
                          <a:spcPts val="0"/>
                        </a:spcAft>
                        <a:defRPr/>
                      </a:pPr>
                      <a:r>
                        <a:rPr lang="en-US" sz="600" dirty="0"/>
                        <a:t>P1</a:t>
                      </a:r>
                    </a:p>
                  </p:txBody>
                </p:sp>
                <p:sp useBgFill="1">
                  <p:nvSpPr>
                    <p:cNvPr id="85" name="Rectangle 84"/>
                    <p:cNvSpPr/>
                    <p:nvPr/>
                  </p:nvSpPr>
                  <p:spPr>
                    <a:xfrm>
                      <a:off x="4886714" y="861234"/>
                      <a:ext cx="212551" cy="186289"/>
                    </a:xfrm>
                    <a:prstGeom prst="rect">
                      <a:avLst/>
                    </a:prstGeom>
                    <a:ln w="12700">
                      <a:noFill/>
                    </a:ln>
                  </p:spPr>
                  <p:style>
                    <a:lnRef idx="2">
                      <a:schemeClr val="dk1"/>
                    </a:lnRef>
                    <a:fillRef idx="1">
                      <a:schemeClr val="lt1"/>
                    </a:fillRef>
                    <a:effectRef idx="0">
                      <a:schemeClr val="dk1"/>
                    </a:effectRef>
                    <a:fontRef idx="minor">
                      <a:schemeClr val="dk1"/>
                    </a:fontRef>
                  </p:style>
                  <p:txBody>
                    <a:bodyPr lIns="0" tIns="0" rIns="0" bIns="0" anchor="ctr"/>
                    <a:lstStyle/>
                    <a:p>
                      <a:pPr algn="ctr" eaLnBrk="1" fontAlgn="auto" hangingPunct="1">
                        <a:spcBef>
                          <a:spcPts val="0"/>
                        </a:spcBef>
                        <a:spcAft>
                          <a:spcPts val="0"/>
                        </a:spcAft>
                        <a:defRPr/>
                      </a:pPr>
                      <a:r>
                        <a:rPr lang="en-US" sz="600" dirty="0"/>
                        <a:t>P2</a:t>
                      </a:r>
                    </a:p>
                  </p:txBody>
                </p:sp>
                <p:sp useBgFill="1">
                  <p:nvSpPr>
                    <p:cNvPr id="86" name="Rectangle 85"/>
                    <p:cNvSpPr/>
                    <p:nvPr/>
                  </p:nvSpPr>
                  <p:spPr>
                    <a:xfrm>
                      <a:off x="4886714" y="1140668"/>
                      <a:ext cx="212551" cy="186289"/>
                    </a:xfrm>
                    <a:prstGeom prst="rect">
                      <a:avLst/>
                    </a:prstGeom>
                    <a:ln w="12700">
                      <a:noFill/>
                    </a:ln>
                  </p:spPr>
                  <p:style>
                    <a:lnRef idx="2">
                      <a:schemeClr val="dk1"/>
                    </a:lnRef>
                    <a:fillRef idx="1">
                      <a:schemeClr val="lt1"/>
                    </a:fillRef>
                    <a:effectRef idx="0">
                      <a:schemeClr val="dk1"/>
                    </a:effectRef>
                    <a:fontRef idx="minor">
                      <a:schemeClr val="dk1"/>
                    </a:fontRef>
                  </p:style>
                  <p:txBody>
                    <a:bodyPr lIns="0" tIns="0" rIns="0" bIns="0" anchor="ctr"/>
                    <a:lstStyle/>
                    <a:p>
                      <a:pPr algn="ctr" eaLnBrk="1" fontAlgn="auto" hangingPunct="1">
                        <a:spcBef>
                          <a:spcPts val="0"/>
                        </a:spcBef>
                        <a:spcAft>
                          <a:spcPts val="0"/>
                        </a:spcAft>
                        <a:defRPr/>
                      </a:pPr>
                      <a:r>
                        <a:rPr lang="en-US" sz="600" dirty="0"/>
                        <a:t>P4</a:t>
                      </a:r>
                    </a:p>
                  </p:txBody>
                </p:sp>
              </p:grpSp>
              <p:sp useBgFill="1">
                <p:nvSpPr>
                  <p:cNvPr id="74" name="Rectangle 73"/>
                  <p:cNvSpPr/>
                  <p:nvPr/>
                </p:nvSpPr>
                <p:spPr>
                  <a:xfrm>
                    <a:off x="4886713" y="2786808"/>
                    <a:ext cx="212552" cy="183550"/>
                  </a:xfrm>
                  <a:prstGeom prst="rect">
                    <a:avLst/>
                  </a:prstGeom>
                  <a:ln w="12700">
                    <a:noFill/>
                  </a:ln>
                </p:spPr>
                <p:style>
                  <a:lnRef idx="2">
                    <a:schemeClr val="dk1"/>
                  </a:lnRef>
                  <a:fillRef idx="1">
                    <a:schemeClr val="lt1"/>
                  </a:fillRef>
                  <a:effectRef idx="0">
                    <a:schemeClr val="dk1"/>
                  </a:effectRef>
                  <a:fontRef idx="minor">
                    <a:schemeClr val="dk1"/>
                  </a:fontRef>
                </p:style>
                <p:txBody>
                  <a:bodyPr lIns="0" tIns="0" rIns="0" bIns="0" anchor="ctr"/>
                  <a:lstStyle/>
                  <a:p>
                    <a:pPr algn="ctr" eaLnBrk="1" fontAlgn="auto" hangingPunct="1">
                      <a:spcBef>
                        <a:spcPts val="0"/>
                      </a:spcBef>
                      <a:spcAft>
                        <a:spcPts val="0"/>
                      </a:spcAft>
                      <a:defRPr/>
                    </a:pPr>
                    <a:r>
                      <a:rPr lang="en-US" sz="600" dirty="0"/>
                      <a:t>P3</a:t>
                    </a:r>
                  </a:p>
                </p:txBody>
              </p:sp>
              <p:grpSp>
                <p:nvGrpSpPr>
                  <p:cNvPr id="15433" name="Group 74"/>
                  <p:cNvGrpSpPr>
                    <a:grpSpLocks/>
                  </p:cNvGrpSpPr>
                  <p:nvPr/>
                </p:nvGrpSpPr>
                <p:grpSpPr bwMode="auto">
                  <a:xfrm>
                    <a:off x="4886325" y="3312485"/>
                    <a:ext cx="212940" cy="746099"/>
                    <a:chOff x="4886325" y="582083"/>
                    <a:chExt cx="212940" cy="746099"/>
                  </a:xfrm>
                </p:grpSpPr>
                <p:sp useBgFill="1">
                  <p:nvSpPr>
                    <p:cNvPr id="81" name="Rectangle 80"/>
                    <p:cNvSpPr/>
                    <p:nvPr/>
                  </p:nvSpPr>
                  <p:spPr>
                    <a:xfrm>
                      <a:off x="4886714" y="582399"/>
                      <a:ext cx="212551" cy="186289"/>
                    </a:xfrm>
                    <a:prstGeom prst="rect">
                      <a:avLst/>
                    </a:prstGeom>
                    <a:ln w="12700">
                      <a:noFill/>
                    </a:ln>
                  </p:spPr>
                  <p:style>
                    <a:lnRef idx="2">
                      <a:schemeClr val="dk1"/>
                    </a:lnRef>
                    <a:fillRef idx="1">
                      <a:schemeClr val="lt1"/>
                    </a:fillRef>
                    <a:effectRef idx="0">
                      <a:schemeClr val="dk1"/>
                    </a:effectRef>
                    <a:fontRef idx="minor">
                      <a:schemeClr val="dk1"/>
                    </a:fontRef>
                  </p:style>
                  <p:txBody>
                    <a:bodyPr lIns="0" tIns="0" rIns="0" bIns="0" anchor="ctr"/>
                    <a:lstStyle/>
                    <a:p>
                      <a:pPr algn="ctr" eaLnBrk="1" fontAlgn="auto" hangingPunct="1">
                        <a:spcBef>
                          <a:spcPts val="0"/>
                        </a:spcBef>
                        <a:spcAft>
                          <a:spcPts val="0"/>
                        </a:spcAft>
                        <a:defRPr/>
                      </a:pPr>
                      <a:r>
                        <a:rPr lang="en-US" sz="600" dirty="0"/>
                        <a:t>P1</a:t>
                      </a:r>
                    </a:p>
                  </p:txBody>
                </p:sp>
                <p:sp useBgFill="1">
                  <p:nvSpPr>
                    <p:cNvPr id="82" name="Rectangle 81"/>
                    <p:cNvSpPr/>
                    <p:nvPr/>
                  </p:nvSpPr>
                  <p:spPr>
                    <a:xfrm>
                      <a:off x="4886714" y="861833"/>
                      <a:ext cx="212551" cy="186289"/>
                    </a:xfrm>
                    <a:prstGeom prst="rect">
                      <a:avLst/>
                    </a:prstGeom>
                    <a:ln w="12700">
                      <a:noFill/>
                    </a:ln>
                  </p:spPr>
                  <p:style>
                    <a:lnRef idx="2">
                      <a:schemeClr val="dk1"/>
                    </a:lnRef>
                    <a:fillRef idx="1">
                      <a:schemeClr val="lt1"/>
                    </a:fillRef>
                    <a:effectRef idx="0">
                      <a:schemeClr val="dk1"/>
                    </a:effectRef>
                    <a:fontRef idx="minor">
                      <a:schemeClr val="dk1"/>
                    </a:fontRef>
                  </p:style>
                  <p:txBody>
                    <a:bodyPr lIns="0" tIns="0" rIns="0" bIns="0" anchor="ctr"/>
                    <a:lstStyle/>
                    <a:p>
                      <a:pPr algn="ctr" eaLnBrk="1" fontAlgn="auto" hangingPunct="1">
                        <a:spcBef>
                          <a:spcPts val="0"/>
                        </a:spcBef>
                        <a:spcAft>
                          <a:spcPts val="0"/>
                        </a:spcAft>
                        <a:defRPr/>
                      </a:pPr>
                      <a:r>
                        <a:rPr lang="en-US" sz="600" dirty="0"/>
                        <a:t>P2</a:t>
                      </a:r>
                    </a:p>
                  </p:txBody>
                </p:sp>
                <p:sp useBgFill="1">
                  <p:nvSpPr>
                    <p:cNvPr id="83" name="Rectangle 82"/>
                    <p:cNvSpPr/>
                    <p:nvPr/>
                  </p:nvSpPr>
                  <p:spPr>
                    <a:xfrm>
                      <a:off x="4886714" y="1141266"/>
                      <a:ext cx="212551" cy="186289"/>
                    </a:xfrm>
                    <a:prstGeom prst="rect">
                      <a:avLst/>
                    </a:prstGeom>
                    <a:ln w="12700">
                      <a:noFill/>
                    </a:ln>
                  </p:spPr>
                  <p:style>
                    <a:lnRef idx="2">
                      <a:schemeClr val="dk1"/>
                    </a:lnRef>
                    <a:fillRef idx="1">
                      <a:schemeClr val="lt1"/>
                    </a:fillRef>
                    <a:effectRef idx="0">
                      <a:schemeClr val="dk1"/>
                    </a:effectRef>
                    <a:fontRef idx="minor">
                      <a:schemeClr val="dk1"/>
                    </a:fontRef>
                  </p:style>
                  <p:txBody>
                    <a:bodyPr lIns="0" tIns="0" rIns="0" bIns="0" anchor="ctr"/>
                    <a:lstStyle/>
                    <a:p>
                      <a:pPr algn="ctr" eaLnBrk="1" fontAlgn="auto" hangingPunct="1">
                        <a:spcBef>
                          <a:spcPts val="0"/>
                        </a:spcBef>
                        <a:spcAft>
                          <a:spcPts val="0"/>
                        </a:spcAft>
                        <a:defRPr/>
                      </a:pPr>
                      <a:r>
                        <a:rPr lang="en-US" sz="600" dirty="0"/>
                        <a:t>P4</a:t>
                      </a:r>
                    </a:p>
                  </p:txBody>
                </p:sp>
              </p:grpSp>
              <p:grpSp>
                <p:nvGrpSpPr>
                  <p:cNvPr id="15434" name="Group 75"/>
                  <p:cNvGrpSpPr>
                    <a:grpSpLocks/>
                  </p:cNvGrpSpPr>
                  <p:nvPr/>
                </p:nvGrpSpPr>
                <p:grpSpPr bwMode="auto">
                  <a:xfrm>
                    <a:off x="4884964" y="4224387"/>
                    <a:ext cx="212940" cy="746099"/>
                    <a:chOff x="4886325" y="582083"/>
                    <a:chExt cx="212940" cy="746099"/>
                  </a:xfrm>
                </p:grpSpPr>
                <p:sp useBgFill="1">
                  <p:nvSpPr>
                    <p:cNvPr id="78" name="Rectangle 77"/>
                    <p:cNvSpPr/>
                    <p:nvPr/>
                  </p:nvSpPr>
                  <p:spPr>
                    <a:xfrm>
                      <a:off x="4885482" y="582766"/>
                      <a:ext cx="212551" cy="186289"/>
                    </a:xfrm>
                    <a:prstGeom prst="rect">
                      <a:avLst/>
                    </a:prstGeom>
                    <a:ln w="12700">
                      <a:noFill/>
                    </a:ln>
                  </p:spPr>
                  <p:style>
                    <a:lnRef idx="2">
                      <a:schemeClr val="dk1"/>
                    </a:lnRef>
                    <a:fillRef idx="1">
                      <a:schemeClr val="lt1"/>
                    </a:fillRef>
                    <a:effectRef idx="0">
                      <a:schemeClr val="dk1"/>
                    </a:effectRef>
                    <a:fontRef idx="minor">
                      <a:schemeClr val="dk1"/>
                    </a:fontRef>
                  </p:style>
                  <p:txBody>
                    <a:bodyPr lIns="0" tIns="0" rIns="0" bIns="0" anchor="ctr"/>
                    <a:lstStyle/>
                    <a:p>
                      <a:pPr algn="ctr" eaLnBrk="1" fontAlgn="auto" hangingPunct="1">
                        <a:spcBef>
                          <a:spcPts val="0"/>
                        </a:spcBef>
                        <a:spcAft>
                          <a:spcPts val="0"/>
                        </a:spcAft>
                        <a:defRPr/>
                      </a:pPr>
                      <a:r>
                        <a:rPr lang="en-US" sz="600" dirty="0"/>
                        <a:t>P1</a:t>
                      </a:r>
                    </a:p>
                  </p:txBody>
                </p:sp>
                <p:sp useBgFill="1">
                  <p:nvSpPr>
                    <p:cNvPr id="79" name="Rectangle 78"/>
                    <p:cNvSpPr/>
                    <p:nvPr/>
                  </p:nvSpPr>
                  <p:spPr>
                    <a:xfrm>
                      <a:off x="4885482" y="862200"/>
                      <a:ext cx="212551" cy="186289"/>
                    </a:xfrm>
                    <a:prstGeom prst="rect">
                      <a:avLst/>
                    </a:prstGeom>
                    <a:ln w="12700">
                      <a:noFill/>
                    </a:ln>
                  </p:spPr>
                  <p:style>
                    <a:lnRef idx="2">
                      <a:schemeClr val="dk1"/>
                    </a:lnRef>
                    <a:fillRef idx="1">
                      <a:schemeClr val="lt1"/>
                    </a:fillRef>
                    <a:effectRef idx="0">
                      <a:schemeClr val="dk1"/>
                    </a:effectRef>
                    <a:fontRef idx="minor">
                      <a:schemeClr val="dk1"/>
                    </a:fontRef>
                  </p:style>
                  <p:txBody>
                    <a:bodyPr lIns="0" tIns="0" rIns="0" bIns="0" anchor="ctr"/>
                    <a:lstStyle/>
                    <a:p>
                      <a:pPr algn="ctr" eaLnBrk="1" fontAlgn="auto" hangingPunct="1">
                        <a:spcBef>
                          <a:spcPts val="0"/>
                        </a:spcBef>
                        <a:spcAft>
                          <a:spcPts val="0"/>
                        </a:spcAft>
                        <a:defRPr/>
                      </a:pPr>
                      <a:r>
                        <a:rPr lang="en-US" sz="600" dirty="0"/>
                        <a:t>P2</a:t>
                      </a:r>
                    </a:p>
                  </p:txBody>
                </p:sp>
                <p:sp useBgFill="1">
                  <p:nvSpPr>
                    <p:cNvPr id="80" name="Rectangle 79"/>
                    <p:cNvSpPr/>
                    <p:nvPr/>
                  </p:nvSpPr>
                  <p:spPr>
                    <a:xfrm>
                      <a:off x="4885482" y="1141634"/>
                      <a:ext cx="212551" cy="186289"/>
                    </a:xfrm>
                    <a:prstGeom prst="rect">
                      <a:avLst/>
                    </a:prstGeom>
                    <a:ln w="12700">
                      <a:noFill/>
                    </a:ln>
                  </p:spPr>
                  <p:style>
                    <a:lnRef idx="2">
                      <a:schemeClr val="dk1"/>
                    </a:lnRef>
                    <a:fillRef idx="1">
                      <a:schemeClr val="lt1"/>
                    </a:fillRef>
                    <a:effectRef idx="0">
                      <a:schemeClr val="dk1"/>
                    </a:effectRef>
                    <a:fontRef idx="minor">
                      <a:schemeClr val="dk1"/>
                    </a:fontRef>
                  </p:style>
                  <p:txBody>
                    <a:bodyPr lIns="0" tIns="0" rIns="0" bIns="0" anchor="ctr"/>
                    <a:lstStyle/>
                    <a:p>
                      <a:pPr algn="ctr" eaLnBrk="1" fontAlgn="auto" hangingPunct="1">
                        <a:spcBef>
                          <a:spcPts val="0"/>
                        </a:spcBef>
                        <a:spcAft>
                          <a:spcPts val="0"/>
                        </a:spcAft>
                        <a:defRPr/>
                      </a:pPr>
                      <a:r>
                        <a:rPr lang="en-US" sz="600" dirty="0"/>
                        <a:t>P4</a:t>
                      </a:r>
                    </a:p>
                  </p:txBody>
                </p:sp>
              </p:grpSp>
              <p:sp useBgFill="1">
                <p:nvSpPr>
                  <p:cNvPr id="77" name="Rectangle 76"/>
                  <p:cNvSpPr/>
                  <p:nvPr/>
                </p:nvSpPr>
                <p:spPr>
                  <a:xfrm>
                    <a:off x="4884122" y="5929067"/>
                    <a:ext cx="212552" cy="186289"/>
                  </a:xfrm>
                  <a:prstGeom prst="rect">
                    <a:avLst/>
                  </a:prstGeom>
                  <a:ln w="12700">
                    <a:noFill/>
                  </a:ln>
                </p:spPr>
                <p:style>
                  <a:lnRef idx="2">
                    <a:schemeClr val="dk1"/>
                  </a:lnRef>
                  <a:fillRef idx="1">
                    <a:schemeClr val="lt1"/>
                  </a:fillRef>
                  <a:effectRef idx="0">
                    <a:schemeClr val="dk1"/>
                  </a:effectRef>
                  <a:fontRef idx="minor">
                    <a:schemeClr val="dk1"/>
                  </a:fontRef>
                </p:style>
                <p:txBody>
                  <a:bodyPr lIns="0" tIns="0" rIns="0" bIns="0" anchor="ctr"/>
                  <a:lstStyle/>
                  <a:p>
                    <a:pPr algn="ctr" eaLnBrk="1" fontAlgn="auto" hangingPunct="1">
                      <a:spcBef>
                        <a:spcPts val="0"/>
                      </a:spcBef>
                      <a:spcAft>
                        <a:spcPts val="0"/>
                      </a:spcAft>
                      <a:defRPr/>
                    </a:pPr>
                    <a:r>
                      <a:rPr lang="en-US" sz="600" dirty="0"/>
                      <a:t>P5</a:t>
                    </a:r>
                  </a:p>
                </p:txBody>
              </p:sp>
            </p:grpSp>
          </p:grpSp>
        </p:grpSp>
      </p:grpSp>
    </p:spTree>
    <p:extLst>
      <p:ext uri="{BB962C8B-B14F-4D97-AF65-F5344CB8AC3E}">
        <p14:creationId xmlns:p14="http://schemas.microsoft.com/office/powerpoint/2010/main" val="32155810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381000" y="2952750"/>
            <a:ext cx="8229600" cy="857250"/>
          </a:xfrm>
        </p:spPr>
        <p:txBody>
          <a:bodyPr>
            <a:normAutofit fontScale="90000"/>
          </a:bodyPr>
          <a:lstStyle/>
          <a:p>
            <a:pPr algn="l" eaLnBrk="1" hangingPunct="1">
              <a:defRPr/>
            </a:pP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CFF1C5BD-6605-43E0-8692-B3D8139B3CA6}" type="slidenum">
              <a:rPr lang="en-US" smtClean="0"/>
              <a:pPr>
                <a:defRPr/>
              </a:pPr>
              <a:t>27</a:t>
            </a:fld>
            <a:endParaRPr lang="en-US"/>
          </a:p>
        </p:txBody>
      </p:sp>
      <p:sp>
        <p:nvSpPr>
          <p:cNvPr id="3" name="TextBox 2"/>
          <p:cNvSpPr txBox="1"/>
          <p:nvPr/>
        </p:nvSpPr>
        <p:spPr>
          <a:xfrm>
            <a:off x="76200" y="398463"/>
            <a:ext cx="9067800" cy="954087"/>
          </a:xfrm>
          <a:prstGeom prst="rect">
            <a:avLst/>
          </a:prstGeom>
          <a:noFill/>
        </p:spPr>
        <p:txBody>
          <a:bodyPr>
            <a:spAutoFit/>
          </a:bodyPr>
          <a:lstStyle/>
          <a:p>
            <a:pPr>
              <a:defRPr/>
            </a:pPr>
            <a:r>
              <a:rPr lang="en-US" sz="2800" b="1" dirty="0">
                <a:solidFill>
                  <a:schemeClr val="accent2"/>
                </a:solidFill>
                <a:latin typeface="Century Gothic" pitchFamily="34" charset="0"/>
                <a:cs typeface="Arial" pitchFamily="34" charset="0"/>
              </a:rPr>
              <a:t>Introduction to Inventory and Materials Management</a:t>
            </a:r>
            <a:endParaRPr lang="en-US" sz="2800" b="1" dirty="0">
              <a:solidFill>
                <a:schemeClr val="accent2">
                  <a:lumMod val="75000"/>
                </a:schemeClr>
              </a:solidFill>
              <a:latin typeface="Century Gothic" pitchFamily="34" charset="0"/>
            </a:endParaRPr>
          </a:p>
        </p:txBody>
      </p:sp>
      <p:sp>
        <p:nvSpPr>
          <p:cNvPr id="3077" name="TextBox 5"/>
          <p:cNvSpPr txBox="1">
            <a:spLocks noChangeArrowheads="1"/>
          </p:cNvSpPr>
          <p:nvPr/>
        </p:nvSpPr>
        <p:spPr bwMode="auto">
          <a:xfrm>
            <a:off x="381000" y="1422400"/>
            <a:ext cx="8472488" cy="1662113"/>
          </a:xfrm>
          <a:prstGeom prst="rect">
            <a:avLst/>
          </a:prstGeom>
          <a:noFill/>
          <a:ln w="9525">
            <a:noFill/>
            <a:miter lim="800000"/>
            <a:headEnd/>
            <a:tailEnd/>
          </a:ln>
        </p:spPr>
        <p:txBody>
          <a:bodyPr>
            <a:spAutoFit/>
          </a:bodyPr>
          <a:lstStyle/>
          <a:p>
            <a:pPr marL="285750" indent="-285750" algn="just">
              <a:lnSpc>
                <a:spcPct val="150000"/>
              </a:lnSpc>
              <a:buFont typeface="Wingdings" pitchFamily="2" charset="2"/>
              <a:buChar char="ü"/>
              <a:defRPr/>
            </a:pPr>
            <a:r>
              <a:rPr lang="en-US" sz="2400" b="1" dirty="0">
                <a:latin typeface="+mn-lt"/>
              </a:rPr>
              <a:t>Classes of Inventory Problems</a:t>
            </a:r>
          </a:p>
          <a:p>
            <a:pPr marL="285750" indent="-285750" algn="just">
              <a:lnSpc>
                <a:spcPct val="150000"/>
              </a:lnSpc>
              <a:buFont typeface="Wingdings" pitchFamily="2" charset="2"/>
              <a:buChar char="ü"/>
              <a:defRPr/>
            </a:pPr>
            <a:r>
              <a:rPr lang="en-US" sz="2400" b="1" dirty="0">
                <a:latin typeface="+mn-lt"/>
              </a:rPr>
              <a:t>Inventory Costs </a:t>
            </a:r>
          </a:p>
          <a:p>
            <a:pPr marL="285750" indent="-285750" algn="just">
              <a:lnSpc>
                <a:spcPct val="150000"/>
              </a:lnSpc>
              <a:defRPr/>
            </a:pPr>
            <a:r>
              <a:rPr lang="en-US" sz="2000" b="1" dirty="0">
                <a:solidFill>
                  <a:srgbClr val="FF0000"/>
                </a:solidFill>
              </a:rPr>
              <a:t>   </a:t>
            </a:r>
          </a:p>
        </p:txBody>
      </p:sp>
      <p:sp>
        <p:nvSpPr>
          <p:cNvPr id="11" name="TextBox 10"/>
          <p:cNvSpPr txBox="1"/>
          <p:nvPr/>
        </p:nvSpPr>
        <p:spPr>
          <a:xfrm>
            <a:off x="5181600" y="4495800"/>
            <a:ext cx="3962400" cy="647700"/>
          </a:xfrm>
          <a:prstGeom prst="rect">
            <a:avLst/>
          </a:prstGeom>
          <a:noFill/>
        </p:spPr>
        <p:txBody>
          <a:bodyPr wrap="none">
            <a:spAutoFit/>
          </a:bodyPr>
          <a:lstStyle/>
          <a:p>
            <a:pPr algn="ctr">
              <a:defRPr/>
            </a:pPr>
            <a:r>
              <a:rPr lang="en-US" sz="1200" b="1" dirty="0">
                <a:solidFill>
                  <a:schemeClr val="bg1">
                    <a:lumMod val="85000"/>
                  </a:schemeClr>
                </a:solidFill>
                <a:latin typeface="+mn-lt"/>
              </a:rPr>
              <a:t>PROF PRADIP KUMAR RAY</a:t>
            </a:r>
          </a:p>
          <a:p>
            <a:pPr algn="ctr">
              <a:defRPr/>
            </a:pPr>
            <a:r>
              <a:rPr lang="en-US" sz="1200" b="1" dirty="0">
                <a:solidFill>
                  <a:schemeClr val="bg1">
                    <a:lumMod val="85000"/>
                  </a:schemeClr>
                </a:solidFill>
                <a:latin typeface="+mn-lt"/>
              </a:rPr>
              <a:t>DEPARTMENT OF INDUSTRIAL AND SYSTEMS ENGINEERING</a:t>
            </a:r>
          </a:p>
          <a:p>
            <a:pPr algn="ctr">
              <a:defRPr/>
            </a:pPr>
            <a:r>
              <a:rPr lang="en-US" sz="1200" b="1" dirty="0">
                <a:solidFill>
                  <a:schemeClr val="bg1">
                    <a:lumMod val="85000"/>
                  </a:schemeClr>
                </a:solidFill>
                <a:latin typeface="+mn-lt"/>
              </a:rPr>
              <a:t>IIT KHARAGPUR</a:t>
            </a:r>
          </a:p>
        </p:txBody>
      </p:sp>
    </p:spTree>
    <p:extLst>
      <p:ext uri="{BB962C8B-B14F-4D97-AF65-F5344CB8AC3E}">
        <p14:creationId xmlns:p14="http://schemas.microsoft.com/office/powerpoint/2010/main" val="91177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0.70"/>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6934200" cy="609600"/>
          </a:xfrm>
        </p:spPr>
        <p:txBody>
          <a:bodyPr rtlCol="0">
            <a:noAutofit/>
          </a:bodyPr>
          <a:lstStyle/>
          <a:p>
            <a:pPr marL="342914" indent="-342914" defTabSz="914434" eaLnBrk="1" fontAlgn="auto" hangingPunct="1">
              <a:spcBef>
                <a:spcPct val="20000"/>
              </a:spcBef>
              <a:spcAft>
                <a:spcPts val="0"/>
              </a:spcAft>
              <a:defRPr/>
            </a:pPr>
            <a:r>
              <a:rPr lang="en-US" sz="2800" b="1" dirty="0">
                <a:solidFill>
                  <a:srgbClr val="C0504D"/>
                </a:solidFill>
                <a:latin typeface="Century Gothic" pitchFamily="34" charset="0"/>
                <a:ea typeface="+mn-ea"/>
                <a:cs typeface="Arial" pitchFamily="34" charset="0"/>
              </a:rPr>
              <a:t>Classification of </a:t>
            </a:r>
            <a:r>
              <a:rPr lang="en-US" sz="2800" b="1" dirty="0" smtClean="0">
                <a:solidFill>
                  <a:srgbClr val="C0504D"/>
                </a:solidFill>
                <a:latin typeface="Century Gothic" pitchFamily="34" charset="0"/>
                <a:ea typeface="+mn-ea"/>
                <a:cs typeface="Arial" pitchFamily="34" charset="0"/>
              </a:rPr>
              <a:t>Inventory Problems</a:t>
            </a:r>
            <a:endParaRPr lang="en-US" sz="4800" dirty="0"/>
          </a:p>
        </p:txBody>
      </p:sp>
      <p:sp>
        <p:nvSpPr>
          <p:cNvPr id="3" name="Slide Number Placeholder 2"/>
          <p:cNvSpPr>
            <a:spLocks noGrp="1"/>
          </p:cNvSpPr>
          <p:nvPr>
            <p:ph type="sldNum" sz="quarter" idx="12"/>
          </p:nvPr>
        </p:nvSpPr>
        <p:spPr/>
        <p:txBody>
          <a:bodyPr/>
          <a:lstStyle/>
          <a:p>
            <a:pPr>
              <a:defRPr/>
            </a:pPr>
            <a:fld id="{5DDD2674-6F32-4F9B-AEC4-F7BFF728185F}" type="slidenum">
              <a:rPr lang="en-US"/>
              <a:pPr>
                <a:defRPr/>
              </a:pPr>
              <a:t>28</a:t>
            </a:fld>
            <a:endParaRPr lang="en-US"/>
          </a:p>
        </p:txBody>
      </p:sp>
      <p:sp>
        <p:nvSpPr>
          <p:cNvPr id="4" name="TextBox 3"/>
          <p:cNvSpPr txBox="1"/>
          <p:nvPr/>
        </p:nvSpPr>
        <p:spPr>
          <a:xfrm>
            <a:off x="5105400" y="4476750"/>
            <a:ext cx="3962400" cy="647700"/>
          </a:xfrm>
          <a:prstGeom prst="rect">
            <a:avLst/>
          </a:prstGeom>
          <a:noFill/>
        </p:spPr>
        <p:txBody>
          <a:bodyPr wrap="none">
            <a:spAutoFit/>
          </a:bodyPr>
          <a:lstStyle/>
          <a:p>
            <a:pPr algn="ctr" fontAlgn="auto">
              <a:spcBef>
                <a:spcPts val="0"/>
              </a:spcBef>
              <a:spcAft>
                <a:spcPts val="0"/>
              </a:spcAft>
              <a:defRPr/>
            </a:pPr>
            <a:r>
              <a:rPr lang="en-US" sz="1200" b="1" dirty="0">
                <a:solidFill>
                  <a:schemeClr val="bg1">
                    <a:lumMod val="85000"/>
                  </a:schemeClr>
                </a:solidFill>
                <a:latin typeface="+mn-lt"/>
                <a:cs typeface="+mn-cs"/>
              </a:rPr>
              <a:t>PROF PRADIP KUMAR RAY</a:t>
            </a:r>
          </a:p>
          <a:p>
            <a:pPr algn="ctr" fontAlgn="auto">
              <a:spcBef>
                <a:spcPts val="0"/>
              </a:spcBef>
              <a:spcAft>
                <a:spcPts val="0"/>
              </a:spcAft>
              <a:defRPr/>
            </a:pPr>
            <a:r>
              <a:rPr lang="en-US" sz="1200" b="1" dirty="0">
                <a:solidFill>
                  <a:schemeClr val="bg1">
                    <a:lumMod val="85000"/>
                  </a:schemeClr>
                </a:solidFill>
                <a:latin typeface="+mn-lt"/>
                <a:cs typeface="+mn-cs"/>
              </a:rPr>
              <a:t>DEPARTMENT OF INDUSTRIAL AND SYSTEMS ENGINEERING</a:t>
            </a:r>
          </a:p>
          <a:p>
            <a:pPr algn="ctr" fontAlgn="auto">
              <a:spcBef>
                <a:spcPts val="0"/>
              </a:spcBef>
              <a:spcAft>
                <a:spcPts val="0"/>
              </a:spcAft>
              <a:defRPr/>
            </a:pPr>
            <a:r>
              <a:rPr lang="en-US" sz="1200" b="1" dirty="0">
                <a:solidFill>
                  <a:schemeClr val="bg1">
                    <a:lumMod val="85000"/>
                  </a:schemeClr>
                </a:solidFill>
                <a:latin typeface="+mn-lt"/>
                <a:cs typeface="+mn-cs"/>
              </a:rPr>
              <a:t>IIT KHARAGPUR</a:t>
            </a:r>
          </a:p>
        </p:txBody>
      </p:sp>
      <p:sp>
        <p:nvSpPr>
          <p:cNvPr id="5" name="TextBox 4"/>
          <p:cNvSpPr txBox="1"/>
          <p:nvPr/>
        </p:nvSpPr>
        <p:spPr>
          <a:xfrm>
            <a:off x="381000" y="742950"/>
            <a:ext cx="8458200" cy="1600200"/>
          </a:xfrm>
          <a:prstGeom prst="rect">
            <a:avLst/>
          </a:prstGeom>
          <a:noFill/>
        </p:spPr>
        <p:txBody>
          <a:bodyPr>
            <a:spAutoFit/>
          </a:bodyPr>
          <a:lstStyle/>
          <a:p>
            <a:pPr marL="285761" indent="-285761" algn="just" fontAlgn="auto">
              <a:spcBef>
                <a:spcPts val="0"/>
              </a:spcBef>
              <a:spcAft>
                <a:spcPts val="0"/>
              </a:spcAft>
              <a:buFont typeface="Arial" panose="020B0604020202020204" pitchFamily="34" charset="0"/>
              <a:buChar char="•"/>
              <a:defRPr/>
            </a:pPr>
            <a:r>
              <a:rPr lang="en-US" sz="2000" dirty="0">
                <a:latin typeface="+mn-lt"/>
                <a:cs typeface="+mn-cs"/>
              </a:rPr>
              <a:t>Each class of inventory problem is represented by a route as depicted in the Figure.</a:t>
            </a:r>
          </a:p>
          <a:p>
            <a:pPr marL="285761" indent="-285761" algn="just" fontAlgn="auto">
              <a:spcBef>
                <a:spcPts val="0"/>
              </a:spcBef>
              <a:spcAft>
                <a:spcPts val="0"/>
              </a:spcAft>
              <a:buFont typeface="Arial" panose="020B0604020202020204" pitchFamily="34" charset="0"/>
              <a:buChar char="•"/>
              <a:defRPr/>
            </a:pPr>
            <a:r>
              <a:rPr lang="en-US" sz="2000" dirty="0">
                <a:latin typeface="+mn-lt"/>
                <a:cs typeface="+mn-cs"/>
              </a:rPr>
              <a:t>In simplest form, the inventory problems can be classified as per the </a:t>
            </a:r>
            <a:r>
              <a:rPr lang="en-US" sz="2000" dirty="0" smtClean="0">
                <a:latin typeface="+mn-lt"/>
                <a:cs typeface="+mn-cs"/>
              </a:rPr>
              <a:t>following schemes:</a:t>
            </a:r>
            <a:endParaRPr lang="en-US" dirty="0">
              <a:latin typeface="+mn-lt"/>
              <a:cs typeface="+mn-cs"/>
            </a:endParaRPr>
          </a:p>
          <a:p>
            <a:pPr algn="just" fontAlgn="auto">
              <a:spcBef>
                <a:spcPts val="0"/>
              </a:spcBef>
              <a:spcAft>
                <a:spcPts val="0"/>
              </a:spcAft>
              <a:defRPr/>
            </a:pPr>
            <a:r>
              <a:rPr lang="en-US" dirty="0">
                <a:latin typeface="+mn-lt"/>
                <a:cs typeface="+mn-cs"/>
              </a:rPr>
              <a:t> </a:t>
            </a:r>
          </a:p>
        </p:txBody>
      </p:sp>
      <p:graphicFrame>
        <p:nvGraphicFramePr>
          <p:cNvPr id="6" name="Table 5"/>
          <p:cNvGraphicFramePr>
            <a:graphicFrameLocks noGrp="1"/>
          </p:cNvGraphicFramePr>
          <p:nvPr/>
        </p:nvGraphicFramePr>
        <p:xfrm>
          <a:off x="1905000" y="2266950"/>
          <a:ext cx="5715000" cy="1961536"/>
        </p:xfrm>
        <a:graphic>
          <a:graphicData uri="http://schemas.openxmlformats.org/drawingml/2006/table">
            <a:tbl>
              <a:tblPr firstRow="1" bandRow="1">
                <a:tableStyleId>{5940675A-B579-460E-94D1-54222C63F5DA}</a:tableStyleId>
              </a:tblPr>
              <a:tblGrid>
                <a:gridCol w="14097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gridCol w="1409700">
                  <a:extLst>
                    <a:ext uri="{9D8B030D-6E8A-4147-A177-3AD203B41FA5}">
                      <a16:colId xmlns:a16="http://schemas.microsoft.com/office/drawing/2014/main" val="20002"/>
                    </a:ext>
                  </a:extLst>
                </a:gridCol>
                <a:gridCol w="1485900">
                  <a:extLst>
                    <a:ext uri="{9D8B030D-6E8A-4147-A177-3AD203B41FA5}">
                      <a16:colId xmlns:a16="http://schemas.microsoft.com/office/drawing/2014/main" val="20003"/>
                    </a:ext>
                  </a:extLst>
                </a:gridCol>
              </a:tblGrid>
              <a:tr h="599768">
                <a:tc rowSpan="2">
                  <a:txBody>
                    <a:bodyPr/>
                    <a:lstStyle/>
                    <a:p>
                      <a:pPr algn="ctr"/>
                      <a:r>
                        <a:rPr lang="en-US" sz="2000" b="1" dirty="0" smtClean="0"/>
                        <a:t>Type</a:t>
                      </a:r>
                      <a:r>
                        <a:rPr lang="en-US" sz="2000" b="1" baseline="0" dirty="0" smtClean="0"/>
                        <a:t> of problem (Supply)</a:t>
                      </a:r>
                      <a:endParaRPr lang="en-US" sz="2000" b="1" dirty="0"/>
                    </a:p>
                  </a:txBody>
                  <a:tcPr/>
                </a:tc>
                <a:tc gridSpan="3">
                  <a:txBody>
                    <a:bodyPr/>
                    <a:lstStyle/>
                    <a:p>
                      <a:pPr algn="ctr"/>
                      <a:r>
                        <a:rPr lang="en-US" sz="2000" b="1" dirty="0" smtClean="0"/>
                        <a:t>Demand</a:t>
                      </a:r>
                      <a:endParaRPr lang="en-US" sz="2000" b="1"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67032">
                <a:tc vMerge="1">
                  <a:txBody>
                    <a:bodyPr/>
                    <a:lstStyle/>
                    <a:p>
                      <a:endParaRPr lang="en-US" dirty="0"/>
                    </a:p>
                  </a:txBody>
                  <a:tcPr/>
                </a:tc>
                <a:tc>
                  <a:txBody>
                    <a:bodyPr/>
                    <a:lstStyle/>
                    <a:p>
                      <a:pPr algn="ctr"/>
                      <a:r>
                        <a:rPr lang="en-US" sz="2000" b="1" dirty="0" smtClean="0"/>
                        <a:t>Certainty</a:t>
                      </a:r>
                      <a:endParaRPr lang="en-US" sz="2000" b="1" dirty="0"/>
                    </a:p>
                  </a:txBody>
                  <a:tcPr/>
                </a:tc>
                <a:tc>
                  <a:txBody>
                    <a:bodyPr/>
                    <a:lstStyle/>
                    <a:p>
                      <a:pPr algn="ctr"/>
                      <a:r>
                        <a:rPr lang="en-US" sz="2000" b="1" dirty="0" smtClean="0"/>
                        <a:t>Risk</a:t>
                      </a:r>
                      <a:endParaRPr lang="en-US" sz="2000" b="1" dirty="0"/>
                    </a:p>
                  </a:txBody>
                  <a:tcPr/>
                </a:tc>
                <a:tc>
                  <a:txBody>
                    <a:bodyPr/>
                    <a:lstStyle/>
                    <a:p>
                      <a:pPr algn="ctr"/>
                      <a:r>
                        <a:rPr lang="en-US" sz="2000" b="1" dirty="0" smtClean="0"/>
                        <a:t>Uncertainty</a:t>
                      </a:r>
                      <a:endParaRPr lang="en-US" sz="2000" b="1" dirty="0"/>
                    </a:p>
                  </a:txBody>
                  <a:tcPr/>
                </a:tc>
                <a:extLst>
                  <a:ext uri="{0D108BD9-81ED-4DB2-BD59-A6C34878D82A}">
                    <a16:rowId xmlns:a16="http://schemas.microsoft.com/office/drawing/2014/main" val="10001"/>
                  </a:ext>
                </a:extLst>
              </a:tr>
              <a:tr h="447368">
                <a:tc>
                  <a:txBody>
                    <a:bodyPr/>
                    <a:lstStyle/>
                    <a:p>
                      <a:pPr algn="ctr"/>
                      <a:r>
                        <a:rPr lang="en-US" sz="2000" b="1" dirty="0" smtClean="0"/>
                        <a:t>Static</a:t>
                      </a:r>
                      <a:endParaRPr lang="en-US" sz="2000" b="1" dirty="0"/>
                    </a:p>
                  </a:txBody>
                  <a:tcPr/>
                </a:tc>
                <a:tc>
                  <a:txBody>
                    <a:bodyPr/>
                    <a:lstStyle/>
                    <a:p>
                      <a:pPr marL="285750" indent="-285750" algn="ctr">
                        <a:buFont typeface="Wingdings" panose="05000000000000000000" pitchFamily="2" charset="2"/>
                        <a:buChar char="ü"/>
                      </a:pPr>
                      <a:r>
                        <a:rPr lang="en-US" sz="2000" dirty="0" smtClean="0"/>
                        <a:t>*</a:t>
                      </a:r>
                      <a:endParaRPr lang="en-US" sz="2000" dirty="0"/>
                    </a:p>
                  </a:txBody>
                  <a:tcPr/>
                </a:tc>
                <a:tc>
                  <a:txBody>
                    <a:bodyPr/>
                    <a:lstStyle/>
                    <a:p>
                      <a:pPr marL="285750" indent="-285750" algn="ctr">
                        <a:buFont typeface="Wingdings" panose="05000000000000000000" pitchFamily="2" charset="2"/>
                        <a:buChar char="ü"/>
                      </a:pPr>
                      <a:r>
                        <a:rPr lang="en-US" sz="2000" dirty="0" smtClean="0"/>
                        <a:t> </a:t>
                      </a:r>
                      <a:endParaRPr lang="en-US" sz="2000" dirty="0"/>
                    </a:p>
                  </a:txBody>
                  <a:tcPr/>
                </a:tc>
                <a:tc>
                  <a:txBody>
                    <a:bodyPr/>
                    <a:lstStyle/>
                    <a:p>
                      <a:pPr marL="285750" indent="-285750" algn="ctr">
                        <a:buFont typeface="Wingdings" panose="05000000000000000000" pitchFamily="2" charset="2"/>
                        <a:buChar char="ü"/>
                      </a:pPr>
                      <a:r>
                        <a:rPr lang="en-US" sz="2000" dirty="0" smtClean="0"/>
                        <a:t> </a:t>
                      </a:r>
                      <a:endParaRPr lang="en-US" sz="2000" dirty="0"/>
                    </a:p>
                  </a:txBody>
                  <a:tcPr/>
                </a:tc>
                <a:extLst>
                  <a:ext uri="{0D108BD9-81ED-4DB2-BD59-A6C34878D82A}">
                    <a16:rowId xmlns:a16="http://schemas.microsoft.com/office/drawing/2014/main" val="10002"/>
                  </a:ext>
                </a:extLst>
              </a:tr>
              <a:tr h="447368">
                <a:tc>
                  <a:txBody>
                    <a:bodyPr/>
                    <a:lstStyle/>
                    <a:p>
                      <a:pPr algn="ctr"/>
                      <a:r>
                        <a:rPr lang="en-US" sz="2000" b="1" dirty="0" smtClean="0"/>
                        <a:t>Dynamic</a:t>
                      </a:r>
                      <a:endParaRPr lang="en-US" sz="2000" b="1" dirty="0"/>
                    </a:p>
                  </a:txBody>
                  <a:tcPr/>
                </a:tc>
                <a:tc>
                  <a:txBody>
                    <a:bodyPr/>
                    <a:lstStyle/>
                    <a:p>
                      <a:pPr marL="285750" indent="-285750" algn="ctr">
                        <a:buFont typeface="Wingdings" panose="05000000000000000000" pitchFamily="2" charset="2"/>
                        <a:buChar char="ü"/>
                      </a:pPr>
                      <a:r>
                        <a:rPr lang="en-US" sz="2000" baseline="0" dirty="0" smtClean="0"/>
                        <a:t> </a:t>
                      </a:r>
                      <a:endParaRPr lang="en-US" sz="2000" dirty="0"/>
                    </a:p>
                  </a:txBody>
                  <a:tcPr/>
                </a:tc>
                <a:tc>
                  <a:txBody>
                    <a:bodyPr/>
                    <a:lstStyle/>
                    <a:p>
                      <a:pPr marL="285750" indent="-285750" algn="ctr">
                        <a:buFont typeface="Wingdings" panose="05000000000000000000" pitchFamily="2" charset="2"/>
                        <a:buChar char="ü"/>
                      </a:pPr>
                      <a:r>
                        <a:rPr lang="en-US" sz="2000" dirty="0" smtClean="0"/>
                        <a:t> </a:t>
                      </a:r>
                      <a:endParaRPr lang="en-US" sz="2000" dirty="0"/>
                    </a:p>
                  </a:txBody>
                  <a:tcPr/>
                </a:tc>
                <a:tc>
                  <a:txBody>
                    <a:bodyPr/>
                    <a:lstStyle/>
                    <a:p>
                      <a:pPr marL="285750" indent="-285750" algn="ctr">
                        <a:buFont typeface="Wingdings" panose="05000000000000000000" pitchFamily="2" charset="2"/>
                        <a:buChar char="ü"/>
                      </a:pPr>
                      <a:r>
                        <a:rPr lang="en-US" sz="2000" dirty="0" smtClean="0"/>
                        <a:t> </a:t>
                      </a:r>
                      <a:endParaRPr lang="en-US" sz="20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063282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85750"/>
            <a:ext cx="6629400" cy="609600"/>
          </a:xfrm>
        </p:spPr>
        <p:txBody>
          <a:bodyPr rtlCol="0">
            <a:noAutofit/>
          </a:bodyPr>
          <a:lstStyle/>
          <a:p>
            <a:pPr marL="342914" indent="-342914" defTabSz="914434" eaLnBrk="1" fontAlgn="auto" hangingPunct="1">
              <a:spcBef>
                <a:spcPct val="20000"/>
              </a:spcBef>
              <a:spcAft>
                <a:spcPts val="0"/>
              </a:spcAft>
              <a:defRPr/>
            </a:pPr>
            <a:r>
              <a:rPr lang="en-US" sz="2800" b="1" dirty="0">
                <a:solidFill>
                  <a:srgbClr val="C0504D"/>
                </a:solidFill>
                <a:latin typeface="Century Gothic" pitchFamily="34" charset="0"/>
                <a:ea typeface="+mn-ea"/>
                <a:cs typeface="Arial" pitchFamily="34" charset="0"/>
              </a:rPr>
              <a:t>Classification of </a:t>
            </a:r>
            <a:r>
              <a:rPr lang="en-US" sz="2800" b="1" dirty="0" smtClean="0">
                <a:solidFill>
                  <a:srgbClr val="C0504D"/>
                </a:solidFill>
                <a:latin typeface="Century Gothic" pitchFamily="34" charset="0"/>
                <a:ea typeface="+mn-ea"/>
                <a:cs typeface="Arial" pitchFamily="34" charset="0"/>
              </a:rPr>
              <a:t>Inventory Problems</a:t>
            </a:r>
            <a:endParaRPr lang="en-US" sz="4800" dirty="0"/>
          </a:p>
        </p:txBody>
      </p:sp>
      <p:sp>
        <p:nvSpPr>
          <p:cNvPr id="3" name="Slide Number Placeholder 2"/>
          <p:cNvSpPr>
            <a:spLocks noGrp="1"/>
          </p:cNvSpPr>
          <p:nvPr>
            <p:ph type="sldNum" sz="quarter" idx="12"/>
          </p:nvPr>
        </p:nvSpPr>
        <p:spPr/>
        <p:txBody>
          <a:bodyPr/>
          <a:lstStyle/>
          <a:p>
            <a:pPr>
              <a:defRPr/>
            </a:pPr>
            <a:fld id="{07519D79-0EED-432E-AF36-39B57EAF7FBF}" type="slidenum">
              <a:rPr lang="en-US"/>
              <a:pPr>
                <a:defRPr/>
              </a:pPr>
              <a:t>29</a:t>
            </a:fld>
            <a:endParaRPr lang="en-US"/>
          </a:p>
        </p:txBody>
      </p:sp>
      <p:sp>
        <p:nvSpPr>
          <p:cNvPr id="4" name="TextBox 3"/>
          <p:cNvSpPr txBox="1"/>
          <p:nvPr/>
        </p:nvSpPr>
        <p:spPr>
          <a:xfrm>
            <a:off x="5105400" y="4476750"/>
            <a:ext cx="3962400" cy="647700"/>
          </a:xfrm>
          <a:prstGeom prst="rect">
            <a:avLst/>
          </a:prstGeom>
          <a:noFill/>
        </p:spPr>
        <p:txBody>
          <a:bodyPr wrap="none">
            <a:spAutoFit/>
          </a:bodyPr>
          <a:lstStyle/>
          <a:p>
            <a:pPr algn="ctr" fontAlgn="auto">
              <a:spcBef>
                <a:spcPts val="0"/>
              </a:spcBef>
              <a:spcAft>
                <a:spcPts val="0"/>
              </a:spcAft>
              <a:defRPr/>
            </a:pPr>
            <a:r>
              <a:rPr lang="en-US" sz="1200" b="1" dirty="0">
                <a:solidFill>
                  <a:schemeClr val="bg1">
                    <a:lumMod val="85000"/>
                  </a:schemeClr>
                </a:solidFill>
                <a:latin typeface="+mn-lt"/>
                <a:cs typeface="+mn-cs"/>
              </a:rPr>
              <a:t>PROF PRADIP KUMAR RAY</a:t>
            </a:r>
          </a:p>
          <a:p>
            <a:pPr algn="ctr" fontAlgn="auto">
              <a:spcBef>
                <a:spcPts val="0"/>
              </a:spcBef>
              <a:spcAft>
                <a:spcPts val="0"/>
              </a:spcAft>
              <a:defRPr/>
            </a:pPr>
            <a:r>
              <a:rPr lang="en-US" sz="1200" b="1" dirty="0">
                <a:solidFill>
                  <a:schemeClr val="bg1">
                    <a:lumMod val="85000"/>
                  </a:schemeClr>
                </a:solidFill>
                <a:latin typeface="+mn-lt"/>
                <a:cs typeface="+mn-cs"/>
              </a:rPr>
              <a:t>DEPARTMENT OF INDUSTRIAL AND SYSTEMS ENGINEERING</a:t>
            </a:r>
          </a:p>
          <a:p>
            <a:pPr algn="ctr" fontAlgn="auto">
              <a:spcBef>
                <a:spcPts val="0"/>
              </a:spcBef>
              <a:spcAft>
                <a:spcPts val="0"/>
              </a:spcAft>
              <a:defRPr/>
            </a:pPr>
            <a:r>
              <a:rPr lang="en-US" sz="1200" b="1" dirty="0">
                <a:solidFill>
                  <a:schemeClr val="bg1">
                    <a:lumMod val="85000"/>
                  </a:schemeClr>
                </a:solidFill>
                <a:latin typeface="+mn-lt"/>
                <a:cs typeface="+mn-cs"/>
              </a:rPr>
              <a:t>IIT KHARAGPUR</a:t>
            </a:r>
          </a:p>
        </p:txBody>
      </p:sp>
      <p:sp>
        <p:nvSpPr>
          <p:cNvPr id="7" name="TextBox 6"/>
          <p:cNvSpPr txBox="1"/>
          <p:nvPr/>
        </p:nvSpPr>
        <p:spPr>
          <a:xfrm>
            <a:off x="381000" y="1200150"/>
            <a:ext cx="8458200" cy="2524125"/>
          </a:xfrm>
          <a:prstGeom prst="rect">
            <a:avLst/>
          </a:prstGeom>
          <a:noFill/>
        </p:spPr>
        <p:txBody>
          <a:bodyPr>
            <a:spAutoFit/>
          </a:bodyPr>
          <a:lstStyle/>
          <a:p>
            <a:pPr marL="285761" indent="-285761" algn="just" fontAlgn="auto">
              <a:spcBef>
                <a:spcPts val="0"/>
              </a:spcBef>
              <a:spcAft>
                <a:spcPts val="0"/>
              </a:spcAft>
              <a:buFont typeface="Arial" panose="020B0604020202020204" pitchFamily="34" charset="0"/>
              <a:buChar char="•"/>
              <a:defRPr/>
            </a:pPr>
            <a:r>
              <a:rPr lang="en-US" sz="2000" b="1" dirty="0">
                <a:latin typeface="+mn-lt"/>
                <a:cs typeface="+mn-cs"/>
              </a:rPr>
              <a:t>There are six classes of problems</a:t>
            </a:r>
            <a:r>
              <a:rPr lang="en-US" sz="2000" dirty="0">
                <a:latin typeface="+mn-lt"/>
                <a:cs typeface="+mn-cs"/>
              </a:rPr>
              <a:t>. </a:t>
            </a:r>
          </a:p>
          <a:p>
            <a:pPr marL="285761" indent="-285761" algn="just" fontAlgn="auto">
              <a:spcBef>
                <a:spcPts val="0"/>
              </a:spcBef>
              <a:spcAft>
                <a:spcPts val="0"/>
              </a:spcAft>
              <a:buFont typeface="Arial" panose="020B0604020202020204" pitchFamily="34" charset="0"/>
              <a:buChar char="•"/>
              <a:defRPr/>
            </a:pPr>
            <a:endParaRPr lang="en-US" sz="2000" dirty="0">
              <a:latin typeface="+mn-lt"/>
              <a:cs typeface="+mn-cs"/>
            </a:endParaRPr>
          </a:p>
          <a:p>
            <a:pPr marL="285761" indent="-285761" algn="just" fontAlgn="auto">
              <a:spcBef>
                <a:spcPts val="0"/>
              </a:spcBef>
              <a:spcAft>
                <a:spcPts val="0"/>
              </a:spcAft>
              <a:buFont typeface="Arial" panose="020B0604020202020204" pitchFamily="34" charset="0"/>
              <a:buChar char="•"/>
              <a:defRPr/>
            </a:pPr>
            <a:r>
              <a:rPr lang="en-US" sz="2000" b="1" dirty="0">
                <a:latin typeface="+mn-lt"/>
                <a:cs typeface="+mn-cs"/>
              </a:rPr>
              <a:t>However, static inventory problem under certainty does not come under inventory problem </a:t>
            </a:r>
            <a:r>
              <a:rPr lang="en-US" sz="2000" dirty="0">
                <a:latin typeface="+mn-lt"/>
                <a:cs typeface="+mn-cs"/>
              </a:rPr>
              <a:t>as two decisions (when to order and how much to order) can be made without even formulating the problem. The decisions are already known. Only when a number of items are considered under this class, the problem may </a:t>
            </a:r>
            <a:r>
              <a:rPr lang="en-US" sz="2000" dirty="0" smtClean="0">
                <a:latin typeface="+mn-lt"/>
                <a:cs typeface="+mn-cs"/>
              </a:rPr>
              <a:t>be referred </a:t>
            </a:r>
            <a:r>
              <a:rPr lang="en-US" sz="2000" dirty="0">
                <a:latin typeface="+mn-lt"/>
                <a:cs typeface="+mn-cs"/>
              </a:rPr>
              <a:t>to </a:t>
            </a:r>
            <a:r>
              <a:rPr lang="en-US" sz="2000" dirty="0" smtClean="0">
                <a:latin typeface="+mn-lt"/>
                <a:cs typeface="+mn-cs"/>
              </a:rPr>
              <a:t>as a </a:t>
            </a:r>
            <a:r>
              <a:rPr lang="en-US" sz="2000" dirty="0">
                <a:latin typeface="+mn-lt"/>
                <a:cs typeface="+mn-cs"/>
              </a:rPr>
              <a:t>typical scheduling problem.</a:t>
            </a:r>
          </a:p>
          <a:p>
            <a:pPr algn="just" fontAlgn="auto">
              <a:spcBef>
                <a:spcPts val="0"/>
              </a:spcBef>
              <a:spcAft>
                <a:spcPts val="0"/>
              </a:spcAft>
              <a:defRPr/>
            </a:pPr>
            <a:r>
              <a:rPr lang="en-US" dirty="0">
                <a:latin typeface="+mn-lt"/>
                <a:cs typeface="+mn-cs"/>
              </a:rPr>
              <a:t> </a:t>
            </a:r>
          </a:p>
        </p:txBody>
      </p:sp>
    </p:spTree>
    <p:extLst>
      <p:ext uri="{BB962C8B-B14F-4D97-AF65-F5344CB8AC3E}">
        <p14:creationId xmlns:p14="http://schemas.microsoft.com/office/powerpoint/2010/main" val="3502043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381000" y="3009900"/>
            <a:ext cx="8229600" cy="857250"/>
          </a:xfrm>
        </p:spPr>
        <p:txBody>
          <a:bodyPr>
            <a:normAutofit fontScale="90000"/>
          </a:bodyPr>
          <a:lstStyle/>
          <a:p>
            <a:pPr algn="l" eaLnBrk="1" hangingPunct="1">
              <a:defRPr/>
            </a:pPr>
            <a:r>
              <a:rPr lang="en-US" dirty="0" smtClean="0"/>
              <a:t/>
            </a:r>
            <a:br>
              <a:rPr lang="en-US" dirty="0" smtClean="0"/>
            </a:br>
            <a:endParaRPr lang="en-US" dirty="0"/>
          </a:p>
        </p:txBody>
      </p:sp>
      <p:sp>
        <p:nvSpPr>
          <p:cNvPr id="4099" name="Slide Number Placeholder 3"/>
          <p:cNvSpPr>
            <a:spLocks noGrp="1"/>
          </p:cNvSpPr>
          <p:nvPr>
            <p:ph type="sldNum" sz="quarter" idx="12"/>
          </p:nvPr>
        </p:nvSpPr>
        <p:spPr bwMode="auto">
          <a:noFill/>
          <a:ln>
            <a:miter lim="800000"/>
            <a:headEnd/>
            <a:tailEnd/>
          </a:ln>
        </p:spPr>
        <p:txBody>
          <a:bodyPr/>
          <a:lstStyle/>
          <a:p>
            <a:fld id="{AB7B2164-8D04-4DF5-819A-9D87F9DED978}" type="slidenum">
              <a:rPr lang="en-US" smtClean="0"/>
              <a:pPr/>
              <a:t>3</a:t>
            </a:fld>
            <a:endParaRPr lang="en-US" smtClean="0"/>
          </a:p>
        </p:txBody>
      </p:sp>
      <p:sp>
        <p:nvSpPr>
          <p:cNvPr id="3" name="TextBox 2"/>
          <p:cNvSpPr txBox="1"/>
          <p:nvPr/>
        </p:nvSpPr>
        <p:spPr>
          <a:xfrm>
            <a:off x="76200" y="398463"/>
            <a:ext cx="9067800" cy="954087"/>
          </a:xfrm>
          <a:prstGeom prst="rect">
            <a:avLst/>
          </a:prstGeom>
          <a:noFill/>
        </p:spPr>
        <p:txBody>
          <a:bodyPr>
            <a:spAutoFit/>
          </a:bodyPr>
          <a:lstStyle/>
          <a:p>
            <a:pPr eaLnBrk="1" hangingPunct="1">
              <a:defRPr/>
            </a:pPr>
            <a:r>
              <a:rPr lang="en-US" sz="2800" b="1" dirty="0">
                <a:solidFill>
                  <a:schemeClr val="accent2"/>
                </a:solidFill>
                <a:latin typeface="Century Gothic" pitchFamily="34" charset="0"/>
                <a:cs typeface="Arial" panose="020B0604020202020204" pitchFamily="34" charset="0"/>
              </a:rPr>
              <a:t>Introduction to Inventory and Materials Management</a:t>
            </a:r>
            <a:endParaRPr lang="en-US" sz="2800" b="1" dirty="0">
              <a:solidFill>
                <a:schemeClr val="accent2">
                  <a:lumMod val="75000"/>
                </a:schemeClr>
              </a:solidFill>
              <a:latin typeface="Century Gothic" pitchFamily="34" charset="0"/>
            </a:endParaRPr>
          </a:p>
        </p:txBody>
      </p:sp>
      <p:sp>
        <p:nvSpPr>
          <p:cNvPr id="4101" name="TextBox 5"/>
          <p:cNvSpPr txBox="1">
            <a:spLocks noChangeArrowheads="1"/>
          </p:cNvSpPr>
          <p:nvPr/>
        </p:nvSpPr>
        <p:spPr bwMode="auto">
          <a:xfrm>
            <a:off x="381000" y="1498600"/>
            <a:ext cx="8472488" cy="2216150"/>
          </a:xfrm>
          <a:prstGeom prst="rect">
            <a:avLst/>
          </a:prstGeom>
          <a:noFill/>
          <a:ln>
            <a:noFill/>
          </a:ln>
          <a:extLst/>
        </p:spPr>
        <p:txBody>
          <a:bodyPr>
            <a:spAutoFit/>
          </a:bodyPr>
          <a:lstStyle>
            <a:lvl1pPr marL="285750" indent="-28575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lnSpc>
                <a:spcPct val="150000"/>
              </a:lnSpc>
              <a:buFont typeface="Wingdings" panose="05000000000000000000" pitchFamily="2" charset="2"/>
              <a:buChar char="ü"/>
              <a:defRPr/>
            </a:pPr>
            <a:r>
              <a:rPr lang="en-US" sz="2400" b="1" dirty="0" smtClean="0">
                <a:latin typeface="+mn-lt"/>
              </a:rPr>
              <a:t>Importance of Inventory/Materials Management System</a:t>
            </a:r>
          </a:p>
          <a:p>
            <a:pPr algn="just" eaLnBrk="1" hangingPunct="1">
              <a:lnSpc>
                <a:spcPct val="150000"/>
              </a:lnSpc>
              <a:buFont typeface="Wingdings" panose="05000000000000000000" pitchFamily="2" charset="2"/>
              <a:buChar char="ü"/>
              <a:defRPr/>
            </a:pPr>
            <a:r>
              <a:rPr lang="en-US" sz="2400" b="1" dirty="0" smtClean="0">
                <a:latin typeface="+mn-lt"/>
              </a:rPr>
              <a:t>Inventory and its Definitions</a:t>
            </a:r>
          </a:p>
          <a:p>
            <a:pPr algn="just" eaLnBrk="1" hangingPunct="1">
              <a:lnSpc>
                <a:spcPct val="150000"/>
              </a:lnSpc>
              <a:buFont typeface="Wingdings" panose="05000000000000000000" pitchFamily="2" charset="2"/>
              <a:buChar char="ü"/>
              <a:defRPr/>
            </a:pPr>
            <a:r>
              <a:rPr lang="en-US" sz="2400" b="1" dirty="0" smtClean="0">
                <a:latin typeface="+mn-lt"/>
              </a:rPr>
              <a:t>Types of Inventory</a:t>
            </a:r>
          </a:p>
          <a:p>
            <a:pPr algn="just" eaLnBrk="1" hangingPunct="1">
              <a:lnSpc>
                <a:spcPct val="150000"/>
              </a:lnSpc>
              <a:defRPr/>
            </a:pPr>
            <a:r>
              <a:rPr lang="en-US" sz="2000" b="1" dirty="0" smtClean="0">
                <a:solidFill>
                  <a:srgbClr val="FF0000"/>
                </a:solidFill>
              </a:rPr>
              <a:t>   </a:t>
            </a:r>
          </a:p>
        </p:txBody>
      </p:sp>
      <p:sp>
        <p:nvSpPr>
          <p:cNvPr id="11" name="TextBox 10"/>
          <p:cNvSpPr txBox="1"/>
          <p:nvPr/>
        </p:nvSpPr>
        <p:spPr>
          <a:xfrm>
            <a:off x="5105400" y="4476750"/>
            <a:ext cx="3962400" cy="647700"/>
          </a:xfrm>
          <a:prstGeom prst="rect">
            <a:avLst/>
          </a:prstGeom>
          <a:noFill/>
        </p:spPr>
        <p:txBody>
          <a:bodyPr wrap="none">
            <a:spAutoFit/>
          </a:bodyPr>
          <a:lstStyle/>
          <a:p>
            <a:pPr algn="ctr" eaLnBrk="1" hangingPunct="1">
              <a:defRPr/>
            </a:pPr>
            <a:r>
              <a:rPr lang="en-US" sz="1200" b="1" dirty="0">
                <a:solidFill>
                  <a:schemeClr val="bg1">
                    <a:lumMod val="85000"/>
                  </a:schemeClr>
                </a:solidFill>
                <a:latin typeface="+mn-lt"/>
              </a:rPr>
              <a:t>PROF PRADIP KUMAR RAY</a:t>
            </a:r>
          </a:p>
          <a:p>
            <a:pPr algn="ctr" eaLnBrk="1" hangingPunct="1">
              <a:defRPr/>
            </a:pPr>
            <a:r>
              <a:rPr lang="en-US" sz="1200" b="1" dirty="0">
                <a:solidFill>
                  <a:schemeClr val="bg1">
                    <a:lumMod val="85000"/>
                  </a:schemeClr>
                </a:solidFill>
                <a:latin typeface="+mn-lt"/>
              </a:rPr>
              <a:t>DEPARTMENT OF INDUSTRIAL AND SYSTEMS ENGINEERING</a:t>
            </a:r>
          </a:p>
          <a:p>
            <a:pPr algn="ctr" eaLnBrk="1" hangingPunct="1">
              <a:defRPr/>
            </a:pPr>
            <a:r>
              <a:rPr lang="en-US" sz="1200" b="1" dirty="0">
                <a:solidFill>
                  <a:schemeClr val="bg1">
                    <a:lumMod val="85000"/>
                  </a:schemeClr>
                </a:solidFill>
                <a:latin typeface="+mn-lt"/>
              </a:rPr>
              <a:t>IIT KHARAGPUR</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85750"/>
            <a:ext cx="5562600" cy="609600"/>
          </a:xfrm>
        </p:spPr>
        <p:txBody>
          <a:bodyPr rtlCol="0">
            <a:normAutofit/>
          </a:bodyPr>
          <a:lstStyle/>
          <a:p>
            <a:pPr marL="342914" indent="-342914" defTabSz="914434" eaLnBrk="1" fontAlgn="auto" hangingPunct="1">
              <a:spcBef>
                <a:spcPct val="20000"/>
              </a:spcBef>
              <a:spcAft>
                <a:spcPts val="0"/>
              </a:spcAft>
              <a:defRPr/>
            </a:pPr>
            <a:r>
              <a:rPr lang="en-US" sz="2800" b="1" dirty="0" smtClean="0">
                <a:solidFill>
                  <a:srgbClr val="C0504D"/>
                </a:solidFill>
                <a:latin typeface="Century Gothic" pitchFamily="34" charset="0"/>
                <a:ea typeface="+mn-ea"/>
                <a:cs typeface="Arial" pitchFamily="34" charset="0"/>
              </a:rPr>
              <a:t>Inventory Costs</a:t>
            </a:r>
            <a:endParaRPr lang="en-US" sz="4800" dirty="0"/>
          </a:p>
        </p:txBody>
      </p:sp>
      <p:sp>
        <p:nvSpPr>
          <p:cNvPr id="3" name="Slide Number Placeholder 2"/>
          <p:cNvSpPr>
            <a:spLocks noGrp="1"/>
          </p:cNvSpPr>
          <p:nvPr>
            <p:ph type="sldNum" sz="quarter" idx="12"/>
          </p:nvPr>
        </p:nvSpPr>
        <p:spPr/>
        <p:txBody>
          <a:bodyPr/>
          <a:lstStyle/>
          <a:p>
            <a:pPr>
              <a:defRPr/>
            </a:pPr>
            <a:fld id="{D278A8CB-D222-48BE-A8BB-31422621AE67}" type="slidenum">
              <a:rPr lang="en-US"/>
              <a:pPr>
                <a:defRPr/>
              </a:pPr>
              <a:t>30</a:t>
            </a:fld>
            <a:endParaRPr lang="en-US"/>
          </a:p>
        </p:txBody>
      </p:sp>
      <p:sp>
        <p:nvSpPr>
          <p:cNvPr id="4" name="TextBox 3"/>
          <p:cNvSpPr txBox="1"/>
          <p:nvPr/>
        </p:nvSpPr>
        <p:spPr>
          <a:xfrm>
            <a:off x="5105400" y="4476750"/>
            <a:ext cx="3962400" cy="647700"/>
          </a:xfrm>
          <a:prstGeom prst="rect">
            <a:avLst/>
          </a:prstGeom>
          <a:noFill/>
        </p:spPr>
        <p:txBody>
          <a:bodyPr wrap="none">
            <a:spAutoFit/>
          </a:bodyPr>
          <a:lstStyle/>
          <a:p>
            <a:pPr algn="ctr" fontAlgn="auto">
              <a:spcBef>
                <a:spcPts val="0"/>
              </a:spcBef>
              <a:spcAft>
                <a:spcPts val="0"/>
              </a:spcAft>
              <a:defRPr/>
            </a:pPr>
            <a:r>
              <a:rPr lang="en-US" sz="1200" b="1" dirty="0">
                <a:solidFill>
                  <a:schemeClr val="bg1">
                    <a:lumMod val="85000"/>
                  </a:schemeClr>
                </a:solidFill>
                <a:latin typeface="+mn-lt"/>
                <a:cs typeface="+mn-cs"/>
              </a:rPr>
              <a:t>PROF PRADIP KUMAR RAY</a:t>
            </a:r>
          </a:p>
          <a:p>
            <a:pPr algn="ctr" fontAlgn="auto">
              <a:spcBef>
                <a:spcPts val="0"/>
              </a:spcBef>
              <a:spcAft>
                <a:spcPts val="0"/>
              </a:spcAft>
              <a:defRPr/>
            </a:pPr>
            <a:r>
              <a:rPr lang="en-US" sz="1200" b="1" dirty="0">
                <a:solidFill>
                  <a:schemeClr val="bg1">
                    <a:lumMod val="85000"/>
                  </a:schemeClr>
                </a:solidFill>
                <a:latin typeface="+mn-lt"/>
                <a:cs typeface="+mn-cs"/>
              </a:rPr>
              <a:t>DEPARTMENT OF INDUSTRIAL AND SYSTEMS ENGINEERING</a:t>
            </a:r>
          </a:p>
          <a:p>
            <a:pPr algn="ctr" fontAlgn="auto">
              <a:spcBef>
                <a:spcPts val="0"/>
              </a:spcBef>
              <a:spcAft>
                <a:spcPts val="0"/>
              </a:spcAft>
              <a:defRPr/>
            </a:pPr>
            <a:r>
              <a:rPr lang="en-US" sz="1200" b="1" dirty="0">
                <a:solidFill>
                  <a:schemeClr val="bg1">
                    <a:lumMod val="85000"/>
                  </a:schemeClr>
                </a:solidFill>
                <a:latin typeface="+mn-lt"/>
                <a:cs typeface="+mn-cs"/>
              </a:rPr>
              <a:t>IIT KHARAGPUR</a:t>
            </a:r>
          </a:p>
        </p:txBody>
      </p:sp>
      <p:sp>
        <p:nvSpPr>
          <p:cNvPr id="5" name="TextBox 4"/>
          <p:cNvSpPr txBox="1"/>
          <p:nvPr/>
        </p:nvSpPr>
        <p:spPr>
          <a:xfrm>
            <a:off x="381000" y="1200150"/>
            <a:ext cx="8458200" cy="2831544"/>
          </a:xfrm>
          <a:prstGeom prst="rect">
            <a:avLst/>
          </a:prstGeom>
          <a:noFill/>
        </p:spPr>
        <p:txBody>
          <a:bodyPr>
            <a:spAutoFit/>
          </a:bodyPr>
          <a:lstStyle/>
          <a:p>
            <a:pPr marL="285761" indent="-285761" algn="just" fontAlgn="auto">
              <a:spcBef>
                <a:spcPts val="0"/>
              </a:spcBef>
              <a:spcAft>
                <a:spcPts val="0"/>
              </a:spcAft>
              <a:buFont typeface="Arial" panose="020B0604020202020204" pitchFamily="34" charset="0"/>
              <a:buChar char="•"/>
              <a:defRPr/>
            </a:pPr>
            <a:r>
              <a:rPr lang="en-US" sz="2000" dirty="0">
                <a:latin typeface="+mn-lt"/>
                <a:cs typeface="+mn-cs"/>
              </a:rPr>
              <a:t>While formulating any class of problem, we need to know the working of the inventory control system, its parameters, the constraints, if any, and assumptions for modelling.</a:t>
            </a:r>
          </a:p>
          <a:p>
            <a:pPr marL="285761" indent="-285761" algn="just" fontAlgn="auto">
              <a:spcBef>
                <a:spcPts val="0"/>
              </a:spcBef>
              <a:spcAft>
                <a:spcPts val="0"/>
              </a:spcAft>
              <a:buFont typeface="Arial" panose="020B0604020202020204" pitchFamily="34" charset="0"/>
              <a:buChar char="•"/>
              <a:defRPr/>
            </a:pPr>
            <a:r>
              <a:rPr lang="en-US" sz="2000" dirty="0">
                <a:latin typeface="+mn-lt"/>
                <a:cs typeface="+mn-cs"/>
              </a:rPr>
              <a:t>Usually the values of these parameters are determined such that the cost of the inventory control system under consideration is held at a minimum level.</a:t>
            </a:r>
          </a:p>
          <a:p>
            <a:pPr marL="285761" indent="-285761" algn="just" fontAlgn="auto">
              <a:spcBef>
                <a:spcPts val="0"/>
              </a:spcBef>
              <a:spcAft>
                <a:spcPts val="0"/>
              </a:spcAft>
              <a:buFont typeface="Arial" panose="020B0604020202020204" pitchFamily="34" charset="0"/>
              <a:buChar char="•"/>
              <a:defRPr/>
            </a:pPr>
            <a:endParaRPr lang="en-US" sz="2000" dirty="0">
              <a:latin typeface="+mn-lt"/>
              <a:cs typeface="+mn-cs"/>
            </a:endParaRPr>
          </a:p>
          <a:p>
            <a:pPr marL="285761" indent="-285761" algn="just" fontAlgn="auto">
              <a:spcBef>
                <a:spcPts val="0"/>
              </a:spcBef>
              <a:spcAft>
                <a:spcPts val="0"/>
              </a:spcAft>
              <a:buFont typeface="Arial" panose="020B0604020202020204" pitchFamily="34" charset="0"/>
              <a:buChar char="•"/>
              <a:defRPr/>
            </a:pPr>
            <a:r>
              <a:rPr lang="en-US" sz="2000" b="1" dirty="0">
                <a:latin typeface="+mn-lt"/>
                <a:cs typeface="+mn-cs"/>
              </a:rPr>
              <a:t>In this context, the types of inventory-related costs are to be </a:t>
            </a:r>
            <a:r>
              <a:rPr lang="en-US" sz="2000" b="1" dirty="0" smtClean="0">
                <a:latin typeface="+mn-lt"/>
                <a:cs typeface="+mn-cs"/>
              </a:rPr>
              <a:t>known and identified</a:t>
            </a:r>
            <a:r>
              <a:rPr lang="en-US" sz="2000" b="1" dirty="0">
                <a:latin typeface="+mn-lt"/>
                <a:cs typeface="+mn-cs"/>
              </a:rPr>
              <a:t>. </a:t>
            </a:r>
          </a:p>
          <a:p>
            <a:pPr algn="just" fontAlgn="auto">
              <a:spcBef>
                <a:spcPts val="0"/>
              </a:spcBef>
              <a:spcAft>
                <a:spcPts val="0"/>
              </a:spcAft>
              <a:defRPr/>
            </a:pPr>
            <a:r>
              <a:rPr lang="en-US" dirty="0">
                <a:latin typeface="+mn-lt"/>
                <a:cs typeface="+mn-cs"/>
              </a:rPr>
              <a:t> </a:t>
            </a:r>
          </a:p>
        </p:txBody>
      </p:sp>
    </p:spTree>
    <p:extLst>
      <p:ext uri="{BB962C8B-B14F-4D97-AF65-F5344CB8AC3E}">
        <p14:creationId xmlns:p14="http://schemas.microsoft.com/office/powerpoint/2010/main" val="41592903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85750"/>
            <a:ext cx="5562600" cy="609600"/>
          </a:xfrm>
        </p:spPr>
        <p:txBody>
          <a:bodyPr rtlCol="0">
            <a:normAutofit/>
          </a:bodyPr>
          <a:lstStyle/>
          <a:p>
            <a:pPr marL="342914" indent="-342914" defTabSz="914434" eaLnBrk="1" fontAlgn="auto" hangingPunct="1">
              <a:spcBef>
                <a:spcPct val="20000"/>
              </a:spcBef>
              <a:spcAft>
                <a:spcPts val="0"/>
              </a:spcAft>
              <a:defRPr/>
            </a:pPr>
            <a:r>
              <a:rPr lang="en-US" sz="2800" b="1" dirty="0" smtClean="0">
                <a:solidFill>
                  <a:srgbClr val="C0504D"/>
                </a:solidFill>
                <a:latin typeface="Century Gothic" pitchFamily="34" charset="0"/>
                <a:ea typeface="+mn-ea"/>
                <a:cs typeface="Arial" pitchFamily="34" charset="0"/>
              </a:rPr>
              <a:t>Inventory Costs</a:t>
            </a:r>
            <a:endParaRPr lang="en-US" sz="4800" dirty="0"/>
          </a:p>
        </p:txBody>
      </p:sp>
      <p:sp>
        <p:nvSpPr>
          <p:cNvPr id="3" name="Slide Number Placeholder 2"/>
          <p:cNvSpPr>
            <a:spLocks noGrp="1"/>
          </p:cNvSpPr>
          <p:nvPr>
            <p:ph type="sldNum" sz="quarter" idx="12"/>
          </p:nvPr>
        </p:nvSpPr>
        <p:spPr/>
        <p:txBody>
          <a:bodyPr/>
          <a:lstStyle/>
          <a:p>
            <a:pPr>
              <a:defRPr/>
            </a:pPr>
            <a:fld id="{43830DE0-7400-4125-BEA2-5B67AB91BBDF}" type="slidenum">
              <a:rPr lang="en-US"/>
              <a:pPr>
                <a:defRPr/>
              </a:pPr>
              <a:t>31</a:t>
            </a:fld>
            <a:endParaRPr lang="en-US"/>
          </a:p>
        </p:txBody>
      </p:sp>
      <p:sp>
        <p:nvSpPr>
          <p:cNvPr id="4" name="TextBox 3"/>
          <p:cNvSpPr txBox="1"/>
          <p:nvPr/>
        </p:nvSpPr>
        <p:spPr>
          <a:xfrm>
            <a:off x="5105400" y="4476750"/>
            <a:ext cx="3962400" cy="647700"/>
          </a:xfrm>
          <a:prstGeom prst="rect">
            <a:avLst/>
          </a:prstGeom>
          <a:noFill/>
        </p:spPr>
        <p:txBody>
          <a:bodyPr wrap="none">
            <a:spAutoFit/>
          </a:bodyPr>
          <a:lstStyle/>
          <a:p>
            <a:pPr algn="ctr" fontAlgn="auto">
              <a:spcBef>
                <a:spcPts val="0"/>
              </a:spcBef>
              <a:spcAft>
                <a:spcPts val="0"/>
              </a:spcAft>
              <a:defRPr/>
            </a:pPr>
            <a:r>
              <a:rPr lang="en-US" sz="1200" b="1" dirty="0">
                <a:solidFill>
                  <a:schemeClr val="bg1">
                    <a:lumMod val="85000"/>
                  </a:schemeClr>
                </a:solidFill>
                <a:latin typeface="+mn-lt"/>
                <a:cs typeface="+mn-cs"/>
              </a:rPr>
              <a:t>PROF PRADIP KUMAR RAY</a:t>
            </a:r>
          </a:p>
          <a:p>
            <a:pPr algn="ctr" fontAlgn="auto">
              <a:spcBef>
                <a:spcPts val="0"/>
              </a:spcBef>
              <a:spcAft>
                <a:spcPts val="0"/>
              </a:spcAft>
              <a:defRPr/>
            </a:pPr>
            <a:r>
              <a:rPr lang="en-US" sz="1200" b="1" dirty="0">
                <a:solidFill>
                  <a:schemeClr val="bg1">
                    <a:lumMod val="85000"/>
                  </a:schemeClr>
                </a:solidFill>
                <a:latin typeface="+mn-lt"/>
                <a:cs typeface="+mn-cs"/>
              </a:rPr>
              <a:t>DEPARTMENT OF INDUSTRIAL AND SYSTEMS ENGINEERING</a:t>
            </a:r>
          </a:p>
          <a:p>
            <a:pPr algn="ctr" fontAlgn="auto">
              <a:spcBef>
                <a:spcPts val="0"/>
              </a:spcBef>
              <a:spcAft>
                <a:spcPts val="0"/>
              </a:spcAft>
              <a:defRPr/>
            </a:pPr>
            <a:r>
              <a:rPr lang="en-US" sz="1200" b="1" dirty="0">
                <a:solidFill>
                  <a:schemeClr val="bg1">
                    <a:lumMod val="85000"/>
                  </a:schemeClr>
                </a:solidFill>
                <a:latin typeface="+mn-lt"/>
                <a:cs typeface="+mn-cs"/>
              </a:rPr>
              <a:t>IIT KHARAGPUR</a:t>
            </a:r>
          </a:p>
        </p:txBody>
      </p:sp>
      <p:sp>
        <p:nvSpPr>
          <p:cNvPr id="5" name="TextBox 4"/>
          <p:cNvSpPr txBox="1"/>
          <p:nvPr/>
        </p:nvSpPr>
        <p:spPr>
          <a:xfrm>
            <a:off x="381000" y="971550"/>
            <a:ext cx="8458200" cy="3446463"/>
          </a:xfrm>
          <a:prstGeom prst="rect">
            <a:avLst/>
          </a:prstGeom>
          <a:noFill/>
        </p:spPr>
        <p:txBody>
          <a:bodyPr>
            <a:spAutoFit/>
          </a:bodyPr>
          <a:lstStyle/>
          <a:p>
            <a:pPr marL="515938" indent="-404813" algn="just" fontAlgn="auto">
              <a:spcBef>
                <a:spcPts val="0"/>
              </a:spcBef>
              <a:spcAft>
                <a:spcPts val="0"/>
              </a:spcAft>
              <a:buFont typeface="Arial" pitchFamily="34" charset="0"/>
              <a:buChar char="•"/>
              <a:defRPr/>
            </a:pPr>
            <a:r>
              <a:rPr lang="en-US" sz="2000" b="1" dirty="0">
                <a:latin typeface="+mn-lt"/>
                <a:cs typeface="+mn-cs"/>
              </a:rPr>
              <a:t>There are a number of inventory-related costs </a:t>
            </a:r>
            <a:r>
              <a:rPr lang="en-US" sz="2000" dirty="0">
                <a:latin typeface="+mn-lt"/>
                <a:cs typeface="+mn-cs"/>
              </a:rPr>
              <a:t>that need to be considered. </a:t>
            </a:r>
            <a:r>
              <a:rPr lang="en-US" sz="2000" dirty="0">
                <a:solidFill>
                  <a:prstClr val="black"/>
                </a:solidFill>
                <a:latin typeface="Calibri"/>
              </a:rPr>
              <a:t>These costs are as follows:</a:t>
            </a:r>
          </a:p>
          <a:p>
            <a:pPr marL="515938" indent="-404813" algn="just" fontAlgn="auto">
              <a:spcBef>
                <a:spcPts val="0"/>
              </a:spcBef>
              <a:spcAft>
                <a:spcPts val="0"/>
              </a:spcAft>
              <a:buFont typeface="Arial" pitchFamily="34" charset="0"/>
              <a:buChar char="•"/>
              <a:defRPr/>
            </a:pPr>
            <a:endParaRPr lang="en-US" sz="2000" dirty="0">
              <a:latin typeface="+mn-lt"/>
              <a:cs typeface="+mn-cs"/>
            </a:endParaRPr>
          </a:p>
          <a:p>
            <a:pPr marL="515938" indent="-404813" algn="just" fontAlgn="auto">
              <a:spcBef>
                <a:spcPts val="0"/>
              </a:spcBef>
              <a:spcAft>
                <a:spcPts val="0"/>
              </a:spcAft>
              <a:buFont typeface="+mj-lt"/>
              <a:buAutoNum type="romanLcPeriod"/>
              <a:defRPr/>
            </a:pPr>
            <a:r>
              <a:rPr lang="en-US" sz="2000" b="1" dirty="0">
                <a:latin typeface="+mn-lt"/>
                <a:cs typeface="+mn-cs"/>
              </a:rPr>
              <a:t>Purchase Cost</a:t>
            </a:r>
            <a:r>
              <a:rPr lang="en-US" sz="2000" dirty="0">
                <a:latin typeface="+mn-lt"/>
                <a:cs typeface="+mn-cs"/>
              </a:rPr>
              <a:t>: This is also known as procurement cost. While an item is purchased from an outside source (supplier), unit purchase price for the item determines the purchase cost.</a:t>
            </a:r>
          </a:p>
          <a:p>
            <a:pPr marL="515938" indent="-404813" algn="just" fontAlgn="auto">
              <a:spcBef>
                <a:spcPts val="0"/>
              </a:spcBef>
              <a:spcAft>
                <a:spcPts val="0"/>
              </a:spcAft>
              <a:buFont typeface="+mj-lt"/>
              <a:buAutoNum type="romanLcPeriod"/>
              <a:defRPr/>
            </a:pPr>
            <a:r>
              <a:rPr lang="en-US" sz="2000" b="1" dirty="0">
                <a:latin typeface="+mn-lt"/>
                <a:cs typeface="+mn-cs"/>
              </a:rPr>
              <a:t>Setup Cost</a:t>
            </a:r>
            <a:r>
              <a:rPr lang="en-US" sz="2000" dirty="0">
                <a:latin typeface="+mn-lt"/>
                <a:cs typeface="+mn-cs"/>
              </a:rPr>
              <a:t>: This cost is relevant when the item is supplied from within (self-supply). The cost associated with setting up of the process or the machinery as per production run and lot size is the setup cost. It is usually measured per setup basis.</a:t>
            </a:r>
          </a:p>
          <a:p>
            <a:pPr algn="just" fontAlgn="auto">
              <a:spcBef>
                <a:spcPts val="0"/>
              </a:spcBef>
              <a:spcAft>
                <a:spcPts val="0"/>
              </a:spcAft>
              <a:defRPr/>
            </a:pPr>
            <a:r>
              <a:rPr lang="en-US" dirty="0">
                <a:latin typeface="+mn-lt"/>
                <a:cs typeface="+mn-cs"/>
              </a:rPr>
              <a:t> </a:t>
            </a:r>
          </a:p>
        </p:txBody>
      </p:sp>
    </p:spTree>
    <p:extLst>
      <p:ext uri="{BB962C8B-B14F-4D97-AF65-F5344CB8AC3E}">
        <p14:creationId xmlns:p14="http://schemas.microsoft.com/office/powerpoint/2010/main" val="9053140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84163"/>
            <a:ext cx="5562600" cy="609600"/>
          </a:xfrm>
        </p:spPr>
        <p:txBody>
          <a:bodyPr rtlCol="0">
            <a:normAutofit/>
          </a:bodyPr>
          <a:lstStyle/>
          <a:p>
            <a:pPr marL="342914" indent="-342914" defTabSz="914434" eaLnBrk="1" fontAlgn="auto" hangingPunct="1">
              <a:spcBef>
                <a:spcPct val="20000"/>
              </a:spcBef>
              <a:spcAft>
                <a:spcPts val="0"/>
              </a:spcAft>
              <a:defRPr/>
            </a:pPr>
            <a:r>
              <a:rPr lang="en-US" sz="2800" b="1" dirty="0" smtClean="0">
                <a:solidFill>
                  <a:srgbClr val="C0504D"/>
                </a:solidFill>
                <a:latin typeface="Century Gothic" pitchFamily="34" charset="0"/>
                <a:ea typeface="+mn-ea"/>
                <a:cs typeface="Arial" pitchFamily="34" charset="0"/>
              </a:rPr>
              <a:t>Inventory Costs</a:t>
            </a:r>
            <a:endParaRPr lang="en-US" sz="4800" dirty="0"/>
          </a:p>
        </p:txBody>
      </p:sp>
      <p:sp>
        <p:nvSpPr>
          <p:cNvPr id="3" name="Slide Number Placeholder 2"/>
          <p:cNvSpPr>
            <a:spLocks noGrp="1"/>
          </p:cNvSpPr>
          <p:nvPr>
            <p:ph type="sldNum" sz="quarter" idx="12"/>
          </p:nvPr>
        </p:nvSpPr>
        <p:spPr/>
        <p:txBody>
          <a:bodyPr/>
          <a:lstStyle/>
          <a:p>
            <a:pPr>
              <a:defRPr/>
            </a:pPr>
            <a:fld id="{EB0C7FBE-3B09-46ED-BCBA-95CBF2052A25}" type="slidenum">
              <a:rPr lang="en-US"/>
              <a:pPr>
                <a:defRPr/>
              </a:pPr>
              <a:t>32</a:t>
            </a:fld>
            <a:endParaRPr lang="en-US"/>
          </a:p>
        </p:txBody>
      </p:sp>
      <p:sp>
        <p:nvSpPr>
          <p:cNvPr id="4" name="TextBox 3"/>
          <p:cNvSpPr txBox="1"/>
          <p:nvPr/>
        </p:nvSpPr>
        <p:spPr>
          <a:xfrm>
            <a:off x="5105400" y="4476750"/>
            <a:ext cx="3962400" cy="647700"/>
          </a:xfrm>
          <a:prstGeom prst="rect">
            <a:avLst/>
          </a:prstGeom>
          <a:noFill/>
        </p:spPr>
        <p:txBody>
          <a:bodyPr wrap="none">
            <a:spAutoFit/>
          </a:bodyPr>
          <a:lstStyle/>
          <a:p>
            <a:pPr algn="ctr" fontAlgn="auto">
              <a:spcBef>
                <a:spcPts val="0"/>
              </a:spcBef>
              <a:spcAft>
                <a:spcPts val="0"/>
              </a:spcAft>
              <a:defRPr/>
            </a:pPr>
            <a:r>
              <a:rPr lang="en-US" sz="1200" b="1" dirty="0">
                <a:solidFill>
                  <a:schemeClr val="bg1">
                    <a:lumMod val="85000"/>
                  </a:schemeClr>
                </a:solidFill>
                <a:latin typeface="+mn-lt"/>
                <a:cs typeface="+mn-cs"/>
              </a:rPr>
              <a:t>PROF PRADIP KUMAR RAY</a:t>
            </a:r>
          </a:p>
          <a:p>
            <a:pPr algn="ctr" fontAlgn="auto">
              <a:spcBef>
                <a:spcPts val="0"/>
              </a:spcBef>
              <a:spcAft>
                <a:spcPts val="0"/>
              </a:spcAft>
              <a:defRPr/>
            </a:pPr>
            <a:r>
              <a:rPr lang="en-US" sz="1200" b="1" dirty="0">
                <a:solidFill>
                  <a:schemeClr val="bg1">
                    <a:lumMod val="85000"/>
                  </a:schemeClr>
                </a:solidFill>
                <a:latin typeface="+mn-lt"/>
                <a:cs typeface="+mn-cs"/>
              </a:rPr>
              <a:t>DEPARTMENT OF INDUSTRIAL AND SYSTEMS ENGINEERING</a:t>
            </a:r>
          </a:p>
          <a:p>
            <a:pPr algn="ctr" fontAlgn="auto">
              <a:spcBef>
                <a:spcPts val="0"/>
              </a:spcBef>
              <a:spcAft>
                <a:spcPts val="0"/>
              </a:spcAft>
              <a:defRPr/>
            </a:pPr>
            <a:r>
              <a:rPr lang="en-US" sz="1200" b="1" dirty="0">
                <a:solidFill>
                  <a:schemeClr val="bg1">
                    <a:lumMod val="85000"/>
                  </a:schemeClr>
                </a:solidFill>
                <a:latin typeface="+mn-lt"/>
                <a:cs typeface="+mn-cs"/>
              </a:rPr>
              <a:t>IIT KHARAGPUR</a:t>
            </a:r>
          </a:p>
        </p:txBody>
      </p:sp>
      <p:sp>
        <p:nvSpPr>
          <p:cNvPr id="8197" name="TextBox 4"/>
          <p:cNvSpPr txBox="1">
            <a:spLocks noChangeArrowheads="1"/>
          </p:cNvSpPr>
          <p:nvPr/>
        </p:nvSpPr>
        <p:spPr bwMode="auto">
          <a:xfrm>
            <a:off x="381000" y="971550"/>
            <a:ext cx="8458200" cy="2554288"/>
          </a:xfrm>
          <a:prstGeom prst="rect">
            <a:avLst/>
          </a:prstGeom>
          <a:noFill/>
          <a:ln w="9525">
            <a:noFill/>
            <a:miter lim="800000"/>
            <a:headEnd/>
            <a:tailEnd/>
          </a:ln>
        </p:spPr>
        <p:txBody>
          <a:bodyPr>
            <a:spAutoFit/>
          </a:bodyPr>
          <a:lstStyle/>
          <a:p>
            <a:pPr marL="400050" indent="-400050" algn="just">
              <a:buFont typeface="Calibri" pitchFamily="34" charset="0"/>
              <a:buAutoNum type="romanLcPeriod" startAt="3"/>
            </a:pPr>
            <a:r>
              <a:rPr lang="en-US" sz="2000" b="1" dirty="0">
                <a:latin typeface="Calibri" pitchFamily="34" charset="0"/>
              </a:rPr>
              <a:t>Production Cost</a:t>
            </a:r>
            <a:r>
              <a:rPr lang="en-US" sz="2000" dirty="0">
                <a:latin typeface="Calibri" pitchFamily="34" charset="0"/>
              </a:rPr>
              <a:t>: This is incurred when the item in required quantity is produced by the production department (self-supply). The production cost per unit is its measure.</a:t>
            </a:r>
          </a:p>
          <a:p>
            <a:pPr marL="400050" indent="-400050" algn="just">
              <a:buFont typeface="Calibri" pitchFamily="34" charset="0"/>
              <a:buAutoNum type="romanLcPeriod" startAt="3"/>
            </a:pPr>
            <a:r>
              <a:rPr lang="en-US" sz="2000" b="1" dirty="0">
                <a:latin typeface="Calibri" pitchFamily="34" charset="0"/>
              </a:rPr>
              <a:t>Order Cost</a:t>
            </a:r>
            <a:r>
              <a:rPr lang="en-US" sz="2000" dirty="0">
                <a:latin typeface="Calibri" pitchFamily="34" charset="0"/>
              </a:rPr>
              <a:t>: This cost is relevant when the item is supplied from outside (supplier). An authorization </a:t>
            </a:r>
            <a:r>
              <a:rPr lang="en-US" sz="2000" dirty="0" smtClean="0">
                <a:latin typeface="Calibri" pitchFamily="34" charset="0"/>
              </a:rPr>
              <a:t>note, </a:t>
            </a:r>
            <a:r>
              <a:rPr lang="en-US" sz="2000" dirty="0">
                <a:latin typeface="Calibri" pitchFamily="34" charset="0"/>
              </a:rPr>
              <a:t>in the form of purchase order, is to be placed to the supplier. The cost of preparing and placing the order for the item in required quantity and quality under agreed terms and conditions is referred to as the order cost. Usually, it is measured per order basis.</a:t>
            </a:r>
          </a:p>
        </p:txBody>
      </p:sp>
    </p:spTree>
    <p:extLst>
      <p:ext uri="{BB962C8B-B14F-4D97-AF65-F5344CB8AC3E}">
        <p14:creationId xmlns:p14="http://schemas.microsoft.com/office/powerpoint/2010/main" val="23221054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84163"/>
            <a:ext cx="5562600" cy="609600"/>
          </a:xfrm>
        </p:spPr>
        <p:txBody>
          <a:bodyPr rtlCol="0">
            <a:normAutofit/>
          </a:bodyPr>
          <a:lstStyle/>
          <a:p>
            <a:pPr marL="342914" indent="-342914" defTabSz="914434" eaLnBrk="1" fontAlgn="auto" hangingPunct="1">
              <a:spcBef>
                <a:spcPct val="20000"/>
              </a:spcBef>
              <a:spcAft>
                <a:spcPts val="0"/>
              </a:spcAft>
              <a:defRPr/>
            </a:pPr>
            <a:r>
              <a:rPr lang="en-US" sz="2800" b="1" dirty="0" smtClean="0">
                <a:solidFill>
                  <a:srgbClr val="C0504D"/>
                </a:solidFill>
                <a:latin typeface="Century Gothic" pitchFamily="34" charset="0"/>
                <a:ea typeface="+mn-ea"/>
                <a:cs typeface="Arial" pitchFamily="34" charset="0"/>
              </a:rPr>
              <a:t>Inventory Costs</a:t>
            </a:r>
            <a:endParaRPr lang="en-US" sz="4800" dirty="0"/>
          </a:p>
        </p:txBody>
      </p:sp>
      <p:sp>
        <p:nvSpPr>
          <p:cNvPr id="3" name="Slide Number Placeholder 2"/>
          <p:cNvSpPr>
            <a:spLocks noGrp="1"/>
          </p:cNvSpPr>
          <p:nvPr>
            <p:ph type="sldNum" sz="quarter" idx="12"/>
          </p:nvPr>
        </p:nvSpPr>
        <p:spPr/>
        <p:txBody>
          <a:bodyPr/>
          <a:lstStyle/>
          <a:p>
            <a:pPr>
              <a:defRPr/>
            </a:pPr>
            <a:fld id="{B72EA37B-5785-4F05-A5CB-DFF732F009BF}" type="slidenum">
              <a:rPr lang="en-US"/>
              <a:pPr>
                <a:defRPr/>
              </a:pPr>
              <a:t>33</a:t>
            </a:fld>
            <a:endParaRPr lang="en-US"/>
          </a:p>
        </p:txBody>
      </p:sp>
      <p:sp>
        <p:nvSpPr>
          <p:cNvPr id="4" name="TextBox 3"/>
          <p:cNvSpPr txBox="1"/>
          <p:nvPr/>
        </p:nvSpPr>
        <p:spPr>
          <a:xfrm>
            <a:off x="5105400" y="4476750"/>
            <a:ext cx="3962400" cy="647700"/>
          </a:xfrm>
          <a:prstGeom prst="rect">
            <a:avLst/>
          </a:prstGeom>
          <a:noFill/>
        </p:spPr>
        <p:txBody>
          <a:bodyPr wrap="none">
            <a:spAutoFit/>
          </a:bodyPr>
          <a:lstStyle/>
          <a:p>
            <a:pPr algn="ctr" fontAlgn="auto">
              <a:spcBef>
                <a:spcPts val="0"/>
              </a:spcBef>
              <a:spcAft>
                <a:spcPts val="0"/>
              </a:spcAft>
              <a:defRPr/>
            </a:pPr>
            <a:r>
              <a:rPr lang="en-US" sz="1200" b="1" dirty="0">
                <a:solidFill>
                  <a:schemeClr val="bg1">
                    <a:lumMod val="85000"/>
                  </a:schemeClr>
                </a:solidFill>
                <a:latin typeface="+mn-lt"/>
                <a:cs typeface="+mn-cs"/>
              </a:rPr>
              <a:t>PROF PRADIP KUMAR RAY</a:t>
            </a:r>
          </a:p>
          <a:p>
            <a:pPr algn="ctr" fontAlgn="auto">
              <a:spcBef>
                <a:spcPts val="0"/>
              </a:spcBef>
              <a:spcAft>
                <a:spcPts val="0"/>
              </a:spcAft>
              <a:defRPr/>
            </a:pPr>
            <a:r>
              <a:rPr lang="en-US" sz="1200" b="1" dirty="0">
                <a:solidFill>
                  <a:schemeClr val="bg1">
                    <a:lumMod val="85000"/>
                  </a:schemeClr>
                </a:solidFill>
                <a:latin typeface="+mn-lt"/>
                <a:cs typeface="+mn-cs"/>
              </a:rPr>
              <a:t>DEPARTMENT OF INDUSTRIAL AND SYSTEMS ENGINEERING</a:t>
            </a:r>
          </a:p>
          <a:p>
            <a:pPr algn="ctr" fontAlgn="auto">
              <a:spcBef>
                <a:spcPts val="0"/>
              </a:spcBef>
              <a:spcAft>
                <a:spcPts val="0"/>
              </a:spcAft>
              <a:defRPr/>
            </a:pPr>
            <a:r>
              <a:rPr lang="en-US" sz="1200" b="1" dirty="0">
                <a:solidFill>
                  <a:schemeClr val="bg1">
                    <a:lumMod val="85000"/>
                  </a:schemeClr>
                </a:solidFill>
                <a:latin typeface="+mn-lt"/>
                <a:cs typeface="+mn-cs"/>
              </a:rPr>
              <a:t>IIT KHARAGPUR</a:t>
            </a:r>
          </a:p>
        </p:txBody>
      </p:sp>
      <p:sp>
        <p:nvSpPr>
          <p:cNvPr id="9221" name="TextBox 4"/>
          <p:cNvSpPr txBox="1">
            <a:spLocks noChangeArrowheads="1"/>
          </p:cNvSpPr>
          <p:nvPr/>
        </p:nvSpPr>
        <p:spPr bwMode="auto">
          <a:xfrm>
            <a:off x="381000" y="895350"/>
            <a:ext cx="8458200" cy="3478213"/>
          </a:xfrm>
          <a:prstGeom prst="rect">
            <a:avLst/>
          </a:prstGeom>
          <a:noFill/>
          <a:ln w="9525">
            <a:noFill/>
            <a:miter lim="800000"/>
            <a:headEnd/>
            <a:tailEnd/>
          </a:ln>
        </p:spPr>
        <p:txBody>
          <a:bodyPr>
            <a:spAutoFit/>
          </a:bodyPr>
          <a:lstStyle/>
          <a:p>
            <a:pPr marL="514350" indent="-514350" algn="just">
              <a:buFont typeface="Calibri" pitchFamily="34" charset="0"/>
              <a:buAutoNum type="romanLcPeriod" startAt="5"/>
            </a:pPr>
            <a:r>
              <a:rPr lang="en-US" sz="2000" b="1">
                <a:latin typeface="Calibri" pitchFamily="34" charset="0"/>
              </a:rPr>
              <a:t>Inventory Carrying or Holding Cost</a:t>
            </a:r>
            <a:r>
              <a:rPr lang="en-US" sz="2000">
                <a:latin typeface="Calibri" pitchFamily="34" charset="0"/>
              </a:rPr>
              <a:t>: This is essentially the cost of money tied up in inventory. There is a time lag between the arrival/production of inventory and its use. While it is stored for the time period, it is essential that it is kept in good condition. The costs associated with the lost earning power (due to cost of the money tied up in inventory without getting the return if this tied up money were invested elsewhere), storage, deterioration, insurance, and other prevention measures taken to maintain inventory of the item in acceptable/usable condition. This cost is measured either as a proportion/percent of the cost of average inventory or as a cost per unit price of the item (in absolute term).</a:t>
            </a:r>
          </a:p>
          <a:p>
            <a:pPr marL="514350" indent="-514350" algn="just">
              <a:buFont typeface="Calibri" pitchFamily="34" charset="0"/>
              <a:buAutoNum type="romanLcPeriod" startAt="5"/>
            </a:pPr>
            <a:endParaRPr lang="en-US" sz="2000">
              <a:latin typeface="Calibri" pitchFamily="34" charset="0"/>
            </a:endParaRPr>
          </a:p>
        </p:txBody>
      </p:sp>
    </p:spTree>
    <p:extLst>
      <p:ext uri="{BB962C8B-B14F-4D97-AF65-F5344CB8AC3E}">
        <p14:creationId xmlns:p14="http://schemas.microsoft.com/office/powerpoint/2010/main" val="9314030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85750"/>
            <a:ext cx="5562600" cy="609600"/>
          </a:xfrm>
        </p:spPr>
        <p:txBody>
          <a:bodyPr rtlCol="0">
            <a:normAutofit/>
          </a:bodyPr>
          <a:lstStyle/>
          <a:p>
            <a:pPr marL="342914" indent="-342914" defTabSz="914434" eaLnBrk="1" fontAlgn="auto" hangingPunct="1">
              <a:spcBef>
                <a:spcPct val="20000"/>
              </a:spcBef>
              <a:spcAft>
                <a:spcPts val="0"/>
              </a:spcAft>
              <a:defRPr/>
            </a:pPr>
            <a:r>
              <a:rPr lang="en-US" sz="2800" b="1" dirty="0" smtClean="0">
                <a:solidFill>
                  <a:srgbClr val="C0504D"/>
                </a:solidFill>
                <a:latin typeface="Century Gothic" pitchFamily="34" charset="0"/>
                <a:ea typeface="+mn-ea"/>
                <a:cs typeface="Arial" pitchFamily="34" charset="0"/>
              </a:rPr>
              <a:t>Inventory Costs</a:t>
            </a:r>
            <a:endParaRPr lang="en-US" sz="4800" dirty="0"/>
          </a:p>
        </p:txBody>
      </p:sp>
      <p:sp>
        <p:nvSpPr>
          <p:cNvPr id="3" name="Slide Number Placeholder 2"/>
          <p:cNvSpPr>
            <a:spLocks noGrp="1"/>
          </p:cNvSpPr>
          <p:nvPr>
            <p:ph type="sldNum" sz="quarter" idx="12"/>
          </p:nvPr>
        </p:nvSpPr>
        <p:spPr/>
        <p:txBody>
          <a:bodyPr/>
          <a:lstStyle/>
          <a:p>
            <a:pPr>
              <a:defRPr/>
            </a:pPr>
            <a:fld id="{DA5E2E65-A119-427F-A7B0-435ACADD1EB3}" type="slidenum">
              <a:rPr lang="en-US"/>
              <a:pPr>
                <a:defRPr/>
              </a:pPr>
              <a:t>34</a:t>
            </a:fld>
            <a:endParaRPr lang="en-US"/>
          </a:p>
        </p:txBody>
      </p:sp>
      <p:sp>
        <p:nvSpPr>
          <p:cNvPr id="4" name="TextBox 3"/>
          <p:cNvSpPr txBox="1"/>
          <p:nvPr/>
        </p:nvSpPr>
        <p:spPr>
          <a:xfrm>
            <a:off x="5105400" y="4476750"/>
            <a:ext cx="3962400" cy="647700"/>
          </a:xfrm>
          <a:prstGeom prst="rect">
            <a:avLst/>
          </a:prstGeom>
          <a:noFill/>
        </p:spPr>
        <p:txBody>
          <a:bodyPr wrap="none">
            <a:spAutoFit/>
          </a:bodyPr>
          <a:lstStyle/>
          <a:p>
            <a:pPr algn="ctr" fontAlgn="auto">
              <a:spcBef>
                <a:spcPts val="0"/>
              </a:spcBef>
              <a:spcAft>
                <a:spcPts val="0"/>
              </a:spcAft>
              <a:defRPr/>
            </a:pPr>
            <a:r>
              <a:rPr lang="en-US" sz="1200" b="1" dirty="0">
                <a:solidFill>
                  <a:schemeClr val="bg1">
                    <a:lumMod val="85000"/>
                  </a:schemeClr>
                </a:solidFill>
                <a:latin typeface="+mn-lt"/>
                <a:cs typeface="+mn-cs"/>
              </a:rPr>
              <a:t>PROF PRADIP KUMAR RAY</a:t>
            </a:r>
          </a:p>
          <a:p>
            <a:pPr algn="ctr" fontAlgn="auto">
              <a:spcBef>
                <a:spcPts val="0"/>
              </a:spcBef>
              <a:spcAft>
                <a:spcPts val="0"/>
              </a:spcAft>
              <a:defRPr/>
            </a:pPr>
            <a:r>
              <a:rPr lang="en-US" sz="1200" b="1" dirty="0">
                <a:solidFill>
                  <a:schemeClr val="bg1">
                    <a:lumMod val="85000"/>
                  </a:schemeClr>
                </a:solidFill>
                <a:latin typeface="+mn-lt"/>
                <a:cs typeface="+mn-cs"/>
              </a:rPr>
              <a:t>DEPARTMENT OF INDUSTRIAL AND SYSTEMS ENGINEERING</a:t>
            </a:r>
          </a:p>
          <a:p>
            <a:pPr algn="ctr" fontAlgn="auto">
              <a:spcBef>
                <a:spcPts val="0"/>
              </a:spcBef>
              <a:spcAft>
                <a:spcPts val="0"/>
              </a:spcAft>
              <a:defRPr/>
            </a:pPr>
            <a:r>
              <a:rPr lang="en-US" sz="1200" b="1" dirty="0">
                <a:solidFill>
                  <a:schemeClr val="bg1">
                    <a:lumMod val="85000"/>
                  </a:schemeClr>
                </a:solidFill>
                <a:latin typeface="+mn-lt"/>
                <a:cs typeface="+mn-cs"/>
              </a:rPr>
              <a:t>IIT KHARAGPUR</a:t>
            </a:r>
          </a:p>
        </p:txBody>
      </p:sp>
      <p:sp>
        <p:nvSpPr>
          <p:cNvPr id="5" name="TextBox 4"/>
          <p:cNvSpPr txBox="1"/>
          <p:nvPr/>
        </p:nvSpPr>
        <p:spPr>
          <a:xfrm>
            <a:off x="381000" y="939800"/>
            <a:ext cx="8458200" cy="4340225"/>
          </a:xfrm>
          <a:prstGeom prst="rect">
            <a:avLst/>
          </a:prstGeom>
          <a:noFill/>
        </p:spPr>
        <p:txBody>
          <a:bodyPr>
            <a:spAutoFit/>
          </a:bodyPr>
          <a:lstStyle/>
          <a:p>
            <a:pPr marL="514350" indent="-514350" algn="just" fontAlgn="auto">
              <a:spcBef>
                <a:spcPts val="0"/>
              </a:spcBef>
              <a:spcAft>
                <a:spcPts val="0"/>
              </a:spcAft>
              <a:buFont typeface="+mj-lt"/>
              <a:buAutoNum type="romanLcPeriod" startAt="6"/>
              <a:defRPr/>
            </a:pPr>
            <a:r>
              <a:rPr lang="en-US" sz="2000" b="1" dirty="0">
                <a:latin typeface="+mn-lt"/>
                <a:cs typeface="+mn-cs"/>
              </a:rPr>
              <a:t>Overstock Cost</a:t>
            </a:r>
            <a:r>
              <a:rPr lang="en-US" sz="2000" dirty="0">
                <a:latin typeface="+mn-lt"/>
                <a:cs typeface="+mn-cs"/>
              </a:rPr>
              <a:t>: This cost is incurred when supply is more than demand, and at the end of the selling season, an extra amount of inventory beyond demand is kept. Elimination or at least, minimization of overstock amount is one of the main objectives of any inventory control system.</a:t>
            </a:r>
          </a:p>
          <a:p>
            <a:pPr marL="514350" indent="-514350" algn="just" fontAlgn="auto">
              <a:spcBef>
                <a:spcPts val="0"/>
              </a:spcBef>
              <a:spcAft>
                <a:spcPts val="0"/>
              </a:spcAft>
              <a:buFont typeface="+mj-lt"/>
              <a:buAutoNum type="romanLcPeriod" startAt="6"/>
              <a:defRPr/>
            </a:pPr>
            <a:r>
              <a:rPr lang="en-US" sz="2000" b="1" dirty="0">
                <a:latin typeface="+mn-lt"/>
                <a:cs typeface="+mn-cs"/>
              </a:rPr>
              <a:t>Understock Cost</a:t>
            </a:r>
            <a:r>
              <a:rPr lang="en-US" sz="2000" dirty="0">
                <a:latin typeface="+mn-lt"/>
                <a:cs typeface="+mn-cs"/>
              </a:rPr>
              <a:t>: Also referred to as ‘out-of-stock’ or ‘stockout’ cost, this is incurred when supply is less than demand during a period of time. Depending on the response of the customer to unfulfilled demand, there may be two types of understock cost: </a:t>
            </a:r>
            <a:r>
              <a:rPr lang="en-US" sz="2000" b="1" dirty="0">
                <a:latin typeface="+mn-lt"/>
                <a:cs typeface="+mn-cs"/>
              </a:rPr>
              <a:t>Backordering Cost </a:t>
            </a:r>
            <a:r>
              <a:rPr lang="en-US" sz="2000" dirty="0">
                <a:latin typeface="+mn-lt"/>
                <a:cs typeface="+mn-cs"/>
              </a:rPr>
              <a:t>(in case unfulfilled demand remains and can be met later or next time period) and </a:t>
            </a:r>
            <a:r>
              <a:rPr lang="en-US" sz="2000" b="1" dirty="0">
                <a:latin typeface="+mn-lt"/>
                <a:cs typeface="+mn-cs"/>
              </a:rPr>
              <a:t>Lost Sales Cost </a:t>
            </a:r>
            <a:r>
              <a:rPr lang="en-US" sz="2000" dirty="0">
                <a:latin typeface="+mn-lt"/>
                <a:cs typeface="+mn-cs"/>
              </a:rPr>
              <a:t>(in case unfulfilled demand is lost forever and cannot be met later or next time period). </a:t>
            </a:r>
          </a:p>
          <a:p>
            <a:pPr marL="514350" indent="-514350" algn="just" fontAlgn="auto">
              <a:spcBef>
                <a:spcPts val="0"/>
              </a:spcBef>
              <a:spcAft>
                <a:spcPts val="0"/>
              </a:spcAft>
              <a:buFont typeface="+mj-lt"/>
              <a:buAutoNum type="romanLcPeriod" startAt="6"/>
              <a:defRPr/>
            </a:pPr>
            <a:endParaRPr lang="en-US" sz="2000" dirty="0">
              <a:latin typeface="+mn-lt"/>
              <a:cs typeface="+mn-cs"/>
            </a:endParaRPr>
          </a:p>
          <a:p>
            <a:pPr algn="just" fontAlgn="auto">
              <a:spcBef>
                <a:spcPts val="0"/>
              </a:spcBef>
              <a:spcAft>
                <a:spcPts val="0"/>
              </a:spcAft>
              <a:defRPr/>
            </a:pPr>
            <a:r>
              <a:rPr lang="en-US" dirty="0">
                <a:latin typeface="+mn-lt"/>
                <a:cs typeface="+mn-cs"/>
              </a:rPr>
              <a:t>  </a:t>
            </a:r>
          </a:p>
          <a:p>
            <a:pPr algn="just" fontAlgn="auto">
              <a:spcBef>
                <a:spcPts val="0"/>
              </a:spcBef>
              <a:spcAft>
                <a:spcPts val="0"/>
              </a:spcAft>
              <a:defRPr/>
            </a:pPr>
            <a:endParaRPr lang="en-US" dirty="0">
              <a:latin typeface="+mn-lt"/>
              <a:cs typeface="+mn-cs"/>
            </a:endParaRPr>
          </a:p>
        </p:txBody>
      </p:sp>
    </p:spTree>
    <p:extLst>
      <p:ext uri="{BB962C8B-B14F-4D97-AF65-F5344CB8AC3E}">
        <p14:creationId xmlns:p14="http://schemas.microsoft.com/office/powerpoint/2010/main" val="14829583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69875"/>
            <a:ext cx="5562600" cy="609600"/>
          </a:xfrm>
        </p:spPr>
        <p:txBody>
          <a:bodyPr rtlCol="0">
            <a:normAutofit/>
          </a:bodyPr>
          <a:lstStyle/>
          <a:p>
            <a:pPr marL="342914" indent="-342914" defTabSz="914434" eaLnBrk="1" fontAlgn="auto" hangingPunct="1">
              <a:spcBef>
                <a:spcPct val="20000"/>
              </a:spcBef>
              <a:spcAft>
                <a:spcPts val="0"/>
              </a:spcAft>
              <a:defRPr/>
            </a:pPr>
            <a:r>
              <a:rPr lang="en-US" sz="2800" b="1" dirty="0" smtClean="0">
                <a:solidFill>
                  <a:srgbClr val="C0504D"/>
                </a:solidFill>
                <a:latin typeface="Century Gothic" pitchFamily="34" charset="0"/>
                <a:ea typeface="+mn-ea"/>
                <a:cs typeface="Arial" pitchFamily="34" charset="0"/>
              </a:rPr>
              <a:t>Inventory Costs</a:t>
            </a:r>
            <a:endParaRPr lang="en-US" sz="4800" dirty="0"/>
          </a:p>
        </p:txBody>
      </p:sp>
      <p:sp>
        <p:nvSpPr>
          <p:cNvPr id="3" name="Slide Number Placeholder 2"/>
          <p:cNvSpPr>
            <a:spLocks noGrp="1"/>
          </p:cNvSpPr>
          <p:nvPr>
            <p:ph type="sldNum" sz="quarter" idx="12"/>
          </p:nvPr>
        </p:nvSpPr>
        <p:spPr/>
        <p:txBody>
          <a:bodyPr/>
          <a:lstStyle/>
          <a:p>
            <a:pPr>
              <a:defRPr/>
            </a:pPr>
            <a:fld id="{A2283558-59EF-4F52-AB63-781090E3030D}" type="slidenum">
              <a:rPr lang="en-US"/>
              <a:pPr>
                <a:defRPr/>
              </a:pPr>
              <a:t>35</a:t>
            </a:fld>
            <a:endParaRPr lang="en-US"/>
          </a:p>
        </p:txBody>
      </p:sp>
      <p:sp>
        <p:nvSpPr>
          <p:cNvPr id="4" name="TextBox 3"/>
          <p:cNvSpPr txBox="1"/>
          <p:nvPr/>
        </p:nvSpPr>
        <p:spPr>
          <a:xfrm>
            <a:off x="5105400" y="4476750"/>
            <a:ext cx="3962400" cy="647700"/>
          </a:xfrm>
          <a:prstGeom prst="rect">
            <a:avLst/>
          </a:prstGeom>
          <a:noFill/>
        </p:spPr>
        <p:txBody>
          <a:bodyPr wrap="none">
            <a:spAutoFit/>
          </a:bodyPr>
          <a:lstStyle/>
          <a:p>
            <a:pPr algn="ctr" fontAlgn="auto">
              <a:spcBef>
                <a:spcPts val="0"/>
              </a:spcBef>
              <a:spcAft>
                <a:spcPts val="0"/>
              </a:spcAft>
              <a:defRPr/>
            </a:pPr>
            <a:r>
              <a:rPr lang="en-US" sz="1200" b="1" dirty="0">
                <a:solidFill>
                  <a:schemeClr val="bg1">
                    <a:lumMod val="85000"/>
                  </a:schemeClr>
                </a:solidFill>
                <a:latin typeface="+mn-lt"/>
                <a:cs typeface="+mn-cs"/>
              </a:rPr>
              <a:t>PROF PRADIP KUMAR RAY</a:t>
            </a:r>
          </a:p>
          <a:p>
            <a:pPr algn="ctr" fontAlgn="auto">
              <a:spcBef>
                <a:spcPts val="0"/>
              </a:spcBef>
              <a:spcAft>
                <a:spcPts val="0"/>
              </a:spcAft>
              <a:defRPr/>
            </a:pPr>
            <a:r>
              <a:rPr lang="en-US" sz="1200" b="1" dirty="0">
                <a:solidFill>
                  <a:schemeClr val="bg1">
                    <a:lumMod val="85000"/>
                  </a:schemeClr>
                </a:solidFill>
                <a:latin typeface="+mn-lt"/>
                <a:cs typeface="+mn-cs"/>
              </a:rPr>
              <a:t>DEPARTMENT OF INDUSTRIAL AND SYSTEMS ENGINEERING</a:t>
            </a:r>
          </a:p>
          <a:p>
            <a:pPr algn="ctr" fontAlgn="auto">
              <a:spcBef>
                <a:spcPts val="0"/>
              </a:spcBef>
              <a:spcAft>
                <a:spcPts val="0"/>
              </a:spcAft>
              <a:defRPr/>
            </a:pPr>
            <a:r>
              <a:rPr lang="en-US" sz="1200" b="1" dirty="0">
                <a:solidFill>
                  <a:schemeClr val="bg1">
                    <a:lumMod val="85000"/>
                  </a:schemeClr>
                </a:solidFill>
                <a:latin typeface="+mn-lt"/>
                <a:cs typeface="+mn-cs"/>
              </a:rPr>
              <a:t>IIT KHARAGPUR</a:t>
            </a:r>
          </a:p>
        </p:txBody>
      </p:sp>
      <p:sp>
        <p:nvSpPr>
          <p:cNvPr id="5" name="TextBox 4"/>
          <p:cNvSpPr txBox="1"/>
          <p:nvPr/>
        </p:nvSpPr>
        <p:spPr>
          <a:xfrm>
            <a:off x="381000" y="819150"/>
            <a:ext cx="8458200" cy="3724096"/>
          </a:xfrm>
          <a:prstGeom prst="rect">
            <a:avLst/>
          </a:prstGeom>
          <a:noFill/>
        </p:spPr>
        <p:txBody>
          <a:bodyPr>
            <a:spAutoFit/>
          </a:bodyPr>
          <a:lstStyle/>
          <a:p>
            <a:pPr marL="398463" indent="-398463" algn="just" fontAlgn="auto">
              <a:spcBef>
                <a:spcPts val="0"/>
              </a:spcBef>
              <a:spcAft>
                <a:spcPts val="0"/>
              </a:spcAft>
              <a:buFont typeface="Arial" panose="020B0604020202020204" pitchFamily="34" charset="0"/>
              <a:buChar char="•"/>
              <a:defRPr/>
            </a:pPr>
            <a:r>
              <a:rPr lang="en-US" sz="2000" b="1" dirty="0">
                <a:latin typeface="+mn-lt"/>
                <a:cs typeface="+mn-cs"/>
              </a:rPr>
              <a:t>Among these costs, the </a:t>
            </a:r>
            <a:r>
              <a:rPr lang="en-US" sz="2000" b="1" u="sng" dirty="0">
                <a:latin typeface="+mn-lt"/>
                <a:cs typeface="+mn-cs"/>
              </a:rPr>
              <a:t>Purchase Cost</a:t>
            </a:r>
            <a:r>
              <a:rPr lang="en-US" sz="2000" b="1" dirty="0">
                <a:latin typeface="+mn-lt"/>
                <a:cs typeface="+mn-cs"/>
              </a:rPr>
              <a:t> is considered a fixed cost as it remains same irrespective of order quantity, number of orders, and ordering cycles or ordering </a:t>
            </a:r>
            <a:r>
              <a:rPr lang="en-US" sz="2000" b="1" dirty="0" smtClean="0">
                <a:latin typeface="+mn-lt"/>
                <a:cs typeface="+mn-cs"/>
              </a:rPr>
              <a:t>period.</a:t>
            </a:r>
          </a:p>
          <a:p>
            <a:pPr marL="398463" indent="-398463" algn="just" fontAlgn="auto">
              <a:spcBef>
                <a:spcPts val="0"/>
              </a:spcBef>
              <a:spcAft>
                <a:spcPts val="0"/>
              </a:spcAft>
              <a:defRPr/>
            </a:pPr>
            <a:endParaRPr lang="en-US" sz="2000" dirty="0">
              <a:latin typeface="+mn-lt"/>
              <a:cs typeface="+mn-cs"/>
            </a:endParaRPr>
          </a:p>
          <a:p>
            <a:pPr marL="398463" indent="-398463" algn="just" fontAlgn="auto">
              <a:spcBef>
                <a:spcPts val="0"/>
              </a:spcBef>
              <a:spcAft>
                <a:spcPts val="0"/>
              </a:spcAft>
              <a:buFont typeface="Arial" panose="020B0604020202020204" pitchFamily="34" charset="0"/>
              <a:buChar char="•"/>
              <a:defRPr/>
            </a:pPr>
            <a:r>
              <a:rPr lang="en-US" sz="2000" dirty="0">
                <a:latin typeface="+mn-lt"/>
                <a:cs typeface="+mn-cs"/>
              </a:rPr>
              <a:t>Other types of costs as stated are considered a variable cost as these costs are dependent on inventory control system or policy.</a:t>
            </a:r>
          </a:p>
          <a:p>
            <a:pPr marL="398463" indent="-398463" algn="just" fontAlgn="auto">
              <a:spcBef>
                <a:spcPts val="0"/>
              </a:spcBef>
              <a:spcAft>
                <a:spcPts val="0"/>
              </a:spcAft>
              <a:defRPr/>
            </a:pPr>
            <a:endParaRPr lang="en-US" sz="2000" dirty="0">
              <a:latin typeface="+mn-lt"/>
              <a:cs typeface="+mn-cs"/>
            </a:endParaRPr>
          </a:p>
          <a:p>
            <a:pPr marL="398463" indent="-398463" algn="just" fontAlgn="auto">
              <a:spcBef>
                <a:spcPts val="0"/>
              </a:spcBef>
              <a:spcAft>
                <a:spcPts val="0"/>
              </a:spcAft>
              <a:buFont typeface="Arial" panose="020B0604020202020204" pitchFamily="34" charset="0"/>
              <a:buChar char="•"/>
              <a:defRPr/>
            </a:pPr>
            <a:r>
              <a:rPr lang="en-US" sz="2000" b="1" dirty="0">
                <a:latin typeface="+mn-lt"/>
                <a:cs typeface="+mn-cs"/>
              </a:rPr>
              <a:t>While formulating a problem, Understock Cost may be assumed to be a constant (irrespective of amount of shortages) or a variable (per unit of shortage).</a:t>
            </a:r>
          </a:p>
          <a:p>
            <a:pPr algn="just" fontAlgn="auto">
              <a:spcBef>
                <a:spcPts val="0"/>
              </a:spcBef>
              <a:spcAft>
                <a:spcPts val="0"/>
              </a:spcAft>
              <a:defRPr/>
            </a:pPr>
            <a:r>
              <a:rPr lang="en-US" dirty="0">
                <a:latin typeface="+mn-lt"/>
                <a:cs typeface="+mn-cs"/>
              </a:rPr>
              <a:t>  </a:t>
            </a:r>
          </a:p>
          <a:p>
            <a:pPr algn="just" fontAlgn="auto">
              <a:spcBef>
                <a:spcPts val="0"/>
              </a:spcBef>
              <a:spcAft>
                <a:spcPts val="0"/>
              </a:spcAft>
              <a:defRPr/>
            </a:pPr>
            <a:endParaRPr lang="en-US" dirty="0">
              <a:latin typeface="+mn-lt"/>
              <a:cs typeface="+mn-cs"/>
            </a:endParaRPr>
          </a:p>
        </p:txBody>
      </p:sp>
    </p:spTree>
    <p:extLst>
      <p:ext uri="{BB962C8B-B14F-4D97-AF65-F5344CB8AC3E}">
        <p14:creationId xmlns:p14="http://schemas.microsoft.com/office/powerpoint/2010/main" val="236120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69875"/>
            <a:ext cx="5562600" cy="609600"/>
          </a:xfrm>
        </p:spPr>
        <p:txBody>
          <a:bodyPr rtlCol="0">
            <a:normAutofit/>
          </a:bodyPr>
          <a:lstStyle/>
          <a:p>
            <a:pPr marL="342914" indent="-342914" defTabSz="914434" eaLnBrk="1" fontAlgn="auto" hangingPunct="1">
              <a:spcBef>
                <a:spcPct val="20000"/>
              </a:spcBef>
              <a:spcAft>
                <a:spcPts val="0"/>
              </a:spcAft>
              <a:defRPr/>
            </a:pPr>
            <a:r>
              <a:rPr lang="en-US" sz="2800" b="1" dirty="0" smtClean="0">
                <a:solidFill>
                  <a:srgbClr val="C0504D"/>
                </a:solidFill>
                <a:latin typeface="Century Gothic" pitchFamily="34" charset="0"/>
                <a:ea typeface="+mn-ea"/>
                <a:cs typeface="Arial" pitchFamily="34" charset="0"/>
              </a:rPr>
              <a:t>Inventory Costs</a:t>
            </a:r>
            <a:endParaRPr lang="en-US" sz="4800" dirty="0"/>
          </a:p>
        </p:txBody>
      </p:sp>
      <p:sp>
        <p:nvSpPr>
          <p:cNvPr id="3" name="Slide Number Placeholder 2"/>
          <p:cNvSpPr>
            <a:spLocks noGrp="1"/>
          </p:cNvSpPr>
          <p:nvPr>
            <p:ph type="sldNum" sz="quarter" idx="12"/>
          </p:nvPr>
        </p:nvSpPr>
        <p:spPr/>
        <p:txBody>
          <a:bodyPr/>
          <a:lstStyle/>
          <a:p>
            <a:pPr>
              <a:defRPr/>
            </a:pPr>
            <a:fld id="{2CD3BB83-F84F-4405-A5E7-D94E9FC4AE61}" type="slidenum">
              <a:rPr lang="en-US"/>
              <a:pPr>
                <a:defRPr/>
              </a:pPr>
              <a:t>36</a:t>
            </a:fld>
            <a:endParaRPr lang="en-US"/>
          </a:p>
        </p:txBody>
      </p:sp>
      <p:sp>
        <p:nvSpPr>
          <p:cNvPr id="4" name="TextBox 3"/>
          <p:cNvSpPr txBox="1"/>
          <p:nvPr/>
        </p:nvSpPr>
        <p:spPr>
          <a:xfrm>
            <a:off x="5105400" y="4476750"/>
            <a:ext cx="3962400" cy="647700"/>
          </a:xfrm>
          <a:prstGeom prst="rect">
            <a:avLst/>
          </a:prstGeom>
          <a:noFill/>
        </p:spPr>
        <p:txBody>
          <a:bodyPr wrap="none">
            <a:spAutoFit/>
          </a:bodyPr>
          <a:lstStyle/>
          <a:p>
            <a:pPr algn="ctr" fontAlgn="auto">
              <a:spcBef>
                <a:spcPts val="0"/>
              </a:spcBef>
              <a:spcAft>
                <a:spcPts val="0"/>
              </a:spcAft>
              <a:defRPr/>
            </a:pPr>
            <a:r>
              <a:rPr lang="en-US" sz="1200" b="1" dirty="0">
                <a:solidFill>
                  <a:schemeClr val="bg1">
                    <a:lumMod val="85000"/>
                  </a:schemeClr>
                </a:solidFill>
                <a:latin typeface="+mn-lt"/>
                <a:cs typeface="+mn-cs"/>
              </a:rPr>
              <a:t>PROF PRADIP KUMAR RAY</a:t>
            </a:r>
          </a:p>
          <a:p>
            <a:pPr algn="ctr" fontAlgn="auto">
              <a:spcBef>
                <a:spcPts val="0"/>
              </a:spcBef>
              <a:spcAft>
                <a:spcPts val="0"/>
              </a:spcAft>
              <a:defRPr/>
            </a:pPr>
            <a:r>
              <a:rPr lang="en-US" sz="1200" b="1" dirty="0">
                <a:solidFill>
                  <a:schemeClr val="bg1">
                    <a:lumMod val="85000"/>
                  </a:schemeClr>
                </a:solidFill>
                <a:latin typeface="+mn-lt"/>
                <a:cs typeface="+mn-cs"/>
              </a:rPr>
              <a:t>DEPARTMENT OF INDUSTRIAL AND SYSTEMS ENGINEERING</a:t>
            </a:r>
          </a:p>
          <a:p>
            <a:pPr algn="ctr" fontAlgn="auto">
              <a:spcBef>
                <a:spcPts val="0"/>
              </a:spcBef>
              <a:spcAft>
                <a:spcPts val="0"/>
              </a:spcAft>
              <a:defRPr/>
            </a:pPr>
            <a:r>
              <a:rPr lang="en-US" sz="1200" b="1" dirty="0">
                <a:solidFill>
                  <a:schemeClr val="bg1">
                    <a:lumMod val="85000"/>
                  </a:schemeClr>
                </a:solidFill>
                <a:latin typeface="+mn-lt"/>
                <a:cs typeface="+mn-cs"/>
              </a:rPr>
              <a:t>IIT KHARAGPUR</a:t>
            </a:r>
          </a:p>
        </p:txBody>
      </p:sp>
      <p:sp>
        <p:nvSpPr>
          <p:cNvPr id="5" name="TextBox 4"/>
          <p:cNvSpPr txBox="1"/>
          <p:nvPr/>
        </p:nvSpPr>
        <p:spPr>
          <a:xfrm>
            <a:off x="381000" y="1169988"/>
            <a:ext cx="8458200" cy="3140075"/>
          </a:xfrm>
          <a:prstGeom prst="rect">
            <a:avLst/>
          </a:prstGeom>
          <a:noFill/>
        </p:spPr>
        <p:txBody>
          <a:bodyPr>
            <a:spAutoFit/>
          </a:bodyPr>
          <a:lstStyle/>
          <a:p>
            <a:pPr marL="285750" indent="-285750" algn="just" fontAlgn="auto">
              <a:spcBef>
                <a:spcPts val="0"/>
              </a:spcBef>
              <a:spcAft>
                <a:spcPts val="0"/>
              </a:spcAft>
              <a:buFont typeface="Arial" panose="020B0604020202020204" pitchFamily="34" charset="0"/>
              <a:buChar char="•"/>
              <a:defRPr/>
            </a:pPr>
            <a:r>
              <a:rPr lang="en-US" sz="2000" dirty="0">
                <a:latin typeface="+mn-lt"/>
                <a:cs typeface="+mn-cs"/>
              </a:rPr>
              <a:t>While formulating an inventory control problem, we need to identify, and consider those costs found relevant in a given problem.</a:t>
            </a:r>
          </a:p>
          <a:p>
            <a:pPr marL="285750" indent="-285750" algn="just" fontAlgn="auto">
              <a:spcBef>
                <a:spcPts val="0"/>
              </a:spcBef>
              <a:spcAft>
                <a:spcPts val="0"/>
              </a:spcAft>
              <a:buFont typeface="Arial" panose="020B0604020202020204" pitchFamily="34" charset="0"/>
              <a:buChar char="•"/>
              <a:defRPr/>
            </a:pPr>
            <a:endParaRPr lang="en-US" sz="2000" dirty="0">
              <a:latin typeface="+mn-lt"/>
              <a:cs typeface="+mn-cs"/>
            </a:endParaRPr>
          </a:p>
          <a:p>
            <a:pPr marL="285750" indent="-285750" algn="just" fontAlgn="auto">
              <a:spcBef>
                <a:spcPts val="0"/>
              </a:spcBef>
              <a:spcAft>
                <a:spcPts val="0"/>
              </a:spcAft>
              <a:buFont typeface="Arial" panose="020B0604020202020204" pitchFamily="34" charset="0"/>
              <a:buChar char="•"/>
              <a:defRPr/>
            </a:pPr>
            <a:r>
              <a:rPr lang="en-US" sz="2000" dirty="0">
                <a:latin typeface="+mn-lt"/>
                <a:cs typeface="+mn-cs"/>
              </a:rPr>
              <a:t>An important type of cost, called </a:t>
            </a:r>
            <a:r>
              <a:rPr lang="en-US" sz="2000" b="1" dirty="0">
                <a:latin typeface="+mn-lt"/>
                <a:cs typeface="+mn-cs"/>
              </a:rPr>
              <a:t>Systemic or Implementation Cost </a:t>
            </a:r>
            <a:r>
              <a:rPr lang="en-US" sz="2000" dirty="0">
                <a:latin typeface="+mn-lt"/>
                <a:cs typeface="+mn-cs"/>
              </a:rPr>
              <a:t>(cost incurred for making changes in the system) needs to be considered when a new or better inventory control system is introduced for an item.</a:t>
            </a:r>
          </a:p>
          <a:p>
            <a:pPr marL="285750" indent="-285750" algn="just" fontAlgn="auto">
              <a:spcBef>
                <a:spcPts val="0"/>
              </a:spcBef>
              <a:spcAft>
                <a:spcPts val="0"/>
              </a:spcAft>
              <a:buFont typeface="Arial" panose="020B0604020202020204" pitchFamily="34" charset="0"/>
              <a:buChar char="•"/>
              <a:defRPr/>
            </a:pPr>
            <a:endParaRPr lang="en-US" sz="2000" dirty="0">
              <a:latin typeface="+mn-lt"/>
              <a:cs typeface="+mn-cs"/>
            </a:endParaRPr>
          </a:p>
          <a:p>
            <a:pPr marL="285750" indent="-285750" algn="just" fontAlgn="auto">
              <a:spcBef>
                <a:spcPts val="0"/>
              </a:spcBef>
              <a:spcAft>
                <a:spcPts val="0"/>
              </a:spcAft>
              <a:buFont typeface="Arial" panose="020B0604020202020204" pitchFamily="34" charset="0"/>
              <a:buChar char="•"/>
              <a:defRPr/>
            </a:pPr>
            <a:r>
              <a:rPr lang="en-US" sz="2000" dirty="0">
                <a:latin typeface="+mn-lt"/>
                <a:cs typeface="+mn-cs"/>
              </a:rPr>
              <a:t>In this context, as an example from a typical production system, the inventory cost accumulation profile is presented in the following Figure:</a:t>
            </a:r>
          </a:p>
          <a:p>
            <a:pPr algn="just" fontAlgn="auto">
              <a:spcBef>
                <a:spcPts val="0"/>
              </a:spcBef>
              <a:spcAft>
                <a:spcPts val="0"/>
              </a:spcAft>
              <a:defRPr/>
            </a:pPr>
            <a:endParaRPr lang="en-US" dirty="0">
              <a:latin typeface="+mn-lt"/>
              <a:cs typeface="+mn-cs"/>
            </a:endParaRPr>
          </a:p>
        </p:txBody>
      </p:sp>
    </p:spTree>
    <p:extLst>
      <p:ext uri="{BB962C8B-B14F-4D97-AF65-F5344CB8AC3E}">
        <p14:creationId xmlns:p14="http://schemas.microsoft.com/office/powerpoint/2010/main" val="15529585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85750"/>
            <a:ext cx="5562600" cy="495300"/>
          </a:xfrm>
        </p:spPr>
        <p:txBody>
          <a:bodyPr rtlCol="0">
            <a:noAutofit/>
          </a:bodyPr>
          <a:lstStyle/>
          <a:p>
            <a:pPr marL="342914" indent="-342914" defTabSz="914434" eaLnBrk="1" fontAlgn="auto" hangingPunct="1">
              <a:spcBef>
                <a:spcPct val="20000"/>
              </a:spcBef>
              <a:spcAft>
                <a:spcPts val="0"/>
              </a:spcAft>
              <a:defRPr/>
            </a:pPr>
            <a:r>
              <a:rPr lang="en-US" sz="2800" b="1" dirty="0" smtClean="0">
                <a:solidFill>
                  <a:srgbClr val="C0504D"/>
                </a:solidFill>
                <a:latin typeface="Century Gothic" pitchFamily="34" charset="0"/>
                <a:ea typeface="+mn-ea"/>
                <a:cs typeface="Arial" pitchFamily="34" charset="0"/>
              </a:rPr>
              <a:t>Inventory Costs</a:t>
            </a:r>
            <a:endParaRPr lang="en-US" sz="4800" dirty="0"/>
          </a:p>
        </p:txBody>
      </p:sp>
      <p:sp>
        <p:nvSpPr>
          <p:cNvPr id="3" name="Slide Number Placeholder 2"/>
          <p:cNvSpPr>
            <a:spLocks noGrp="1"/>
          </p:cNvSpPr>
          <p:nvPr>
            <p:ph type="sldNum" sz="quarter" idx="12"/>
          </p:nvPr>
        </p:nvSpPr>
        <p:spPr/>
        <p:txBody>
          <a:bodyPr/>
          <a:lstStyle/>
          <a:p>
            <a:pPr>
              <a:defRPr/>
            </a:pPr>
            <a:fld id="{7C03D5DC-4F30-4D9C-84DC-F36F0766DAB8}" type="slidenum">
              <a:rPr lang="en-US"/>
              <a:pPr>
                <a:defRPr/>
              </a:pPr>
              <a:t>37</a:t>
            </a:fld>
            <a:endParaRPr lang="en-US"/>
          </a:p>
        </p:txBody>
      </p:sp>
      <p:sp>
        <p:nvSpPr>
          <p:cNvPr id="4" name="TextBox 3"/>
          <p:cNvSpPr txBox="1"/>
          <p:nvPr/>
        </p:nvSpPr>
        <p:spPr>
          <a:xfrm>
            <a:off x="5105400" y="4476750"/>
            <a:ext cx="3962400" cy="647700"/>
          </a:xfrm>
          <a:prstGeom prst="rect">
            <a:avLst/>
          </a:prstGeom>
          <a:noFill/>
        </p:spPr>
        <p:txBody>
          <a:bodyPr wrap="none">
            <a:spAutoFit/>
          </a:bodyPr>
          <a:lstStyle/>
          <a:p>
            <a:pPr algn="ctr" fontAlgn="auto">
              <a:spcBef>
                <a:spcPts val="0"/>
              </a:spcBef>
              <a:spcAft>
                <a:spcPts val="0"/>
              </a:spcAft>
              <a:defRPr/>
            </a:pPr>
            <a:r>
              <a:rPr lang="en-US" sz="1200" b="1" dirty="0">
                <a:solidFill>
                  <a:schemeClr val="bg1">
                    <a:lumMod val="85000"/>
                  </a:schemeClr>
                </a:solidFill>
                <a:latin typeface="+mn-lt"/>
                <a:cs typeface="+mn-cs"/>
              </a:rPr>
              <a:t>PROF PRADIP KUMAR RAY</a:t>
            </a:r>
          </a:p>
          <a:p>
            <a:pPr algn="ctr" fontAlgn="auto">
              <a:spcBef>
                <a:spcPts val="0"/>
              </a:spcBef>
              <a:spcAft>
                <a:spcPts val="0"/>
              </a:spcAft>
              <a:defRPr/>
            </a:pPr>
            <a:r>
              <a:rPr lang="en-US" sz="1200" b="1" dirty="0">
                <a:solidFill>
                  <a:schemeClr val="bg1">
                    <a:lumMod val="85000"/>
                  </a:schemeClr>
                </a:solidFill>
                <a:latin typeface="+mn-lt"/>
                <a:cs typeface="+mn-cs"/>
              </a:rPr>
              <a:t>DEPARTMENT OF INDUSTRIAL AND SYSTEMS ENGINEERING</a:t>
            </a:r>
          </a:p>
          <a:p>
            <a:pPr algn="ctr" fontAlgn="auto">
              <a:spcBef>
                <a:spcPts val="0"/>
              </a:spcBef>
              <a:spcAft>
                <a:spcPts val="0"/>
              </a:spcAft>
              <a:defRPr/>
            </a:pPr>
            <a:r>
              <a:rPr lang="en-US" sz="1200" b="1" dirty="0">
                <a:solidFill>
                  <a:schemeClr val="bg1">
                    <a:lumMod val="85000"/>
                  </a:schemeClr>
                </a:solidFill>
                <a:latin typeface="+mn-lt"/>
                <a:cs typeface="+mn-cs"/>
              </a:rPr>
              <a:t>IIT KHARAGPUR</a:t>
            </a:r>
          </a:p>
        </p:txBody>
      </p:sp>
      <p:grpSp>
        <p:nvGrpSpPr>
          <p:cNvPr id="13317" name="Group 92"/>
          <p:cNvGrpSpPr>
            <a:grpSpLocks/>
          </p:cNvGrpSpPr>
          <p:nvPr/>
        </p:nvGrpSpPr>
        <p:grpSpPr bwMode="auto">
          <a:xfrm>
            <a:off x="914400" y="590550"/>
            <a:ext cx="4800600" cy="3786188"/>
            <a:chOff x="919333" y="531665"/>
            <a:chExt cx="4795667" cy="3844798"/>
          </a:xfrm>
        </p:grpSpPr>
        <p:grpSp>
          <p:nvGrpSpPr>
            <p:cNvPr id="13319" name="Group 89"/>
            <p:cNvGrpSpPr>
              <a:grpSpLocks/>
            </p:cNvGrpSpPr>
            <p:nvPr/>
          </p:nvGrpSpPr>
          <p:grpSpPr bwMode="auto">
            <a:xfrm>
              <a:off x="1066965" y="531665"/>
              <a:ext cx="4648035" cy="3505084"/>
              <a:chOff x="1143165" y="666750"/>
              <a:chExt cx="4649168" cy="3652961"/>
            </a:xfrm>
          </p:grpSpPr>
          <p:grpSp>
            <p:nvGrpSpPr>
              <p:cNvPr id="13322" name="Group 58"/>
              <p:cNvGrpSpPr>
                <a:grpSpLocks/>
              </p:cNvGrpSpPr>
              <p:nvPr/>
            </p:nvGrpSpPr>
            <p:grpSpPr bwMode="auto">
              <a:xfrm>
                <a:off x="1143165" y="666750"/>
                <a:ext cx="4649168" cy="3202959"/>
                <a:chOff x="1143165" y="575019"/>
                <a:chExt cx="4649168" cy="3202959"/>
              </a:xfrm>
            </p:grpSpPr>
            <p:cxnSp>
              <p:nvCxnSpPr>
                <p:cNvPr id="34" name="Straight Connector 33"/>
                <p:cNvCxnSpPr/>
                <p:nvPr/>
              </p:nvCxnSpPr>
              <p:spPr>
                <a:xfrm>
                  <a:off x="2364436" y="2707049"/>
                  <a:ext cx="531395" cy="0"/>
                </a:xfrm>
                <a:prstGeom prst="line">
                  <a:avLst/>
                </a:prstGeom>
              </p:spPr>
              <p:style>
                <a:lnRef idx="1">
                  <a:schemeClr val="dk1"/>
                </a:lnRef>
                <a:fillRef idx="0">
                  <a:schemeClr val="dk1"/>
                </a:fillRef>
                <a:effectRef idx="0">
                  <a:schemeClr val="dk1"/>
                </a:effectRef>
                <a:fontRef idx="minor">
                  <a:schemeClr val="tx1"/>
                </a:fontRef>
              </p:style>
            </p:cxnSp>
            <p:grpSp>
              <p:nvGrpSpPr>
                <p:cNvPr id="13336" name="Group 57"/>
                <p:cNvGrpSpPr>
                  <a:grpSpLocks/>
                </p:cNvGrpSpPr>
                <p:nvPr/>
              </p:nvGrpSpPr>
              <p:grpSpPr bwMode="auto">
                <a:xfrm>
                  <a:off x="1143165" y="575019"/>
                  <a:ext cx="4649168" cy="3202959"/>
                  <a:chOff x="761032" y="971550"/>
                  <a:chExt cx="4649168" cy="3202959"/>
                </a:xfrm>
              </p:grpSpPr>
              <p:cxnSp>
                <p:nvCxnSpPr>
                  <p:cNvPr id="7" name="Straight Connector 6"/>
                  <p:cNvCxnSpPr/>
                  <p:nvPr/>
                </p:nvCxnSpPr>
                <p:spPr>
                  <a:xfrm>
                    <a:off x="914752" y="971550"/>
                    <a:ext cx="0" cy="3197205"/>
                  </a:xfrm>
                  <a:prstGeom prst="line">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flipH="1">
                    <a:off x="914752" y="4168755"/>
                    <a:ext cx="4495448" cy="0"/>
                  </a:xfrm>
                  <a:prstGeom prst="line">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4877218" y="1351250"/>
                    <a:ext cx="0" cy="2817505"/>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flipH="1" flipV="1">
                    <a:off x="4114230" y="1351250"/>
                    <a:ext cx="762988" cy="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4114230" y="1351250"/>
                    <a:ext cx="0" cy="687156"/>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flipH="1">
                    <a:off x="914752" y="2031685"/>
                    <a:ext cx="3199478" cy="0"/>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flipH="1">
                    <a:off x="914752" y="1351250"/>
                    <a:ext cx="3199478" cy="0"/>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flipV="1">
                    <a:off x="4114230" y="2038405"/>
                    <a:ext cx="0" cy="2130350"/>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914752" y="3562243"/>
                    <a:ext cx="532982" cy="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a:off x="3046680" y="2626436"/>
                    <a:ext cx="534569" cy="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flipV="1">
                    <a:off x="1447734" y="3103580"/>
                    <a:ext cx="534569" cy="45866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flipV="1">
                    <a:off x="2513698" y="2626436"/>
                    <a:ext cx="532982" cy="47714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flipV="1">
                    <a:off x="3581248" y="2038405"/>
                    <a:ext cx="532982" cy="58803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p:nvPr/>
                </p:nvCxnSpPr>
                <p:spPr>
                  <a:xfrm flipV="1">
                    <a:off x="1447734" y="3572324"/>
                    <a:ext cx="0" cy="596431"/>
                  </a:xfrm>
                  <a:prstGeom prst="line">
                    <a:avLst/>
                  </a:prstGeom>
                  <a:ln>
                    <a:prstDash val="lgDash"/>
                  </a:ln>
                </p:spPr>
                <p:style>
                  <a:lnRef idx="1">
                    <a:schemeClr val="dk1"/>
                  </a:lnRef>
                  <a:fillRef idx="0">
                    <a:schemeClr val="dk1"/>
                  </a:fillRef>
                  <a:effectRef idx="0">
                    <a:schemeClr val="dk1"/>
                  </a:effectRef>
                  <a:fontRef idx="minor">
                    <a:schemeClr val="tx1"/>
                  </a:fontRef>
                </p:style>
              </p:cxnSp>
              <p:sp useBgFill="1">
                <p:nvSpPr>
                  <p:cNvPr id="44" name="Rectangle 43"/>
                  <p:cNvSpPr/>
                  <p:nvPr/>
                </p:nvSpPr>
                <p:spPr>
                  <a:xfrm>
                    <a:off x="990893" y="3713451"/>
                    <a:ext cx="380701" cy="228492"/>
                  </a:xfrm>
                  <a:prstGeom prst="rect">
                    <a:avLst/>
                  </a:prstGeom>
                  <a:ln w="3175">
                    <a:noFill/>
                  </a:ln>
                </p:spPr>
                <p:style>
                  <a:lnRef idx="2">
                    <a:schemeClr val="dk1"/>
                  </a:lnRef>
                  <a:fillRef idx="1">
                    <a:schemeClr val="lt1"/>
                  </a:fillRef>
                  <a:effectRef idx="0">
                    <a:schemeClr val="dk1"/>
                  </a:effectRef>
                  <a:fontRef idx="minor">
                    <a:schemeClr val="dk1"/>
                  </a:fontRef>
                </p:style>
                <p:txBody>
                  <a:bodyPr lIns="0" tIns="0" rIns="0" bIns="0" anchor="ctr"/>
                  <a:lstStyle/>
                  <a:p>
                    <a:pPr algn="ctr" fontAlgn="auto">
                      <a:spcBef>
                        <a:spcPts val="0"/>
                      </a:spcBef>
                      <a:spcAft>
                        <a:spcPts val="0"/>
                      </a:spcAft>
                      <a:defRPr/>
                    </a:pPr>
                    <a:r>
                      <a:rPr lang="en-US" sz="900" dirty="0"/>
                      <a:t>R/M</a:t>
                    </a:r>
                  </a:p>
                </p:txBody>
              </p:sp>
              <p:sp useBgFill="1">
                <p:nvSpPr>
                  <p:cNvPr id="45" name="Rectangle 44"/>
                  <p:cNvSpPr/>
                  <p:nvPr/>
                </p:nvSpPr>
                <p:spPr>
                  <a:xfrm>
                    <a:off x="4342651" y="3718492"/>
                    <a:ext cx="382287" cy="228492"/>
                  </a:xfrm>
                  <a:prstGeom prst="rect">
                    <a:avLst/>
                  </a:prstGeom>
                  <a:ln w="3175">
                    <a:noFill/>
                  </a:ln>
                </p:spPr>
                <p:style>
                  <a:lnRef idx="2">
                    <a:schemeClr val="dk1"/>
                  </a:lnRef>
                  <a:fillRef idx="1">
                    <a:schemeClr val="lt1"/>
                  </a:fillRef>
                  <a:effectRef idx="0">
                    <a:schemeClr val="dk1"/>
                  </a:effectRef>
                  <a:fontRef idx="minor">
                    <a:schemeClr val="dk1"/>
                  </a:fontRef>
                </p:style>
                <p:txBody>
                  <a:bodyPr lIns="0" tIns="0" rIns="0" bIns="0" anchor="ctr"/>
                  <a:lstStyle/>
                  <a:p>
                    <a:pPr algn="ctr" fontAlgn="auto">
                      <a:spcBef>
                        <a:spcPts val="0"/>
                      </a:spcBef>
                      <a:spcAft>
                        <a:spcPts val="0"/>
                      </a:spcAft>
                      <a:defRPr/>
                    </a:pPr>
                    <a:r>
                      <a:rPr lang="en-US" sz="900" dirty="0"/>
                      <a:t>F/G</a:t>
                    </a:r>
                  </a:p>
                </p:txBody>
              </p:sp>
              <p:sp useBgFill="1">
                <p:nvSpPr>
                  <p:cNvPr id="46" name="Rectangle 45"/>
                  <p:cNvSpPr/>
                  <p:nvPr/>
                </p:nvSpPr>
                <p:spPr>
                  <a:xfrm>
                    <a:off x="990893" y="3293429"/>
                    <a:ext cx="380701" cy="228492"/>
                  </a:xfrm>
                  <a:prstGeom prst="rect">
                    <a:avLst/>
                  </a:prstGeom>
                  <a:ln w="3175">
                    <a:noFill/>
                  </a:ln>
                </p:spPr>
                <p:style>
                  <a:lnRef idx="2">
                    <a:schemeClr val="dk1"/>
                  </a:lnRef>
                  <a:fillRef idx="1">
                    <a:schemeClr val="lt1"/>
                  </a:fillRef>
                  <a:effectRef idx="0">
                    <a:schemeClr val="dk1"/>
                  </a:effectRef>
                  <a:fontRef idx="minor">
                    <a:schemeClr val="dk1"/>
                  </a:fontRef>
                </p:style>
                <p:txBody>
                  <a:bodyPr lIns="0" tIns="0" rIns="0" bIns="0" anchor="ctr"/>
                  <a:lstStyle/>
                  <a:p>
                    <a:pPr algn="ctr" fontAlgn="auto">
                      <a:spcBef>
                        <a:spcPts val="0"/>
                      </a:spcBef>
                      <a:spcAft>
                        <a:spcPts val="0"/>
                      </a:spcAft>
                      <a:defRPr/>
                    </a:pPr>
                    <a:r>
                      <a:rPr lang="en-US" sz="900" dirty="0"/>
                      <a:t>Storage</a:t>
                    </a:r>
                  </a:p>
                </p:txBody>
              </p:sp>
              <p:sp useBgFill="1">
                <p:nvSpPr>
                  <p:cNvPr id="47" name="Rectangle 46"/>
                  <p:cNvSpPr/>
                  <p:nvPr/>
                </p:nvSpPr>
                <p:spPr>
                  <a:xfrm>
                    <a:off x="2074306" y="2885169"/>
                    <a:ext cx="380701" cy="191530"/>
                  </a:xfrm>
                  <a:prstGeom prst="rect">
                    <a:avLst/>
                  </a:prstGeom>
                  <a:ln w="3175">
                    <a:noFill/>
                  </a:ln>
                </p:spPr>
                <p:style>
                  <a:lnRef idx="2">
                    <a:schemeClr val="dk1"/>
                  </a:lnRef>
                  <a:fillRef idx="1">
                    <a:schemeClr val="lt1"/>
                  </a:fillRef>
                  <a:effectRef idx="0">
                    <a:schemeClr val="dk1"/>
                  </a:effectRef>
                  <a:fontRef idx="minor">
                    <a:schemeClr val="dk1"/>
                  </a:fontRef>
                </p:style>
                <p:txBody>
                  <a:bodyPr lIns="0" tIns="0" rIns="0" bIns="0" anchor="ctr"/>
                  <a:lstStyle/>
                  <a:p>
                    <a:pPr algn="ctr" fontAlgn="auto">
                      <a:spcBef>
                        <a:spcPts val="0"/>
                      </a:spcBef>
                      <a:spcAft>
                        <a:spcPts val="0"/>
                      </a:spcAft>
                      <a:defRPr/>
                    </a:pPr>
                    <a:r>
                      <a:rPr lang="en-US" sz="900" dirty="0"/>
                      <a:t>Storage</a:t>
                    </a:r>
                  </a:p>
                </p:txBody>
              </p:sp>
              <p:sp useBgFill="1">
                <p:nvSpPr>
                  <p:cNvPr id="48" name="Rectangle 47"/>
                  <p:cNvSpPr/>
                  <p:nvPr/>
                </p:nvSpPr>
                <p:spPr>
                  <a:xfrm>
                    <a:off x="3168822" y="2355941"/>
                    <a:ext cx="380701" cy="228492"/>
                  </a:xfrm>
                  <a:prstGeom prst="rect">
                    <a:avLst/>
                  </a:prstGeom>
                  <a:ln w="3175">
                    <a:noFill/>
                  </a:ln>
                </p:spPr>
                <p:style>
                  <a:lnRef idx="2">
                    <a:schemeClr val="dk1"/>
                  </a:lnRef>
                  <a:fillRef idx="1">
                    <a:schemeClr val="lt1"/>
                  </a:fillRef>
                  <a:effectRef idx="0">
                    <a:schemeClr val="dk1"/>
                  </a:effectRef>
                  <a:fontRef idx="minor">
                    <a:schemeClr val="dk1"/>
                  </a:fontRef>
                </p:style>
                <p:txBody>
                  <a:bodyPr lIns="0" tIns="0" rIns="0" bIns="0" anchor="ctr"/>
                  <a:lstStyle/>
                  <a:p>
                    <a:pPr algn="ctr" fontAlgn="auto">
                      <a:spcBef>
                        <a:spcPts val="0"/>
                      </a:spcBef>
                      <a:spcAft>
                        <a:spcPts val="0"/>
                      </a:spcAft>
                      <a:defRPr/>
                    </a:pPr>
                    <a:r>
                      <a:rPr lang="en-US" sz="900" dirty="0"/>
                      <a:t>Storage</a:t>
                    </a:r>
                  </a:p>
                </p:txBody>
              </p:sp>
              <p:sp useBgFill="1">
                <p:nvSpPr>
                  <p:cNvPr id="49" name="Rectangle 48"/>
                  <p:cNvSpPr/>
                  <p:nvPr/>
                </p:nvSpPr>
                <p:spPr>
                  <a:xfrm rot="19124353">
                    <a:off x="1387456" y="3064938"/>
                    <a:ext cx="578984" cy="228492"/>
                  </a:xfrm>
                  <a:prstGeom prst="rect">
                    <a:avLst/>
                  </a:prstGeom>
                  <a:ln w="3175">
                    <a:noFill/>
                  </a:ln>
                </p:spPr>
                <p:style>
                  <a:lnRef idx="2">
                    <a:schemeClr val="dk1"/>
                  </a:lnRef>
                  <a:fillRef idx="1">
                    <a:schemeClr val="lt1"/>
                  </a:fillRef>
                  <a:effectRef idx="0">
                    <a:schemeClr val="dk1"/>
                  </a:effectRef>
                  <a:fontRef idx="minor">
                    <a:schemeClr val="dk1"/>
                  </a:fontRef>
                </p:style>
                <p:txBody>
                  <a:bodyPr lIns="0" tIns="0" rIns="0" bIns="0" anchor="ctr"/>
                  <a:lstStyle/>
                  <a:p>
                    <a:pPr algn="ctr" fontAlgn="auto">
                      <a:spcBef>
                        <a:spcPts val="0"/>
                      </a:spcBef>
                      <a:spcAft>
                        <a:spcPts val="0"/>
                      </a:spcAft>
                      <a:defRPr/>
                    </a:pPr>
                    <a:r>
                      <a:rPr lang="en-US" sz="900" dirty="0"/>
                      <a:t>Fabrication</a:t>
                    </a:r>
                  </a:p>
                </p:txBody>
              </p:sp>
              <p:sp useBgFill="1">
                <p:nvSpPr>
                  <p:cNvPr id="50" name="Rectangle 49"/>
                  <p:cNvSpPr/>
                  <p:nvPr/>
                </p:nvSpPr>
                <p:spPr>
                  <a:xfrm rot="19124353">
                    <a:off x="2448662" y="2550831"/>
                    <a:ext cx="680503" cy="228492"/>
                  </a:xfrm>
                  <a:prstGeom prst="rect">
                    <a:avLst/>
                  </a:prstGeom>
                  <a:ln w="3175">
                    <a:noFill/>
                  </a:ln>
                </p:spPr>
                <p:style>
                  <a:lnRef idx="2">
                    <a:schemeClr val="dk1"/>
                  </a:lnRef>
                  <a:fillRef idx="1">
                    <a:schemeClr val="lt1"/>
                  </a:fillRef>
                  <a:effectRef idx="0">
                    <a:schemeClr val="dk1"/>
                  </a:effectRef>
                  <a:fontRef idx="minor">
                    <a:schemeClr val="dk1"/>
                  </a:fontRef>
                </p:style>
                <p:txBody>
                  <a:bodyPr lIns="0" tIns="0" rIns="0" bIns="0" anchor="ctr"/>
                  <a:lstStyle/>
                  <a:p>
                    <a:pPr algn="ctr" fontAlgn="auto">
                      <a:spcBef>
                        <a:spcPts val="0"/>
                      </a:spcBef>
                      <a:spcAft>
                        <a:spcPts val="0"/>
                      </a:spcAft>
                      <a:defRPr/>
                    </a:pPr>
                    <a:r>
                      <a:rPr lang="en-US" sz="900" dirty="0"/>
                      <a:t>Subassembly</a:t>
                    </a:r>
                  </a:p>
                </p:txBody>
              </p:sp>
              <p:sp useBgFill="1">
                <p:nvSpPr>
                  <p:cNvPr id="51" name="Rectangle 50"/>
                  <p:cNvSpPr/>
                  <p:nvPr/>
                </p:nvSpPr>
                <p:spPr>
                  <a:xfrm rot="18708399">
                    <a:off x="3500691" y="2195281"/>
                    <a:ext cx="498986" cy="134831"/>
                  </a:xfrm>
                  <a:prstGeom prst="rect">
                    <a:avLst/>
                  </a:prstGeom>
                  <a:ln w="3175">
                    <a:noFill/>
                  </a:ln>
                </p:spPr>
                <p:style>
                  <a:lnRef idx="2">
                    <a:schemeClr val="dk1"/>
                  </a:lnRef>
                  <a:fillRef idx="1">
                    <a:schemeClr val="lt1"/>
                  </a:fillRef>
                  <a:effectRef idx="0">
                    <a:schemeClr val="dk1"/>
                  </a:effectRef>
                  <a:fontRef idx="minor">
                    <a:schemeClr val="dk1"/>
                  </a:fontRef>
                </p:style>
                <p:txBody>
                  <a:bodyPr lIns="0" tIns="0" rIns="0" bIns="0" anchor="ctr"/>
                  <a:lstStyle/>
                  <a:p>
                    <a:pPr algn="ctr" fontAlgn="auto">
                      <a:spcBef>
                        <a:spcPts val="0"/>
                      </a:spcBef>
                      <a:spcAft>
                        <a:spcPts val="0"/>
                      </a:spcAft>
                      <a:defRPr/>
                    </a:pPr>
                    <a:r>
                      <a:rPr lang="en-US" sz="900" dirty="0"/>
                      <a:t>Assembly</a:t>
                    </a:r>
                  </a:p>
                </p:txBody>
              </p:sp>
              <p:sp useBgFill="1">
                <p:nvSpPr>
                  <p:cNvPr id="53" name="Rectangle 52"/>
                  <p:cNvSpPr/>
                  <p:nvPr/>
                </p:nvSpPr>
                <p:spPr>
                  <a:xfrm>
                    <a:off x="4304581" y="1132838"/>
                    <a:ext cx="382287" cy="191530"/>
                  </a:xfrm>
                  <a:prstGeom prst="rect">
                    <a:avLst/>
                  </a:prstGeom>
                  <a:ln w="3175">
                    <a:noFill/>
                  </a:ln>
                </p:spPr>
                <p:style>
                  <a:lnRef idx="2">
                    <a:schemeClr val="dk1"/>
                  </a:lnRef>
                  <a:fillRef idx="1">
                    <a:schemeClr val="lt1"/>
                  </a:fillRef>
                  <a:effectRef idx="0">
                    <a:schemeClr val="dk1"/>
                  </a:effectRef>
                  <a:fontRef idx="minor">
                    <a:schemeClr val="dk1"/>
                  </a:fontRef>
                </p:style>
                <p:txBody>
                  <a:bodyPr lIns="0" tIns="0" rIns="0" bIns="0" anchor="ctr"/>
                  <a:lstStyle/>
                  <a:p>
                    <a:pPr algn="ctr" fontAlgn="auto">
                      <a:spcBef>
                        <a:spcPts val="0"/>
                      </a:spcBef>
                      <a:spcAft>
                        <a:spcPts val="0"/>
                      </a:spcAft>
                      <a:defRPr/>
                    </a:pPr>
                    <a:r>
                      <a:rPr lang="en-US" sz="900" dirty="0"/>
                      <a:t>Storage</a:t>
                    </a:r>
                  </a:p>
                </p:txBody>
              </p:sp>
              <p:sp useBgFill="1">
                <p:nvSpPr>
                  <p:cNvPr id="54" name="Rectangle 53"/>
                  <p:cNvSpPr/>
                  <p:nvPr/>
                </p:nvSpPr>
                <p:spPr>
                  <a:xfrm>
                    <a:off x="762472" y="3941943"/>
                    <a:ext cx="122142" cy="231852"/>
                  </a:xfrm>
                  <a:prstGeom prst="rect">
                    <a:avLst/>
                  </a:prstGeom>
                  <a:ln w="3175">
                    <a:noFill/>
                  </a:ln>
                </p:spPr>
                <p:style>
                  <a:lnRef idx="2">
                    <a:schemeClr val="dk1"/>
                  </a:lnRef>
                  <a:fillRef idx="1">
                    <a:schemeClr val="lt1"/>
                  </a:fillRef>
                  <a:effectRef idx="0">
                    <a:schemeClr val="dk1"/>
                  </a:effectRef>
                  <a:fontRef idx="minor">
                    <a:schemeClr val="dk1"/>
                  </a:fontRef>
                </p:style>
                <p:txBody>
                  <a:bodyPr lIns="0" tIns="0" rIns="0" bIns="0" anchor="ctr"/>
                  <a:lstStyle/>
                  <a:p>
                    <a:pPr algn="ctr" fontAlgn="auto">
                      <a:spcBef>
                        <a:spcPts val="0"/>
                      </a:spcBef>
                      <a:spcAft>
                        <a:spcPts val="0"/>
                      </a:spcAft>
                      <a:defRPr/>
                    </a:pPr>
                    <a:r>
                      <a:rPr lang="en-US" sz="900" dirty="0"/>
                      <a:t>O</a:t>
                    </a:r>
                  </a:p>
                </p:txBody>
              </p:sp>
              <p:sp useBgFill="1">
                <p:nvSpPr>
                  <p:cNvPr id="55" name="Rectangle 54"/>
                  <p:cNvSpPr/>
                  <p:nvPr/>
                </p:nvSpPr>
                <p:spPr>
                  <a:xfrm>
                    <a:off x="762472" y="3454718"/>
                    <a:ext cx="122142" cy="235212"/>
                  </a:xfrm>
                  <a:prstGeom prst="rect">
                    <a:avLst/>
                  </a:prstGeom>
                  <a:ln w="3175">
                    <a:noFill/>
                  </a:ln>
                </p:spPr>
                <p:style>
                  <a:lnRef idx="2">
                    <a:schemeClr val="dk1"/>
                  </a:lnRef>
                  <a:fillRef idx="1">
                    <a:schemeClr val="lt1"/>
                  </a:fillRef>
                  <a:effectRef idx="0">
                    <a:schemeClr val="dk1"/>
                  </a:effectRef>
                  <a:fontRef idx="minor">
                    <a:schemeClr val="dk1"/>
                  </a:fontRef>
                </p:style>
                <p:txBody>
                  <a:bodyPr lIns="0" tIns="0" rIns="0" bIns="0" anchor="ctr"/>
                  <a:lstStyle/>
                  <a:p>
                    <a:pPr algn="ctr" fontAlgn="auto">
                      <a:spcBef>
                        <a:spcPts val="0"/>
                      </a:spcBef>
                      <a:spcAft>
                        <a:spcPts val="0"/>
                      </a:spcAft>
                      <a:defRPr/>
                    </a:pPr>
                    <a:r>
                      <a:rPr lang="en-US" sz="900" dirty="0"/>
                      <a:t>A</a:t>
                    </a:r>
                  </a:p>
                </p:txBody>
              </p:sp>
              <p:sp useBgFill="1">
                <p:nvSpPr>
                  <p:cNvPr id="56" name="Rectangle 55"/>
                  <p:cNvSpPr/>
                  <p:nvPr/>
                </p:nvSpPr>
                <p:spPr>
                  <a:xfrm>
                    <a:off x="760886" y="1915759"/>
                    <a:ext cx="122141" cy="233533"/>
                  </a:xfrm>
                  <a:prstGeom prst="rect">
                    <a:avLst/>
                  </a:prstGeom>
                  <a:ln w="3175">
                    <a:noFill/>
                  </a:ln>
                </p:spPr>
                <p:style>
                  <a:lnRef idx="2">
                    <a:schemeClr val="dk1"/>
                  </a:lnRef>
                  <a:fillRef idx="1">
                    <a:schemeClr val="lt1"/>
                  </a:fillRef>
                  <a:effectRef idx="0">
                    <a:schemeClr val="dk1"/>
                  </a:effectRef>
                  <a:fontRef idx="minor">
                    <a:schemeClr val="dk1"/>
                  </a:fontRef>
                </p:style>
                <p:txBody>
                  <a:bodyPr lIns="0" tIns="0" rIns="0" bIns="0" anchor="ctr"/>
                  <a:lstStyle/>
                  <a:p>
                    <a:pPr algn="ctr" fontAlgn="auto">
                      <a:spcBef>
                        <a:spcPts val="0"/>
                      </a:spcBef>
                      <a:spcAft>
                        <a:spcPts val="0"/>
                      </a:spcAft>
                      <a:defRPr/>
                    </a:pPr>
                    <a:r>
                      <a:rPr lang="en-US" sz="900" dirty="0"/>
                      <a:t>B</a:t>
                    </a:r>
                  </a:p>
                </p:txBody>
              </p:sp>
              <p:sp useBgFill="1">
                <p:nvSpPr>
                  <p:cNvPr id="57" name="Rectangle 56"/>
                  <p:cNvSpPr/>
                  <p:nvPr/>
                </p:nvSpPr>
                <p:spPr>
                  <a:xfrm>
                    <a:off x="760886" y="1210122"/>
                    <a:ext cx="122141" cy="233533"/>
                  </a:xfrm>
                  <a:prstGeom prst="rect">
                    <a:avLst/>
                  </a:prstGeom>
                  <a:ln w="3175">
                    <a:noFill/>
                  </a:ln>
                </p:spPr>
                <p:style>
                  <a:lnRef idx="2">
                    <a:schemeClr val="dk1"/>
                  </a:lnRef>
                  <a:fillRef idx="1">
                    <a:schemeClr val="lt1"/>
                  </a:fillRef>
                  <a:effectRef idx="0">
                    <a:schemeClr val="dk1"/>
                  </a:effectRef>
                  <a:fontRef idx="minor">
                    <a:schemeClr val="dk1"/>
                  </a:fontRef>
                </p:style>
                <p:txBody>
                  <a:bodyPr lIns="0" tIns="0" rIns="0" bIns="0" anchor="ctr"/>
                  <a:lstStyle/>
                  <a:p>
                    <a:pPr algn="ctr" fontAlgn="auto">
                      <a:spcBef>
                        <a:spcPts val="0"/>
                      </a:spcBef>
                      <a:spcAft>
                        <a:spcPts val="0"/>
                      </a:spcAft>
                      <a:defRPr/>
                    </a:pPr>
                    <a:r>
                      <a:rPr lang="en-US" sz="900" dirty="0"/>
                      <a:t>C</a:t>
                    </a:r>
                  </a:p>
                </p:txBody>
              </p:sp>
            </p:grpSp>
          </p:grpSp>
          <p:sp useBgFill="1">
            <p:nvSpPr>
              <p:cNvPr id="63" name="Rectangle 62"/>
              <p:cNvSpPr/>
              <p:nvPr/>
            </p:nvSpPr>
            <p:spPr>
              <a:xfrm>
                <a:off x="2523061" y="3912677"/>
                <a:ext cx="1229347" cy="194890"/>
              </a:xfrm>
              <a:prstGeom prst="rect">
                <a:avLst/>
              </a:prstGeom>
              <a:ln w="3175">
                <a:noFill/>
              </a:ln>
            </p:spPr>
            <p:style>
              <a:lnRef idx="2">
                <a:schemeClr val="dk1"/>
              </a:lnRef>
              <a:fillRef idx="1">
                <a:schemeClr val="lt1"/>
              </a:fillRef>
              <a:effectRef idx="0">
                <a:schemeClr val="dk1"/>
              </a:effectRef>
              <a:fontRef idx="minor">
                <a:schemeClr val="dk1"/>
              </a:fontRef>
            </p:style>
            <p:txBody>
              <a:bodyPr lIns="0" tIns="0" rIns="0" bIns="0" anchor="ctr"/>
              <a:lstStyle/>
              <a:p>
                <a:pPr algn="ctr" fontAlgn="auto">
                  <a:spcBef>
                    <a:spcPts val="0"/>
                  </a:spcBef>
                  <a:spcAft>
                    <a:spcPts val="0"/>
                  </a:spcAft>
                  <a:defRPr/>
                </a:pPr>
                <a:r>
                  <a:rPr lang="en-US" sz="900" dirty="0"/>
                  <a:t>Manufacturing Cycle time</a:t>
                </a:r>
              </a:p>
            </p:txBody>
          </p:sp>
          <p:grpSp>
            <p:nvGrpSpPr>
              <p:cNvPr id="13324" name="Group 72"/>
              <p:cNvGrpSpPr>
                <a:grpSpLocks/>
              </p:cNvGrpSpPr>
              <p:nvPr/>
            </p:nvGrpSpPr>
            <p:grpSpPr bwMode="auto">
              <a:xfrm>
                <a:off x="1828800" y="3939118"/>
                <a:ext cx="2668133" cy="185620"/>
                <a:chOff x="1828800" y="3913058"/>
                <a:chExt cx="2668133" cy="185620"/>
              </a:xfrm>
            </p:grpSpPr>
            <p:cxnSp>
              <p:nvCxnSpPr>
                <p:cNvPr id="60" name="Straight Connector 59"/>
                <p:cNvCxnSpPr/>
                <p:nvPr/>
              </p:nvCxnSpPr>
              <p:spPr>
                <a:xfrm>
                  <a:off x="1828281" y="3905098"/>
                  <a:ext cx="0" cy="184809"/>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p:cNvCxnSpPr/>
                <p:nvPr/>
              </p:nvCxnSpPr>
              <p:spPr>
                <a:xfrm>
                  <a:off x="4496362" y="3913498"/>
                  <a:ext cx="0" cy="184809"/>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Arrow Connector 65"/>
                <p:cNvCxnSpPr>
                  <a:stCxn id="63" idx="1"/>
                </p:cNvCxnSpPr>
                <p:nvPr/>
              </p:nvCxnSpPr>
              <p:spPr>
                <a:xfrm flipH="1" flipV="1">
                  <a:off x="1828281" y="4009264"/>
                  <a:ext cx="6947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a:off x="3750823" y="3999183"/>
                  <a:ext cx="7455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useBgFill="1">
            <p:nvSpPr>
              <p:cNvPr id="71" name="Rectangle 70"/>
              <p:cNvSpPr/>
              <p:nvPr/>
            </p:nvSpPr>
            <p:spPr>
              <a:xfrm>
                <a:off x="2523061" y="4132769"/>
                <a:ext cx="1218244" cy="186489"/>
              </a:xfrm>
              <a:prstGeom prst="rect">
                <a:avLst/>
              </a:prstGeom>
              <a:ln w="3175">
                <a:noFill/>
              </a:ln>
            </p:spPr>
            <p:style>
              <a:lnRef idx="2">
                <a:schemeClr val="dk1"/>
              </a:lnRef>
              <a:fillRef idx="1">
                <a:schemeClr val="lt1"/>
              </a:fillRef>
              <a:effectRef idx="0">
                <a:schemeClr val="dk1"/>
              </a:effectRef>
              <a:fontRef idx="minor">
                <a:schemeClr val="dk1"/>
              </a:fontRef>
            </p:style>
            <p:txBody>
              <a:bodyPr lIns="0" tIns="0" rIns="0" bIns="0" anchor="ctr"/>
              <a:lstStyle/>
              <a:p>
                <a:pPr algn="ctr" fontAlgn="auto">
                  <a:spcBef>
                    <a:spcPts val="0"/>
                  </a:spcBef>
                  <a:spcAft>
                    <a:spcPts val="0"/>
                  </a:spcAft>
                  <a:defRPr/>
                </a:pPr>
                <a:r>
                  <a:rPr lang="en-US" sz="900" dirty="0"/>
                  <a:t>Throughput time</a:t>
                </a:r>
              </a:p>
            </p:txBody>
          </p:sp>
          <p:grpSp>
            <p:nvGrpSpPr>
              <p:cNvPr id="13326" name="Group 73"/>
              <p:cNvGrpSpPr>
                <a:grpSpLocks/>
              </p:cNvGrpSpPr>
              <p:nvPr/>
            </p:nvGrpSpPr>
            <p:grpSpPr bwMode="auto">
              <a:xfrm>
                <a:off x="1296533" y="3931850"/>
                <a:ext cx="3962399" cy="353426"/>
                <a:chOff x="1308354" y="3731034"/>
                <a:chExt cx="3962399" cy="353426"/>
              </a:xfrm>
            </p:grpSpPr>
            <p:cxnSp>
              <p:nvCxnSpPr>
                <p:cNvPr id="75" name="Straight Connector 74"/>
                <p:cNvCxnSpPr/>
                <p:nvPr/>
              </p:nvCxnSpPr>
              <p:spPr>
                <a:xfrm>
                  <a:off x="1308707" y="3760585"/>
                  <a:ext cx="0" cy="324256"/>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p:cNvCxnSpPr/>
                <p:nvPr/>
              </p:nvCxnSpPr>
              <p:spPr>
                <a:xfrm>
                  <a:off x="5255310" y="3726983"/>
                  <a:ext cx="0" cy="342738"/>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Arrow Connector 76"/>
                <p:cNvCxnSpPr/>
                <p:nvPr/>
              </p:nvCxnSpPr>
              <p:spPr>
                <a:xfrm flipH="1" flipV="1">
                  <a:off x="1308707" y="4020998"/>
                  <a:ext cx="13705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 name="Straight Arrow Connector 77"/>
                <p:cNvCxnSpPr/>
                <p:nvPr/>
              </p:nvCxnSpPr>
              <p:spPr>
                <a:xfrm>
                  <a:off x="3562776" y="4010917"/>
                  <a:ext cx="170839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sp useBgFill="1">
          <p:nvSpPr>
            <p:cNvPr id="91" name="Rectangle 90"/>
            <p:cNvSpPr/>
            <p:nvPr/>
          </p:nvSpPr>
          <p:spPr>
            <a:xfrm>
              <a:off x="919333" y="4036315"/>
              <a:ext cx="601045" cy="340148"/>
            </a:xfrm>
            <a:prstGeom prst="rect">
              <a:avLst/>
            </a:prstGeom>
            <a:ln w="3175">
              <a:noFill/>
            </a:ln>
          </p:spPr>
          <p:style>
            <a:lnRef idx="2">
              <a:schemeClr val="dk1"/>
            </a:lnRef>
            <a:fillRef idx="1">
              <a:schemeClr val="lt1"/>
            </a:fillRef>
            <a:effectRef idx="0">
              <a:schemeClr val="dk1"/>
            </a:effectRef>
            <a:fontRef idx="minor">
              <a:schemeClr val="dk1"/>
            </a:fontRef>
          </p:style>
          <p:txBody>
            <a:bodyPr lIns="0" tIns="0" rIns="0" bIns="0" anchor="ctr"/>
            <a:lstStyle/>
            <a:p>
              <a:pPr algn="ctr" fontAlgn="auto">
                <a:spcBef>
                  <a:spcPts val="0"/>
                </a:spcBef>
                <a:spcAft>
                  <a:spcPts val="0"/>
                </a:spcAft>
                <a:defRPr/>
              </a:pPr>
              <a:r>
                <a:rPr lang="en-US" sz="900" dirty="0"/>
                <a:t>Material Acquisition</a:t>
              </a:r>
            </a:p>
          </p:txBody>
        </p:sp>
        <p:sp useBgFill="1">
          <p:nvSpPr>
            <p:cNvPr id="92" name="Rectangle 91"/>
            <p:cNvSpPr/>
            <p:nvPr/>
          </p:nvSpPr>
          <p:spPr>
            <a:xfrm>
              <a:off x="4901450" y="4036315"/>
              <a:ext cx="602630" cy="340148"/>
            </a:xfrm>
            <a:prstGeom prst="rect">
              <a:avLst/>
            </a:prstGeom>
            <a:ln w="3175">
              <a:noFill/>
            </a:ln>
          </p:spPr>
          <p:style>
            <a:lnRef idx="2">
              <a:schemeClr val="dk1"/>
            </a:lnRef>
            <a:fillRef idx="1">
              <a:schemeClr val="lt1"/>
            </a:fillRef>
            <a:effectRef idx="0">
              <a:schemeClr val="dk1"/>
            </a:effectRef>
            <a:fontRef idx="minor">
              <a:schemeClr val="dk1"/>
            </a:fontRef>
          </p:style>
          <p:txBody>
            <a:bodyPr lIns="0" tIns="0" rIns="0" bIns="0" anchor="ctr"/>
            <a:lstStyle/>
            <a:p>
              <a:pPr algn="ctr" fontAlgn="auto">
                <a:spcBef>
                  <a:spcPts val="0"/>
                </a:spcBef>
                <a:spcAft>
                  <a:spcPts val="0"/>
                </a:spcAft>
                <a:defRPr/>
              </a:pPr>
              <a:r>
                <a:rPr lang="en-US" sz="900" dirty="0"/>
                <a:t>Product Shipment</a:t>
              </a:r>
            </a:p>
          </p:txBody>
        </p:sp>
      </p:grpSp>
      <p:sp>
        <p:nvSpPr>
          <p:cNvPr id="13318" name="TextBox 99"/>
          <p:cNvSpPr txBox="1">
            <a:spLocks noChangeArrowheads="1"/>
          </p:cNvSpPr>
          <p:nvPr/>
        </p:nvSpPr>
        <p:spPr bwMode="auto">
          <a:xfrm>
            <a:off x="5626100" y="1306513"/>
            <a:ext cx="3276600" cy="1938337"/>
          </a:xfrm>
          <a:prstGeom prst="rect">
            <a:avLst/>
          </a:prstGeom>
          <a:noFill/>
          <a:ln w="9525">
            <a:noFill/>
            <a:miter lim="800000"/>
            <a:headEnd/>
            <a:tailEnd/>
          </a:ln>
        </p:spPr>
        <p:txBody>
          <a:bodyPr>
            <a:spAutoFit/>
          </a:bodyPr>
          <a:lstStyle/>
          <a:p>
            <a:pPr algn="just"/>
            <a:r>
              <a:rPr lang="en-US" sz="2000">
                <a:latin typeface="Calibri" pitchFamily="34" charset="0"/>
              </a:rPr>
              <a:t>In a repetitive manufacturing system, (batch production), the cost profile consists of Material cost (OA), Labour cost (AB), Overhead cost (BC), and Total Product cost (OC)</a:t>
            </a:r>
          </a:p>
        </p:txBody>
      </p:sp>
    </p:spTree>
    <p:extLst>
      <p:ext uri="{BB962C8B-B14F-4D97-AF65-F5344CB8AC3E}">
        <p14:creationId xmlns:p14="http://schemas.microsoft.com/office/powerpoint/2010/main" val="39523296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381000" y="3009900"/>
            <a:ext cx="8229600" cy="857250"/>
          </a:xfrm>
        </p:spPr>
        <p:txBody>
          <a:bodyPr>
            <a:normAutofit fontScale="90000"/>
          </a:bodyPr>
          <a:lstStyle/>
          <a:p>
            <a:pPr algn="l" eaLnBrk="1" hangingPunct="1">
              <a:defRPr/>
            </a:pPr>
            <a:r>
              <a:rPr lang="en-US" dirty="0" smtClean="0"/>
              <a:t/>
            </a:r>
            <a:br>
              <a:rPr lang="en-US" dirty="0" smtClean="0"/>
            </a:br>
            <a:endParaRPr lang="en-US" dirty="0"/>
          </a:p>
        </p:txBody>
      </p:sp>
      <p:sp>
        <p:nvSpPr>
          <p:cNvPr id="4099" name="Slide Number Placeholder 3"/>
          <p:cNvSpPr>
            <a:spLocks noGrp="1"/>
          </p:cNvSpPr>
          <p:nvPr>
            <p:ph type="sldNum" sz="quarter" idx="12"/>
          </p:nvPr>
        </p:nvSpPr>
        <p:spPr bwMode="auto">
          <a:noFill/>
          <a:ln>
            <a:miter lim="800000"/>
            <a:headEnd/>
            <a:tailEnd/>
          </a:ln>
        </p:spPr>
        <p:txBody>
          <a:bodyPr/>
          <a:lstStyle/>
          <a:p>
            <a:fld id="{301187F8-6379-4F5F-B456-D99A0F4BBF00}" type="slidenum">
              <a:rPr lang="en-US"/>
              <a:pPr/>
              <a:t>38</a:t>
            </a:fld>
            <a:endParaRPr lang="en-US"/>
          </a:p>
        </p:txBody>
      </p:sp>
      <p:sp>
        <p:nvSpPr>
          <p:cNvPr id="3" name="TextBox 2"/>
          <p:cNvSpPr txBox="1"/>
          <p:nvPr/>
        </p:nvSpPr>
        <p:spPr>
          <a:xfrm>
            <a:off x="76200" y="398463"/>
            <a:ext cx="9067800" cy="954087"/>
          </a:xfrm>
          <a:prstGeom prst="rect">
            <a:avLst/>
          </a:prstGeom>
          <a:noFill/>
        </p:spPr>
        <p:txBody>
          <a:bodyPr>
            <a:spAutoFit/>
          </a:bodyPr>
          <a:lstStyle/>
          <a:p>
            <a:pPr eaLnBrk="1" hangingPunct="1">
              <a:defRPr/>
            </a:pPr>
            <a:r>
              <a:rPr lang="en-US" sz="2800" b="1" dirty="0">
                <a:solidFill>
                  <a:schemeClr val="accent2"/>
                </a:solidFill>
                <a:latin typeface="Century Gothic" pitchFamily="34" charset="0"/>
                <a:cs typeface="Arial" panose="020B0604020202020204" pitchFamily="34" charset="0"/>
              </a:rPr>
              <a:t>Introduction to Inventory and Materials Management</a:t>
            </a:r>
            <a:endParaRPr lang="en-US" sz="2800" b="1" dirty="0">
              <a:solidFill>
                <a:schemeClr val="accent2">
                  <a:lumMod val="75000"/>
                </a:schemeClr>
              </a:solidFill>
              <a:latin typeface="Century Gothic" pitchFamily="34" charset="0"/>
            </a:endParaRPr>
          </a:p>
        </p:txBody>
      </p:sp>
      <p:sp>
        <p:nvSpPr>
          <p:cNvPr id="4101" name="TextBox 5"/>
          <p:cNvSpPr txBox="1">
            <a:spLocks noChangeArrowheads="1"/>
          </p:cNvSpPr>
          <p:nvPr/>
        </p:nvSpPr>
        <p:spPr bwMode="auto">
          <a:xfrm>
            <a:off x="381000" y="1422400"/>
            <a:ext cx="8472488" cy="1143000"/>
          </a:xfrm>
          <a:prstGeom prst="rect">
            <a:avLst/>
          </a:prstGeom>
          <a:noFill/>
          <a:ln w="9525">
            <a:noFill/>
            <a:miter lim="800000"/>
            <a:headEnd/>
            <a:tailEnd/>
          </a:ln>
        </p:spPr>
        <p:txBody>
          <a:bodyPr>
            <a:spAutoFit/>
          </a:bodyPr>
          <a:lstStyle/>
          <a:p>
            <a:pPr marL="285750" indent="-285750" algn="just" eaLnBrk="1" hangingPunct="1">
              <a:lnSpc>
                <a:spcPct val="150000"/>
              </a:lnSpc>
              <a:buFont typeface="Wingdings" pitchFamily="2" charset="2"/>
              <a:buChar char="ü"/>
              <a:defRPr/>
            </a:pPr>
            <a:r>
              <a:rPr lang="en-US" sz="2400" b="1" dirty="0">
                <a:latin typeface="+mn-lt"/>
              </a:rPr>
              <a:t>Types of Inventory and Product Positioning Strategies</a:t>
            </a:r>
          </a:p>
          <a:p>
            <a:pPr marL="285750" indent="-285750" algn="just" eaLnBrk="1" hangingPunct="1">
              <a:lnSpc>
                <a:spcPct val="150000"/>
              </a:lnSpc>
              <a:buFont typeface="Wingdings" pitchFamily="2" charset="2"/>
              <a:buChar char="ü"/>
              <a:defRPr/>
            </a:pPr>
            <a:r>
              <a:rPr lang="en-US" sz="2400" b="1" dirty="0">
                <a:latin typeface="+mn-lt"/>
              </a:rPr>
              <a:t>Inventory Management and Financial Performance</a:t>
            </a:r>
            <a:endParaRPr lang="en-US" sz="2000" b="1" dirty="0">
              <a:solidFill>
                <a:srgbClr val="FF0000"/>
              </a:solidFill>
              <a:latin typeface="+mn-lt"/>
            </a:endParaRPr>
          </a:p>
        </p:txBody>
      </p:sp>
      <p:sp>
        <p:nvSpPr>
          <p:cNvPr id="11" name="TextBox 10"/>
          <p:cNvSpPr txBox="1"/>
          <p:nvPr/>
        </p:nvSpPr>
        <p:spPr>
          <a:xfrm>
            <a:off x="5105400" y="4476750"/>
            <a:ext cx="3962400" cy="647700"/>
          </a:xfrm>
          <a:prstGeom prst="rect">
            <a:avLst/>
          </a:prstGeom>
          <a:noFill/>
        </p:spPr>
        <p:txBody>
          <a:bodyPr wrap="none">
            <a:spAutoFit/>
          </a:bodyPr>
          <a:lstStyle/>
          <a:p>
            <a:pPr algn="ctr" eaLnBrk="1" hangingPunct="1">
              <a:defRPr/>
            </a:pPr>
            <a:r>
              <a:rPr lang="en-US" sz="1200" b="1" dirty="0">
                <a:solidFill>
                  <a:schemeClr val="bg1">
                    <a:lumMod val="85000"/>
                  </a:schemeClr>
                </a:solidFill>
                <a:latin typeface="+mn-lt"/>
              </a:rPr>
              <a:t>PROF PRADIP KUMAR RAY</a:t>
            </a:r>
          </a:p>
          <a:p>
            <a:pPr algn="ctr" eaLnBrk="1" hangingPunct="1">
              <a:defRPr/>
            </a:pPr>
            <a:r>
              <a:rPr lang="en-US" sz="1200" b="1" dirty="0">
                <a:solidFill>
                  <a:schemeClr val="bg1">
                    <a:lumMod val="85000"/>
                  </a:schemeClr>
                </a:solidFill>
                <a:latin typeface="+mn-lt"/>
              </a:rPr>
              <a:t>DEPARTMENT OF INDUSTRIAL AND SYSTEMS ENGINEERING</a:t>
            </a:r>
          </a:p>
          <a:p>
            <a:pPr algn="ctr" eaLnBrk="1" hangingPunct="1">
              <a:defRPr/>
            </a:pPr>
            <a:r>
              <a:rPr lang="en-US" sz="1200" b="1" dirty="0">
                <a:solidFill>
                  <a:schemeClr val="bg1">
                    <a:lumMod val="85000"/>
                  </a:schemeClr>
                </a:solidFill>
                <a:latin typeface="+mn-lt"/>
              </a:rPr>
              <a:t>IIT KHARAGPUR</a:t>
            </a:r>
          </a:p>
        </p:txBody>
      </p:sp>
    </p:spTree>
    <p:extLst>
      <p:ext uri="{BB962C8B-B14F-4D97-AF65-F5344CB8AC3E}">
        <p14:creationId xmlns:p14="http://schemas.microsoft.com/office/powerpoint/2010/main" val="13627566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0.70"/>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85750"/>
            <a:ext cx="7467600" cy="762000"/>
          </a:xfrm>
        </p:spPr>
        <p:txBody>
          <a:bodyPr rtlCol="0">
            <a:noAutofit/>
          </a:bodyPr>
          <a:lstStyle/>
          <a:p>
            <a:pPr marL="342914" indent="-342914" defTabSz="914434" eaLnBrk="1" fontAlgn="auto" hangingPunct="1">
              <a:spcBef>
                <a:spcPct val="20000"/>
              </a:spcBef>
              <a:spcAft>
                <a:spcPts val="0"/>
              </a:spcAft>
              <a:defRPr/>
            </a:pPr>
            <a:r>
              <a:rPr lang="en-US" sz="2800" b="1" dirty="0" smtClean="0">
                <a:solidFill>
                  <a:srgbClr val="C0504D"/>
                </a:solidFill>
                <a:latin typeface="Century Gothic" pitchFamily="34" charset="0"/>
                <a:ea typeface="+mn-ea"/>
                <a:cs typeface="Arial" pitchFamily="34" charset="0"/>
              </a:rPr>
              <a:t>Types of Inventory and Product Positioning Strategies</a:t>
            </a:r>
            <a:endParaRPr lang="en-US" sz="4800" dirty="0"/>
          </a:p>
        </p:txBody>
      </p:sp>
      <p:sp>
        <p:nvSpPr>
          <p:cNvPr id="5123" name="Slide Number Placeholder 2"/>
          <p:cNvSpPr>
            <a:spLocks noGrp="1"/>
          </p:cNvSpPr>
          <p:nvPr>
            <p:ph type="sldNum" sz="quarter" idx="12"/>
          </p:nvPr>
        </p:nvSpPr>
        <p:spPr bwMode="auto">
          <a:noFill/>
          <a:ln>
            <a:miter lim="800000"/>
            <a:headEnd/>
            <a:tailEnd/>
          </a:ln>
        </p:spPr>
        <p:txBody>
          <a:bodyPr/>
          <a:lstStyle/>
          <a:p>
            <a:fld id="{6079B8F4-AB35-4709-A3EE-DCC61E1F5685}" type="slidenum">
              <a:rPr lang="en-US"/>
              <a:pPr/>
              <a:t>39</a:t>
            </a:fld>
            <a:endParaRPr lang="en-US"/>
          </a:p>
        </p:txBody>
      </p:sp>
      <p:sp>
        <p:nvSpPr>
          <p:cNvPr id="4" name="TextBox 3"/>
          <p:cNvSpPr txBox="1"/>
          <p:nvPr/>
        </p:nvSpPr>
        <p:spPr>
          <a:xfrm>
            <a:off x="5105400" y="4476750"/>
            <a:ext cx="3962400" cy="647700"/>
          </a:xfrm>
          <a:prstGeom prst="rect">
            <a:avLst/>
          </a:prstGeom>
          <a:noFill/>
        </p:spPr>
        <p:txBody>
          <a:bodyPr wrap="none">
            <a:spAutoFit/>
          </a:bodyPr>
          <a:lstStyle/>
          <a:p>
            <a:pPr algn="ctr" eaLnBrk="1" fontAlgn="auto" hangingPunct="1">
              <a:spcBef>
                <a:spcPts val="0"/>
              </a:spcBef>
              <a:spcAft>
                <a:spcPts val="0"/>
              </a:spcAft>
              <a:defRPr/>
            </a:pPr>
            <a:r>
              <a:rPr lang="en-US" sz="1200" b="1" dirty="0">
                <a:solidFill>
                  <a:schemeClr val="bg1">
                    <a:lumMod val="85000"/>
                  </a:schemeClr>
                </a:solidFill>
                <a:latin typeface="+mn-lt"/>
                <a:cs typeface="+mn-cs"/>
              </a:rPr>
              <a:t>PROF PRADIP KUMAR RAY</a:t>
            </a:r>
          </a:p>
          <a:p>
            <a:pPr algn="ctr" eaLnBrk="1" fontAlgn="auto" hangingPunct="1">
              <a:spcBef>
                <a:spcPts val="0"/>
              </a:spcBef>
              <a:spcAft>
                <a:spcPts val="0"/>
              </a:spcAft>
              <a:defRPr/>
            </a:pPr>
            <a:r>
              <a:rPr lang="en-US" sz="1200" b="1" dirty="0">
                <a:solidFill>
                  <a:schemeClr val="bg1">
                    <a:lumMod val="85000"/>
                  </a:schemeClr>
                </a:solidFill>
                <a:latin typeface="+mn-lt"/>
                <a:cs typeface="+mn-cs"/>
              </a:rPr>
              <a:t>DEPARTMENT OF INDUSTRIAL AND SYSTEMS ENGINEERING</a:t>
            </a:r>
          </a:p>
          <a:p>
            <a:pPr algn="ctr" eaLnBrk="1" fontAlgn="auto" hangingPunct="1">
              <a:spcBef>
                <a:spcPts val="0"/>
              </a:spcBef>
              <a:spcAft>
                <a:spcPts val="0"/>
              </a:spcAft>
              <a:defRPr/>
            </a:pPr>
            <a:r>
              <a:rPr lang="en-US" sz="1200" b="1" dirty="0">
                <a:solidFill>
                  <a:schemeClr val="bg1">
                    <a:lumMod val="85000"/>
                  </a:schemeClr>
                </a:solidFill>
                <a:latin typeface="+mn-lt"/>
                <a:cs typeface="+mn-cs"/>
              </a:rPr>
              <a:t>IIT KHARAGPUR</a:t>
            </a:r>
          </a:p>
        </p:txBody>
      </p:sp>
      <p:sp>
        <p:nvSpPr>
          <p:cNvPr id="5" name="TextBox 4"/>
          <p:cNvSpPr txBox="1"/>
          <p:nvPr/>
        </p:nvSpPr>
        <p:spPr>
          <a:xfrm>
            <a:off x="228600" y="1504950"/>
            <a:ext cx="8458200" cy="2524125"/>
          </a:xfrm>
          <a:prstGeom prst="rect">
            <a:avLst/>
          </a:prstGeom>
          <a:noFill/>
        </p:spPr>
        <p:txBody>
          <a:bodyPr>
            <a:spAutoFit/>
          </a:bodyPr>
          <a:lstStyle/>
          <a:p>
            <a:pPr marL="285750" indent="-285750" algn="just" eaLnBrk="1" fontAlgn="auto" hangingPunct="1">
              <a:spcBef>
                <a:spcPts val="0"/>
              </a:spcBef>
              <a:spcAft>
                <a:spcPts val="0"/>
              </a:spcAft>
              <a:buFont typeface="Arial" panose="020B0604020202020204" pitchFamily="34" charset="0"/>
              <a:buChar char="•"/>
              <a:defRPr/>
            </a:pPr>
            <a:r>
              <a:rPr lang="en-US" sz="2000" dirty="0">
                <a:latin typeface="+mn-lt"/>
                <a:cs typeface="+mn-cs"/>
              </a:rPr>
              <a:t>Manufacturing companies may have different strategies for product manufacturing and selling. These are referred to as ‘product positioning strategies’ that have a bearing on the kinds of inventory to be stocked and processed.</a:t>
            </a:r>
          </a:p>
          <a:p>
            <a:pPr marL="285750" indent="-285750" algn="just" eaLnBrk="1" fontAlgn="auto" hangingPunct="1">
              <a:spcBef>
                <a:spcPts val="0"/>
              </a:spcBef>
              <a:spcAft>
                <a:spcPts val="0"/>
              </a:spcAft>
              <a:buFont typeface="Arial" panose="020B0604020202020204" pitchFamily="34" charset="0"/>
              <a:buChar char="•"/>
              <a:defRPr/>
            </a:pPr>
            <a:r>
              <a:rPr lang="en-US" sz="2000" dirty="0">
                <a:latin typeface="+mn-lt"/>
                <a:cs typeface="+mn-cs"/>
              </a:rPr>
              <a:t>There may be many types of product positioning strategies. Some of the important product positioning strategies are: </a:t>
            </a:r>
            <a:r>
              <a:rPr lang="en-US" sz="2000" b="1" dirty="0">
                <a:latin typeface="+mn-lt"/>
                <a:cs typeface="+mn-cs"/>
              </a:rPr>
              <a:t>Make-to-Stock, Assemble-to-Order, Make-to-Order, and Engineer-to-Order. </a:t>
            </a:r>
          </a:p>
          <a:p>
            <a:pPr algn="just" eaLnBrk="1" fontAlgn="auto" hangingPunct="1">
              <a:spcBef>
                <a:spcPts val="0"/>
              </a:spcBef>
              <a:spcAft>
                <a:spcPts val="0"/>
              </a:spcAft>
              <a:defRPr/>
            </a:pPr>
            <a:endParaRPr lang="en-US" dirty="0">
              <a:latin typeface="+mn-lt"/>
              <a:cs typeface="+mn-cs"/>
            </a:endParaRPr>
          </a:p>
        </p:txBody>
      </p:sp>
    </p:spTree>
    <p:extLst>
      <p:ext uri="{BB962C8B-B14F-4D97-AF65-F5344CB8AC3E}">
        <p14:creationId xmlns:p14="http://schemas.microsoft.com/office/powerpoint/2010/main" val="27840421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2"/>
          <p:cNvSpPr>
            <a:spLocks noGrp="1"/>
          </p:cNvSpPr>
          <p:nvPr>
            <p:ph type="sldNum" sz="quarter" idx="12"/>
          </p:nvPr>
        </p:nvSpPr>
        <p:spPr bwMode="auto">
          <a:noFill/>
          <a:ln>
            <a:miter lim="800000"/>
            <a:headEnd/>
            <a:tailEnd/>
          </a:ln>
        </p:spPr>
        <p:txBody>
          <a:bodyPr/>
          <a:lstStyle/>
          <a:p>
            <a:fld id="{45CCFE34-0B97-46E3-AAA1-0B838277FCC6}" type="slidenum">
              <a:rPr lang="en-US" smtClean="0"/>
              <a:pPr/>
              <a:t>4</a:t>
            </a:fld>
            <a:endParaRPr lang="en-US" smtClean="0"/>
          </a:p>
        </p:txBody>
      </p:sp>
      <p:cxnSp>
        <p:nvCxnSpPr>
          <p:cNvPr id="11" name="Straight Connector 10"/>
          <p:cNvCxnSpPr/>
          <p:nvPr/>
        </p:nvCxnSpPr>
        <p:spPr>
          <a:xfrm rot="5400000">
            <a:off x="4233069" y="480298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5124" name="TextBox 7"/>
          <p:cNvSpPr txBox="1">
            <a:spLocks noChangeArrowheads="1"/>
          </p:cNvSpPr>
          <p:nvPr/>
        </p:nvSpPr>
        <p:spPr bwMode="auto">
          <a:xfrm>
            <a:off x="0" y="361950"/>
            <a:ext cx="9067800" cy="954088"/>
          </a:xfrm>
          <a:prstGeom prst="rect">
            <a:avLst/>
          </a:prstGeom>
          <a:noFill/>
          <a:ln w="9525">
            <a:noFill/>
            <a:miter lim="800000"/>
            <a:headEnd/>
            <a:tailEnd/>
          </a:ln>
        </p:spPr>
        <p:txBody>
          <a:bodyPr>
            <a:spAutoFit/>
          </a:bodyPr>
          <a:lstStyle/>
          <a:p>
            <a:pPr marL="342900" indent="-342900" algn="ctr" eaLnBrk="1" hangingPunct="1">
              <a:spcBef>
                <a:spcPct val="20000"/>
              </a:spcBef>
            </a:pPr>
            <a:r>
              <a:rPr lang="en-US" sz="2800" b="1">
                <a:solidFill>
                  <a:srgbClr val="C0504D"/>
                </a:solidFill>
                <a:latin typeface="Century Gothic" pitchFamily="34" charset="0"/>
              </a:rPr>
              <a:t>Importance of Materials or Inventory Management Systems</a:t>
            </a:r>
          </a:p>
        </p:txBody>
      </p:sp>
      <p:sp>
        <p:nvSpPr>
          <p:cNvPr id="9" name="TextBox 8"/>
          <p:cNvSpPr txBox="1"/>
          <p:nvPr/>
        </p:nvSpPr>
        <p:spPr>
          <a:xfrm>
            <a:off x="5105400" y="4476750"/>
            <a:ext cx="3962400" cy="647700"/>
          </a:xfrm>
          <a:prstGeom prst="rect">
            <a:avLst/>
          </a:prstGeom>
          <a:noFill/>
        </p:spPr>
        <p:txBody>
          <a:bodyPr wrap="none">
            <a:spAutoFit/>
          </a:bodyPr>
          <a:lstStyle/>
          <a:p>
            <a:pPr algn="ctr" eaLnBrk="1" fontAlgn="auto" hangingPunct="1">
              <a:spcBef>
                <a:spcPts val="0"/>
              </a:spcBef>
              <a:spcAft>
                <a:spcPts val="0"/>
              </a:spcAft>
              <a:defRPr/>
            </a:pPr>
            <a:r>
              <a:rPr lang="en-US" sz="1200" b="1" dirty="0">
                <a:solidFill>
                  <a:schemeClr val="bg1">
                    <a:lumMod val="85000"/>
                  </a:schemeClr>
                </a:solidFill>
                <a:latin typeface="+mn-lt"/>
                <a:cs typeface="+mn-cs"/>
              </a:rPr>
              <a:t>PROF PRADIP KUMAR RAY</a:t>
            </a:r>
          </a:p>
          <a:p>
            <a:pPr algn="ctr" eaLnBrk="1" fontAlgn="auto" hangingPunct="1">
              <a:spcBef>
                <a:spcPts val="0"/>
              </a:spcBef>
              <a:spcAft>
                <a:spcPts val="0"/>
              </a:spcAft>
              <a:defRPr/>
            </a:pPr>
            <a:r>
              <a:rPr lang="en-US" sz="1200" b="1" dirty="0">
                <a:solidFill>
                  <a:schemeClr val="bg1">
                    <a:lumMod val="85000"/>
                  </a:schemeClr>
                </a:solidFill>
                <a:latin typeface="+mn-lt"/>
                <a:cs typeface="+mn-cs"/>
              </a:rPr>
              <a:t>DEPARTMENT OF INDUSTRIAL AND SYSTEMS ENGINEERING</a:t>
            </a:r>
          </a:p>
          <a:p>
            <a:pPr algn="ctr" eaLnBrk="1" fontAlgn="auto" hangingPunct="1">
              <a:spcBef>
                <a:spcPts val="0"/>
              </a:spcBef>
              <a:spcAft>
                <a:spcPts val="0"/>
              </a:spcAft>
              <a:defRPr/>
            </a:pPr>
            <a:r>
              <a:rPr lang="en-US" sz="1200" b="1" dirty="0">
                <a:solidFill>
                  <a:schemeClr val="bg1">
                    <a:lumMod val="85000"/>
                  </a:schemeClr>
                </a:solidFill>
                <a:latin typeface="+mn-lt"/>
                <a:cs typeface="+mn-cs"/>
              </a:rPr>
              <a:t>IIT KHARAGPUR</a:t>
            </a:r>
          </a:p>
        </p:txBody>
      </p:sp>
      <p:sp>
        <p:nvSpPr>
          <p:cNvPr id="5126" name="TextBox 12"/>
          <p:cNvSpPr txBox="1">
            <a:spLocks noChangeArrowheads="1"/>
          </p:cNvSpPr>
          <p:nvPr/>
        </p:nvSpPr>
        <p:spPr bwMode="auto">
          <a:xfrm>
            <a:off x="304800" y="1809750"/>
            <a:ext cx="8458200" cy="2246313"/>
          </a:xfrm>
          <a:prstGeom prst="rect">
            <a:avLst/>
          </a:prstGeom>
          <a:noFill/>
          <a:ln w="9525">
            <a:noFill/>
            <a:miter lim="800000"/>
            <a:headEnd/>
            <a:tailEnd/>
          </a:ln>
        </p:spPr>
        <p:txBody>
          <a:bodyPr>
            <a:spAutoFit/>
          </a:bodyPr>
          <a:lstStyle/>
          <a:p>
            <a:pPr marL="114300" indent="-114300" algn="just" eaLnBrk="1" hangingPunct="1">
              <a:buFont typeface="Arial" charset="0"/>
              <a:buChar char="•"/>
            </a:pPr>
            <a:r>
              <a:rPr lang="en-US" sz="2000">
                <a:latin typeface="Calibri" pitchFamily="34" charset="0"/>
              </a:rPr>
              <a:t>Almost all organizations use, transform, distribute, or sell materials of one kind or another.</a:t>
            </a:r>
          </a:p>
          <a:p>
            <a:pPr marL="114300" indent="-114300" algn="just" eaLnBrk="1" hangingPunct="1">
              <a:buFont typeface="Arial" charset="0"/>
              <a:buChar char="•"/>
            </a:pPr>
            <a:endParaRPr lang="en-US" sz="2000">
              <a:latin typeface="Calibri" pitchFamily="34" charset="0"/>
            </a:endParaRPr>
          </a:p>
          <a:p>
            <a:pPr marL="114300" indent="-114300" algn="just" eaLnBrk="1" hangingPunct="1">
              <a:buFont typeface="Arial" charset="0"/>
              <a:buChar char="•"/>
            </a:pPr>
            <a:r>
              <a:rPr lang="en-US" sz="2000">
                <a:latin typeface="Calibri" pitchFamily="34" charset="0"/>
              </a:rPr>
              <a:t>Inventory investment in any organization may be substantial.</a:t>
            </a:r>
          </a:p>
          <a:p>
            <a:pPr marL="114300" indent="-114300" algn="just" eaLnBrk="1" hangingPunct="1">
              <a:buFont typeface="Arial" charset="0"/>
              <a:buChar char="•"/>
            </a:pPr>
            <a:endParaRPr lang="en-US" sz="2000">
              <a:latin typeface="Calibri" pitchFamily="34" charset="0"/>
            </a:endParaRPr>
          </a:p>
          <a:p>
            <a:pPr marL="114300" indent="-114300" algn="just" eaLnBrk="1" hangingPunct="1">
              <a:buFont typeface="Arial" charset="0"/>
              <a:buChar char="•"/>
            </a:pPr>
            <a:r>
              <a:rPr lang="en-US" sz="2000">
                <a:latin typeface="Calibri" pitchFamily="34" charset="0"/>
              </a:rPr>
              <a:t>Inventory/Materials Management is one of the most important functions in any organization.</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85750"/>
            <a:ext cx="7467600" cy="762000"/>
          </a:xfrm>
        </p:spPr>
        <p:txBody>
          <a:bodyPr rtlCol="0">
            <a:noAutofit/>
          </a:bodyPr>
          <a:lstStyle/>
          <a:p>
            <a:pPr marL="342914" indent="-342914" defTabSz="914434" eaLnBrk="1" fontAlgn="auto" hangingPunct="1">
              <a:spcBef>
                <a:spcPct val="20000"/>
              </a:spcBef>
              <a:spcAft>
                <a:spcPts val="0"/>
              </a:spcAft>
              <a:defRPr/>
            </a:pPr>
            <a:r>
              <a:rPr lang="en-US" sz="2800" b="1" dirty="0" smtClean="0">
                <a:solidFill>
                  <a:srgbClr val="C0504D"/>
                </a:solidFill>
                <a:latin typeface="Century Gothic" pitchFamily="34" charset="0"/>
                <a:ea typeface="+mn-ea"/>
                <a:cs typeface="Arial" pitchFamily="34" charset="0"/>
              </a:rPr>
              <a:t>Types of Inventory and Product Positioning Strategies</a:t>
            </a:r>
            <a:endParaRPr lang="en-US" sz="4800" dirty="0"/>
          </a:p>
        </p:txBody>
      </p:sp>
      <p:sp>
        <p:nvSpPr>
          <p:cNvPr id="6147" name="Slide Number Placeholder 2"/>
          <p:cNvSpPr>
            <a:spLocks noGrp="1"/>
          </p:cNvSpPr>
          <p:nvPr>
            <p:ph type="sldNum" sz="quarter" idx="12"/>
          </p:nvPr>
        </p:nvSpPr>
        <p:spPr bwMode="auto">
          <a:noFill/>
          <a:ln>
            <a:miter lim="800000"/>
            <a:headEnd/>
            <a:tailEnd/>
          </a:ln>
        </p:spPr>
        <p:txBody>
          <a:bodyPr/>
          <a:lstStyle/>
          <a:p>
            <a:fld id="{6805050E-6BBE-4981-8D7E-EFF1B82DCFA0}" type="slidenum">
              <a:rPr lang="en-US"/>
              <a:pPr/>
              <a:t>40</a:t>
            </a:fld>
            <a:endParaRPr lang="en-US"/>
          </a:p>
        </p:txBody>
      </p:sp>
      <p:sp>
        <p:nvSpPr>
          <p:cNvPr id="4" name="TextBox 3"/>
          <p:cNvSpPr txBox="1"/>
          <p:nvPr/>
        </p:nvSpPr>
        <p:spPr>
          <a:xfrm>
            <a:off x="5105400" y="4476750"/>
            <a:ext cx="3962400" cy="647700"/>
          </a:xfrm>
          <a:prstGeom prst="rect">
            <a:avLst/>
          </a:prstGeom>
          <a:noFill/>
        </p:spPr>
        <p:txBody>
          <a:bodyPr wrap="none">
            <a:spAutoFit/>
          </a:bodyPr>
          <a:lstStyle/>
          <a:p>
            <a:pPr algn="ctr" eaLnBrk="1" fontAlgn="auto" hangingPunct="1">
              <a:spcBef>
                <a:spcPts val="0"/>
              </a:spcBef>
              <a:spcAft>
                <a:spcPts val="0"/>
              </a:spcAft>
              <a:defRPr/>
            </a:pPr>
            <a:r>
              <a:rPr lang="en-US" sz="1200" b="1" dirty="0">
                <a:solidFill>
                  <a:schemeClr val="bg1">
                    <a:lumMod val="85000"/>
                  </a:schemeClr>
                </a:solidFill>
                <a:latin typeface="+mn-lt"/>
                <a:cs typeface="+mn-cs"/>
              </a:rPr>
              <a:t>PROF PRADIP KUMAR RAY</a:t>
            </a:r>
          </a:p>
          <a:p>
            <a:pPr algn="ctr" eaLnBrk="1" fontAlgn="auto" hangingPunct="1">
              <a:spcBef>
                <a:spcPts val="0"/>
              </a:spcBef>
              <a:spcAft>
                <a:spcPts val="0"/>
              </a:spcAft>
              <a:defRPr/>
            </a:pPr>
            <a:r>
              <a:rPr lang="en-US" sz="1200" b="1" dirty="0">
                <a:solidFill>
                  <a:schemeClr val="bg1">
                    <a:lumMod val="85000"/>
                  </a:schemeClr>
                </a:solidFill>
                <a:latin typeface="+mn-lt"/>
                <a:cs typeface="+mn-cs"/>
              </a:rPr>
              <a:t>DEPARTMENT OF INDUSTRIAL AND SYSTEMS ENGINEERING</a:t>
            </a:r>
          </a:p>
          <a:p>
            <a:pPr algn="ctr" eaLnBrk="1" fontAlgn="auto" hangingPunct="1">
              <a:spcBef>
                <a:spcPts val="0"/>
              </a:spcBef>
              <a:spcAft>
                <a:spcPts val="0"/>
              </a:spcAft>
              <a:defRPr/>
            </a:pPr>
            <a:r>
              <a:rPr lang="en-US" sz="1200" b="1" dirty="0">
                <a:solidFill>
                  <a:schemeClr val="bg1">
                    <a:lumMod val="85000"/>
                  </a:schemeClr>
                </a:solidFill>
                <a:latin typeface="+mn-lt"/>
                <a:cs typeface="+mn-cs"/>
              </a:rPr>
              <a:t>IIT KHARAGPUR</a:t>
            </a:r>
          </a:p>
        </p:txBody>
      </p:sp>
      <p:sp>
        <p:nvSpPr>
          <p:cNvPr id="5" name="TextBox 4"/>
          <p:cNvSpPr txBox="1"/>
          <p:nvPr/>
        </p:nvSpPr>
        <p:spPr>
          <a:xfrm>
            <a:off x="304800" y="1200150"/>
            <a:ext cx="8458200" cy="3140075"/>
          </a:xfrm>
          <a:prstGeom prst="rect">
            <a:avLst/>
          </a:prstGeom>
          <a:noFill/>
        </p:spPr>
        <p:txBody>
          <a:bodyPr>
            <a:spAutoFit/>
          </a:bodyPr>
          <a:lstStyle/>
          <a:p>
            <a:pPr marL="1376363" indent="-1090613" algn="just" eaLnBrk="1" fontAlgn="auto" hangingPunct="1">
              <a:spcBef>
                <a:spcPts val="0"/>
              </a:spcBef>
              <a:spcAft>
                <a:spcPts val="0"/>
              </a:spcAft>
              <a:defRPr/>
            </a:pPr>
            <a:r>
              <a:rPr lang="en-US" sz="2000" dirty="0">
                <a:latin typeface="+mn-lt"/>
              </a:rPr>
              <a:t>These strategies are briefly explained below:</a:t>
            </a:r>
          </a:p>
          <a:p>
            <a:pPr marL="1376363" indent="-461963" algn="just" eaLnBrk="1" fontAlgn="auto" hangingPunct="1">
              <a:spcBef>
                <a:spcPts val="0"/>
              </a:spcBef>
              <a:spcAft>
                <a:spcPts val="0"/>
              </a:spcAft>
              <a:buFont typeface="+mj-lt"/>
              <a:buAutoNum type="romanLcPeriod"/>
              <a:defRPr/>
            </a:pPr>
            <a:r>
              <a:rPr lang="en-US" sz="2000" b="1" dirty="0">
                <a:latin typeface="+mn-lt"/>
              </a:rPr>
              <a:t>Make-to-Stock</a:t>
            </a:r>
            <a:r>
              <a:rPr lang="en-US" sz="2000" dirty="0">
                <a:latin typeface="+mn-lt"/>
              </a:rPr>
              <a:t>: concerns availability of F/G when order is received.</a:t>
            </a:r>
          </a:p>
          <a:p>
            <a:pPr marL="1376363" indent="-461963" algn="just" eaLnBrk="1" fontAlgn="auto" hangingPunct="1">
              <a:spcBef>
                <a:spcPts val="0"/>
              </a:spcBef>
              <a:spcAft>
                <a:spcPts val="0"/>
              </a:spcAft>
              <a:buFont typeface="+mj-lt"/>
              <a:buAutoNum type="romanLcPeriod"/>
              <a:defRPr/>
            </a:pPr>
            <a:r>
              <a:rPr lang="en-US" sz="2000" b="1" dirty="0">
                <a:latin typeface="+mn-lt"/>
              </a:rPr>
              <a:t>Assemble-to-Order</a:t>
            </a:r>
            <a:r>
              <a:rPr lang="en-US" sz="2000" dirty="0">
                <a:latin typeface="+mn-lt"/>
              </a:rPr>
              <a:t>: concerns assembly of a group of parts/subassemblies available as inventory when order is received.</a:t>
            </a:r>
            <a:endParaRPr lang="en-US" sz="2000" dirty="0">
              <a:latin typeface="+mn-lt"/>
              <a:cs typeface="+mn-cs"/>
            </a:endParaRPr>
          </a:p>
          <a:p>
            <a:pPr marL="1373188" indent="-458788" algn="just" eaLnBrk="1" fontAlgn="auto" hangingPunct="1">
              <a:spcBef>
                <a:spcPts val="0"/>
              </a:spcBef>
              <a:spcAft>
                <a:spcPts val="0"/>
              </a:spcAft>
              <a:buFont typeface="+mj-lt"/>
              <a:buAutoNum type="romanLcPeriod" startAt="3"/>
              <a:defRPr/>
            </a:pPr>
            <a:r>
              <a:rPr lang="en-US" sz="2000" b="1" dirty="0">
                <a:latin typeface="+mn-lt"/>
                <a:cs typeface="+mn-cs"/>
              </a:rPr>
              <a:t>Make-to-Order</a:t>
            </a:r>
            <a:r>
              <a:rPr lang="en-US" sz="2000" dirty="0">
                <a:latin typeface="+mn-lt"/>
                <a:cs typeface="+mn-cs"/>
              </a:rPr>
              <a:t>: concerns manufacturing of parts and assembly for the final product, in inventory, when order is received.</a:t>
            </a:r>
          </a:p>
          <a:p>
            <a:pPr marL="1376363" indent="-461963" algn="just" eaLnBrk="1" fontAlgn="auto" hangingPunct="1">
              <a:spcBef>
                <a:spcPts val="0"/>
              </a:spcBef>
              <a:spcAft>
                <a:spcPts val="0"/>
              </a:spcAft>
              <a:buFont typeface="+mj-lt"/>
              <a:buAutoNum type="romanLcPeriod" startAt="3"/>
              <a:defRPr/>
            </a:pPr>
            <a:r>
              <a:rPr lang="en-US" sz="2000" b="1" dirty="0">
                <a:latin typeface="+mn-lt"/>
                <a:cs typeface="+mn-cs"/>
              </a:rPr>
              <a:t>Engineer-to-Order</a:t>
            </a:r>
            <a:r>
              <a:rPr lang="en-US" sz="2000" dirty="0">
                <a:latin typeface="+mn-lt"/>
                <a:cs typeface="+mn-cs"/>
              </a:rPr>
              <a:t>: concerns design and manufacture of specialty products with required inventory as per order requirements.</a:t>
            </a:r>
          </a:p>
          <a:p>
            <a:pPr algn="just" eaLnBrk="1" fontAlgn="auto" hangingPunct="1">
              <a:spcBef>
                <a:spcPts val="0"/>
              </a:spcBef>
              <a:spcAft>
                <a:spcPts val="0"/>
              </a:spcAft>
              <a:defRPr/>
            </a:pPr>
            <a:endParaRPr lang="en-US" dirty="0">
              <a:latin typeface="+mn-lt"/>
              <a:cs typeface="+mn-cs"/>
            </a:endParaRPr>
          </a:p>
        </p:txBody>
      </p:sp>
    </p:spTree>
    <p:extLst>
      <p:ext uri="{BB962C8B-B14F-4D97-AF65-F5344CB8AC3E}">
        <p14:creationId xmlns:p14="http://schemas.microsoft.com/office/powerpoint/2010/main" val="20737529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5750"/>
            <a:ext cx="7467600" cy="762000"/>
          </a:xfrm>
        </p:spPr>
        <p:txBody>
          <a:bodyPr rtlCol="0">
            <a:noAutofit/>
          </a:bodyPr>
          <a:lstStyle/>
          <a:p>
            <a:pPr marL="342914" indent="-342914" defTabSz="914434" eaLnBrk="1" fontAlgn="auto" hangingPunct="1">
              <a:spcBef>
                <a:spcPct val="20000"/>
              </a:spcBef>
              <a:spcAft>
                <a:spcPts val="0"/>
              </a:spcAft>
              <a:defRPr/>
            </a:pPr>
            <a:r>
              <a:rPr lang="en-US" sz="2800" b="1" dirty="0" smtClean="0">
                <a:solidFill>
                  <a:srgbClr val="C0504D"/>
                </a:solidFill>
                <a:latin typeface="Century Gothic" pitchFamily="34" charset="0"/>
                <a:ea typeface="+mn-ea"/>
                <a:cs typeface="Arial" pitchFamily="34" charset="0"/>
              </a:rPr>
              <a:t>Inventory Management and Financial Performance</a:t>
            </a:r>
            <a:endParaRPr lang="en-US" sz="4800" dirty="0"/>
          </a:p>
        </p:txBody>
      </p:sp>
      <p:sp>
        <p:nvSpPr>
          <p:cNvPr id="7171" name="Slide Number Placeholder 2"/>
          <p:cNvSpPr>
            <a:spLocks noGrp="1"/>
          </p:cNvSpPr>
          <p:nvPr>
            <p:ph type="sldNum" sz="quarter" idx="12"/>
          </p:nvPr>
        </p:nvSpPr>
        <p:spPr bwMode="auto">
          <a:noFill/>
          <a:ln>
            <a:miter lim="800000"/>
            <a:headEnd/>
            <a:tailEnd/>
          </a:ln>
        </p:spPr>
        <p:txBody>
          <a:bodyPr/>
          <a:lstStyle/>
          <a:p>
            <a:fld id="{1DA68E60-6D37-4B11-9DEA-14F96D2C133D}" type="slidenum">
              <a:rPr lang="en-US"/>
              <a:pPr/>
              <a:t>41</a:t>
            </a:fld>
            <a:endParaRPr lang="en-US"/>
          </a:p>
        </p:txBody>
      </p:sp>
      <p:sp>
        <p:nvSpPr>
          <p:cNvPr id="4" name="TextBox 3"/>
          <p:cNvSpPr txBox="1"/>
          <p:nvPr/>
        </p:nvSpPr>
        <p:spPr>
          <a:xfrm>
            <a:off x="5105400" y="4476750"/>
            <a:ext cx="3962400" cy="647700"/>
          </a:xfrm>
          <a:prstGeom prst="rect">
            <a:avLst/>
          </a:prstGeom>
          <a:noFill/>
        </p:spPr>
        <p:txBody>
          <a:bodyPr wrap="none">
            <a:spAutoFit/>
          </a:bodyPr>
          <a:lstStyle/>
          <a:p>
            <a:pPr algn="ctr" eaLnBrk="1" fontAlgn="auto" hangingPunct="1">
              <a:spcBef>
                <a:spcPts val="0"/>
              </a:spcBef>
              <a:spcAft>
                <a:spcPts val="0"/>
              </a:spcAft>
              <a:defRPr/>
            </a:pPr>
            <a:r>
              <a:rPr lang="en-US" sz="1200" b="1" dirty="0">
                <a:solidFill>
                  <a:schemeClr val="bg1">
                    <a:lumMod val="85000"/>
                  </a:schemeClr>
                </a:solidFill>
                <a:latin typeface="+mn-lt"/>
                <a:cs typeface="+mn-cs"/>
              </a:rPr>
              <a:t>PROF PRADIP KUMAR RAY</a:t>
            </a:r>
          </a:p>
          <a:p>
            <a:pPr algn="ctr" eaLnBrk="1" fontAlgn="auto" hangingPunct="1">
              <a:spcBef>
                <a:spcPts val="0"/>
              </a:spcBef>
              <a:spcAft>
                <a:spcPts val="0"/>
              </a:spcAft>
              <a:defRPr/>
            </a:pPr>
            <a:r>
              <a:rPr lang="en-US" sz="1200" b="1" dirty="0">
                <a:solidFill>
                  <a:schemeClr val="bg1">
                    <a:lumMod val="85000"/>
                  </a:schemeClr>
                </a:solidFill>
                <a:latin typeface="+mn-lt"/>
                <a:cs typeface="+mn-cs"/>
              </a:rPr>
              <a:t>DEPARTMENT OF INDUSTRIAL AND SYSTEMS ENGINEERING</a:t>
            </a:r>
          </a:p>
          <a:p>
            <a:pPr algn="ctr" eaLnBrk="1" fontAlgn="auto" hangingPunct="1">
              <a:spcBef>
                <a:spcPts val="0"/>
              </a:spcBef>
              <a:spcAft>
                <a:spcPts val="0"/>
              </a:spcAft>
              <a:defRPr/>
            </a:pPr>
            <a:r>
              <a:rPr lang="en-US" sz="1200" b="1" dirty="0">
                <a:solidFill>
                  <a:schemeClr val="bg1">
                    <a:lumMod val="85000"/>
                  </a:schemeClr>
                </a:solidFill>
                <a:latin typeface="+mn-lt"/>
                <a:cs typeface="+mn-cs"/>
              </a:rPr>
              <a:t>IIT KHARAGPUR</a:t>
            </a:r>
          </a:p>
        </p:txBody>
      </p:sp>
      <p:sp>
        <p:nvSpPr>
          <p:cNvPr id="5" name="TextBox 4"/>
          <p:cNvSpPr txBox="1"/>
          <p:nvPr/>
        </p:nvSpPr>
        <p:spPr>
          <a:xfrm>
            <a:off x="381000" y="1047750"/>
            <a:ext cx="8458200" cy="3446463"/>
          </a:xfrm>
          <a:prstGeom prst="rect">
            <a:avLst/>
          </a:prstGeom>
          <a:noFill/>
        </p:spPr>
        <p:txBody>
          <a:bodyPr>
            <a:spAutoFit/>
          </a:bodyPr>
          <a:lstStyle/>
          <a:p>
            <a:pPr marL="285750" indent="-285750" algn="just" eaLnBrk="1" fontAlgn="auto" hangingPunct="1">
              <a:spcBef>
                <a:spcPts val="0"/>
              </a:spcBef>
              <a:spcAft>
                <a:spcPts val="0"/>
              </a:spcAft>
              <a:buFont typeface="Arial" panose="020B0604020202020204" pitchFamily="34" charset="0"/>
              <a:buChar char="•"/>
              <a:defRPr/>
            </a:pPr>
            <a:r>
              <a:rPr lang="en-US" sz="2000" dirty="0">
                <a:latin typeface="+mn-lt"/>
                <a:cs typeface="+mn-cs"/>
              </a:rPr>
              <a:t>In any organization, financial performance is closely linked with inventory management. If inventory management is poor, financial performance goes down.</a:t>
            </a:r>
          </a:p>
          <a:p>
            <a:pPr marL="285750" indent="-285750" algn="just" eaLnBrk="1" fontAlgn="auto" hangingPunct="1">
              <a:spcBef>
                <a:spcPts val="0"/>
              </a:spcBef>
              <a:spcAft>
                <a:spcPts val="0"/>
              </a:spcAft>
              <a:buFont typeface="Arial" panose="020B0604020202020204" pitchFamily="34" charset="0"/>
              <a:buChar char="•"/>
              <a:defRPr/>
            </a:pPr>
            <a:endParaRPr lang="en-US" sz="2000" dirty="0">
              <a:latin typeface="+mn-lt"/>
              <a:cs typeface="+mn-cs"/>
            </a:endParaRPr>
          </a:p>
          <a:p>
            <a:pPr marL="285750" indent="-285750" algn="just" eaLnBrk="1" fontAlgn="auto" hangingPunct="1">
              <a:spcBef>
                <a:spcPts val="0"/>
              </a:spcBef>
              <a:spcAft>
                <a:spcPts val="0"/>
              </a:spcAft>
              <a:buFont typeface="Arial" panose="020B0604020202020204" pitchFamily="34" charset="0"/>
              <a:buChar char="•"/>
              <a:defRPr/>
            </a:pPr>
            <a:r>
              <a:rPr lang="en-US" sz="2000" dirty="0">
                <a:latin typeface="+mn-lt"/>
                <a:cs typeface="+mn-cs"/>
              </a:rPr>
              <a:t>An efficient inventory management ensures a healthy working capital.</a:t>
            </a:r>
          </a:p>
          <a:p>
            <a:pPr marL="285750" indent="-285750" algn="just" eaLnBrk="1" fontAlgn="auto" hangingPunct="1">
              <a:spcBef>
                <a:spcPts val="0"/>
              </a:spcBef>
              <a:spcAft>
                <a:spcPts val="0"/>
              </a:spcAft>
              <a:buFont typeface="Arial" panose="020B0604020202020204" pitchFamily="34" charset="0"/>
              <a:buChar char="•"/>
              <a:defRPr/>
            </a:pPr>
            <a:endParaRPr lang="en-US" sz="2000" dirty="0">
              <a:latin typeface="+mn-lt"/>
              <a:cs typeface="+mn-cs"/>
            </a:endParaRPr>
          </a:p>
          <a:p>
            <a:pPr marL="285750" indent="-285750" algn="just" eaLnBrk="1" fontAlgn="auto" hangingPunct="1">
              <a:spcBef>
                <a:spcPts val="0"/>
              </a:spcBef>
              <a:spcAft>
                <a:spcPts val="0"/>
              </a:spcAft>
              <a:buFont typeface="Arial" panose="020B0604020202020204" pitchFamily="34" charset="0"/>
              <a:buChar char="•"/>
              <a:defRPr/>
            </a:pPr>
            <a:r>
              <a:rPr lang="en-US" sz="2000" dirty="0">
                <a:latin typeface="+mn-lt"/>
                <a:cs typeface="+mn-cs"/>
              </a:rPr>
              <a:t>For continual assessment of financial performance, two important documents are prepared at regular intervals, as per statutory obligation, and reviewed for understanding the growth or decline of financial health of any organization or company:</a:t>
            </a:r>
          </a:p>
          <a:p>
            <a:pPr marL="400050" indent="-400050" algn="just" eaLnBrk="1" fontAlgn="auto" hangingPunct="1">
              <a:spcBef>
                <a:spcPts val="0"/>
              </a:spcBef>
              <a:spcAft>
                <a:spcPts val="0"/>
              </a:spcAft>
              <a:buFont typeface="+mj-lt"/>
              <a:buAutoNum type="romanLcPeriod"/>
              <a:defRPr/>
            </a:pPr>
            <a:endParaRPr lang="en-US" dirty="0">
              <a:latin typeface="+mn-lt"/>
              <a:cs typeface="+mn-cs"/>
            </a:endParaRPr>
          </a:p>
        </p:txBody>
      </p:sp>
    </p:spTree>
    <p:extLst>
      <p:ext uri="{BB962C8B-B14F-4D97-AF65-F5344CB8AC3E}">
        <p14:creationId xmlns:p14="http://schemas.microsoft.com/office/powerpoint/2010/main" val="25628171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2"/>
          <p:cNvSpPr>
            <a:spLocks noGrp="1"/>
          </p:cNvSpPr>
          <p:nvPr>
            <p:ph type="sldNum" sz="quarter" idx="12"/>
          </p:nvPr>
        </p:nvSpPr>
        <p:spPr bwMode="auto">
          <a:noFill/>
          <a:ln>
            <a:miter lim="800000"/>
            <a:headEnd/>
            <a:tailEnd/>
          </a:ln>
        </p:spPr>
        <p:txBody>
          <a:bodyPr/>
          <a:lstStyle/>
          <a:p>
            <a:fld id="{0C7DD7BA-C9BD-4C51-BF2E-A13E98D670C0}" type="slidenum">
              <a:rPr lang="en-US"/>
              <a:pPr/>
              <a:t>42</a:t>
            </a:fld>
            <a:endParaRPr lang="en-US"/>
          </a:p>
        </p:txBody>
      </p:sp>
      <p:sp>
        <p:nvSpPr>
          <p:cNvPr id="4" name="TextBox 3"/>
          <p:cNvSpPr txBox="1"/>
          <p:nvPr/>
        </p:nvSpPr>
        <p:spPr>
          <a:xfrm>
            <a:off x="5105400" y="4476750"/>
            <a:ext cx="3962400" cy="647700"/>
          </a:xfrm>
          <a:prstGeom prst="rect">
            <a:avLst/>
          </a:prstGeom>
          <a:noFill/>
        </p:spPr>
        <p:txBody>
          <a:bodyPr wrap="none">
            <a:spAutoFit/>
          </a:bodyPr>
          <a:lstStyle/>
          <a:p>
            <a:pPr algn="ctr" eaLnBrk="1" fontAlgn="auto" hangingPunct="1">
              <a:spcBef>
                <a:spcPts val="0"/>
              </a:spcBef>
              <a:spcAft>
                <a:spcPts val="0"/>
              </a:spcAft>
              <a:defRPr/>
            </a:pPr>
            <a:r>
              <a:rPr lang="en-US" sz="1200" b="1" dirty="0">
                <a:solidFill>
                  <a:schemeClr val="bg1">
                    <a:lumMod val="85000"/>
                  </a:schemeClr>
                </a:solidFill>
                <a:latin typeface="+mn-lt"/>
                <a:cs typeface="+mn-cs"/>
              </a:rPr>
              <a:t>PROF PRADIP KUMAR RAY</a:t>
            </a:r>
          </a:p>
          <a:p>
            <a:pPr algn="ctr" eaLnBrk="1" fontAlgn="auto" hangingPunct="1">
              <a:spcBef>
                <a:spcPts val="0"/>
              </a:spcBef>
              <a:spcAft>
                <a:spcPts val="0"/>
              </a:spcAft>
              <a:defRPr/>
            </a:pPr>
            <a:r>
              <a:rPr lang="en-US" sz="1200" b="1" dirty="0">
                <a:solidFill>
                  <a:schemeClr val="bg1">
                    <a:lumMod val="85000"/>
                  </a:schemeClr>
                </a:solidFill>
                <a:latin typeface="+mn-lt"/>
                <a:cs typeface="+mn-cs"/>
              </a:rPr>
              <a:t>DEPARTMENT OF INDUSTRIAL AND SYSTEMS ENGINEERING</a:t>
            </a:r>
          </a:p>
          <a:p>
            <a:pPr algn="ctr" eaLnBrk="1" fontAlgn="auto" hangingPunct="1">
              <a:spcBef>
                <a:spcPts val="0"/>
              </a:spcBef>
              <a:spcAft>
                <a:spcPts val="0"/>
              </a:spcAft>
              <a:defRPr/>
            </a:pPr>
            <a:r>
              <a:rPr lang="en-US" sz="1200" b="1" dirty="0">
                <a:solidFill>
                  <a:schemeClr val="bg1">
                    <a:lumMod val="85000"/>
                  </a:schemeClr>
                </a:solidFill>
                <a:latin typeface="+mn-lt"/>
                <a:cs typeface="+mn-cs"/>
              </a:rPr>
              <a:t>IIT KHARAGPUR</a:t>
            </a:r>
          </a:p>
        </p:txBody>
      </p:sp>
      <p:sp>
        <p:nvSpPr>
          <p:cNvPr id="5" name="TextBox 4"/>
          <p:cNvSpPr txBox="1"/>
          <p:nvPr/>
        </p:nvSpPr>
        <p:spPr>
          <a:xfrm>
            <a:off x="152400" y="1200150"/>
            <a:ext cx="8458200" cy="2832100"/>
          </a:xfrm>
          <a:prstGeom prst="rect">
            <a:avLst/>
          </a:prstGeom>
          <a:noFill/>
        </p:spPr>
        <p:txBody>
          <a:bodyPr>
            <a:spAutoFit/>
          </a:bodyPr>
          <a:lstStyle/>
          <a:p>
            <a:pPr marL="1085850" indent="-398463" algn="just" eaLnBrk="1" fontAlgn="auto" hangingPunct="1">
              <a:spcBef>
                <a:spcPts val="0"/>
              </a:spcBef>
              <a:spcAft>
                <a:spcPts val="0"/>
              </a:spcAft>
              <a:buFont typeface="+mj-lt"/>
              <a:buAutoNum type="romanLcPeriod"/>
              <a:defRPr/>
            </a:pPr>
            <a:r>
              <a:rPr lang="en-US" sz="2000" b="1" dirty="0">
                <a:latin typeface="+mn-lt"/>
                <a:cs typeface="+mn-cs"/>
              </a:rPr>
              <a:t>Balance sheet, </a:t>
            </a:r>
            <a:r>
              <a:rPr lang="en-US" sz="2000" dirty="0">
                <a:latin typeface="+mn-lt"/>
                <a:cs typeface="+mn-cs"/>
              </a:rPr>
              <a:t>equating assets with liabilities and owners’ equity at any instant of time.</a:t>
            </a:r>
          </a:p>
          <a:p>
            <a:pPr marL="1085850" indent="-398463" algn="just" eaLnBrk="1" fontAlgn="auto" hangingPunct="1">
              <a:spcBef>
                <a:spcPts val="0"/>
              </a:spcBef>
              <a:spcAft>
                <a:spcPts val="0"/>
              </a:spcAft>
              <a:buFont typeface="+mj-lt"/>
              <a:buAutoNum type="romanLcPeriod"/>
              <a:defRPr/>
            </a:pPr>
            <a:endParaRPr lang="en-US" sz="2000" dirty="0">
              <a:latin typeface="+mn-lt"/>
              <a:cs typeface="+mn-cs"/>
            </a:endParaRPr>
          </a:p>
          <a:p>
            <a:pPr marL="1085850" indent="-398463" algn="just" eaLnBrk="1" fontAlgn="auto" hangingPunct="1">
              <a:spcBef>
                <a:spcPts val="0"/>
              </a:spcBef>
              <a:spcAft>
                <a:spcPts val="0"/>
              </a:spcAft>
              <a:buFont typeface="+mj-lt"/>
              <a:buAutoNum type="romanLcPeriod"/>
              <a:defRPr/>
            </a:pPr>
            <a:r>
              <a:rPr lang="en-US" sz="2000" b="1" dirty="0">
                <a:latin typeface="+mn-lt"/>
                <a:cs typeface="+mn-cs"/>
              </a:rPr>
              <a:t>Profit and loss statement</a:t>
            </a:r>
            <a:r>
              <a:rPr lang="en-US" sz="2000" dirty="0">
                <a:latin typeface="+mn-lt"/>
                <a:cs typeface="+mn-cs"/>
              </a:rPr>
              <a:t>, representing relationship between sales and profit during a period of time.</a:t>
            </a:r>
          </a:p>
          <a:p>
            <a:pPr marL="1085850" indent="-398463" algn="just" eaLnBrk="1" fontAlgn="auto" hangingPunct="1">
              <a:spcBef>
                <a:spcPts val="0"/>
              </a:spcBef>
              <a:spcAft>
                <a:spcPts val="0"/>
              </a:spcAft>
              <a:buFont typeface="+mj-lt"/>
              <a:buAutoNum type="romanLcPeriod"/>
              <a:defRPr/>
            </a:pPr>
            <a:endParaRPr lang="en-US" sz="2000" dirty="0">
              <a:latin typeface="+mn-lt"/>
              <a:cs typeface="+mn-cs"/>
            </a:endParaRPr>
          </a:p>
          <a:p>
            <a:pPr marL="681038" indent="-398463" algn="just" eaLnBrk="1" fontAlgn="auto" hangingPunct="1">
              <a:spcBef>
                <a:spcPts val="0"/>
              </a:spcBef>
              <a:spcAft>
                <a:spcPts val="0"/>
              </a:spcAft>
              <a:buFont typeface="Arial" pitchFamily="34" charset="0"/>
              <a:buChar char="•"/>
              <a:defRPr/>
            </a:pPr>
            <a:r>
              <a:rPr lang="en-US" sz="2000" dirty="0">
                <a:latin typeface="+mn-lt"/>
                <a:cs typeface="+mn-cs"/>
              </a:rPr>
              <a:t>Inventory, being one of the current assets, significantly affects the performance in both counts.</a:t>
            </a:r>
          </a:p>
          <a:p>
            <a:pPr marL="400050" indent="-400050" algn="just" eaLnBrk="1" fontAlgn="auto" hangingPunct="1">
              <a:spcBef>
                <a:spcPts val="0"/>
              </a:spcBef>
              <a:spcAft>
                <a:spcPts val="0"/>
              </a:spcAft>
              <a:buFont typeface="+mj-lt"/>
              <a:buAutoNum type="romanLcPeriod"/>
              <a:defRPr/>
            </a:pPr>
            <a:endParaRPr lang="en-US" dirty="0">
              <a:latin typeface="+mn-lt"/>
              <a:cs typeface="+mn-cs"/>
            </a:endParaRPr>
          </a:p>
        </p:txBody>
      </p:sp>
      <p:sp>
        <p:nvSpPr>
          <p:cNvPr id="7" name="Title 1"/>
          <p:cNvSpPr>
            <a:spLocks noGrp="1"/>
          </p:cNvSpPr>
          <p:nvPr>
            <p:ph type="title"/>
          </p:nvPr>
        </p:nvSpPr>
        <p:spPr/>
        <p:txBody>
          <a:bodyPr rtlCol="0">
            <a:noAutofit/>
          </a:bodyPr>
          <a:lstStyle/>
          <a:p>
            <a:pPr marL="342914" indent="-342914" defTabSz="914434" eaLnBrk="1" fontAlgn="auto" hangingPunct="1">
              <a:spcBef>
                <a:spcPct val="20000"/>
              </a:spcBef>
              <a:spcAft>
                <a:spcPts val="0"/>
              </a:spcAft>
              <a:defRPr/>
            </a:pPr>
            <a:r>
              <a:rPr lang="en-US" sz="2800" b="1" dirty="0" smtClean="0">
                <a:solidFill>
                  <a:srgbClr val="C0504D"/>
                </a:solidFill>
                <a:latin typeface="Century Gothic" pitchFamily="34" charset="0"/>
                <a:ea typeface="+mn-ea"/>
                <a:cs typeface="Arial" pitchFamily="34" charset="0"/>
              </a:rPr>
              <a:t>Inventory Management and Financial Performance</a:t>
            </a:r>
            <a:endParaRPr lang="en-US" sz="4800" dirty="0"/>
          </a:p>
        </p:txBody>
      </p:sp>
    </p:spTree>
    <p:extLst>
      <p:ext uri="{BB962C8B-B14F-4D97-AF65-F5344CB8AC3E}">
        <p14:creationId xmlns:p14="http://schemas.microsoft.com/office/powerpoint/2010/main" val="3908984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2"/>
          </p:nvPr>
        </p:nvSpPr>
        <p:spPr bwMode="auto">
          <a:noFill/>
          <a:ln>
            <a:miter lim="800000"/>
            <a:headEnd/>
            <a:tailEnd/>
          </a:ln>
        </p:spPr>
        <p:txBody>
          <a:bodyPr/>
          <a:lstStyle/>
          <a:p>
            <a:fld id="{75F0CE7E-3ED0-44D6-9657-D4A6319DA4DE}" type="slidenum">
              <a:rPr lang="en-US"/>
              <a:pPr/>
              <a:t>43</a:t>
            </a:fld>
            <a:endParaRPr lang="en-US"/>
          </a:p>
        </p:txBody>
      </p:sp>
      <p:sp>
        <p:nvSpPr>
          <p:cNvPr id="3" name="TextBox 2"/>
          <p:cNvSpPr txBox="1"/>
          <p:nvPr/>
        </p:nvSpPr>
        <p:spPr>
          <a:xfrm>
            <a:off x="76200" y="398463"/>
            <a:ext cx="9067800" cy="523875"/>
          </a:xfrm>
          <a:prstGeom prst="rect">
            <a:avLst/>
          </a:prstGeom>
          <a:noFill/>
        </p:spPr>
        <p:txBody>
          <a:bodyPr>
            <a:spAutoFit/>
          </a:bodyPr>
          <a:lstStyle/>
          <a:p>
            <a:pPr eaLnBrk="1" hangingPunct="1">
              <a:defRPr/>
            </a:pPr>
            <a:r>
              <a:rPr lang="en-US" sz="2800" b="1" dirty="0">
                <a:solidFill>
                  <a:schemeClr val="accent2"/>
                </a:solidFill>
                <a:latin typeface="Century Gothic" pitchFamily="34" charset="0"/>
                <a:cs typeface="Arial" panose="020B0604020202020204" pitchFamily="34" charset="0"/>
              </a:rPr>
              <a:t>Typical Balance Sheet</a:t>
            </a:r>
            <a:endParaRPr lang="en-US" sz="2800" b="1" dirty="0">
              <a:solidFill>
                <a:schemeClr val="accent2">
                  <a:lumMod val="75000"/>
                </a:schemeClr>
              </a:solidFill>
              <a:latin typeface="Century Gothic" pitchFamily="34" charset="0"/>
            </a:endParaRPr>
          </a:p>
        </p:txBody>
      </p:sp>
      <p:sp>
        <p:nvSpPr>
          <p:cNvPr id="11" name="TextBox 10"/>
          <p:cNvSpPr txBox="1"/>
          <p:nvPr/>
        </p:nvSpPr>
        <p:spPr>
          <a:xfrm>
            <a:off x="5105400" y="4476750"/>
            <a:ext cx="3962400" cy="647700"/>
          </a:xfrm>
          <a:prstGeom prst="rect">
            <a:avLst/>
          </a:prstGeom>
          <a:noFill/>
        </p:spPr>
        <p:txBody>
          <a:bodyPr wrap="none">
            <a:spAutoFit/>
          </a:bodyPr>
          <a:lstStyle/>
          <a:p>
            <a:pPr algn="ctr" eaLnBrk="1" hangingPunct="1">
              <a:defRPr/>
            </a:pPr>
            <a:r>
              <a:rPr lang="en-US" sz="1200" b="1" dirty="0">
                <a:solidFill>
                  <a:schemeClr val="bg1">
                    <a:lumMod val="85000"/>
                  </a:schemeClr>
                </a:solidFill>
                <a:latin typeface="+mn-lt"/>
              </a:rPr>
              <a:t>PROF PRADIP KUMAR RAY</a:t>
            </a:r>
          </a:p>
          <a:p>
            <a:pPr algn="ctr" eaLnBrk="1" hangingPunct="1">
              <a:defRPr/>
            </a:pPr>
            <a:r>
              <a:rPr lang="en-US" sz="1200" b="1" dirty="0">
                <a:solidFill>
                  <a:schemeClr val="bg1">
                    <a:lumMod val="85000"/>
                  </a:schemeClr>
                </a:solidFill>
                <a:latin typeface="+mn-lt"/>
              </a:rPr>
              <a:t>DEPARTMENT OF INDUSTRIAL AND SYSTEMS ENGINEERING</a:t>
            </a:r>
          </a:p>
          <a:p>
            <a:pPr algn="ctr" eaLnBrk="1" hangingPunct="1">
              <a:defRPr/>
            </a:pPr>
            <a:r>
              <a:rPr lang="en-US" sz="1200" b="1" dirty="0">
                <a:solidFill>
                  <a:schemeClr val="bg1">
                    <a:lumMod val="85000"/>
                  </a:schemeClr>
                </a:solidFill>
                <a:latin typeface="+mn-lt"/>
              </a:rPr>
              <a:t>IIT KHARAGPUR</a:t>
            </a:r>
          </a:p>
        </p:txBody>
      </p:sp>
      <p:graphicFrame>
        <p:nvGraphicFramePr>
          <p:cNvPr id="2" name="Table 1"/>
          <p:cNvGraphicFramePr>
            <a:graphicFrameLocks noGrp="1"/>
          </p:cNvGraphicFramePr>
          <p:nvPr/>
        </p:nvGraphicFramePr>
        <p:xfrm>
          <a:off x="990600" y="1116013"/>
          <a:ext cx="6400800" cy="2979420"/>
        </p:xfrm>
        <a:graphic>
          <a:graphicData uri="http://schemas.openxmlformats.org/drawingml/2006/table">
            <a:tbl>
              <a:tblPr firstRow="1" firstCol="1" bandRow="1">
                <a:tableStyleId>{2D5ABB26-0587-4C30-8999-92F81FD0307C}</a:tableStyleId>
              </a:tblPr>
              <a:tblGrid>
                <a:gridCol w="1659890">
                  <a:extLst>
                    <a:ext uri="{9D8B030D-6E8A-4147-A177-3AD203B41FA5}">
                      <a16:colId xmlns:a16="http://schemas.microsoft.com/office/drawing/2014/main" val="20000"/>
                    </a:ext>
                  </a:extLst>
                </a:gridCol>
                <a:gridCol w="1083310">
                  <a:extLst>
                    <a:ext uri="{9D8B030D-6E8A-4147-A177-3AD203B41FA5}">
                      <a16:colId xmlns:a16="http://schemas.microsoft.com/office/drawing/2014/main" val="20001"/>
                    </a:ext>
                  </a:extLst>
                </a:gridCol>
                <a:gridCol w="2633980">
                  <a:extLst>
                    <a:ext uri="{9D8B030D-6E8A-4147-A177-3AD203B41FA5}">
                      <a16:colId xmlns:a16="http://schemas.microsoft.com/office/drawing/2014/main" val="20002"/>
                    </a:ext>
                  </a:extLst>
                </a:gridCol>
                <a:gridCol w="1023620">
                  <a:extLst>
                    <a:ext uri="{9D8B030D-6E8A-4147-A177-3AD203B41FA5}">
                      <a16:colId xmlns:a16="http://schemas.microsoft.com/office/drawing/2014/main" val="20003"/>
                    </a:ext>
                  </a:extLst>
                </a:gridCol>
              </a:tblGrid>
              <a:tr h="0">
                <a:tc>
                  <a:txBody>
                    <a:bodyPr/>
                    <a:lstStyle/>
                    <a:p>
                      <a:pPr marL="0" marR="0">
                        <a:lnSpc>
                          <a:spcPct val="115000"/>
                        </a:lnSpc>
                        <a:spcBef>
                          <a:spcPts val="260"/>
                        </a:spcBef>
                        <a:spcAft>
                          <a:spcPts val="0"/>
                        </a:spcAft>
                        <a:tabLst>
                          <a:tab pos="2146300" algn="l"/>
                          <a:tab pos="3568700" algn="l"/>
                          <a:tab pos="5410200" algn="l"/>
                        </a:tabLst>
                      </a:pPr>
                      <a:r>
                        <a:rPr lang="en-US" sz="1400" b="1" dirty="0">
                          <a:solidFill>
                            <a:srgbClr val="00B050"/>
                          </a:solidFill>
                          <a:effectLst/>
                        </a:rPr>
                        <a:t>Current Asset</a:t>
                      </a:r>
                      <a:endParaRPr lang="en-US" sz="1400" b="1" dirty="0">
                        <a:solidFill>
                          <a:srgbClr val="00B050"/>
                        </a:solidFill>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260"/>
                        </a:spcBef>
                        <a:spcAft>
                          <a:spcPts val="0"/>
                        </a:spcAft>
                        <a:tabLst>
                          <a:tab pos="2146300" algn="l"/>
                          <a:tab pos="3568700" algn="l"/>
                          <a:tab pos="5410200" algn="l"/>
                        </a:tabLst>
                      </a:pPr>
                      <a:r>
                        <a:rPr lang="en-US" sz="1400" b="1" dirty="0">
                          <a:solidFill>
                            <a:srgbClr val="00B050"/>
                          </a:solidFill>
                          <a:effectLst/>
                        </a:rPr>
                        <a:t>(in Rupees)</a:t>
                      </a:r>
                      <a:endParaRPr lang="en-US" sz="1400" b="1" dirty="0">
                        <a:solidFill>
                          <a:srgbClr val="00B050"/>
                        </a:solidFill>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260"/>
                        </a:spcBef>
                        <a:spcAft>
                          <a:spcPts val="0"/>
                        </a:spcAft>
                        <a:tabLst>
                          <a:tab pos="2146300" algn="l"/>
                          <a:tab pos="3568700" algn="l"/>
                          <a:tab pos="5410200" algn="l"/>
                        </a:tabLst>
                      </a:pPr>
                      <a:r>
                        <a:rPr lang="en-US" sz="1400" b="1" dirty="0">
                          <a:solidFill>
                            <a:srgbClr val="00B050"/>
                          </a:solidFill>
                          <a:effectLst/>
                        </a:rPr>
                        <a:t>Current Liabilities</a:t>
                      </a:r>
                      <a:endParaRPr lang="en-US" sz="1400" b="1" dirty="0">
                        <a:solidFill>
                          <a:srgbClr val="00B050"/>
                        </a:solidFill>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defTabSz="914434" rtl="0" eaLnBrk="1" fontAlgn="auto" latinLnBrk="0" hangingPunct="1">
                        <a:lnSpc>
                          <a:spcPct val="115000"/>
                        </a:lnSpc>
                        <a:spcBef>
                          <a:spcPts val="260"/>
                        </a:spcBef>
                        <a:spcAft>
                          <a:spcPts val="0"/>
                        </a:spcAft>
                        <a:buClrTx/>
                        <a:buSzTx/>
                        <a:buFontTx/>
                        <a:buNone/>
                        <a:tabLst>
                          <a:tab pos="2146300" algn="l"/>
                          <a:tab pos="3568700" algn="l"/>
                          <a:tab pos="5410200" algn="l"/>
                        </a:tabLst>
                        <a:defRPr/>
                      </a:pPr>
                      <a:r>
                        <a:rPr lang="en-US" sz="1400" b="1" dirty="0">
                          <a:solidFill>
                            <a:srgbClr val="00B050"/>
                          </a:solidFill>
                          <a:effectLst/>
                        </a:rPr>
                        <a:t> </a:t>
                      </a:r>
                      <a:r>
                        <a:rPr lang="en-US" sz="1400" b="1" dirty="0" smtClean="0">
                          <a:solidFill>
                            <a:srgbClr val="00B050"/>
                          </a:solidFill>
                          <a:effectLst/>
                        </a:rPr>
                        <a:t>(in Rupees)</a:t>
                      </a:r>
                      <a:endParaRPr lang="en-US" sz="1400" b="1" dirty="0">
                        <a:solidFill>
                          <a:srgbClr val="00B050"/>
                        </a:solidFill>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0">
                <a:tc>
                  <a:txBody>
                    <a:bodyPr/>
                    <a:lstStyle/>
                    <a:p>
                      <a:pPr marL="0" marR="0" algn="l">
                        <a:lnSpc>
                          <a:spcPct val="115000"/>
                        </a:lnSpc>
                        <a:spcBef>
                          <a:spcPts val="260"/>
                        </a:spcBef>
                        <a:spcAft>
                          <a:spcPts val="0"/>
                        </a:spcAft>
                        <a:tabLst>
                          <a:tab pos="2146300" algn="l"/>
                          <a:tab pos="3568700" algn="l"/>
                          <a:tab pos="5410200" algn="l"/>
                        </a:tabLst>
                      </a:pPr>
                      <a:r>
                        <a:rPr lang="en-US" sz="1200" b="1" dirty="0" smtClean="0">
                          <a:effectLst/>
                        </a:rPr>
                        <a:t>Cash </a:t>
                      </a:r>
                      <a:r>
                        <a:rPr lang="en-US" sz="1200" b="1" dirty="0">
                          <a:effectLst/>
                        </a:rPr>
                        <a:t>and securities</a:t>
                      </a:r>
                      <a:endParaRPr lang="en-US" sz="1200" b="1"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260"/>
                        </a:spcBef>
                        <a:spcAft>
                          <a:spcPts val="0"/>
                        </a:spcAft>
                        <a:tabLst>
                          <a:tab pos="2146300" algn="l"/>
                          <a:tab pos="3568700" algn="l"/>
                          <a:tab pos="5410200" algn="l"/>
                        </a:tabLst>
                      </a:pPr>
                      <a:r>
                        <a:rPr lang="en-US" sz="1200" b="1" dirty="0">
                          <a:effectLst/>
                        </a:rPr>
                        <a:t>40,000</a:t>
                      </a:r>
                      <a:endParaRPr lang="en-US" sz="1200" b="1"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260"/>
                        </a:spcBef>
                        <a:spcAft>
                          <a:spcPts val="0"/>
                        </a:spcAft>
                        <a:tabLst>
                          <a:tab pos="2146300" algn="l"/>
                          <a:tab pos="3568700" algn="l"/>
                          <a:tab pos="5410200" algn="l"/>
                        </a:tabLst>
                      </a:pPr>
                      <a:r>
                        <a:rPr lang="en-US" sz="1200" b="1" dirty="0">
                          <a:effectLst/>
                        </a:rPr>
                        <a:t>Accounts payable</a:t>
                      </a:r>
                      <a:endParaRPr lang="en-US" sz="1200" b="1"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260"/>
                        </a:spcBef>
                        <a:spcAft>
                          <a:spcPts val="0"/>
                        </a:spcAft>
                        <a:tabLst>
                          <a:tab pos="2146300" algn="l"/>
                          <a:tab pos="3568700" algn="l"/>
                          <a:tab pos="5410200" algn="l"/>
                        </a:tabLst>
                      </a:pPr>
                      <a:r>
                        <a:rPr lang="en-US" sz="1200" b="1" dirty="0">
                          <a:effectLst/>
                        </a:rPr>
                        <a:t> </a:t>
                      </a:r>
                      <a:r>
                        <a:rPr lang="en-US" sz="1200" b="1" dirty="0" smtClean="0">
                          <a:effectLst/>
                        </a:rPr>
                        <a:t>80,000</a:t>
                      </a:r>
                      <a:endParaRPr lang="en-US" sz="1200" b="1"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marL="0" marR="0" algn="l">
                        <a:lnSpc>
                          <a:spcPct val="115000"/>
                        </a:lnSpc>
                        <a:spcBef>
                          <a:spcPts val="260"/>
                        </a:spcBef>
                        <a:spcAft>
                          <a:spcPts val="0"/>
                        </a:spcAft>
                        <a:tabLst>
                          <a:tab pos="2146300" algn="l"/>
                          <a:tab pos="3568700" algn="l"/>
                          <a:tab pos="5410200" algn="l"/>
                        </a:tabLst>
                      </a:pPr>
                      <a:r>
                        <a:rPr lang="en-US" sz="1200" b="1" dirty="0" smtClean="0">
                          <a:effectLst/>
                        </a:rPr>
                        <a:t>Accounts </a:t>
                      </a:r>
                      <a:r>
                        <a:rPr lang="en-US" sz="1200" b="1" dirty="0">
                          <a:effectLst/>
                        </a:rPr>
                        <a:t>receivable</a:t>
                      </a:r>
                      <a:endParaRPr lang="en-US" sz="1200" b="1"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260"/>
                        </a:spcBef>
                        <a:spcAft>
                          <a:spcPts val="0"/>
                        </a:spcAft>
                        <a:tabLst>
                          <a:tab pos="2146300" algn="l"/>
                          <a:tab pos="3568700" algn="l"/>
                          <a:tab pos="5410200" algn="l"/>
                        </a:tabLst>
                      </a:pPr>
                      <a:r>
                        <a:rPr lang="en-US" sz="1200" b="1" dirty="0">
                          <a:effectLst/>
                        </a:rPr>
                        <a:t>100,000</a:t>
                      </a:r>
                      <a:endParaRPr lang="en-US" sz="1200" b="1"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260"/>
                        </a:spcBef>
                        <a:spcAft>
                          <a:spcPts val="0"/>
                        </a:spcAft>
                        <a:tabLst>
                          <a:tab pos="2146300" algn="l"/>
                          <a:tab pos="3568700" algn="l"/>
                          <a:tab pos="5410200" algn="l"/>
                        </a:tabLst>
                      </a:pPr>
                      <a:r>
                        <a:rPr lang="en-US" sz="1200" b="1" dirty="0">
                          <a:effectLst/>
                        </a:rPr>
                        <a:t>Notes payable</a:t>
                      </a:r>
                      <a:endParaRPr lang="en-US" sz="1200" b="1"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260"/>
                        </a:spcBef>
                        <a:spcAft>
                          <a:spcPts val="0"/>
                        </a:spcAft>
                        <a:tabLst>
                          <a:tab pos="2146300" algn="l"/>
                          <a:tab pos="3568700" algn="l"/>
                          <a:tab pos="5410200" algn="l"/>
                        </a:tabLst>
                      </a:pPr>
                      <a:r>
                        <a:rPr lang="en-US" sz="1200" b="1" dirty="0">
                          <a:effectLst/>
                        </a:rPr>
                        <a:t> </a:t>
                      </a:r>
                      <a:r>
                        <a:rPr lang="en-US" sz="1200" b="1" dirty="0" smtClean="0">
                          <a:effectLst/>
                        </a:rPr>
                        <a:t>20,000</a:t>
                      </a:r>
                      <a:endParaRPr lang="en-US" sz="1200" b="1"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0">
                <a:tc>
                  <a:txBody>
                    <a:bodyPr/>
                    <a:lstStyle/>
                    <a:p>
                      <a:pPr marL="0" marR="0" algn="l">
                        <a:lnSpc>
                          <a:spcPct val="115000"/>
                        </a:lnSpc>
                        <a:spcBef>
                          <a:spcPts val="260"/>
                        </a:spcBef>
                        <a:spcAft>
                          <a:spcPts val="0"/>
                        </a:spcAft>
                        <a:tabLst>
                          <a:tab pos="2146300" algn="l"/>
                          <a:tab pos="3568700" algn="l"/>
                          <a:tab pos="5410200" algn="l"/>
                        </a:tabLst>
                      </a:pPr>
                      <a:r>
                        <a:rPr lang="en-US" sz="1200" b="1" dirty="0">
                          <a:effectLst/>
                        </a:rPr>
                        <a:t>Inventory</a:t>
                      </a:r>
                      <a:endParaRPr lang="en-US" sz="1200" b="1"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260"/>
                        </a:spcBef>
                        <a:spcAft>
                          <a:spcPts val="0"/>
                        </a:spcAft>
                        <a:tabLst>
                          <a:tab pos="2146300" algn="l"/>
                          <a:tab pos="3568700" algn="l"/>
                          <a:tab pos="5410200" algn="l"/>
                        </a:tabLst>
                      </a:pPr>
                      <a:r>
                        <a:rPr lang="en-US" sz="1200" b="1" dirty="0">
                          <a:effectLst/>
                        </a:rPr>
                        <a:t>300,000</a:t>
                      </a:r>
                      <a:endParaRPr lang="en-US" sz="1200" b="1"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260"/>
                        </a:spcBef>
                        <a:spcAft>
                          <a:spcPts val="0"/>
                        </a:spcAft>
                        <a:tabLst>
                          <a:tab pos="2146300" algn="l"/>
                          <a:tab pos="3568700" algn="l"/>
                          <a:tab pos="5410200" algn="l"/>
                        </a:tabLst>
                      </a:pPr>
                      <a:r>
                        <a:rPr lang="en-US" sz="1200" b="1" dirty="0">
                          <a:effectLst/>
                        </a:rPr>
                        <a:t>Accrued expenses</a:t>
                      </a:r>
                      <a:endParaRPr lang="en-US" sz="1200" b="1"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260"/>
                        </a:spcBef>
                        <a:spcAft>
                          <a:spcPts val="0"/>
                        </a:spcAft>
                        <a:tabLst>
                          <a:tab pos="2146300" algn="l"/>
                          <a:tab pos="3568700" algn="l"/>
                          <a:tab pos="5410200" algn="l"/>
                        </a:tabLst>
                      </a:pPr>
                      <a:r>
                        <a:rPr lang="en-US" sz="1200" b="1" dirty="0">
                          <a:effectLst/>
                        </a:rPr>
                        <a:t> </a:t>
                      </a:r>
                      <a:r>
                        <a:rPr lang="en-US" sz="1200" b="1" dirty="0" smtClean="0">
                          <a:effectLst/>
                        </a:rPr>
                        <a:t>10,000</a:t>
                      </a:r>
                      <a:endParaRPr lang="en-US" sz="1200" b="1"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0">
                <a:tc>
                  <a:txBody>
                    <a:bodyPr/>
                    <a:lstStyle/>
                    <a:p>
                      <a:pPr marL="0" marR="0" algn="l">
                        <a:lnSpc>
                          <a:spcPct val="115000"/>
                        </a:lnSpc>
                        <a:spcBef>
                          <a:spcPts val="260"/>
                        </a:spcBef>
                        <a:spcAft>
                          <a:spcPts val="0"/>
                        </a:spcAft>
                        <a:tabLst>
                          <a:tab pos="2146300" algn="l"/>
                          <a:tab pos="3568700" algn="l"/>
                          <a:tab pos="5410200" algn="l"/>
                        </a:tabLst>
                      </a:pPr>
                      <a:r>
                        <a:rPr lang="en-US" sz="1200" b="1" dirty="0">
                          <a:effectLst/>
                        </a:rPr>
                        <a:t>Prepaid expenses</a:t>
                      </a:r>
                      <a:endParaRPr lang="en-US" sz="1200" b="1"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260"/>
                        </a:spcBef>
                        <a:spcAft>
                          <a:spcPts val="0"/>
                        </a:spcAft>
                        <a:tabLst>
                          <a:tab pos="2146300" algn="l"/>
                          <a:tab pos="3568700" algn="l"/>
                          <a:tab pos="5410200" algn="l"/>
                        </a:tabLst>
                      </a:pPr>
                      <a:r>
                        <a:rPr lang="en-US" sz="1200" b="1" dirty="0">
                          <a:effectLst/>
                        </a:rPr>
                        <a:t>10,000</a:t>
                      </a:r>
                      <a:endParaRPr lang="en-US" sz="1200" b="1"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260"/>
                        </a:spcBef>
                        <a:spcAft>
                          <a:spcPts val="0"/>
                        </a:spcAft>
                        <a:tabLst>
                          <a:tab pos="2146300" algn="l"/>
                          <a:tab pos="3568700" algn="l"/>
                          <a:tab pos="5410200" algn="l"/>
                        </a:tabLst>
                      </a:pPr>
                      <a:r>
                        <a:rPr lang="en-US" sz="1200" b="1" dirty="0">
                          <a:effectLst/>
                        </a:rPr>
                        <a:t>Current Long term debt</a:t>
                      </a:r>
                      <a:endParaRPr lang="en-US" sz="1200" b="1"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260"/>
                        </a:spcBef>
                        <a:spcAft>
                          <a:spcPts val="0"/>
                        </a:spcAft>
                        <a:tabLst>
                          <a:tab pos="2146300" algn="l"/>
                          <a:tab pos="3568700" algn="l"/>
                          <a:tab pos="5410200" algn="l"/>
                        </a:tabLst>
                      </a:pPr>
                      <a:r>
                        <a:rPr lang="en-US" sz="1200" b="1" dirty="0">
                          <a:effectLst/>
                        </a:rPr>
                        <a:t> </a:t>
                      </a:r>
                      <a:r>
                        <a:rPr lang="en-US" sz="1200" b="1" dirty="0" smtClean="0">
                          <a:effectLst/>
                        </a:rPr>
                        <a:t>50,000</a:t>
                      </a:r>
                      <a:endParaRPr lang="en-US" sz="1200" b="1"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0">
                <a:tc>
                  <a:txBody>
                    <a:bodyPr/>
                    <a:lstStyle/>
                    <a:p>
                      <a:pPr marL="0" marR="0">
                        <a:lnSpc>
                          <a:spcPct val="115000"/>
                        </a:lnSpc>
                        <a:spcBef>
                          <a:spcPts val="260"/>
                        </a:spcBef>
                        <a:spcAft>
                          <a:spcPts val="0"/>
                        </a:spcAft>
                        <a:tabLst>
                          <a:tab pos="2146300" algn="l"/>
                          <a:tab pos="3568700" algn="l"/>
                          <a:tab pos="5410200" algn="l"/>
                        </a:tabLst>
                      </a:pPr>
                      <a:r>
                        <a:rPr lang="en-US" sz="1400" b="1" dirty="0">
                          <a:solidFill>
                            <a:srgbClr val="00B050"/>
                          </a:solidFill>
                          <a:effectLst/>
                        </a:rPr>
                        <a:t>Fixed Asset</a:t>
                      </a:r>
                      <a:endParaRPr lang="en-US" sz="1400" b="1" dirty="0">
                        <a:solidFill>
                          <a:srgbClr val="00B050"/>
                        </a:solidFill>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260"/>
                        </a:spcBef>
                        <a:spcAft>
                          <a:spcPts val="0"/>
                        </a:spcAft>
                        <a:tabLst>
                          <a:tab pos="2146300" algn="l"/>
                          <a:tab pos="3568700" algn="l"/>
                          <a:tab pos="5410200" algn="l"/>
                        </a:tabLst>
                      </a:pPr>
                      <a:r>
                        <a:rPr lang="en-US" sz="1000" b="1" dirty="0">
                          <a:effectLst/>
                        </a:rPr>
                        <a:t> </a:t>
                      </a:r>
                      <a:endParaRPr lang="en-US" sz="1100" b="1"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260"/>
                        </a:spcBef>
                        <a:spcAft>
                          <a:spcPts val="0"/>
                        </a:spcAft>
                        <a:tabLst>
                          <a:tab pos="2146300" algn="l"/>
                          <a:tab pos="3568700" algn="l"/>
                          <a:tab pos="5410200" algn="l"/>
                        </a:tabLst>
                      </a:pPr>
                      <a:r>
                        <a:rPr lang="en-US" sz="1400" b="1" dirty="0">
                          <a:solidFill>
                            <a:srgbClr val="00B050"/>
                          </a:solidFill>
                          <a:effectLst/>
                        </a:rPr>
                        <a:t>Long Tong  Term Debt</a:t>
                      </a:r>
                      <a:endParaRPr lang="en-US" sz="1400" b="1" dirty="0">
                        <a:solidFill>
                          <a:srgbClr val="00B050"/>
                        </a:solidFill>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260"/>
                        </a:spcBef>
                        <a:spcAft>
                          <a:spcPts val="0"/>
                        </a:spcAft>
                        <a:tabLst>
                          <a:tab pos="2146300" algn="l"/>
                          <a:tab pos="3568700" algn="l"/>
                          <a:tab pos="5410200" algn="l"/>
                        </a:tabLst>
                      </a:pPr>
                      <a:r>
                        <a:rPr lang="en-US" sz="1000" b="1" dirty="0">
                          <a:effectLst/>
                        </a:rPr>
                        <a:t> </a:t>
                      </a:r>
                      <a:r>
                        <a:rPr lang="en-US" sz="1200" b="1" dirty="0" smtClean="0">
                          <a:effectLst/>
                        </a:rPr>
                        <a:t>300,000</a:t>
                      </a:r>
                      <a:endParaRPr lang="en-US" sz="1200" b="1"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0">
                <a:tc>
                  <a:txBody>
                    <a:bodyPr/>
                    <a:lstStyle/>
                    <a:p>
                      <a:pPr marL="0" marR="0" algn="ctr">
                        <a:lnSpc>
                          <a:spcPct val="115000"/>
                        </a:lnSpc>
                        <a:spcBef>
                          <a:spcPts val="260"/>
                        </a:spcBef>
                        <a:spcAft>
                          <a:spcPts val="0"/>
                        </a:spcAft>
                        <a:tabLst>
                          <a:tab pos="2146300" algn="l"/>
                          <a:tab pos="3568700" algn="l"/>
                          <a:tab pos="5410200" algn="l"/>
                        </a:tabLst>
                      </a:pPr>
                      <a:r>
                        <a:rPr lang="en-US" sz="1200" b="1" dirty="0">
                          <a:effectLst/>
                        </a:rPr>
                        <a:t>Net plant &amp;  equipment</a:t>
                      </a:r>
                      <a:endParaRPr lang="en-US" sz="1200" b="1"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260"/>
                        </a:spcBef>
                        <a:spcAft>
                          <a:spcPts val="0"/>
                        </a:spcAft>
                        <a:tabLst>
                          <a:tab pos="2146300" algn="l"/>
                          <a:tab pos="3568700" algn="l"/>
                          <a:tab pos="5410200" algn="l"/>
                        </a:tabLst>
                      </a:pPr>
                      <a:r>
                        <a:rPr lang="en-US" sz="1200" b="1" dirty="0">
                          <a:effectLst/>
                        </a:rPr>
                        <a:t>550,000</a:t>
                      </a:r>
                      <a:endParaRPr lang="en-US" sz="1200" b="1"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260"/>
                        </a:spcBef>
                        <a:spcAft>
                          <a:spcPts val="0"/>
                        </a:spcAft>
                        <a:tabLst>
                          <a:tab pos="2146300" algn="l"/>
                          <a:tab pos="3568700" algn="l"/>
                          <a:tab pos="5410200" algn="l"/>
                        </a:tabLst>
                      </a:pPr>
                      <a:r>
                        <a:rPr lang="en-US" sz="1000" b="1" dirty="0">
                          <a:effectLst/>
                        </a:rPr>
                        <a:t> </a:t>
                      </a:r>
                      <a:endParaRPr lang="en-US" sz="1100" b="1"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260"/>
                        </a:spcBef>
                        <a:spcAft>
                          <a:spcPts val="0"/>
                        </a:spcAft>
                        <a:tabLst>
                          <a:tab pos="2146300" algn="l"/>
                          <a:tab pos="3568700" algn="l"/>
                          <a:tab pos="5410200" algn="l"/>
                        </a:tabLst>
                      </a:pPr>
                      <a:r>
                        <a:rPr lang="en-US" sz="1000" b="1">
                          <a:effectLst/>
                        </a:rPr>
                        <a:t> </a:t>
                      </a:r>
                      <a:endParaRPr lang="en-US" sz="1100" b="1">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0">
                <a:tc>
                  <a:txBody>
                    <a:bodyPr/>
                    <a:lstStyle/>
                    <a:p>
                      <a:pPr marL="0" marR="0">
                        <a:lnSpc>
                          <a:spcPct val="115000"/>
                        </a:lnSpc>
                        <a:spcBef>
                          <a:spcPts val="260"/>
                        </a:spcBef>
                        <a:spcAft>
                          <a:spcPts val="0"/>
                        </a:spcAft>
                        <a:tabLst>
                          <a:tab pos="2146300" algn="l"/>
                          <a:tab pos="3568700" algn="l"/>
                          <a:tab pos="5410200" algn="l"/>
                        </a:tabLst>
                      </a:pPr>
                      <a:r>
                        <a:rPr lang="en-US" sz="1000" b="1">
                          <a:effectLst/>
                        </a:rPr>
                        <a:t> </a:t>
                      </a:r>
                      <a:endParaRPr lang="en-US" sz="1100" b="1">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260"/>
                        </a:spcBef>
                        <a:spcAft>
                          <a:spcPts val="0"/>
                        </a:spcAft>
                        <a:tabLst>
                          <a:tab pos="2146300" algn="l"/>
                          <a:tab pos="3568700" algn="l"/>
                          <a:tab pos="5410200" algn="l"/>
                        </a:tabLst>
                      </a:pPr>
                      <a:r>
                        <a:rPr lang="en-US" sz="1000" b="1" dirty="0">
                          <a:effectLst/>
                        </a:rPr>
                        <a:t> </a:t>
                      </a:r>
                      <a:endParaRPr lang="en-US" sz="1100" b="1"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260"/>
                        </a:spcBef>
                        <a:spcAft>
                          <a:spcPts val="0"/>
                        </a:spcAft>
                        <a:tabLst>
                          <a:tab pos="2146300" algn="l"/>
                          <a:tab pos="3568700" algn="l"/>
                          <a:tab pos="5410200" algn="l"/>
                        </a:tabLst>
                      </a:pPr>
                      <a:r>
                        <a:rPr lang="en-US" sz="1400" b="1" dirty="0">
                          <a:solidFill>
                            <a:srgbClr val="00B050"/>
                          </a:solidFill>
                          <a:effectLst/>
                        </a:rPr>
                        <a:t>Owners' Equity</a:t>
                      </a:r>
                      <a:endParaRPr lang="en-US" sz="1400" b="1" dirty="0">
                        <a:solidFill>
                          <a:srgbClr val="00B050"/>
                        </a:solidFill>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260"/>
                        </a:spcBef>
                        <a:spcAft>
                          <a:spcPts val="0"/>
                        </a:spcAft>
                        <a:tabLst>
                          <a:tab pos="2146300" algn="l"/>
                          <a:tab pos="3568700" algn="l"/>
                          <a:tab pos="5410200" algn="l"/>
                        </a:tabLst>
                      </a:pPr>
                      <a:r>
                        <a:rPr lang="en-US" sz="1000" b="1" dirty="0">
                          <a:effectLst/>
                        </a:rPr>
                        <a:t> </a:t>
                      </a:r>
                      <a:endParaRPr lang="en-US" sz="1100" b="1"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0">
                <a:tc>
                  <a:txBody>
                    <a:bodyPr/>
                    <a:lstStyle/>
                    <a:p>
                      <a:pPr marL="0" marR="0">
                        <a:lnSpc>
                          <a:spcPct val="115000"/>
                        </a:lnSpc>
                        <a:spcBef>
                          <a:spcPts val="260"/>
                        </a:spcBef>
                        <a:spcAft>
                          <a:spcPts val="0"/>
                        </a:spcAft>
                        <a:tabLst>
                          <a:tab pos="2146300" algn="l"/>
                          <a:tab pos="3568700" algn="l"/>
                          <a:tab pos="5410200" algn="l"/>
                        </a:tabLst>
                      </a:pPr>
                      <a:r>
                        <a:rPr lang="en-US" sz="1000" b="1">
                          <a:effectLst/>
                        </a:rPr>
                        <a:t> </a:t>
                      </a:r>
                      <a:endParaRPr lang="en-US" sz="1100" b="1">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260"/>
                        </a:spcBef>
                        <a:spcAft>
                          <a:spcPts val="0"/>
                        </a:spcAft>
                        <a:tabLst>
                          <a:tab pos="2146300" algn="l"/>
                          <a:tab pos="3568700" algn="l"/>
                          <a:tab pos="5410200" algn="l"/>
                        </a:tabLst>
                      </a:pPr>
                      <a:r>
                        <a:rPr lang="en-US" sz="1000" b="1">
                          <a:effectLst/>
                        </a:rPr>
                        <a:t> </a:t>
                      </a:r>
                      <a:endParaRPr lang="en-US" sz="1100" b="1">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260"/>
                        </a:spcBef>
                        <a:spcAft>
                          <a:spcPts val="0"/>
                        </a:spcAft>
                        <a:tabLst>
                          <a:tab pos="2146300" algn="l"/>
                          <a:tab pos="3568700" algn="l"/>
                          <a:tab pos="5410200" algn="l"/>
                        </a:tabLst>
                      </a:pPr>
                      <a:r>
                        <a:rPr lang="en-US" sz="1200" b="1" dirty="0">
                          <a:effectLst/>
                        </a:rPr>
                        <a:t>Preferred stock</a:t>
                      </a:r>
                      <a:endParaRPr lang="en-US" sz="1200" b="1"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260"/>
                        </a:spcBef>
                        <a:spcAft>
                          <a:spcPts val="0"/>
                        </a:spcAft>
                        <a:tabLst>
                          <a:tab pos="2146300" algn="l"/>
                          <a:tab pos="3568700" algn="l"/>
                          <a:tab pos="5410200" algn="l"/>
                        </a:tabLst>
                      </a:pPr>
                      <a:r>
                        <a:rPr lang="en-US" sz="1200" b="1" dirty="0">
                          <a:effectLst/>
                        </a:rPr>
                        <a:t> </a:t>
                      </a:r>
                      <a:r>
                        <a:rPr lang="en-US" sz="1200" b="1" dirty="0" smtClean="0">
                          <a:effectLst/>
                        </a:rPr>
                        <a:t>140,000</a:t>
                      </a:r>
                      <a:endParaRPr lang="en-US" sz="1200" b="1"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r h="0">
                <a:tc>
                  <a:txBody>
                    <a:bodyPr/>
                    <a:lstStyle/>
                    <a:p>
                      <a:pPr marL="0" marR="0">
                        <a:lnSpc>
                          <a:spcPct val="115000"/>
                        </a:lnSpc>
                        <a:spcBef>
                          <a:spcPts val="260"/>
                        </a:spcBef>
                        <a:spcAft>
                          <a:spcPts val="0"/>
                        </a:spcAft>
                        <a:tabLst>
                          <a:tab pos="2146300" algn="l"/>
                          <a:tab pos="3568700" algn="l"/>
                          <a:tab pos="5410200" algn="l"/>
                        </a:tabLst>
                      </a:pPr>
                      <a:r>
                        <a:rPr lang="en-US" sz="1000" b="1">
                          <a:effectLst/>
                        </a:rPr>
                        <a:t> </a:t>
                      </a:r>
                      <a:endParaRPr lang="en-US" sz="1100" b="1">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260"/>
                        </a:spcBef>
                        <a:spcAft>
                          <a:spcPts val="0"/>
                        </a:spcAft>
                        <a:tabLst>
                          <a:tab pos="2146300" algn="l"/>
                          <a:tab pos="3568700" algn="l"/>
                          <a:tab pos="5410200" algn="l"/>
                        </a:tabLst>
                      </a:pPr>
                      <a:r>
                        <a:rPr lang="en-US" sz="1000" b="1">
                          <a:effectLst/>
                        </a:rPr>
                        <a:t> </a:t>
                      </a:r>
                      <a:endParaRPr lang="en-US" sz="1100" b="1">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260"/>
                        </a:spcBef>
                        <a:spcAft>
                          <a:spcPts val="0"/>
                        </a:spcAft>
                        <a:tabLst>
                          <a:tab pos="2146300" algn="l"/>
                          <a:tab pos="3568700" algn="l"/>
                          <a:tab pos="5410200" algn="l"/>
                        </a:tabLst>
                      </a:pPr>
                      <a:r>
                        <a:rPr lang="en-US" sz="1200" b="1" dirty="0">
                          <a:effectLst/>
                        </a:rPr>
                        <a:t>Common stock</a:t>
                      </a:r>
                      <a:endParaRPr lang="en-US" sz="1200" b="1"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260"/>
                        </a:spcBef>
                        <a:spcAft>
                          <a:spcPts val="0"/>
                        </a:spcAft>
                        <a:tabLst>
                          <a:tab pos="2146300" algn="l"/>
                          <a:tab pos="3568700" algn="l"/>
                          <a:tab pos="5410200" algn="l"/>
                        </a:tabLst>
                      </a:pPr>
                      <a:r>
                        <a:rPr lang="en-US" sz="1200" b="1" dirty="0">
                          <a:effectLst/>
                        </a:rPr>
                        <a:t> </a:t>
                      </a:r>
                      <a:r>
                        <a:rPr lang="en-US" sz="1200" b="1" dirty="0" smtClean="0">
                          <a:effectLst/>
                        </a:rPr>
                        <a:t>300,000</a:t>
                      </a:r>
                      <a:endParaRPr lang="en-US" sz="1200" b="1"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9"/>
                  </a:ext>
                </a:extLst>
              </a:tr>
              <a:tr h="0">
                <a:tc>
                  <a:txBody>
                    <a:bodyPr/>
                    <a:lstStyle/>
                    <a:p>
                      <a:pPr marL="0" marR="0">
                        <a:lnSpc>
                          <a:spcPct val="115000"/>
                        </a:lnSpc>
                        <a:spcBef>
                          <a:spcPts val="260"/>
                        </a:spcBef>
                        <a:spcAft>
                          <a:spcPts val="0"/>
                        </a:spcAft>
                        <a:tabLst>
                          <a:tab pos="2146300" algn="l"/>
                          <a:tab pos="3568700" algn="l"/>
                          <a:tab pos="5410200" algn="l"/>
                        </a:tabLst>
                      </a:pPr>
                      <a:r>
                        <a:rPr lang="en-US" sz="1000" b="1">
                          <a:effectLst/>
                        </a:rPr>
                        <a:t> </a:t>
                      </a:r>
                      <a:endParaRPr lang="en-US" sz="1100" b="1">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260"/>
                        </a:spcBef>
                        <a:spcAft>
                          <a:spcPts val="0"/>
                        </a:spcAft>
                        <a:tabLst>
                          <a:tab pos="2146300" algn="l"/>
                          <a:tab pos="3568700" algn="l"/>
                          <a:tab pos="5410200" algn="l"/>
                        </a:tabLst>
                      </a:pPr>
                      <a:r>
                        <a:rPr lang="en-US" sz="1000" b="1" dirty="0">
                          <a:effectLst/>
                        </a:rPr>
                        <a:t> </a:t>
                      </a:r>
                      <a:endParaRPr lang="en-US" sz="1100" b="1"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260"/>
                        </a:spcBef>
                        <a:spcAft>
                          <a:spcPts val="0"/>
                        </a:spcAft>
                        <a:tabLst>
                          <a:tab pos="2146300" algn="l"/>
                          <a:tab pos="3568700" algn="l"/>
                          <a:tab pos="5410200" algn="l"/>
                        </a:tabLst>
                      </a:pPr>
                      <a:r>
                        <a:rPr lang="en-US" sz="1200" b="1" dirty="0">
                          <a:effectLst/>
                        </a:rPr>
                        <a:t>Retained earnings</a:t>
                      </a:r>
                      <a:endParaRPr lang="en-US" sz="1200" b="1"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260"/>
                        </a:spcBef>
                        <a:spcAft>
                          <a:spcPts val="0"/>
                        </a:spcAft>
                        <a:tabLst>
                          <a:tab pos="2146300" algn="l"/>
                          <a:tab pos="3568700" algn="l"/>
                          <a:tab pos="5410200" algn="l"/>
                        </a:tabLst>
                      </a:pPr>
                      <a:r>
                        <a:rPr lang="en-US" sz="1200" b="1" dirty="0">
                          <a:effectLst/>
                        </a:rPr>
                        <a:t> </a:t>
                      </a:r>
                      <a:r>
                        <a:rPr lang="en-US" sz="1200" b="1" dirty="0" smtClean="0">
                          <a:effectLst/>
                        </a:rPr>
                        <a:t>100,000</a:t>
                      </a:r>
                      <a:endParaRPr lang="en-US" sz="1200" b="1"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10"/>
                  </a:ext>
                </a:extLst>
              </a:tr>
              <a:tr h="0">
                <a:tc>
                  <a:txBody>
                    <a:bodyPr/>
                    <a:lstStyle/>
                    <a:p>
                      <a:pPr marL="0" marR="0">
                        <a:lnSpc>
                          <a:spcPct val="115000"/>
                        </a:lnSpc>
                        <a:spcBef>
                          <a:spcPts val="260"/>
                        </a:spcBef>
                        <a:spcAft>
                          <a:spcPts val="0"/>
                        </a:spcAft>
                        <a:tabLst>
                          <a:tab pos="2146300" algn="l"/>
                          <a:tab pos="3568700" algn="l"/>
                          <a:tab pos="5410200" algn="l"/>
                        </a:tabLst>
                      </a:pPr>
                      <a:r>
                        <a:rPr lang="en-US" sz="1600" b="1" dirty="0">
                          <a:solidFill>
                            <a:srgbClr val="FF0000"/>
                          </a:solidFill>
                          <a:effectLst/>
                        </a:rPr>
                        <a:t>Total Assets</a:t>
                      </a:r>
                      <a:endParaRPr lang="en-US" sz="1600" b="1" dirty="0">
                        <a:solidFill>
                          <a:srgbClr val="FF0000"/>
                        </a:solidFill>
                        <a:effectLst/>
                        <a:latin typeface="+mn-lt"/>
                        <a:ea typeface="Calibri" panose="020F0502020204030204" pitchFamily="34" charset="0"/>
                        <a:cs typeface="Times New Roman" panose="02020603050405020304" pitchFamily="18" charset="0"/>
                      </a:endParaRPr>
                    </a:p>
                  </a:txBody>
                  <a:tcPr marL="68580" marR="68580" marT="0" marB="0"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tcPr>
                </a:tc>
                <a:tc>
                  <a:txBody>
                    <a:bodyPr/>
                    <a:lstStyle/>
                    <a:p>
                      <a:pPr marL="0" marR="0" algn="ctr">
                        <a:lnSpc>
                          <a:spcPct val="115000"/>
                        </a:lnSpc>
                        <a:spcBef>
                          <a:spcPts val="260"/>
                        </a:spcBef>
                        <a:spcAft>
                          <a:spcPts val="0"/>
                        </a:spcAft>
                        <a:tabLst>
                          <a:tab pos="2146300" algn="l"/>
                          <a:tab pos="3568700" algn="l"/>
                          <a:tab pos="5410200" algn="l"/>
                        </a:tabLst>
                      </a:pPr>
                      <a:r>
                        <a:rPr lang="en-US" sz="1600" b="1" dirty="0">
                          <a:solidFill>
                            <a:srgbClr val="FF0000"/>
                          </a:solidFill>
                          <a:effectLst/>
                        </a:rPr>
                        <a:t> </a:t>
                      </a:r>
                      <a:r>
                        <a:rPr lang="en-US" sz="1600" b="1" dirty="0" smtClean="0">
                          <a:solidFill>
                            <a:srgbClr val="FF0000"/>
                          </a:solidFill>
                          <a:effectLst/>
                        </a:rPr>
                        <a:t>1,000,000</a:t>
                      </a:r>
                      <a:endParaRPr lang="en-US" sz="1600" b="1" dirty="0">
                        <a:solidFill>
                          <a:srgbClr val="FF0000"/>
                        </a:solidFill>
                        <a:effectLst/>
                        <a:latin typeface="+mn-lt"/>
                        <a:ea typeface="Calibri" panose="020F0502020204030204" pitchFamily="34" charset="0"/>
                        <a:cs typeface="Times New Roman" panose="02020603050405020304" pitchFamily="18" charset="0"/>
                      </a:endParaRPr>
                    </a:p>
                  </a:txBody>
                  <a:tcPr marL="68580" marR="68580" marT="0" marB="0"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tcPr>
                </a:tc>
                <a:tc>
                  <a:txBody>
                    <a:bodyPr/>
                    <a:lstStyle/>
                    <a:p>
                      <a:pPr marL="0" marR="0">
                        <a:lnSpc>
                          <a:spcPct val="115000"/>
                        </a:lnSpc>
                        <a:spcBef>
                          <a:spcPts val="260"/>
                        </a:spcBef>
                        <a:spcAft>
                          <a:spcPts val="0"/>
                        </a:spcAft>
                        <a:tabLst>
                          <a:tab pos="2146300" algn="l"/>
                          <a:tab pos="3568700" algn="l"/>
                          <a:tab pos="5410200" algn="l"/>
                        </a:tabLst>
                      </a:pPr>
                      <a:r>
                        <a:rPr lang="en-US" sz="1600" b="1" dirty="0">
                          <a:solidFill>
                            <a:srgbClr val="FF0000"/>
                          </a:solidFill>
                          <a:effectLst/>
                        </a:rPr>
                        <a:t>Total Liabilities &amp; Owners’ Equity</a:t>
                      </a:r>
                      <a:endParaRPr lang="en-US" sz="1600" b="1" dirty="0">
                        <a:solidFill>
                          <a:srgbClr val="FF0000"/>
                        </a:solidFill>
                        <a:effectLst/>
                        <a:latin typeface="+mn-lt"/>
                        <a:ea typeface="Calibri" panose="020F0502020204030204" pitchFamily="34" charset="0"/>
                        <a:cs typeface="Times New Roman" panose="02020603050405020304" pitchFamily="18" charset="0"/>
                      </a:endParaRPr>
                    </a:p>
                  </a:txBody>
                  <a:tcPr marL="68580" marR="68580" marT="0" marB="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tcPr>
                </a:tc>
                <a:tc>
                  <a:txBody>
                    <a:bodyPr/>
                    <a:lstStyle/>
                    <a:p>
                      <a:pPr marL="0" marR="0" algn="ctr">
                        <a:lnSpc>
                          <a:spcPct val="115000"/>
                        </a:lnSpc>
                        <a:spcBef>
                          <a:spcPts val="260"/>
                        </a:spcBef>
                        <a:spcAft>
                          <a:spcPts val="0"/>
                        </a:spcAft>
                        <a:tabLst>
                          <a:tab pos="2146300" algn="l"/>
                          <a:tab pos="3568700" algn="l"/>
                          <a:tab pos="5410200" algn="l"/>
                        </a:tabLst>
                      </a:pPr>
                      <a:r>
                        <a:rPr lang="en-US" sz="1600" b="1" dirty="0">
                          <a:solidFill>
                            <a:srgbClr val="FF0000"/>
                          </a:solidFill>
                          <a:effectLst/>
                        </a:rPr>
                        <a:t> </a:t>
                      </a:r>
                      <a:r>
                        <a:rPr lang="en-US" sz="1600" b="1" dirty="0" smtClean="0">
                          <a:solidFill>
                            <a:srgbClr val="FF0000"/>
                          </a:solidFill>
                          <a:effectLst/>
                        </a:rPr>
                        <a:t>1,000,000</a:t>
                      </a:r>
                      <a:endParaRPr lang="en-US" sz="1600" b="1" dirty="0">
                        <a:solidFill>
                          <a:srgbClr val="FF0000"/>
                        </a:solidFill>
                        <a:effectLst/>
                        <a:latin typeface="+mn-lt"/>
                        <a:ea typeface="Calibri" panose="020F0502020204030204" pitchFamily="34" charset="0"/>
                        <a:cs typeface="Times New Roman" panose="02020603050405020304" pitchFamily="18" charset="0"/>
                      </a:endParaRPr>
                    </a:p>
                  </a:txBody>
                  <a:tcPr marL="68580" marR="68580" marT="0" marB="0"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6682680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bwMode="auto">
          <a:noFill/>
          <a:ln>
            <a:miter lim="800000"/>
            <a:headEnd/>
            <a:tailEnd/>
          </a:ln>
        </p:spPr>
        <p:txBody>
          <a:bodyPr/>
          <a:lstStyle/>
          <a:p>
            <a:fld id="{4C713FBA-D368-4354-BA39-76718D7517E7}" type="slidenum">
              <a:rPr lang="en-US"/>
              <a:pPr/>
              <a:t>44</a:t>
            </a:fld>
            <a:endParaRPr lang="en-US"/>
          </a:p>
        </p:txBody>
      </p:sp>
      <p:sp>
        <p:nvSpPr>
          <p:cNvPr id="3" name="TextBox 2"/>
          <p:cNvSpPr txBox="1"/>
          <p:nvPr/>
        </p:nvSpPr>
        <p:spPr>
          <a:xfrm>
            <a:off x="76200" y="285750"/>
            <a:ext cx="9067800" cy="523875"/>
          </a:xfrm>
          <a:prstGeom prst="rect">
            <a:avLst/>
          </a:prstGeom>
          <a:noFill/>
        </p:spPr>
        <p:txBody>
          <a:bodyPr>
            <a:spAutoFit/>
          </a:bodyPr>
          <a:lstStyle/>
          <a:p>
            <a:pPr eaLnBrk="1" hangingPunct="1">
              <a:defRPr/>
            </a:pPr>
            <a:r>
              <a:rPr lang="en-US" sz="2800" b="1" dirty="0">
                <a:solidFill>
                  <a:schemeClr val="accent2"/>
                </a:solidFill>
                <a:latin typeface="Century Gothic" pitchFamily="34" charset="0"/>
                <a:cs typeface="Arial" panose="020B0604020202020204" pitchFamily="34" charset="0"/>
              </a:rPr>
              <a:t>Typical Profit and Loss Statement</a:t>
            </a:r>
            <a:endParaRPr lang="en-US" sz="2800" b="1" dirty="0">
              <a:solidFill>
                <a:schemeClr val="accent2">
                  <a:lumMod val="75000"/>
                </a:schemeClr>
              </a:solidFill>
              <a:latin typeface="Century Gothic" pitchFamily="34" charset="0"/>
            </a:endParaRPr>
          </a:p>
        </p:txBody>
      </p:sp>
      <p:sp>
        <p:nvSpPr>
          <p:cNvPr id="11" name="TextBox 10"/>
          <p:cNvSpPr txBox="1"/>
          <p:nvPr/>
        </p:nvSpPr>
        <p:spPr>
          <a:xfrm>
            <a:off x="4876800" y="4476750"/>
            <a:ext cx="3962400" cy="646113"/>
          </a:xfrm>
          <a:prstGeom prst="rect">
            <a:avLst/>
          </a:prstGeom>
          <a:noFill/>
        </p:spPr>
        <p:txBody>
          <a:bodyPr wrap="none">
            <a:spAutoFit/>
          </a:bodyPr>
          <a:lstStyle/>
          <a:p>
            <a:pPr algn="ctr" eaLnBrk="1" hangingPunct="1">
              <a:defRPr/>
            </a:pPr>
            <a:r>
              <a:rPr lang="en-US" sz="1200" b="1" dirty="0">
                <a:solidFill>
                  <a:schemeClr val="bg1">
                    <a:lumMod val="85000"/>
                  </a:schemeClr>
                </a:solidFill>
                <a:latin typeface="+mn-lt"/>
              </a:rPr>
              <a:t>PROF PRADIP KUMAR RAY</a:t>
            </a:r>
          </a:p>
          <a:p>
            <a:pPr algn="ctr" eaLnBrk="1" hangingPunct="1">
              <a:defRPr/>
            </a:pPr>
            <a:r>
              <a:rPr lang="en-US" sz="1200" b="1" dirty="0">
                <a:solidFill>
                  <a:schemeClr val="bg1">
                    <a:lumMod val="85000"/>
                  </a:schemeClr>
                </a:solidFill>
                <a:latin typeface="+mn-lt"/>
              </a:rPr>
              <a:t>DEPARTMENT OF INDUSTRIAL AND SYSTEMS ENGINEERING</a:t>
            </a:r>
          </a:p>
          <a:p>
            <a:pPr algn="ctr" eaLnBrk="1" hangingPunct="1">
              <a:defRPr/>
            </a:pPr>
            <a:r>
              <a:rPr lang="en-US" sz="1200" b="1" dirty="0">
                <a:solidFill>
                  <a:schemeClr val="bg1">
                    <a:lumMod val="85000"/>
                  </a:schemeClr>
                </a:solidFill>
                <a:latin typeface="+mn-lt"/>
              </a:rPr>
              <a:t>IIT KHARAGPUR</a:t>
            </a:r>
          </a:p>
        </p:txBody>
      </p:sp>
      <p:graphicFrame>
        <p:nvGraphicFramePr>
          <p:cNvPr id="4" name="Table 3"/>
          <p:cNvGraphicFramePr>
            <a:graphicFrameLocks noGrp="1"/>
          </p:cNvGraphicFramePr>
          <p:nvPr/>
        </p:nvGraphicFramePr>
        <p:xfrm>
          <a:off x="1219200" y="884238"/>
          <a:ext cx="5791200" cy="3364992"/>
        </p:xfrm>
        <a:graphic>
          <a:graphicData uri="http://schemas.openxmlformats.org/drawingml/2006/table">
            <a:tbl>
              <a:tblPr firstRow="1" firstCol="1" bandRow="1">
                <a:tableStyleId>{2D5ABB26-0587-4C30-8999-92F81FD0307C}</a:tableStyleId>
              </a:tblPr>
              <a:tblGrid>
                <a:gridCol w="38100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306509">
                <a:tc>
                  <a:txBody>
                    <a:bodyPr/>
                    <a:lstStyle/>
                    <a:p>
                      <a:pPr marL="0" marR="0">
                        <a:lnSpc>
                          <a:spcPct val="115000"/>
                        </a:lnSpc>
                        <a:spcBef>
                          <a:spcPts val="260"/>
                        </a:spcBef>
                        <a:spcAft>
                          <a:spcPts val="0"/>
                        </a:spcAft>
                        <a:tabLst>
                          <a:tab pos="2146300" algn="l"/>
                          <a:tab pos="3568700" algn="l"/>
                          <a:tab pos="5410200" algn="l"/>
                        </a:tabLst>
                      </a:pPr>
                      <a:r>
                        <a:rPr lang="en-US" sz="1800" b="1" dirty="0">
                          <a:solidFill>
                            <a:srgbClr val="00B050"/>
                          </a:solidFill>
                          <a:effectLst/>
                        </a:rPr>
                        <a:t>Sales                              </a:t>
                      </a:r>
                      <a:endParaRPr lang="en-US" sz="1800" b="1" dirty="0">
                        <a:solidFill>
                          <a:srgbClr val="00B050"/>
                        </a:solidFill>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260"/>
                        </a:spcBef>
                        <a:spcAft>
                          <a:spcPts val="0"/>
                        </a:spcAft>
                        <a:tabLst>
                          <a:tab pos="2146300" algn="l"/>
                          <a:tab pos="3568700" algn="l"/>
                          <a:tab pos="5410200" algn="l"/>
                        </a:tabLst>
                      </a:pPr>
                      <a:r>
                        <a:rPr lang="en-US" sz="1800" b="1" dirty="0">
                          <a:solidFill>
                            <a:srgbClr val="00B050"/>
                          </a:solidFill>
                          <a:effectLst/>
                        </a:rPr>
                        <a:t> </a:t>
                      </a:r>
                      <a:endParaRPr lang="en-US" sz="1800" b="1" dirty="0">
                        <a:solidFill>
                          <a:srgbClr val="00B050"/>
                        </a:solidFill>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260"/>
                        </a:spcBef>
                        <a:spcAft>
                          <a:spcPts val="0"/>
                        </a:spcAft>
                        <a:tabLst>
                          <a:tab pos="2146300" algn="l"/>
                          <a:tab pos="3568700" algn="l"/>
                          <a:tab pos="5410200" algn="l"/>
                        </a:tabLst>
                      </a:pPr>
                      <a:r>
                        <a:rPr lang="en-US" sz="1800" b="1" dirty="0">
                          <a:solidFill>
                            <a:srgbClr val="00B050"/>
                          </a:solidFill>
                          <a:effectLst/>
                        </a:rPr>
                        <a:t>1,000,000</a:t>
                      </a:r>
                      <a:endParaRPr lang="en-US" sz="1800" b="1" dirty="0">
                        <a:solidFill>
                          <a:srgbClr val="00B050"/>
                        </a:solidFill>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38396">
                <a:tc>
                  <a:txBody>
                    <a:bodyPr/>
                    <a:lstStyle/>
                    <a:p>
                      <a:pPr marL="0" marR="0">
                        <a:lnSpc>
                          <a:spcPct val="115000"/>
                        </a:lnSpc>
                        <a:spcBef>
                          <a:spcPts val="260"/>
                        </a:spcBef>
                        <a:spcAft>
                          <a:spcPts val="0"/>
                        </a:spcAft>
                        <a:tabLst>
                          <a:tab pos="2146300" algn="l"/>
                          <a:tab pos="3568700" algn="l"/>
                          <a:tab pos="5410200" algn="l"/>
                        </a:tabLst>
                      </a:pPr>
                      <a:r>
                        <a:rPr lang="en-US" sz="1400" b="1" dirty="0" smtClean="0">
                          <a:effectLst/>
                        </a:rPr>
                        <a:t>     Direct </a:t>
                      </a:r>
                      <a:r>
                        <a:rPr lang="en-US" sz="1400" b="1" dirty="0">
                          <a:effectLst/>
                        </a:rPr>
                        <a:t>material </a:t>
                      </a:r>
                      <a:endParaRPr lang="en-US" sz="1400" b="1"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260"/>
                        </a:spcBef>
                        <a:spcAft>
                          <a:spcPts val="0"/>
                        </a:spcAft>
                        <a:tabLst>
                          <a:tab pos="2146300" algn="l"/>
                          <a:tab pos="3568700" algn="l"/>
                          <a:tab pos="5410200" algn="l"/>
                        </a:tabLst>
                      </a:pPr>
                      <a:r>
                        <a:rPr lang="en-US" sz="1400" b="1" dirty="0">
                          <a:effectLst/>
                        </a:rPr>
                        <a:t>400,000</a:t>
                      </a:r>
                      <a:endParaRPr lang="en-US" sz="1400" b="1"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260"/>
                        </a:spcBef>
                        <a:spcAft>
                          <a:spcPts val="0"/>
                        </a:spcAft>
                        <a:tabLst>
                          <a:tab pos="2146300" algn="l"/>
                          <a:tab pos="3568700" algn="l"/>
                          <a:tab pos="5410200" algn="l"/>
                        </a:tabLst>
                      </a:pPr>
                      <a:r>
                        <a:rPr lang="en-US" sz="1400" b="1" dirty="0">
                          <a:effectLst/>
                        </a:rPr>
                        <a:t> </a:t>
                      </a:r>
                      <a:endParaRPr lang="en-US" sz="1400" b="1"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38396">
                <a:tc>
                  <a:txBody>
                    <a:bodyPr/>
                    <a:lstStyle/>
                    <a:p>
                      <a:pPr marL="0" marR="0">
                        <a:lnSpc>
                          <a:spcPct val="115000"/>
                        </a:lnSpc>
                        <a:spcBef>
                          <a:spcPts val="260"/>
                        </a:spcBef>
                        <a:spcAft>
                          <a:spcPts val="0"/>
                        </a:spcAft>
                        <a:tabLst>
                          <a:tab pos="2146300" algn="l"/>
                          <a:tab pos="3568700" algn="l"/>
                          <a:tab pos="5410200" algn="l"/>
                        </a:tabLst>
                      </a:pPr>
                      <a:r>
                        <a:rPr lang="en-US" sz="1400" b="1" dirty="0" smtClean="0">
                          <a:effectLst/>
                        </a:rPr>
                        <a:t>     Direct </a:t>
                      </a:r>
                      <a:r>
                        <a:rPr lang="en-US" sz="1400" b="1" dirty="0">
                          <a:effectLst/>
                        </a:rPr>
                        <a:t>labor</a:t>
                      </a:r>
                      <a:endParaRPr lang="en-US" sz="1400" b="1"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260"/>
                        </a:spcBef>
                        <a:spcAft>
                          <a:spcPts val="0"/>
                        </a:spcAft>
                        <a:tabLst>
                          <a:tab pos="2146300" algn="l"/>
                          <a:tab pos="3568700" algn="l"/>
                          <a:tab pos="5410200" algn="l"/>
                        </a:tabLst>
                      </a:pPr>
                      <a:r>
                        <a:rPr lang="en-US" sz="1400" b="1" dirty="0">
                          <a:effectLst/>
                        </a:rPr>
                        <a:t>200,000</a:t>
                      </a:r>
                      <a:endParaRPr lang="en-US" sz="1400" b="1"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260"/>
                        </a:spcBef>
                        <a:spcAft>
                          <a:spcPts val="0"/>
                        </a:spcAft>
                        <a:tabLst>
                          <a:tab pos="2146300" algn="l"/>
                          <a:tab pos="3568700" algn="l"/>
                          <a:tab pos="5410200" algn="l"/>
                        </a:tabLst>
                      </a:pPr>
                      <a:r>
                        <a:rPr lang="en-US" sz="1400" b="1" dirty="0">
                          <a:effectLst/>
                        </a:rPr>
                        <a:t> </a:t>
                      </a:r>
                      <a:endParaRPr lang="en-US" sz="1400" b="1"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38396">
                <a:tc>
                  <a:txBody>
                    <a:bodyPr/>
                    <a:lstStyle/>
                    <a:p>
                      <a:pPr marL="0" marR="0">
                        <a:lnSpc>
                          <a:spcPct val="115000"/>
                        </a:lnSpc>
                        <a:spcBef>
                          <a:spcPts val="260"/>
                        </a:spcBef>
                        <a:spcAft>
                          <a:spcPts val="0"/>
                        </a:spcAft>
                        <a:tabLst>
                          <a:tab pos="2146300" algn="l"/>
                          <a:tab pos="3568700" algn="l"/>
                          <a:tab pos="5410200" algn="l"/>
                        </a:tabLst>
                      </a:pPr>
                      <a:r>
                        <a:rPr lang="en-US" sz="1400" b="1" dirty="0" smtClean="0">
                          <a:effectLst/>
                        </a:rPr>
                        <a:t>     Factory </a:t>
                      </a:r>
                      <a:r>
                        <a:rPr lang="en-US" sz="1400" b="1" dirty="0">
                          <a:effectLst/>
                        </a:rPr>
                        <a:t>overhead</a:t>
                      </a:r>
                      <a:endParaRPr lang="en-US" sz="1400" b="1"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260"/>
                        </a:spcBef>
                        <a:spcAft>
                          <a:spcPts val="0"/>
                        </a:spcAft>
                        <a:tabLst>
                          <a:tab pos="2146300" algn="l"/>
                          <a:tab pos="3568700" algn="l"/>
                          <a:tab pos="5410200" algn="l"/>
                        </a:tabLst>
                      </a:pPr>
                      <a:r>
                        <a:rPr lang="en-US" sz="1400" b="1" u="none" dirty="0">
                          <a:effectLst/>
                        </a:rPr>
                        <a:t>100,000</a:t>
                      </a:r>
                      <a:endParaRPr lang="en-US" sz="1400" b="1" u="none"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260"/>
                        </a:spcBef>
                        <a:spcAft>
                          <a:spcPts val="0"/>
                        </a:spcAft>
                        <a:tabLst>
                          <a:tab pos="2146300" algn="l"/>
                          <a:tab pos="3568700" algn="l"/>
                          <a:tab pos="5410200" algn="l"/>
                        </a:tabLst>
                      </a:pPr>
                      <a:r>
                        <a:rPr lang="en-US" sz="1400" b="1" dirty="0">
                          <a:effectLst/>
                        </a:rPr>
                        <a:t> </a:t>
                      </a:r>
                      <a:endParaRPr lang="en-US" sz="1400" b="1"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06509">
                <a:tc>
                  <a:txBody>
                    <a:bodyPr/>
                    <a:lstStyle/>
                    <a:p>
                      <a:pPr marL="0" marR="0">
                        <a:lnSpc>
                          <a:spcPct val="115000"/>
                        </a:lnSpc>
                        <a:spcBef>
                          <a:spcPts val="260"/>
                        </a:spcBef>
                        <a:spcAft>
                          <a:spcPts val="0"/>
                        </a:spcAft>
                        <a:tabLst>
                          <a:tab pos="2146300" algn="l"/>
                          <a:tab pos="3568700" algn="l"/>
                          <a:tab pos="5410200" algn="l"/>
                        </a:tabLst>
                      </a:pPr>
                      <a:r>
                        <a:rPr lang="en-US" sz="1800" b="1" dirty="0">
                          <a:solidFill>
                            <a:srgbClr val="00B050"/>
                          </a:solidFill>
                          <a:effectLst/>
                        </a:rPr>
                        <a:t>Cost of Goods Sold</a:t>
                      </a:r>
                      <a:endParaRPr lang="en-US" sz="1800" b="1" dirty="0">
                        <a:solidFill>
                          <a:srgbClr val="00B050"/>
                        </a:solidFill>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260"/>
                        </a:spcBef>
                        <a:spcAft>
                          <a:spcPts val="0"/>
                        </a:spcAft>
                        <a:tabLst>
                          <a:tab pos="2146300" algn="l"/>
                          <a:tab pos="3568700" algn="l"/>
                          <a:tab pos="5410200" algn="l"/>
                        </a:tabLst>
                      </a:pPr>
                      <a:r>
                        <a:rPr lang="en-US" sz="1800" b="1" dirty="0">
                          <a:solidFill>
                            <a:srgbClr val="00B050"/>
                          </a:solidFill>
                          <a:effectLst/>
                        </a:rPr>
                        <a:t>700,000</a:t>
                      </a:r>
                      <a:endParaRPr lang="en-US" sz="1800" b="1" dirty="0">
                        <a:solidFill>
                          <a:srgbClr val="00B050"/>
                        </a:solidFill>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260"/>
                        </a:spcBef>
                        <a:spcAft>
                          <a:spcPts val="0"/>
                        </a:spcAft>
                        <a:tabLst>
                          <a:tab pos="2146300" algn="l"/>
                          <a:tab pos="3568700" algn="l"/>
                          <a:tab pos="5410200" algn="l"/>
                        </a:tabLst>
                      </a:pPr>
                      <a:r>
                        <a:rPr lang="en-US" sz="1800" b="1" u="none" dirty="0">
                          <a:solidFill>
                            <a:srgbClr val="00B050"/>
                          </a:solidFill>
                          <a:effectLst/>
                        </a:rPr>
                        <a:t>-700,000</a:t>
                      </a:r>
                      <a:endParaRPr lang="en-US" sz="1800" b="1" u="none" dirty="0">
                        <a:solidFill>
                          <a:srgbClr val="00B050"/>
                        </a:solidFill>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238396">
                <a:tc>
                  <a:txBody>
                    <a:bodyPr/>
                    <a:lstStyle/>
                    <a:p>
                      <a:pPr marL="0" marR="0">
                        <a:lnSpc>
                          <a:spcPct val="115000"/>
                        </a:lnSpc>
                        <a:spcBef>
                          <a:spcPts val="260"/>
                        </a:spcBef>
                        <a:spcAft>
                          <a:spcPts val="0"/>
                        </a:spcAft>
                        <a:tabLst>
                          <a:tab pos="2146300" algn="l"/>
                          <a:tab pos="3568700" algn="l"/>
                          <a:tab pos="5410200" algn="l"/>
                        </a:tabLst>
                      </a:pPr>
                      <a:r>
                        <a:rPr lang="en-US" sz="1400" b="1" dirty="0" smtClean="0">
                          <a:effectLst/>
                        </a:rPr>
                        <a:t>     Gross </a:t>
                      </a:r>
                      <a:r>
                        <a:rPr lang="en-US" sz="1400" b="1" dirty="0">
                          <a:effectLst/>
                        </a:rPr>
                        <a:t>Profit</a:t>
                      </a:r>
                      <a:endParaRPr lang="en-US" sz="1400" b="1"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260"/>
                        </a:spcBef>
                        <a:spcAft>
                          <a:spcPts val="0"/>
                        </a:spcAft>
                        <a:tabLst>
                          <a:tab pos="2146300" algn="l"/>
                          <a:tab pos="3568700" algn="l"/>
                          <a:tab pos="5410200" algn="l"/>
                        </a:tabLst>
                      </a:pPr>
                      <a:r>
                        <a:rPr lang="en-US" sz="1400" b="1" dirty="0">
                          <a:effectLst/>
                        </a:rPr>
                        <a:t> </a:t>
                      </a:r>
                      <a:endParaRPr lang="en-US" sz="1400" b="1"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260"/>
                        </a:spcBef>
                        <a:spcAft>
                          <a:spcPts val="0"/>
                        </a:spcAft>
                        <a:tabLst>
                          <a:tab pos="2146300" algn="l"/>
                          <a:tab pos="3568700" algn="l"/>
                          <a:tab pos="5410200" algn="l"/>
                        </a:tabLst>
                      </a:pPr>
                      <a:r>
                        <a:rPr lang="en-US" sz="1400" b="1" dirty="0">
                          <a:effectLst/>
                        </a:rPr>
                        <a:t>300,000</a:t>
                      </a:r>
                      <a:endParaRPr lang="en-US" sz="1400" b="1"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238396">
                <a:tc>
                  <a:txBody>
                    <a:bodyPr/>
                    <a:lstStyle/>
                    <a:p>
                      <a:pPr marL="0" marR="0">
                        <a:lnSpc>
                          <a:spcPct val="115000"/>
                        </a:lnSpc>
                        <a:spcBef>
                          <a:spcPts val="260"/>
                        </a:spcBef>
                        <a:spcAft>
                          <a:spcPts val="0"/>
                        </a:spcAft>
                        <a:tabLst>
                          <a:tab pos="2146300" algn="l"/>
                          <a:tab pos="3568700" algn="l"/>
                          <a:tab pos="5410200" algn="l"/>
                        </a:tabLst>
                      </a:pPr>
                      <a:r>
                        <a:rPr lang="en-US" sz="1400" b="1" dirty="0" smtClean="0">
                          <a:effectLst/>
                        </a:rPr>
                        <a:t>     Selling  </a:t>
                      </a:r>
                      <a:r>
                        <a:rPr lang="en-US" sz="1400" b="1" dirty="0">
                          <a:effectLst/>
                        </a:rPr>
                        <a:t>expenses</a:t>
                      </a:r>
                      <a:endParaRPr lang="en-US" sz="1400" b="1"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260"/>
                        </a:spcBef>
                        <a:spcAft>
                          <a:spcPts val="0"/>
                        </a:spcAft>
                        <a:tabLst>
                          <a:tab pos="2146300" algn="l"/>
                          <a:tab pos="3568700" algn="l"/>
                          <a:tab pos="5410200" algn="l"/>
                        </a:tabLst>
                      </a:pPr>
                      <a:r>
                        <a:rPr lang="en-US" sz="1400" b="1" dirty="0">
                          <a:effectLst/>
                        </a:rPr>
                        <a:t>50,000</a:t>
                      </a:r>
                      <a:endParaRPr lang="en-US" sz="1400" b="1"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260"/>
                        </a:spcBef>
                        <a:spcAft>
                          <a:spcPts val="0"/>
                        </a:spcAft>
                        <a:tabLst>
                          <a:tab pos="2146300" algn="l"/>
                          <a:tab pos="3568700" algn="l"/>
                          <a:tab pos="5410200" algn="l"/>
                        </a:tabLst>
                      </a:pPr>
                      <a:r>
                        <a:rPr lang="en-US" sz="1400" b="1" dirty="0">
                          <a:effectLst/>
                        </a:rPr>
                        <a:t> </a:t>
                      </a:r>
                      <a:endParaRPr lang="en-US" sz="1400" b="1"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238396">
                <a:tc>
                  <a:txBody>
                    <a:bodyPr/>
                    <a:lstStyle/>
                    <a:p>
                      <a:pPr marL="0" marR="0">
                        <a:lnSpc>
                          <a:spcPct val="115000"/>
                        </a:lnSpc>
                        <a:spcBef>
                          <a:spcPts val="260"/>
                        </a:spcBef>
                        <a:spcAft>
                          <a:spcPts val="0"/>
                        </a:spcAft>
                        <a:tabLst>
                          <a:tab pos="2146300" algn="l"/>
                          <a:tab pos="3568700" algn="l"/>
                          <a:tab pos="5410200" algn="l"/>
                        </a:tabLst>
                      </a:pPr>
                      <a:r>
                        <a:rPr lang="en-US" sz="1400" b="1" dirty="0" smtClean="0">
                          <a:effectLst/>
                        </a:rPr>
                        <a:t>     Administrative </a:t>
                      </a:r>
                      <a:r>
                        <a:rPr lang="en-US" sz="1400" b="1" dirty="0">
                          <a:effectLst/>
                        </a:rPr>
                        <a:t>expense</a:t>
                      </a:r>
                      <a:endParaRPr lang="en-US" sz="1400" b="1"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260"/>
                        </a:spcBef>
                        <a:spcAft>
                          <a:spcPts val="0"/>
                        </a:spcAft>
                        <a:tabLst>
                          <a:tab pos="2146300" algn="l"/>
                          <a:tab pos="3568700" algn="l"/>
                          <a:tab pos="5410200" algn="l"/>
                        </a:tabLst>
                      </a:pPr>
                      <a:r>
                        <a:rPr lang="en-US" sz="1400" b="1" dirty="0">
                          <a:effectLst/>
                        </a:rPr>
                        <a:t>100,000</a:t>
                      </a:r>
                      <a:endParaRPr lang="en-US" sz="1400" b="1"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260"/>
                        </a:spcBef>
                        <a:spcAft>
                          <a:spcPts val="0"/>
                        </a:spcAft>
                        <a:tabLst>
                          <a:tab pos="2146300" algn="l"/>
                          <a:tab pos="3568700" algn="l"/>
                          <a:tab pos="5410200" algn="l"/>
                        </a:tabLst>
                      </a:pPr>
                      <a:r>
                        <a:rPr lang="en-US" sz="1400" b="1" dirty="0">
                          <a:effectLst/>
                        </a:rPr>
                        <a:t> </a:t>
                      </a:r>
                      <a:endParaRPr lang="en-US" sz="1400" b="1"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254374">
                <a:tc>
                  <a:txBody>
                    <a:bodyPr/>
                    <a:lstStyle/>
                    <a:p>
                      <a:pPr marL="0" marR="0">
                        <a:lnSpc>
                          <a:spcPct val="115000"/>
                        </a:lnSpc>
                        <a:spcBef>
                          <a:spcPts val="260"/>
                        </a:spcBef>
                        <a:spcAft>
                          <a:spcPts val="0"/>
                        </a:spcAft>
                        <a:tabLst>
                          <a:tab pos="2146300" algn="l"/>
                          <a:tab pos="3568700" algn="l"/>
                          <a:tab pos="5410200" algn="l"/>
                        </a:tabLst>
                      </a:pPr>
                      <a:r>
                        <a:rPr lang="en-US" sz="1800" b="1" dirty="0">
                          <a:solidFill>
                            <a:srgbClr val="00B050"/>
                          </a:solidFill>
                          <a:effectLst/>
                        </a:rPr>
                        <a:t>Total Selling/ Administrative Expense</a:t>
                      </a:r>
                      <a:endParaRPr lang="en-US" sz="1800" b="1" dirty="0">
                        <a:solidFill>
                          <a:srgbClr val="00B050"/>
                        </a:solidFill>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260"/>
                        </a:spcBef>
                        <a:spcAft>
                          <a:spcPts val="0"/>
                        </a:spcAft>
                        <a:tabLst>
                          <a:tab pos="2146300" algn="l"/>
                          <a:tab pos="3568700" algn="l"/>
                          <a:tab pos="5410200" algn="l"/>
                        </a:tabLst>
                      </a:pPr>
                      <a:r>
                        <a:rPr lang="en-US" sz="1800" b="1" dirty="0">
                          <a:solidFill>
                            <a:srgbClr val="00B050"/>
                          </a:solidFill>
                          <a:effectLst/>
                        </a:rPr>
                        <a:t>150,000</a:t>
                      </a:r>
                      <a:endParaRPr lang="en-US" sz="1800" b="1" dirty="0">
                        <a:solidFill>
                          <a:srgbClr val="00B050"/>
                        </a:solidFill>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260"/>
                        </a:spcBef>
                        <a:spcAft>
                          <a:spcPts val="0"/>
                        </a:spcAft>
                        <a:tabLst>
                          <a:tab pos="2146300" algn="l"/>
                          <a:tab pos="3568700" algn="l"/>
                          <a:tab pos="5410200" algn="l"/>
                        </a:tabLst>
                      </a:pPr>
                      <a:r>
                        <a:rPr lang="en-US" sz="1800" b="1" dirty="0">
                          <a:solidFill>
                            <a:srgbClr val="00B050"/>
                          </a:solidFill>
                          <a:effectLst/>
                        </a:rPr>
                        <a:t>-150,000</a:t>
                      </a:r>
                      <a:endParaRPr lang="en-US" sz="1800" b="1" dirty="0">
                        <a:solidFill>
                          <a:srgbClr val="00B050"/>
                        </a:solidFill>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r h="306509">
                <a:tc>
                  <a:txBody>
                    <a:bodyPr/>
                    <a:lstStyle/>
                    <a:p>
                      <a:pPr marL="0" marR="0">
                        <a:lnSpc>
                          <a:spcPct val="115000"/>
                        </a:lnSpc>
                        <a:spcBef>
                          <a:spcPts val="260"/>
                        </a:spcBef>
                        <a:spcAft>
                          <a:spcPts val="0"/>
                        </a:spcAft>
                        <a:tabLst>
                          <a:tab pos="2146300" algn="l"/>
                          <a:tab pos="3568700" algn="l"/>
                          <a:tab pos="5410200" algn="l"/>
                        </a:tabLst>
                      </a:pPr>
                      <a:r>
                        <a:rPr lang="en-US" sz="1800" b="1" dirty="0">
                          <a:solidFill>
                            <a:srgbClr val="00B050"/>
                          </a:solidFill>
                          <a:effectLst/>
                        </a:rPr>
                        <a:t>Operating Income</a:t>
                      </a:r>
                      <a:endParaRPr lang="en-US" sz="1800" b="1" dirty="0">
                        <a:solidFill>
                          <a:srgbClr val="00B050"/>
                        </a:solidFill>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260"/>
                        </a:spcBef>
                        <a:spcAft>
                          <a:spcPts val="0"/>
                        </a:spcAft>
                        <a:tabLst>
                          <a:tab pos="2146300" algn="l"/>
                          <a:tab pos="3568700" algn="l"/>
                          <a:tab pos="5410200" algn="l"/>
                        </a:tabLst>
                      </a:pPr>
                      <a:r>
                        <a:rPr lang="en-US" sz="1800" b="1" dirty="0">
                          <a:solidFill>
                            <a:srgbClr val="00B050"/>
                          </a:solidFill>
                          <a:effectLst/>
                        </a:rPr>
                        <a:t> </a:t>
                      </a:r>
                      <a:endParaRPr lang="en-US" sz="1800" b="1" dirty="0">
                        <a:solidFill>
                          <a:srgbClr val="00B050"/>
                        </a:solidFill>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260"/>
                        </a:spcBef>
                        <a:spcAft>
                          <a:spcPts val="0"/>
                        </a:spcAft>
                        <a:tabLst>
                          <a:tab pos="2146300" algn="l"/>
                          <a:tab pos="3568700" algn="l"/>
                          <a:tab pos="5410200" algn="l"/>
                        </a:tabLst>
                      </a:pPr>
                      <a:r>
                        <a:rPr lang="en-US" sz="1800" b="1" dirty="0">
                          <a:solidFill>
                            <a:srgbClr val="00B050"/>
                          </a:solidFill>
                          <a:effectLst/>
                        </a:rPr>
                        <a:t>150,000</a:t>
                      </a:r>
                      <a:endParaRPr lang="en-US" sz="1800" b="1" dirty="0">
                        <a:solidFill>
                          <a:srgbClr val="00B050"/>
                        </a:solidFill>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9"/>
                  </a:ext>
                </a:extLst>
              </a:tr>
              <a:tr h="306509">
                <a:tc>
                  <a:txBody>
                    <a:bodyPr/>
                    <a:lstStyle/>
                    <a:p>
                      <a:pPr marL="0" marR="0">
                        <a:lnSpc>
                          <a:spcPct val="115000"/>
                        </a:lnSpc>
                        <a:spcBef>
                          <a:spcPts val="260"/>
                        </a:spcBef>
                        <a:spcAft>
                          <a:spcPts val="0"/>
                        </a:spcAft>
                        <a:tabLst>
                          <a:tab pos="2146300" algn="l"/>
                          <a:tab pos="3568700" algn="l"/>
                          <a:tab pos="5410200" algn="l"/>
                        </a:tabLst>
                      </a:pPr>
                      <a:r>
                        <a:rPr lang="en-US" sz="1800" b="1" dirty="0">
                          <a:solidFill>
                            <a:srgbClr val="00B050"/>
                          </a:solidFill>
                          <a:effectLst/>
                        </a:rPr>
                        <a:t>Interest Expense</a:t>
                      </a:r>
                      <a:endParaRPr lang="en-US" sz="1800" b="1" dirty="0">
                        <a:solidFill>
                          <a:srgbClr val="00B050"/>
                        </a:solidFill>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260"/>
                        </a:spcBef>
                        <a:spcAft>
                          <a:spcPts val="0"/>
                        </a:spcAft>
                        <a:tabLst>
                          <a:tab pos="2146300" algn="l"/>
                          <a:tab pos="3568700" algn="l"/>
                          <a:tab pos="5410200" algn="l"/>
                        </a:tabLst>
                      </a:pPr>
                      <a:r>
                        <a:rPr lang="en-US" sz="1800" b="1" dirty="0">
                          <a:solidFill>
                            <a:srgbClr val="00B050"/>
                          </a:solidFill>
                          <a:effectLst/>
                        </a:rPr>
                        <a:t> </a:t>
                      </a:r>
                      <a:endParaRPr lang="en-US" sz="1800" b="1" dirty="0">
                        <a:solidFill>
                          <a:srgbClr val="00B050"/>
                        </a:solidFill>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260"/>
                        </a:spcBef>
                        <a:spcAft>
                          <a:spcPts val="0"/>
                        </a:spcAft>
                        <a:tabLst>
                          <a:tab pos="2146300" algn="l"/>
                          <a:tab pos="3568700" algn="l"/>
                          <a:tab pos="5410200" algn="l"/>
                        </a:tabLst>
                      </a:pPr>
                      <a:r>
                        <a:rPr lang="en-US" sz="1800" b="1" dirty="0">
                          <a:solidFill>
                            <a:srgbClr val="00B050"/>
                          </a:solidFill>
                          <a:effectLst/>
                        </a:rPr>
                        <a:t>-50,000</a:t>
                      </a:r>
                      <a:endParaRPr lang="en-US" sz="1800" b="1" dirty="0">
                        <a:solidFill>
                          <a:srgbClr val="00B050"/>
                        </a:solidFill>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10"/>
                  </a:ext>
                </a:extLst>
              </a:tr>
              <a:tr h="238396">
                <a:tc>
                  <a:txBody>
                    <a:bodyPr/>
                    <a:lstStyle/>
                    <a:p>
                      <a:pPr marL="0" marR="0">
                        <a:lnSpc>
                          <a:spcPct val="115000"/>
                        </a:lnSpc>
                        <a:spcBef>
                          <a:spcPts val="260"/>
                        </a:spcBef>
                        <a:spcAft>
                          <a:spcPts val="0"/>
                        </a:spcAft>
                        <a:tabLst>
                          <a:tab pos="2146300" algn="l"/>
                          <a:tab pos="3568700" algn="l"/>
                          <a:tab pos="5410200" algn="l"/>
                        </a:tabLst>
                      </a:pPr>
                      <a:r>
                        <a:rPr lang="en-US" sz="1800" b="1" dirty="0">
                          <a:solidFill>
                            <a:srgbClr val="FF0000"/>
                          </a:solidFill>
                          <a:effectLst/>
                        </a:rPr>
                        <a:t>Net Income Before Taxes</a:t>
                      </a:r>
                      <a:endParaRPr lang="en-US" sz="1800" b="1" dirty="0">
                        <a:solidFill>
                          <a:srgbClr val="FF0000"/>
                        </a:solidFill>
                        <a:effectLst/>
                        <a:latin typeface="+mn-lt"/>
                        <a:ea typeface="Calibri" panose="020F0502020204030204" pitchFamily="34" charset="0"/>
                        <a:cs typeface="Times New Roman" panose="02020603050405020304" pitchFamily="18"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lgn="ctr">
                        <a:lnSpc>
                          <a:spcPct val="115000"/>
                        </a:lnSpc>
                        <a:spcBef>
                          <a:spcPts val="260"/>
                        </a:spcBef>
                        <a:spcAft>
                          <a:spcPts val="0"/>
                        </a:spcAft>
                        <a:tabLst>
                          <a:tab pos="2146300" algn="l"/>
                          <a:tab pos="3568700" algn="l"/>
                          <a:tab pos="5410200" algn="l"/>
                        </a:tabLst>
                      </a:pPr>
                      <a:r>
                        <a:rPr lang="en-US" sz="1800" b="1" dirty="0">
                          <a:solidFill>
                            <a:srgbClr val="FF0000"/>
                          </a:solidFill>
                          <a:effectLst/>
                        </a:rPr>
                        <a:t> </a:t>
                      </a:r>
                      <a:endParaRPr lang="en-US" sz="1800" b="1" dirty="0">
                        <a:solidFill>
                          <a:srgbClr val="FF0000"/>
                        </a:solidFill>
                        <a:effectLst/>
                        <a:latin typeface="+mn-lt"/>
                        <a:ea typeface="Calibri" panose="020F0502020204030204" pitchFamily="34" charset="0"/>
                        <a:cs typeface="Times New Roman" panose="02020603050405020304" pitchFamily="18"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lgn="ctr">
                        <a:lnSpc>
                          <a:spcPct val="115000"/>
                        </a:lnSpc>
                        <a:spcBef>
                          <a:spcPts val="260"/>
                        </a:spcBef>
                        <a:spcAft>
                          <a:spcPts val="0"/>
                        </a:spcAft>
                        <a:tabLst>
                          <a:tab pos="2146300" algn="l"/>
                          <a:tab pos="3568700" algn="l"/>
                          <a:tab pos="5410200" algn="l"/>
                        </a:tabLst>
                      </a:pPr>
                      <a:r>
                        <a:rPr lang="en-US" sz="1800" b="1" dirty="0">
                          <a:solidFill>
                            <a:srgbClr val="FF0000"/>
                          </a:solidFill>
                          <a:effectLst/>
                        </a:rPr>
                        <a:t>100,000</a:t>
                      </a:r>
                      <a:endParaRPr lang="en-US" sz="1800" b="1" dirty="0">
                        <a:solidFill>
                          <a:srgbClr val="FF0000"/>
                        </a:solidFill>
                        <a:effectLst/>
                        <a:latin typeface="+mn-lt"/>
                        <a:ea typeface="Calibri" panose="020F0502020204030204" pitchFamily="34" charset="0"/>
                        <a:cs typeface="Times New Roman" panose="02020603050405020304" pitchFamily="18"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61404149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9874"/>
            <a:ext cx="7467600" cy="777876"/>
          </a:xfrm>
        </p:spPr>
        <p:txBody>
          <a:bodyPr>
            <a:noAutofit/>
          </a:bodyPr>
          <a:lstStyle/>
          <a:p>
            <a:pPr marL="342914" indent="-342914">
              <a:spcBef>
                <a:spcPct val="20000"/>
              </a:spcBef>
              <a:defRPr/>
            </a:pPr>
            <a:r>
              <a:rPr lang="en-US" sz="2800" b="1" dirty="0" smtClean="0">
                <a:solidFill>
                  <a:srgbClr val="C0504D"/>
                </a:solidFill>
                <a:latin typeface="Century Gothic" pitchFamily="34" charset="0"/>
                <a:ea typeface="+mn-ea"/>
                <a:cs typeface="Arial" pitchFamily="34" charset="0"/>
              </a:rPr>
              <a:t>Inventory Management and Financial Performance</a:t>
            </a:r>
            <a:endParaRPr lang="en-US" sz="4800" dirty="0"/>
          </a:p>
        </p:txBody>
      </p:sp>
      <p:sp>
        <p:nvSpPr>
          <p:cNvPr id="11267" name="Slide Number Placeholder 2"/>
          <p:cNvSpPr>
            <a:spLocks noGrp="1"/>
          </p:cNvSpPr>
          <p:nvPr>
            <p:ph type="sldNum" sz="quarter" idx="12"/>
          </p:nvPr>
        </p:nvSpPr>
        <p:spPr bwMode="auto">
          <a:noFill/>
          <a:ln>
            <a:miter lim="800000"/>
            <a:headEnd/>
            <a:tailEnd/>
          </a:ln>
        </p:spPr>
        <p:txBody>
          <a:bodyPr/>
          <a:lstStyle/>
          <a:p>
            <a:fld id="{B02CA55C-D150-4BBD-9B9B-8896DC682A9E}" type="slidenum">
              <a:rPr lang="en-US"/>
              <a:pPr/>
              <a:t>45</a:t>
            </a:fld>
            <a:endParaRPr lang="en-US"/>
          </a:p>
        </p:txBody>
      </p:sp>
      <p:sp>
        <p:nvSpPr>
          <p:cNvPr id="4" name="TextBox 3"/>
          <p:cNvSpPr txBox="1"/>
          <p:nvPr/>
        </p:nvSpPr>
        <p:spPr>
          <a:xfrm>
            <a:off x="4724400" y="4476750"/>
            <a:ext cx="3962400" cy="647700"/>
          </a:xfrm>
          <a:prstGeom prst="rect">
            <a:avLst/>
          </a:prstGeom>
          <a:noFill/>
        </p:spPr>
        <p:txBody>
          <a:bodyPr wrap="none">
            <a:spAutoFit/>
          </a:bodyPr>
          <a:lstStyle/>
          <a:p>
            <a:pPr algn="ctr" eaLnBrk="1" hangingPunct="1">
              <a:defRPr/>
            </a:pPr>
            <a:r>
              <a:rPr lang="en-US" sz="1200" b="1" dirty="0">
                <a:solidFill>
                  <a:schemeClr val="bg1">
                    <a:lumMod val="85000"/>
                  </a:schemeClr>
                </a:solidFill>
                <a:latin typeface="+mn-lt"/>
                <a:cs typeface="Arial" panose="020B0604020202020204" pitchFamily="34" charset="0"/>
              </a:rPr>
              <a:t>PROF PRADIP KUMAR RAY</a:t>
            </a:r>
          </a:p>
          <a:p>
            <a:pPr algn="ctr" eaLnBrk="1" hangingPunct="1">
              <a:defRPr/>
            </a:pPr>
            <a:r>
              <a:rPr lang="en-US" sz="1200" b="1" dirty="0">
                <a:solidFill>
                  <a:schemeClr val="bg1">
                    <a:lumMod val="85000"/>
                  </a:schemeClr>
                </a:solidFill>
                <a:latin typeface="+mn-lt"/>
                <a:cs typeface="Arial" panose="020B0604020202020204" pitchFamily="34" charset="0"/>
              </a:rPr>
              <a:t>DEPARTMENT OF INDUSTRIAL AND SYSTEMS ENGINEERING</a:t>
            </a:r>
          </a:p>
          <a:p>
            <a:pPr algn="ctr" eaLnBrk="1" hangingPunct="1">
              <a:defRPr/>
            </a:pPr>
            <a:r>
              <a:rPr lang="en-US" sz="1200" b="1" dirty="0">
                <a:solidFill>
                  <a:schemeClr val="bg1">
                    <a:lumMod val="85000"/>
                  </a:schemeClr>
                </a:solidFill>
                <a:latin typeface="+mn-lt"/>
                <a:cs typeface="Arial" panose="020B0604020202020204" pitchFamily="34" charset="0"/>
              </a:rPr>
              <a:t>IIT KHARAGPUR</a:t>
            </a:r>
          </a:p>
        </p:txBody>
      </p:sp>
      <p:sp>
        <p:nvSpPr>
          <p:cNvPr id="5" name="TextBox 4"/>
          <p:cNvSpPr txBox="1">
            <a:spLocks noRot="1" noChangeAspect="1" noMove="1" noResize="1" noEditPoints="1" noAdjustHandles="1" noChangeArrowheads="1" noChangeShapeType="1" noTextEdit="1"/>
          </p:cNvSpPr>
          <p:nvPr/>
        </p:nvSpPr>
        <p:spPr>
          <a:xfrm>
            <a:off x="342900" y="971550"/>
            <a:ext cx="8458200" cy="2269724"/>
          </a:xfrm>
          <a:prstGeom prst="rect">
            <a:avLst/>
          </a:prstGeom>
          <a:blipFill rotWithShape="0">
            <a:blip r:embed="rId2"/>
            <a:stretch>
              <a:fillRect l="-648" t="-1072" r="-720" b="-804"/>
            </a:stretch>
          </a:blipFill>
        </p:spPr>
        <p:txBody>
          <a:bodyPr/>
          <a:lstStyle/>
          <a:p>
            <a:r>
              <a:rPr lang="en-US">
                <a:noFill/>
              </a:rPr>
              <a:t> </a:t>
            </a:r>
          </a:p>
        </p:txBody>
      </p:sp>
    </p:spTree>
    <p:extLst>
      <p:ext uri="{BB962C8B-B14F-4D97-AF65-F5344CB8AC3E}">
        <p14:creationId xmlns:p14="http://schemas.microsoft.com/office/powerpoint/2010/main" val="13347757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9874"/>
            <a:ext cx="7467600" cy="701675"/>
          </a:xfrm>
        </p:spPr>
        <p:txBody>
          <a:bodyPr>
            <a:noAutofit/>
          </a:bodyPr>
          <a:lstStyle/>
          <a:p>
            <a:pPr marL="342914" indent="-342914">
              <a:spcBef>
                <a:spcPct val="20000"/>
              </a:spcBef>
              <a:defRPr/>
            </a:pPr>
            <a:r>
              <a:rPr lang="en-US" sz="2800" b="1" dirty="0" smtClean="0">
                <a:solidFill>
                  <a:srgbClr val="C0504D"/>
                </a:solidFill>
                <a:latin typeface="Century Gothic" pitchFamily="34" charset="0"/>
                <a:ea typeface="+mn-ea"/>
                <a:cs typeface="Arial" pitchFamily="34" charset="0"/>
              </a:rPr>
              <a:t>Inventory Management and Financial Performance</a:t>
            </a:r>
            <a:endParaRPr lang="en-US" sz="4800" dirty="0"/>
          </a:p>
        </p:txBody>
      </p:sp>
      <p:sp>
        <p:nvSpPr>
          <p:cNvPr id="12291" name="Slide Number Placeholder 2"/>
          <p:cNvSpPr>
            <a:spLocks noGrp="1"/>
          </p:cNvSpPr>
          <p:nvPr>
            <p:ph type="sldNum" sz="quarter" idx="12"/>
          </p:nvPr>
        </p:nvSpPr>
        <p:spPr bwMode="auto">
          <a:noFill/>
          <a:ln>
            <a:miter lim="800000"/>
            <a:headEnd/>
            <a:tailEnd/>
          </a:ln>
        </p:spPr>
        <p:txBody>
          <a:bodyPr/>
          <a:lstStyle/>
          <a:p>
            <a:fld id="{378812F9-E65B-42DE-8321-B59C1E3A4F93}" type="slidenum">
              <a:rPr lang="en-US"/>
              <a:pPr/>
              <a:t>46</a:t>
            </a:fld>
            <a:endParaRPr lang="en-US"/>
          </a:p>
        </p:txBody>
      </p:sp>
      <p:sp>
        <p:nvSpPr>
          <p:cNvPr id="4" name="TextBox 3"/>
          <p:cNvSpPr txBox="1"/>
          <p:nvPr/>
        </p:nvSpPr>
        <p:spPr>
          <a:xfrm>
            <a:off x="4876800" y="4476750"/>
            <a:ext cx="3962400" cy="647700"/>
          </a:xfrm>
          <a:prstGeom prst="rect">
            <a:avLst/>
          </a:prstGeom>
          <a:noFill/>
        </p:spPr>
        <p:txBody>
          <a:bodyPr wrap="none">
            <a:spAutoFit/>
          </a:bodyPr>
          <a:lstStyle/>
          <a:p>
            <a:pPr algn="ctr" eaLnBrk="1" hangingPunct="1">
              <a:defRPr/>
            </a:pPr>
            <a:r>
              <a:rPr lang="en-US" sz="1200" b="1" dirty="0">
                <a:solidFill>
                  <a:schemeClr val="bg1">
                    <a:lumMod val="85000"/>
                  </a:schemeClr>
                </a:solidFill>
                <a:latin typeface="+mn-lt"/>
                <a:cs typeface="Arial" panose="020B0604020202020204" pitchFamily="34" charset="0"/>
              </a:rPr>
              <a:t>PROF PRADIP KUMAR RAY</a:t>
            </a:r>
          </a:p>
          <a:p>
            <a:pPr algn="ctr" eaLnBrk="1" hangingPunct="1">
              <a:defRPr/>
            </a:pPr>
            <a:r>
              <a:rPr lang="en-US" sz="1200" b="1" dirty="0">
                <a:solidFill>
                  <a:schemeClr val="bg1">
                    <a:lumMod val="85000"/>
                  </a:schemeClr>
                </a:solidFill>
                <a:latin typeface="+mn-lt"/>
                <a:cs typeface="Arial" panose="020B0604020202020204" pitchFamily="34" charset="0"/>
              </a:rPr>
              <a:t>DEPARTMENT OF INDUSTRIAL AND SYSTEMS ENGINEERING</a:t>
            </a:r>
          </a:p>
          <a:p>
            <a:pPr algn="ctr" eaLnBrk="1" hangingPunct="1">
              <a:defRPr/>
            </a:pPr>
            <a:r>
              <a:rPr lang="en-US" sz="1200" b="1" dirty="0">
                <a:solidFill>
                  <a:schemeClr val="bg1">
                    <a:lumMod val="85000"/>
                  </a:schemeClr>
                </a:solidFill>
                <a:latin typeface="+mn-lt"/>
                <a:cs typeface="Arial" panose="020B0604020202020204" pitchFamily="34" charset="0"/>
              </a:rPr>
              <a:t>IIT KHARAGPUR</a:t>
            </a:r>
          </a:p>
        </p:txBody>
      </p:sp>
      <p:sp>
        <p:nvSpPr>
          <p:cNvPr id="5" name="TextBox 4"/>
          <p:cNvSpPr txBox="1">
            <a:spLocks noRot="1" noChangeAspect="1" noMove="1" noResize="1" noEditPoints="1" noAdjustHandles="1" noChangeArrowheads="1" noChangeShapeType="1" noTextEdit="1"/>
          </p:cNvSpPr>
          <p:nvPr/>
        </p:nvSpPr>
        <p:spPr>
          <a:xfrm>
            <a:off x="342900" y="971550"/>
            <a:ext cx="8458200" cy="2594749"/>
          </a:xfrm>
          <a:prstGeom prst="rect">
            <a:avLst/>
          </a:prstGeom>
          <a:blipFill rotWithShape="0">
            <a:blip r:embed="rId2"/>
            <a:stretch>
              <a:fillRect l="-648" r="-720" b="-3286"/>
            </a:stretch>
          </a:blipFill>
        </p:spPr>
        <p:txBody>
          <a:bodyPr/>
          <a:lstStyle/>
          <a:p>
            <a:r>
              <a:rPr lang="en-US">
                <a:noFill/>
              </a:rPr>
              <a:t> </a:t>
            </a:r>
          </a:p>
        </p:txBody>
      </p:sp>
    </p:spTree>
    <p:extLst>
      <p:ext uri="{BB962C8B-B14F-4D97-AF65-F5344CB8AC3E}">
        <p14:creationId xmlns:p14="http://schemas.microsoft.com/office/powerpoint/2010/main" val="35279768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5750"/>
            <a:ext cx="7467600" cy="838200"/>
          </a:xfrm>
        </p:spPr>
        <p:txBody>
          <a:bodyPr rtlCol="0">
            <a:noAutofit/>
          </a:bodyPr>
          <a:lstStyle/>
          <a:p>
            <a:pPr marL="342914" indent="-342914" defTabSz="914434" eaLnBrk="1" fontAlgn="auto" hangingPunct="1">
              <a:spcBef>
                <a:spcPct val="20000"/>
              </a:spcBef>
              <a:spcAft>
                <a:spcPts val="0"/>
              </a:spcAft>
              <a:defRPr/>
            </a:pPr>
            <a:r>
              <a:rPr lang="en-US" sz="2800" b="1" dirty="0" smtClean="0">
                <a:solidFill>
                  <a:srgbClr val="C0504D"/>
                </a:solidFill>
                <a:latin typeface="Century Gothic" pitchFamily="34" charset="0"/>
                <a:ea typeface="+mn-ea"/>
                <a:cs typeface="Arial" pitchFamily="34" charset="0"/>
              </a:rPr>
              <a:t>Inventory Management and Financial Performance</a:t>
            </a:r>
            <a:endParaRPr lang="en-US" sz="4800" dirty="0"/>
          </a:p>
        </p:txBody>
      </p:sp>
      <p:sp>
        <p:nvSpPr>
          <p:cNvPr id="13315" name="Slide Number Placeholder 2"/>
          <p:cNvSpPr>
            <a:spLocks noGrp="1"/>
          </p:cNvSpPr>
          <p:nvPr>
            <p:ph type="sldNum" sz="quarter" idx="12"/>
          </p:nvPr>
        </p:nvSpPr>
        <p:spPr bwMode="auto">
          <a:noFill/>
          <a:ln>
            <a:miter lim="800000"/>
            <a:headEnd/>
            <a:tailEnd/>
          </a:ln>
        </p:spPr>
        <p:txBody>
          <a:bodyPr/>
          <a:lstStyle/>
          <a:p>
            <a:fld id="{5BC2C88D-A2AA-4078-A322-4295F40302F6}" type="slidenum">
              <a:rPr lang="en-US"/>
              <a:pPr/>
              <a:t>47</a:t>
            </a:fld>
            <a:endParaRPr lang="en-US"/>
          </a:p>
        </p:txBody>
      </p:sp>
      <p:sp>
        <p:nvSpPr>
          <p:cNvPr id="4" name="TextBox 3"/>
          <p:cNvSpPr txBox="1"/>
          <p:nvPr/>
        </p:nvSpPr>
        <p:spPr>
          <a:xfrm>
            <a:off x="4724400" y="4476750"/>
            <a:ext cx="3962400" cy="647700"/>
          </a:xfrm>
          <a:prstGeom prst="rect">
            <a:avLst/>
          </a:prstGeom>
          <a:noFill/>
        </p:spPr>
        <p:txBody>
          <a:bodyPr wrap="none">
            <a:spAutoFit/>
          </a:bodyPr>
          <a:lstStyle/>
          <a:p>
            <a:pPr algn="ctr" eaLnBrk="1" fontAlgn="auto" hangingPunct="1">
              <a:spcBef>
                <a:spcPts val="0"/>
              </a:spcBef>
              <a:spcAft>
                <a:spcPts val="0"/>
              </a:spcAft>
              <a:defRPr/>
            </a:pPr>
            <a:r>
              <a:rPr lang="en-US" sz="1200" b="1" dirty="0">
                <a:solidFill>
                  <a:schemeClr val="bg1">
                    <a:lumMod val="85000"/>
                  </a:schemeClr>
                </a:solidFill>
                <a:latin typeface="+mn-lt"/>
                <a:cs typeface="+mn-cs"/>
              </a:rPr>
              <a:t>PROF PRADIP KUMAR RAY</a:t>
            </a:r>
          </a:p>
          <a:p>
            <a:pPr algn="ctr" eaLnBrk="1" fontAlgn="auto" hangingPunct="1">
              <a:spcBef>
                <a:spcPts val="0"/>
              </a:spcBef>
              <a:spcAft>
                <a:spcPts val="0"/>
              </a:spcAft>
              <a:defRPr/>
            </a:pPr>
            <a:r>
              <a:rPr lang="en-US" sz="1200" b="1" dirty="0">
                <a:solidFill>
                  <a:schemeClr val="bg1">
                    <a:lumMod val="85000"/>
                  </a:schemeClr>
                </a:solidFill>
                <a:latin typeface="+mn-lt"/>
                <a:cs typeface="+mn-cs"/>
              </a:rPr>
              <a:t>DEPARTMENT OF INDUSTRIAL AND SYSTEMS ENGINEERING</a:t>
            </a:r>
          </a:p>
          <a:p>
            <a:pPr algn="ctr" eaLnBrk="1" fontAlgn="auto" hangingPunct="1">
              <a:spcBef>
                <a:spcPts val="0"/>
              </a:spcBef>
              <a:spcAft>
                <a:spcPts val="0"/>
              </a:spcAft>
              <a:defRPr/>
            </a:pPr>
            <a:r>
              <a:rPr lang="en-US" sz="1200" b="1" dirty="0">
                <a:solidFill>
                  <a:schemeClr val="bg1">
                    <a:lumMod val="85000"/>
                  </a:schemeClr>
                </a:solidFill>
                <a:latin typeface="+mn-lt"/>
                <a:cs typeface="+mn-cs"/>
              </a:rPr>
              <a:t>IIT KHARAGPUR</a:t>
            </a:r>
          </a:p>
        </p:txBody>
      </p:sp>
      <p:graphicFrame>
        <p:nvGraphicFramePr>
          <p:cNvPr id="13317" name="Object 7"/>
          <p:cNvGraphicFramePr>
            <a:graphicFrameLocks noChangeAspect="1"/>
          </p:cNvGraphicFramePr>
          <p:nvPr/>
        </p:nvGraphicFramePr>
        <p:xfrm>
          <a:off x="4514850" y="2463800"/>
          <a:ext cx="114300" cy="215900"/>
        </p:xfrm>
        <a:graphic>
          <a:graphicData uri="http://schemas.openxmlformats.org/presentationml/2006/ole">
            <mc:AlternateContent xmlns:mc="http://schemas.openxmlformats.org/markup-compatibility/2006">
              <mc:Choice xmlns:v="urn:schemas-microsoft-com:vml" Requires="v">
                <p:oleObj spid="_x0000_s1029" name="Equation" r:id="rId3" imgW="114151" imgH="215619" progId="Equation.3">
                  <p:embed/>
                </p:oleObj>
              </mc:Choice>
              <mc:Fallback>
                <p:oleObj name="Equation" r:id="rId3" imgW="114151" imgH="215619" progId="Equation.3">
                  <p:embed/>
                  <p:pic>
                    <p:nvPicPr>
                      <p:cNvPr id="13317"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246380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a:spLocks noRot="1" noChangeAspect="1" noMove="1" noResize="1" noEditPoints="1" noAdjustHandles="1" noChangeArrowheads="1" noChangeShapeType="1" noTextEdit="1"/>
          </p:cNvSpPr>
          <p:nvPr/>
        </p:nvSpPr>
        <p:spPr>
          <a:xfrm>
            <a:off x="457200" y="1123950"/>
            <a:ext cx="7924800" cy="2937279"/>
          </a:xfrm>
          <a:prstGeom prst="rect">
            <a:avLst/>
          </a:prstGeom>
          <a:blipFill rotWithShape="0">
            <a:blip r:embed="rId5"/>
            <a:stretch>
              <a:fillRect l="-692"/>
            </a:stretch>
          </a:blipFill>
        </p:spPr>
        <p:txBody>
          <a:bodyPr/>
          <a:lstStyle/>
          <a:p>
            <a:r>
              <a:rPr lang="en-US">
                <a:noFill/>
              </a:rPr>
              <a:t> </a:t>
            </a:r>
          </a:p>
        </p:txBody>
      </p:sp>
    </p:spTree>
    <p:extLst>
      <p:ext uri="{BB962C8B-B14F-4D97-AF65-F5344CB8AC3E}">
        <p14:creationId xmlns:p14="http://schemas.microsoft.com/office/powerpoint/2010/main" val="155632327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5750"/>
            <a:ext cx="7467600" cy="762000"/>
          </a:xfrm>
        </p:spPr>
        <p:txBody>
          <a:bodyPr rtlCol="0">
            <a:noAutofit/>
          </a:bodyPr>
          <a:lstStyle/>
          <a:p>
            <a:pPr marL="342914" indent="-342914" defTabSz="914434" eaLnBrk="1" fontAlgn="auto" hangingPunct="1">
              <a:spcBef>
                <a:spcPct val="20000"/>
              </a:spcBef>
              <a:spcAft>
                <a:spcPts val="0"/>
              </a:spcAft>
              <a:defRPr/>
            </a:pPr>
            <a:r>
              <a:rPr lang="en-US" sz="2800" b="1" dirty="0" smtClean="0">
                <a:solidFill>
                  <a:srgbClr val="C0504D"/>
                </a:solidFill>
                <a:latin typeface="Century Gothic" pitchFamily="34" charset="0"/>
                <a:ea typeface="+mn-ea"/>
                <a:cs typeface="Arial" pitchFamily="34" charset="0"/>
              </a:rPr>
              <a:t>Inventory Management and Financial Performance</a:t>
            </a:r>
            <a:endParaRPr lang="en-US" sz="4800" dirty="0"/>
          </a:p>
        </p:txBody>
      </p:sp>
      <p:sp>
        <p:nvSpPr>
          <p:cNvPr id="14339" name="Slide Number Placeholder 2"/>
          <p:cNvSpPr>
            <a:spLocks noGrp="1"/>
          </p:cNvSpPr>
          <p:nvPr>
            <p:ph type="sldNum" sz="quarter" idx="12"/>
          </p:nvPr>
        </p:nvSpPr>
        <p:spPr bwMode="auto">
          <a:noFill/>
          <a:ln>
            <a:miter lim="800000"/>
            <a:headEnd/>
            <a:tailEnd/>
          </a:ln>
        </p:spPr>
        <p:txBody>
          <a:bodyPr/>
          <a:lstStyle/>
          <a:p>
            <a:fld id="{6FD9268B-790B-4E7D-B0AF-78CFE3B0790C}" type="slidenum">
              <a:rPr lang="en-US"/>
              <a:pPr/>
              <a:t>48</a:t>
            </a:fld>
            <a:endParaRPr lang="en-US"/>
          </a:p>
        </p:txBody>
      </p:sp>
      <p:sp>
        <p:nvSpPr>
          <p:cNvPr id="4" name="TextBox 3"/>
          <p:cNvSpPr txBox="1"/>
          <p:nvPr/>
        </p:nvSpPr>
        <p:spPr>
          <a:xfrm>
            <a:off x="4724400" y="4476750"/>
            <a:ext cx="3962400" cy="647700"/>
          </a:xfrm>
          <a:prstGeom prst="rect">
            <a:avLst/>
          </a:prstGeom>
          <a:noFill/>
        </p:spPr>
        <p:txBody>
          <a:bodyPr wrap="none">
            <a:spAutoFit/>
          </a:bodyPr>
          <a:lstStyle/>
          <a:p>
            <a:pPr algn="ctr" eaLnBrk="1" fontAlgn="auto" hangingPunct="1">
              <a:spcBef>
                <a:spcPts val="0"/>
              </a:spcBef>
              <a:spcAft>
                <a:spcPts val="0"/>
              </a:spcAft>
              <a:defRPr/>
            </a:pPr>
            <a:r>
              <a:rPr lang="en-US" sz="1200" b="1" dirty="0">
                <a:solidFill>
                  <a:schemeClr val="bg1">
                    <a:lumMod val="85000"/>
                  </a:schemeClr>
                </a:solidFill>
                <a:latin typeface="+mn-lt"/>
                <a:cs typeface="+mn-cs"/>
              </a:rPr>
              <a:t>PROF PRADIP KUMAR RAY</a:t>
            </a:r>
          </a:p>
          <a:p>
            <a:pPr algn="ctr" eaLnBrk="1" fontAlgn="auto" hangingPunct="1">
              <a:spcBef>
                <a:spcPts val="0"/>
              </a:spcBef>
              <a:spcAft>
                <a:spcPts val="0"/>
              </a:spcAft>
              <a:defRPr/>
            </a:pPr>
            <a:r>
              <a:rPr lang="en-US" sz="1200" b="1" dirty="0">
                <a:solidFill>
                  <a:schemeClr val="bg1">
                    <a:lumMod val="85000"/>
                  </a:schemeClr>
                </a:solidFill>
                <a:latin typeface="+mn-lt"/>
                <a:cs typeface="+mn-cs"/>
              </a:rPr>
              <a:t>DEPARTMENT OF INDUSTRIAL AND SYSTEMS ENGINEERING</a:t>
            </a:r>
          </a:p>
          <a:p>
            <a:pPr algn="ctr" eaLnBrk="1" fontAlgn="auto" hangingPunct="1">
              <a:spcBef>
                <a:spcPts val="0"/>
              </a:spcBef>
              <a:spcAft>
                <a:spcPts val="0"/>
              </a:spcAft>
              <a:defRPr/>
            </a:pPr>
            <a:r>
              <a:rPr lang="en-US" sz="1200" b="1" dirty="0">
                <a:solidFill>
                  <a:schemeClr val="bg1">
                    <a:lumMod val="85000"/>
                  </a:schemeClr>
                </a:solidFill>
                <a:latin typeface="+mn-lt"/>
                <a:cs typeface="+mn-cs"/>
              </a:rPr>
              <a:t>IIT KHARAGPUR</a:t>
            </a:r>
          </a:p>
        </p:txBody>
      </p:sp>
      <p:sp>
        <p:nvSpPr>
          <p:cNvPr id="14341" name="TextBox 4"/>
          <p:cNvSpPr txBox="1">
            <a:spLocks noChangeArrowheads="1"/>
          </p:cNvSpPr>
          <p:nvPr/>
        </p:nvSpPr>
        <p:spPr bwMode="auto">
          <a:xfrm>
            <a:off x="304800" y="1733550"/>
            <a:ext cx="8458200" cy="1631950"/>
          </a:xfrm>
          <a:prstGeom prst="rect">
            <a:avLst/>
          </a:prstGeom>
          <a:noFill/>
          <a:ln w="9525">
            <a:noFill/>
            <a:miter lim="800000"/>
            <a:headEnd/>
            <a:tailEnd/>
          </a:ln>
        </p:spPr>
        <p:txBody>
          <a:bodyPr>
            <a:spAutoFit/>
          </a:bodyPr>
          <a:lstStyle/>
          <a:p>
            <a:pPr marL="285750" indent="-285750" algn="just" eaLnBrk="1" hangingPunct="1">
              <a:buFont typeface="Arial" charset="0"/>
              <a:buChar char="•"/>
            </a:pPr>
            <a:r>
              <a:rPr lang="en-US" sz="2000" dirty="0">
                <a:latin typeface="Calibri" pitchFamily="34" charset="0"/>
              </a:rPr>
              <a:t>In today’s industrial context, JIT concept as developed in Japanese organizations, needs to be applied to develop the best possible inventory management system in an organization with the assurance of minimum waste, maximum turnover, and minimum cost of inventory.</a:t>
            </a:r>
          </a:p>
          <a:p>
            <a:pPr marL="285750" indent="-285750" algn="just" eaLnBrk="1" hangingPunct="1">
              <a:buFont typeface="Arial" charset="0"/>
              <a:buChar char="•"/>
            </a:pPr>
            <a:endParaRPr lang="en-US" sz="2000" dirty="0">
              <a:latin typeface="Calibri" pitchFamily="34" charset="0"/>
            </a:endParaRPr>
          </a:p>
        </p:txBody>
      </p:sp>
    </p:spTree>
    <p:extLst>
      <p:ext uri="{BB962C8B-B14F-4D97-AF65-F5344CB8AC3E}">
        <p14:creationId xmlns:p14="http://schemas.microsoft.com/office/powerpoint/2010/main" val="339523263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5750"/>
            <a:ext cx="7467600" cy="838200"/>
          </a:xfrm>
        </p:spPr>
        <p:txBody>
          <a:bodyPr rtlCol="0">
            <a:noAutofit/>
          </a:bodyPr>
          <a:lstStyle/>
          <a:p>
            <a:pPr marL="342914" indent="-342914" defTabSz="914434" eaLnBrk="1" fontAlgn="auto" hangingPunct="1">
              <a:spcBef>
                <a:spcPct val="20000"/>
              </a:spcBef>
              <a:spcAft>
                <a:spcPts val="0"/>
              </a:spcAft>
              <a:defRPr/>
            </a:pPr>
            <a:r>
              <a:rPr lang="en-US" sz="2800" b="1" dirty="0" smtClean="0">
                <a:solidFill>
                  <a:srgbClr val="C0504D"/>
                </a:solidFill>
                <a:latin typeface="Century Gothic" pitchFamily="34" charset="0"/>
                <a:ea typeface="+mn-ea"/>
                <a:cs typeface="Arial" pitchFamily="34" charset="0"/>
              </a:rPr>
              <a:t>Inventory Management and Financial Performance</a:t>
            </a:r>
            <a:endParaRPr lang="en-US" sz="4800" dirty="0"/>
          </a:p>
        </p:txBody>
      </p:sp>
      <p:sp>
        <p:nvSpPr>
          <p:cNvPr id="15363" name="Slide Number Placeholder 2"/>
          <p:cNvSpPr>
            <a:spLocks noGrp="1"/>
          </p:cNvSpPr>
          <p:nvPr>
            <p:ph type="sldNum" sz="quarter" idx="12"/>
          </p:nvPr>
        </p:nvSpPr>
        <p:spPr bwMode="auto">
          <a:noFill/>
          <a:ln>
            <a:miter lim="800000"/>
            <a:headEnd/>
            <a:tailEnd/>
          </a:ln>
        </p:spPr>
        <p:txBody>
          <a:bodyPr/>
          <a:lstStyle/>
          <a:p>
            <a:fld id="{3E85BC73-DF05-48BB-88B8-F349160C00E9}" type="slidenum">
              <a:rPr lang="en-US"/>
              <a:pPr/>
              <a:t>49</a:t>
            </a:fld>
            <a:endParaRPr lang="en-US"/>
          </a:p>
        </p:txBody>
      </p:sp>
      <p:sp>
        <p:nvSpPr>
          <p:cNvPr id="4" name="TextBox 3"/>
          <p:cNvSpPr txBox="1"/>
          <p:nvPr/>
        </p:nvSpPr>
        <p:spPr>
          <a:xfrm>
            <a:off x="5105400" y="4476750"/>
            <a:ext cx="3962400" cy="647700"/>
          </a:xfrm>
          <a:prstGeom prst="rect">
            <a:avLst/>
          </a:prstGeom>
          <a:noFill/>
        </p:spPr>
        <p:txBody>
          <a:bodyPr wrap="none">
            <a:spAutoFit/>
          </a:bodyPr>
          <a:lstStyle/>
          <a:p>
            <a:pPr algn="ctr" eaLnBrk="1" fontAlgn="auto" hangingPunct="1">
              <a:spcBef>
                <a:spcPts val="0"/>
              </a:spcBef>
              <a:spcAft>
                <a:spcPts val="0"/>
              </a:spcAft>
              <a:defRPr/>
            </a:pPr>
            <a:r>
              <a:rPr lang="en-US" sz="1200" b="1" dirty="0">
                <a:solidFill>
                  <a:schemeClr val="bg1">
                    <a:lumMod val="85000"/>
                  </a:schemeClr>
                </a:solidFill>
                <a:latin typeface="+mn-lt"/>
                <a:cs typeface="+mn-cs"/>
              </a:rPr>
              <a:t>PROF PRADIP KUMAR RAY</a:t>
            </a:r>
          </a:p>
          <a:p>
            <a:pPr algn="ctr" eaLnBrk="1" fontAlgn="auto" hangingPunct="1">
              <a:spcBef>
                <a:spcPts val="0"/>
              </a:spcBef>
              <a:spcAft>
                <a:spcPts val="0"/>
              </a:spcAft>
              <a:defRPr/>
            </a:pPr>
            <a:r>
              <a:rPr lang="en-US" sz="1200" b="1" dirty="0">
                <a:solidFill>
                  <a:schemeClr val="bg1">
                    <a:lumMod val="85000"/>
                  </a:schemeClr>
                </a:solidFill>
                <a:latin typeface="+mn-lt"/>
                <a:cs typeface="+mn-cs"/>
              </a:rPr>
              <a:t>DEPARTMENT OF INDUSTRIAL AND SYSTEMS ENGINEERING</a:t>
            </a:r>
          </a:p>
          <a:p>
            <a:pPr algn="ctr" eaLnBrk="1" fontAlgn="auto" hangingPunct="1">
              <a:spcBef>
                <a:spcPts val="0"/>
              </a:spcBef>
              <a:spcAft>
                <a:spcPts val="0"/>
              </a:spcAft>
              <a:defRPr/>
            </a:pPr>
            <a:r>
              <a:rPr lang="en-US" sz="1200" b="1" dirty="0">
                <a:solidFill>
                  <a:schemeClr val="bg1">
                    <a:lumMod val="85000"/>
                  </a:schemeClr>
                </a:solidFill>
                <a:latin typeface="+mn-lt"/>
                <a:cs typeface="+mn-cs"/>
              </a:rPr>
              <a:t>IIT KHARAGPUR</a:t>
            </a:r>
          </a:p>
        </p:txBody>
      </p:sp>
      <p:sp>
        <p:nvSpPr>
          <p:cNvPr id="15365" name="TextBox 4"/>
          <p:cNvSpPr txBox="1">
            <a:spLocks noChangeArrowheads="1"/>
          </p:cNvSpPr>
          <p:nvPr/>
        </p:nvSpPr>
        <p:spPr bwMode="auto">
          <a:xfrm>
            <a:off x="304800" y="1428750"/>
            <a:ext cx="8458200" cy="2554288"/>
          </a:xfrm>
          <a:prstGeom prst="rect">
            <a:avLst/>
          </a:prstGeom>
          <a:noFill/>
          <a:ln w="9525">
            <a:noFill/>
            <a:miter lim="800000"/>
            <a:headEnd/>
            <a:tailEnd/>
          </a:ln>
        </p:spPr>
        <p:txBody>
          <a:bodyPr>
            <a:spAutoFit/>
          </a:bodyPr>
          <a:lstStyle/>
          <a:p>
            <a:pPr marL="285750" indent="-285750" algn="just" eaLnBrk="1" hangingPunct="1">
              <a:buFont typeface="Arial" charset="0"/>
              <a:buChar char="•"/>
            </a:pPr>
            <a:r>
              <a:rPr lang="en-US" sz="2000">
                <a:latin typeface="Calibri" pitchFamily="34" charset="0"/>
              </a:rPr>
              <a:t>Organizational </a:t>
            </a:r>
            <a:r>
              <a:rPr lang="en-US" sz="2000" smtClean="0">
                <a:latin typeface="Calibri" pitchFamily="34" charset="0"/>
              </a:rPr>
              <a:t>objectives, </a:t>
            </a:r>
            <a:r>
              <a:rPr lang="en-US" sz="2000" dirty="0">
                <a:latin typeface="Calibri" pitchFamily="34" charset="0"/>
              </a:rPr>
              <a:t>such as profitability and </a:t>
            </a:r>
            <a:r>
              <a:rPr lang="en-US" sz="2000">
                <a:latin typeface="Calibri" pitchFamily="34" charset="0"/>
              </a:rPr>
              <a:t>market </a:t>
            </a:r>
            <a:r>
              <a:rPr lang="en-US" sz="2000" smtClean="0">
                <a:latin typeface="Calibri" pitchFamily="34" charset="0"/>
              </a:rPr>
              <a:t>share, </a:t>
            </a:r>
            <a:r>
              <a:rPr lang="en-US" sz="2000" dirty="0">
                <a:latin typeface="Calibri" pitchFamily="34" charset="0"/>
              </a:rPr>
              <a:t>are closely linked with how the manufacturing system is being run achieving a condition where minimum manufacturing lead time, maximum quality with minimum wastage, and minimum production cost are ensured. </a:t>
            </a:r>
          </a:p>
          <a:p>
            <a:pPr marL="285750" indent="-285750" algn="just" eaLnBrk="1" hangingPunct="1">
              <a:buFont typeface="Arial" charset="0"/>
              <a:buChar char="•"/>
            </a:pPr>
            <a:endParaRPr lang="en-US" sz="2000" dirty="0">
              <a:latin typeface="Calibri" pitchFamily="34" charset="0"/>
            </a:endParaRPr>
          </a:p>
          <a:p>
            <a:pPr marL="285750" indent="-285750" algn="just" eaLnBrk="1" hangingPunct="1">
              <a:buFont typeface="Arial" charset="0"/>
              <a:buChar char="•"/>
            </a:pPr>
            <a:r>
              <a:rPr lang="en-US" sz="2000" dirty="0">
                <a:latin typeface="Calibri" pitchFamily="34" charset="0"/>
              </a:rPr>
              <a:t>For assurance of such a condition, we need to analyze and control the existing inventory flow cycle within a manufacturing system.</a:t>
            </a:r>
          </a:p>
          <a:p>
            <a:pPr marL="285750" indent="-285750" algn="just" eaLnBrk="1" hangingPunct="1">
              <a:buFont typeface="Arial" charset="0"/>
              <a:buChar char="•"/>
            </a:pPr>
            <a:endParaRPr lang="en-US" sz="2000" dirty="0">
              <a:latin typeface="Calibri" pitchFamily="34" charset="0"/>
            </a:endParaRPr>
          </a:p>
        </p:txBody>
      </p:sp>
    </p:spTree>
    <p:extLst>
      <p:ext uri="{BB962C8B-B14F-4D97-AF65-F5344CB8AC3E}">
        <p14:creationId xmlns:p14="http://schemas.microsoft.com/office/powerpoint/2010/main" val="8680013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2"/>
          <p:cNvSpPr>
            <a:spLocks noGrp="1"/>
          </p:cNvSpPr>
          <p:nvPr>
            <p:ph type="sldNum" sz="quarter" idx="12"/>
          </p:nvPr>
        </p:nvSpPr>
        <p:spPr bwMode="auto">
          <a:noFill/>
          <a:ln>
            <a:miter lim="800000"/>
            <a:headEnd/>
            <a:tailEnd/>
          </a:ln>
        </p:spPr>
        <p:txBody>
          <a:bodyPr/>
          <a:lstStyle/>
          <a:p>
            <a:fld id="{2B36236E-FFDE-4814-AD4F-0107D01A464C}" type="slidenum">
              <a:rPr lang="en-US" smtClean="0"/>
              <a:pPr/>
              <a:t>5</a:t>
            </a:fld>
            <a:endParaRPr lang="en-US" smtClean="0"/>
          </a:p>
        </p:txBody>
      </p:sp>
      <p:cxnSp>
        <p:nvCxnSpPr>
          <p:cNvPr id="11" name="Straight Connector 10"/>
          <p:cNvCxnSpPr/>
          <p:nvPr/>
        </p:nvCxnSpPr>
        <p:spPr>
          <a:xfrm rot="5400000">
            <a:off x="4233069" y="480298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6148" name="TextBox 7"/>
          <p:cNvSpPr txBox="1">
            <a:spLocks noChangeArrowheads="1"/>
          </p:cNvSpPr>
          <p:nvPr/>
        </p:nvSpPr>
        <p:spPr bwMode="auto">
          <a:xfrm>
            <a:off x="76200" y="361950"/>
            <a:ext cx="9067800" cy="954088"/>
          </a:xfrm>
          <a:prstGeom prst="rect">
            <a:avLst/>
          </a:prstGeom>
          <a:noFill/>
          <a:ln w="9525">
            <a:noFill/>
            <a:miter lim="800000"/>
            <a:headEnd/>
            <a:tailEnd/>
          </a:ln>
        </p:spPr>
        <p:txBody>
          <a:bodyPr>
            <a:spAutoFit/>
          </a:bodyPr>
          <a:lstStyle/>
          <a:p>
            <a:pPr marL="342900" indent="-342900" algn="ctr" eaLnBrk="1" hangingPunct="1">
              <a:spcBef>
                <a:spcPct val="20000"/>
              </a:spcBef>
            </a:pPr>
            <a:r>
              <a:rPr lang="en-US" sz="2800" b="1">
                <a:solidFill>
                  <a:srgbClr val="C0504D"/>
                </a:solidFill>
                <a:latin typeface="Century Gothic" pitchFamily="34" charset="0"/>
              </a:rPr>
              <a:t>Importance of Materials or Inventory Management Systems</a:t>
            </a:r>
          </a:p>
        </p:txBody>
      </p:sp>
      <p:sp>
        <p:nvSpPr>
          <p:cNvPr id="9" name="TextBox 8"/>
          <p:cNvSpPr txBox="1"/>
          <p:nvPr/>
        </p:nvSpPr>
        <p:spPr>
          <a:xfrm>
            <a:off x="5105400" y="4476750"/>
            <a:ext cx="3962400" cy="647700"/>
          </a:xfrm>
          <a:prstGeom prst="rect">
            <a:avLst/>
          </a:prstGeom>
          <a:noFill/>
        </p:spPr>
        <p:txBody>
          <a:bodyPr wrap="none">
            <a:spAutoFit/>
          </a:bodyPr>
          <a:lstStyle/>
          <a:p>
            <a:pPr algn="ctr" eaLnBrk="1" fontAlgn="auto" hangingPunct="1">
              <a:spcBef>
                <a:spcPts val="0"/>
              </a:spcBef>
              <a:spcAft>
                <a:spcPts val="0"/>
              </a:spcAft>
              <a:defRPr/>
            </a:pPr>
            <a:r>
              <a:rPr lang="en-US" sz="1200" b="1" dirty="0">
                <a:solidFill>
                  <a:schemeClr val="bg1">
                    <a:lumMod val="85000"/>
                  </a:schemeClr>
                </a:solidFill>
                <a:latin typeface="+mn-lt"/>
                <a:cs typeface="+mn-cs"/>
              </a:rPr>
              <a:t>PROF PRADIP KUMAR RAY</a:t>
            </a:r>
          </a:p>
          <a:p>
            <a:pPr algn="ctr" eaLnBrk="1" fontAlgn="auto" hangingPunct="1">
              <a:spcBef>
                <a:spcPts val="0"/>
              </a:spcBef>
              <a:spcAft>
                <a:spcPts val="0"/>
              </a:spcAft>
              <a:defRPr/>
            </a:pPr>
            <a:r>
              <a:rPr lang="en-US" sz="1200" b="1" dirty="0">
                <a:solidFill>
                  <a:schemeClr val="bg1">
                    <a:lumMod val="85000"/>
                  </a:schemeClr>
                </a:solidFill>
                <a:latin typeface="+mn-lt"/>
                <a:cs typeface="+mn-cs"/>
              </a:rPr>
              <a:t>DEPARTMENT OF INDUSTRIAL AND SYSTEMS ENGINEERING</a:t>
            </a:r>
          </a:p>
          <a:p>
            <a:pPr algn="ctr" eaLnBrk="1" fontAlgn="auto" hangingPunct="1">
              <a:spcBef>
                <a:spcPts val="0"/>
              </a:spcBef>
              <a:spcAft>
                <a:spcPts val="0"/>
              </a:spcAft>
              <a:defRPr/>
            </a:pPr>
            <a:r>
              <a:rPr lang="en-US" sz="1200" b="1" dirty="0">
                <a:solidFill>
                  <a:schemeClr val="bg1">
                    <a:lumMod val="85000"/>
                  </a:schemeClr>
                </a:solidFill>
                <a:latin typeface="+mn-lt"/>
                <a:cs typeface="+mn-cs"/>
              </a:rPr>
              <a:t>IIT KHARAGPUR</a:t>
            </a:r>
          </a:p>
        </p:txBody>
      </p:sp>
      <p:sp>
        <p:nvSpPr>
          <p:cNvPr id="6150" name="TextBox 12"/>
          <p:cNvSpPr txBox="1">
            <a:spLocks noChangeArrowheads="1"/>
          </p:cNvSpPr>
          <p:nvPr/>
        </p:nvSpPr>
        <p:spPr bwMode="auto">
          <a:xfrm>
            <a:off x="304800" y="1733550"/>
            <a:ext cx="8458200" cy="2554288"/>
          </a:xfrm>
          <a:prstGeom prst="rect">
            <a:avLst/>
          </a:prstGeom>
          <a:noFill/>
          <a:ln w="9525">
            <a:noFill/>
            <a:miter lim="800000"/>
            <a:headEnd/>
            <a:tailEnd/>
          </a:ln>
        </p:spPr>
        <p:txBody>
          <a:bodyPr>
            <a:spAutoFit/>
          </a:bodyPr>
          <a:lstStyle/>
          <a:p>
            <a:pPr marL="114300" indent="-114300" algn="just" eaLnBrk="1" hangingPunct="1">
              <a:buFont typeface="Arial" charset="0"/>
              <a:buChar char="•"/>
            </a:pPr>
            <a:r>
              <a:rPr lang="en-US" sz="2000">
                <a:latin typeface="Calibri" pitchFamily="34" charset="0"/>
              </a:rPr>
              <a:t>The performance (operational and financial) of an organization - manufacturing or service, government or non-government - is significantly dependent on effective management of materials or inventory - made available in a number of forms as they are being processed in a manufacturing/service stage.</a:t>
            </a:r>
          </a:p>
          <a:p>
            <a:pPr marL="114300" indent="-114300" algn="just" eaLnBrk="1" hangingPunct="1"/>
            <a:endParaRPr lang="en-US" sz="2000">
              <a:latin typeface="Calibri" pitchFamily="34" charset="0"/>
            </a:endParaRPr>
          </a:p>
          <a:p>
            <a:pPr marL="114300" indent="-114300" algn="just" eaLnBrk="1" hangingPunct="1">
              <a:buFont typeface="Arial" charset="0"/>
              <a:buChar char="•"/>
            </a:pPr>
            <a:r>
              <a:rPr lang="en-US" sz="2000">
                <a:latin typeface="Calibri" pitchFamily="34" charset="0"/>
              </a:rPr>
              <a:t>Materials management may influence tremendously the cost of production as well as of product.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2"/>
          </p:nvPr>
        </p:nvSpPr>
        <p:spPr bwMode="auto">
          <a:noFill/>
          <a:ln>
            <a:miter lim="800000"/>
            <a:headEnd/>
            <a:tailEnd/>
          </a:ln>
        </p:spPr>
        <p:txBody>
          <a:bodyPr/>
          <a:lstStyle/>
          <a:p>
            <a:fld id="{29D19427-9A26-4647-9BFA-D986B979DDDA}" type="slidenum">
              <a:rPr lang="en-US"/>
              <a:pPr/>
              <a:t>50</a:t>
            </a:fld>
            <a:endParaRPr lang="en-US"/>
          </a:p>
        </p:txBody>
      </p:sp>
      <p:sp>
        <p:nvSpPr>
          <p:cNvPr id="3" name="TextBox 2"/>
          <p:cNvSpPr txBox="1"/>
          <p:nvPr/>
        </p:nvSpPr>
        <p:spPr>
          <a:xfrm>
            <a:off x="76200" y="398463"/>
            <a:ext cx="9067800" cy="954087"/>
          </a:xfrm>
          <a:prstGeom prst="rect">
            <a:avLst/>
          </a:prstGeom>
          <a:noFill/>
        </p:spPr>
        <p:txBody>
          <a:bodyPr>
            <a:spAutoFit/>
          </a:bodyPr>
          <a:lstStyle/>
          <a:p>
            <a:pPr eaLnBrk="1" hangingPunct="1">
              <a:defRPr/>
            </a:pPr>
            <a:r>
              <a:rPr lang="en-US" sz="2800" b="1" dirty="0">
                <a:solidFill>
                  <a:schemeClr val="accent2"/>
                </a:solidFill>
                <a:latin typeface="Century Gothic" pitchFamily="34" charset="0"/>
                <a:cs typeface="Arial" panose="020B0604020202020204" pitchFamily="34" charset="0"/>
              </a:rPr>
              <a:t>Introduction to Inventory and Materials Management</a:t>
            </a:r>
            <a:endParaRPr lang="en-US" sz="2800" b="1" dirty="0">
              <a:solidFill>
                <a:schemeClr val="accent2">
                  <a:lumMod val="75000"/>
                </a:schemeClr>
              </a:solidFill>
              <a:latin typeface="Century Gothic" pitchFamily="34" charset="0"/>
            </a:endParaRPr>
          </a:p>
        </p:txBody>
      </p:sp>
      <p:sp>
        <p:nvSpPr>
          <p:cNvPr id="3077" name="TextBox 5"/>
          <p:cNvSpPr txBox="1">
            <a:spLocks noChangeArrowheads="1"/>
          </p:cNvSpPr>
          <p:nvPr/>
        </p:nvSpPr>
        <p:spPr bwMode="auto">
          <a:xfrm>
            <a:off x="381000" y="1422400"/>
            <a:ext cx="8472488" cy="1200150"/>
          </a:xfrm>
          <a:prstGeom prst="rect">
            <a:avLst/>
          </a:prstGeom>
          <a:noFill/>
          <a:ln w="9525">
            <a:noFill/>
            <a:miter lim="800000"/>
            <a:headEnd/>
            <a:tailEnd/>
          </a:ln>
        </p:spPr>
        <p:txBody>
          <a:bodyPr>
            <a:spAutoFit/>
          </a:bodyPr>
          <a:lstStyle/>
          <a:p>
            <a:pPr marL="285750" indent="-285750" algn="just" eaLnBrk="1" hangingPunct="1">
              <a:lnSpc>
                <a:spcPct val="150000"/>
              </a:lnSpc>
              <a:buFont typeface="Wingdings" pitchFamily="2" charset="2"/>
              <a:buChar char="ü"/>
              <a:defRPr/>
            </a:pPr>
            <a:r>
              <a:rPr lang="en-US" sz="2400" b="1" dirty="0">
                <a:latin typeface="+mn-lt"/>
              </a:rPr>
              <a:t>Concept of Inventory Flow Cycle</a:t>
            </a:r>
          </a:p>
          <a:p>
            <a:pPr marL="285750" indent="-285750" algn="just" eaLnBrk="1" hangingPunct="1">
              <a:lnSpc>
                <a:spcPct val="150000"/>
              </a:lnSpc>
              <a:buFont typeface="Wingdings" pitchFamily="2" charset="2"/>
              <a:buChar char="ü"/>
              <a:defRPr/>
            </a:pPr>
            <a:r>
              <a:rPr lang="en-US" sz="2400" b="1" dirty="0">
                <a:latin typeface="+mn-lt"/>
              </a:rPr>
              <a:t>Objectives and Decisions of Inventory Control</a:t>
            </a:r>
            <a:r>
              <a:rPr lang="en-US" sz="2000" b="1" dirty="0">
                <a:solidFill>
                  <a:srgbClr val="FF0000"/>
                </a:solidFill>
                <a:latin typeface="+mn-lt"/>
              </a:rPr>
              <a:t>   </a:t>
            </a:r>
          </a:p>
        </p:txBody>
      </p:sp>
      <p:sp>
        <p:nvSpPr>
          <p:cNvPr id="11" name="TextBox 10"/>
          <p:cNvSpPr txBox="1"/>
          <p:nvPr/>
        </p:nvSpPr>
        <p:spPr>
          <a:xfrm>
            <a:off x="5105400" y="4476750"/>
            <a:ext cx="3962400" cy="647700"/>
          </a:xfrm>
          <a:prstGeom prst="rect">
            <a:avLst/>
          </a:prstGeom>
          <a:noFill/>
        </p:spPr>
        <p:txBody>
          <a:bodyPr wrap="none">
            <a:spAutoFit/>
          </a:bodyPr>
          <a:lstStyle/>
          <a:p>
            <a:pPr algn="ctr" eaLnBrk="1" hangingPunct="1">
              <a:defRPr/>
            </a:pPr>
            <a:r>
              <a:rPr lang="en-US" sz="1200" b="1" dirty="0">
                <a:solidFill>
                  <a:schemeClr val="bg1">
                    <a:lumMod val="85000"/>
                  </a:schemeClr>
                </a:solidFill>
                <a:latin typeface="+mn-lt"/>
              </a:rPr>
              <a:t>PROF PRADIP KUMAR RAY</a:t>
            </a:r>
          </a:p>
          <a:p>
            <a:pPr algn="ctr" eaLnBrk="1" hangingPunct="1">
              <a:defRPr/>
            </a:pPr>
            <a:r>
              <a:rPr lang="en-US" sz="1200" b="1" dirty="0">
                <a:solidFill>
                  <a:schemeClr val="bg1">
                    <a:lumMod val="85000"/>
                  </a:schemeClr>
                </a:solidFill>
                <a:latin typeface="+mn-lt"/>
              </a:rPr>
              <a:t>DEPARTMENT OF INDUSTRIAL AND SYSTEMS ENGINEERING</a:t>
            </a:r>
          </a:p>
          <a:p>
            <a:pPr algn="ctr" eaLnBrk="1" hangingPunct="1">
              <a:defRPr/>
            </a:pPr>
            <a:r>
              <a:rPr lang="en-US" sz="1200" b="1" dirty="0">
                <a:solidFill>
                  <a:schemeClr val="bg1">
                    <a:lumMod val="85000"/>
                  </a:schemeClr>
                </a:solidFill>
                <a:latin typeface="+mn-lt"/>
              </a:rPr>
              <a:t>IIT KHARAGPUR</a:t>
            </a:r>
          </a:p>
        </p:txBody>
      </p:sp>
    </p:spTree>
    <p:extLst>
      <p:ext uri="{BB962C8B-B14F-4D97-AF65-F5344CB8AC3E}">
        <p14:creationId xmlns:p14="http://schemas.microsoft.com/office/powerpoint/2010/main" val="64451758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9875"/>
            <a:ext cx="7467600" cy="609600"/>
          </a:xfrm>
        </p:spPr>
        <p:txBody>
          <a:bodyPr rtlCol="0">
            <a:normAutofit/>
          </a:bodyPr>
          <a:lstStyle/>
          <a:p>
            <a:pPr marL="342914" indent="-342914" defTabSz="914434" eaLnBrk="1" fontAlgn="auto" hangingPunct="1">
              <a:spcBef>
                <a:spcPct val="20000"/>
              </a:spcBef>
              <a:spcAft>
                <a:spcPts val="0"/>
              </a:spcAft>
              <a:defRPr/>
            </a:pPr>
            <a:r>
              <a:rPr lang="en-US" sz="2800" b="1" dirty="0" smtClean="0">
                <a:solidFill>
                  <a:srgbClr val="C0504D"/>
                </a:solidFill>
                <a:latin typeface="Century Gothic" pitchFamily="34" charset="0"/>
                <a:ea typeface="+mn-ea"/>
                <a:cs typeface="Arial" pitchFamily="34" charset="0"/>
              </a:rPr>
              <a:t>Concept of Inventory Flow Cycle</a:t>
            </a:r>
            <a:endParaRPr lang="en-US" sz="4800" dirty="0"/>
          </a:p>
        </p:txBody>
      </p:sp>
      <p:sp>
        <p:nvSpPr>
          <p:cNvPr id="5123" name="Slide Number Placeholder 2"/>
          <p:cNvSpPr>
            <a:spLocks noGrp="1"/>
          </p:cNvSpPr>
          <p:nvPr>
            <p:ph type="sldNum" sz="quarter" idx="12"/>
          </p:nvPr>
        </p:nvSpPr>
        <p:spPr bwMode="auto">
          <a:noFill/>
          <a:ln>
            <a:miter lim="800000"/>
            <a:headEnd/>
            <a:tailEnd/>
          </a:ln>
        </p:spPr>
        <p:txBody>
          <a:bodyPr/>
          <a:lstStyle/>
          <a:p>
            <a:fld id="{0574221E-1B26-402D-AFD3-26CE7751530F}" type="slidenum">
              <a:rPr lang="en-US"/>
              <a:pPr/>
              <a:t>51</a:t>
            </a:fld>
            <a:endParaRPr lang="en-US"/>
          </a:p>
        </p:txBody>
      </p:sp>
      <p:sp>
        <p:nvSpPr>
          <p:cNvPr id="4" name="TextBox 3"/>
          <p:cNvSpPr txBox="1"/>
          <p:nvPr/>
        </p:nvSpPr>
        <p:spPr>
          <a:xfrm>
            <a:off x="5105400" y="4476750"/>
            <a:ext cx="3962400" cy="647700"/>
          </a:xfrm>
          <a:prstGeom prst="rect">
            <a:avLst/>
          </a:prstGeom>
          <a:noFill/>
        </p:spPr>
        <p:txBody>
          <a:bodyPr wrap="none">
            <a:spAutoFit/>
          </a:bodyPr>
          <a:lstStyle/>
          <a:p>
            <a:pPr algn="ctr" eaLnBrk="1" fontAlgn="auto" hangingPunct="1">
              <a:spcBef>
                <a:spcPts val="0"/>
              </a:spcBef>
              <a:spcAft>
                <a:spcPts val="0"/>
              </a:spcAft>
              <a:defRPr/>
            </a:pPr>
            <a:r>
              <a:rPr lang="en-US" sz="1200" b="1" dirty="0">
                <a:solidFill>
                  <a:schemeClr val="bg1">
                    <a:lumMod val="85000"/>
                  </a:schemeClr>
                </a:solidFill>
                <a:latin typeface="+mn-lt"/>
                <a:cs typeface="+mn-cs"/>
              </a:rPr>
              <a:t>PROF PRADIP KUMAR RAY</a:t>
            </a:r>
          </a:p>
          <a:p>
            <a:pPr algn="ctr" eaLnBrk="1" fontAlgn="auto" hangingPunct="1">
              <a:spcBef>
                <a:spcPts val="0"/>
              </a:spcBef>
              <a:spcAft>
                <a:spcPts val="0"/>
              </a:spcAft>
              <a:defRPr/>
            </a:pPr>
            <a:r>
              <a:rPr lang="en-US" sz="1200" b="1" dirty="0">
                <a:solidFill>
                  <a:schemeClr val="bg1">
                    <a:lumMod val="85000"/>
                  </a:schemeClr>
                </a:solidFill>
                <a:latin typeface="+mn-lt"/>
                <a:cs typeface="+mn-cs"/>
              </a:rPr>
              <a:t>DEPARTMENT OF INDUSTRIAL AND SYSTEMS ENGINEERING</a:t>
            </a:r>
          </a:p>
          <a:p>
            <a:pPr algn="ctr" eaLnBrk="1" fontAlgn="auto" hangingPunct="1">
              <a:spcBef>
                <a:spcPts val="0"/>
              </a:spcBef>
              <a:spcAft>
                <a:spcPts val="0"/>
              </a:spcAft>
              <a:defRPr/>
            </a:pPr>
            <a:r>
              <a:rPr lang="en-US" sz="1200" b="1" dirty="0">
                <a:solidFill>
                  <a:schemeClr val="bg1">
                    <a:lumMod val="85000"/>
                  </a:schemeClr>
                </a:solidFill>
                <a:latin typeface="+mn-lt"/>
                <a:cs typeface="+mn-cs"/>
              </a:rPr>
              <a:t>IIT KHARAGPUR</a:t>
            </a:r>
          </a:p>
        </p:txBody>
      </p:sp>
      <p:sp>
        <p:nvSpPr>
          <p:cNvPr id="5" name="TextBox 4"/>
          <p:cNvSpPr txBox="1"/>
          <p:nvPr/>
        </p:nvSpPr>
        <p:spPr>
          <a:xfrm>
            <a:off x="342900" y="971550"/>
            <a:ext cx="8458200" cy="3446463"/>
          </a:xfrm>
          <a:prstGeom prst="rect">
            <a:avLst/>
          </a:prstGeom>
          <a:noFill/>
        </p:spPr>
        <p:txBody>
          <a:bodyPr>
            <a:spAutoFit/>
          </a:bodyPr>
          <a:lstStyle/>
          <a:p>
            <a:pPr marL="285750" indent="-285750" algn="just" eaLnBrk="1" fontAlgn="auto" hangingPunct="1">
              <a:spcBef>
                <a:spcPts val="0"/>
              </a:spcBef>
              <a:spcAft>
                <a:spcPts val="0"/>
              </a:spcAft>
              <a:buFont typeface="Arial" panose="020B0604020202020204" pitchFamily="34" charset="0"/>
              <a:buChar char="•"/>
              <a:defRPr/>
            </a:pPr>
            <a:r>
              <a:rPr lang="en-US" sz="2000" dirty="0">
                <a:latin typeface="+mn-lt"/>
                <a:cs typeface="+mn-cs"/>
              </a:rPr>
              <a:t>Inventory management system in any organization involves controlling the flow rates of materials from upstream to downstream process.</a:t>
            </a:r>
          </a:p>
          <a:p>
            <a:pPr marL="285750" indent="-285750" algn="just" eaLnBrk="1" fontAlgn="auto" hangingPunct="1">
              <a:spcBef>
                <a:spcPts val="0"/>
              </a:spcBef>
              <a:spcAft>
                <a:spcPts val="0"/>
              </a:spcAft>
              <a:buFont typeface="Arial" panose="020B0604020202020204" pitchFamily="34" charset="0"/>
              <a:buChar char="•"/>
              <a:defRPr/>
            </a:pPr>
            <a:r>
              <a:rPr lang="en-US" sz="2000" dirty="0">
                <a:latin typeface="+mn-lt"/>
                <a:cs typeface="+mn-cs"/>
              </a:rPr>
              <a:t>The flow rate of materials (inventory) through the system depends on a number of factors:</a:t>
            </a:r>
          </a:p>
          <a:p>
            <a:pPr marL="914400" indent="-398463" algn="just" eaLnBrk="1" fontAlgn="auto" hangingPunct="1">
              <a:spcBef>
                <a:spcPts val="0"/>
              </a:spcBef>
              <a:spcAft>
                <a:spcPts val="0"/>
              </a:spcAft>
              <a:buFont typeface="+mj-lt"/>
              <a:buAutoNum type="romanLcPeriod"/>
              <a:defRPr/>
            </a:pPr>
            <a:r>
              <a:rPr lang="en-US" sz="2000" dirty="0">
                <a:latin typeface="+mn-lt"/>
                <a:cs typeface="+mn-cs"/>
              </a:rPr>
              <a:t>Level of supply and purchasing rate in respect of R/M</a:t>
            </a:r>
          </a:p>
          <a:p>
            <a:pPr marL="914400" indent="-398463" algn="just" eaLnBrk="1" fontAlgn="auto" hangingPunct="1">
              <a:spcBef>
                <a:spcPts val="0"/>
              </a:spcBef>
              <a:spcAft>
                <a:spcPts val="0"/>
              </a:spcAft>
              <a:buFont typeface="+mj-lt"/>
              <a:buAutoNum type="romanLcPeriod"/>
              <a:defRPr/>
            </a:pPr>
            <a:r>
              <a:rPr lang="en-US" sz="2000" dirty="0">
                <a:latin typeface="+mn-lt"/>
                <a:cs typeface="+mn-cs"/>
              </a:rPr>
              <a:t>Production control-related R/M and WIP</a:t>
            </a:r>
          </a:p>
          <a:p>
            <a:pPr marL="914400" indent="-398463" algn="just" eaLnBrk="1" fontAlgn="auto" hangingPunct="1">
              <a:spcBef>
                <a:spcPts val="0"/>
              </a:spcBef>
              <a:spcAft>
                <a:spcPts val="0"/>
              </a:spcAft>
              <a:buFont typeface="+mj-lt"/>
              <a:buAutoNum type="romanLcPeriod"/>
              <a:defRPr/>
            </a:pPr>
            <a:r>
              <a:rPr lang="en-US" sz="2000" dirty="0">
                <a:latin typeface="+mn-lt"/>
                <a:cs typeface="+mn-cs"/>
              </a:rPr>
              <a:t>Marketing rate in respect of F/G and level of demand</a:t>
            </a:r>
          </a:p>
          <a:p>
            <a:pPr marL="400050" indent="-400050" algn="just" eaLnBrk="1" fontAlgn="auto" hangingPunct="1">
              <a:spcBef>
                <a:spcPts val="0"/>
              </a:spcBef>
              <a:spcAft>
                <a:spcPts val="0"/>
              </a:spcAft>
              <a:buFont typeface="Arial" panose="020B0604020202020204" pitchFamily="34" charset="0"/>
              <a:buChar char="•"/>
              <a:defRPr/>
            </a:pPr>
            <a:r>
              <a:rPr lang="en-US" sz="2000" dirty="0">
                <a:latin typeface="+mn-lt"/>
                <a:cs typeface="+mn-cs"/>
              </a:rPr>
              <a:t>The flow rates across the system balance supply with demand.</a:t>
            </a:r>
          </a:p>
          <a:p>
            <a:pPr marL="400050" indent="-400050" algn="just" eaLnBrk="1" fontAlgn="auto" hangingPunct="1">
              <a:spcBef>
                <a:spcPts val="0"/>
              </a:spcBef>
              <a:spcAft>
                <a:spcPts val="0"/>
              </a:spcAft>
              <a:buFont typeface="Arial" panose="020B0604020202020204" pitchFamily="34" charset="0"/>
              <a:buChar char="•"/>
              <a:defRPr/>
            </a:pPr>
            <a:r>
              <a:rPr lang="en-US" sz="2000" dirty="0">
                <a:latin typeface="+mn-lt"/>
                <a:cs typeface="+mn-cs"/>
              </a:rPr>
              <a:t>A typical inventory flow cycle for manufacturing system is shown in the Figure</a:t>
            </a:r>
            <a:r>
              <a:rPr lang="en-US" dirty="0">
                <a:latin typeface="+mn-lt"/>
                <a:cs typeface="+mn-cs"/>
              </a:rPr>
              <a:t>:</a:t>
            </a:r>
          </a:p>
          <a:p>
            <a:pPr marL="400050" indent="-400050" algn="just" eaLnBrk="1" fontAlgn="auto" hangingPunct="1">
              <a:spcBef>
                <a:spcPts val="0"/>
              </a:spcBef>
              <a:spcAft>
                <a:spcPts val="0"/>
              </a:spcAft>
              <a:buFont typeface="+mj-lt"/>
              <a:buAutoNum type="romanLcPeriod"/>
              <a:defRPr/>
            </a:pPr>
            <a:endParaRPr lang="en-US" dirty="0">
              <a:latin typeface="+mn-lt"/>
              <a:cs typeface="+mn-cs"/>
            </a:endParaRPr>
          </a:p>
        </p:txBody>
      </p:sp>
    </p:spTree>
    <p:extLst>
      <p:ext uri="{BB962C8B-B14F-4D97-AF65-F5344CB8AC3E}">
        <p14:creationId xmlns:p14="http://schemas.microsoft.com/office/powerpoint/2010/main" val="225628045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455738"/>
            <a:ext cx="3429000" cy="887412"/>
          </a:xfrm>
        </p:spPr>
        <p:txBody>
          <a:bodyPr rtlCol="0">
            <a:noAutofit/>
          </a:bodyPr>
          <a:lstStyle/>
          <a:p>
            <a:pPr marL="342914" indent="-342914" defTabSz="914434" eaLnBrk="1" fontAlgn="auto" hangingPunct="1">
              <a:spcBef>
                <a:spcPct val="20000"/>
              </a:spcBef>
              <a:spcAft>
                <a:spcPts val="0"/>
              </a:spcAft>
              <a:defRPr/>
            </a:pPr>
            <a:r>
              <a:rPr lang="en-US" sz="2400" b="1" dirty="0" smtClean="0">
                <a:solidFill>
                  <a:srgbClr val="C0504D"/>
                </a:solidFill>
                <a:latin typeface="Century Gothic" pitchFamily="34" charset="0"/>
                <a:ea typeface="+mn-ea"/>
                <a:cs typeface="Arial" pitchFamily="34" charset="0"/>
              </a:rPr>
              <a:t>Concept of Inventory Flow Cycle</a:t>
            </a:r>
            <a:endParaRPr lang="en-US" sz="4000" dirty="0"/>
          </a:p>
        </p:txBody>
      </p:sp>
      <p:sp>
        <p:nvSpPr>
          <p:cNvPr id="6147" name="Slide Number Placeholder 2"/>
          <p:cNvSpPr>
            <a:spLocks noGrp="1"/>
          </p:cNvSpPr>
          <p:nvPr>
            <p:ph type="sldNum" sz="quarter" idx="12"/>
          </p:nvPr>
        </p:nvSpPr>
        <p:spPr bwMode="auto">
          <a:noFill/>
          <a:ln>
            <a:miter lim="800000"/>
            <a:headEnd/>
            <a:tailEnd/>
          </a:ln>
        </p:spPr>
        <p:txBody>
          <a:bodyPr/>
          <a:lstStyle/>
          <a:p>
            <a:fld id="{EDB39392-F851-4F11-B7EC-F0271B3C6347}" type="slidenum">
              <a:rPr lang="en-US"/>
              <a:pPr/>
              <a:t>52</a:t>
            </a:fld>
            <a:endParaRPr lang="en-US"/>
          </a:p>
        </p:txBody>
      </p:sp>
      <p:sp>
        <p:nvSpPr>
          <p:cNvPr id="4" name="TextBox 3"/>
          <p:cNvSpPr txBox="1"/>
          <p:nvPr/>
        </p:nvSpPr>
        <p:spPr>
          <a:xfrm>
            <a:off x="5105400" y="4476750"/>
            <a:ext cx="3962400" cy="647700"/>
          </a:xfrm>
          <a:prstGeom prst="rect">
            <a:avLst/>
          </a:prstGeom>
          <a:noFill/>
        </p:spPr>
        <p:txBody>
          <a:bodyPr wrap="none">
            <a:spAutoFit/>
          </a:bodyPr>
          <a:lstStyle/>
          <a:p>
            <a:pPr algn="ctr" eaLnBrk="1" fontAlgn="auto" hangingPunct="1">
              <a:spcBef>
                <a:spcPts val="0"/>
              </a:spcBef>
              <a:spcAft>
                <a:spcPts val="0"/>
              </a:spcAft>
              <a:defRPr/>
            </a:pPr>
            <a:r>
              <a:rPr lang="en-US" sz="1200" b="1" dirty="0">
                <a:solidFill>
                  <a:schemeClr val="bg1">
                    <a:lumMod val="85000"/>
                  </a:schemeClr>
                </a:solidFill>
                <a:latin typeface="+mn-lt"/>
                <a:cs typeface="+mn-cs"/>
              </a:rPr>
              <a:t>PROF PRADIP KUMAR RAY</a:t>
            </a:r>
          </a:p>
          <a:p>
            <a:pPr algn="ctr" eaLnBrk="1" fontAlgn="auto" hangingPunct="1">
              <a:spcBef>
                <a:spcPts val="0"/>
              </a:spcBef>
              <a:spcAft>
                <a:spcPts val="0"/>
              </a:spcAft>
              <a:defRPr/>
            </a:pPr>
            <a:r>
              <a:rPr lang="en-US" sz="1200" b="1" dirty="0">
                <a:solidFill>
                  <a:schemeClr val="bg1">
                    <a:lumMod val="85000"/>
                  </a:schemeClr>
                </a:solidFill>
                <a:latin typeface="+mn-lt"/>
                <a:cs typeface="+mn-cs"/>
              </a:rPr>
              <a:t>DEPARTMENT OF INDUSTRIAL AND SYSTEMS ENGINEERING</a:t>
            </a:r>
          </a:p>
          <a:p>
            <a:pPr algn="ctr" eaLnBrk="1" fontAlgn="auto" hangingPunct="1">
              <a:spcBef>
                <a:spcPts val="0"/>
              </a:spcBef>
              <a:spcAft>
                <a:spcPts val="0"/>
              </a:spcAft>
              <a:defRPr/>
            </a:pPr>
            <a:r>
              <a:rPr lang="en-US" sz="1200" b="1" dirty="0">
                <a:solidFill>
                  <a:schemeClr val="bg1">
                    <a:lumMod val="85000"/>
                  </a:schemeClr>
                </a:solidFill>
                <a:latin typeface="+mn-lt"/>
                <a:cs typeface="+mn-cs"/>
              </a:rPr>
              <a:t>IIT KHARAGPUR</a:t>
            </a:r>
          </a:p>
        </p:txBody>
      </p:sp>
      <p:grpSp>
        <p:nvGrpSpPr>
          <p:cNvPr id="6149" name="Group 66"/>
          <p:cNvGrpSpPr>
            <a:grpSpLocks/>
          </p:cNvGrpSpPr>
          <p:nvPr/>
        </p:nvGrpSpPr>
        <p:grpSpPr bwMode="auto">
          <a:xfrm>
            <a:off x="3744913" y="282575"/>
            <a:ext cx="3187700" cy="4162425"/>
            <a:chOff x="3744510" y="282223"/>
            <a:chExt cx="3187425" cy="4162166"/>
          </a:xfrm>
        </p:grpSpPr>
        <p:grpSp>
          <p:nvGrpSpPr>
            <p:cNvPr id="6150" name="Group 43"/>
            <p:cNvGrpSpPr>
              <a:grpSpLocks/>
            </p:cNvGrpSpPr>
            <p:nvPr/>
          </p:nvGrpSpPr>
          <p:grpSpPr bwMode="auto">
            <a:xfrm>
              <a:off x="3744510" y="601470"/>
              <a:ext cx="1752600" cy="3505200"/>
              <a:chOff x="3657600" y="590550"/>
              <a:chExt cx="1542861" cy="2788726"/>
            </a:xfrm>
          </p:grpSpPr>
          <p:sp>
            <p:nvSpPr>
              <p:cNvPr id="6" name="Rectangle 5"/>
              <p:cNvSpPr/>
              <p:nvPr/>
            </p:nvSpPr>
            <p:spPr>
              <a:xfrm>
                <a:off x="3657600" y="1048851"/>
                <a:ext cx="1524561" cy="381405"/>
              </a:xfrm>
              <a:prstGeom prst="rect">
                <a:avLst/>
              </a:prstGeom>
              <a:ln w="9525"/>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endParaRPr lang="en-US" sz="1100" dirty="0"/>
              </a:p>
              <a:p>
                <a:pPr algn="ctr" eaLnBrk="1" fontAlgn="auto" hangingPunct="1">
                  <a:spcBef>
                    <a:spcPts val="0"/>
                  </a:spcBef>
                  <a:spcAft>
                    <a:spcPts val="0"/>
                  </a:spcAft>
                  <a:defRPr/>
                </a:pPr>
                <a:r>
                  <a:rPr lang="en-US" sz="1100" dirty="0"/>
                  <a:t>R/M and Supplies</a:t>
                </a:r>
                <a:endParaRPr lang="en-US" dirty="0"/>
              </a:p>
            </p:txBody>
          </p:sp>
          <p:sp>
            <p:nvSpPr>
              <p:cNvPr id="8" name="Rectangle 7"/>
              <p:cNvSpPr/>
              <p:nvPr/>
            </p:nvSpPr>
            <p:spPr>
              <a:xfrm>
                <a:off x="3675766" y="2612360"/>
                <a:ext cx="1524562" cy="381405"/>
              </a:xfrm>
              <a:prstGeom prst="rect">
                <a:avLst/>
              </a:prstGeom>
              <a:ln w="9525"/>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endParaRPr lang="en-US" sz="1100" dirty="0"/>
              </a:p>
              <a:p>
                <a:pPr algn="ctr" eaLnBrk="1" fontAlgn="auto" hangingPunct="1">
                  <a:spcBef>
                    <a:spcPts val="0"/>
                  </a:spcBef>
                  <a:spcAft>
                    <a:spcPts val="0"/>
                  </a:spcAft>
                  <a:defRPr/>
                </a:pPr>
                <a:r>
                  <a:rPr lang="en-US" sz="1100" dirty="0"/>
                  <a:t>F/G</a:t>
                </a:r>
                <a:endParaRPr lang="en-US" dirty="0"/>
              </a:p>
            </p:txBody>
          </p:sp>
          <p:sp>
            <p:nvSpPr>
              <p:cNvPr id="9" name="Rectangle 8"/>
              <p:cNvSpPr/>
              <p:nvPr/>
            </p:nvSpPr>
            <p:spPr>
              <a:xfrm>
                <a:off x="3657600" y="1834395"/>
                <a:ext cx="1524561" cy="381405"/>
              </a:xfrm>
              <a:prstGeom prst="rect">
                <a:avLst/>
              </a:prstGeom>
              <a:ln w="9525"/>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endParaRPr lang="en-US" sz="1100" dirty="0"/>
              </a:p>
              <a:p>
                <a:pPr algn="ctr" eaLnBrk="1" fontAlgn="auto" hangingPunct="1">
                  <a:spcBef>
                    <a:spcPts val="0"/>
                  </a:spcBef>
                  <a:spcAft>
                    <a:spcPts val="0"/>
                  </a:spcAft>
                  <a:defRPr/>
                </a:pPr>
                <a:r>
                  <a:rPr lang="en-US" sz="1100" dirty="0"/>
                  <a:t>WIP</a:t>
                </a:r>
                <a:endParaRPr lang="en-US" dirty="0"/>
              </a:p>
            </p:txBody>
          </p:sp>
          <p:grpSp>
            <p:nvGrpSpPr>
              <p:cNvPr id="6166" name="Group 12"/>
              <p:cNvGrpSpPr>
                <a:grpSpLocks/>
              </p:cNvGrpSpPr>
              <p:nvPr/>
            </p:nvGrpSpPr>
            <p:grpSpPr bwMode="auto">
              <a:xfrm>
                <a:off x="4272481" y="590550"/>
                <a:ext cx="321398" cy="458723"/>
                <a:chOff x="4114800" y="742950"/>
                <a:chExt cx="321398" cy="622993"/>
              </a:xfrm>
            </p:grpSpPr>
            <p:cxnSp>
              <p:nvCxnSpPr>
                <p:cNvPr id="11" name="Straight Connector 10"/>
                <p:cNvCxnSpPr/>
                <p:nvPr/>
              </p:nvCxnSpPr>
              <p:spPr>
                <a:xfrm>
                  <a:off x="4114774" y="742757"/>
                  <a:ext cx="0" cy="622614"/>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4436176" y="742757"/>
                  <a:ext cx="0" cy="622614"/>
                </a:xfrm>
                <a:prstGeom prst="line">
                  <a:avLst/>
                </a:prstGeom>
              </p:spPr>
              <p:style>
                <a:lnRef idx="1">
                  <a:schemeClr val="dk1"/>
                </a:lnRef>
                <a:fillRef idx="0">
                  <a:schemeClr val="dk1"/>
                </a:fillRef>
                <a:effectRef idx="0">
                  <a:schemeClr val="dk1"/>
                </a:effectRef>
                <a:fontRef idx="minor">
                  <a:schemeClr val="tx1"/>
                </a:fontRef>
              </p:style>
            </p:cxnSp>
          </p:grpSp>
          <p:grpSp>
            <p:nvGrpSpPr>
              <p:cNvPr id="6167" name="Group 16"/>
              <p:cNvGrpSpPr>
                <a:grpSpLocks/>
              </p:cNvGrpSpPr>
              <p:nvPr/>
            </p:nvGrpSpPr>
            <p:grpSpPr bwMode="auto">
              <a:xfrm>
                <a:off x="4266068" y="2998277"/>
                <a:ext cx="327811" cy="380999"/>
                <a:chOff x="4114800" y="742950"/>
                <a:chExt cx="295318" cy="622993"/>
              </a:xfrm>
            </p:grpSpPr>
            <p:cxnSp>
              <p:nvCxnSpPr>
                <p:cNvPr id="18" name="Straight Connector 17"/>
                <p:cNvCxnSpPr/>
                <p:nvPr/>
              </p:nvCxnSpPr>
              <p:spPr>
                <a:xfrm>
                  <a:off x="4114259" y="725248"/>
                  <a:ext cx="0" cy="640178"/>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4410098" y="725248"/>
                  <a:ext cx="0" cy="640178"/>
                </a:xfrm>
                <a:prstGeom prst="line">
                  <a:avLst/>
                </a:prstGeom>
              </p:spPr>
              <p:style>
                <a:lnRef idx="1">
                  <a:schemeClr val="dk1"/>
                </a:lnRef>
                <a:fillRef idx="0">
                  <a:schemeClr val="dk1"/>
                </a:fillRef>
                <a:effectRef idx="0">
                  <a:schemeClr val="dk1"/>
                </a:effectRef>
                <a:fontRef idx="minor">
                  <a:schemeClr val="tx1"/>
                </a:fontRef>
              </p:style>
            </p:cxnSp>
          </p:grpSp>
          <p:grpSp>
            <p:nvGrpSpPr>
              <p:cNvPr id="6168" name="Group 19"/>
              <p:cNvGrpSpPr>
                <a:grpSpLocks/>
              </p:cNvGrpSpPr>
              <p:nvPr/>
            </p:nvGrpSpPr>
            <p:grpSpPr bwMode="auto">
              <a:xfrm>
                <a:off x="4272481" y="2226866"/>
                <a:ext cx="321398" cy="394007"/>
                <a:chOff x="4114800" y="742950"/>
                <a:chExt cx="321398" cy="622993"/>
              </a:xfrm>
            </p:grpSpPr>
            <p:cxnSp>
              <p:nvCxnSpPr>
                <p:cNvPr id="21" name="Straight Connector 20"/>
                <p:cNvCxnSpPr/>
                <p:nvPr/>
              </p:nvCxnSpPr>
              <p:spPr>
                <a:xfrm>
                  <a:off x="4114774" y="743425"/>
                  <a:ext cx="0" cy="62303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4436176" y="743425"/>
                  <a:ext cx="0" cy="623037"/>
                </a:xfrm>
                <a:prstGeom prst="line">
                  <a:avLst/>
                </a:prstGeom>
              </p:spPr>
              <p:style>
                <a:lnRef idx="1">
                  <a:schemeClr val="dk1"/>
                </a:lnRef>
                <a:fillRef idx="0">
                  <a:schemeClr val="dk1"/>
                </a:fillRef>
                <a:effectRef idx="0">
                  <a:schemeClr val="dk1"/>
                </a:effectRef>
                <a:fontRef idx="minor">
                  <a:schemeClr val="tx1"/>
                </a:fontRef>
              </p:style>
            </p:cxnSp>
          </p:grpSp>
          <p:grpSp>
            <p:nvGrpSpPr>
              <p:cNvPr id="6169" name="Group 22"/>
              <p:cNvGrpSpPr>
                <a:grpSpLocks/>
              </p:cNvGrpSpPr>
              <p:nvPr/>
            </p:nvGrpSpPr>
            <p:grpSpPr bwMode="auto">
              <a:xfrm>
                <a:off x="4272481" y="1443376"/>
                <a:ext cx="321398" cy="391698"/>
                <a:chOff x="4114800" y="742950"/>
                <a:chExt cx="321398" cy="622993"/>
              </a:xfrm>
            </p:grpSpPr>
            <p:cxnSp>
              <p:nvCxnSpPr>
                <p:cNvPr id="24" name="Straight Connector 23"/>
                <p:cNvCxnSpPr/>
                <p:nvPr/>
              </p:nvCxnSpPr>
              <p:spPr>
                <a:xfrm>
                  <a:off x="4114774" y="742171"/>
                  <a:ext cx="0" cy="606622"/>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4436176" y="742171"/>
                  <a:ext cx="0" cy="606622"/>
                </a:xfrm>
                <a:prstGeom prst="line">
                  <a:avLst/>
                </a:prstGeom>
              </p:spPr>
              <p:style>
                <a:lnRef idx="1">
                  <a:schemeClr val="dk1"/>
                </a:lnRef>
                <a:fillRef idx="0">
                  <a:schemeClr val="dk1"/>
                </a:fillRef>
                <a:effectRef idx="0">
                  <a:schemeClr val="dk1"/>
                </a:effectRef>
                <a:fontRef idx="minor">
                  <a:schemeClr val="tx1"/>
                </a:fontRef>
              </p:style>
            </p:cxnSp>
          </p:grpSp>
          <p:sp>
            <p:nvSpPr>
              <p:cNvPr id="27" name="Flowchart: Summing Junction 26"/>
              <p:cNvSpPr/>
              <p:nvPr/>
            </p:nvSpPr>
            <p:spPr>
              <a:xfrm>
                <a:off x="4280840" y="683865"/>
                <a:ext cx="307428" cy="210909"/>
              </a:xfrm>
              <a:prstGeom prst="flowChartSummingJunction">
                <a:avLst/>
              </a:prstGeom>
              <a:ln w="9525"/>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31" name="Flowchart: Summing Junction 30"/>
              <p:cNvSpPr/>
              <p:nvPr/>
            </p:nvSpPr>
            <p:spPr>
              <a:xfrm>
                <a:off x="4279442" y="1541395"/>
                <a:ext cx="307428" cy="212172"/>
              </a:xfrm>
              <a:prstGeom prst="flowChartSummingJunction">
                <a:avLst/>
              </a:prstGeom>
              <a:ln w="9525"/>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32" name="Flowchart: Summing Junction 31"/>
              <p:cNvSpPr/>
              <p:nvPr/>
            </p:nvSpPr>
            <p:spPr>
              <a:xfrm>
                <a:off x="4279442" y="2319360"/>
                <a:ext cx="307428" cy="212172"/>
              </a:xfrm>
              <a:prstGeom prst="flowChartSummingJunction">
                <a:avLst/>
              </a:prstGeom>
              <a:ln w="9525"/>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33" name="Flowchart: Summing Junction 32"/>
              <p:cNvSpPr/>
              <p:nvPr/>
            </p:nvSpPr>
            <p:spPr>
              <a:xfrm>
                <a:off x="4276647" y="3089748"/>
                <a:ext cx="307428" cy="210910"/>
              </a:xfrm>
              <a:prstGeom prst="flowChartSummingJunction">
                <a:avLst/>
              </a:prstGeom>
              <a:ln w="9525"/>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endParaRPr lang="en-US"/>
              </a:p>
            </p:txBody>
          </p:sp>
          <p:cxnSp>
            <p:nvCxnSpPr>
              <p:cNvPr id="40" name="Straight Connector 39"/>
              <p:cNvCxnSpPr/>
              <p:nvPr/>
            </p:nvCxnSpPr>
            <p:spPr>
              <a:xfrm>
                <a:off x="3657600" y="1200403"/>
                <a:ext cx="1524561" cy="0"/>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a:off x="3675766" y="1975843"/>
                <a:ext cx="1524562" cy="0"/>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a:off x="3675766" y="2763912"/>
                <a:ext cx="1524562" cy="0"/>
              </a:xfrm>
              <a:prstGeom prst="line">
                <a:avLst/>
              </a:prstGeom>
              <a:ln w="12700">
                <a:prstDash val="dash"/>
              </a:ln>
            </p:spPr>
            <p:style>
              <a:lnRef idx="1">
                <a:schemeClr val="dk1"/>
              </a:lnRef>
              <a:fillRef idx="0">
                <a:schemeClr val="dk1"/>
              </a:fillRef>
              <a:effectRef idx="0">
                <a:schemeClr val="dk1"/>
              </a:effectRef>
              <a:fontRef idx="minor">
                <a:schemeClr val="tx1"/>
              </a:fontRef>
            </p:style>
          </p:cxnSp>
        </p:grpSp>
        <p:sp>
          <p:nvSpPr>
            <p:cNvPr id="45" name="Rectangle 44"/>
            <p:cNvSpPr/>
            <p:nvPr/>
          </p:nvSpPr>
          <p:spPr>
            <a:xfrm>
              <a:off x="4354057" y="282223"/>
              <a:ext cx="533354" cy="239698"/>
            </a:xfrm>
            <a:prstGeom prst="rect">
              <a:avLst/>
            </a:prstGeom>
            <a:noFill/>
            <a:ln w="9525">
              <a:noFill/>
            </a:ln>
          </p:spPr>
          <p:style>
            <a:lnRef idx="2">
              <a:schemeClr val="dk1"/>
            </a:lnRef>
            <a:fillRef idx="1">
              <a:schemeClr val="lt1"/>
            </a:fillRef>
            <a:effectRef idx="0">
              <a:schemeClr val="dk1"/>
            </a:effectRef>
            <a:fontRef idx="minor">
              <a:schemeClr val="dk1"/>
            </a:fontRef>
          </p:style>
          <p:txBody>
            <a:bodyPr lIns="0" tIns="0" rIns="0" bIns="0" anchor="ctr"/>
            <a:lstStyle/>
            <a:p>
              <a:pPr algn="ctr" eaLnBrk="1" fontAlgn="auto" hangingPunct="1">
                <a:spcBef>
                  <a:spcPts val="0"/>
                </a:spcBef>
                <a:spcAft>
                  <a:spcPts val="0"/>
                </a:spcAft>
                <a:defRPr/>
              </a:pPr>
              <a:r>
                <a:rPr lang="en-US" sz="1100" dirty="0"/>
                <a:t>Supply</a:t>
              </a:r>
              <a:endParaRPr lang="en-US" dirty="0"/>
            </a:p>
          </p:txBody>
        </p:sp>
        <p:sp useBgFill="1">
          <p:nvSpPr>
            <p:cNvPr id="46" name="Rectangle 45"/>
            <p:cNvSpPr/>
            <p:nvPr/>
          </p:nvSpPr>
          <p:spPr>
            <a:xfrm>
              <a:off x="5865227" y="731458"/>
              <a:ext cx="839715" cy="239697"/>
            </a:xfrm>
            <a:prstGeom prst="rect">
              <a:avLst/>
            </a:prstGeom>
            <a:ln w="9525">
              <a:noFill/>
            </a:ln>
          </p:spPr>
          <p:style>
            <a:lnRef idx="2">
              <a:schemeClr val="dk1"/>
            </a:lnRef>
            <a:fillRef idx="1">
              <a:schemeClr val="lt1"/>
            </a:fillRef>
            <a:effectRef idx="0">
              <a:schemeClr val="dk1"/>
            </a:effectRef>
            <a:fontRef idx="minor">
              <a:schemeClr val="dk1"/>
            </a:fontRef>
          </p:style>
          <p:txBody>
            <a:bodyPr lIns="0" tIns="0" rIns="0" bIns="0" anchor="ctr"/>
            <a:lstStyle/>
            <a:p>
              <a:pPr algn="ctr" eaLnBrk="1" fontAlgn="auto" hangingPunct="1">
                <a:spcBef>
                  <a:spcPts val="0"/>
                </a:spcBef>
                <a:spcAft>
                  <a:spcPts val="0"/>
                </a:spcAft>
                <a:defRPr/>
              </a:pPr>
              <a:r>
                <a:rPr lang="en-US" sz="1100" dirty="0"/>
                <a:t>Purchasing</a:t>
              </a:r>
              <a:endParaRPr lang="en-US" dirty="0"/>
            </a:p>
          </p:txBody>
        </p:sp>
        <p:sp useBgFill="1">
          <p:nvSpPr>
            <p:cNvPr id="47" name="Rectangle 46"/>
            <p:cNvSpPr/>
            <p:nvPr/>
          </p:nvSpPr>
          <p:spPr>
            <a:xfrm>
              <a:off x="5866814" y="1809303"/>
              <a:ext cx="1065121" cy="239698"/>
            </a:xfrm>
            <a:prstGeom prst="rect">
              <a:avLst/>
            </a:prstGeom>
            <a:ln w="9525">
              <a:noFill/>
            </a:ln>
          </p:spPr>
          <p:style>
            <a:lnRef idx="2">
              <a:schemeClr val="dk1"/>
            </a:lnRef>
            <a:fillRef idx="1">
              <a:schemeClr val="lt1"/>
            </a:fillRef>
            <a:effectRef idx="0">
              <a:schemeClr val="dk1"/>
            </a:effectRef>
            <a:fontRef idx="minor">
              <a:schemeClr val="dk1"/>
            </a:fontRef>
          </p:style>
          <p:txBody>
            <a:bodyPr lIns="0" tIns="0" rIns="0" bIns="0" anchor="ctr"/>
            <a:lstStyle/>
            <a:p>
              <a:pPr algn="ctr" eaLnBrk="1" fontAlgn="auto" hangingPunct="1">
                <a:spcBef>
                  <a:spcPts val="0"/>
                </a:spcBef>
                <a:spcAft>
                  <a:spcPts val="0"/>
                </a:spcAft>
                <a:defRPr/>
              </a:pPr>
              <a:r>
                <a:rPr lang="en-US" sz="1100" dirty="0"/>
                <a:t>Production control</a:t>
              </a:r>
              <a:endParaRPr lang="en-US" dirty="0"/>
            </a:p>
          </p:txBody>
        </p:sp>
        <p:sp useBgFill="1">
          <p:nvSpPr>
            <p:cNvPr id="48" name="Rectangle 47"/>
            <p:cNvSpPr/>
            <p:nvPr/>
          </p:nvSpPr>
          <p:spPr>
            <a:xfrm>
              <a:off x="5866814" y="2783967"/>
              <a:ext cx="1065121" cy="239698"/>
            </a:xfrm>
            <a:prstGeom prst="rect">
              <a:avLst/>
            </a:prstGeom>
            <a:ln w="9525">
              <a:noFill/>
            </a:ln>
          </p:spPr>
          <p:style>
            <a:lnRef idx="2">
              <a:schemeClr val="dk1"/>
            </a:lnRef>
            <a:fillRef idx="1">
              <a:schemeClr val="lt1"/>
            </a:fillRef>
            <a:effectRef idx="0">
              <a:schemeClr val="dk1"/>
            </a:effectRef>
            <a:fontRef idx="minor">
              <a:schemeClr val="dk1"/>
            </a:fontRef>
          </p:style>
          <p:txBody>
            <a:bodyPr lIns="0" tIns="0" rIns="0" bIns="0" anchor="ctr"/>
            <a:lstStyle/>
            <a:p>
              <a:pPr algn="ctr" eaLnBrk="1" fontAlgn="auto" hangingPunct="1">
                <a:spcBef>
                  <a:spcPts val="0"/>
                </a:spcBef>
                <a:spcAft>
                  <a:spcPts val="0"/>
                </a:spcAft>
                <a:defRPr/>
              </a:pPr>
              <a:r>
                <a:rPr lang="en-US" sz="1100" dirty="0"/>
                <a:t>Production control</a:t>
              </a:r>
              <a:endParaRPr lang="en-US" dirty="0"/>
            </a:p>
          </p:txBody>
        </p:sp>
        <p:sp useBgFill="1">
          <p:nvSpPr>
            <p:cNvPr id="49" name="Rectangle 48"/>
            <p:cNvSpPr/>
            <p:nvPr/>
          </p:nvSpPr>
          <p:spPr>
            <a:xfrm>
              <a:off x="5865227" y="3758632"/>
              <a:ext cx="839715" cy="239698"/>
            </a:xfrm>
            <a:prstGeom prst="rect">
              <a:avLst/>
            </a:prstGeom>
            <a:ln w="9525">
              <a:noFill/>
            </a:ln>
          </p:spPr>
          <p:style>
            <a:lnRef idx="2">
              <a:schemeClr val="dk1"/>
            </a:lnRef>
            <a:fillRef idx="1">
              <a:schemeClr val="lt1"/>
            </a:fillRef>
            <a:effectRef idx="0">
              <a:schemeClr val="dk1"/>
            </a:effectRef>
            <a:fontRef idx="minor">
              <a:schemeClr val="dk1"/>
            </a:fontRef>
          </p:style>
          <p:txBody>
            <a:bodyPr lIns="0" tIns="0" rIns="0" bIns="0" anchor="ctr"/>
            <a:lstStyle/>
            <a:p>
              <a:pPr algn="ctr" eaLnBrk="1" fontAlgn="auto" hangingPunct="1">
                <a:spcBef>
                  <a:spcPts val="0"/>
                </a:spcBef>
                <a:spcAft>
                  <a:spcPts val="0"/>
                </a:spcAft>
                <a:defRPr/>
              </a:pPr>
              <a:r>
                <a:rPr lang="en-US" sz="1100" dirty="0"/>
                <a:t>Marketing</a:t>
              </a:r>
              <a:endParaRPr lang="en-US" dirty="0"/>
            </a:p>
          </p:txBody>
        </p:sp>
        <p:sp useBgFill="1">
          <p:nvSpPr>
            <p:cNvPr id="50" name="Rectangle 49"/>
            <p:cNvSpPr/>
            <p:nvPr/>
          </p:nvSpPr>
          <p:spPr>
            <a:xfrm>
              <a:off x="4354057" y="4204692"/>
              <a:ext cx="533354" cy="239697"/>
            </a:xfrm>
            <a:prstGeom prst="rect">
              <a:avLst/>
            </a:prstGeom>
            <a:ln w="9525">
              <a:noFill/>
            </a:ln>
          </p:spPr>
          <p:style>
            <a:lnRef idx="2">
              <a:schemeClr val="dk1"/>
            </a:lnRef>
            <a:fillRef idx="1">
              <a:schemeClr val="lt1"/>
            </a:fillRef>
            <a:effectRef idx="0">
              <a:schemeClr val="dk1"/>
            </a:effectRef>
            <a:fontRef idx="minor">
              <a:schemeClr val="dk1"/>
            </a:fontRef>
          </p:style>
          <p:txBody>
            <a:bodyPr lIns="0" tIns="0" rIns="0" bIns="0" anchor="ctr"/>
            <a:lstStyle/>
            <a:p>
              <a:pPr algn="ctr" eaLnBrk="1" fontAlgn="auto" hangingPunct="1">
                <a:spcBef>
                  <a:spcPts val="0"/>
                </a:spcBef>
                <a:spcAft>
                  <a:spcPts val="0"/>
                </a:spcAft>
                <a:defRPr/>
              </a:pPr>
              <a:r>
                <a:rPr lang="en-US" sz="1100" dirty="0"/>
                <a:t>Demand</a:t>
              </a:r>
              <a:endParaRPr lang="en-US" dirty="0"/>
            </a:p>
          </p:txBody>
        </p:sp>
        <p:cxnSp>
          <p:nvCxnSpPr>
            <p:cNvPr id="53" name="Straight Arrow Connector 52"/>
            <p:cNvCxnSpPr>
              <a:stCxn id="45" idx="2"/>
            </p:cNvCxnSpPr>
            <p:nvPr/>
          </p:nvCxnSpPr>
          <p:spPr>
            <a:xfrm flipH="1">
              <a:off x="4620734" y="521921"/>
              <a:ext cx="0" cy="1968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p:cNvCxnSpPr>
              <a:stCxn id="46" idx="1"/>
              <a:endCxn id="27" idx="6"/>
            </p:cNvCxnSpPr>
            <p:nvPr/>
          </p:nvCxnSpPr>
          <p:spPr>
            <a:xfrm flipH="1">
              <a:off x="4801694" y="852101"/>
              <a:ext cx="10635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p:cNvCxnSpPr>
              <a:stCxn id="47" idx="1"/>
              <a:endCxn id="31" idx="6"/>
            </p:cNvCxnSpPr>
            <p:nvPr/>
          </p:nvCxnSpPr>
          <p:spPr>
            <a:xfrm flipH="1">
              <a:off x="4800106" y="1929945"/>
              <a:ext cx="10667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p:cNvCxnSpPr>
              <a:stCxn id="48" idx="1"/>
              <a:endCxn id="32" idx="6"/>
            </p:cNvCxnSpPr>
            <p:nvPr/>
          </p:nvCxnSpPr>
          <p:spPr>
            <a:xfrm flipH="1">
              <a:off x="4800106" y="2904610"/>
              <a:ext cx="1066708" cy="31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p:cNvCxnSpPr>
              <a:stCxn id="49" idx="1"/>
              <a:endCxn id="33" idx="6"/>
            </p:cNvCxnSpPr>
            <p:nvPr/>
          </p:nvCxnSpPr>
          <p:spPr>
            <a:xfrm flipH="1" flipV="1">
              <a:off x="4796931" y="3876099"/>
              <a:ext cx="1068296" cy="31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flipH="1">
              <a:off x="4622321" y="4007854"/>
              <a:ext cx="0" cy="1968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34146068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9875"/>
            <a:ext cx="7467600" cy="609600"/>
          </a:xfrm>
        </p:spPr>
        <p:txBody>
          <a:bodyPr rtlCol="0">
            <a:normAutofit/>
          </a:bodyPr>
          <a:lstStyle/>
          <a:p>
            <a:pPr marL="342914" indent="-342914" defTabSz="914434" eaLnBrk="1" fontAlgn="auto" hangingPunct="1">
              <a:spcBef>
                <a:spcPct val="20000"/>
              </a:spcBef>
              <a:spcAft>
                <a:spcPts val="0"/>
              </a:spcAft>
              <a:defRPr/>
            </a:pPr>
            <a:r>
              <a:rPr lang="en-US" sz="2800" b="1" dirty="0" smtClean="0">
                <a:solidFill>
                  <a:srgbClr val="C0504D"/>
                </a:solidFill>
                <a:latin typeface="Century Gothic" pitchFamily="34" charset="0"/>
                <a:ea typeface="+mn-ea"/>
                <a:cs typeface="Arial" pitchFamily="34" charset="0"/>
              </a:rPr>
              <a:t>Concept of Inventory Flow Cycle</a:t>
            </a:r>
            <a:endParaRPr lang="en-US" sz="4800" dirty="0"/>
          </a:p>
        </p:txBody>
      </p:sp>
      <p:sp>
        <p:nvSpPr>
          <p:cNvPr id="7171" name="Slide Number Placeholder 2"/>
          <p:cNvSpPr>
            <a:spLocks noGrp="1"/>
          </p:cNvSpPr>
          <p:nvPr>
            <p:ph type="sldNum" sz="quarter" idx="12"/>
          </p:nvPr>
        </p:nvSpPr>
        <p:spPr bwMode="auto">
          <a:noFill/>
          <a:ln>
            <a:miter lim="800000"/>
            <a:headEnd/>
            <a:tailEnd/>
          </a:ln>
        </p:spPr>
        <p:txBody>
          <a:bodyPr/>
          <a:lstStyle/>
          <a:p>
            <a:fld id="{D8045E15-EE8A-4838-8F62-7704E490499F}" type="slidenum">
              <a:rPr lang="en-US"/>
              <a:pPr/>
              <a:t>53</a:t>
            </a:fld>
            <a:endParaRPr lang="en-US"/>
          </a:p>
        </p:txBody>
      </p:sp>
      <p:sp>
        <p:nvSpPr>
          <p:cNvPr id="4" name="TextBox 3"/>
          <p:cNvSpPr txBox="1"/>
          <p:nvPr/>
        </p:nvSpPr>
        <p:spPr>
          <a:xfrm>
            <a:off x="5105400" y="4476750"/>
            <a:ext cx="3962400" cy="647700"/>
          </a:xfrm>
          <a:prstGeom prst="rect">
            <a:avLst/>
          </a:prstGeom>
          <a:noFill/>
        </p:spPr>
        <p:txBody>
          <a:bodyPr wrap="none">
            <a:spAutoFit/>
          </a:bodyPr>
          <a:lstStyle/>
          <a:p>
            <a:pPr algn="ctr" eaLnBrk="1" fontAlgn="auto" hangingPunct="1">
              <a:spcBef>
                <a:spcPts val="0"/>
              </a:spcBef>
              <a:spcAft>
                <a:spcPts val="0"/>
              </a:spcAft>
              <a:defRPr/>
            </a:pPr>
            <a:r>
              <a:rPr lang="en-US" sz="1200" b="1" dirty="0">
                <a:solidFill>
                  <a:schemeClr val="bg1">
                    <a:lumMod val="85000"/>
                  </a:schemeClr>
                </a:solidFill>
                <a:latin typeface="+mn-lt"/>
                <a:cs typeface="+mn-cs"/>
              </a:rPr>
              <a:t>PROF PRADIP KUMAR RAY</a:t>
            </a:r>
          </a:p>
          <a:p>
            <a:pPr algn="ctr" eaLnBrk="1" fontAlgn="auto" hangingPunct="1">
              <a:spcBef>
                <a:spcPts val="0"/>
              </a:spcBef>
              <a:spcAft>
                <a:spcPts val="0"/>
              </a:spcAft>
              <a:defRPr/>
            </a:pPr>
            <a:r>
              <a:rPr lang="en-US" sz="1200" b="1" dirty="0">
                <a:solidFill>
                  <a:schemeClr val="bg1">
                    <a:lumMod val="85000"/>
                  </a:schemeClr>
                </a:solidFill>
                <a:latin typeface="+mn-lt"/>
                <a:cs typeface="+mn-cs"/>
              </a:rPr>
              <a:t>DEPARTMENT OF INDUSTRIAL AND SYSTEMS ENGINEERING</a:t>
            </a:r>
          </a:p>
          <a:p>
            <a:pPr algn="ctr" eaLnBrk="1" fontAlgn="auto" hangingPunct="1">
              <a:spcBef>
                <a:spcPts val="0"/>
              </a:spcBef>
              <a:spcAft>
                <a:spcPts val="0"/>
              </a:spcAft>
              <a:defRPr/>
            </a:pPr>
            <a:r>
              <a:rPr lang="en-US" sz="1200" b="1" dirty="0">
                <a:solidFill>
                  <a:schemeClr val="bg1">
                    <a:lumMod val="85000"/>
                  </a:schemeClr>
                </a:solidFill>
                <a:latin typeface="+mn-lt"/>
                <a:cs typeface="+mn-cs"/>
              </a:rPr>
              <a:t>IIT KHARAGPUR</a:t>
            </a:r>
          </a:p>
        </p:txBody>
      </p:sp>
      <p:sp>
        <p:nvSpPr>
          <p:cNvPr id="5" name="TextBox 4"/>
          <p:cNvSpPr txBox="1"/>
          <p:nvPr/>
        </p:nvSpPr>
        <p:spPr>
          <a:xfrm>
            <a:off x="304800" y="1885950"/>
            <a:ext cx="8458200" cy="1292225"/>
          </a:xfrm>
          <a:prstGeom prst="rect">
            <a:avLst/>
          </a:prstGeom>
          <a:noFill/>
        </p:spPr>
        <p:txBody>
          <a:bodyPr>
            <a:spAutoFit/>
          </a:bodyPr>
          <a:lstStyle/>
          <a:p>
            <a:pPr marL="285750" indent="-285750" algn="just" eaLnBrk="1" fontAlgn="auto" hangingPunct="1">
              <a:spcBef>
                <a:spcPts val="0"/>
              </a:spcBef>
              <a:spcAft>
                <a:spcPts val="0"/>
              </a:spcAft>
              <a:buFont typeface="Arial" panose="020B0604020202020204" pitchFamily="34" charset="0"/>
              <a:buChar char="•"/>
              <a:defRPr/>
            </a:pPr>
            <a:r>
              <a:rPr lang="en-US" sz="2000" dirty="0">
                <a:latin typeface="+mn-lt"/>
                <a:cs typeface="+mn-cs"/>
              </a:rPr>
              <a:t>How would you represent mathematically the relationship between supply and demand considering flow rates of different types of inventory with relevant control parameters?</a:t>
            </a:r>
          </a:p>
          <a:p>
            <a:pPr marL="400050" indent="-400050" algn="just" eaLnBrk="1" fontAlgn="auto" hangingPunct="1">
              <a:spcBef>
                <a:spcPts val="0"/>
              </a:spcBef>
              <a:spcAft>
                <a:spcPts val="0"/>
              </a:spcAft>
              <a:buFont typeface="+mj-lt"/>
              <a:buAutoNum type="romanLcPeriod"/>
              <a:defRPr/>
            </a:pPr>
            <a:endParaRPr lang="en-US" dirty="0">
              <a:latin typeface="+mn-lt"/>
              <a:cs typeface="+mn-cs"/>
            </a:endParaRPr>
          </a:p>
        </p:txBody>
      </p:sp>
    </p:spTree>
    <p:extLst>
      <p:ext uri="{BB962C8B-B14F-4D97-AF65-F5344CB8AC3E}">
        <p14:creationId xmlns:p14="http://schemas.microsoft.com/office/powerpoint/2010/main" val="77315205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9875"/>
            <a:ext cx="7467600" cy="609600"/>
          </a:xfrm>
        </p:spPr>
        <p:txBody>
          <a:bodyPr rtlCol="0">
            <a:normAutofit/>
          </a:bodyPr>
          <a:lstStyle/>
          <a:p>
            <a:pPr marL="342914" indent="-342914" defTabSz="914434" eaLnBrk="1" fontAlgn="auto" hangingPunct="1">
              <a:spcBef>
                <a:spcPct val="20000"/>
              </a:spcBef>
              <a:spcAft>
                <a:spcPts val="0"/>
              </a:spcAft>
              <a:defRPr/>
            </a:pPr>
            <a:r>
              <a:rPr lang="en-US" sz="2800" b="1" dirty="0" smtClean="0">
                <a:solidFill>
                  <a:srgbClr val="C0504D"/>
                </a:solidFill>
                <a:latin typeface="Century Gothic" pitchFamily="34" charset="0"/>
                <a:ea typeface="+mn-ea"/>
                <a:cs typeface="Arial" pitchFamily="34" charset="0"/>
              </a:rPr>
              <a:t>Concept of Inventory Flow Cycle</a:t>
            </a:r>
            <a:endParaRPr lang="en-US" sz="4800" dirty="0"/>
          </a:p>
        </p:txBody>
      </p:sp>
      <p:sp>
        <p:nvSpPr>
          <p:cNvPr id="8195" name="Slide Number Placeholder 2"/>
          <p:cNvSpPr>
            <a:spLocks noGrp="1"/>
          </p:cNvSpPr>
          <p:nvPr>
            <p:ph type="sldNum" sz="quarter" idx="12"/>
          </p:nvPr>
        </p:nvSpPr>
        <p:spPr bwMode="auto">
          <a:noFill/>
          <a:ln>
            <a:miter lim="800000"/>
            <a:headEnd/>
            <a:tailEnd/>
          </a:ln>
        </p:spPr>
        <p:txBody>
          <a:bodyPr/>
          <a:lstStyle/>
          <a:p>
            <a:fld id="{DEA4415A-A7C5-4A1E-8F4F-868F5EC5AC38}" type="slidenum">
              <a:rPr lang="en-US"/>
              <a:pPr/>
              <a:t>54</a:t>
            </a:fld>
            <a:endParaRPr lang="en-US"/>
          </a:p>
        </p:txBody>
      </p:sp>
      <p:sp>
        <p:nvSpPr>
          <p:cNvPr id="4" name="TextBox 3"/>
          <p:cNvSpPr txBox="1"/>
          <p:nvPr/>
        </p:nvSpPr>
        <p:spPr>
          <a:xfrm>
            <a:off x="5105400" y="4476750"/>
            <a:ext cx="3962400" cy="647700"/>
          </a:xfrm>
          <a:prstGeom prst="rect">
            <a:avLst/>
          </a:prstGeom>
          <a:noFill/>
        </p:spPr>
        <p:txBody>
          <a:bodyPr wrap="none">
            <a:spAutoFit/>
          </a:bodyPr>
          <a:lstStyle/>
          <a:p>
            <a:pPr algn="ctr" eaLnBrk="1" fontAlgn="auto" hangingPunct="1">
              <a:spcBef>
                <a:spcPts val="0"/>
              </a:spcBef>
              <a:spcAft>
                <a:spcPts val="0"/>
              </a:spcAft>
              <a:defRPr/>
            </a:pPr>
            <a:r>
              <a:rPr lang="en-US" sz="1200" b="1" dirty="0">
                <a:solidFill>
                  <a:schemeClr val="bg1">
                    <a:lumMod val="85000"/>
                  </a:schemeClr>
                </a:solidFill>
                <a:latin typeface="+mn-lt"/>
                <a:cs typeface="+mn-cs"/>
              </a:rPr>
              <a:t>PROF PRADIP KUMAR RAY</a:t>
            </a:r>
          </a:p>
          <a:p>
            <a:pPr algn="ctr" eaLnBrk="1" fontAlgn="auto" hangingPunct="1">
              <a:spcBef>
                <a:spcPts val="0"/>
              </a:spcBef>
              <a:spcAft>
                <a:spcPts val="0"/>
              </a:spcAft>
              <a:defRPr/>
            </a:pPr>
            <a:r>
              <a:rPr lang="en-US" sz="1200" b="1" dirty="0">
                <a:solidFill>
                  <a:schemeClr val="bg1">
                    <a:lumMod val="85000"/>
                  </a:schemeClr>
                </a:solidFill>
                <a:latin typeface="+mn-lt"/>
                <a:cs typeface="+mn-cs"/>
              </a:rPr>
              <a:t>DEPARTMENT OF INDUSTRIAL AND SYSTEMS ENGINEERING</a:t>
            </a:r>
          </a:p>
          <a:p>
            <a:pPr algn="ctr" eaLnBrk="1" fontAlgn="auto" hangingPunct="1">
              <a:spcBef>
                <a:spcPts val="0"/>
              </a:spcBef>
              <a:spcAft>
                <a:spcPts val="0"/>
              </a:spcAft>
              <a:defRPr/>
            </a:pPr>
            <a:r>
              <a:rPr lang="en-US" sz="1200" b="1" dirty="0">
                <a:solidFill>
                  <a:schemeClr val="bg1">
                    <a:lumMod val="85000"/>
                  </a:schemeClr>
                </a:solidFill>
                <a:latin typeface="+mn-lt"/>
                <a:cs typeface="+mn-cs"/>
              </a:rPr>
              <a:t>IIT KHARAGPUR</a:t>
            </a:r>
          </a:p>
        </p:txBody>
      </p:sp>
      <p:sp>
        <p:nvSpPr>
          <p:cNvPr id="5" name="TextBox 4"/>
          <p:cNvSpPr txBox="1"/>
          <p:nvPr/>
        </p:nvSpPr>
        <p:spPr>
          <a:xfrm>
            <a:off x="304800" y="895350"/>
            <a:ext cx="8458200" cy="3754874"/>
          </a:xfrm>
          <a:prstGeom prst="rect">
            <a:avLst/>
          </a:prstGeom>
          <a:noFill/>
        </p:spPr>
        <p:txBody>
          <a:bodyPr>
            <a:spAutoFit/>
          </a:bodyPr>
          <a:lstStyle/>
          <a:p>
            <a:pPr marL="285750" indent="-285750" algn="just" eaLnBrk="1" fontAlgn="auto" hangingPunct="1">
              <a:spcBef>
                <a:spcPts val="0"/>
              </a:spcBef>
              <a:spcAft>
                <a:spcPts val="0"/>
              </a:spcAft>
              <a:buFont typeface="Arial" panose="020B0604020202020204" pitchFamily="34" charset="0"/>
              <a:buChar char="•"/>
              <a:defRPr/>
            </a:pPr>
            <a:r>
              <a:rPr lang="en-US" sz="2000" dirty="0">
                <a:latin typeface="+mn-lt"/>
                <a:cs typeface="+mn-cs"/>
              </a:rPr>
              <a:t>In this context, the application of </a:t>
            </a:r>
            <a:r>
              <a:rPr lang="en-US" sz="2000" b="1" dirty="0">
                <a:latin typeface="+mn-lt"/>
                <a:cs typeface="+mn-cs"/>
              </a:rPr>
              <a:t>Theory of Constraints </a:t>
            </a:r>
            <a:r>
              <a:rPr lang="en-US" sz="2000" dirty="0">
                <a:latin typeface="+mn-lt"/>
                <a:cs typeface="+mn-cs"/>
              </a:rPr>
              <a:t>is relevant. </a:t>
            </a:r>
          </a:p>
          <a:p>
            <a:pPr marL="285750" indent="-285750" algn="just" eaLnBrk="1" fontAlgn="auto" hangingPunct="1">
              <a:spcBef>
                <a:spcPts val="0"/>
              </a:spcBef>
              <a:spcAft>
                <a:spcPts val="0"/>
              </a:spcAft>
              <a:buFont typeface="Arial" panose="020B0604020202020204" pitchFamily="34" charset="0"/>
              <a:buChar char="•"/>
              <a:defRPr/>
            </a:pPr>
            <a:r>
              <a:rPr lang="en-US" sz="2000" dirty="0">
                <a:latin typeface="+mn-lt"/>
                <a:cs typeface="+mn-cs"/>
              </a:rPr>
              <a:t>In Theory of Constraints, we need to balance the flow rate of materials in different forms among different stages/resources of a manufacturing system.</a:t>
            </a:r>
          </a:p>
          <a:p>
            <a:pPr marL="285750" indent="-285750" algn="just" eaLnBrk="1" fontAlgn="auto" hangingPunct="1">
              <a:spcBef>
                <a:spcPts val="0"/>
              </a:spcBef>
              <a:spcAft>
                <a:spcPts val="0"/>
              </a:spcAft>
              <a:buFont typeface="Arial" panose="020B0604020202020204" pitchFamily="34" charset="0"/>
              <a:buChar char="•"/>
              <a:defRPr/>
            </a:pPr>
            <a:r>
              <a:rPr lang="en-US" sz="2000" dirty="0">
                <a:latin typeface="+mn-lt"/>
                <a:cs typeface="+mn-cs"/>
              </a:rPr>
              <a:t>While you try to maintain a balanced workflow of materials in the system determining the system performance, we need to look into the relationship between capacity and demand with respect to a particular resource treated as an inventory itself like a capital equipment.</a:t>
            </a:r>
          </a:p>
          <a:p>
            <a:pPr marL="285750" indent="-285750" algn="just" eaLnBrk="1" fontAlgn="auto" hangingPunct="1">
              <a:spcBef>
                <a:spcPts val="0"/>
              </a:spcBef>
              <a:spcAft>
                <a:spcPts val="0"/>
              </a:spcAft>
              <a:buFont typeface="Arial" panose="020B0604020202020204" pitchFamily="34" charset="0"/>
              <a:buChar char="•"/>
              <a:defRPr/>
            </a:pPr>
            <a:r>
              <a:rPr lang="en-US" sz="2000" dirty="0">
                <a:solidFill>
                  <a:prstClr val="black"/>
                </a:solidFill>
                <a:latin typeface="Calibri"/>
              </a:rPr>
              <a:t>These resources are classified under two categories: (</a:t>
            </a:r>
            <a:r>
              <a:rPr lang="en-US" sz="2000" dirty="0" err="1">
                <a:solidFill>
                  <a:prstClr val="black"/>
                </a:solidFill>
                <a:latin typeface="Calibri"/>
              </a:rPr>
              <a:t>i</a:t>
            </a:r>
            <a:r>
              <a:rPr lang="en-US" sz="2000" dirty="0">
                <a:solidFill>
                  <a:prstClr val="black"/>
                </a:solidFill>
                <a:latin typeface="Calibri"/>
              </a:rPr>
              <a:t>) Bottleneck: capacity is less than demand, and (ii) Non-bottleneck: </a:t>
            </a:r>
            <a:r>
              <a:rPr lang="en-US" sz="2000" dirty="0" smtClean="0">
                <a:solidFill>
                  <a:prstClr val="black"/>
                </a:solidFill>
                <a:latin typeface="Calibri"/>
              </a:rPr>
              <a:t>capacity </a:t>
            </a:r>
            <a:r>
              <a:rPr lang="en-US" sz="2000" dirty="0">
                <a:solidFill>
                  <a:prstClr val="black"/>
                </a:solidFill>
                <a:latin typeface="Calibri"/>
              </a:rPr>
              <a:t>is greater than demand.</a:t>
            </a:r>
          </a:p>
          <a:p>
            <a:pPr marL="285750" indent="-285750" algn="just" eaLnBrk="1" fontAlgn="auto" hangingPunct="1">
              <a:spcBef>
                <a:spcPts val="0"/>
              </a:spcBef>
              <a:spcAft>
                <a:spcPts val="0"/>
              </a:spcAft>
              <a:buFont typeface="Arial" panose="020B0604020202020204" pitchFamily="34" charset="0"/>
              <a:buChar char="•"/>
              <a:defRPr/>
            </a:pPr>
            <a:endParaRPr lang="en-US" sz="2000" dirty="0">
              <a:latin typeface="+mn-lt"/>
              <a:cs typeface="+mn-cs"/>
            </a:endParaRPr>
          </a:p>
          <a:p>
            <a:pPr marL="400050" indent="-400050" algn="just" eaLnBrk="1" fontAlgn="auto" hangingPunct="1">
              <a:spcBef>
                <a:spcPts val="0"/>
              </a:spcBef>
              <a:spcAft>
                <a:spcPts val="0"/>
              </a:spcAft>
              <a:buFont typeface="+mj-lt"/>
              <a:buAutoNum type="romanLcPeriod"/>
              <a:defRPr/>
            </a:pPr>
            <a:endParaRPr lang="en-US" dirty="0">
              <a:latin typeface="+mn-lt"/>
              <a:cs typeface="+mn-cs"/>
            </a:endParaRPr>
          </a:p>
        </p:txBody>
      </p:sp>
    </p:spTree>
    <p:extLst>
      <p:ext uri="{BB962C8B-B14F-4D97-AF65-F5344CB8AC3E}">
        <p14:creationId xmlns:p14="http://schemas.microsoft.com/office/powerpoint/2010/main" val="339825215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9875"/>
            <a:ext cx="7467600" cy="609600"/>
          </a:xfrm>
        </p:spPr>
        <p:txBody>
          <a:bodyPr rtlCol="0">
            <a:normAutofit/>
          </a:bodyPr>
          <a:lstStyle/>
          <a:p>
            <a:pPr marL="342914" indent="-342914" defTabSz="914434" eaLnBrk="1" fontAlgn="auto" hangingPunct="1">
              <a:spcBef>
                <a:spcPct val="20000"/>
              </a:spcBef>
              <a:spcAft>
                <a:spcPts val="0"/>
              </a:spcAft>
              <a:defRPr/>
            </a:pPr>
            <a:r>
              <a:rPr lang="en-US" sz="2800" b="1" dirty="0" smtClean="0">
                <a:solidFill>
                  <a:srgbClr val="C0504D"/>
                </a:solidFill>
                <a:latin typeface="Century Gothic" pitchFamily="34" charset="0"/>
                <a:ea typeface="+mn-ea"/>
                <a:cs typeface="Arial" pitchFamily="34" charset="0"/>
              </a:rPr>
              <a:t>Concept of Inventory Flow Cycle</a:t>
            </a:r>
            <a:endParaRPr lang="en-US" sz="4800" dirty="0"/>
          </a:p>
        </p:txBody>
      </p:sp>
      <p:sp>
        <p:nvSpPr>
          <p:cNvPr id="9219" name="Slide Number Placeholder 2"/>
          <p:cNvSpPr>
            <a:spLocks noGrp="1"/>
          </p:cNvSpPr>
          <p:nvPr>
            <p:ph type="sldNum" sz="quarter" idx="12"/>
          </p:nvPr>
        </p:nvSpPr>
        <p:spPr bwMode="auto">
          <a:noFill/>
          <a:ln>
            <a:miter lim="800000"/>
            <a:headEnd/>
            <a:tailEnd/>
          </a:ln>
        </p:spPr>
        <p:txBody>
          <a:bodyPr/>
          <a:lstStyle/>
          <a:p>
            <a:fld id="{02104A8C-D551-41ED-9C19-795B70B628BA}" type="slidenum">
              <a:rPr lang="en-US"/>
              <a:pPr/>
              <a:t>55</a:t>
            </a:fld>
            <a:endParaRPr lang="en-US"/>
          </a:p>
        </p:txBody>
      </p:sp>
      <p:sp>
        <p:nvSpPr>
          <p:cNvPr id="4" name="TextBox 3"/>
          <p:cNvSpPr txBox="1"/>
          <p:nvPr/>
        </p:nvSpPr>
        <p:spPr>
          <a:xfrm>
            <a:off x="5105400" y="4476750"/>
            <a:ext cx="3962400" cy="647700"/>
          </a:xfrm>
          <a:prstGeom prst="rect">
            <a:avLst/>
          </a:prstGeom>
          <a:noFill/>
        </p:spPr>
        <p:txBody>
          <a:bodyPr wrap="none">
            <a:spAutoFit/>
          </a:bodyPr>
          <a:lstStyle/>
          <a:p>
            <a:pPr algn="ctr" eaLnBrk="1" fontAlgn="auto" hangingPunct="1">
              <a:spcBef>
                <a:spcPts val="0"/>
              </a:spcBef>
              <a:spcAft>
                <a:spcPts val="0"/>
              </a:spcAft>
              <a:defRPr/>
            </a:pPr>
            <a:r>
              <a:rPr lang="en-US" sz="1200" b="1" dirty="0">
                <a:solidFill>
                  <a:schemeClr val="bg1">
                    <a:lumMod val="85000"/>
                  </a:schemeClr>
                </a:solidFill>
                <a:latin typeface="+mn-lt"/>
                <a:cs typeface="+mn-cs"/>
              </a:rPr>
              <a:t>PROF PRADIP KUMAR RAY</a:t>
            </a:r>
          </a:p>
          <a:p>
            <a:pPr algn="ctr" eaLnBrk="1" fontAlgn="auto" hangingPunct="1">
              <a:spcBef>
                <a:spcPts val="0"/>
              </a:spcBef>
              <a:spcAft>
                <a:spcPts val="0"/>
              </a:spcAft>
              <a:defRPr/>
            </a:pPr>
            <a:r>
              <a:rPr lang="en-US" sz="1200" b="1" dirty="0">
                <a:solidFill>
                  <a:schemeClr val="bg1">
                    <a:lumMod val="85000"/>
                  </a:schemeClr>
                </a:solidFill>
                <a:latin typeface="+mn-lt"/>
                <a:cs typeface="+mn-cs"/>
              </a:rPr>
              <a:t>DEPARTMENT OF INDUSTRIAL AND SYSTEMS ENGINEERING</a:t>
            </a:r>
          </a:p>
          <a:p>
            <a:pPr algn="ctr" eaLnBrk="1" fontAlgn="auto" hangingPunct="1">
              <a:spcBef>
                <a:spcPts val="0"/>
              </a:spcBef>
              <a:spcAft>
                <a:spcPts val="0"/>
              </a:spcAft>
              <a:defRPr/>
            </a:pPr>
            <a:r>
              <a:rPr lang="en-US" sz="1200" b="1" dirty="0">
                <a:solidFill>
                  <a:schemeClr val="bg1">
                    <a:lumMod val="85000"/>
                  </a:schemeClr>
                </a:solidFill>
                <a:latin typeface="+mn-lt"/>
                <a:cs typeface="+mn-cs"/>
              </a:rPr>
              <a:t>IIT KHARAGPUR</a:t>
            </a:r>
          </a:p>
        </p:txBody>
      </p:sp>
      <p:sp>
        <p:nvSpPr>
          <p:cNvPr id="5" name="TextBox 4"/>
          <p:cNvSpPr txBox="1"/>
          <p:nvPr/>
        </p:nvSpPr>
        <p:spPr>
          <a:xfrm>
            <a:off x="304800" y="895350"/>
            <a:ext cx="8458200" cy="3754438"/>
          </a:xfrm>
          <a:prstGeom prst="rect">
            <a:avLst/>
          </a:prstGeom>
          <a:noFill/>
        </p:spPr>
        <p:txBody>
          <a:bodyPr>
            <a:spAutoFit/>
          </a:bodyPr>
          <a:lstStyle/>
          <a:p>
            <a:pPr marL="285750" indent="-285750" algn="just" eaLnBrk="1" fontAlgn="auto" hangingPunct="1">
              <a:spcBef>
                <a:spcPts val="0"/>
              </a:spcBef>
              <a:spcAft>
                <a:spcPts val="0"/>
              </a:spcAft>
              <a:buFont typeface="Arial" panose="020B0604020202020204" pitchFamily="34" charset="0"/>
              <a:buChar char="•"/>
              <a:defRPr/>
            </a:pPr>
            <a:r>
              <a:rPr lang="en-US" sz="2000" dirty="0">
                <a:latin typeface="+mn-lt"/>
                <a:cs typeface="+mn-cs"/>
              </a:rPr>
              <a:t>While we study the inventory flow system, we need to increase the flow rate of inventory from a bottleneck resource. </a:t>
            </a:r>
          </a:p>
          <a:p>
            <a:pPr marL="285750" indent="-285750" algn="just" eaLnBrk="1" fontAlgn="auto" hangingPunct="1">
              <a:spcBef>
                <a:spcPts val="0"/>
              </a:spcBef>
              <a:spcAft>
                <a:spcPts val="0"/>
              </a:spcAft>
              <a:buFont typeface="Arial" panose="020B0604020202020204" pitchFamily="34" charset="0"/>
              <a:buChar char="•"/>
              <a:defRPr/>
            </a:pPr>
            <a:r>
              <a:rPr lang="en-US" sz="2000" dirty="0">
                <a:latin typeface="+mn-lt"/>
                <a:cs typeface="+mn-cs"/>
              </a:rPr>
              <a:t>Inventory control systems are developed and updated in such a way that there is always a scope of improvement in the utilization of bottleneck resources.</a:t>
            </a:r>
          </a:p>
          <a:p>
            <a:pPr marL="285750" indent="-285750" algn="just" eaLnBrk="1" fontAlgn="auto" hangingPunct="1">
              <a:spcBef>
                <a:spcPts val="0"/>
              </a:spcBef>
              <a:spcAft>
                <a:spcPts val="0"/>
              </a:spcAft>
              <a:buFont typeface="Arial" panose="020B0604020202020204" pitchFamily="34" charset="0"/>
              <a:buChar char="•"/>
              <a:defRPr/>
            </a:pPr>
            <a:r>
              <a:rPr lang="en-US" sz="2000" dirty="0">
                <a:latin typeface="+mn-lt"/>
                <a:cs typeface="+mn-cs"/>
              </a:rPr>
              <a:t>Under Theory of Constraints, the meaning of the term, inventory, is the amount of money invested in plant, equipment, and materials for producing the ‘throughput’, the amount of actual sales made. </a:t>
            </a:r>
          </a:p>
          <a:p>
            <a:pPr marL="285750" indent="-285750" algn="just" eaLnBrk="1" fontAlgn="auto" hangingPunct="1">
              <a:spcBef>
                <a:spcPts val="0"/>
              </a:spcBef>
              <a:spcAft>
                <a:spcPts val="0"/>
              </a:spcAft>
              <a:buFont typeface="Arial" panose="020B0604020202020204" pitchFamily="34" charset="0"/>
              <a:buChar char="•"/>
              <a:defRPr/>
            </a:pPr>
            <a:r>
              <a:rPr lang="en-US" sz="2000" dirty="0">
                <a:latin typeface="+mn-lt"/>
                <a:cs typeface="+mn-cs"/>
              </a:rPr>
              <a:t>The details of Theory of Constraints specifically in relation to inventory management will be discussed in Week-10.</a:t>
            </a:r>
          </a:p>
          <a:p>
            <a:pPr marL="285750" indent="-285750" algn="just" eaLnBrk="1" fontAlgn="auto" hangingPunct="1">
              <a:spcBef>
                <a:spcPts val="0"/>
              </a:spcBef>
              <a:spcAft>
                <a:spcPts val="0"/>
              </a:spcAft>
              <a:buFont typeface="Arial" panose="020B0604020202020204" pitchFamily="34" charset="0"/>
              <a:buChar char="•"/>
              <a:defRPr/>
            </a:pPr>
            <a:endParaRPr lang="en-US" sz="2000" dirty="0">
              <a:latin typeface="+mn-lt"/>
              <a:cs typeface="+mn-cs"/>
            </a:endParaRPr>
          </a:p>
          <a:p>
            <a:pPr marL="400050" indent="-400050" algn="just" eaLnBrk="1" fontAlgn="auto" hangingPunct="1">
              <a:spcBef>
                <a:spcPts val="0"/>
              </a:spcBef>
              <a:spcAft>
                <a:spcPts val="0"/>
              </a:spcAft>
              <a:buFont typeface="+mj-lt"/>
              <a:buAutoNum type="romanLcPeriod"/>
              <a:defRPr/>
            </a:pPr>
            <a:endParaRPr lang="en-US" dirty="0">
              <a:latin typeface="+mn-lt"/>
              <a:cs typeface="+mn-cs"/>
            </a:endParaRPr>
          </a:p>
        </p:txBody>
      </p:sp>
    </p:spTree>
    <p:extLst>
      <p:ext uri="{BB962C8B-B14F-4D97-AF65-F5344CB8AC3E}">
        <p14:creationId xmlns:p14="http://schemas.microsoft.com/office/powerpoint/2010/main" val="256247166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69875"/>
            <a:ext cx="8458200" cy="609600"/>
          </a:xfrm>
        </p:spPr>
        <p:txBody>
          <a:bodyPr rtlCol="0">
            <a:noAutofit/>
          </a:bodyPr>
          <a:lstStyle/>
          <a:p>
            <a:pPr marL="342914" indent="-342914" defTabSz="914434" eaLnBrk="1" fontAlgn="auto" hangingPunct="1">
              <a:spcBef>
                <a:spcPct val="20000"/>
              </a:spcBef>
              <a:spcAft>
                <a:spcPts val="0"/>
              </a:spcAft>
              <a:defRPr/>
            </a:pPr>
            <a:r>
              <a:rPr lang="en-US" sz="2800" b="1" dirty="0" smtClean="0">
                <a:solidFill>
                  <a:srgbClr val="C0504D"/>
                </a:solidFill>
                <a:latin typeface="Century Gothic" pitchFamily="34" charset="0"/>
                <a:ea typeface="+mn-ea"/>
                <a:cs typeface="Arial" pitchFamily="34" charset="0"/>
              </a:rPr>
              <a:t>Objectives of Inventory Management System</a:t>
            </a:r>
            <a:endParaRPr lang="en-US" sz="4800" dirty="0"/>
          </a:p>
        </p:txBody>
      </p:sp>
      <p:sp>
        <p:nvSpPr>
          <p:cNvPr id="10243" name="Slide Number Placeholder 2"/>
          <p:cNvSpPr>
            <a:spLocks noGrp="1"/>
          </p:cNvSpPr>
          <p:nvPr>
            <p:ph type="sldNum" sz="quarter" idx="12"/>
          </p:nvPr>
        </p:nvSpPr>
        <p:spPr bwMode="auto">
          <a:noFill/>
          <a:ln>
            <a:miter lim="800000"/>
            <a:headEnd/>
            <a:tailEnd/>
          </a:ln>
        </p:spPr>
        <p:txBody>
          <a:bodyPr/>
          <a:lstStyle/>
          <a:p>
            <a:fld id="{E6326444-EE5A-4CEA-BF77-481CF409E6E5}" type="slidenum">
              <a:rPr lang="en-US"/>
              <a:pPr/>
              <a:t>56</a:t>
            </a:fld>
            <a:endParaRPr lang="en-US"/>
          </a:p>
        </p:txBody>
      </p:sp>
      <p:sp>
        <p:nvSpPr>
          <p:cNvPr id="4" name="TextBox 3"/>
          <p:cNvSpPr txBox="1"/>
          <p:nvPr/>
        </p:nvSpPr>
        <p:spPr>
          <a:xfrm>
            <a:off x="5105400" y="4476750"/>
            <a:ext cx="3962400" cy="647700"/>
          </a:xfrm>
          <a:prstGeom prst="rect">
            <a:avLst/>
          </a:prstGeom>
          <a:noFill/>
        </p:spPr>
        <p:txBody>
          <a:bodyPr wrap="none">
            <a:spAutoFit/>
          </a:bodyPr>
          <a:lstStyle/>
          <a:p>
            <a:pPr algn="ctr" eaLnBrk="1" fontAlgn="auto" hangingPunct="1">
              <a:spcBef>
                <a:spcPts val="0"/>
              </a:spcBef>
              <a:spcAft>
                <a:spcPts val="0"/>
              </a:spcAft>
              <a:defRPr/>
            </a:pPr>
            <a:r>
              <a:rPr lang="en-US" sz="1200" b="1" dirty="0">
                <a:solidFill>
                  <a:schemeClr val="bg1">
                    <a:lumMod val="85000"/>
                  </a:schemeClr>
                </a:solidFill>
                <a:latin typeface="+mn-lt"/>
                <a:cs typeface="+mn-cs"/>
              </a:rPr>
              <a:t>PROF PRADIP KUMAR RAY</a:t>
            </a:r>
          </a:p>
          <a:p>
            <a:pPr algn="ctr" eaLnBrk="1" fontAlgn="auto" hangingPunct="1">
              <a:spcBef>
                <a:spcPts val="0"/>
              </a:spcBef>
              <a:spcAft>
                <a:spcPts val="0"/>
              </a:spcAft>
              <a:defRPr/>
            </a:pPr>
            <a:r>
              <a:rPr lang="en-US" sz="1200" b="1" dirty="0">
                <a:solidFill>
                  <a:schemeClr val="bg1">
                    <a:lumMod val="85000"/>
                  </a:schemeClr>
                </a:solidFill>
                <a:latin typeface="+mn-lt"/>
                <a:cs typeface="+mn-cs"/>
              </a:rPr>
              <a:t>DEPARTMENT OF INDUSTRIAL AND SYSTEMS ENGINEERING</a:t>
            </a:r>
          </a:p>
          <a:p>
            <a:pPr algn="ctr" eaLnBrk="1" fontAlgn="auto" hangingPunct="1">
              <a:spcBef>
                <a:spcPts val="0"/>
              </a:spcBef>
              <a:spcAft>
                <a:spcPts val="0"/>
              </a:spcAft>
              <a:defRPr/>
            </a:pPr>
            <a:r>
              <a:rPr lang="en-US" sz="1200" b="1" dirty="0">
                <a:solidFill>
                  <a:schemeClr val="bg1">
                    <a:lumMod val="85000"/>
                  </a:schemeClr>
                </a:solidFill>
                <a:latin typeface="+mn-lt"/>
                <a:cs typeface="+mn-cs"/>
              </a:rPr>
              <a:t>IIT KHARAGPUR</a:t>
            </a:r>
          </a:p>
        </p:txBody>
      </p:sp>
      <p:sp>
        <p:nvSpPr>
          <p:cNvPr id="5" name="TextBox 4"/>
          <p:cNvSpPr txBox="1"/>
          <p:nvPr/>
        </p:nvSpPr>
        <p:spPr>
          <a:xfrm>
            <a:off x="342900" y="971550"/>
            <a:ext cx="8458200" cy="3477875"/>
          </a:xfrm>
          <a:prstGeom prst="rect">
            <a:avLst/>
          </a:prstGeom>
          <a:noFill/>
        </p:spPr>
        <p:txBody>
          <a:bodyPr>
            <a:spAutoFit/>
          </a:bodyPr>
          <a:lstStyle/>
          <a:p>
            <a:pPr marL="285750" indent="-285750" algn="just" eaLnBrk="1" fontAlgn="auto" hangingPunct="1">
              <a:spcBef>
                <a:spcPts val="0"/>
              </a:spcBef>
              <a:spcAft>
                <a:spcPts val="0"/>
              </a:spcAft>
              <a:buFont typeface="Arial" panose="020B0604020202020204" pitchFamily="34" charset="0"/>
              <a:buChar char="•"/>
              <a:defRPr/>
            </a:pPr>
            <a:r>
              <a:rPr lang="en-US" sz="2000" dirty="0">
                <a:latin typeface="+mn-lt"/>
                <a:cs typeface="+mn-cs"/>
              </a:rPr>
              <a:t>The objectives of any inventory management system are manifold:</a:t>
            </a:r>
          </a:p>
          <a:p>
            <a:pPr marL="1312863" indent="-452438" algn="just" eaLnBrk="1" fontAlgn="auto" hangingPunct="1">
              <a:spcBef>
                <a:spcPts val="0"/>
              </a:spcBef>
              <a:spcAft>
                <a:spcPts val="0"/>
              </a:spcAft>
              <a:buFont typeface="+mj-lt"/>
              <a:buAutoNum type="romanLcPeriod"/>
              <a:defRPr/>
            </a:pPr>
            <a:r>
              <a:rPr lang="en-US" sz="2000" dirty="0">
                <a:latin typeface="+mn-lt"/>
                <a:cs typeface="+mn-cs"/>
              </a:rPr>
              <a:t>Elimination/minimization of overstock.</a:t>
            </a:r>
          </a:p>
          <a:p>
            <a:pPr marL="1312863" indent="-452438" algn="just" eaLnBrk="1" fontAlgn="auto" hangingPunct="1">
              <a:spcBef>
                <a:spcPts val="0"/>
              </a:spcBef>
              <a:spcAft>
                <a:spcPts val="0"/>
              </a:spcAft>
              <a:buFont typeface="+mj-lt"/>
              <a:buAutoNum type="romanLcPeriod"/>
              <a:defRPr/>
            </a:pPr>
            <a:r>
              <a:rPr lang="en-US" sz="2000" dirty="0">
                <a:latin typeface="+mn-lt"/>
                <a:cs typeface="+mn-cs"/>
              </a:rPr>
              <a:t>Elimination/minimization of understock.</a:t>
            </a:r>
          </a:p>
          <a:p>
            <a:pPr marL="1312863" indent="-452438" algn="just" eaLnBrk="1" fontAlgn="auto" hangingPunct="1">
              <a:spcBef>
                <a:spcPts val="0"/>
              </a:spcBef>
              <a:spcAft>
                <a:spcPts val="0"/>
              </a:spcAft>
              <a:buFont typeface="+mj-lt"/>
              <a:buAutoNum type="romanLcPeriod"/>
              <a:defRPr/>
            </a:pPr>
            <a:r>
              <a:rPr lang="en-US" sz="2000" dirty="0">
                <a:latin typeface="+mn-lt"/>
                <a:cs typeface="+mn-cs"/>
              </a:rPr>
              <a:t>Minimization of inventory investment.</a:t>
            </a:r>
          </a:p>
          <a:p>
            <a:pPr marL="1312863" indent="-452438" algn="just" eaLnBrk="1" fontAlgn="auto" hangingPunct="1">
              <a:spcBef>
                <a:spcPts val="0"/>
              </a:spcBef>
              <a:spcAft>
                <a:spcPts val="0"/>
              </a:spcAft>
              <a:buFont typeface="+mj-lt"/>
              <a:buAutoNum type="romanLcPeriod"/>
              <a:defRPr/>
            </a:pPr>
            <a:r>
              <a:rPr lang="en-US" sz="2000" dirty="0">
                <a:latin typeface="+mn-lt"/>
                <a:cs typeface="+mn-cs"/>
              </a:rPr>
              <a:t>Shortening of production throughput time.</a:t>
            </a:r>
          </a:p>
          <a:p>
            <a:pPr marL="1312863" indent="-452438" algn="just" eaLnBrk="1" fontAlgn="auto" hangingPunct="1">
              <a:spcBef>
                <a:spcPts val="0"/>
              </a:spcBef>
              <a:spcAft>
                <a:spcPts val="0"/>
              </a:spcAft>
              <a:buFont typeface="+mj-lt"/>
              <a:buAutoNum type="romanLcPeriod"/>
              <a:defRPr/>
            </a:pPr>
            <a:r>
              <a:rPr lang="en-US" sz="2000" dirty="0">
                <a:latin typeface="+mn-lt"/>
                <a:cs typeface="+mn-cs"/>
              </a:rPr>
              <a:t>Assurance of smooth flow of inventory (in different forms) within the organizational process.</a:t>
            </a:r>
          </a:p>
          <a:p>
            <a:pPr marL="285750" indent="-285750" algn="just" eaLnBrk="1" fontAlgn="auto" hangingPunct="1">
              <a:spcBef>
                <a:spcPts val="0"/>
              </a:spcBef>
              <a:spcAft>
                <a:spcPts val="0"/>
              </a:spcAft>
              <a:buFont typeface="Arial" panose="020B0604020202020204" pitchFamily="34" charset="0"/>
              <a:buChar char="•"/>
              <a:defRPr/>
            </a:pPr>
            <a:r>
              <a:rPr lang="en-US" sz="2000" dirty="0">
                <a:latin typeface="+mn-lt"/>
                <a:cs typeface="+mn-cs"/>
              </a:rPr>
              <a:t>For inventory control of an item, the decision may be of two types:</a:t>
            </a:r>
          </a:p>
          <a:p>
            <a:pPr marL="1312863" indent="-400050" algn="just" eaLnBrk="1" fontAlgn="auto" hangingPunct="1">
              <a:spcBef>
                <a:spcPts val="0"/>
              </a:spcBef>
              <a:spcAft>
                <a:spcPts val="0"/>
              </a:spcAft>
              <a:buFont typeface="+mj-lt"/>
              <a:buAutoNum type="romanLcPeriod"/>
              <a:defRPr/>
            </a:pPr>
            <a:r>
              <a:rPr lang="en-US" sz="2000" dirty="0">
                <a:latin typeface="+mn-lt"/>
                <a:cs typeface="+mn-cs"/>
              </a:rPr>
              <a:t>If mathematical modelling is </a:t>
            </a:r>
            <a:r>
              <a:rPr lang="en-US" sz="2000" dirty="0" smtClean="0">
                <a:latin typeface="+mn-lt"/>
                <a:cs typeface="+mn-cs"/>
              </a:rPr>
              <a:t>necessary for analysis and control </a:t>
            </a:r>
            <a:r>
              <a:rPr lang="en-US" sz="2000" smtClean="0">
                <a:latin typeface="+mn-lt"/>
                <a:cs typeface="+mn-cs"/>
              </a:rPr>
              <a:t>of inventory, </a:t>
            </a:r>
            <a:r>
              <a:rPr lang="en-US" sz="2000" dirty="0">
                <a:latin typeface="+mn-lt"/>
                <a:cs typeface="+mn-cs"/>
              </a:rPr>
              <a:t>or</a:t>
            </a:r>
          </a:p>
          <a:p>
            <a:pPr marL="1312863" indent="-400050" algn="just" eaLnBrk="1" fontAlgn="auto" hangingPunct="1">
              <a:spcBef>
                <a:spcPts val="0"/>
              </a:spcBef>
              <a:spcAft>
                <a:spcPts val="0"/>
              </a:spcAft>
              <a:buFont typeface="+mj-lt"/>
              <a:buAutoNum type="romanLcPeriod"/>
              <a:defRPr/>
            </a:pPr>
            <a:r>
              <a:rPr lang="en-US" sz="2000" dirty="0">
                <a:latin typeface="+mn-lt"/>
                <a:cs typeface="+mn-cs"/>
              </a:rPr>
              <a:t>If on-time real-time control is necessary.</a:t>
            </a:r>
          </a:p>
        </p:txBody>
      </p:sp>
    </p:spTree>
    <p:extLst>
      <p:ext uri="{BB962C8B-B14F-4D97-AF65-F5344CB8AC3E}">
        <p14:creationId xmlns:p14="http://schemas.microsoft.com/office/powerpoint/2010/main" val="250428159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2"/>
          </p:nvPr>
        </p:nvSpPr>
        <p:spPr bwMode="auto">
          <a:noFill/>
          <a:ln>
            <a:miter lim="800000"/>
            <a:headEnd/>
            <a:tailEnd/>
          </a:ln>
        </p:spPr>
        <p:txBody>
          <a:bodyPr/>
          <a:lstStyle/>
          <a:p>
            <a:fld id="{9917A9A1-D96A-4667-A10A-3AD2E0F11940}" type="slidenum">
              <a:rPr lang="en-US" smtClean="0"/>
              <a:pPr/>
              <a:t>57</a:t>
            </a:fld>
            <a:endParaRPr lang="en-US" smtClean="0"/>
          </a:p>
        </p:txBody>
      </p:sp>
      <p:sp>
        <p:nvSpPr>
          <p:cNvPr id="3" name="Rectangle 2"/>
          <p:cNvSpPr/>
          <p:nvPr/>
        </p:nvSpPr>
        <p:spPr>
          <a:xfrm>
            <a:off x="1600200" y="1428752"/>
            <a:ext cx="6858000" cy="1323439"/>
          </a:xfrm>
          <a:prstGeom prst="rect">
            <a:avLst/>
          </a:prstGeom>
          <a:noFill/>
        </p:spPr>
        <p:txBody>
          <a:bodyPr>
            <a:spAutoFit/>
            <a:scene3d>
              <a:camera prst="orthographicFront"/>
              <a:lightRig rig="harsh" dir="t"/>
            </a:scene3d>
            <a:sp3d extrusionH="57150" prstMaterial="matte">
              <a:bevelT w="63500" h="12700" prst="angle"/>
              <a:contourClr>
                <a:schemeClr val="bg1">
                  <a:lumMod val="65000"/>
                </a:schemeClr>
              </a:contourClr>
            </a:sp3d>
          </a:bodyPr>
          <a:lstStyle/>
          <a:p>
            <a:pPr algn="ctr" eaLnBrk="1" fontAlgn="auto" hangingPunct="1">
              <a:spcBef>
                <a:spcPts val="0"/>
              </a:spcBef>
              <a:spcAft>
                <a:spcPts val="0"/>
              </a:spcAft>
              <a:defRPr/>
            </a:pPr>
            <a:r>
              <a:rPr lang="en-US" sz="8000" b="1" dirty="0">
                <a:ln/>
                <a:solidFill>
                  <a:schemeClr val="accent3"/>
                </a:solidFill>
                <a:latin typeface="+mn-lt"/>
                <a:cs typeface="+mn-cs"/>
              </a:rPr>
              <a:t>Thank You!!</a:t>
            </a:r>
          </a:p>
        </p:txBody>
      </p:sp>
      <p:cxnSp>
        <p:nvCxnSpPr>
          <p:cNvPr id="8" name="Straight Connector 7"/>
          <p:cNvCxnSpPr/>
          <p:nvPr/>
        </p:nvCxnSpPr>
        <p:spPr>
          <a:xfrm rot="5400000">
            <a:off x="4233069" y="4802981"/>
            <a:ext cx="590550" cy="1588"/>
          </a:xfrm>
          <a:prstGeom prst="line">
            <a:avLst/>
          </a:prstGeom>
        </p:spPr>
        <p:style>
          <a:lnRef idx="2">
            <a:schemeClr val="accent3"/>
          </a:lnRef>
          <a:fillRef idx="0">
            <a:schemeClr val="accent3"/>
          </a:fillRef>
          <a:effectRef idx="1">
            <a:schemeClr val="accent3"/>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2"/>
          <p:cNvSpPr>
            <a:spLocks noGrp="1"/>
          </p:cNvSpPr>
          <p:nvPr>
            <p:ph type="sldNum" sz="quarter" idx="12"/>
          </p:nvPr>
        </p:nvSpPr>
        <p:spPr bwMode="auto">
          <a:noFill/>
          <a:ln>
            <a:miter lim="800000"/>
            <a:headEnd/>
            <a:tailEnd/>
          </a:ln>
        </p:spPr>
        <p:txBody>
          <a:bodyPr/>
          <a:lstStyle/>
          <a:p>
            <a:fld id="{31970754-4501-40CE-B103-4E1114B0A237}" type="slidenum">
              <a:rPr lang="en-US" smtClean="0"/>
              <a:pPr/>
              <a:t>6</a:t>
            </a:fld>
            <a:endParaRPr lang="en-US" smtClean="0"/>
          </a:p>
        </p:txBody>
      </p:sp>
      <p:cxnSp>
        <p:nvCxnSpPr>
          <p:cNvPr id="11" name="Straight Connector 10"/>
          <p:cNvCxnSpPr/>
          <p:nvPr/>
        </p:nvCxnSpPr>
        <p:spPr>
          <a:xfrm rot="5400000">
            <a:off x="4233069" y="480298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7172" name="TextBox 7"/>
          <p:cNvSpPr txBox="1">
            <a:spLocks noChangeArrowheads="1"/>
          </p:cNvSpPr>
          <p:nvPr/>
        </p:nvSpPr>
        <p:spPr bwMode="auto">
          <a:xfrm>
            <a:off x="76200" y="361950"/>
            <a:ext cx="9067800" cy="954088"/>
          </a:xfrm>
          <a:prstGeom prst="rect">
            <a:avLst/>
          </a:prstGeom>
          <a:noFill/>
          <a:ln w="9525">
            <a:noFill/>
            <a:miter lim="800000"/>
            <a:headEnd/>
            <a:tailEnd/>
          </a:ln>
        </p:spPr>
        <p:txBody>
          <a:bodyPr>
            <a:spAutoFit/>
          </a:bodyPr>
          <a:lstStyle/>
          <a:p>
            <a:pPr marL="342900" indent="-342900" algn="ctr" eaLnBrk="1" hangingPunct="1">
              <a:spcBef>
                <a:spcPct val="20000"/>
              </a:spcBef>
            </a:pPr>
            <a:r>
              <a:rPr lang="en-US" sz="2800" b="1">
                <a:solidFill>
                  <a:srgbClr val="C0504D"/>
                </a:solidFill>
                <a:latin typeface="Century Gothic" pitchFamily="34" charset="0"/>
              </a:rPr>
              <a:t>Importance of Materials or Inventory Management Systems</a:t>
            </a:r>
          </a:p>
        </p:txBody>
      </p:sp>
      <p:sp>
        <p:nvSpPr>
          <p:cNvPr id="9" name="TextBox 8"/>
          <p:cNvSpPr txBox="1"/>
          <p:nvPr/>
        </p:nvSpPr>
        <p:spPr>
          <a:xfrm>
            <a:off x="5105400" y="4476750"/>
            <a:ext cx="3962400" cy="647700"/>
          </a:xfrm>
          <a:prstGeom prst="rect">
            <a:avLst/>
          </a:prstGeom>
          <a:noFill/>
        </p:spPr>
        <p:txBody>
          <a:bodyPr wrap="none">
            <a:spAutoFit/>
          </a:bodyPr>
          <a:lstStyle/>
          <a:p>
            <a:pPr algn="ctr" eaLnBrk="1" fontAlgn="auto" hangingPunct="1">
              <a:spcBef>
                <a:spcPts val="0"/>
              </a:spcBef>
              <a:spcAft>
                <a:spcPts val="0"/>
              </a:spcAft>
              <a:defRPr/>
            </a:pPr>
            <a:r>
              <a:rPr lang="en-US" sz="1200" b="1" dirty="0">
                <a:solidFill>
                  <a:schemeClr val="bg1">
                    <a:lumMod val="85000"/>
                  </a:schemeClr>
                </a:solidFill>
                <a:latin typeface="+mn-lt"/>
                <a:cs typeface="+mn-cs"/>
              </a:rPr>
              <a:t>PROF PRADIP KUMAR RAY</a:t>
            </a:r>
          </a:p>
          <a:p>
            <a:pPr algn="ctr" eaLnBrk="1" fontAlgn="auto" hangingPunct="1">
              <a:spcBef>
                <a:spcPts val="0"/>
              </a:spcBef>
              <a:spcAft>
                <a:spcPts val="0"/>
              </a:spcAft>
              <a:defRPr/>
            </a:pPr>
            <a:r>
              <a:rPr lang="en-US" sz="1200" b="1" dirty="0">
                <a:solidFill>
                  <a:schemeClr val="bg1">
                    <a:lumMod val="85000"/>
                  </a:schemeClr>
                </a:solidFill>
                <a:latin typeface="+mn-lt"/>
                <a:cs typeface="+mn-cs"/>
              </a:rPr>
              <a:t>DEPARTMENT OF INDUSTRIAL AND SYSTEMS ENGINEERING</a:t>
            </a:r>
          </a:p>
          <a:p>
            <a:pPr algn="ctr" eaLnBrk="1" fontAlgn="auto" hangingPunct="1">
              <a:spcBef>
                <a:spcPts val="0"/>
              </a:spcBef>
              <a:spcAft>
                <a:spcPts val="0"/>
              </a:spcAft>
              <a:defRPr/>
            </a:pPr>
            <a:r>
              <a:rPr lang="en-US" sz="1200" b="1" dirty="0">
                <a:solidFill>
                  <a:schemeClr val="bg1">
                    <a:lumMod val="85000"/>
                  </a:schemeClr>
                </a:solidFill>
                <a:latin typeface="+mn-lt"/>
                <a:cs typeface="+mn-cs"/>
              </a:rPr>
              <a:t>IIT KHARAGPUR</a:t>
            </a:r>
          </a:p>
        </p:txBody>
      </p:sp>
      <p:sp>
        <p:nvSpPr>
          <p:cNvPr id="7174" name="TextBox 12"/>
          <p:cNvSpPr txBox="1">
            <a:spLocks noChangeArrowheads="1"/>
          </p:cNvSpPr>
          <p:nvPr/>
        </p:nvSpPr>
        <p:spPr bwMode="auto">
          <a:xfrm>
            <a:off x="381000" y="1352550"/>
            <a:ext cx="8458200" cy="2862263"/>
          </a:xfrm>
          <a:prstGeom prst="rect">
            <a:avLst/>
          </a:prstGeom>
          <a:noFill/>
          <a:ln w="9525">
            <a:noFill/>
            <a:miter lim="800000"/>
            <a:headEnd/>
            <a:tailEnd/>
          </a:ln>
        </p:spPr>
        <p:txBody>
          <a:bodyPr>
            <a:spAutoFit/>
          </a:bodyPr>
          <a:lstStyle/>
          <a:p>
            <a:pPr marL="114300" indent="-114300" algn="just" eaLnBrk="1" hangingPunct="1">
              <a:buFont typeface="Arial" charset="0"/>
              <a:buChar char="•"/>
            </a:pPr>
            <a:r>
              <a:rPr lang="en-US" sz="2000">
                <a:latin typeface="Calibri" pitchFamily="34" charset="0"/>
              </a:rPr>
              <a:t>A good and acceptable materials or inventory management system ensures a smooth flow of materials within an organization or a plant. This flow should connect the suppliers to the production systems and subsequently to the customers/end users of the products through the distribution system with generation of minimum or no wastes.</a:t>
            </a:r>
          </a:p>
          <a:p>
            <a:pPr marL="114300" indent="-114300" algn="just" eaLnBrk="1" hangingPunct="1"/>
            <a:endParaRPr lang="en-US" sz="2000">
              <a:latin typeface="Calibri" pitchFamily="34" charset="0"/>
            </a:endParaRPr>
          </a:p>
          <a:p>
            <a:pPr marL="114300" indent="-114300" algn="just" eaLnBrk="1" hangingPunct="1">
              <a:buFont typeface="Arial" charset="0"/>
              <a:buChar char="•"/>
            </a:pPr>
            <a:r>
              <a:rPr lang="en-US" sz="2000">
                <a:latin typeface="Calibri" pitchFamily="34" charset="0"/>
              </a:rPr>
              <a:t>For achieving the main objectives of materials management function as stated above, a total and an integrated inventory management system needs to be developed and used.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2"/>
          <p:cNvSpPr>
            <a:spLocks noGrp="1"/>
          </p:cNvSpPr>
          <p:nvPr>
            <p:ph type="sldNum" sz="quarter" idx="12"/>
          </p:nvPr>
        </p:nvSpPr>
        <p:spPr bwMode="auto">
          <a:noFill/>
          <a:ln>
            <a:miter lim="800000"/>
            <a:headEnd/>
            <a:tailEnd/>
          </a:ln>
        </p:spPr>
        <p:txBody>
          <a:bodyPr/>
          <a:lstStyle/>
          <a:p>
            <a:fld id="{F0C2D0A2-CB75-478F-8624-4C3BDD27C42B}" type="slidenum">
              <a:rPr lang="en-US" smtClean="0"/>
              <a:pPr/>
              <a:t>7</a:t>
            </a:fld>
            <a:endParaRPr lang="en-US" smtClean="0"/>
          </a:p>
        </p:txBody>
      </p:sp>
      <p:cxnSp>
        <p:nvCxnSpPr>
          <p:cNvPr id="11" name="Straight Connector 10"/>
          <p:cNvCxnSpPr/>
          <p:nvPr/>
        </p:nvCxnSpPr>
        <p:spPr>
          <a:xfrm rot="5400000">
            <a:off x="4233069" y="480298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196" name="TextBox 7"/>
          <p:cNvSpPr txBox="1">
            <a:spLocks noChangeArrowheads="1"/>
          </p:cNvSpPr>
          <p:nvPr/>
        </p:nvSpPr>
        <p:spPr bwMode="auto">
          <a:xfrm>
            <a:off x="0" y="438150"/>
            <a:ext cx="9067800" cy="523875"/>
          </a:xfrm>
          <a:prstGeom prst="rect">
            <a:avLst/>
          </a:prstGeom>
          <a:noFill/>
          <a:ln w="9525">
            <a:noFill/>
            <a:miter lim="800000"/>
            <a:headEnd/>
            <a:tailEnd/>
          </a:ln>
        </p:spPr>
        <p:txBody>
          <a:bodyPr>
            <a:spAutoFit/>
          </a:bodyPr>
          <a:lstStyle/>
          <a:p>
            <a:pPr marL="342900" indent="-342900" algn="ctr" eaLnBrk="1" hangingPunct="1">
              <a:spcBef>
                <a:spcPct val="20000"/>
              </a:spcBef>
            </a:pPr>
            <a:r>
              <a:rPr lang="en-US" sz="2800" b="1">
                <a:solidFill>
                  <a:srgbClr val="C0504D"/>
                </a:solidFill>
                <a:latin typeface="Century Gothic" pitchFamily="34" charset="0"/>
              </a:rPr>
              <a:t>Inventory and its Definition</a:t>
            </a:r>
          </a:p>
        </p:txBody>
      </p:sp>
      <p:sp>
        <p:nvSpPr>
          <p:cNvPr id="9" name="TextBox 8"/>
          <p:cNvSpPr txBox="1"/>
          <p:nvPr/>
        </p:nvSpPr>
        <p:spPr>
          <a:xfrm>
            <a:off x="5105400" y="4476750"/>
            <a:ext cx="3962400" cy="647700"/>
          </a:xfrm>
          <a:prstGeom prst="rect">
            <a:avLst/>
          </a:prstGeom>
          <a:noFill/>
        </p:spPr>
        <p:txBody>
          <a:bodyPr wrap="none">
            <a:spAutoFit/>
          </a:bodyPr>
          <a:lstStyle/>
          <a:p>
            <a:pPr algn="ctr" eaLnBrk="1" fontAlgn="auto" hangingPunct="1">
              <a:spcBef>
                <a:spcPts val="0"/>
              </a:spcBef>
              <a:spcAft>
                <a:spcPts val="0"/>
              </a:spcAft>
              <a:defRPr/>
            </a:pPr>
            <a:r>
              <a:rPr lang="en-US" sz="1200" b="1" dirty="0">
                <a:solidFill>
                  <a:schemeClr val="bg1">
                    <a:lumMod val="85000"/>
                  </a:schemeClr>
                </a:solidFill>
                <a:latin typeface="+mn-lt"/>
                <a:cs typeface="+mn-cs"/>
              </a:rPr>
              <a:t>PROF PRADIP KUMAR RAY</a:t>
            </a:r>
          </a:p>
          <a:p>
            <a:pPr algn="ctr" eaLnBrk="1" fontAlgn="auto" hangingPunct="1">
              <a:spcBef>
                <a:spcPts val="0"/>
              </a:spcBef>
              <a:spcAft>
                <a:spcPts val="0"/>
              </a:spcAft>
              <a:defRPr/>
            </a:pPr>
            <a:r>
              <a:rPr lang="en-US" sz="1200" b="1" dirty="0">
                <a:solidFill>
                  <a:schemeClr val="bg1">
                    <a:lumMod val="85000"/>
                  </a:schemeClr>
                </a:solidFill>
                <a:latin typeface="+mn-lt"/>
                <a:cs typeface="+mn-cs"/>
              </a:rPr>
              <a:t>DEPARTMENT OF INDUSTRIAL AND SYSTEMS ENGINEERING</a:t>
            </a:r>
          </a:p>
          <a:p>
            <a:pPr algn="ctr" eaLnBrk="1" fontAlgn="auto" hangingPunct="1">
              <a:spcBef>
                <a:spcPts val="0"/>
              </a:spcBef>
              <a:spcAft>
                <a:spcPts val="0"/>
              </a:spcAft>
              <a:defRPr/>
            </a:pPr>
            <a:r>
              <a:rPr lang="en-US" sz="1200" b="1" dirty="0">
                <a:solidFill>
                  <a:schemeClr val="bg1">
                    <a:lumMod val="85000"/>
                  </a:schemeClr>
                </a:solidFill>
                <a:latin typeface="+mn-lt"/>
                <a:cs typeface="+mn-cs"/>
              </a:rPr>
              <a:t>IIT KHARAGPUR</a:t>
            </a:r>
          </a:p>
        </p:txBody>
      </p:sp>
      <p:sp>
        <p:nvSpPr>
          <p:cNvPr id="13" name="TextBox 12"/>
          <p:cNvSpPr txBox="1"/>
          <p:nvPr/>
        </p:nvSpPr>
        <p:spPr>
          <a:xfrm>
            <a:off x="381000" y="1047750"/>
            <a:ext cx="8458200" cy="3170238"/>
          </a:xfrm>
          <a:prstGeom prst="rect">
            <a:avLst/>
          </a:prstGeom>
          <a:noFill/>
        </p:spPr>
        <p:txBody>
          <a:bodyPr>
            <a:spAutoFit/>
          </a:bodyPr>
          <a:lstStyle/>
          <a:p>
            <a:pPr marL="114305" indent="-114305" algn="just" eaLnBrk="1" fontAlgn="auto" hangingPunct="1">
              <a:spcBef>
                <a:spcPts val="0"/>
              </a:spcBef>
              <a:spcAft>
                <a:spcPts val="0"/>
              </a:spcAft>
              <a:buFont typeface="Arial" pitchFamily="34" charset="0"/>
              <a:buChar char="•"/>
              <a:defRPr/>
            </a:pPr>
            <a:r>
              <a:rPr lang="en-US" sz="2000" dirty="0">
                <a:latin typeface="+mn-lt"/>
                <a:cs typeface="+mn-cs"/>
              </a:rPr>
              <a:t>The core issue of materials management is maintenance and </a:t>
            </a:r>
            <a:r>
              <a:rPr lang="en-US" sz="2000" dirty="0">
                <a:solidFill>
                  <a:prstClr val="black"/>
                </a:solidFill>
                <a:latin typeface="Calibri"/>
              </a:rPr>
              <a:t>control</a:t>
            </a:r>
            <a:r>
              <a:rPr lang="en-US" sz="2000" dirty="0">
                <a:latin typeface="+mn-lt"/>
                <a:cs typeface="+mn-cs"/>
              </a:rPr>
              <a:t> of inventory.</a:t>
            </a:r>
          </a:p>
          <a:p>
            <a:pPr marL="114305" indent="-114305" algn="just" eaLnBrk="1" fontAlgn="auto" hangingPunct="1">
              <a:spcBef>
                <a:spcPts val="0"/>
              </a:spcBef>
              <a:spcAft>
                <a:spcPts val="0"/>
              </a:spcAft>
              <a:buFont typeface="Arial" pitchFamily="34" charset="0"/>
              <a:buChar char="•"/>
              <a:defRPr/>
            </a:pPr>
            <a:r>
              <a:rPr lang="en-US" sz="2000" dirty="0">
                <a:latin typeface="+mn-lt"/>
                <a:cs typeface="+mn-cs"/>
              </a:rPr>
              <a:t>This issue is common to all organizations in any sector of the national economy.</a:t>
            </a:r>
          </a:p>
          <a:p>
            <a:pPr marL="114305" indent="-114305" algn="just" eaLnBrk="1" fontAlgn="auto" hangingPunct="1">
              <a:spcBef>
                <a:spcPts val="0"/>
              </a:spcBef>
              <a:spcAft>
                <a:spcPts val="0"/>
              </a:spcAft>
              <a:buFont typeface="Arial" pitchFamily="34" charset="0"/>
              <a:buChar char="•"/>
              <a:defRPr/>
            </a:pPr>
            <a:r>
              <a:rPr lang="en-US" sz="2000" dirty="0">
                <a:latin typeface="+mn-lt"/>
                <a:cs typeface="+mn-cs"/>
              </a:rPr>
              <a:t>The term ‘inventory’ can be interpreted in a number of ways</a:t>
            </a:r>
          </a:p>
          <a:p>
            <a:pPr marL="571521" indent="-168281" algn="just" eaLnBrk="1" fontAlgn="auto" hangingPunct="1">
              <a:spcBef>
                <a:spcPts val="0"/>
              </a:spcBef>
              <a:spcAft>
                <a:spcPts val="0"/>
              </a:spcAft>
              <a:buFont typeface="Wingdings" pitchFamily="2" charset="2"/>
              <a:buChar char="ü"/>
              <a:defRPr/>
            </a:pPr>
            <a:r>
              <a:rPr lang="en-US" sz="2000" dirty="0">
                <a:latin typeface="+mn-lt"/>
                <a:cs typeface="+mn-cs"/>
              </a:rPr>
              <a:t> Stock on hand of materials at a given time.</a:t>
            </a:r>
          </a:p>
          <a:p>
            <a:pPr marL="571521" indent="-168281" algn="just" eaLnBrk="1" fontAlgn="auto" hangingPunct="1">
              <a:spcBef>
                <a:spcPts val="0"/>
              </a:spcBef>
              <a:spcAft>
                <a:spcPts val="0"/>
              </a:spcAft>
              <a:buFont typeface="Wingdings" pitchFamily="2" charset="2"/>
              <a:buChar char="ü"/>
              <a:defRPr/>
            </a:pPr>
            <a:r>
              <a:rPr lang="en-US" sz="2000" dirty="0">
                <a:latin typeface="+mn-lt"/>
                <a:cs typeface="+mn-cs"/>
              </a:rPr>
              <a:t> Tangible asset that can be seen, measured, and counted.</a:t>
            </a:r>
          </a:p>
          <a:p>
            <a:pPr marL="571521" indent="-168281" algn="just" eaLnBrk="1" fontAlgn="auto" hangingPunct="1">
              <a:spcBef>
                <a:spcPts val="0"/>
              </a:spcBef>
              <a:spcAft>
                <a:spcPts val="0"/>
              </a:spcAft>
              <a:buFont typeface="Wingdings" pitchFamily="2" charset="2"/>
              <a:buChar char="ü"/>
              <a:defRPr/>
            </a:pPr>
            <a:r>
              <a:rPr lang="en-US" sz="2000" dirty="0">
                <a:latin typeface="+mn-lt"/>
                <a:cs typeface="+mn-cs"/>
              </a:rPr>
              <a:t> List of items (physical assets).</a:t>
            </a:r>
          </a:p>
          <a:p>
            <a:pPr marL="571521" indent="-168281" algn="just" eaLnBrk="1" fontAlgn="auto" hangingPunct="1">
              <a:spcBef>
                <a:spcPts val="0"/>
              </a:spcBef>
              <a:spcAft>
                <a:spcPts val="0"/>
              </a:spcAft>
              <a:buFont typeface="Wingdings" pitchFamily="2" charset="2"/>
              <a:buChar char="ü"/>
              <a:defRPr/>
            </a:pPr>
            <a:r>
              <a:rPr lang="en-US" sz="2000" dirty="0">
                <a:latin typeface="+mn-lt"/>
                <a:cs typeface="+mn-cs"/>
              </a:rPr>
              <a:t> Quantity of items on hand.</a:t>
            </a:r>
          </a:p>
          <a:p>
            <a:pPr marL="571521" indent="-168281" algn="just" eaLnBrk="1" fontAlgn="auto" hangingPunct="1">
              <a:spcBef>
                <a:spcPts val="0"/>
              </a:spcBef>
              <a:spcAft>
                <a:spcPts val="0"/>
              </a:spcAft>
              <a:buFont typeface="Wingdings" pitchFamily="2" charset="2"/>
              <a:buChar char="ü"/>
              <a:defRPr/>
            </a:pPr>
            <a:r>
              <a:rPr lang="en-US" sz="2000" dirty="0">
                <a:latin typeface="+mn-lt"/>
                <a:cs typeface="+mn-cs"/>
              </a:rPr>
              <a:t> Value of stock of goods owned by an organization at a particular time.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2"/>
          <p:cNvSpPr>
            <a:spLocks noGrp="1"/>
          </p:cNvSpPr>
          <p:nvPr>
            <p:ph type="sldNum" sz="quarter" idx="12"/>
          </p:nvPr>
        </p:nvSpPr>
        <p:spPr bwMode="auto">
          <a:noFill/>
          <a:ln>
            <a:miter lim="800000"/>
            <a:headEnd/>
            <a:tailEnd/>
          </a:ln>
        </p:spPr>
        <p:txBody>
          <a:bodyPr/>
          <a:lstStyle/>
          <a:p>
            <a:fld id="{9C2D1511-7FFF-48F4-ADDB-C495E0FD7497}" type="slidenum">
              <a:rPr lang="en-US" smtClean="0"/>
              <a:pPr/>
              <a:t>8</a:t>
            </a:fld>
            <a:endParaRPr lang="en-US" smtClean="0"/>
          </a:p>
        </p:txBody>
      </p:sp>
      <p:cxnSp>
        <p:nvCxnSpPr>
          <p:cNvPr id="11" name="Straight Connector 10"/>
          <p:cNvCxnSpPr/>
          <p:nvPr/>
        </p:nvCxnSpPr>
        <p:spPr>
          <a:xfrm rot="5400000">
            <a:off x="4233069" y="480298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9220" name="TextBox 7"/>
          <p:cNvSpPr txBox="1">
            <a:spLocks noChangeArrowheads="1"/>
          </p:cNvSpPr>
          <p:nvPr/>
        </p:nvSpPr>
        <p:spPr bwMode="auto">
          <a:xfrm>
            <a:off x="0" y="438150"/>
            <a:ext cx="9067800" cy="523875"/>
          </a:xfrm>
          <a:prstGeom prst="rect">
            <a:avLst/>
          </a:prstGeom>
          <a:noFill/>
          <a:ln w="9525">
            <a:noFill/>
            <a:miter lim="800000"/>
            <a:headEnd/>
            <a:tailEnd/>
          </a:ln>
        </p:spPr>
        <p:txBody>
          <a:bodyPr>
            <a:spAutoFit/>
          </a:bodyPr>
          <a:lstStyle/>
          <a:p>
            <a:pPr marL="342900" indent="-342900" algn="ctr" eaLnBrk="1" hangingPunct="1">
              <a:spcBef>
                <a:spcPct val="20000"/>
              </a:spcBef>
            </a:pPr>
            <a:r>
              <a:rPr lang="en-US" sz="2800" b="1">
                <a:solidFill>
                  <a:srgbClr val="C0504D"/>
                </a:solidFill>
                <a:latin typeface="Century Gothic" pitchFamily="34" charset="0"/>
              </a:rPr>
              <a:t>Inventory and its Definition</a:t>
            </a:r>
          </a:p>
        </p:txBody>
      </p:sp>
      <p:sp>
        <p:nvSpPr>
          <p:cNvPr id="9" name="TextBox 8"/>
          <p:cNvSpPr txBox="1"/>
          <p:nvPr/>
        </p:nvSpPr>
        <p:spPr>
          <a:xfrm>
            <a:off x="5105400" y="4476750"/>
            <a:ext cx="3962400" cy="647700"/>
          </a:xfrm>
          <a:prstGeom prst="rect">
            <a:avLst/>
          </a:prstGeom>
          <a:noFill/>
        </p:spPr>
        <p:txBody>
          <a:bodyPr wrap="none">
            <a:spAutoFit/>
          </a:bodyPr>
          <a:lstStyle/>
          <a:p>
            <a:pPr algn="ctr" eaLnBrk="1" fontAlgn="auto" hangingPunct="1">
              <a:spcBef>
                <a:spcPts val="0"/>
              </a:spcBef>
              <a:spcAft>
                <a:spcPts val="0"/>
              </a:spcAft>
              <a:defRPr/>
            </a:pPr>
            <a:r>
              <a:rPr lang="en-US" sz="1200" b="1" dirty="0">
                <a:solidFill>
                  <a:schemeClr val="bg1">
                    <a:lumMod val="85000"/>
                  </a:schemeClr>
                </a:solidFill>
                <a:latin typeface="+mn-lt"/>
                <a:cs typeface="+mn-cs"/>
              </a:rPr>
              <a:t>PROF PRADIP KUMAR RAY</a:t>
            </a:r>
          </a:p>
          <a:p>
            <a:pPr algn="ctr" eaLnBrk="1" fontAlgn="auto" hangingPunct="1">
              <a:spcBef>
                <a:spcPts val="0"/>
              </a:spcBef>
              <a:spcAft>
                <a:spcPts val="0"/>
              </a:spcAft>
              <a:defRPr/>
            </a:pPr>
            <a:r>
              <a:rPr lang="en-US" sz="1200" b="1" dirty="0">
                <a:solidFill>
                  <a:schemeClr val="bg1">
                    <a:lumMod val="85000"/>
                  </a:schemeClr>
                </a:solidFill>
                <a:latin typeface="+mn-lt"/>
                <a:cs typeface="+mn-cs"/>
              </a:rPr>
              <a:t>DEPARTMENT OF INDUSTRIAL AND SYSTEMS ENGINEERING</a:t>
            </a:r>
          </a:p>
          <a:p>
            <a:pPr algn="ctr" eaLnBrk="1" fontAlgn="auto" hangingPunct="1">
              <a:spcBef>
                <a:spcPts val="0"/>
              </a:spcBef>
              <a:spcAft>
                <a:spcPts val="0"/>
              </a:spcAft>
              <a:defRPr/>
            </a:pPr>
            <a:r>
              <a:rPr lang="en-US" sz="1200" b="1" dirty="0">
                <a:solidFill>
                  <a:schemeClr val="bg1">
                    <a:lumMod val="85000"/>
                  </a:schemeClr>
                </a:solidFill>
                <a:latin typeface="+mn-lt"/>
                <a:cs typeface="+mn-cs"/>
              </a:rPr>
              <a:t>IIT KHARAGPUR</a:t>
            </a:r>
          </a:p>
        </p:txBody>
      </p:sp>
      <p:sp>
        <p:nvSpPr>
          <p:cNvPr id="8198" name="TextBox 12"/>
          <p:cNvSpPr txBox="1">
            <a:spLocks noChangeArrowheads="1"/>
          </p:cNvSpPr>
          <p:nvPr/>
        </p:nvSpPr>
        <p:spPr bwMode="auto">
          <a:xfrm>
            <a:off x="381000" y="1200150"/>
            <a:ext cx="8458200" cy="2246313"/>
          </a:xfrm>
          <a:prstGeom prst="rect">
            <a:avLst/>
          </a:prstGeom>
          <a:noFill/>
          <a:ln w="9525">
            <a:noFill/>
            <a:miter lim="800000"/>
            <a:headEnd/>
            <a:tailEnd/>
          </a:ln>
        </p:spPr>
        <p:txBody>
          <a:bodyPr>
            <a:spAutoFit/>
          </a:bodyPr>
          <a:lstStyle/>
          <a:p>
            <a:pPr marL="114300" indent="-114300" algn="just" eaLnBrk="1" hangingPunct="1">
              <a:buFont typeface="Arial" charset="0"/>
              <a:buChar char="•"/>
              <a:defRPr/>
            </a:pPr>
            <a:r>
              <a:rPr lang="en-US" sz="2000" b="1" dirty="0">
                <a:latin typeface="Calibri" pitchFamily="34" charset="0"/>
              </a:rPr>
              <a:t>In view of all these interpretations, ‘inventory’ is defined as ‘an idle resource that has an economic value’.</a:t>
            </a:r>
          </a:p>
          <a:p>
            <a:pPr marL="114300" indent="-114300" algn="just" eaLnBrk="1" hangingPunct="1">
              <a:buFont typeface="Arial" charset="0"/>
              <a:buChar char="•"/>
              <a:defRPr/>
            </a:pPr>
            <a:r>
              <a:rPr lang="en-US" sz="2000" dirty="0">
                <a:latin typeface="Calibri" pitchFamily="34" charset="0"/>
              </a:rPr>
              <a:t>When a resource loses its economic value (after its use in one or multiple cycles), it ceases to be an inventory.</a:t>
            </a:r>
          </a:p>
          <a:p>
            <a:pPr marL="114300" indent="-114300" algn="just" eaLnBrk="1" hangingPunct="1">
              <a:buFont typeface="Arial" charset="0"/>
              <a:buChar char="•"/>
              <a:defRPr/>
            </a:pPr>
            <a:r>
              <a:rPr lang="en-US" sz="2000" dirty="0">
                <a:latin typeface="Calibri" pitchFamily="34" charset="0"/>
              </a:rPr>
              <a:t>Sometimes, in certain situations, we may be careful in calling items with certain characteristics/features as inventory,</a:t>
            </a:r>
          </a:p>
          <a:p>
            <a:pPr marL="114300" algn="just" eaLnBrk="1" hangingPunct="1">
              <a:defRPr/>
            </a:pPr>
            <a:r>
              <a:rPr lang="en-US" sz="2000" dirty="0">
                <a:latin typeface="Calibri" pitchFamily="34" charset="0"/>
              </a:rPr>
              <a:t>e.g., is ‘hoarding’ an inventory, or is ‘waste’ an inventory?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2"/>
          <p:cNvSpPr>
            <a:spLocks noGrp="1"/>
          </p:cNvSpPr>
          <p:nvPr>
            <p:ph type="sldNum" sz="quarter" idx="12"/>
          </p:nvPr>
        </p:nvSpPr>
        <p:spPr bwMode="auto">
          <a:noFill/>
          <a:ln>
            <a:miter lim="800000"/>
            <a:headEnd/>
            <a:tailEnd/>
          </a:ln>
        </p:spPr>
        <p:txBody>
          <a:bodyPr/>
          <a:lstStyle/>
          <a:p>
            <a:fld id="{7A0C24DA-25C9-4D2A-BC7D-088130859C96}" type="slidenum">
              <a:rPr lang="en-US" smtClean="0"/>
              <a:pPr/>
              <a:t>9</a:t>
            </a:fld>
            <a:endParaRPr lang="en-US" smtClean="0"/>
          </a:p>
        </p:txBody>
      </p:sp>
      <p:cxnSp>
        <p:nvCxnSpPr>
          <p:cNvPr id="11" name="Straight Connector 10"/>
          <p:cNvCxnSpPr/>
          <p:nvPr/>
        </p:nvCxnSpPr>
        <p:spPr>
          <a:xfrm rot="5400000">
            <a:off x="4233069" y="480298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10244" name="TextBox 7"/>
          <p:cNvSpPr txBox="1">
            <a:spLocks noChangeArrowheads="1"/>
          </p:cNvSpPr>
          <p:nvPr/>
        </p:nvSpPr>
        <p:spPr bwMode="auto">
          <a:xfrm>
            <a:off x="0" y="438150"/>
            <a:ext cx="9067800" cy="523875"/>
          </a:xfrm>
          <a:prstGeom prst="rect">
            <a:avLst/>
          </a:prstGeom>
          <a:noFill/>
          <a:ln w="9525">
            <a:noFill/>
            <a:miter lim="800000"/>
            <a:headEnd/>
            <a:tailEnd/>
          </a:ln>
        </p:spPr>
        <p:txBody>
          <a:bodyPr>
            <a:spAutoFit/>
          </a:bodyPr>
          <a:lstStyle/>
          <a:p>
            <a:pPr marL="342900" indent="-342900" algn="ctr" eaLnBrk="1" hangingPunct="1">
              <a:spcBef>
                <a:spcPct val="20000"/>
              </a:spcBef>
            </a:pPr>
            <a:r>
              <a:rPr lang="en-US" sz="2800" b="1">
                <a:solidFill>
                  <a:srgbClr val="C0504D"/>
                </a:solidFill>
                <a:latin typeface="Century Gothic" pitchFamily="34" charset="0"/>
              </a:rPr>
              <a:t>Types of Inventory</a:t>
            </a:r>
          </a:p>
        </p:txBody>
      </p:sp>
      <p:sp>
        <p:nvSpPr>
          <p:cNvPr id="9" name="TextBox 8"/>
          <p:cNvSpPr txBox="1"/>
          <p:nvPr/>
        </p:nvSpPr>
        <p:spPr>
          <a:xfrm>
            <a:off x="5105400" y="4476750"/>
            <a:ext cx="3962400" cy="647700"/>
          </a:xfrm>
          <a:prstGeom prst="rect">
            <a:avLst/>
          </a:prstGeom>
          <a:noFill/>
        </p:spPr>
        <p:txBody>
          <a:bodyPr wrap="none">
            <a:spAutoFit/>
          </a:bodyPr>
          <a:lstStyle/>
          <a:p>
            <a:pPr algn="ctr" eaLnBrk="1" fontAlgn="auto" hangingPunct="1">
              <a:spcBef>
                <a:spcPts val="0"/>
              </a:spcBef>
              <a:spcAft>
                <a:spcPts val="0"/>
              </a:spcAft>
              <a:defRPr/>
            </a:pPr>
            <a:r>
              <a:rPr lang="en-US" sz="1200" b="1" dirty="0">
                <a:solidFill>
                  <a:schemeClr val="bg1">
                    <a:lumMod val="85000"/>
                  </a:schemeClr>
                </a:solidFill>
                <a:latin typeface="+mn-lt"/>
                <a:cs typeface="+mn-cs"/>
              </a:rPr>
              <a:t>PROF PRADIP KUMAR RAY</a:t>
            </a:r>
          </a:p>
          <a:p>
            <a:pPr algn="ctr" eaLnBrk="1" fontAlgn="auto" hangingPunct="1">
              <a:spcBef>
                <a:spcPts val="0"/>
              </a:spcBef>
              <a:spcAft>
                <a:spcPts val="0"/>
              </a:spcAft>
              <a:defRPr/>
            </a:pPr>
            <a:r>
              <a:rPr lang="en-US" sz="1200" b="1" dirty="0">
                <a:solidFill>
                  <a:schemeClr val="bg1">
                    <a:lumMod val="85000"/>
                  </a:schemeClr>
                </a:solidFill>
                <a:latin typeface="+mn-lt"/>
                <a:cs typeface="+mn-cs"/>
              </a:rPr>
              <a:t>DEPARTMENT OF INDUSTRIAL AND SYSTEMS ENGINEERING</a:t>
            </a:r>
          </a:p>
          <a:p>
            <a:pPr algn="ctr" eaLnBrk="1" fontAlgn="auto" hangingPunct="1">
              <a:spcBef>
                <a:spcPts val="0"/>
              </a:spcBef>
              <a:spcAft>
                <a:spcPts val="0"/>
              </a:spcAft>
              <a:defRPr/>
            </a:pPr>
            <a:r>
              <a:rPr lang="en-US" sz="1200" b="1" dirty="0">
                <a:solidFill>
                  <a:schemeClr val="bg1">
                    <a:lumMod val="85000"/>
                  </a:schemeClr>
                </a:solidFill>
                <a:latin typeface="+mn-lt"/>
                <a:cs typeface="+mn-cs"/>
              </a:rPr>
              <a:t>IIT KHARAGPUR</a:t>
            </a:r>
          </a:p>
        </p:txBody>
      </p:sp>
      <p:sp>
        <p:nvSpPr>
          <p:cNvPr id="13" name="TextBox 12"/>
          <p:cNvSpPr txBox="1"/>
          <p:nvPr/>
        </p:nvSpPr>
        <p:spPr>
          <a:xfrm>
            <a:off x="381000" y="1200150"/>
            <a:ext cx="8458200" cy="2862263"/>
          </a:xfrm>
          <a:prstGeom prst="rect">
            <a:avLst/>
          </a:prstGeom>
          <a:noFill/>
        </p:spPr>
        <p:txBody>
          <a:bodyPr>
            <a:spAutoFit/>
          </a:bodyPr>
          <a:lstStyle/>
          <a:p>
            <a:pPr marL="114305" indent="-114305" algn="just" eaLnBrk="1" fontAlgn="auto" hangingPunct="1">
              <a:spcBef>
                <a:spcPts val="0"/>
              </a:spcBef>
              <a:spcAft>
                <a:spcPts val="0"/>
              </a:spcAft>
              <a:buFont typeface="Arial" pitchFamily="34" charset="0"/>
              <a:buChar char="•"/>
              <a:defRPr/>
            </a:pPr>
            <a:r>
              <a:rPr lang="en-US" sz="2000" dirty="0">
                <a:latin typeface="+mn-lt"/>
                <a:cs typeface="+mn-cs"/>
              </a:rPr>
              <a:t>     </a:t>
            </a:r>
            <a:r>
              <a:rPr lang="en-US" sz="2000" b="1" dirty="0">
                <a:latin typeface="+mn-lt"/>
                <a:cs typeface="+mn-cs"/>
              </a:rPr>
              <a:t>The classification of inventory is based on two aspects:</a:t>
            </a:r>
          </a:p>
          <a:p>
            <a:pPr marL="1139868" indent="-400065" algn="just" eaLnBrk="1" fontAlgn="auto" hangingPunct="1">
              <a:spcBef>
                <a:spcPts val="0"/>
              </a:spcBef>
              <a:spcAft>
                <a:spcPts val="0"/>
              </a:spcAft>
              <a:buFont typeface="+mj-lt"/>
              <a:buAutoNum type="romanLcPeriod"/>
              <a:defRPr/>
            </a:pPr>
            <a:r>
              <a:rPr lang="en-US" sz="2000" dirty="0">
                <a:latin typeface="+mn-lt"/>
                <a:cs typeface="+mn-cs"/>
              </a:rPr>
              <a:t>State of inventory</a:t>
            </a:r>
          </a:p>
          <a:p>
            <a:pPr marL="1139868" indent="-400065" algn="just" eaLnBrk="1" fontAlgn="auto" hangingPunct="1">
              <a:spcBef>
                <a:spcPts val="0"/>
              </a:spcBef>
              <a:spcAft>
                <a:spcPts val="0"/>
              </a:spcAft>
              <a:buFont typeface="+mj-lt"/>
              <a:buAutoNum type="romanLcPeriod"/>
              <a:defRPr/>
            </a:pPr>
            <a:r>
              <a:rPr lang="en-US" sz="2000" dirty="0">
                <a:latin typeface="+mn-lt"/>
                <a:cs typeface="+mn-cs"/>
              </a:rPr>
              <a:t>Utility of inventory</a:t>
            </a:r>
          </a:p>
          <a:p>
            <a:pPr marL="400065" indent="-400065" algn="just" eaLnBrk="1" fontAlgn="auto" hangingPunct="1">
              <a:spcBef>
                <a:spcPts val="0"/>
              </a:spcBef>
              <a:spcAft>
                <a:spcPts val="0"/>
              </a:spcAft>
              <a:buFont typeface="Arial" pitchFamily="34" charset="0"/>
              <a:buChar char="•"/>
              <a:defRPr/>
            </a:pPr>
            <a:r>
              <a:rPr lang="en-US" sz="2000" dirty="0">
                <a:latin typeface="+mn-lt"/>
                <a:cs typeface="+mn-cs"/>
              </a:rPr>
              <a:t>Based on state of inventory, it is classified under four categories:</a:t>
            </a:r>
          </a:p>
          <a:p>
            <a:pPr marL="1143042" indent="-396890" algn="just" eaLnBrk="1" fontAlgn="auto" hangingPunct="1">
              <a:spcBef>
                <a:spcPts val="0"/>
              </a:spcBef>
              <a:spcAft>
                <a:spcPts val="0"/>
              </a:spcAft>
              <a:buFont typeface="+mj-lt"/>
              <a:buAutoNum type="romanLcPeriod"/>
              <a:defRPr/>
            </a:pPr>
            <a:r>
              <a:rPr lang="en-US" sz="2000" dirty="0">
                <a:latin typeface="+mn-lt"/>
                <a:cs typeface="+mn-cs"/>
              </a:rPr>
              <a:t>Supplies (in the form of maintenance, repair, and operating supplies or MRO)</a:t>
            </a:r>
          </a:p>
          <a:p>
            <a:pPr marL="1143042" indent="-396890" algn="just" eaLnBrk="1" fontAlgn="auto" hangingPunct="1">
              <a:spcBef>
                <a:spcPts val="0"/>
              </a:spcBef>
              <a:spcAft>
                <a:spcPts val="0"/>
              </a:spcAft>
              <a:buFont typeface="+mj-lt"/>
              <a:buAutoNum type="romanLcPeriod"/>
              <a:defRPr/>
            </a:pPr>
            <a:r>
              <a:rPr lang="en-US" sz="2000" dirty="0">
                <a:latin typeface="+mn-lt"/>
                <a:cs typeface="+mn-cs"/>
              </a:rPr>
              <a:t>Raw materials (R/M)</a:t>
            </a:r>
          </a:p>
          <a:p>
            <a:pPr marL="1143042" indent="-396890" algn="just" eaLnBrk="1" fontAlgn="auto" hangingPunct="1">
              <a:spcBef>
                <a:spcPts val="0"/>
              </a:spcBef>
              <a:spcAft>
                <a:spcPts val="0"/>
              </a:spcAft>
              <a:buFont typeface="+mj-lt"/>
              <a:buAutoNum type="romanLcPeriod"/>
              <a:defRPr/>
            </a:pPr>
            <a:r>
              <a:rPr lang="en-US" sz="2000" dirty="0">
                <a:latin typeface="+mn-lt"/>
                <a:cs typeface="+mn-cs"/>
              </a:rPr>
              <a:t>Work-in-process (WIP)</a:t>
            </a:r>
          </a:p>
          <a:p>
            <a:pPr marL="1143042" indent="-396890" algn="just" eaLnBrk="1" fontAlgn="auto" hangingPunct="1">
              <a:spcBef>
                <a:spcPts val="0"/>
              </a:spcBef>
              <a:spcAft>
                <a:spcPts val="0"/>
              </a:spcAft>
              <a:buFont typeface="+mj-lt"/>
              <a:buAutoNum type="romanLcPeriod"/>
              <a:defRPr/>
            </a:pPr>
            <a:r>
              <a:rPr lang="en-US" sz="2000" dirty="0">
                <a:latin typeface="+mn-lt"/>
                <a:cs typeface="+mn-cs"/>
              </a:rPr>
              <a:t>Finished goods (F/G)</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2086</TotalTime>
  <Words>4437</Words>
  <Application>Microsoft Office PowerPoint</Application>
  <PresentationFormat>On-screen Show (16:9)</PresentationFormat>
  <Paragraphs>685</Paragraphs>
  <Slides>57</Slides>
  <Notes>21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64" baseType="lpstr">
      <vt:lpstr>Arial</vt:lpstr>
      <vt:lpstr>Calibri</vt:lpstr>
      <vt:lpstr>Century Gothic</vt:lpstr>
      <vt:lpstr>Times New Roman</vt:lpstr>
      <vt:lpstr>Wingdings</vt:lpstr>
      <vt:lpstr>Office Theme</vt:lpstr>
      <vt:lpstr>Equation</vt:lpstr>
      <vt:lpstr>PowerPoint Presentation</vt:lpstr>
      <vt:lpstr>Sub Topics</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Classification of Inventory Problems</vt:lpstr>
      <vt:lpstr>Classification of Inventory Problems</vt:lpstr>
      <vt:lpstr>Inventory Costs</vt:lpstr>
      <vt:lpstr>Inventory Costs</vt:lpstr>
      <vt:lpstr>Inventory Costs</vt:lpstr>
      <vt:lpstr>Inventory Costs</vt:lpstr>
      <vt:lpstr>Inventory Costs</vt:lpstr>
      <vt:lpstr>Inventory Costs</vt:lpstr>
      <vt:lpstr>Inventory Costs</vt:lpstr>
      <vt:lpstr>Inventory Costs</vt:lpstr>
      <vt:lpstr> </vt:lpstr>
      <vt:lpstr>Types of Inventory and Product Positioning Strategies</vt:lpstr>
      <vt:lpstr>Types of Inventory and Product Positioning Strategies</vt:lpstr>
      <vt:lpstr>Inventory Management and Financial Performance</vt:lpstr>
      <vt:lpstr>Inventory Management and Financial Performance</vt:lpstr>
      <vt:lpstr>PowerPoint Presentation</vt:lpstr>
      <vt:lpstr>PowerPoint Presentation</vt:lpstr>
      <vt:lpstr>Inventory Management and Financial Performance</vt:lpstr>
      <vt:lpstr>Inventory Management and Financial Performance</vt:lpstr>
      <vt:lpstr>Inventory Management and Financial Performance</vt:lpstr>
      <vt:lpstr>Inventory Management and Financial Performance</vt:lpstr>
      <vt:lpstr>Inventory Management and Financial Performance</vt:lpstr>
      <vt:lpstr>PowerPoint Presentation</vt:lpstr>
      <vt:lpstr>Concept of Inventory Flow Cycle</vt:lpstr>
      <vt:lpstr>Concept of Inventory Flow Cycle</vt:lpstr>
      <vt:lpstr>Concept of Inventory Flow Cycle</vt:lpstr>
      <vt:lpstr>Concept of Inventory Flow Cycle</vt:lpstr>
      <vt:lpstr>Concept of Inventory Flow Cycle</vt:lpstr>
      <vt:lpstr>Objectives of Inventory Management System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i4344 sushanta</dc:creator>
  <cp:lastModifiedBy>VGSOM</cp:lastModifiedBy>
  <cp:revision>170</cp:revision>
  <dcterms:created xsi:type="dcterms:W3CDTF">2016-12-13T07:50:37Z</dcterms:created>
  <dcterms:modified xsi:type="dcterms:W3CDTF">2022-01-03T09:33:27Z</dcterms:modified>
</cp:coreProperties>
</file>