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300" r:id="rId3"/>
    <p:sldId id="301" r:id="rId4"/>
    <p:sldId id="279" r:id="rId5"/>
    <p:sldId id="280" r:id="rId6"/>
    <p:sldId id="281" r:id="rId7"/>
    <p:sldId id="282" r:id="rId8"/>
    <p:sldId id="303" r:id="rId9"/>
    <p:sldId id="28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28" r:id="rId69"/>
    <p:sldId id="302" r:id="rId7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2CD"/>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55" autoAdjust="0"/>
  </p:normalViewPr>
  <p:slideViewPr>
    <p:cSldViewPr>
      <p:cViewPr varScale="1">
        <p:scale>
          <a:sx n="120" d="100"/>
          <a:sy n="120" d="100"/>
        </p:scale>
        <p:origin x="132"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AFF1-86C9-4393-B194-E243FDA77780}" type="datetimeFigureOut">
              <a:rPr lang="en-US" smtClean="0"/>
              <a:pPr/>
              <a:t>1/3/2022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F026C-078E-4EE5-9BC2-B66583B32942}" type="slidenum">
              <a:rPr lang="en-US" smtClean="0"/>
              <a:pPr/>
              <a:t>‹#›</a:t>
            </a:fld>
            <a:endParaRPr lang="en-US"/>
          </a:p>
        </p:txBody>
      </p:sp>
    </p:spTree>
    <p:extLst>
      <p:ext uri="{BB962C8B-B14F-4D97-AF65-F5344CB8AC3E}">
        <p14:creationId xmlns:p14="http://schemas.microsoft.com/office/powerpoint/2010/main" val="202401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14</a:t>
            </a:fld>
            <a:endParaRPr lang="en-US"/>
          </a:p>
        </p:txBody>
      </p:sp>
    </p:spTree>
    <p:extLst>
      <p:ext uri="{BB962C8B-B14F-4D97-AF65-F5344CB8AC3E}">
        <p14:creationId xmlns:p14="http://schemas.microsoft.com/office/powerpoint/2010/main" val="2302444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15</a:t>
            </a:fld>
            <a:endParaRPr lang="en-US"/>
          </a:p>
        </p:txBody>
      </p:sp>
    </p:spTree>
    <p:extLst>
      <p:ext uri="{BB962C8B-B14F-4D97-AF65-F5344CB8AC3E}">
        <p14:creationId xmlns:p14="http://schemas.microsoft.com/office/powerpoint/2010/main" val="2485846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16</a:t>
            </a:fld>
            <a:endParaRPr lang="en-US"/>
          </a:p>
        </p:txBody>
      </p:sp>
    </p:spTree>
    <p:extLst>
      <p:ext uri="{BB962C8B-B14F-4D97-AF65-F5344CB8AC3E}">
        <p14:creationId xmlns:p14="http://schemas.microsoft.com/office/powerpoint/2010/main" val="3469545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17</a:t>
            </a:fld>
            <a:endParaRPr lang="en-US"/>
          </a:p>
        </p:txBody>
      </p:sp>
    </p:spTree>
    <p:extLst>
      <p:ext uri="{BB962C8B-B14F-4D97-AF65-F5344CB8AC3E}">
        <p14:creationId xmlns:p14="http://schemas.microsoft.com/office/powerpoint/2010/main" val="828115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18</a:t>
            </a:fld>
            <a:endParaRPr lang="en-US"/>
          </a:p>
        </p:txBody>
      </p:sp>
    </p:spTree>
    <p:extLst>
      <p:ext uri="{BB962C8B-B14F-4D97-AF65-F5344CB8AC3E}">
        <p14:creationId xmlns:p14="http://schemas.microsoft.com/office/powerpoint/2010/main" val="890318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19</a:t>
            </a:fld>
            <a:endParaRPr lang="en-US"/>
          </a:p>
        </p:txBody>
      </p:sp>
    </p:spTree>
    <p:extLst>
      <p:ext uri="{BB962C8B-B14F-4D97-AF65-F5344CB8AC3E}">
        <p14:creationId xmlns:p14="http://schemas.microsoft.com/office/powerpoint/2010/main" val="2444452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20</a:t>
            </a:fld>
            <a:endParaRPr lang="en-US"/>
          </a:p>
        </p:txBody>
      </p:sp>
    </p:spTree>
    <p:extLst>
      <p:ext uri="{BB962C8B-B14F-4D97-AF65-F5344CB8AC3E}">
        <p14:creationId xmlns:p14="http://schemas.microsoft.com/office/powerpoint/2010/main" val="1742797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22</a:t>
            </a:fld>
            <a:endParaRPr lang="en-US"/>
          </a:p>
        </p:txBody>
      </p:sp>
    </p:spTree>
    <p:extLst>
      <p:ext uri="{BB962C8B-B14F-4D97-AF65-F5344CB8AC3E}">
        <p14:creationId xmlns:p14="http://schemas.microsoft.com/office/powerpoint/2010/main" val="2594222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23</a:t>
            </a:fld>
            <a:endParaRPr lang="en-US"/>
          </a:p>
        </p:txBody>
      </p:sp>
    </p:spTree>
    <p:extLst>
      <p:ext uri="{BB962C8B-B14F-4D97-AF65-F5344CB8AC3E}">
        <p14:creationId xmlns:p14="http://schemas.microsoft.com/office/powerpoint/2010/main" val="194750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24</a:t>
            </a:fld>
            <a:endParaRPr lang="en-US"/>
          </a:p>
        </p:txBody>
      </p:sp>
    </p:spTree>
    <p:extLst>
      <p:ext uri="{BB962C8B-B14F-4D97-AF65-F5344CB8AC3E}">
        <p14:creationId xmlns:p14="http://schemas.microsoft.com/office/powerpoint/2010/main" val="3703473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a:t>
            </a:fld>
            <a:endParaRPr lang="en-US"/>
          </a:p>
        </p:txBody>
      </p:sp>
    </p:spTree>
    <p:extLst>
      <p:ext uri="{BB962C8B-B14F-4D97-AF65-F5344CB8AC3E}">
        <p14:creationId xmlns:p14="http://schemas.microsoft.com/office/powerpoint/2010/main" val="1689086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25</a:t>
            </a:fld>
            <a:endParaRPr lang="en-US"/>
          </a:p>
        </p:txBody>
      </p:sp>
    </p:spTree>
    <p:extLst>
      <p:ext uri="{BB962C8B-B14F-4D97-AF65-F5344CB8AC3E}">
        <p14:creationId xmlns:p14="http://schemas.microsoft.com/office/powerpoint/2010/main" val="1262550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26</a:t>
            </a:fld>
            <a:endParaRPr lang="en-US"/>
          </a:p>
        </p:txBody>
      </p:sp>
    </p:spTree>
    <p:extLst>
      <p:ext uri="{BB962C8B-B14F-4D97-AF65-F5344CB8AC3E}">
        <p14:creationId xmlns:p14="http://schemas.microsoft.com/office/powerpoint/2010/main" val="247262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27</a:t>
            </a:fld>
            <a:endParaRPr lang="en-US"/>
          </a:p>
        </p:txBody>
      </p:sp>
    </p:spTree>
    <p:extLst>
      <p:ext uri="{BB962C8B-B14F-4D97-AF65-F5344CB8AC3E}">
        <p14:creationId xmlns:p14="http://schemas.microsoft.com/office/powerpoint/2010/main" val="3864506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28</a:t>
            </a:fld>
            <a:endParaRPr lang="en-US"/>
          </a:p>
        </p:txBody>
      </p:sp>
    </p:spTree>
    <p:extLst>
      <p:ext uri="{BB962C8B-B14F-4D97-AF65-F5344CB8AC3E}">
        <p14:creationId xmlns:p14="http://schemas.microsoft.com/office/powerpoint/2010/main" val="2927600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29</a:t>
            </a:fld>
            <a:endParaRPr lang="en-US"/>
          </a:p>
        </p:txBody>
      </p:sp>
    </p:spTree>
    <p:extLst>
      <p:ext uri="{BB962C8B-B14F-4D97-AF65-F5344CB8AC3E}">
        <p14:creationId xmlns:p14="http://schemas.microsoft.com/office/powerpoint/2010/main" val="1374565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30</a:t>
            </a:fld>
            <a:endParaRPr lang="en-US"/>
          </a:p>
        </p:txBody>
      </p:sp>
    </p:spTree>
    <p:extLst>
      <p:ext uri="{BB962C8B-B14F-4D97-AF65-F5344CB8AC3E}">
        <p14:creationId xmlns:p14="http://schemas.microsoft.com/office/powerpoint/2010/main" val="4188593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31</a:t>
            </a:fld>
            <a:endParaRPr lang="en-US"/>
          </a:p>
        </p:txBody>
      </p:sp>
    </p:spTree>
    <p:extLst>
      <p:ext uri="{BB962C8B-B14F-4D97-AF65-F5344CB8AC3E}">
        <p14:creationId xmlns:p14="http://schemas.microsoft.com/office/powerpoint/2010/main" val="3650614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32</a:t>
            </a:fld>
            <a:endParaRPr lang="en-US"/>
          </a:p>
        </p:txBody>
      </p:sp>
    </p:spTree>
    <p:extLst>
      <p:ext uri="{BB962C8B-B14F-4D97-AF65-F5344CB8AC3E}">
        <p14:creationId xmlns:p14="http://schemas.microsoft.com/office/powerpoint/2010/main" val="2771744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33</a:t>
            </a:fld>
            <a:endParaRPr lang="en-US"/>
          </a:p>
        </p:txBody>
      </p:sp>
    </p:spTree>
    <p:extLst>
      <p:ext uri="{BB962C8B-B14F-4D97-AF65-F5344CB8AC3E}">
        <p14:creationId xmlns:p14="http://schemas.microsoft.com/office/powerpoint/2010/main" val="3235886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35</a:t>
            </a:fld>
            <a:endParaRPr lang="en-US"/>
          </a:p>
        </p:txBody>
      </p:sp>
    </p:spTree>
    <p:extLst>
      <p:ext uri="{BB962C8B-B14F-4D97-AF65-F5344CB8AC3E}">
        <p14:creationId xmlns:p14="http://schemas.microsoft.com/office/powerpoint/2010/main" val="2445559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a:t>
            </a:fld>
            <a:endParaRPr lang="en-US"/>
          </a:p>
        </p:txBody>
      </p:sp>
    </p:spTree>
    <p:extLst>
      <p:ext uri="{BB962C8B-B14F-4D97-AF65-F5344CB8AC3E}">
        <p14:creationId xmlns:p14="http://schemas.microsoft.com/office/powerpoint/2010/main" val="26889750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36</a:t>
            </a:fld>
            <a:endParaRPr lang="en-US"/>
          </a:p>
        </p:txBody>
      </p:sp>
    </p:spTree>
    <p:extLst>
      <p:ext uri="{BB962C8B-B14F-4D97-AF65-F5344CB8AC3E}">
        <p14:creationId xmlns:p14="http://schemas.microsoft.com/office/powerpoint/2010/main" val="2283757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37</a:t>
            </a:fld>
            <a:endParaRPr lang="en-US"/>
          </a:p>
        </p:txBody>
      </p:sp>
    </p:spTree>
    <p:extLst>
      <p:ext uri="{BB962C8B-B14F-4D97-AF65-F5344CB8AC3E}">
        <p14:creationId xmlns:p14="http://schemas.microsoft.com/office/powerpoint/2010/main" val="3419598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38</a:t>
            </a:fld>
            <a:endParaRPr lang="en-US"/>
          </a:p>
        </p:txBody>
      </p:sp>
    </p:spTree>
    <p:extLst>
      <p:ext uri="{BB962C8B-B14F-4D97-AF65-F5344CB8AC3E}">
        <p14:creationId xmlns:p14="http://schemas.microsoft.com/office/powerpoint/2010/main" val="488766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39</a:t>
            </a:fld>
            <a:endParaRPr lang="en-US"/>
          </a:p>
        </p:txBody>
      </p:sp>
    </p:spTree>
    <p:extLst>
      <p:ext uri="{BB962C8B-B14F-4D97-AF65-F5344CB8AC3E}">
        <p14:creationId xmlns:p14="http://schemas.microsoft.com/office/powerpoint/2010/main" val="1881125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40</a:t>
            </a:fld>
            <a:endParaRPr lang="en-US"/>
          </a:p>
        </p:txBody>
      </p:sp>
    </p:spTree>
    <p:extLst>
      <p:ext uri="{BB962C8B-B14F-4D97-AF65-F5344CB8AC3E}">
        <p14:creationId xmlns:p14="http://schemas.microsoft.com/office/powerpoint/2010/main" val="3623017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41</a:t>
            </a:fld>
            <a:endParaRPr lang="en-US"/>
          </a:p>
        </p:txBody>
      </p:sp>
    </p:spTree>
    <p:extLst>
      <p:ext uri="{BB962C8B-B14F-4D97-AF65-F5344CB8AC3E}">
        <p14:creationId xmlns:p14="http://schemas.microsoft.com/office/powerpoint/2010/main" val="2810508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42</a:t>
            </a:fld>
            <a:endParaRPr lang="en-US"/>
          </a:p>
        </p:txBody>
      </p:sp>
    </p:spTree>
    <p:extLst>
      <p:ext uri="{BB962C8B-B14F-4D97-AF65-F5344CB8AC3E}">
        <p14:creationId xmlns:p14="http://schemas.microsoft.com/office/powerpoint/2010/main" val="3205210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43</a:t>
            </a:fld>
            <a:endParaRPr lang="en-US"/>
          </a:p>
        </p:txBody>
      </p:sp>
    </p:spTree>
    <p:extLst>
      <p:ext uri="{BB962C8B-B14F-4D97-AF65-F5344CB8AC3E}">
        <p14:creationId xmlns:p14="http://schemas.microsoft.com/office/powerpoint/2010/main" val="2901789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44</a:t>
            </a:fld>
            <a:endParaRPr lang="en-US"/>
          </a:p>
        </p:txBody>
      </p:sp>
    </p:spTree>
    <p:extLst>
      <p:ext uri="{BB962C8B-B14F-4D97-AF65-F5344CB8AC3E}">
        <p14:creationId xmlns:p14="http://schemas.microsoft.com/office/powerpoint/2010/main" val="20373989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45</a:t>
            </a:fld>
            <a:endParaRPr lang="en-US"/>
          </a:p>
        </p:txBody>
      </p:sp>
    </p:spTree>
    <p:extLst>
      <p:ext uri="{BB962C8B-B14F-4D97-AF65-F5344CB8AC3E}">
        <p14:creationId xmlns:p14="http://schemas.microsoft.com/office/powerpoint/2010/main" val="42449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7</a:t>
            </a:fld>
            <a:endParaRPr lang="en-US"/>
          </a:p>
        </p:txBody>
      </p:sp>
    </p:spTree>
    <p:extLst>
      <p:ext uri="{BB962C8B-B14F-4D97-AF65-F5344CB8AC3E}">
        <p14:creationId xmlns:p14="http://schemas.microsoft.com/office/powerpoint/2010/main" val="23899807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46</a:t>
            </a:fld>
            <a:endParaRPr lang="en-US"/>
          </a:p>
        </p:txBody>
      </p:sp>
    </p:spTree>
    <p:extLst>
      <p:ext uri="{BB962C8B-B14F-4D97-AF65-F5344CB8AC3E}">
        <p14:creationId xmlns:p14="http://schemas.microsoft.com/office/powerpoint/2010/main" val="37351172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47</a:t>
            </a:fld>
            <a:endParaRPr lang="en-US"/>
          </a:p>
        </p:txBody>
      </p:sp>
    </p:spTree>
    <p:extLst>
      <p:ext uri="{BB962C8B-B14F-4D97-AF65-F5344CB8AC3E}">
        <p14:creationId xmlns:p14="http://schemas.microsoft.com/office/powerpoint/2010/main" val="25174539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48</a:t>
            </a:fld>
            <a:endParaRPr lang="en-US"/>
          </a:p>
        </p:txBody>
      </p:sp>
    </p:spTree>
    <p:extLst>
      <p:ext uri="{BB962C8B-B14F-4D97-AF65-F5344CB8AC3E}">
        <p14:creationId xmlns:p14="http://schemas.microsoft.com/office/powerpoint/2010/main" val="3474953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50</a:t>
            </a:fld>
            <a:endParaRPr lang="en-US"/>
          </a:p>
        </p:txBody>
      </p:sp>
    </p:spTree>
    <p:extLst>
      <p:ext uri="{BB962C8B-B14F-4D97-AF65-F5344CB8AC3E}">
        <p14:creationId xmlns:p14="http://schemas.microsoft.com/office/powerpoint/2010/main" val="4018487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51</a:t>
            </a:fld>
            <a:endParaRPr lang="en-US"/>
          </a:p>
        </p:txBody>
      </p:sp>
    </p:spTree>
    <p:extLst>
      <p:ext uri="{BB962C8B-B14F-4D97-AF65-F5344CB8AC3E}">
        <p14:creationId xmlns:p14="http://schemas.microsoft.com/office/powerpoint/2010/main" val="12848033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52</a:t>
            </a:fld>
            <a:endParaRPr lang="en-US"/>
          </a:p>
        </p:txBody>
      </p:sp>
    </p:spTree>
    <p:extLst>
      <p:ext uri="{BB962C8B-B14F-4D97-AF65-F5344CB8AC3E}">
        <p14:creationId xmlns:p14="http://schemas.microsoft.com/office/powerpoint/2010/main" val="37225039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53</a:t>
            </a:fld>
            <a:endParaRPr lang="en-US"/>
          </a:p>
        </p:txBody>
      </p:sp>
    </p:spTree>
    <p:extLst>
      <p:ext uri="{BB962C8B-B14F-4D97-AF65-F5344CB8AC3E}">
        <p14:creationId xmlns:p14="http://schemas.microsoft.com/office/powerpoint/2010/main" val="26060273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54</a:t>
            </a:fld>
            <a:endParaRPr lang="en-US"/>
          </a:p>
        </p:txBody>
      </p:sp>
    </p:spTree>
    <p:extLst>
      <p:ext uri="{BB962C8B-B14F-4D97-AF65-F5344CB8AC3E}">
        <p14:creationId xmlns:p14="http://schemas.microsoft.com/office/powerpoint/2010/main" val="38734431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55</a:t>
            </a:fld>
            <a:endParaRPr lang="en-US"/>
          </a:p>
        </p:txBody>
      </p:sp>
    </p:spTree>
    <p:extLst>
      <p:ext uri="{BB962C8B-B14F-4D97-AF65-F5344CB8AC3E}">
        <p14:creationId xmlns:p14="http://schemas.microsoft.com/office/powerpoint/2010/main" val="34325170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56</a:t>
            </a:fld>
            <a:endParaRPr lang="en-US"/>
          </a:p>
        </p:txBody>
      </p:sp>
    </p:spTree>
    <p:extLst>
      <p:ext uri="{BB962C8B-B14F-4D97-AF65-F5344CB8AC3E}">
        <p14:creationId xmlns:p14="http://schemas.microsoft.com/office/powerpoint/2010/main" val="93255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8</a:t>
            </a:fld>
            <a:endParaRPr lang="en-US"/>
          </a:p>
        </p:txBody>
      </p:sp>
    </p:spTree>
    <p:extLst>
      <p:ext uri="{BB962C8B-B14F-4D97-AF65-F5344CB8AC3E}">
        <p14:creationId xmlns:p14="http://schemas.microsoft.com/office/powerpoint/2010/main" val="26021175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57</a:t>
            </a:fld>
            <a:endParaRPr lang="en-US"/>
          </a:p>
        </p:txBody>
      </p:sp>
    </p:spTree>
    <p:extLst>
      <p:ext uri="{BB962C8B-B14F-4D97-AF65-F5344CB8AC3E}">
        <p14:creationId xmlns:p14="http://schemas.microsoft.com/office/powerpoint/2010/main" val="41995934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58</a:t>
            </a:fld>
            <a:endParaRPr lang="en-US"/>
          </a:p>
        </p:txBody>
      </p:sp>
    </p:spTree>
    <p:extLst>
      <p:ext uri="{BB962C8B-B14F-4D97-AF65-F5344CB8AC3E}">
        <p14:creationId xmlns:p14="http://schemas.microsoft.com/office/powerpoint/2010/main" val="28886747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59</a:t>
            </a:fld>
            <a:endParaRPr lang="en-US"/>
          </a:p>
        </p:txBody>
      </p:sp>
    </p:spTree>
    <p:extLst>
      <p:ext uri="{BB962C8B-B14F-4D97-AF65-F5344CB8AC3E}">
        <p14:creationId xmlns:p14="http://schemas.microsoft.com/office/powerpoint/2010/main" val="7247477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60</a:t>
            </a:fld>
            <a:endParaRPr lang="en-US"/>
          </a:p>
        </p:txBody>
      </p:sp>
    </p:spTree>
    <p:extLst>
      <p:ext uri="{BB962C8B-B14F-4D97-AF65-F5344CB8AC3E}">
        <p14:creationId xmlns:p14="http://schemas.microsoft.com/office/powerpoint/2010/main" val="13937715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61</a:t>
            </a:fld>
            <a:endParaRPr lang="en-US"/>
          </a:p>
        </p:txBody>
      </p:sp>
    </p:spTree>
    <p:extLst>
      <p:ext uri="{BB962C8B-B14F-4D97-AF65-F5344CB8AC3E}">
        <p14:creationId xmlns:p14="http://schemas.microsoft.com/office/powerpoint/2010/main" val="10976458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62</a:t>
            </a:fld>
            <a:endParaRPr lang="en-US"/>
          </a:p>
        </p:txBody>
      </p:sp>
    </p:spTree>
    <p:extLst>
      <p:ext uri="{BB962C8B-B14F-4D97-AF65-F5344CB8AC3E}">
        <p14:creationId xmlns:p14="http://schemas.microsoft.com/office/powerpoint/2010/main" val="42505499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63</a:t>
            </a:fld>
            <a:endParaRPr lang="en-US"/>
          </a:p>
        </p:txBody>
      </p:sp>
    </p:spTree>
    <p:extLst>
      <p:ext uri="{BB962C8B-B14F-4D97-AF65-F5344CB8AC3E}">
        <p14:creationId xmlns:p14="http://schemas.microsoft.com/office/powerpoint/2010/main" val="41990777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64</a:t>
            </a:fld>
            <a:endParaRPr lang="en-US"/>
          </a:p>
        </p:txBody>
      </p:sp>
    </p:spTree>
    <p:extLst>
      <p:ext uri="{BB962C8B-B14F-4D97-AF65-F5344CB8AC3E}">
        <p14:creationId xmlns:p14="http://schemas.microsoft.com/office/powerpoint/2010/main" val="31469951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65</a:t>
            </a:fld>
            <a:endParaRPr lang="en-US"/>
          </a:p>
        </p:txBody>
      </p:sp>
    </p:spTree>
    <p:extLst>
      <p:ext uri="{BB962C8B-B14F-4D97-AF65-F5344CB8AC3E}">
        <p14:creationId xmlns:p14="http://schemas.microsoft.com/office/powerpoint/2010/main" val="13021499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66</a:t>
            </a:fld>
            <a:endParaRPr lang="en-US"/>
          </a:p>
        </p:txBody>
      </p:sp>
    </p:spTree>
    <p:extLst>
      <p:ext uri="{BB962C8B-B14F-4D97-AF65-F5344CB8AC3E}">
        <p14:creationId xmlns:p14="http://schemas.microsoft.com/office/powerpoint/2010/main" val="255729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9</a:t>
            </a:fld>
            <a:endParaRPr lang="en-US"/>
          </a:p>
        </p:txBody>
      </p:sp>
    </p:spTree>
    <p:extLst>
      <p:ext uri="{BB962C8B-B14F-4D97-AF65-F5344CB8AC3E}">
        <p14:creationId xmlns:p14="http://schemas.microsoft.com/office/powerpoint/2010/main" val="16292047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67</a:t>
            </a:fld>
            <a:endParaRPr lang="en-US"/>
          </a:p>
        </p:txBody>
      </p:sp>
    </p:spTree>
    <p:extLst>
      <p:ext uri="{BB962C8B-B14F-4D97-AF65-F5344CB8AC3E}">
        <p14:creationId xmlns:p14="http://schemas.microsoft.com/office/powerpoint/2010/main" val="373453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11</a:t>
            </a:fld>
            <a:endParaRPr lang="en-US"/>
          </a:p>
        </p:txBody>
      </p:sp>
    </p:spTree>
    <p:extLst>
      <p:ext uri="{BB962C8B-B14F-4D97-AF65-F5344CB8AC3E}">
        <p14:creationId xmlns:p14="http://schemas.microsoft.com/office/powerpoint/2010/main" val="349503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12</a:t>
            </a:fld>
            <a:endParaRPr lang="en-US"/>
          </a:p>
        </p:txBody>
      </p:sp>
    </p:spTree>
    <p:extLst>
      <p:ext uri="{BB962C8B-B14F-4D97-AF65-F5344CB8AC3E}">
        <p14:creationId xmlns:p14="http://schemas.microsoft.com/office/powerpoint/2010/main" val="2275293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AF026C-078E-4EE5-9BC2-B66583B32942}" type="slidenum">
              <a:rPr lang="en-US" smtClean="0"/>
              <a:pPr/>
              <a:t>13</a:t>
            </a:fld>
            <a:endParaRPr lang="en-US"/>
          </a:p>
        </p:txBody>
      </p:sp>
    </p:spTree>
    <p:extLst>
      <p:ext uri="{BB962C8B-B14F-4D97-AF65-F5344CB8AC3E}">
        <p14:creationId xmlns:p14="http://schemas.microsoft.com/office/powerpoint/2010/main" val="1506851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5"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17" indent="0" algn="ctr">
              <a:buNone/>
              <a:defRPr>
                <a:solidFill>
                  <a:schemeClr val="tx1">
                    <a:tint val="75000"/>
                  </a:schemeClr>
                </a:solidFill>
              </a:defRPr>
            </a:lvl2pPr>
            <a:lvl3pPr marL="914434" indent="0" algn="ctr">
              <a:buNone/>
              <a:defRPr>
                <a:solidFill>
                  <a:schemeClr val="tx1">
                    <a:tint val="75000"/>
                  </a:schemeClr>
                </a:solidFill>
              </a:defRPr>
            </a:lvl3pPr>
            <a:lvl4pPr marL="1371652" indent="0" algn="ctr">
              <a:buNone/>
              <a:defRPr>
                <a:solidFill>
                  <a:schemeClr val="tx1">
                    <a:tint val="75000"/>
                  </a:schemeClr>
                </a:solidFill>
              </a:defRPr>
            </a:lvl4pPr>
            <a:lvl5pPr marL="1828869" indent="0" algn="ctr">
              <a:buNone/>
              <a:defRPr>
                <a:solidFill>
                  <a:schemeClr val="tx1">
                    <a:tint val="75000"/>
                  </a:schemeClr>
                </a:solidFill>
              </a:defRPr>
            </a:lvl5pPr>
            <a:lvl6pPr marL="2286086" indent="0" algn="ctr">
              <a:buNone/>
              <a:defRPr>
                <a:solidFill>
                  <a:schemeClr val="tx1">
                    <a:tint val="75000"/>
                  </a:schemeClr>
                </a:solidFill>
              </a:defRPr>
            </a:lvl6pPr>
            <a:lvl7pPr marL="2743302" indent="0" algn="ctr">
              <a:buNone/>
              <a:defRPr>
                <a:solidFill>
                  <a:schemeClr val="tx1">
                    <a:tint val="75000"/>
                  </a:schemeClr>
                </a:solidFill>
              </a:defRPr>
            </a:lvl7pPr>
            <a:lvl8pPr marL="3200520" indent="0" algn="ctr">
              <a:buNone/>
              <a:defRPr>
                <a:solidFill>
                  <a:schemeClr val="tx1">
                    <a:tint val="75000"/>
                  </a:schemeClr>
                </a:solidFill>
              </a:defRPr>
            </a:lvl8pPr>
            <a:lvl9pPr marL="36577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40D2C6-D875-4F1F-86FC-5EAD4FD08937}"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5E6A8-11E6-40D8-A81C-C686F40F9008}"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154781"/>
            <a:ext cx="2057401"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1"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D368BF-D6E9-474E-A2B4-3BB0369E8953}"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26BD18-1B82-4DDC-B3F7-6C230F5D450D}"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180035"/>
            <a:ext cx="7772400" cy="1125140"/>
          </a:xfrm>
        </p:spPr>
        <p:txBody>
          <a:bodyPr anchor="b"/>
          <a:lstStyle>
            <a:lvl1pPr marL="0" indent="0">
              <a:buNone/>
              <a:defRPr sz="2000">
                <a:solidFill>
                  <a:schemeClr val="tx1">
                    <a:tint val="75000"/>
                  </a:schemeClr>
                </a:solidFill>
              </a:defRPr>
            </a:lvl1pPr>
            <a:lvl2pPr marL="457217" indent="0">
              <a:buNone/>
              <a:defRPr sz="1800">
                <a:solidFill>
                  <a:schemeClr val="tx1">
                    <a:tint val="75000"/>
                  </a:schemeClr>
                </a:solidFill>
              </a:defRPr>
            </a:lvl2pPr>
            <a:lvl3pPr marL="914434" indent="0">
              <a:buNone/>
              <a:defRPr sz="1600">
                <a:solidFill>
                  <a:schemeClr val="tx1">
                    <a:tint val="75000"/>
                  </a:schemeClr>
                </a:solidFill>
              </a:defRPr>
            </a:lvl3pPr>
            <a:lvl4pPr marL="1371652" indent="0">
              <a:buNone/>
              <a:defRPr sz="1400">
                <a:solidFill>
                  <a:schemeClr val="tx1">
                    <a:tint val="75000"/>
                  </a:schemeClr>
                </a:solidFill>
              </a:defRPr>
            </a:lvl4pPr>
            <a:lvl5pPr marL="1828869" indent="0">
              <a:buNone/>
              <a:defRPr sz="1400">
                <a:solidFill>
                  <a:schemeClr val="tx1">
                    <a:tint val="75000"/>
                  </a:schemeClr>
                </a:solidFill>
              </a:defRPr>
            </a:lvl5pPr>
            <a:lvl6pPr marL="2286086" indent="0">
              <a:buNone/>
              <a:defRPr sz="1400">
                <a:solidFill>
                  <a:schemeClr val="tx1">
                    <a:tint val="75000"/>
                  </a:schemeClr>
                </a:solidFill>
              </a:defRPr>
            </a:lvl6pPr>
            <a:lvl7pPr marL="2743302" indent="0">
              <a:buNone/>
              <a:defRPr sz="1400">
                <a:solidFill>
                  <a:schemeClr val="tx1">
                    <a:tint val="75000"/>
                  </a:schemeClr>
                </a:solidFill>
              </a:defRPr>
            </a:lvl7pPr>
            <a:lvl8pPr marL="3200520" indent="0">
              <a:buNone/>
              <a:defRPr sz="1400">
                <a:solidFill>
                  <a:schemeClr val="tx1">
                    <a:tint val="75000"/>
                  </a:schemeClr>
                </a:solidFill>
              </a:defRPr>
            </a:lvl8pPr>
            <a:lvl9pPr marL="365773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E60760-1FB0-4515-A135-66301A77C3CA}" type="datetime1">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4" y="900113"/>
            <a:ext cx="4038601"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4" y="900113"/>
            <a:ext cx="4038601"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13200B-F567-4DEF-9199-7E2B7D7F5190}" type="datetime1">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17" indent="0">
              <a:buNone/>
              <a:defRPr sz="2000" b="1"/>
            </a:lvl2pPr>
            <a:lvl3pPr marL="914434" indent="0">
              <a:buNone/>
              <a:defRPr sz="1800" b="1"/>
            </a:lvl3pPr>
            <a:lvl4pPr marL="1371652" indent="0">
              <a:buNone/>
              <a:defRPr sz="1600" b="1"/>
            </a:lvl4pPr>
            <a:lvl5pPr marL="1828869" indent="0">
              <a:buNone/>
              <a:defRPr sz="1600" b="1"/>
            </a:lvl5pPr>
            <a:lvl6pPr marL="2286086" indent="0">
              <a:buNone/>
              <a:defRPr sz="1600" b="1"/>
            </a:lvl6pPr>
            <a:lvl7pPr marL="2743302" indent="0">
              <a:buNone/>
              <a:defRPr sz="1600" b="1"/>
            </a:lvl7pPr>
            <a:lvl8pPr marL="3200520" indent="0">
              <a:buNone/>
              <a:defRPr sz="1600" b="1"/>
            </a:lvl8pPr>
            <a:lvl9pPr marL="365773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4" cy="479822"/>
          </a:xfrm>
        </p:spPr>
        <p:txBody>
          <a:bodyPr anchor="b"/>
          <a:lstStyle>
            <a:lvl1pPr marL="0" indent="0">
              <a:buNone/>
              <a:defRPr sz="2400" b="1"/>
            </a:lvl1pPr>
            <a:lvl2pPr marL="457217" indent="0">
              <a:buNone/>
              <a:defRPr sz="2000" b="1"/>
            </a:lvl2pPr>
            <a:lvl3pPr marL="914434" indent="0">
              <a:buNone/>
              <a:defRPr sz="1800" b="1"/>
            </a:lvl3pPr>
            <a:lvl4pPr marL="1371652" indent="0">
              <a:buNone/>
              <a:defRPr sz="1600" b="1"/>
            </a:lvl4pPr>
            <a:lvl5pPr marL="1828869" indent="0">
              <a:buNone/>
              <a:defRPr sz="1600" b="1"/>
            </a:lvl5pPr>
            <a:lvl6pPr marL="2286086" indent="0">
              <a:buNone/>
              <a:defRPr sz="1600" b="1"/>
            </a:lvl6pPr>
            <a:lvl7pPr marL="2743302" indent="0">
              <a:buNone/>
              <a:defRPr sz="1600" b="1"/>
            </a:lvl7pPr>
            <a:lvl8pPr marL="3200520" indent="0">
              <a:buNone/>
              <a:defRPr sz="1600" b="1"/>
            </a:lvl8pPr>
            <a:lvl9pPr marL="365773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318F88-C00F-456D-8418-C22CF1B44A8F}" type="datetime1">
              <a:rPr lang="en-US" smtClean="0"/>
              <a:pPr/>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ADBEC1-A4C6-4ECF-97F9-8EEAF88F409C}" type="datetime1">
              <a:rPr lang="en-US" smtClean="0"/>
              <a:pPr/>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F81DD-A58B-4006-9F4B-52471FDB0474}" type="datetime1">
              <a:rPr lang="en-US" smtClean="0"/>
              <a:pPr/>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04791"/>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6"/>
            <a:ext cx="3008313" cy="3518297"/>
          </a:xfrm>
        </p:spPr>
        <p:txBody>
          <a:bodyPr/>
          <a:lstStyle>
            <a:lvl1pPr marL="0" indent="0">
              <a:buNone/>
              <a:defRPr sz="1400"/>
            </a:lvl1pPr>
            <a:lvl2pPr marL="457217" indent="0">
              <a:buNone/>
              <a:defRPr sz="1200"/>
            </a:lvl2pPr>
            <a:lvl3pPr marL="914434" indent="0">
              <a:buNone/>
              <a:defRPr sz="1000"/>
            </a:lvl3pPr>
            <a:lvl4pPr marL="1371652" indent="0">
              <a:buNone/>
              <a:defRPr sz="900"/>
            </a:lvl4pPr>
            <a:lvl5pPr marL="1828869" indent="0">
              <a:buNone/>
              <a:defRPr sz="900"/>
            </a:lvl5pPr>
            <a:lvl6pPr marL="2286086" indent="0">
              <a:buNone/>
              <a:defRPr sz="900"/>
            </a:lvl6pPr>
            <a:lvl7pPr marL="2743302" indent="0">
              <a:buNone/>
              <a:defRPr sz="900"/>
            </a:lvl7pPr>
            <a:lvl8pPr marL="3200520" indent="0">
              <a:buNone/>
              <a:defRPr sz="900"/>
            </a:lvl8pPr>
            <a:lvl9pPr marL="365773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B594B-FA0F-4042-A096-273FF1F567C9}" type="datetime1">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17" indent="0">
              <a:buNone/>
              <a:defRPr sz="2800"/>
            </a:lvl2pPr>
            <a:lvl3pPr marL="914434" indent="0">
              <a:buNone/>
              <a:defRPr sz="2400"/>
            </a:lvl3pPr>
            <a:lvl4pPr marL="1371652" indent="0">
              <a:buNone/>
              <a:defRPr sz="2000"/>
            </a:lvl4pPr>
            <a:lvl5pPr marL="1828869" indent="0">
              <a:buNone/>
              <a:defRPr sz="2000"/>
            </a:lvl5pPr>
            <a:lvl6pPr marL="2286086" indent="0">
              <a:buNone/>
              <a:defRPr sz="2000"/>
            </a:lvl6pPr>
            <a:lvl7pPr marL="2743302" indent="0">
              <a:buNone/>
              <a:defRPr sz="2000"/>
            </a:lvl7pPr>
            <a:lvl8pPr marL="3200520" indent="0">
              <a:buNone/>
              <a:defRPr sz="2000"/>
            </a:lvl8pPr>
            <a:lvl9pPr marL="3657738"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17" indent="0">
              <a:buNone/>
              <a:defRPr sz="1200"/>
            </a:lvl2pPr>
            <a:lvl3pPr marL="914434" indent="0">
              <a:buNone/>
              <a:defRPr sz="1000"/>
            </a:lvl3pPr>
            <a:lvl4pPr marL="1371652" indent="0">
              <a:buNone/>
              <a:defRPr sz="900"/>
            </a:lvl4pPr>
            <a:lvl5pPr marL="1828869" indent="0">
              <a:buNone/>
              <a:defRPr sz="900"/>
            </a:lvl5pPr>
            <a:lvl6pPr marL="2286086" indent="0">
              <a:buNone/>
              <a:defRPr sz="900"/>
            </a:lvl6pPr>
            <a:lvl7pPr marL="2743302" indent="0">
              <a:buNone/>
              <a:defRPr sz="900"/>
            </a:lvl7pPr>
            <a:lvl8pPr marL="3200520" indent="0">
              <a:buNone/>
              <a:defRPr sz="900"/>
            </a:lvl8pPr>
            <a:lvl9pPr marL="365773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3DAA92-4EAD-4334-9A36-A06C640F52AD}" type="datetime1">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29C9CC8-A701-4FE6-BF44-6BB88A97CFF6}" type="datetime1">
              <a:rPr lang="en-US" smtClean="0"/>
              <a:pPr/>
              <a:t>1/3/2022</a:t>
            </a:fld>
            <a:endParaRPr lang="en-US"/>
          </a:p>
        </p:txBody>
      </p:sp>
      <p:sp>
        <p:nvSpPr>
          <p:cNvPr id="5" name="Footer Placeholder 4"/>
          <p:cNvSpPr>
            <a:spLocks noGrp="1"/>
          </p:cNvSpPr>
          <p:nvPr>
            <p:ph type="ftr" sz="quarter" idx="3"/>
          </p:nvPr>
        </p:nvSpPr>
        <p:spPr>
          <a:xfrm>
            <a:off x="3124205"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15AC96-4A5A-4699-9DBD-ACAB251D8C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34" rtl="0" eaLnBrk="1" latinLnBrk="0" hangingPunct="1">
        <a:spcBef>
          <a:spcPct val="0"/>
        </a:spcBef>
        <a:buNone/>
        <a:defRPr sz="4400" kern="1200">
          <a:solidFill>
            <a:schemeClr val="tx1"/>
          </a:solidFill>
          <a:latin typeface="+mj-lt"/>
          <a:ea typeface="+mj-ea"/>
          <a:cs typeface="+mj-cs"/>
        </a:defRPr>
      </a:lvl1pPr>
    </p:titleStyle>
    <p:bodyStyle>
      <a:lvl1pPr marL="342914" indent="-342914" algn="l" defTabSz="91443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79" indent="-285761" algn="l" defTabSz="91443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42" indent="-228608" algn="l" defTabSz="91443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60"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78"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95"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11"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29"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45" indent="-228608" algn="l" defTabSz="9144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34" rtl="0" eaLnBrk="1" latinLnBrk="0" hangingPunct="1">
        <a:defRPr sz="1800" kern="1200">
          <a:solidFill>
            <a:schemeClr val="tx1"/>
          </a:solidFill>
          <a:latin typeface="+mn-lt"/>
          <a:ea typeface="+mn-ea"/>
          <a:cs typeface="+mn-cs"/>
        </a:defRPr>
      </a:lvl1pPr>
      <a:lvl2pPr marL="457217" algn="l" defTabSz="914434" rtl="0" eaLnBrk="1" latinLnBrk="0" hangingPunct="1">
        <a:defRPr sz="1800" kern="1200">
          <a:solidFill>
            <a:schemeClr val="tx1"/>
          </a:solidFill>
          <a:latin typeface="+mn-lt"/>
          <a:ea typeface="+mn-ea"/>
          <a:cs typeface="+mn-cs"/>
        </a:defRPr>
      </a:lvl2pPr>
      <a:lvl3pPr marL="914434" algn="l" defTabSz="914434" rtl="0" eaLnBrk="1" latinLnBrk="0" hangingPunct="1">
        <a:defRPr sz="1800" kern="1200">
          <a:solidFill>
            <a:schemeClr val="tx1"/>
          </a:solidFill>
          <a:latin typeface="+mn-lt"/>
          <a:ea typeface="+mn-ea"/>
          <a:cs typeface="+mn-cs"/>
        </a:defRPr>
      </a:lvl3pPr>
      <a:lvl4pPr marL="1371652" algn="l" defTabSz="914434" rtl="0" eaLnBrk="1" latinLnBrk="0" hangingPunct="1">
        <a:defRPr sz="1800" kern="1200">
          <a:solidFill>
            <a:schemeClr val="tx1"/>
          </a:solidFill>
          <a:latin typeface="+mn-lt"/>
          <a:ea typeface="+mn-ea"/>
          <a:cs typeface="+mn-cs"/>
        </a:defRPr>
      </a:lvl4pPr>
      <a:lvl5pPr marL="1828869" algn="l" defTabSz="914434" rtl="0" eaLnBrk="1" latinLnBrk="0" hangingPunct="1">
        <a:defRPr sz="1800" kern="1200">
          <a:solidFill>
            <a:schemeClr val="tx1"/>
          </a:solidFill>
          <a:latin typeface="+mn-lt"/>
          <a:ea typeface="+mn-ea"/>
          <a:cs typeface="+mn-cs"/>
        </a:defRPr>
      </a:lvl5pPr>
      <a:lvl6pPr marL="2286086" algn="l" defTabSz="914434" rtl="0" eaLnBrk="1" latinLnBrk="0" hangingPunct="1">
        <a:defRPr sz="1800" kern="1200">
          <a:solidFill>
            <a:schemeClr val="tx1"/>
          </a:solidFill>
          <a:latin typeface="+mn-lt"/>
          <a:ea typeface="+mn-ea"/>
          <a:cs typeface="+mn-cs"/>
        </a:defRPr>
      </a:lvl6pPr>
      <a:lvl7pPr marL="2743302" algn="l" defTabSz="914434" rtl="0" eaLnBrk="1" latinLnBrk="0" hangingPunct="1">
        <a:defRPr sz="1800" kern="1200">
          <a:solidFill>
            <a:schemeClr val="tx1"/>
          </a:solidFill>
          <a:latin typeface="+mn-lt"/>
          <a:ea typeface="+mn-ea"/>
          <a:cs typeface="+mn-cs"/>
        </a:defRPr>
      </a:lvl7pPr>
      <a:lvl8pPr marL="3200520" algn="l" defTabSz="914434" rtl="0" eaLnBrk="1" latinLnBrk="0" hangingPunct="1">
        <a:defRPr sz="1800" kern="1200">
          <a:solidFill>
            <a:schemeClr val="tx1"/>
          </a:solidFill>
          <a:latin typeface="+mn-lt"/>
          <a:ea typeface="+mn-ea"/>
          <a:cs typeface="+mn-cs"/>
        </a:defRPr>
      </a:lvl8pPr>
      <a:lvl9pPr marL="3657738" algn="l" defTabSz="91443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15AC96-4A5A-4699-9DBD-ACAB251D8CBA}" type="slidenum">
              <a:rPr lang="en-US" smtClean="0"/>
              <a:pPr/>
              <a:t>1</a:t>
            </a:fld>
            <a:endParaRPr lang="en-US"/>
          </a:p>
        </p:txBody>
      </p:sp>
      <p:sp>
        <p:nvSpPr>
          <p:cNvPr id="5" name="Subtitle 2"/>
          <p:cNvSpPr txBox="1">
            <a:spLocks/>
          </p:cNvSpPr>
          <p:nvPr/>
        </p:nvSpPr>
        <p:spPr>
          <a:xfrm>
            <a:off x="0" y="1962150"/>
            <a:ext cx="9144000" cy="887506"/>
          </a:xfrm>
          <a:prstGeom prst="rect">
            <a:avLst/>
          </a:prstGeom>
        </p:spPr>
        <p:txBody>
          <a:bodyPr>
            <a:normAutofit/>
          </a:bodyPr>
          <a:lstStyle/>
          <a:p>
            <a:pPr marL="342914" indent="-342914" algn="ctr">
              <a:spcBef>
                <a:spcPct val="20000"/>
              </a:spcBef>
              <a:defRPr/>
            </a:pPr>
            <a:r>
              <a:rPr lang="en-US" sz="2800" b="1" dirty="0">
                <a:solidFill>
                  <a:srgbClr val="353C5F"/>
                </a:solidFill>
                <a:latin typeface="Century Gothic" pitchFamily="34" charset="0"/>
                <a:cs typeface="Times New Roman" pitchFamily="18" charset="0"/>
              </a:rPr>
              <a:t>MANAGEMENT OF INVENTORY SYSTEMS</a:t>
            </a:r>
          </a:p>
          <a:p>
            <a:pPr marL="342914" indent="-342914" algn="ctr">
              <a:spcBef>
                <a:spcPct val="20000"/>
              </a:spcBef>
              <a:defRPr/>
            </a:pPr>
            <a:r>
              <a:rPr lang="en-US" sz="2000" b="1" dirty="0" smtClean="0">
                <a:solidFill>
                  <a:schemeClr val="accent2"/>
                </a:solidFill>
                <a:latin typeface="Century Gothic" pitchFamily="34" charset="0"/>
                <a:cs typeface="Arial" pitchFamily="34" charset="0"/>
              </a:rPr>
              <a:t>Inventory Problems and Selective Inventory Management</a:t>
            </a:r>
            <a:endParaRPr lang="en-US" sz="2000" b="1" dirty="0">
              <a:solidFill>
                <a:schemeClr val="accent2"/>
              </a:solidFill>
              <a:latin typeface="Century Gothic" pitchFamily="34" charset="0"/>
              <a:cs typeface="Arial" pitchFamily="34" charset="0"/>
            </a:endParaRPr>
          </a:p>
        </p:txBody>
      </p:sp>
      <p:sp>
        <p:nvSpPr>
          <p:cNvPr id="7" name="Subtitle 2"/>
          <p:cNvSpPr txBox="1">
            <a:spLocks/>
          </p:cNvSpPr>
          <p:nvPr/>
        </p:nvSpPr>
        <p:spPr>
          <a:xfrm>
            <a:off x="1371601" y="3105150"/>
            <a:ext cx="6781800" cy="1120582"/>
          </a:xfrm>
          <a:prstGeom prst="rect">
            <a:avLst/>
          </a:prstGeom>
        </p:spPr>
        <p:txBody>
          <a:bodyPr vert="horz" lIns="91440" tIns="45720" rIns="91440" bIns="45720" rtlCol="0">
            <a:normAutofit/>
          </a:bodyPr>
          <a:lstStyle/>
          <a:p>
            <a:pPr algn="ctr">
              <a:spcBef>
                <a:spcPct val="20000"/>
              </a:spcBef>
              <a:defRPr/>
            </a:pPr>
            <a:r>
              <a:rPr lang="en-US" sz="1400" b="1" dirty="0">
                <a:solidFill>
                  <a:srgbClr val="353C5F"/>
                </a:solidFill>
                <a:latin typeface="Century Gothic" pitchFamily="34" charset="0"/>
                <a:cs typeface="Arial" pitchFamily="34" charset="0"/>
              </a:rPr>
              <a:t>PROF PRADIP KUMAR RAY</a:t>
            </a:r>
          </a:p>
          <a:p>
            <a:pPr lvl="0" algn="ctr">
              <a:spcBef>
                <a:spcPct val="20000"/>
              </a:spcBef>
              <a:defRPr/>
            </a:pPr>
            <a:r>
              <a:rPr lang="en-US" sz="1200" b="1" dirty="0">
                <a:solidFill>
                  <a:schemeClr val="accent2"/>
                </a:solidFill>
                <a:latin typeface="Century Gothic" pitchFamily="34" charset="0"/>
                <a:cs typeface="Arial" pitchFamily="34" charset="0"/>
              </a:rPr>
              <a:t>DEPARTMENT OF INDUSTRIAL AND SYSTEMS ENGINEERING</a:t>
            </a:r>
          </a:p>
          <a:p>
            <a:pPr lvl="0" algn="ctr">
              <a:spcBef>
                <a:spcPct val="20000"/>
              </a:spcBef>
              <a:defRPr/>
            </a:pPr>
            <a:r>
              <a:rPr lang="en-US" sz="1200" b="1" dirty="0">
                <a:solidFill>
                  <a:schemeClr val="accent2"/>
                </a:solidFill>
                <a:latin typeface="Century Gothic" pitchFamily="34" charset="0"/>
                <a:cs typeface="Arial" pitchFamily="34" charset="0"/>
              </a:rPr>
              <a:t> IIT KHARAGPUR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10</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954107"/>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Inventory Problems and Selective Inventory Management</a:t>
            </a:r>
          </a:p>
        </p:txBody>
      </p:sp>
      <p:sp>
        <p:nvSpPr>
          <p:cNvPr id="4101" name="TextBox 5"/>
          <p:cNvSpPr txBox="1">
            <a:spLocks noChangeArrowheads="1"/>
          </p:cNvSpPr>
          <p:nvPr/>
        </p:nvSpPr>
        <p:spPr bwMode="auto">
          <a:xfrm>
            <a:off x="381000" y="1498600"/>
            <a:ext cx="8472488" cy="1661993"/>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sz="2400" b="1" dirty="0" smtClean="0">
                <a:latin typeface="+mn-lt"/>
              </a:rPr>
              <a:t>Inventory Classification Schemes</a:t>
            </a:r>
          </a:p>
          <a:p>
            <a:pPr algn="just" eaLnBrk="1" hangingPunct="1">
              <a:lnSpc>
                <a:spcPct val="150000"/>
              </a:lnSpc>
              <a:buFont typeface="Wingdings" panose="05000000000000000000" pitchFamily="2" charset="2"/>
              <a:buChar char="ü"/>
              <a:defRPr/>
            </a:pPr>
            <a:r>
              <a:rPr lang="en-US" sz="2400" b="1" dirty="0">
                <a:latin typeface="+mn-lt"/>
              </a:rPr>
              <a:t>Methodology for A-B-C </a:t>
            </a:r>
            <a:r>
              <a:rPr lang="en-US" sz="2400" b="1" dirty="0" smtClean="0">
                <a:latin typeface="+mn-lt"/>
              </a:rPr>
              <a:t>Analysis</a:t>
            </a:r>
          </a:p>
          <a:p>
            <a:pPr algn="just" eaLnBrk="1" hangingPunct="1">
              <a:lnSpc>
                <a:spcPct val="150000"/>
              </a:lnSpc>
              <a:defRPr/>
            </a:pP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Tree>
    <p:extLst>
      <p:ext uri="{BB962C8B-B14F-4D97-AF65-F5344CB8AC3E}">
        <p14:creationId xmlns:p14="http://schemas.microsoft.com/office/powerpoint/2010/main" val="3031476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301599"/>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Classification Schemes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835809"/>
            <a:ext cx="861060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t>There are altogether six classification schemes for items in Selective Inventory Management.</a:t>
            </a:r>
          </a:p>
          <a:p>
            <a:pPr marL="285750" indent="-285750" algn="just">
              <a:buFont typeface="Arial" panose="020B0604020202020204" pitchFamily="34" charset="0"/>
              <a:buChar char="•"/>
            </a:pPr>
            <a:endParaRPr lang="en-US" sz="2000" dirty="0" smtClean="0"/>
          </a:p>
          <a:p>
            <a:pPr marL="285750" indent="-285750" algn="just">
              <a:buFont typeface="Arial" panose="020B0604020202020204" pitchFamily="34" charset="0"/>
              <a:buChar char="•"/>
            </a:pPr>
            <a:r>
              <a:rPr lang="en-US" sz="2000" dirty="0" smtClean="0"/>
              <a:t>An organization may opt for one or more of these schemes depending on the priorities of the perspectives to be considered.</a:t>
            </a:r>
          </a:p>
          <a:p>
            <a:pPr marL="285750" indent="-285750" algn="just">
              <a:buFont typeface="Arial" panose="020B0604020202020204" pitchFamily="34" charset="0"/>
              <a:buChar char="•"/>
            </a:pPr>
            <a:endParaRPr lang="en-US" sz="2000" dirty="0" smtClean="0"/>
          </a:p>
          <a:p>
            <a:pPr marL="285750" indent="-285750" algn="just">
              <a:buFont typeface="Arial" panose="020B0604020202020204" pitchFamily="34" charset="0"/>
              <a:buChar char="•"/>
            </a:pPr>
            <a:r>
              <a:rPr lang="en-US" sz="2000" dirty="0" smtClean="0"/>
              <a:t>Rational judgement and assessment of current problems related to inventory control plays an important role in selection of appropriate number of classification schemes in a given situation.</a:t>
            </a:r>
          </a:p>
          <a:p>
            <a:pPr marL="114305" indent="-114305"/>
            <a:endParaRPr lang="en-US" dirty="0"/>
          </a:p>
        </p:txBody>
      </p:sp>
    </p:spTree>
    <p:extLst>
      <p:ext uri="{BB962C8B-B14F-4D97-AF65-F5344CB8AC3E}">
        <p14:creationId xmlns:p14="http://schemas.microsoft.com/office/powerpoint/2010/main" val="1052248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301599"/>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Classification Schemes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835809"/>
            <a:ext cx="8610600" cy="3754874"/>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t>The available classification schemes are named as</a:t>
            </a:r>
          </a:p>
          <a:p>
            <a:pPr marL="285750" indent="-285750" algn="just">
              <a:buFont typeface="Arial" panose="020B0604020202020204" pitchFamily="34" charset="0"/>
              <a:buChar char="•"/>
            </a:pPr>
            <a:endParaRPr lang="en-US" sz="2000" dirty="0" smtClean="0"/>
          </a:p>
          <a:p>
            <a:pPr marL="511175" indent="-280988" algn="just">
              <a:buFont typeface="+mj-lt"/>
              <a:buAutoNum type="romanLcPeriod"/>
            </a:pPr>
            <a:r>
              <a:rPr lang="en-US" sz="2000" b="1" dirty="0" smtClean="0"/>
              <a:t>H-M-L Analysis</a:t>
            </a:r>
            <a:r>
              <a:rPr lang="en-US" sz="2000" dirty="0" smtClean="0"/>
              <a:t>: Items classified as per their cost/price per unit: H – High, M – Medium, L – Low. </a:t>
            </a:r>
          </a:p>
          <a:p>
            <a:pPr marL="1028700" indent="-342900" algn="just">
              <a:buFont typeface="Arial" pitchFamily="34" charset="0"/>
              <a:buChar char="•"/>
            </a:pPr>
            <a:r>
              <a:rPr lang="en-US" sz="2000" dirty="0" smtClean="0"/>
              <a:t>Applicable for inventory control at department level.</a:t>
            </a:r>
          </a:p>
          <a:p>
            <a:pPr marL="511175" indent="-280988" algn="just">
              <a:buFont typeface="+mj-lt"/>
              <a:buAutoNum type="romanLcPeriod"/>
            </a:pPr>
            <a:endParaRPr lang="en-US" sz="2000" dirty="0" smtClean="0"/>
          </a:p>
          <a:p>
            <a:pPr marL="514350" indent="-285750" algn="just">
              <a:buFont typeface="+mj-lt"/>
              <a:buAutoNum type="romanLcPeriod" startAt="2"/>
            </a:pPr>
            <a:r>
              <a:rPr lang="en-US" sz="2000" b="1" dirty="0" smtClean="0"/>
              <a:t>A-B-C Analysis</a:t>
            </a:r>
            <a:r>
              <a:rPr lang="en-US" sz="2000" dirty="0" smtClean="0"/>
              <a:t>: Items classified as per their ‘annual usage value’ (measured as annual consumption or demand × unit price): A – High, B – Medium, C – Low. Whereas A items require strict control with its stockout probability held at the minimum level, C items do not need much control, and B items need a lesser tight control.</a:t>
            </a:r>
          </a:p>
          <a:p>
            <a:pPr marL="114305" indent="-114305"/>
            <a:endParaRPr lang="en-US" dirty="0"/>
          </a:p>
        </p:txBody>
      </p:sp>
    </p:spTree>
    <p:extLst>
      <p:ext uri="{BB962C8B-B14F-4D97-AF65-F5344CB8AC3E}">
        <p14:creationId xmlns:p14="http://schemas.microsoft.com/office/powerpoint/2010/main" val="2551608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857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Classification Schemes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984605"/>
            <a:ext cx="8305800" cy="2215991"/>
          </a:xfrm>
          <a:prstGeom prst="rect">
            <a:avLst/>
          </a:prstGeom>
          <a:noFill/>
        </p:spPr>
        <p:txBody>
          <a:bodyPr wrap="square" rtlCol="0">
            <a:spAutoFit/>
          </a:bodyPr>
          <a:lstStyle/>
          <a:p>
            <a:pPr marL="857250" indent="-454025" algn="just">
              <a:buFont typeface="+mj-lt"/>
              <a:buAutoNum type="romanLcPeriod" startAt="3"/>
            </a:pPr>
            <a:r>
              <a:rPr lang="en-US" sz="2000" b="1" dirty="0" smtClean="0"/>
              <a:t>V-E-D Analysis</a:t>
            </a:r>
            <a:r>
              <a:rPr lang="en-US" sz="2000" dirty="0" smtClean="0"/>
              <a:t>: Items classified as per their criticality to a production process: V - Vital (without which production process stops), E – Essential (without which efficiency of production process is significantly affected), and D – Desirable (without which there may not be immediate loss of production). </a:t>
            </a:r>
          </a:p>
          <a:p>
            <a:pPr marL="1200150" indent="-342900" algn="just">
              <a:buFont typeface="Arial" pitchFamily="34" charset="0"/>
              <a:buChar char="•"/>
            </a:pPr>
            <a:r>
              <a:rPr lang="en-US" sz="2000" dirty="0" smtClean="0"/>
              <a:t>Applicable for inventory control of spare parts.</a:t>
            </a:r>
          </a:p>
          <a:p>
            <a:pPr marL="400050" indent="-400050">
              <a:buFont typeface="+mj-lt"/>
              <a:buAutoNum type="romanLcPeriod" startAt="4"/>
            </a:pPr>
            <a:endParaRPr lang="en-US" dirty="0"/>
          </a:p>
        </p:txBody>
      </p:sp>
    </p:spTree>
    <p:extLst>
      <p:ext uri="{BB962C8B-B14F-4D97-AF65-F5344CB8AC3E}">
        <p14:creationId xmlns:p14="http://schemas.microsoft.com/office/powerpoint/2010/main" val="585789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Classification Schemes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984605"/>
            <a:ext cx="8305800" cy="2523768"/>
          </a:xfrm>
          <a:prstGeom prst="rect">
            <a:avLst/>
          </a:prstGeom>
          <a:noFill/>
        </p:spPr>
        <p:txBody>
          <a:bodyPr wrap="square" rtlCol="0">
            <a:spAutoFit/>
          </a:bodyPr>
          <a:lstStyle/>
          <a:p>
            <a:pPr marL="857250" indent="-454025" algn="just">
              <a:buFont typeface="+mj-lt"/>
              <a:buAutoNum type="romanLcPeriod" startAt="4"/>
            </a:pPr>
            <a:r>
              <a:rPr lang="en-US" sz="2000" b="1" dirty="0" smtClean="0"/>
              <a:t>F-S-N Analysis</a:t>
            </a:r>
            <a:r>
              <a:rPr lang="en-US" sz="2000" dirty="0" smtClean="0"/>
              <a:t>: Items classified as per their consumption rate: F – Fast, S – Slow moving, and N – Non-moving.</a:t>
            </a:r>
          </a:p>
          <a:p>
            <a:pPr marL="1200150" indent="-342900" algn="just">
              <a:buFont typeface="Arial" pitchFamily="34" charset="0"/>
              <a:buChar char="•"/>
            </a:pPr>
            <a:r>
              <a:rPr lang="en-US" sz="2000" dirty="0" smtClean="0"/>
              <a:t>Applicable when proper arrangement of stocks in stores and for distribution and handling necessary.</a:t>
            </a:r>
          </a:p>
          <a:p>
            <a:pPr marL="1200150" indent="-342900" algn="just">
              <a:buFont typeface="Arial" pitchFamily="34" charset="0"/>
              <a:buChar char="•"/>
            </a:pPr>
            <a:r>
              <a:rPr lang="en-US" sz="2000" dirty="0" smtClean="0"/>
              <a:t>In many instances, control of non-moving or ‘dead’ stock becomes a serious problem and a priority problem to handle by management.</a:t>
            </a:r>
          </a:p>
          <a:p>
            <a:pPr marL="400050" indent="-400050">
              <a:buFont typeface="+mj-lt"/>
              <a:buAutoNum type="romanLcPeriod" startAt="4"/>
            </a:pPr>
            <a:endParaRPr lang="en-US" dirty="0"/>
          </a:p>
        </p:txBody>
      </p:sp>
    </p:spTree>
    <p:extLst>
      <p:ext uri="{BB962C8B-B14F-4D97-AF65-F5344CB8AC3E}">
        <p14:creationId xmlns:p14="http://schemas.microsoft.com/office/powerpoint/2010/main" val="2160415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4637"/>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Classification Schemes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984605"/>
            <a:ext cx="8305800" cy="2554545"/>
          </a:xfrm>
          <a:prstGeom prst="rect">
            <a:avLst/>
          </a:prstGeom>
          <a:noFill/>
        </p:spPr>
        <p:txBody>
          <a:bodyPr wrap="square" rtlCol="0">
            <a:spAutoFit/>
          </a:bodyPr>
          <a:lstStyle/>
          <a:p>
            <a:pPr marL="857250" indent="-454025" algn="just">
              <a:buFont typeface="+mj-lt"/>
              <a:buAutoNum type="romanLcPeriod" startAt="5"/>
            </a:pPr>
            <a:r>
              <a:rPr lang="en-US" sz="2000" b="1" dirty="0" smtClean="0"/>
              <a:t>S-D-E Analysis</a:t>
            </a:r>
            <a:r>
              <a:rPr lang="en-US" sz="2000" dirty="0" smtClean="0"/>
              <a:t>: Items classified as per their availability: S – Scarce (mostly imported, in short supply), D – Difficult to procure (mostly to procure from a distant place or location), and E – Easy to procure (mostly from local market, even through Computer-to-Computer purchasing).</a:t>
            </a:r>
          </a:p>
          <a:p>
            <a:pPr marL="1200150" indent="-342900" algn="just">
              <a:buFont typeface="Arial" pitchFamily="34" charset="0"/>
              <a:buChar char="•"/>
            </a:pPr>
            <a:r>
              <a:rPr lang="en-US" sz="2000" dirty="0" smtClean="0"/>
              <a:t>Applicable to a situation where a large number of items and raw materials need to be imported or procured following stringent procedure with high lead time.</a:t>
            </a:r>
          </a:p>
        </p:txBody>
      </p:sp>
    </p:spTree>
    <p:extLst>
      <p:ext uri="{BB962C8B-B14F-4D97-AF65-F5344CB8AC3E}">
        <p14:creationId xmlns:p14="http://schemas.microsoft.com/office/powerpoint/2010/main" val="2524115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4637"/>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Classification Schemes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984605"/>
            <a:ext cx="8305800" cy="1938992"/>
          </a:xfrm>
          <a:prstGeom prst="rect">
            <a:avLst/>
          </a:prstGeom>
          <a:noFill/>
        </p:spPr>
        <p:txBody>
          <a:bodyPr wrap="square" rtlCol="0">
            <a:spAutoFit/>
          </a:bodyPr>
          <a:lstStyle/>
          <a:p>
            <a:pPr marL="917575" indent="-514350" algn="just">
              <a:buFont typeface="+mj-lt"/>
              <a:buAutoNum type="romanLcPeriod" startAt="6"/>
            </a:pPr>
            <a:r>
              <a:rPr lang="en-US" sz="2000" b="1" dirty="0" smtClean="0"/>
              <a:t>X-Y-Z Analysis</a:t>
            </a:r>
            <a:r>
              <a:rPr lang="en-US" sz="2000" dirty="0" smtClean="0"/>
              <a:t>: Items classified as per their closing inventory value: X – High inventory values, Y – Medium inventory value, and Z – Low inventory value.</a:t>
            </a:r>
          </a:p>
          <a:p>
            <a:pPr marL="1314450" indent="-457200" algn="just">
              <a:buFont typeface="Arial" pitchFamily="34" charset="0"/>
              <a:buChar char="•"/>
            </a:pPr>
            <a:r>
              <a:rPr lang="en-US" sz="2000" dirty="0" smtClean="0"/>
              <a:t>Applicable when overstock and disposal/liquidation of items is a serious problem and a priority for inventory control by management.</a:t>
            </a:r>
            <a:endParaRPr lang="en-US" sz="2000" dirty="0"/>
          </a:p>
        </p:txBody>
      </p:sp>
    </p:spTree>
    <p:extLst>
      <p:ext uri="{BB962C8B-B14F-4D97-AF65-F5344CB8AC3E}">
        <p14:creationId xmlns:p14="http://schemas.microsoft.com/office/powerpoint/2010/main" val="2628711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316465"/>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Classification Schemes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984605"/>
            <a:ext cx="8305800" cy="2554545"/>
          </a:xfrm>
          <a:prstGeom prst="rect">
            <a:avLst/>
          </a:prstGeom>
          <a:noFill/>
        </p:spPr>
        <p:txBody>
          <a:bodyPr wrap="square" rtlCol="0">
            <a:spAutoFit/>
          </a:bodyPr>
          <a:lstStyle/>
          <a:p>
            <a:pPr marL="288925" indent="-288925" algn="just">
              <a:buFont typeface="Arial" panose="020B0604020202020204" pitchFamily="34" charset="0"/>
              <a:buChar char="•"/>
            </a:pPr>
            <a:r>
              <a:rPr lang="en-US" sz="2000" dirty="0" smtClean="0"/>
              <a:t>Usually, in majority of the cases, A-B-C Analysis along with two more analyses, viz. V-E-D and F-S-N (or S-D-E) are routinely used.</a:t>
            </a:r>
          </a:p>
          <a:p>
            <a:pPr marL="288925" indent="-288925" algn="just">
              <a:buFont typeface="Arial" panose="020B0604020202020204" pitchFamily="34" charset="0"/>
              <a:buChar char="•"/>
            </a:pPr>
            <a:endParaRPr lang="en-US" sz="2000" dirty="0" smtClean="0"/>
          </a:p>
          <a:p>
            <a:pPr marL="288925" indent="-288925" algn="just">
              <a:buFont typeface="Arial" panose="020B0604020202020204" pitchFamily="34" charset="0"/>
              <a:buChar char="•"/>
            </a:pPr>
            <a:r>
              <a:rPr lang="en-US" sz="2000" dirty="0" smtClean="0"/>
              <a:t>It is imperative that the exact method of analysis for each classification scheme is in place for which appropriate stepwise methodology with required databases is to be developed. </a:t>
            </a:r>
          </a:p>
          <a:p>
            <a:pPr marL="288925" indent="-288925" algn="just">
              <a:buFont typeface="Arial" panose="020B0604020202020204" pitchFamily="34" charset="0"/>
              <a:buChar char="•"/>
            </a:pPr>
            <a:endParaRPr lang="en-US" sz="2000" dirty="0" smtClean="0"/>
          </a:p>
          <a:p>
            <a:pPr marL="288925" indent="-288925" algn="just">
              <a:buFont typeface="Arial" panose="020B0604020202020204" pitchFamily="34" charset="0"/>
              <a:buChar char="•"/>
            </a:pPr>
            <a:r>
              <a:rPr lang="en-US" sz="2000" dirty="0" smtClean="0"/>
              <a:t>A typical method for carrying out A-B-C Analysis will be discussed next.</a:t>
            </a:r>
            <a:endParaRPr lang="en-US" sz="2000" dirty="0"/>
          </a:p>
        </p:txBody>
      </p:sp>
    </p:spTree>
    <p:extLst>
      <p:ext uri="{BB962C8B-B14F-4D97-AF65-F5344CB8AC3E}">
        <p14:creationId xmlns:p14="http://schemas.microsoft.com/office/powerpoint/2010/main" val="2610653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301987"/>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Methodology for A-B-C Analysis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7" name="TextBox 6"/>
              <p:cNvSpPr txBox="1"/>
              <p:nvPr/>
            </p:nvSpPr>
            <p:spPr>
              <a:xfrm>
                <a:off x="304800" y="984605"/>
                <a:ext cx="8305800" cy="3506729"/>
              </a:xfrm>
              <a:prstGeom prst="rect">
                <a:avLst/>
              </a:prstGeom>
              <a:noFill/>
            </p:spPr>
            <p:txBody>
              <a:bodyPr wrap="square" rtlCol="0">
                <a:spAutoFit/>
              </a:bodyPr>
              <a:lstStyle/>
              <a:p>
                <a:pPr marL="288925" indent="-288925" algn="just">
                  <a:buFont typeface="Arial" panose="020B0604020202020204" pitchFamily="34" charset="0"/>
                  <a:buChar char="•"/>
                </a:pPr>
                <a:r>
                  <a:rPr lang="en-US" sz="2000" dirty="0" smtClean="0"/>
                  <a:t>The methodology consists of a number of steps. These steps are as follows:</a:t>
                </a:r>
              </a:p>
              <a:p>
                <a:pPr marL="288925" indent="-288925" algn="just">
                  <a:buFont typeface="Arial" panose="020B0604020202020204" pitchFamily="34" charset="0"/>
                  <a:buChar char="•"/>
                </a:pPr>
                <a:endParaRPr lang="en-US" sz="2000" dirty="0" smtClean="0"/>
              </a:p>
              <a:p>
                <a:pPr marL="741363" indent="-741363" algn="just"/>
                <a:r>
                  <a:rPr lang="en-US" sz="2000" dirty="0" smtClean="0"/>
                  <a:t>Step-1: Collect the list of n number of items and information on unit price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sub>
                    </m:sSub>
                  </m:oMath>
                </a14:m>
                <a:r>
                  <a:rPr lang="en-US" sz="2000" dirty="0" smtClean="0"/>
                  <a:t>) and annual consumption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𝑖</m:t>
                        </m:r>
                      </m:sub>
                    </m:sSub>
                  </m:oMath>
                </a14:m>
                <a:r>
                  <a:rPr lang="en-US" sz="2000" dirty="0" smtClean="0"/>
                  <a:t>) for each item </a:t>
                </a:r>
                <a:r>
                  <a:rPr lang="en-US" sz="2000" i="1" dirty="0" err="1" smtClean="0"/>
                  <a:t>i</a:t>
                </a:r>
                <a:r>
                  <a:rPr lang="en-US" sz="2000" i="1" dirty="0" smtClean="0"/>
                  <a:t>.</a:t>
                </a:r>
              </a:p>
              <a:p>
                <a:pPr marL="741363" indent="-741363" algn="just"/>
                <a:endParaRPr lang="en-US" sz="2000" i="1" dirty="0" smtClean="0"/>
              </a:p>
              <a:p>
                <a:pPr marL="741363" indent="-741363" algn="just"/>
                <a:r>
                  <a:rPr lang="en-US" sz="2000" dirty="0" smtClean="0"/>
                  <a:t>Step-2: Determine annual usage value for each item. For item </a:t>
                </a:r>
                <a:r>
                  <a:rPr lang="en-US" sz="2000" i="1" dirty="0" err="1" smtClean="0"/>
                  <a:t>i</a:t>
                </a:r>
                <a:r>
                  <a:rPr lang="en-US" sz="2000" dirty="0" smtClean="0"/>
                  <a:t>, the annual usage value is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sub>
                    </m:sSub>
                  </m:oMath>
                </a14:m>
                <a:endParaRPr lang="en-US" sz="2000" dirty="0" smtClean="0"/>
              </a:p>
              <a:p>
                <a:pPr marL="741363" indent="-741363" algn="just"/>
                <a:endParaRPr lang="en-US" sz="2000" dirty="0" smtClean="0"/>
              </a:p>
              <a:p>
                <a:pPr algn="just"/>
                <a:r>
                  <a:rPr lang="en-US" sz="2000" dirty="0" smtClean="0"/>
                  <a:t>Step-3: Rank the annual usage values of all the n number of items in descending order.</a:t>
                </a:r>
              </a:p>
              <a:p>
                <a:pPr algn="just"/>
                <a:endParaRPr lang="en-US"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304800" y="984605"/>
                <a:ext cx="8305800" cy="3506729"/>
              </a:xfrm>
              <a:prstGeom prst="rect">
                <a:avLst/>
              </a:prstGeom>
              <a:blipFill>
                <a:blip r:embed="rId3"/>
                <a:stretch>
                  <a:fillRect l="-734" t="-1043" r="-660"/>
                </a:stretch>
              </a:blipFill>
            </p:spPr>
            <p:txBody>
              <a:bodyPr/>
              <a:lstStyle/>
              <a:p>
                <a:r>
                  <a:rPr lang="en-US">
                    <a:noFill/>
                  </a:rPr>
                  <a:t> </a:t>
                </a:r>
              </a:p>
            </p:txBody>
          </p:sp>
        </mc:Fallback>
      </mc:AlternateContent>
    </p:spTree>
    <p:extLst>
      <p:ext uri="{BB962C8B-B14F-4D97-AF65-F5344CB8AC3E}">
        <p14:creationId xmlns:p14="http://schemas.microsoft.com/office/powerpoint/2010/main" val="2050554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19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301987"/>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Methodology for A-B-C Analysis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7" name="TextBox 6"/>
              <p:cNvSpPr txBox="1"/>
              <p:nvPr/>
            </p:nvSpPr>
            <p:spPr>
              <a:xfrm>
                <a:off x="304800" y="984605"/>
                <a:ext cx="8305800" cy="3296672"/>
              </a:xfrm>
              <a:prstGeom prst="rect">
                <a:avLst/>
              </a:prstGeom>
              <a:noFill/>
            </p:spPr>
            <p:txBody>
              <a:bodyPr wrap="square" rtlCol="0">
                <a:spAutoFit/>
              </a:bodyPr>
              <a:lstStyle/>
              <a:p>
                <a:pPr marL="741363" indent="-741363" algn="just"/>
                <a:r>
                  <a:rPr lang="en-US" sz="2000" dirty="0" smtClean="0"/>
                  <a:t>Step-4: Express the annual usage value of each items as a proportion of total annual usage value of n number of items. For item </a:t>
                </a:r>
                <a:r>
                  <a:rPr lang="en-US" sz="2000" i="1" dirty="0" err="1"/>
                  <a:t>i</a:t>
                </a:r>
                <a:r>
                  <a:rPr lang="en-US" sz="2000" dirty="0" smtClean="0"/>
                  <a:t>, the percentage is </a:t>
                </a:r>
                <a14:m>
                  <m:oMath xmlns:m="http://schemas.openxmlformats.org/officeDocument/2006/math">
                    <m:f>
                      <m:fPr>
                        <m:type m:val="skw"/>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sub>
                        </m:sSub>
                      </m:num>
                      <m:den>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sub>
                            </m:sSub>
                          </m:e>
                        </m:nary>
                      </m:den>
                    </m:f>
                  </m:oMath>
                </a14:m>
                <a:endParaRPr lang="en-US" sz="2000" dirty="0" smtClean="0"/>
              </a:p>
              <a:p>
                <a:pPr marL="741363" indent="-741363" algn="just"/>
                <a:endParaRPr lang="en-US" sz="2000" dirty="0" smtClean="0"/>
              </a:p>
              <a:p>
                <a:pPr algn="just"/>
                <a:r>
                  <a:rPr lang="en-US" sz="2000" dirty="0" smtClean="0"/>
                  <a:t>Step-5: Cumulate the proportion of annual usage value for all ranked items.</a:t>
                </a:r>
              </a:p>
              <a:p>
                <a:pPr algn="just"/>
                <a:endParaRPr lang="en-US" sz="2000" dirty="0"/>
              </a:p>
              <a:p>
                <a:pPr algn="just"/>
                <a:r>
                  <a:rPr lang="en-US" sz="2000" dirty="0"/>
                  <a:t>Step-6: Plot the cumulative proportion of annual usage value versus proportion of the items considered. On plotting, the nature of curve is known.</a:t>
                </a:r>
              </a:p>
              <a:p>
                <a:pPr algn="just"/>
                <a:endParaRPr lang="en-US" dirty="0" smtClean="0"/>
              </a:p>
              <a:p>
                <a:pPr algn="just"/>
                <a:endParaRPr lang="en-US"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304800" y="984605"/>
                <a:ext cx="8305800" cy="3296672"/>
              </a:xfrm>
              <a:prstGeom prst="rect">
                <a:avLst/>
              </a:prstGeom>
              <a:blipFill>
                <a:blip r:embed="rId3"/>
                <a:stretch>
                  <a:fillRect l="-734" t="-1111" r="-660"/>
                </a:stretch>
              </a:blipFill>
            </p:spPr>
            <p:txBody>
              <a:bodyPr/>
              <a:lstStyle/>
              <a:p>
                <a:r>
                  <a:rPr lang="en-US">
                    <a:noFill/>
                  </a:rPr>
                  <a:t> </a:t>
                </a:r>
              </a:p>
            </p:txBody>
          </p:sp>
        </mc:Fallback>
      </mc:AlternateContent>
    </p:spTree>
    <p:extLst>
      <p:ext uri="{BB962C8B-B14F-4D97-AF65-F5344CB8AC3E}">
        <p14:creationId xmlns:p14="http://schemas.microsoft.com/office/powerpoint/2010/main" val="3707319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77982" y="285750"/>
            <a:ext cx="8001000" cy="857250"/>
          </a:xfrm>
        </p:spPr>
        <p:txBody>
          <a:bodyPr>
            <a:noAutofit/>
          </a:bodyPr>
          <a:lstStyle/>
          <a:p>
            <a:pPr marL="342914" indent="-342914" algn="l">
              <a:spcBef>
                <a:spcPct val="20000"/>
              </a:spcBef>
              <a:defRPr/>
            </a:pPr>
            <a:r>
              <a:rPr lang="en-US" sz="2800" b="1" dirty="0" smtClean="0">
                <a:solidFill>
                  <a:schemeClr val="accent2"/>
                </a:solidFill>
                <a:latin typeface="Century Gothic" pitchFamily="34" charset="0"/>
                <a:cs typeface="Arial" pitchFamily="34" charset="0"/>
              </a:rPr>
              <a:t>Sub Topics</a:t>
            </a:r>
            <a:endParaRPr lang="en-US" sz="2800" b="1" dirty="0">
              <a:solidFill>
                <a:schemeClr val="accent2"/>
              </a:solidFill>
              <a:latin typeface="Century Gothic" pitchFamily="34" charset="0"/>
              <a:cs typeface="Arial" pitchFamily="34" charset="0"/>
            </a:endParaRPr>
          </a:p>
        </p:txBody>
      </p:sp>
      <p:sp>
        <p:nvSpPr>
          <p:cNvPr id="3075" name="Content Placeholder 2"/>
          <p:cNvSpPr>
            <a:spLocks noGrp="1"/>
          </p:cNvSpPr>
          <p:nvPr>
            <p:ph idx="1"/>
          </p:nvPr>
        </p:nvSpPr>
        <p:spPr>
          <a:xfrm>
            <a:off x="457200" y="1316515"/>
            <a:ext cx="8229600" cy="3394075"/>
          </a:xfrm>
        </p:spPr>
        <p:txBody>
          <a:bodyPr/>
          <a:lstStyle/>
          <a:p>
            <a:pPr marL="457200" indent="-457200" algn="just" eaLnBrk="1" hangingPunct="1">
              <a:buFont typeface="+mj-lt"/>
              <a:buAutoNum type="arabicPeriod"/>
            </a:pPr>
            <a:r>
              <a:rPr lang="en-US" altLang="en-US" sz="2000" dirty="0" smtClean="0"/>
              <a:t>Factors </a:t>
            </a:r>
            <a:r>
              <a:rPr lang="en-US" altLang="en-US" sz="2000" dirty="0" smtClean="0"/>
              <a:t>determining Inventory Problems, Importance of Inventories, How to define ‘importance’ of an item</a:t>
            </a:r>
          </a:p>
          <a:p>
            <a:pPr marL="457200" indent="-457200" algn="just" eaLnBrk="1" hangingPunct="1">
              <a:buFont typeface="+mj-lt"/>
              <a:buAutoNum type="arabicPeriod"/>
            </a:pPr>
            <a:r>
              <a:rPr lang="en-US" altLang="en-US" sz="2000" dirty="0" smtClean="0"/>
              <a:t>Inventory</a:t>
            </a:r>
            <a:r>
              <a:rPr lang="en-US" altLang="en-US" sz="2000" b="1" dirty="0" smtClean="0"/>
              <a:t> </a:t>
            </a:r>
            <a:r>
              <a:rPr lang="en-US" altLang="en-US" sz="2000" dirty="0" smtClean="0"/>
              <a:t>Classification Schemes, Methodology for A-B-C Analysis</a:t>
            </a:r>
          </a:p>
          <a:p>
            <a:pPr marL="457200" indent="-457200" algn="just" eaLnBrk="1" hangingPunct="1">
              <a:buFont typeface="+mj-lt"/>
              <a:buAutoNum type="arabicPeriod"/>
            </a:pPr>
            <a:r>
              <a:rPr lang="en-US" altLang="en-US" sz="2000" dirty="0" smtClean="0"/>
              <a:t>How </a:t>
            </a:r>
            <a:r>
              <a:rPr lang="en-US" altLang="en-US" sz="2000" dirty="0" smtClean="0"/>
              <a:t>to collect data for A-B-C Analysis, A Numerical Example</a:t>
            </a:r>
          </a:p>
          <a:p>
            <a:pPr marL="457200" indent="-457200" algn="just" eaLnBrk="1" hangingPunct="1">
              <a:buFont typeface="+mj-lt"/>
              <a:buAutoNum type="arabicPeriod"/>
            </a:pPr>
            <a:r>
              <a:rPr lang="en-US" altLang="en-US" sz="2000" dirty="0" smtClean="0"/>
              <a:t>Other </a:t>
            </a:r>
            <a:r>
              <a:rPr lang="en-US" altLang="en-US" sz="2000" dirty="0" smtClean="0"/>
              <a:t>Types of Classification Schemes and their use (Part-I)</a:t>
            </a:r>
          </a:p>
          <a:p>
            <a:pPr marL="457200" indent="-457200" algn="just">
              <a:buFont typeface="+mj-lt"/>
              <a:buAutoNum type="arabicPeriod"/>
            </a:pPr>
            <a:r>
              <a:rPr lang="en-US" altLang="en-US" sz="2000" dirty="0" smtClean="0"/>
              <a:t>Other </a:t>
            </a:r>
            <a:r>
              <a:rPr lang="en-US" altLang="en-US" sz="2000" dirty="0" smtClean="0"/>
              <a:t>types of Classification Schemes and their use (Part-II), Key points to </a:t>
            </a:r>
            <a:r>
              <a:rPr lang="en-US" altLang="en-US" sz="2000" dirty="0" smtClean="0"/>
              <a:t>remember</a:t>
            </a:r>
            <a:endParaRPr lang="en-US" altLang="en-US" sz="2000" dirty="0" smtClean="0"/>
          </a:p>
          <a:p>
            <a:pPr algn="just" eaLnBrk="1" hangingPunct="1"/>
            <a:endParaRPr lang="en-US" altLang="en-US" dirty="0" smtClean="0"/>
          </a:p>
        </p:txBody>
      </p:sp>
      <p:sp>
        <p:nvSpPr>
          <p:cNvPr id="30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E4C7E3-6BDD-4006-8CD9-B47AEC9A2302}" type="slidenum">
              <a:rPr lang="en-US" altLang="en-US">
                <a:solidFill>
                  <a:srgbClr val="898989"/>
                </a:solidFill>
                <a:latin typeface="Calibri" panose="020F0502020204030204" pitchFamily="34" charset="0"/>
              </a:rPr>
              <a:pPr/>
              <a:t>2</a:t>
            </a:fld>
            <a:endParaRPr lang="en-US" altLang="en-US">
              <a:solidFill>
                <a:srgbClr val="898989"/>
              </a:solidFill>
              <a:latin typeface="Calibri" panose="020F0502020204030204" pitchFamily="34" charset="0"/>
            </a:endParaRPr>
          </a:p>
        </p:txBody>
      </p:sp>
      <p:sp>
        <p:nvSpPr>
          <p:cNvPr id="5" name="TextBox 4"/>
          <p:cNvSpPr txBox="1"/>
          <p:nvPr/>
        </p:nvSpPr>
        <p:spPr>
          <a:xfrm>
            <a:off x="5105400" y="4476750"/>
            <a:ext cx="3962400" cy="647700"/>
          </a:xfrm>
          <a:prstGeom prst="rect">
            <a:avLst/>
          </a:prstGeom>
          <a:noFill/>
        </p:spPr>
        <p:txBody>
          <a:bodyPr wrap="none">
            <a:spAutoFit/>
          </a:bodyPr>
          <a:lstStyle/>
          <a:p>
            <a:pPr algn="ctr">
              <a:defRPr/>
            </a:pPr>
            <a:r>
              <a:rPr lang="en-US" sz="1200" b="1" dirty="0">
                <a:solidFill>
                  <a:schemeClr val="bg1">
                    <a:lumMod val="85000"/>
                  </a:schemeClr>
                </a:solidFill>
                <a:latin typeface="+mn-lt"/>
                <a:cs typeface="Arial" charset="0"/>
              </a:rPr>
              <a:t>PROF PRADIP KUMAR RAY</a:t>
            </a:r>
          </a:p>
          <a:p>
            <a:pPr algn="ctr">
              <a:defRPr/>
            </a:pPr>
            <a:r>
              <a:rPr lang="en-US" sz="1200" b="1" dirty="0">
                <a:solidFill>
                  <a:schemeClr val="bg1">
                    <a:lumMod val="85000"/>
                  </a:schemeClr>
                </a:solidFill>
                <a:latin typeface="+mn-lt"/>
                <a:cs typeface="Arial" charset="0"/>
              </a:rPr>
              <a:t>DEPARTMENT OF INDUSTRIAL AND SYSTEMS ENGINEERING</a:t>
            </a:r>
          </a:p>
          <a:p>
            <a:pPr algn="ctr">
              <a:defRPr/>
            </a:pPr>
            <a:r>
              <a:rPr lang="en-US" sz="1200" b="1" dirty="0">
                <a:solidFill>
                  <a:schemeClr val="bg1">
                    <a:lumMod val="85000"/>
                  </a:schemeClr>
                </a:solidFill>
                <a:latin typeface="+mn-lt"/>
                <a:cs typeface="Arial" charset="0"/>
              </a:rPr>
              <a:t>IIT KHARAGPUR</a:t>
            </a:r>
          </a:p>
        </p:txBody>
      </p:sp>
    </p:spTree>
    <p:extLst>
      <p:ext uri="{BB962C8B-B14F-4D97-AF65-F5344CB8AC3E}">
        <p14:creationId xmlns:p14="http://schemas.microsoft.com/office/powerpoint/2010/main" val="565472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857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Methodology for A-B-C Analysis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984605"/>
            <a:ext cx="8305800" cy="1938992"/>
          </a:xfrm>
          <a:prstGeom prst="rect">
            <a:avLst/>
          </a:prstGeom>
          <a:noFill/>
        </p:spPr>
        <p:txBody>
          <a:bodyPr wrap="square" rtlCol="0">
            <a:spAutoFit/>
          </a:bodyPr>
          <a:lstStyle/>
          <a:p>
            <a:pPr marL="741363" indent="-741363" algn="just"/>
            <a:r>
              <a:rPr lang="en-US" sz="2000" dirty="0" smtClean="0"/>
              <a:t>Step-7: Decide on the proportion of A, B, and C class items and </a:t>
            </a:r>
            <a:r>
              <a:rPr lang="en-US" sz="2000" smtClean="0"/>
              <a:t>corresponding cummulative </a:t>
            </a:r>
            <a:r>
              <a:rPr lang="en-US" sz="2000" dirty="0" smtClean="0"/>
              <a:t>proportions of annual usage values. For example, it may be observed that 10% of the items contribute to 70% of the total usage value (A-items), next 20% of the items contribute to 20% of the total annual usage value (B-items), and the rest 70% of the items contribute to 10% of the total annual usage value (C-items). </a:t>
            </a:r>
          </a:p>
        </p:txBody>
      </p:sp>
    </p:spTree>
    <p:extLst>
      <p:ext uri="{BB962C8B-B14F-4D97-AF65-F5344CB8AC3E}">
        <p14:creationId xmlns:p14="http://schemas.microsoft.com/office/powerpoint/2010/main" val="1500809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21</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954107"/>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Inventory Problems and Selective Inventory Management</a:t>
            </a:r>
          </a:p>
        </p:txBody>
      </p:sp>
      <p:sp>
        <p:nvSpPr>
          <p:cNvPr id="4101" name="TextBox 5"/>
          <p:cNvSpPr txBox="1">
            <a:spLocks noChangeArrowheads="1"/>
          </p:cNvSpPr>
          <p:nvPr/>
        </p:nvSpPr>
        <p:spPr bwMode="auto">
          <a:xfrm>
            <a:off x="381000" y="1498600"/>
            <a:ext cx="8472488" cy="1661993"/>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sz="2400" b="1" dirty="0">
                <a:latin typeface="+mn-lt"/>
              </a:rPr>
              <a:t>How to collect data </a:t>
            </a:r>
            <a:r>
              <a:rPr lang="en-US" sz="2400" b="1" dirty="0" smtClean="0">
                <a:latin typeface="+mn-lt"/>
              </a:rPr>
              <a:t>for </a:t>
            </a:r>
            <a:r>
              <a:rPr lang="en-US" sz="2400" b="1" dirty="0">
                <a:latin typeface="+mn-lt"/>
              </a:rPr>
              <a:t>A-B-C </a:t>
            </a:r>
            <a:r>
              <a:rPr lang="en-US" sz="2400" b="1" dirty="0" smtClean="0">
                <a:latin typeface="+mn-lt"/>
              </a:rPr>
              <a:t>Analysis</a:t>
            </a:r>
          </a:p>
          <a:p>
            <a:pPr algn="just" eaLnBrk="1" hangingPunct="1">
              <a:lnSpc>
                <a:spcPct val="150000"/>
              </a:lnSpc>
              <a:buFont typeface="Wingdings" panose="05000000000000000000" pitchFamily="2" charset="2"/>
              <a:buChar char="ü"/>
              <a:defRPr/>
            </a:pPr>
            <a:r>
              <a:rPr lang="en-US" sz="2400" b="1" dirty="0">
                <a:latin typeface="+mn-lt"/>
              </a:rPr>
              <a:t>A Numerical </a:t>
            </a:r>
            <a:r>
              <a:rPr lang="en-US" sz="2400" b="1" dirty="0" smtClean="0">
                <a:latin typeface="+mn-lt"/>
              </a:rPr>
              <a:t>Example</a:t>
            </a:r>
            <a:endParaRPr lang="en-US" sz="2400" b="1" dirty="0">
              <a:latin typeface="+mn-lt"/>
            </a:endParaRPr>
          </a:p>
          <a:p>
            <a:pPr algn="just" eaLnBrk="1" hangingPunct="1">
              <a:lnSpc>
                <a:spcPct val="150000"/>
              </a:lnSpc>
              <a:defRPr/>
            </a:pP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Tree>
    <p:extLst>
      <p:ext uri="{BB962C8B-B14F-4D97-AF65-F5344CB8AC3E}">
        <p14:creationId xmlns:p14="http://schemas.microsoft.com/office/powerpoint/2010/main" val="3815847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6469" y="267514"/>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How to collect data for A-B-C Analysis?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7" name="TextBox 6"/>
              <p:cNvSpPr txBox="1"/>
              <p:nvPr/>
            </p:nvSpPr>
            <p:spPr>
              <a:xfrm>
                <a:off x="457200" y="648425"/>
                <a:ext cx="8305800" cy="4152162"/>
              </a:xfrm>
              <a:prstGeom prst="rect">
                <a:avLst/>
              </a:prstGeom>
              <a:noFill/>
            </p:spPr>
            <p:txBody>
              <a:bodyPr wrap="square" rtlCol="0">
                <a:spAutoFit/>
              </a:bodyPr>
              <a:lstStyle/>
              <a:p>
                <a:pPr algn="just">
                  <a:lnSpc>
                    <a:spcPct val="150000"/>
                  </a:lnSpc>
                </a:pPr>
                <a:r>
                  <a:rPr lang="en-US" sz="2000" dirty="0" smtClean="0"/>
                  <a:t>Collect data as per the following norms:</a:t>
                </a:r>
              </a:p>
              <a:p>
                <a:pPr marL="346075" indent="-346075" algn="just">
                  <a:lnSpc>
                    <a:spcPct val="150000"/>
                  </a:lnSpc>
                  <a:buFont typeface="Arial" panose="020B0604020202020204" pitchFamily="34" charset="0"/>
                  <a:buChar char="•"/>
                </a:pPr>
                <a:r>
                  <a:rPr lang="en-US" sz="2000" dirty="0" smtClean="0"/>
                  <a:t>Number of items, n          </a:t>
                </a:r>
                <a:r>
                  <a:rPr lang="en-US" sz="2000" dirty="0" err="1" smtClean="0"/>
                  <a:t>i</a:t>
                </a:r>
                <a:r>
                  <a:rPr lang="en-US" sz="2000" dirty="0" smtClean="0"/>
                  <a:t>= 1,2, - - - -, n</a:t>
                </a:r>
              </a:p>
              <a:p>
                <a:pPr marL="346075" indent="-346075" algn="just">
                  <a:lnSpc>
                    <a:spcPct val="150000"/>
                  </a:lnSpc>
                  <a:buFont typeface="Arial" panose="020B0604020202020204" pitchFamily="34" charset="0"/>
                  <a:buChar char="•"/>
                </a:pPr>
                <a:r>
                  <a:rPr lang="en-US" sz="2000" dirty="0" smtClean="0"/>
                  <a:t>Annual demand of item </a:t>
                </a:r>
                <a:r>
                  <a:rPr lang="en-US" sz="2000" i="1" dirty="0" err="1"/>
                  <a:t>i</a:t>
                </a:r>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𝑆</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b="0" i="1" smtClean="0">
                            <a:latin typeface="Cambria Math" panose="02040503050406030204" pitchFamily="18" charset="0"/>
                          </a:rPr>
                          <m:t>2</m:t>
                        </m:r>
                      </m:sub>
                    </m:sSub>
                  </m:oMath>
                </a14:m>
                <a:r>
                  <a:rPr lang="en-US" sz="2000" dirty="0" smtClean="0"/>
                  <a:t>,- - -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b="0" i="1" smtClean="0">
                            <a:latin typeface="Cambria Math" panose="02040503050406030204" pitchFamily="18" charset="0"/>
                          </a:rPr>
                          <m:t>𝑛</m:t>
                        </m:r>
                      </m:sub>
                    </m:sSub>
                  </m:oMath>
                </a14:m>
                <a:endParaRPr lang="en-US" sz="2000" dirty="0" smtClean="0"/>
              </a:p>
              <a:p>
                <a:pPr marL="346075" indent="-346075" algn="just">
                  <a:lnSpc>
                    <a:spcPct val="150000"/>
                  </a:lnSpc>
                  <a:buFont typeface="Arial" panose="020B0604020202020204" pitchFamily="34" charset="0"/>
                  <a:buChar char="•"/>
                </a:pPr>
                <a:r>
                  <a:rPr lang="en-US" sz="2000" dirty="0" smtClean="0"/>
                  <a:t>Unit price of </a:t>
                </a:r>
                <a:r>
                  <a:rPr lang="en-US" sz="2000" dirty="0"/>
                  <a:t>item </a:t>
                </a:r>
                <a:r>
                  <a:rPr lang="en-US" sz="2000" i="1" dirty="0" err="1"/>
                  <a:t>i</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𝐶</m:t>
                        </m:r>
                      </m:e>
                      <m: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1</m:t>
                            </m:r>
                          </m:sub>
                        </m:sSub>
                      </m:sub>
                    </m:sSub>
                  </m:oMath>
                </a14:m>
                <a:r>
                  <a:rPr lang="en-US" sz="2000" dirty="0" smtClean="0"/>
                  <a:t>,</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2</m:t>
                            </m:r>
                          </m:sub>
                        </m:sSub>
                      </m:sub>
                    </m:sSub>
                  </m:oMath>
                </a14:m>
                <a:r>
                  <a:rPr lang="en-US" sz="2000" dirty="0" smtClean="0"/>
                  <a:t>,- - -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𝑛</m:t>
                            </m:r>
                          </m:sub>
                        </m:sSub>
                      </m:sub>
                    </m:sSub>
                  </m:oMath>
                </a14:m>
                <a:endParaRPr lang="en-US" sz="2000" dirty="0" smtClean="0"/>
              </a:p>
              <a:p>
                <a:pPr marL="346075" indent="-346075" algn="just">
                  <a:lnSpc>
                    <a:spcPct val="150000"/>
                  </a:lnSpc>
                  <a:buFont typeface="Arial" panose="020B0604020202020204" pitchFamily="34" charset="0"/>
                  <a:buChar char="•"/>
                </a:pPr>
                <a:r>
                  <a:rPr lang="en-US" sz="2000" dirty="0" smtClean="0"/>
                  <a:t>Annual usage value of item </a:t>
                </a:r>
                <a:r>
                  <a:rPr lang="en-US" sz="2000" i="1" dirty="0" err="1"/>
                  <a:t>i</a:t>
                </a:r>
                <a:r>
                  <a:rPr lang="en-US" sz="2000" i="1"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𝑖</m:t>
                            </m:r>
                          </m:sub>
                        </m:sSub>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𝑆</m:t>
                        </m:r>
                      </m:e>
                      <m:sub>
                        <m:r>
                          <a:rPr lang="en-US" sz="2000" b="0" i="1" smtClean="0">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1</m:t>
                            </m:r>
                          </m:sub>
                        </m:sSub>
                      </m:sub>
                    </m:sSub>
                  </m:oMath>
                </a14:m>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b="0" i="1" smtClean="0">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2</m:t>
                            </m:r>
                          </m:sub>
                        </m:sSub>
                      </m:sub>
                    </m:sSub>
                  </m:oMath>
                </a14:m>
                <a:r>
                  <a:rPr lang="en-US" sz="2000" dirty="0" smtClean="0"/>
                  <a:t>, - - -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b="0" i="1" smtClean="0">
                            <a:latin typeface="Cambria Math" panose="02040503050406030204" pitchFamily="18" charset="0"/>
                          </a:rPr>
                          <m:t>𝑛</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b="0" i="1" smtClean="0">
                                <a:latin typeface="Cambria Math" panose="02040503050406030204" pitchFamily="18" charset="0"/>
                              </a:rPr>
                              <m:t>𝑛</m:t>
                            </m:r>
                          </m:sub>
                        </m:sSub>
                      </m:sub>
                    </m:sSub>
                  </m:oMath>
                </a14:m>
                <a:endParaRPr lang="en-US" sz="2000" dirty="0" smtClean="0"/>
              </a:p>
              <a:p>
                <a:pPr marL="346075" indent="-346075" algn="just">
                  <a:lnSpc>
                    <a:spcPct val="150000"/>
                  </a:lnSpc>
                  <a:buFont typeface="Arial" panose="020B0604020202020204" pitchFamily="34" charset="0"/>
                  <a:buChar char="•"/>
                </a:pPr>
                <a:r>
                  <a:rPr lang="en-US" sz="2000" dirty="0" smtClean="0"/>
                  <a:t>Arrange the annual usage values for items in descending order.</a:t>
                </a:r>
              </a:p>
              <a:p>
                <a:pPr marL="346075" indent="-346075" algn="just">
                  <a:lnSpc>
                    <a:spcPct val="150000"/>
                  </a:lnSpc>
                  <a:buFont typeface="Arial" panose="020B0604020202020204" pitchFamily="34" charset="0"/>
                  <a:buChar char="•"/>
                </a:pPr>
                <a:r>
                  <a:rPr lang="en-US" sz="2000" dirty="0" smtClean="0"/>
                  <a:t>Rank the items accordingly.</a:t>
                </a:r>
              </a:p>
              <a:p>
                <a:pPr marL="346075" indent="-346075" algn="just">
                  <a:lnSpc>
                    <a:spcPct val="150000"/>
                  </a:lnSpc>
                  <a:buFont typeface="Arial" panose="020B0604020202020204" pitchFamily="34" charset="0"/>
                  <a:buChar char="•"/>
                </a:pPr>
                <a:r>
                  <a:rPr lang="en-US" sz="2000" dirty="0" smtClean="0"/>
                  <a:t>Construct the table as per the following way:</a:t>
                </a:r>
              </a:p>
              <a:p>
                <a:pPr marL="346075" indent="-346075" algn="just">
                  <a:buFont typeface="Arial" panose="020B0604020202020204" pitchFamily="34" charset="0"/>
                  <a:buChar char="•"/>
                </a:pPr>
                <a:endParaRPr lang="en-US"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457200" y="648425"/>
                <a:ext cx="8305800" cy="4152162"/>
              </a:xfrm>
              <a:prstGeom prst="rect">
                <a:avLst/>
              </a:prstGeom>
              <a:blipFill rotWithShape="0">
                <a:blip r:embed="rId3"/>
                <a:stretch>
                  <a:fillRect l="-734"/>
                </a:stretch>
              </a:blipFill>
            </p:spPr>
            <p:txBody>
              <a:bodyPr/>
              <a:lstStyle/>
              <a:p>
                <a:r>
                  <a:rPr lang="en-US">
                    <a:noFill/>
                  </a:rPr>
                  <a:t> </a:t>
                </a:r>
              </a:p>
            </p:txBody>
          </p:sp>
        </mc:Fallback>
      </mc:AlternateContent>
      <p:grpSp>
        <p:nvGrpSpPr>
          <p:cNvPr id="2" name="Group 1"/>
          <p:cNvGrpSpPr/>
          <p:nvPr/>
        </p:nvGrpSpPr>
        <p:grpSpPr>
          <a:xfrm>
            <a:off x="2971800" y="1428750"/>
            <a:ext cx="2095500" cy="1447800"/>
            <a:chOff x="2971800" y="1428750"/>
            <a:chExt cx="2095500" cy="1447800"/>
          </a:xfrm>
        </p:grpSpPr>
        <p:cxnSp>
          <p:nvCxnSpPr>
            <p:cNvPr id="6" name="Straight Arrow Connector 5"/>
            <p:cNvCxnSpPr/>
            <p:nvPr/>
          </p:nvCxnSpPr>
          <p:spPr>
            <a:xfrm>
              <a:off x="2971800" y="1428750"/>
              <a:ext cx="38100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3848100" y="1885950"/>
              <a:ext cx="45720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3352800" y="2343150"/>
              <a:ext cx="57150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4495800" y="2876550"/>
              <a:ext cx="57150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55446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graphicFrame>
        <p:nvGraphicFramePr>
          <p:cNvPr id="10" name="Table 9"/>
          <p:cNvGraphicFramePr>
            <a:graphicFrameLocks noGrp="1"/>
          </p:cNvGraphicFramePr>
          <p:nvPr>
            <p:extLst/>
          </p:nvPr>
        </p:nvGraphicFramePr>
        <p:xfrm>
          <a:off x="1524000" y="301578"/>
          <a:ext cx="6781800" cy="4104099"/>
        </p:xfrm>
        <a:graphic>
          <a:graphicData uri="http://schemas.openxmlformats.org/drawingml/2006/table">
            <a:tbl>
              <a:tblPr firstRow="1" bandRow="1">
                <a:tableStyleId>{5940675A-B579-460E-94D1-54222C63F5DA}</a:tableStyleId>
              </a:tblPr>
              <a:tblGrid>
                <a:gridCol w="992458">
                  <a:extLst>
                    <a:ext uri="{9D8B030D-6E8A-4147-A177-3AD203B41FA5}">
                      <a16:colId xmlns:a16="http://schemas.microsoft.com/office/drawing/2014/main" val="1870798122"/>
                    </a:ext>
                  </a:extLst>
                </a:gridCol>
                <a:gridCol w="1075166">
                  <a:extLst>
                    <a:ext uri="{9D8B030D-6E8A-4147-A177-3AD203B41FA5}">
                      <a16:colId xmlns:a16="http://schemas.microsoft.com/office/drawing/2014/main" val="2343865078"/>
                    </a:ext>
                  </a:extLst>
                </a:gridCol>
                <a:gridCol w="1240573">
                  <a:extLst>
                    <a:ext uri="{9D8B030D-6E8A-4147-A177-3AD203B41FA5}">
                      <a16:colId xmlns:a16="http://schemas.microsoft.com/office/drawing/2014/main" val="84644454"/>
                    </a:ext>
                  </a:extLst>
                </a:gridCol>
                <a:gridCol w="744343">
                  <a:extLst>
                    <a:ext uri="{9D8B030D-6E8A-4147-A177-3AD203B41FA5}">
                      <a16:colId xmlns:a16="http://schemas.microsoft.com/office/drawing/2014/main" val="830960088"/>
                    </a:ext>
                  </a:extLst>
                </a:gridCol>
                <a:gridCol w="1372900">
                  <a:extLst>
                    <a:ext uri="{9D8B030D-6E8A-4147-A177-3AD203B41FA5}">
                      <a16:colId xmlns:a16="http://schemas.microsoft.com/office/drawing/2014/main" val="3964822155"/>
                    </a:ext>
                  </a:extLst>
                </a:gridCol>
                <a:gridCol w="1356360">
                  <a:extLst>
                    <a:ext uri="{9D8B030D-6E8A-4147-A177-3AD203B41FA5}">
                      <a16:colId xmlns:a16="http://schemas.microsoft.com/office/drawing/2014/main" val="1180753676"/>
                    </a:ext>
                  </a:extLst>
                </a:gridCol>
              </a:tblGrid>
              <a:tr h="576646">
                <a:tc>
                  <a:txBody>
                    <a:bodyPr/>
                    <a:lstStyle/>
                    <a:p>
                      <a:pPr algn="ctr"/>
                      <a:r>
                        <a:rPr lang="en-US" sz="1050" b="1" dirty="0" smtClean="0">
                          <a:latin typeface="+mn-lt"/>
                        </a:rPr>
                        <a:t>Item rank</a:t>
                      </a:r>
                      <a:endParaRPr lang="en-US" sz="1050" b="1" dirty="0">
                        <a:latin typeface="+mn-lt"/>
                      </a:endParaRPr>
                    </a:p>
                  </a:txBody>
                  <a:tcPr/>
                </a:tc>
                <a:tc>
                  <a:txBody>
                    <a:bodyPr/>
                    <a:lstStyle/>
                    <a:p>
                      <a:pPr algn="ctr"/>
                      <a:r>
                        <a:rPr lang="en-US" sz="1050" b="1" dirty="0" smtClean="0">
                          <a:latin typeface="+mn-lt"/>
                        </a:rPr>
                        <a:t>Proportion of items</a:t>
                      </a:r>
                      <a:endParaRPr lang="en-US" sz="1050" b="1" dirty="0">
                        <a:latin typeface="+mn-lt"/>
                      </a:endParaRPr>
                    </a:p>
                  </a:txBody>
                  <a:tcPr/>
                </a:tc>
                <a:tc>
                  <a:txBody>
                    <a:bodyPr/>
                    <a:lstStyle/>
                    <a:p>
                      <a:pPr algn="ctr"/>
                      <a:r>
                        <a:rPr kumimoji="0" lang="en-US" sz="1050" b="1" i="0" u="none" strike="noStrike" kern="1200" cap="none" spc="0" normalizeH="0" baseline="0" noProof="0" dirty="0" smtClean="0">
                          <a:ln>
                            <a:noFill/>
                          </a:ln>
                          <a:solidFill>
                            <a:prstClr val="black"/>
                          </a:solidFill>
                          <a:effectLst/>
                          <a:uLnTx/>
                          <a:uFillTx/>
                          <a:latin typeface="+mn-lt"/>
                          <a:ea typeface="+mn-ea"/>
                          <a:cs typeface="+mn-cs"/>
                        </a:rPr>
                        <a:t>Cummulative proportion of items </a:t>
                      </a:r>
                      <a:endParaRPr lang="en-US" sz="1050" b="1" dirty="0">
                        <a:latin typeface="+mn-lt"/>
                      </a:endParaRPr>
                    </a:p>
                  </a:txBody>
                  <a:tcPr/>
                </a:tc>
                <a:tc>
                  <a:txBody>
                    <a:bodyPr/>
                    <a:lstStyle/>
                    <a:p>
                      <a:endParaRPr lang="en-US"/>
                    </a:p>
                  </a:txBody>
                  <a:tcPr>
                    <a:blipFill>
                      <a:blip r:embed="rId3"/>
                      <a:stretch>
                        <a:fillRect l="-446721" t="-96842" r="-368852" b="-740000"/>
                      </a:stretch>
                    </a:blipFill>
                  </a:tcPr>
                </a:tc>
                <a:tc>
                  <a:txBody>
                    <a:bodyPr/>
                    <a:lstStyle/>
                    <a:p>
                      <a:endParaRPr lang="en-US"/>
                    </a:p>
                  </a:txBody>
                  <a:tcPr>
                    <a:blipFill>
                      <a:blip r:embed="rId3"/>
                      <a:stretch>
                        <a:fillRect l="-296444" t="-96842" r="-100000" b="-740000"/>
                      </a:stretch>
                    </a:blipFill>
                  </a:tcPr>
                </a:tc>
                <a:tc>
                  <a:txBody>
                    <a:bodyPr/>
                    <a:lstStyle/>
                    <a:p>
                      <a:endParaRPr lang="en-US"/>
                    </a:p>
                  </a:txBody>
                  <a:tcPr>
                    <a:blipFill>
                      <a:blip r:embed="rId3"/>
                      <a:stretch>
                        <a:fillRect l="-400000" t="-96842" r="-897" b="-740000"/>
                      </a:stretch>
                    </a:blipFill>
                  </a:tcPr>
                </a:tc>
                <a:extLst>
                  <a:ext uri="{0D108BD9-81ED-4DB2-BD59-A6C34878D82A}">
                    <a16:rowId xmlns:a16="http://schemas.microsoft.com/office/drawing/2014/main" val="2505739646"/>
                  </a:ext>
                </a:extLst>
              </a:tr>
              <a:tr h="405193">
                <a:tc>
                  <a:txBody>
                    <a:bodyPr/>
                    <a:lstStyle/>
                    <a:p>
                      <a:pPr algn="ctr"/>
                      <a:r>
                        <a:rPr lang="en-US" sz="1050" b="1" dirty="0" smtClean="0">
                          <a:latin typeface="+mn-lt"/>
                        </a:rPr>
                        <a:t>1</a:t>
                      </a:r>
                      <a:endParaRPr lang="en-US" sz="1050" b="1" dirty="0">
                        <a:latin typeface="+mn-lt"/>
                      </a:endParaRPr>
                    </a:p>
                  </a:txBody>
                  <a:tcPr/>
                </a:tc>
                <a:tc>
                  <a:txBody>
                    <a:bodyPr/>
                    <a:lstStyle/>
                    <a:p>
                      <a:endParaRPr lang="en-US"/>
                    </a:p>
                  </a:txBody>
                  <a:tcPr>
                    <a:blipFill>
                      <a:blip r:embed="rId3"/>
                      <a:stretch>
                        <a:fillRect l="-93750" t="-283333" r="-440909" b="-965152"/>
                      </a:stretch>
                    </a:blipFill>
                  </a:tcPr>
                </a:tc>
                <a:tc>
                  <a:txBody>
                    <a:bodyPr/>
                    <a:lstStyle/>
                    <a:p>
                      <a:endParaRPr lang="en-US"/>
                    </a:p>
                  </a:txBody>
                  <a:tcPr>
                    <a:blipFill>
                      <a:blip r:embed="rId3"/>
                      <a:stretch>
                        <a:fillRect l="-167157" t="-283333" r="-280392" b="-965152"/>
                      </a:stretch>
                    </a:blipFill>
                  </a:tcPr>
                </a:tc>
                <a:tc>
                  <a:txBody>
                    <a:bodyPr/>
                    <a:lstStyle/>
                    <a:p>
                      <a:endParaRPr lang="en-US" dirty="0"/>
                    </a:p>
                  </a:txBody>
                  <a:tcPr>
                    <a:blipFill>
                      <a:blip r:embed="rId3"/>
                      <a:stretch>
                        <a:fillRect l="-446721" t="-283333" r="-368852" b="-965152"/>
                      </a:stretch>
                    </a:blipFill>
                  </a:tcPr>
                </a:tc>
                <a:tc>
                  <a:txBody>
                    <a:bodyPr/>
                    <a:lstStyle/>
                    <a:p>
                      <a:endParaRPr lang="en-US" dirty="0"/>
                    </a:p>
                  </a:txBody>
                  <a:tcPr>
                    <a:blipFill>
                      <a:blip r:embed="rId3"/>
                      <a:stretch>
                        <a:fillRect l="-296444" t="-283333" r="-100000" b="-965152"/>
                      </a:stretch>
                    </a:blipFill>
                  </a:tcPr>
                </a:tc>
                <a:tc>
                  <a:txBody>
                    <a:bodyPr/>
                    <a:lstStyle/>
                    <a:p>
                      <a:endParaRPr lang="en-US"/>
                    </a:p>
                  </a:txBody>
                  <a:tcPr>
                    <a:blipFill>
                      <a:blip r:embed="rId3"/>
                      <a:stretch>
                        <a:fillRect l="-400000" t="-283333" r="-897" b="-965152"/>
                      </a:stretch>
                    </a:blipFill>
                  </a:tcPr>
                </a:tc>
                <a:extLst>
                  <a:ext uri="{0D108BD9-81ED-4DB2-BD59-A6C34878D82A}">
                    <a16:rowId xmlns:a16="http://schemas.microsoft.com/office/drawing/2014/main" val="746022470"/>
                  </a:ext>
                </a:extLst>
              </a:tr>
              <a:tr h="448437">
                <a:tc>
                  <a:txBody>
                    <a:bodyPr/>
                    <a:lstStyle/>
                    <a:p>
                      <a:pPr algn="ctr"/>
                      <a:r>
                        <a:rPr lang="en-US" sz="1050" b="1" dirty="0" smtClean="0">
                          <a:latin typeface="+mn-lt"/>
                        </a:rPr>
                        <a:t>2</a:t>
                      </a:r>
                      <a:endParaRPr lang="en-US" sz="1050" b="1" dirty="0">
                        <a:latin typeface="+mn-lt"/>
                      </a:endParaRPr>
                    </a:p>
                  </a:txBody>
                  <a:tcPr/>
                </a:tc>
                <a:tc>
                  <a:txBody>
                    <a:bodyPr/>
                    <a:lstStyle/>
                    <a:p>
                      <a:endParaRPr lang="en-US"/>
                    </a:p>
                  </a:txBody>
                  <a:tcPr>
                    <a:blipFill>
                      <a:blip r:embed="rId3"/>
                      <a:stretch>
                        <a:fillRect l="-93750" t="-341892" r="-440909" b="-760811"/>
                      </a:stretch>
                    </a:blipFill>
                  </a:tcPr>
                </a:tc>
                <a:tc>
                  <a:txBody>
                    <a:bodyPr/>
                    <a:lstStyle/>
                    <a:p>
                      <a:endParaRPr lang="en-US"/>
                    </a:p>
                  </a:txBody>
                  <a:tcPr>
                    <a:blipFill>
                      <a:blip r:embed="rId3"/>
                      <a:stretch>
                        <a:fillRect l="-167157" t="-341892" r="-280392" b="-760811"/>
                      </a:stretch>
                    </a:blipFill>
                  </a:tcPr>
                </a:tc>
                <a:tc>
                  <a:txBody>
                    <a:bodyPr/>
                    <a:lstStyle/>
                    <a:p>
                      <a:endParaRPr lang="en-US"/>
                    </a:p>
                  </a:txBody>
                  <a:tcPr>
                    <a:blipFill>
                      <a:blip r:embed="rId3"/>
                      <a:stretch>
                        <a:fillRect l="-446721" t="-341892" r="-368852" b="-760811"/>
                      </a:stretch>
                    </a:blipFill>
                  </a:tcPr>
                </a:tc>
                <a:tc>
                  <a:txBody>
                    <a:bodyPr/>
                    <a:lstStyle/>
                    <a:p>
                      <a:endParaRPr lang="en-US"/>
                    </a:p>
                  </a:txBody>
                  <a:tcPr>
                    <a:blipFill>
                      <a:blip r:embed="rId3"/>
                      <a:stretch>
                        <a:fillRect l="-296444" t="-341892" r="-100000" b="-760811"/>
                      </a:stretch>
                    </a:blipFill>
                  </a:tcPr>
                </a:tc>
                <a:tc>
                  <a:txBody>
                    <a:bodyPr/>
                    <a:lstStyle/>
                    <a:p>
                      <a:endParaRPr lang="en-US"/>
                    </a:p>
                  </a:txBody>
                  <a:tcPr>
                    <a:blipFill>
                      <a:blip r:embed="rId3"/>
                      <a:stretch>
                        <a:fillRect l="-400000" t="-341892" r="-897" b="-760811"/>
                      </a:stretch>
                    </a:blipFill>
                  </a:tcPr>
                </a:tc>
                <a:extLst>
                  <a:ext uri="{0D108BD9-81ED-4DB2-BD59-A6C34878D82A}">
                    <a16:rowId xmlns:a16="http://schemas.microsoft.com/office/drawing/2014/main" val="2197066246"/>
                  </a:ext>
                </a:extLst>
              </a:tr>
              <a:tr h="354859">
                <a:tc>
                  <a:txBody>
                    <a:bodyPr/>
                    <a:lstStyle/>
                    <a:p>
                      <a:pPr algn="ctr"/>
                      <a:r>
                        <a:rPr lang="en-US" sz="1050" b="1" dirty="0" smtClean="0">
                          <a:latin typeface="+mn-lt"/>
                        </a:rPr>
                        <a:t>3</a:t>
                      </a:r>
                      <a:endParaRPr lang="en-US" sz="1050" b="1" dirty="0">
                        <a:latin typeface="+mn-lt"/>
                      </a:endParaRPr>
                    </a:p>
                  </a:txBody>
                  <a:tcPr/>
                </a:tc>
                <a:tc>
                  <a:txBody>
                    <a:bodyPr/>
                    <a:lstStyle/>
                    <a:p>
                      <a:endParaRPr lang="en-US"/>
                    </a:p>
                  </a:txBody>
                  <a:tcPr>
                    <a:blipFill>
                      <a:blip r:embed="rId3"/>
                      <a:stretch>
                        <a:fillRect l="-93750" t="-563793" r="-440909" b="-870690"/>
                      </a:stretch>
                    </a:blipFill>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extLst>
                  <a:ext uri="{0D108BD9-81ED-4DB2-BD59-A6C34878D82A}">
                    <a16:rowId xmlns:a16="http://schemas.microsoft.com/office/drawing/2014/main" val="1367068631"/>
                  </a:ext>
                </a:extLst>
              </a:tr>
              <a:tr h="354859">
                <a:tc>
                  <a:txBody>
                    <a:bodyPr/>
                    <a:lstStyle/>
                    <a:p>
                      <a:pPr algn="ctr"/>
                      <a:r>
                        <a:rPr lang="en-US" sz="1050" b="1" dirty="0" smtClean="0">
                          <a:latin typeface="+mn-lt"/>
                        </a:rPr>
                        <a:t>4</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extLst>
                  <a:ext uri="{0D108BD9-81ED-4DB2-BD59-A6C34878D82A}">
                    <a16:rowId xmlns:a16="http://schemas.microsoft.com/office/drawing/2014/main" val="2375955325"/>
                  </a:ext>
                </a:extLst>
              </a:tr>
              <a:tr h="354859">
                <a:tc>
                  <a:txBody>
                    <a:bodyPr/>
                    <a:lstStyle/>
                    <a:p>
                      <a:pPr algn="ctr"/>
                      <a:r>
                        <a:rPr lang="en-US" sz="1050" b="1" dirty="0" smtClean="0">
                          <a:latin typeface="+mn-lt"/>
                        </a:rPr>
                        <a:t>5</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extLst>
                  <a:ext uri="{0D108BD9-81ED-4DB2-BD59-A6C34878D82A}">
                    <a16:rowId xmlns:a16="http://schemas.microsoft.com/office/drawing/2014/main" val="1318641658"/>
                  </a:ext>
                </a:extLst>
              </a:tr>
              <a:tr h="354859">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extLst>
                  <a:ext uri="{0D108BD9-81ED-4DB2-BD59-A6C34878D82A}">
                    <a16:rowId xmlns:a16="http://schemas.microsoft.com/office/drawing/2014/main" val="3733967820"/>
                  </a:ext>
                </a:extLst>
              </a:tr>
              <a:tr h="354859">
                <a:tc>
                  <a:txBody>
                    <a:bodyPr/>
                    <a:lstStyle/>
                    <a:p>
                      <a:pPr algn="ctr"/>
                      <a:r>
                        <a:rPr lang="en-US" sz="1050" b="1" dirty="0" smtClean="0">
                          <a:latin typeface="+mn-lt"/>
                        </a:rPr>
                        <a:t>-</a:t>
                      </a:r>
                      <a:endParaRPr lang="en-US" sz="1050" b="1" dirty="0">
                        <a:latin typeface="+mn-lt"/>
                      </a:endParaRPr>
                    </a:p>
                  </a:txBody>
                  <a:tcPr/>
                </a:tc>
                <a:tc>
                  <a:txBody>
                    <a:bodyPr/>
                    <a:lstStyle/>
                    <a:p>
                      <a:pPr algn="ctr"/>
                      <a:r>
                        <a:rPr lang="en-US" sz="1050" b="1" dirty="0" smtClean="0">
                          <a:latin typeface="+mn-lt"/>
                        </a:rPr>
                        <a:t>-</a:t>
                      </a:r>
                      <a:endParaRPr lang="en-US" sz="1050" b="1" dirty="0">
                        <a:latin typeface="+mn-lt"/>
                      </a:endParaRPr>
                    </a:p>
                  </a:txBody>
                  <a:tcPr/>
                </a:tc>
                <a:tc>
                  <a:txBody>
                    <a:bodyPr/>
                    <a:lstStyle/>
                    <a:p>
                      <a:pPr marL="0" marR="0" lvl="0" indent="0" algn="ctr" defTabSz="914434"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prstClr val="black"/>
                          </a:solidFill>
                          <a:effectLst/>
                          <a:uLnTx/>
                          <a:uFillTx/>
                          <a:latin typeface="+mn-lt"/>
                          <a:ea typeface="+mn-ea"/>
                          <a:cs typeface="+mn-cs"/>
                        </a:rPr>
                        <a:t>-</a:t>
                      </a:r>
                    </a:p>
                  </a:txBody>
                  <a:tcPr/>
                </a:tc>
                <a:tc>
                  <a:txBody>
                    <a:bodyPr/>
                    <a:lstStyle/>
                    <a:p>
                      <a:pPr marL="0" marR="0" lvl="0" indent="0" algn="ctr" defTabSz="914434"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prstClr val="black"/>
                          </a:solidFill>
                          <a:effectLst/>
                          <a:uLnTx/>
                          <a:uFillTx/>
                          <a:latin typeface="+mn-lt"/>
                          <a:ea typeface="+mn-ea"/>
                          <a:cs typeface="+mn-cs"/>
                        </a:rPr>
                        <a:t>-</a:t>
                      </a:r>
                    </a:p>
                  </a:txBody>
                  <a:tcPr/>
                </a:tc>
                <a:tc>
                  <a:txBody>
                    <a:bodyPr/>
                    <a:lstStyle/>
                    <a:p>
                      <a:pPr marL="0" marR="0" lvl="0" indent="0" algn="ctr" defTabSz="914434"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prstClr val="black"/>
                          </a:solidFill>
                          <a:effectLst/>
                          <a:uLnTx/>
                          <a:uFillTx/>
                          <a:latin typeface="+mn-lt"/>
                          <a:ea typeface="+mn-ea"/>
                          <a:cs typeface="+mn-cs"/>
                        </a:rPr>
                        <a:t>-</a:t>
                      </a:r>
                    </a:p>
                  </a:txBody>
                  <a:tcPr/>
                </a:tc>
                <a:tc>
                  <a:txBody>
                    <a:bodyPr/>
                    <a:lstStyle/>
                    <a:p>
                      <a:pPr marL="0" marR="0" lvl="0" indent="0" algn="ctr" defTabSz="914434"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prstClr val="black"/>
                          </a:solidFill>
                          <a:effectLst/>
                          <a:uLnTx/>
                          <a:uFillTx/>
                          <a:latin typeface="+mn-lt"/>
                          <a:ea typeface="+mn-ea"/>
                          <a:cs typeface="+mn-cs"/>
                        </a:rPr>
                        <a:t>-</a:t>
                      </a:r>
                    </a:p>
                  </a:txBody>
                  <a:tcPr/>
                </a:tc>
                <a:extLst>
                  <a:ext uri="{0D108BD9-81ED-4DB2-BD59-A6C34878D82A}">
                    <a16:rowId xmlns:a16="http://schemas.microsoft.com/office/drawing/2014/main" val="3772140584"/>
                  </a:ext>
                </a:extLst>
              </a:tr>
              <a:tr h="406055">
                <a:tc>
                  <a:txBody>
                    <a:bodyPr/>
                    <a:lstStyle/>
                    <a:p>
                      <a:pPr marL="0" marR="0" lvl="0" indent="0" algn="ctr" defTabSz="914434"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prstClr val="black"/>
                          </a:solidFill>
                          <a:effectLst/>
                          <a:uLnTx/>
                          <a:uFillTx/>
                          <a:latin typeface="+mn-lt"/>
                          <a:ea typeface="+mn-ea"/>
                          <a:cs typeface="+mn-cs"/>
                        </a:rPr>
                        <a:t>n</a:t>
                      </a:r>
                    </a:p>
                  </a:txBody>
                  <a:tcPr/>
                </a:tc>
                <a:tc>
                  <a:txBody>
                    <a:bodyPr/>
                    <a:lstStyle/>
                    <a:p>
                      <a:endParaRPr lang="en-US"/>
                    </a:p>
                  </a:txBody>
                  <a:tcPr>
                    <a:blipFill>
                      <a:blip r:embed="rId3"/>
                      <a:stretch>
                        <a:fillRect l="-93750" t="-922388" r="-440909" b="-305970"/>
                      </a:stretch>
                    </a:blipFill>
                  </a:tcPr>
                </a:tc>
                <a:tc>
                  <a:txBody>
                    <a:bodyPr/>
                    <a:lstStyle/>
                    <a:p>
                      <a:endParaRPr lang="en-US"/>
                    </a:p>
                  </a:txBody>
                  <a:tcPr>
                    <a:blipFill>
                      <a:blip r:embed="rId3"/>
                      <a:stretch>
                        <a:fillRect l="-167157" t="-922388" r="-280392" b="-305970"/>
                      </a:stretch>
                    </a:blipFill>
                  </a:tcPr>
                </a:tc>
                <a:tc>
                  <a:txBody>
                    <a:bodyPr/>
                    <a:lstStyle/>
                    <a:p>
                      <a:endParaRPr lang="en-US"/>
                    </a:p>
                  </a:txBody>
                  <a:tcPr>
                    <a:blipFill>
                      <a:blip r:embed="rId3"/>
                      <a:stretch>
                        <a:fillRect l="-446721" t="-922388" r="-368852" b="-305970"/>
                      </a:stretch>
                    </a:blipFill>
                  </a:tcPr>
                </a:tc>
                <a:tc>
                  <a:txBody>
                    <a:bodyPr/>
                    <a:lstStyle/>
                    <a:p>
                      <a:endParaRPr lang="en-US"/>
                    </a:p>
                  </a:txBody>
                  <a:tcPr>
                    <a:blipFill>
                      <a:blip r:embed="rId3"/>
                      <a:stretch>
                        <a:fillRect l="-296444" t="-922388" r="-100000" b="-305970"/>
                      </a:stretch>
                    </a:blipFill>
                  </a:tcPr>
                </a:tc>
                <a:tc>
                  <a:txBody>
                    <a:bodyPr/>
                    <a:lstStyle/>
                    <a:p>
                      <a:endParaRPr lang="en-US"/>
                    </a:p>
                  </a:txBody>
                  <a:tcPr>
                    <a:blipFill>
                      <a:blip r:embed="rId3"/>
                      <a:stretch>
                        <a:fillRect l="-400000" t="-922388" r="-897" b="-305970"/>
                      </a:stretch>
                    </a:blipFill>
                  </a:tcPr>
                </a:tc>
                <a:extLst>
                  <a:ext uri="{0D108BD9-81ED-4DB2-BD59-A6C34878D82A}">
                    <a16:rowId xmlns:a16="http://schemas.microsoft.com/office/drawing/2014/main" val="1946838061"/>
                  </a:ext>
                </a:extLst>
              </a:tr>
              <a:tr h="482572">
                <a:tc>
                  <a:txBody>
                    <a:bodyPr/>
                    <a:lstStyle/>
                    <a:p>
                      <a:endParaRPr lang="en-US" sz="1050" b="1">
                        <a:latin typeface="+mn-lt"/>
                      </a:endParaRPr>
                    </a:p>
                  </a:txBody>
                  <a:tcPr/>
                </a:tc>
                <a:tc>
                  <a:txBody>
                    <a:bodyPr/>
                    <a:lstStyle/>
                    <a:p>
                      <a:endParaRPr lang="en-US"/>
                    </a:p>
                  </a:txBody>
                  <a:tcPr>
                    <a:blipFill>
                      <a:blip r:embed="rId3"/>
                      <a:stretch>
                        <a:fillRect l="-93750" t="-867089" r="-440909" b="-159494"/>
                      </a:stretch>
                    </a:blipFill>
                  </a:tcPr>
                </a:tc>
                <a:tc>
                  <a:txBody>
                    <a:bodyPr/>
                    <a:lstStyle/>
                    <a:p>
                      <a:endParaRPr lang="en-US" sz="1050" b="1">
                        <a:latin typeface="+mn-lt"/>
                      </a:endParaRPr>
                    </a:p>
                  </a:txBody>
                  <a:tcPr/>
                </a:tc>
                <a:tc>
                  <a:txBody>
                    <a:bodyPr/>
                    <a:lstStyle/>
                    <a:p>
                      <a:endParaRPr lang="en-US" sz="1050" b="1" dirty="0">
                        <a:latin typeface="+mn-lt"/>
                      </a:endParaRPr>
                    </a:p>
                  </a:txBody>
                  <a:tcPr/>
                </a:tc>
                <a:tc>
                  <a:txBody>
                    <a:bodyPr/>
                    <a:lstStyle/>
                    <a:p>
                      <a:endParaRPr lang="en-US" sz="1050" b="1">
                        <a:latin typeface="+mn-lt"/>
                      </a:endParaRPr>
                    </a:p>
                  </a:txBody>
                  <a:tcPr/>
                </a:tc>
                <a:tc>
                  <a:txBody>
                    <a:bodyPr/>
                    <a:lstStyle/>
                    <a:p>
                      <a:endParaRPr lang="en-US" sz="1050" b="1" dirty="0">
                        <a:latin typeface="+mn-lt"/>
                      </a:endParaRPr>
                    </a:p>
                  </a:txBody>
                  <a:tcPr/>
                </a:tc>
                <a:extLst>
                  <a:ext uri="{0D108BD9-81ED-4DB2-BD59-A6C34878D82A}">
                    <a16:rowId xmlns:a16="http://schemas.microsoft.com/office/drawing/2014/main" val="4122323574"/>
                  </a:ext>
                </a:extLst>
              </a:tr>
            </a:tbl>
          </a:graphicData>
        </a:graphic>
      </p:graphicFrame>
    </p:spTree>
    <p:extLst>
      <p:ext uri="{BB962C8B-B14F-4D97-AF65-F5344CB8AC3E}">
        <p14:creationId xmlns:p14="http://schemas.microsoft.com/office/powerpoint/2010/main" val="3583845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18535" y="300517"/>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How to collect data for A-B-C Analysis?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81000" y="1047750"/>
            <a:ext cx="8305800" cy="2862322"/>
          </a:xfrm>
          <a:prstGeom prst="rect">
            <a:avLst/>
          </a:prstGeom>
          <a:noFill/>
        </p:spPr>
        <p:txBody>
          <a:bodyPr wrap="square" rtlCol="0">
            <a:spAutoFit/>
          </a:bodyPr>
          <a:lstStyle/>
          <a:p>
            <a:pPr marL="346075" indent="-346075" algn="just">
              <a:buFont typeface="Arial" panose="020B0604020202020204" pitchFamily="34" charset="0"/>
              <a:buChar char="•"/>
            </a:pPr>
            <a:r>
              <a:rPr lang="en-US" sz="2000" dirty="0" smtClean="0"/>
              <a:t>Plot the values of cummulative proportion of annual usage value (Y-axis) against the cummulative proportion of total number of items considered (X-axis).</a:t>
            </a:r>
          </a:p>
          <a:p>
            <a:pPr marL="346075" indent="-346075" algn="just">
              <a:buFont typeface="Arial" panose="020B0604020202020204" pitchFamily="34" charset="0"/>
              <a:buChar char="•"/>
            </a:pPr>
            <a:r>
              <a:rPr lang="en-US" sz="2000" dirty="0" smtClean="0"/>
              <a:t>Decide on proportions of </a:t>
            </a:r>
            <a:r>
              <a:rPr lang="en-US" sz="2000" smtClean="0"/>
              <a:t>A, B</a:t>
            </a:r>
            <a:r>
              <a:rPr lang="en-US" sz="2000" dirty="0" smtClean="0"/>
              <a:t>, and C class of items. </a:t>
            </a:r>
          </a:p>
          <a:p>
            <a:pPr marL="346075" indent="-346075" algn="just">
              <a:buFont typeface="Arial" panose="020B0604020202020204" pitchFamily="34" charset="0"/>
              <a:buChar char="•"/>
            </a:pPr>
            <a:r>
              <a:rPr lang="en-US" sz="2000" dirty="0" smtClean="0"/>
              <a:t>In respect of other classification schemes, the importance of an item is defined subjectively with the specific range of values of each category in a classification scheme set by concerned experts or decision makers. The values may be given in nominal scale also.</a:t>
            </a:r>
          </a:p>
          <a:p>
            <a:pPr marL="346075" indent="-346075" algn="just">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27431527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18535" y="300517"/>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How to collect data for A-B-C Analysis?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81000" y="1276350"/>
            <a:ext cx="8305800" cy="2246769"/>
          </a:xfrm>
          <a:prstGeom prst="rect">
            <a:avLst/>
          </a:prstGeom>
          <a:noFill/>
        </p:spPr>
        <p:txBody>
          <a:bodyPr wrap="square" rtlCol="0">
            <a:spAutoFit/>
          </a:bodyPr>
          <a:lstStyle/>
          <a:p>
            <a:pPr marL="282575" indent="-282575" algn="just">
              <a:buFont typeface="Arial" panose="020B0604020202020204" pitchFamily="34" charset="0"/>
              <a:buChar char="•"/>
            </a:pPr>
            <a:r>
              <a:rPr lang="en-US" sz="2000" dirty="0" smtClean="0"/>
              <a:t>The main objective of selective inventory management is to ensure the best-possible return or benefits from an inventory study by improving the inventory control systems and norms of ‘non-trivial’ or important items.</a:t>
            </a:r>
          </a:p>
          <a:p>
            <a:pPr marL="282575" indent="-282575" algn="just">
              <a:buFont typeface="Arial" panose="020B0604020202020204" pitchFamily="34" charset="0"/>
              <a:buChar char="•"/>
            </a:pPr>
            <a:endParaRPr lang="en-US" sz="2000" dirty="0" smtClean="0"/>
          </a:p>
          <a:p>
            <a:pPr marL="282575" indent="-282575" algn="just">
              <a:buFont typeface="Arial" panose="020B0604020202020204" pitchFamily="34" charset="0"/>
              <a:buChar char="•"/>
            </a:pPr>
            <a:r>
              <a:rPr lang="en-US" sz="2000" dirty="0" smtClean="0"/>
              <a:t>A periodic review of each classification scheme is needed for its usability in a changing demand and price pattern for the inventory items.</a:t>
            </a:r>
          </a:p>
          <a:p>
            <a:pPr marL="346075" indent="-346075" algn="just">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3244048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92481"/>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How to collect data for A-B-C Analysis?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74531" y="1369449"/>
            <a:ext cx="8305800" cy="2831544"/>
          </a:xfrm>
          <a:prstGeom prst="rect">
            <a:avLst/>
          </a:prstGeom>
          <a:noFill/>
        </p:spPr>
        <p:txBody>
          <a:bodyPr wrap="square" rtlCol="0">
            <a:spAutoFit/>
          </a:bodyPr>
          <a:lstStyle/>
          <a:p>
            <a:pPr marL="741363" indent="-741363" algn="just"/>
            <a:r>
              <a:rPr lang="en-US" sz="2000" dirty="0" smtClean="0"/>
              <a:t>The following points may be noted in respect of this classification scheme:</a:t>
            </a:r>
          </a:p>
          <a:p>
            <a:pPr marL="741363" indent="-338138" algn="just">
              <a:buFont typeface="+mj-lt"/>
              <a:buAutoNum type="romanLcPeriod"/>
            </a:pPr>
            <a:r>
              <a:rPr lang="en-US" sz="2000" dirty="0" smtClean="0"/>
              <a:t>There is no hard and fast rule in determining the proportion or number of A, B, or C items.</a:t>
            </a:r>
          </a:p>
          <a:p>
            <a:pPr marL="741363" indent="-338138" algn="just">
              <a:buFont typeface="+mj-lt"/>
              <a:buAutoNum type="romanLcPeriod"/>
            </a:pPr>
            <a:r>
              <a:rPr lang="en-US" sz="2000" dirty="0" smtClean="0"/>
              <a:t>The proportion or number in each category depends on the shape of the  A-B-C curve.</a:t>
            </a:r>
          </a:p>
          <a:p>
            <a:pPr marL="741363" indent="-338138" algn="just">
              <a:buFont typeface="+mj-lt"/>
              <a:buAutoNum type="romanLcPeriod"/>
            </a:pPr>
            <a:r>
              <a:rPr lang="en-US" sz="2000" dirty="0" smtClean="0"/>
              <a:t>The proportion or number of items in each category is decided subjectively following Pareto principle (occurrence of few ‘non-trivial’ (important) items compared to many ‘trivial’ (unimportant) items.</a:t>
            </a:r>
          </a:p>
          <a:p>
            <a:pPr marL="741363" indent="-230188" algn="just">
              <a:buFont typeface="+mj-lt"/>
              <a:buAutoNum type="romanLcPeriod"/>
            </a:pPr>
            <a:endParaRPr lang="en-US" dirty="0" smtClean="0"/>
          </a:p>
        </p:txBody>
      </p:sp>
    </p:spTree>
    <p:extLst>
      <p:ext uri="{BB962C8B-B14F-4D97-AF65-F5344CB8AC3E}">
        <p14:creationId xmlns:p14="http://schemas.microsoft.com/office/powerpoint/2010/main" val="38619982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92481"/>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How to collect data for A-B-C Analysis?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1200150"/>
            <a:ext cx="8305800" cy="2215991"/>
          </a:xfrm>
          <a:prstGeom prst="rect">
            <a:avLst/>
          </a:prstGeom>
          <a:noFill/>
        </p:spPr>
        <p:txBody>
          <a:bodyPr wrap="square" rtlCol="0">
            <a:spAutoFit/>
          </a:bodyPr>
          <a:lstStyle/>
          <a:p>
            <a:pPr marL="803275" indent="-400050" algn="just">
              <a:buFont typeface="+mj-lt"/>
              <a:buAutoNum type="romanLcPeriod" startAt="4"/>
            </a:pPr>
            <a:r>
              <a:rPr lang="en-US" sz="2000" dirty="0" smtClean="0"/>
              <a:t>In a given situation, the existing inventory control systems being used for A class items need to be studied and assessed. If improvement in inventory control is effective, the corresponding savings in inventory cost may be enormous. Assessment of B-class items is the next priority. For C-class items, the existing system may continue.</a:t>
            </a:r>
          </a:p>
          <a:p>
            <a:pPr marL="803275" indent="-400050" algn="just">
              <a:buFont typeface="+mj-lt"/>
              <a:buAutoNum type="romanLcPeriod" startAt="4"/>
            </a:pPr>
            <a:endParaRPr lang="en-US" sz="2000" dirty="0" smtClean="0"/>
          </a:p>
          <a:p>
            <a:pPr marL="741363" indent="-230188" algn="just">
              <a:buFont typeface="+mj-lt"/>
              <a:buAutoNum type="romanLcPeriod" startAt="4"/>
            </a:pPr>
            <a:endParaRPr lang="en-US" dirty="0" smtClean="0"/>
          </a:p>
        </p:txBody>
      </p:sp>
    </p:spTree>
    <p:extLst>
      <p:ext uri="{BB962C8B-B14F-4D97-AF65-F5344CB8AC3E}">
        <p14:creationId xmlns:p14="http://schemas.microsoft.com/office/powerpoint/2010/main" val="2653834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61786"/>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A numerical example of A-B-C Analysis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1866900" y="798603"/>
            <a:ext cx="5410200" cy="400110"/>
          </a:xfrm>
          <a:prstGeom prst="rect">
            <a:avLst/>
          </a:prstGeom>
          <a:noFill/>
        </p:spPr>
        <p:txBody>
          <a:bodyPr wrap="square" rtlCol="0">
            <a:spAutoFit/>
          </a:bodyPr>
          <a:lstStyle/>
          <a:p>
            <a:pPr marL="511175" indent="-454025" algn="ctr"/>
            <a:r>
              <a:rPr lang="en-US" sz="2000" b="1" dirty="0" smtClean="0"/>
              <a:t>Perform A-B-C analysis using the following data:</a:t>
            </a:r>
          </a:p>
        </p:txBody>
      </p:sp>
      <p:graphicFrame>
        <p:nvGraphicFramePr>
          <p:cNvPr id="5" name="Table 4"/>
          <p:cNvGraphicFramePr>
            <a:graphicFrameLocks noGrp="1"/>
          </p:cNvGraphicFramePr>
          <p:nvPr>
            <p:extLst/>
          </p:nvPr>
        </p:nvGraphicFramePr>
        <p:xfrm>
          <a:off x="1524000" y="1271592"/>
          <a:ext cx="6096000" cy="29565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407309960"/>
                    </a:ext>
                  </a:extLst>
                </a:gridCol>
                <a:gridCol w="1016000">
                  <a:extLst>
                    <a:ext uri="{9D8B030D-6E8A-4147-A177-3AD203B41FA5}">
                      <a16:colId xmlns:a16="http://schemas.microsoft.com/office/drawing/2014/main" val="1930774655"/>
                    </a:ext>
                  </a:extLst>
                </a:gridCol>
                <a:gridCol w="1016000">
                  <a:extLst>
                    <a:ext uri="{9D8B030D-6E8A-4147-A177-3AD203B41FA5}">
                      <a16:colId xmlns:a16="http://schemas.microsoft.com/office/drawing/2014/main" val="3881657948"/>
                    </a:ext>
                  </a:extLst>
                </a:gridCol>
                <a:gridCol w="1016000">
                  <a:extLst>
                    <a:ext uri="{9D8B030D-6E8A-4147-A177-3AD203B41FA5}">
                      <a16:colId xmlns:a16="http://schemas.microsoft.com/office/drawing/2014/main" val="2620358148"/>
                    </a:ext>
                  </a:extLst>
                </a:gridCol>
                <a:gridCol w="1016000">
                  <a:extLst>
                    <a:ext uri="{9D8B030D-6E8A-4147-A177-3AD203B41FA5}">
                      <a16:colId xmlns:a16="http://schemas.microsoft.com/office/drawing/2014/main" val="1080024405"/>
                    </a:ext>
                  </a:extLst>
                </a:gridCol>
                <a:gridCol w="1016000">
                  <a:extLst>
                    <a:ext uri="{9D8B030D-6E8A-4147-A177-3AD203B41FA5}">
                      <a16:colId xmlns:a16="http://schemas.microsoft.com/office/drawing/2014/main" val="1661907129"/>
                    </a:ext>
                  </a:extLst>
                </a:gridCol>
              </a:tblGrid>
              <a:tr h="370840">
                <a:tc>
                  <a:txBody>
                    <a:bodyPr/>
                    <a:lstStyle/>
                    <a:p>
                      <a:pPr algn="ctr"/>
                      <a:r>
                        <a:rPr lang="en-US" sz="1400" b="1" dirty="0" smtClean="0"/>
                        <a:t>Item</a:t>
                      </a:r>
                      <a:endParaRPr lang="en-US" sz="1400" b="1" dirty="0"/>
                    </a:p>
                  </a:txBody>
                  <a:tcPr/>
                </a:tc>
                <a:tc>
                  <a:txBody>
                    <a:bodyPr/>
                    <a:lstStyle/>
                    <a:p>
                      <a:pPr algn="ctr"/>
                      <a:r>
                        <a:rPr lang="en-US" sz="1400" b="1" dirty="0" smtClean="0"/>
                        <a:t>Annual demand (units)</a:t>
                      </a:r>
                      <a:endParaRPr lang="en-US" sz="1400" b="1" dirty="0"/>
                    </a:p>
                  </a:txBody>
                  <a:tcPr/>
                </a:tc>
                <a:tc>
                  <a:txBody>
                    <a:bodyPr/>
                    <a:lstStyle/>
                    <a:p>
                      <a:pPr algn="ctr"/>
                      <a:r>
                        <a:rPr lang="en-US" sz="1400" b="1" dirty="0" smtClean="0"/>
                        <a:t>Unit price</a:t>
                      </a:r>
                      <a:r>
                        <a:rPr lang="en-US" sz="1400" b="1" baseline="0" dirty="0" smtClean="0"/>
                        <a:t> (</a:t>
                      </a:r>
                      <a:r>
                        <a:rPr lang="en-US" sz="1400" b="1" baseline="0" dirty="0" err="1" smtClean="0"/>
                        <a:t>Rs</a:t>
                      </a:r>
                      <a:r>
                        <a:rPr lang="en-US" sz="1400" b="1" baseline="0" dirty="0" smtClean="0"/>
                        <a:t>)</a:t>
                      </a:r>
                      <a:endParaRPr lang="en-US" sz="1400" b="1" dirty="0"/>
                    </a:p>
                  </a:txBody>
                  <a:tcPr/>
                </a:tc>
                <a:tc>
                  <a:txBody>
                    <a:bodyPr/>
                    <a:lstStyle/>
                    <a:p>
                      <a:pPr algn="ctr"/>
                      <a:r>
                        <a:rPr lang="en-US" sz="1400" b="1" dirty="0" smtClean="0"/>
                        <a:t>Item</a:t>
                      </a:r>
                      <a:endParaRPr lang="en-US" sz="1400" b="1" dirty="0"/>
                    </a:p>
                  </a:txBody>
                  <a:tcPr/>
                </a:tc>
                <a:tc>
                  <a:txBody>
                    <a:bodyPr/>
                    <a:lstStyle/>
                    <a:p>
                      <a:pPr algn="ctr"/>
                      <a:r>
                        <a:rPr lang="en-US" sz="1400" b="1" dirty="0" smtClean="0"/>
                        <a:t>Annual demand (units)</a:t>
                      </a:r>
                      <a:endParaRPr lang="en-US" sz="1400" b="1" dirty="0"/>
                    </a:p>
                  </a:txBody>
                  <a:tcPr/>
                </a:tc>
                <a:tc>
                  <a:txBody>
                    <a:bodyPr/>
                    <a:lstStyle/>
                    <a:p>
                      <a:pPr algn="ctr"/>
                      <a:r>
                        <a:rPr lang="en-US" sz="1400" b="1" dirty="0" smtClean="0"/>
                        <a:t>Unit price</a:t>
                      </a:r>
                      <a:r>
                        <a:rPr lang="en-US" sz="1400" b="1" baseline="0" dirty="0" smtClean="0"/>
                        <a:t> (</a:t>
                      </a:r>
                      <a:r>
                        <a:rPr lang="en-US" sz="1400" b="1" baseline="0" dirty="0" err="1" smtClean="0"/>
                        <a:t>Rs</a:t>
                      </a:r>
                      <a:r>
                        <a:rPr lang="en-US" sz="1400" b="1" baseline="0" dirty="0" smtClean="0"/>
                        <a:t>)</a:t>
                      </a:r>
                      <a:endParaRPr lang="en-US" sz="1400" b="1" dirty="0"/>
                    </a:p>
                  </a:txBody>
                  <a:tcPr/>
                </a:tc>
                <a:extLst>
                  <a:ext uri="{0D108BD9-81ED-4DB2-BD59-A6C34878D82A}">
                    <a16:rowId xmlns:a16="http://schemas.microsoft.com/office/drawing/2014/main" val="2589598324"/>
                  </a:ext>
                </a:extLst>
              </a:tr>
              <a:tr h="370840">
                <a:tc>
                  <a:txBody>
                    <a:bodyPr/>
                    <a:lstStyle/>
                    <a:p>
                      <a:pPr algn="ctr"/>
                      <a:r>
                        <a:rPr lang="en-US" sz="1400" dirty="0" smtClean="0"/>
                        <a:t>1</a:t>
                      </a:r>
                      <a:endParaRPr lang="en-US" sz="1400" dirty="0"/>
                    </a:p>
                  </a:txBody>
                  <a:tcPr/>
                </a:tc>
                <a:tc>
                  <a:txBody>
                    <a:bodyPr/>
                    <a:lstStyle/>
                    <a:p>
                      <a:pPr algn="ctr"/>
                      <a:r>
                        <a:rPr lang="en-US" sz="1400" dirty="0" smtClean="0"/>
                        <a:t>700</a:t>
                      </a:r>
                      <a:endParaRPr lang="en-US" sz="1400" dirty="0"/>
                    </a:p>
                  </a:txBody>
                  <a:tcPr/>
                </a:tc>
                <a:tc>
                  <a:txBody>
                    <a:bodyPr/>
                    <a:lstStyle/>
                    <a:p>
                      <a:pPr algn="ctr"/>
                      <a:r>
                        <a:rPr lang="en-US" sz="1400" dirty="0" smtClean="0"/>
                        <a:t>5.00</a:t>
                      </a:r>
                      <a:endParaRPr lang="en-US" sz="1400" dirty="0"/>
                    </a:p>
                  </a:txBody>
                  <a:tcPr/>
                </a:tc>
                <a:tc>
                  <a:txBody>
                    <a:bodyPr/>
                    <a:lstStyle/>
                    <a:p>
                      <a:pPr algn="ctr"/>
                      <a:r>
                        <a:rPr lang="en-US" sz="1400" dirty="0" smtClean="0"/>
                        <a:t>7</a:t>
                      </a:r>
                      <a:endParaRPr lang="en-US" sz="1400" dirty="0"/>
                    </a:p>
                  </a:txBody>
                  <a:tcPr/>
                </a:tc>
                <a:tc>
                  <a:txBody>
                    <a:bodyPr/>
                    <a:lstStyle/>
                    <a:p>
                      <a:pPr algn="ctr"/>
                      <a:r>
                        <a:rPr lang="en-US" sz="1400" dirty="0" smtClean="0"/>
                        <a:t>6,000</a:t>
                      </a:r>
                      <a:endParaRPr lang="en-US" sz="1400" dirty="0"/>
                    </a:p>
                  </a:txBody>
                  <a:tcPr/>
                </a:tc>
                <a:tc>
                  <a:txBody>
                    <a:bodyPr/>
                    <a:lstStyle/>
                    <a:p>
                      <a:pPr algn="ctr"/>
                      <a:r>
                        <a:rPr lang="en-US" sz="1400" dirty="0" smtClean="0"/>
                        <a:t>8.20</a:t>
                      </a:r>
                      <a:endParaRPr lang="en-US" sz="1400" dirty="0"/>
                    </a:p>
                  </a:txBody>
                  <a:tcPr/>
                </a:tc>
                <a:extLst>
                  <a:ext uri="{0D108BD9-81ED-4DB2-BD59-A6C34878D82A}">
                    <a16:rowId xmlns:a16="http://schemas.microsoft.com/office/drawing/2014/main" val="3544244468"/>
                  </a:ext>
                </a:extLst>
              </a:tr>
              <a:tr h="370840">
                <a:tc>
                  <a:txBody>
                    <a:bodyPr/>
                    <a:lstStyle/>
                    <a:p>
                      <a:pPr algn="ctr"/>
                      <a:r>
                        <a:rPr lang="en-US" sz="1400" dirty="0" smtClean="0"/>
                        <a:t>2</a:t>
                      </a:r>
                      <a:endParaRPr lang="en-US" sz="1400" dirty="0"/>
                    </a:p>
                  </a:txBody>
                  <a:tcPr/>
                </a:tc>
                <a:tc>
                  <a:txBody>
                    <a:bodyPr/>
                    <a:lstStyle/>
                    <a:p>
                      <a:pPr algn="ctr"/>
                      <a:r>
                        <a:rPr lang="en-US" sz="1400" dirty="0" smtClean="0"/>
                        <a:t>2,400</a:t>
                      </a:r>
                      <a:endParaRPr lang="en-US" sz="1400" dirty="0"/>
                    </a:p>
                  </a:txBody>
                  <a:tcPr/>
                </a:tc>
                <a:tc>
                  <a:txBody>
                    <a:bodyPr/>
                    <a:lstStyle/>
                    <a:p>
                      <a:pPr algn="ctr"/>
                      <a:r>
                        <a:rPr lang="en-US" sz="1400" dirty="0" smtClean="0"/>
                        <a:t>3.50</a:t>
                      </a:r>
                      <a:endParaRPr lang="en-US" sz="1400" dirty="0"/>
                    </a:p>
                  </a:txBody>
                  <a:tcPr/>
                </a:tc>
                <a:tc>
                  <a:txBody>
                    <a:bodyPr/>
                    <a:lstStyle/>
                    <a:p>
                      <a:pPr algn="ctr"/>
                      <a:r>
                        <a:rPr lang="en-US" sz="1400" dirty="0" smtClean="0"/>
                        <a:t>8</a:t>
                      </a:r>
                      <a:endParaRPr lang="en-US" sz="1400" dirty="0"/>
                    </a:p>
                  </a:txBody>
                  <a:tcPr/>
                </a:tc>
                <a:tc>
                  <a:txBody>
                    <a:bodyPr/>
                    <a:lstStyle/>
                    <a:p>
                      <a:pPr algn="ctr"/>
                      <a:r>
                        <a:rPr lang="en-US" sz="1400" dirty="0" smtClean="0"/>
                        <a:t>300</a:t>
                      </a:r>
                      <a:endParaRPr lang="en-US" sz="1400" dirty="0"/>
                    </a:p>
                  </a:txBody>
                  <a:tcPr/>
                </a:tc>
                <a:tc>
                  <a:txBody>
                    <a:bodyPr/>
                    <a:lstStyle/>
                    <a:p>
                      <a:pPr algn="ctr"/>
                      <a:r>
                        <a:rPr lang="en-US" sz="1400" dirty="0" smtClean="0"/>
                        <a:t>3.50</a:t>
                      </a:r>
                      <a:endParaRPr lang="en-US" sz="1400" dirty="0"/>
                    </a:p>
                  </a:txBody>
                  <a:tcPr/>
                </a:tc>
                <a:extLst>
                  <a:ext uri="{0D108BD9-81ED-4DB2-BD59-A6C34878D82A}">
                    <a16:rowId xmlns:a16="http://schemas.microsoft.com/office/drawing/2014/main" val="294651402"/>
                  </a:ext>
                </a:extLst>
              </a:tr>
              <a:tr h="370840">
                <a:tc>
                  <a:txBody>
                    <a:bodyPr/>
                    <a:lstStyle/>
                    <a:p>
                      <a:pPr algn="ctr"/>
                      <a:r>
                        <a:rPr lang="en-US" sz="1400" dirty="0" smtClean="0"/>
                        <a:t>3</a:t>
                      </a:r>
                      <a:endParaRPr lang="en-US" sz="1400" dirty="0"/>
                    </a:p>
                  </a:txBody>
                  <a:tcPr/>
                </a:tc>
                <a:tc>
                  <a:txBody>
                    <a:bodyPr/>
                    <a:lstStyle/>
                    <a:p>
                      <a:pPr algn="ctr"/>
                      <a:r>
                        <a:rPr lang="en-US" sz="1400" dirty="0" smtClean="0"/>
                        <a:t>150</a:t>
                      </a:r>
                      <a:endParaRPr lang="en-US" sz="1400" dirty="0"/>
                    </a:p>
                  </a:txBody>
                  <a:tcPr/>
                </a:tc>
                <a:tc>
                  <a:txBody>
                    <a:bodyPr/>
                    <a:lstStyle/>
                    <a:p>
                      <a:pPr algn="ctr"/>
                      <a:r>
                        <a:rPr lang="en-US" sz="1400" dirty="0" smtClean="0"/>
                        <a:t>10.00</a:t>
                      </a:r>
                      <a:endParaRPr lang="en-US" sz="1400" dirty="0"/>
                    </a:p>
                  </a:txBody>
                  <a:tcPr/>
                </a:tc>
                <a:tc>
                  <a:txBody>
                    <a:bodyPr/>
                    <a:lstStyle/>
                    <a:p>
                      <a:pPr algn="ctr"/>
                      <a:r>
                        <a:rPr lang="en-US" sz="1400" dirty="0" smtClean="0"/>
                        <a:t>9</a:t>
                      </a:r>
                      <a:endParaRPr lang="en-US" sz="1400" dirty="0"/>
                    </a:p>
                  </a:txBody>
                  <a:tcPr/>
                </a:tc>
                <a:tc>
                  <a:txBody>
                    <a:bodyPr/>
                    <a:lstStyle/>
                    <a:p>
                      <a:pPr algn="ctr"/>
                      <a:r>
                        <a:rPr lang="en-US" sz="1400" dirty="0" smtClean="0"/>
                        <a:t>30</a:t>
                      </a:r>
                      <a:endParaRPr lang="en-US" sz="1400" dirty="0"/>
                    </a:p>
                  </a:txBody>
                  <a:tcPr/>
                </a:tc>
                <a:tc>
                  <a:txBody>
                    <a:bodyPr/>
                    <a:lstStyle/>
                    <a:p>
                      <a:pPr algn="ctr"/>
                      <a:r>
                        <a:rPr lang="en-US" sz="1400" dirty="0" smtClean="0"/>
                        <a:t>8.00</a:t>
                      </a:r>
                      <a:endParaRPr lang="en-US" sz="1400" dirty="0"/>
                    </a:p>
                  </a:txBody>
                  <a:tcPr/>
                </a:tc>
                <a:extLst>
                  <a:ext uri="{0D108BD9-81ED-4DB2-BD59-A6C34878D82A}">
                    <a16:rowId xmlns:a16="http://schemas.microsoft.com/office/drawing/2014/main" val="2111938088"/>
                  </a:ext>
                </a:extLst>
              </a:tr>
              <a:tr h="370840">
                <a:tc>
                  <a:txBody>
                    <a:bodyPr/>
                    <a:lstStyle/>
                    <a:p>
                      <a:pPr algn="ctr"/>
                      <a:r>
                        <a:rPr lang="en-US" sz="1400" dirty="0" smtClean="0"/>
                        <a:t>4</a:t>
                      </a:r>
                      <a:endParaRPr lang="en-US" sz="1400" dirty="0"/>
                    </a:p>
                  </a:txBody>
                  <a:tcPr/>
                </a:tc>
                <a:tc>
                  <a:txBody>
                    <a:bodyPr/>
                    <a:lstStyle/>
                    <a:p>
                      <a:pPr algn="ctr"/>
                      <a:r>
                        <a:rPr lang="en-US" sz="1400" dirty="0" smtClean="0"/>
                        <a:t>60</a:t>
                      </a:r>
                      <a:endParaRPr lang="en-US" sz="1400" dirty="0"/>
                    </a:p>
                  </a:txBody>
                  <a:tcPr/>
                </a:tc>
                <a:tc>
                  <a:txBody>
                    <a:bodyPr/>
                    <a:lstStyle/>
                    <a:p>
                      <a:pPr algn="ctr"/>
                      <a:r>
                        <a:rPr lang="en-US" sz="1400" dirty="0" smtClean="0"/>
                        <a:t>22.00</a:t>
                      </a:r>
                      <a:endParaRPr lang="en-US" sz="1400" dirty="0"/>
                    </a:p>
                  </a:txBody>
                  <a:tcPr/>
                </a:tc>
                <a:tc>
                  <a:txBody>
                    <a:bodyPr/>
                    <a:lstStyle/>
                    <a:p>
                      <a:pPr algn="ctr"/>
                      <a:r>
                        <a:rPr lang="en-US" sz="1400" dirty="0" smtClean="0"/>
                        <a:t>10</a:t>
                      </a:r>
                      <a:endParaRPr lang="en-US" sz="1400" dirty="0"/>
                    </a:p>
                  </a:txBody>
                  <a:tcPr/>
                </a:tc>
                <a:tc>
                  <a:txBody>
                    <a:bodyPr/>
                    <a:lstStyle/>
                    <a:p>
                      <a:pPr algn="ctr"/>
                      <a:r>
                        <a:rPr lang="en-US" sz="1400" dirty="0" smtClean="0"/>
                        <a:t>2,900</a:t>
                      </a:r>
                      <a:endParaRPr lang="en-US" sz="1400" dirty="0"/>
                    </a:p>
                  </a:txBody>
                  <a:tcPr/>
                </a:tc>
                <a:tc>
                  <a:txBody>
                    <a:bodyPr/>
                    <a:lstStyle/>
                    <a:p>
                      <a:pPr algn="ctr"/>
                      <a:r>
                        <a:rPr lang="en-US" sz="1400" dirty="0" smtClean="0"/>
                        <a:t>0.40</a:t>
                      </a:r>
                      <a:endParaRPr lang="en-US" sz="1400" dirty="0"/>
                    </a:p>
                  </a:txBody>
                  <a:tcPr/>
                </a:tc>
                <a:extLst>
                  <a:ext uri="{0D108BD9-81ED-4DB2-BD59-A6C34878D82A}">
                    <a16:rowId xmlns:a16="http://schemas.microsoft.com/office/drawing/2014/main" val="4280594896"/>
                  </a:ext>
                </a:extLst>
              </a:tr>
              <a:tr h="370840">
                <a:tc>
                  <a:txBody>
                    <a:bodyPr/>
                    <a:lstStyle/>
                    <a:p>
                      <a:pPr algn="ctr"/>
                      <a:r>
                        <a:rPr lang="en-US" sz="1400" dirty="0" smtClean="0"/>
                        <a:t>5</a:t>
                      </a:r>
                      <a:endParaRPr lang="en-US" sz="1400" dirty="0"/>
                    </a:p>
                  </a:txBody>
                  <a:tcPr/>
                </a:tc>
                <a:tc>
                  <a:txBody>
                    <a:bodyPr/>
                    <a:lstStyle/>
                    <a:p>
                      <a:pPr algn="ctr"/>
                      <a:r>
                        <a:rPr lang="en-US" sz="1400" dirty="0" smtClean="0"/>
                        <a:t>3,800</a:t>
                      </a:r>
                      <a:endParaRPr lang="en-US" sz="1400" dirty="0"/>
                    </a:p>
                  </a:txBody>
                  <a:tcPr/>
                </a:tc>
                <a:tc>
                  <a:txBody>
                    <a:bodyPr/>
                    <a:lstStyle/>
                    <a:p>
                      <a:pPr algn="ctr"/>
                      <a:r>
                        <a:rPr lang="en-US" sz="1400" dirty="0" smtClean="0"/>
                        <a:t>1.50</a:t>
                      </a:r>
                      <a:endParaRPr lang="en-US" sz="1400" dirty="0"/>
                    </a:p>
                  </a:txBody>
                  <a:tcPr/>
                </a:tc>
                <a:tc>
                  <a:txBody>
                    <a:bodyPr/>
                    <a:lstStyle/>
                    <a:p>
                      <a:pPr algn="ctr"/>
                      <a:r>
                        <a:rPr lang="en-US" sz="1400" dirty="0" smtClean="0"/>
                        <a:t>11</a:t>
                      </a:r>
                      <a:endParaRPr lang="en-US" sz="1400" dirty="0"/>
                    </a:p>
                  </a:txBody>
                  <a:tcPr/>
                </a:tc>
                <a:tc>
                  <a:txBody>
                    <a:bodyPr/>
                    <a:lstStyle/>
                    <a:p>
                      <a:pPr algn="ctr"/>
                      <a:r>
                        <a:rPr lang="en-US" sz="1400" dirty="0" smtClean="0"/>
                        <a:t>1,150</a:t>
                      </a:r>
                      <a:endParaRPr lang="en-US" sz="1400" dirty="0"/>
                    </a:p>
                  </a:txBody>
                  <a:tcPr/>
                </a:tc>
                <a:tc>
                  <a:txBody>
                    <a:bodyPr/>
                    <a:lstStyle/>
                    <a:p>
                      <a:pPr algn="ctr"/>
                      <a:r>
                        <a:rPr lang="en-US" sz="1400" dirty="0" smtClean="0"/>
                        <a:t>7.50</a:t>
                      </a:r>
                      <a:endParaRPr lang="en-US" sz="1400" dirty="0"/>
                    </a:p>
                  </a:txBody>
                  <a:tcPr/>
                </a:tc>
                <a:extLst>
                  <a:ext uri="{0D108BD9-81ED-4DB2-BD59-A6C34878D82A}">
                    <a16:rowId xmlns:a16="http://schemas.microsoft.com/office/drawing/2014/main" val="1703345180"/>
                  </a:ext>
                </a:extLst>
              </a:tr>
              <a:tr h="370840">
                <a:tc>
                  <a:txBody>
                    <a:bodyPr/>
                    <a:lstStyle/>
                    <a:p>
                      <a:pPr algn="ctr"/>
                      <a:r>
                        <a:rPr lang="en-US" sz="1400" dirty="0" smtClean="0"/>
                        <a:t>6</a:t>
                      </a:r>
                      <a:endParaRPr lang="en-US" sz="1400" dirty="0"/>
                    </a:p>
                  </a:txBody>
                  <a:tcPr/>
                </a:tc>
                <a:tc>
                  <a:txBody>
                    <a:bodyPr/>
                    <a:lstStyle/>
                    <a:p>
                      <a:pPr algn="ctr"/>
                      <a:r>
                        <a:rPr lang="en-US" sz="1400" dirty="0" smtClean="0"/>
                        <a:t>4,000</a:t>
                      </a:r>
                      <a:endParaRPr lang="en-US" sz="1400" dirty="0"/>
                    </a:p>
                  </a:txBody>
                  <a:tcPr/>
                </a:tc>
                <a:tc>
                  <a:txBody>
                    <a:bodyPr/>
                    <a:lstStyle/>
                    <a:p>
                      <a:pPr algn="ctr"/>
                      <a:r>
                        <a:rPr lang="en-US" sz="1400" dirty="0" smtClean="0"/>
                        <a:t>0.50</a:t>
                      </a:r>
                      <a:endParaRPr lang="en-US" sz="1400" dirty="0"/>
                    </a:p>
                  </a:txBody>
                  <a:tcPr/>
                </a:tc>
                <a:tc>
                  <a:txBody>
                    <a:bodyPr/>
                    <a:lstStyle/>
                    <a:p>
                      <a:pPr algn="ctr"/>
                      <a:r>
                        <a:rPr lang="en-US" sz="1400" dirty="0" smtClean="0"/>
                        <a:t>12</a:t>
                      </a:r>
                      <a:endParaRPr lang="en-US" sz="1400" dirty="0"/>
                    </a:p>
                  </a:txBody>
                  <a:tcPr/>
                </a:tc>
                <a:tc>
                  <a:txBody>
                    <a:bodyPr/>
                    <a:lstStyle/>
                    <a:p>
                      <a:pPr algn="ctr"/>
                      <a:r>
                        <a:rPr lang="en-US" sz="1400" dirty="0" smtClean="0"/>
                        <a:t>410</a:t>
                      </a:r>
                      <a:endParaRPr lang="en-US" sz="1400" dirty="0"/>
                    </a:p>
                  </a:txBody>
                  <a:tcPr/>
                </a:tc>
                <a:tc>
                  <a:txBody>
                    <a:bodyPr/>
                    <a:lstStyle/>
                    <a:p>
                      <a:pPr algn="ctr"/>
                      <a:r>
                        <a:rPr lang="en-US" sz="1400" dirty="0" smtClean="0"/>
                        <a:t>6.20</a:t>
                      </a:r>
                      <a:endParaRPr lang="en-US" sz="1400" dirty="0"/>
                    </a:p>
                  </a:txBody>
                  <a:tcPr/>
                </a:tc>
                <a:extLst>
                  <a:ext uri="{0D108BD9-81ED-4DB2-BD59-A6C34878D82A}">
                    <a16:rowId xmlns:a16="http://schemas.microsoft.com/office/drawing/2014/main" val="4211916938"/>
                  </a:ext>
                </a:extLst>
              </a:tr>
            </a:tbl>
          </a:graphicData>
        </a:graphic>
      </p:graphicFrame>
    </p:spTree>
    <p:extLst>
      <p:ext uri="{BB962C8B-B14F-4D97-AF65-F5344CB8AC3E}">
        <p14:creationId xmlns:p14="http://schemas.microsoft.com/office/powerpoint/2010/main" val="12096470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29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0" name="TextBox 9"/>
          <p:cNvSpPr txBox="1"/>
          <p:nvPr/>
        </p:nvSpPr>
        <p:spPr>
          <a:xfrm>
            <a:off x="2362200" y="285750"/>
            <a:ext cx="4419600" cy="461665"/>
          </a:xfrm>
          <a:prstGeom prst="rect">
            <a:avLst/>
          </a:prstGeom>
          <a:noFill/>
        </p:spPr>
        <p:txBody>
          <a:bodyPr wrap="square" rtlCol="0">
            <a:spAutoFit/>
          </a:bodyPr>
          <a:lstStyle/>
          <a:p>
            <a:pPr marL="511175" indent="-454025"/>
            <a:r>
              <a:rPr lang="en-US" sz="2400" b="1" dirty="0" smtClean="0"/>
              <a:t>Determination of usage values:</a:t>
            </a:r>
          </a:p>
        </p:txBody>
      </p:sp>
      <p:graphicFrame>
        <p:nvGraphicFramePr>
          <p:cNvPr id="2" name="Table 1"/>
          <p:cNvGraphicFramePr>
            <a:graphicFrameLocks noGrp="1"/>
          </p:cNvGraphicFramePr>
          <p:nvPr>
            <p:extLst/>
          </p:nvPr>
        </p:nvGraphicFramePr>
        <p:xfrm>
          <a:off x="1463616" y="733956"/>
          <a:ext cx="6216768" cy="3598545"/>
        </p:xfrm>
        <a:graphic>
          <a:graphicData uri="http://schemas.openxmlformats.org/drawingml/2006/table">
            <a:tbl>
              <a:tblPr firstRow="1" bandRow="1">
                <a:tableStyleId>{5940675A-B579-460E-94D1-54222C63F5DA}</a:tableStyleId>
              </a:tblPr>
              <a:tblGrid>
                <a:gridCol w="1036128">
                  <a:extLst>
                    <a:ext uri="{9D8B030D-6E8A-4147-A177-3AD203B41FA5}">
                      <a16:colId xmlns:a16="http://schemas.microsoft.com/office/drawing/2014/main" val="2811855918"/>
                    </a:ext>
                  </a:extLst>
                </a:gridCol>
                <a:gridCol w="1036128">
                  <a:extLst>
                    <a:ext uri="{9D8B030D-6E8A-4147-A177-3AD203B41FA5}">
                      <a16:colId xmlns:a16="http://schemas.microsoft.com/office/drawing/2014/main" val="3402457180"/>
                    </a:ext>
                  </a:extLst>
                </a:gridCol>
                <a:gridCol w="1036128">
                  <a:extLst>
                    <a:ext uri="{9D8B030D-6E8A-4147-A177-3AD203B41FA5}">
                      <a16:colId xmlns:a16="http://schemas.microsoft.com/office/drawing/2014/main" val="3285077765"/>
                    </a:ext>
                  </a:extLst>
                </a:gridCol>
                <a:gridCol w="1036128">
                  <a:extLst>
                    <a:ext uri="{9D8B030D-6E8A-4147-A177-3AD203B41FA5}">
                      <a16:colId xmlns:a16="http://schemas.microsoft.com/office/drawing/2014/main" val="2766343407"/>
                    </a:ext>
                  </a:extLst>
                </a:gridCol>
                <a:gridCol w="1036128">
                  <a:extLst>
                    <a:ext uri="{9D8B030D-6E8A-4147-A177-3AD203B41FA5}">
                      <a16:colId xmlns:a16="http://schemas.microsoft.com/office/drawing/2014/main" val="2988401059"/>
                    </a:ext>
                  </a:extLst>
                </a:gridCol>
                <a:gridCol w="1036128">
                  <a:extLst>
                    <a:ext uri="{9D8B030D-6E8A-4147-A177-3AD203B41FA5}">
                      <a16:colId xmlns:a16="http://schemas.microsoft.com/office/drawing/2014/main" val="138124626"/>
                    </a:ext>
                  </a:extLst>
                </a:gridCol>
              </a:tblGrid>
              <a:tr h="409575">
                <a:tc>
                  <a:txBody>
                    <a:bodyPr/>
                    <a:lstStyle/>
                    <a:p>
                      <a:pPr algn="ctr"/>
                      <a:r>
                        <a:rPr lang="en-US" sz="1400" b="1" dirty="0" smtClean="0"/>
                        <a:t>Item</a:t>
                      </a:r>
                      <a:endParaRPr lang="en-US" sz="1400" b="1" dirty="0"/>
                    </a:p>
                  </a:txBody>
                  <a:tcPr/>
                </a:tc>
                <a:tc>
                  <a:txBody>
                    <a:bodyPr/>
                    <a:lstStyle/>
                    <a:p>
                      <a:pPr algn="ctr"/>
                      <a:r>
                        <a:rPr lang="en-US" sz="1400" b="1" dirty="0" smtClean="0"/>
                        <a:t>Annual demand (units)</a:t>
                      </a:r>
                      <a:endParaRPr lang="en-US" sz="1400" b="1" dirty="0"/>
                    </a:p>
                  </a:txBody>
                  <a:tcPr/>
                </a:tc>
                <a:tc>
                  <a:txBody>
                    <a:bodyPr/>
                    <a:lstStyle/>
                    <a:p>
                      <a:pPr algn="ctr"/>
                      <a:r>
                        <a:rPr lang="en-US" sz="1400" b="1" dirty="0" smtClean="0"/>
                        <a:t>Unit price</a:t>
                      </a:r>
                      <a:r>
                        <a:rPr lang="en-US" sz="1400" b="1" baseline="0" dirty="0" smtClean="0"/>
                        <a:t> (</a:t>
                      </a:r>
                      <a:r>
                        <a:rPr lang="en-US" sz="1400" b="1" baseline="0" dirty="0" err="1" smtClean="0"/>
                        <a:t>Rs</a:t>
                      </a:r>
                      <a:r>
                        <a:rPr lang="en-US" sz="1400" b="1" baseline="0" dirty="0" smtClean="0"/>
                        <a:t>)</a:t>
                      </a:r>
                      <a:endParaRPr lang="en-US" sz="1400" b="1" dirty="0"/>
                    </a:p>
                  </a:txBody>
                  <a:tcPr/>
                </a:tc>
                <a:tc>
                  <a:txBody>
                    <a:bodyPr/>
                    <a:lstStyle/>
                    <a:p>
                      <a:pPr algn="ctr"/>
                      <a:r>
                        <a:rPr lang="en-US" sz="1400" b="1" dirty="0" smtClean="0"/>
                        <a:t>Annual usage (</a:t>
                      </a:r>
                      <a:r>
                        <a:rPr lang="en-US" sz="1400" b="1" dirty="0" err="1" smtClean="0"/>
                        <a:t>Rs</a:t>
                      </a:r>
                      <a:r>
                        <a:rPr lang="en-US" sz="1400" b="1" dirty="0" smtClean="0"/>
                        <a:t>)</a:t>
                      </a:r>
                      <a:endParaRPr lang="en-US" sz="1400" b="1" dirty="0"/>
                    </a:p>
                  </a:txBody>
                  <a:tcPr/>
                </a:tc>
                <a:tc>
                  <a:txBody>
                    <a:bodyPr/>
                    <a:lstStyle/>
                    <a:p>
                      <a:pPr algn="ctr"/>
                      <a:r>
                        <a:rPr lang="en-US" sz="1400" b="1" dirty="0" smtClean="0"/>
                        <a:t>Percent of total</a:t>
                      </a:r>
                      <a:endParaRPr lang="en-US" sz="1400" b="1" dirty="0"/>
                    </a:p>
                  </a:txBody>
                  <a:tcPr/>
                </a:tc>
                <a:tc>
                  <a:txBody>
                    <a:bodyPr/>
                    <a:lstStyle/>
                    <a:p>
                      <a:pPr algn="ctr"/>
                      <a:r>
                        <a:rPr lang="en-US" sz="1400" b="1" dirty="0" smtClean="0"/>
                        <a:t>Rank</a:t>
                      </a:r>
                      <a:endParaRPr lang="en-US" sz="1400" b="1" dirty="0"/>
                    </a:p>
                  </a:txBody>
                  <a:tcPr/>
                </a:tc>
                <a:extLst>
                  <a:ext uri="{0D108BD9-81ED-4DB2-BD59-A6C34878D82A}">
                    <a16:rowId xmlns:a16="http://schemas.microsoft.com/office/drawing/2014/main" val="3094376857"/>
                  </a:ext>
                </a:extLst>
              </a:tr>
              <a:tr h="409575">
                <a:tc>
                  <a:txBody>
                    <a:bodyPr/>
                    <a:lstStyle/>
                    <a:p>
                      <a:pPr algn="ctr"/>
                      <a:r>
                        <a:rPr lang="en-US" sz="1400" dirty="0" smtClean="0"/>
                        <a:t>1</a:t>
                      </a:r>
                      <a:endParaRPr lang="en-US" sz="1400" dirty="0"/>
                    </a:p>
                  </a:txBody>
                  <a:tcPr/>
                </a:tc>
                <a:tc>
                  <a:txBody>
                    <a:bodyPr/>
                    <a:lstStyle/>
                    <a:p>
                      <a:pPr algn="ctr"/>
                      <a:r>
                        <a:rPr lang="en-US" sz="1400" dirty="0" smtClean="0"/>
                        <a:t>700</a:t>
                      </a:r>
                      <a:endParaRPr lang="en-US" sz="1400" dirty="0"/>
                    </a:p>
                  </a:txBody>
                  <a:tcPr/>
                </a:tc>
                <a:tc>
                  <a:txBody>
                    <a:bodyPr/>
                    <a:lstStyle/>
                    <a:p>
                      <a:pPr algn="ctr"/>
                      <a:r>
                        <a:rPr lang="en-US" sz="1400" dirty="0" smtClean="0"/>
                        <a:t>5.00</a:t>
                      </a:r>
                      <a:endParaRPr lang="en-US" sz="1400" dirty="0"/>
                    </a:p>
                  </a:txBody>
                  <a:tcPr/>
                </a:tc>
                <a:tc>
                  <a:txBody>
                    <a:bodyPr/>
                    <a:lstStyle/>
                    <a:p>
                      <a:pPr algn="ctr"/>
                      <a:r>
                        <a:rPr lang="en-US" sz="1400" dirty="0" smtClean="0"/>
                        <a:t>3,500</a:t>
                      </a:r>
                      <a:endParaRPr lang="en-US" sz="1400" dirty="0"/>
                    </a:p>
                  </a:txBody>
                  <a:tcPr/>
                </a:tc>
                <a:tc>
                  <a:txBody>
                    <a:bodyPr/>
                    <a:lstStyle/>
                    <a:p>
                      <a:pPr algn="ctr"/>
                      <a:r>
                        <a:rPr lang="en-US" sz="1400" dirty="0" smtClean="0"/>
                        <a:t>9.8</a:t>
                      </a:r>
                      <a:endParaRPr lang="en-US" sz="1400" dirty="0"/>
                    </a:p>
                  </a:txBody>
                  <a:tcPr/>
                </a:tc>
                <a:tc>
                  <a:txBody>
                    <a:bodyPr/>
                    <a:lstStyle/>
                    <a:p>
                      <a:pPr algn="ctr"/>
                      <a:r>
                        <a:rPr lang="en-US" sz="1400" dirty="0" smtClean="0"/>
                        <a:t>4</a:t>
                      </a:r>
                      <a:endParaRPr lang="en-US" sz="1400" dirty="0"/>
                    </a:p>
                  </a:txBody>
                  <a:tcPr/>
                </a:tc>
                <a:extLst>
                  <a:ext uri="{0D108BD9-81ED-4DB2-BD59-A6C34878D82A}">
                    <a16:rowId xmlns:a16="http://schemas.microsoft.com/office/drawing/2014/main" val="1542108895"/>
                  </a:ext>
                </a:extLst>
              </a:tr>
              <a:tr h="409575">
                <a:tc>
                  <a:txBody>
                    <a:bodyPr/>
                    <a:lstStyle/>
                    <a:p>
                      <a:pPr algn="ctr"/>
                      <a:r>
                        <a:rPr lang="en-US" sz="1400" dirty="0" smtClean="0"/>
                        <a:t>2</a:t>
                      </a:r>
                      <a:endParaRPr lang="en-US" sz="1400" dirty="0"/>
                    </a:p>
                  </a:txBody>
                  <a:tcPr/>
                </a:tc>
                <a:tc>
                  <a:txBody>
                    <a:bodyPr/>
                    <a:lstStyle/>
                    <a:p>
                      <a:pPr algn="ctr"/>
                      <a:r>
                        <a:rPr lang="en-US" sz="1400" dirty="0" smtClean="0"/>
                        <a:t>2,400</a:t>
                      </a:r>
                      <a:endParaRPr lang="en-US" sz="1400" dirty="0"/>
                    </a:p>
                  </a:txBody>
                  <a:tcPr/>
                </a:tc>
                <a:tc>
                  <a:txBody>
                    <a:bodyPr/>
                    <a:lstStyle/>
                    <a:p>
                      <a:pPr algn="ctr"/>
                      <a:r>
                        <a:rPr lang="en-US" sz="1400" dirty="0" smtClean="0"/>
                        <a:t>3.00</a:t>
                      </a:r>
                      <a:endParaRPr lang="en-US" sz="1400" dirty="0"/>
                    </a:p>
                  </a:txBody>
                  <a:tcPr/>
                </a:tc>
                <a:tc>
                  <a:txBody>
                    <a:bodyPr/>
                    <a:lstStyle/>
                    <a:p>
                      <a:pPr algn="ctr"/>
                      <a:r>
                        <a:rPr lang="en-US" sz="1400" dirty="0" smtClean="0"/>
                        <a:t>7,200</a:t>
                      </a:r>
                      <a:endParaRPr lang="en-US" sz="1400" dirty="0"/>
                    </a:p>
                  </a:txBody>
                  <a:tcPr/>
                </a:tc>
                <a:tc>
                  <a:txBody>
                    <a:bodyPr/>
                    <a:lstStyle/>
                    <a:p>
                      <a:pPr algn="ctr"/>
                      <a:r>
                        <a:rPr lang="en-US" sz="1400" dirty="0" smtClean="0"/>
                        <a:t>20.2</a:t>
                      </a:r>
                      <a:endParaRPr lang="en-US" sz="1400" dirty="0"/>
                    </a:p>
                  </a:txBody>
                  <a:tcPr/>
                </a:tc>
                <a:tc>
                  <a:txBody>
                    <a:bodyPr/>
                    <a:lstStyle/>
                    <a:p>
                      <a:pPr algn="ctr"/>
                      <a:r>
                        <a:rPr lang="en-US" sz="1400" dirty="0" smtClean="0"/>
                        <a:t>2</a:t>
                      </a:r>
                      <a:endParaRPr lang="en-US" sz="1400" dirty="0"/>
                    </a:p>
                  </a:txBody>
                  <a:tcPr/>
                </a:tc>
                <a:extLst>
                  <a:ext uri="{0D108BD9-81ED-4DB2-BD59-A6C34878D82A}">
                    <a16:rowId xmlns:a16="http://schemas.microsoft.com/office/drawing/2014/main" val="3327773237"/>
                  </a:ext>
                </a:extLst>
              </a:tr>
              <a:tr h="409575">
                <a:tc>
                  <a:txBody>
                    <a:bodyPr/>
                    <a:lstStyle/>
                    <a:p>
                      <a:pPr algn="ctr"/>
                      <a:r>
                        <a:rPr lang="en-US" sz="1400" dirty="0" smtClean="0"/>
                        <a:t>3</a:t>
                      </a:r>
                      <a:endParaRPr lang="en-US" sz="1400" dirty="0"/>
                    </a:p>
                  </a:txBody>
                  <a:tcPr/>
                </a:tc>
                <a:tc>
                  <a:txBody>
                    <a:bodyPr/>
                    <a:lstStyle/>
                    <a:p>
                      <a:pPr algn="ctr"/>
                      <a:r>
                        <a:rPr lang="en-US" sz="1400" dirty="0" smtClean="0"/>
                        <a:t>150</a:t>
                      </a:r>
                      <a:endParaRPr lang="en-US" sz="1400" dirty="0"/>
                    </a:p>
                  </a:txBody>
                  <a:tcPr/>
                </a:tc>
                <a:tc>
                  <a:txBody>
                    <a:bodyPr/>
                    <a:lstStyle/>
                    <a:p>
                      <a:pPr algn="ctr"/>
                      <a:r>
                        <a:rPr lang="en-US" sz="1400" dirty="0" smtClean="0"/>
                        <a:t>10.00</a:t>
                      </a:r>
                      <a:endParaRPr lang="en-US" sz="1400" dirty="0"/>
                    </a:p>
                  </a:txBody>
                  <a:tcPr/>
                </a:tc>
                <a:tc>
                  <a:txBody>
                    <a:bodyPr/>
                    <a:lstStyle/>
                    <a:p>
                      <a:pPr algn="ctr"/>
                      <a:r>
                        <a:rPr lang="en-US" sz="1400" dirty="0" smtClean="0"/>
                        <a:t>1,500</a:t>
                      </a:r>
                      <a:endParaRPr lang="en-US" sz="1400" dirty="0"/>
                    </a:p>
                  </a:txBody>
                  <a:tcPr/>
                </a:tc>
                <a:tc>
                  <a:txBody>
                    <a:bodyPr/>
                    <a:lstStyle/>
                    <a:p>
                      <a:pPr algn="ctr"/>
                      <a:r>
                        <a:rPr lang="en-US" sz="1400" dirty="0" smtClean="0"/>
                        <a:t>4.2</a:t>
                      </a:r>
                      <a:endParaRPr lang="en-US" sz="1400" dirty="0"/>
                    </a:p>
                  </a:txBody>
                  <a:tcPr/>
                </a:tc>
                <a:tc>
                  <a:txBody>
                    <a:bodyPr/>
                    <a:lstStyle/>
                    <a:p>
                      <a:pPr algn="ctr"/>
                      <a:r>
                        <a:rPr lang="en-US" sz="1400" dirty="0" smtClean="0"/>
                        <a:t>7</a:t>
                      </a:r>
                      <a:endParaRPr lang="en-US" sz="1400" dirty="0"/>
                    </a:p>
                  </a:txBody>
                  <a:tcPr/>
                </a:tc>
                <a:extLst>
                  <a:ext uri="{0D108BD9-81ED-4DB2-BD59-A6C34878D82A}">
                    <a16:rowId xmlns:a16="http://schemas.microsoft.com/office/drawing/2014/main" val="2851756014"/>
                  </a:ext>
                </a:extLst>
              </a:tr>
              <a:tr h="409575">
                <a:tc>
                  <a:txBody>
                    <a:bodyPr/>
                    <a:lstStyle/>
                    <a:p>
                      <a:pPr algn="ctr"/>
                      <a:r>
                        <a:rPr lang="en-US" sz="1400" dirty="0" smtClean="0"/>
                        <a:t>4</a:t>
                      </a:r>
                      <a:endParaRPr lang="en-US" sz="1400" dirty="0"/>
                    </a:p>
                  </a:txBody>
                  <a:tcPr/>
                </a:tc>
                <a:tc>
                  <a:txBody>
                    <a:bodyPr/>
                    <a:lstStyle/>
                    <a:p>
                      <a:pPr algn="ctr"/>
                      <a:r>
                        <a:rPr lang="en-US" sz="1400" dirty="0" smtClean="0"/>
                        <a:t>60</a:t>
                      </a:r>
                      <a:endParaRPr lang="en-US" sz="1400" dirty="0"/>
                    </a:p>
                  </a:txBody>
                  <a:tcPr/>
                </a:tc>
                <a:tc>
                  <a:txBody>
                    <a:bodyPr/>
                    <a:lstStyle/>
                    <a:p>
                      <a:pPr algn="ctr"/>
                      <a:r>
                        <a:rPr lang="en-US" sz="1400" dirty="0" smtClean="0"/>
                        <a:t>22.00</a:t>
                      </a:r>
                      <a:endParaRPr lang="en-US" sz="1400" dirty="0"/>
                    </a:p>
                  </a:txBody>
                  <a:tcPr/>
                </a:tc>
                <a:tc>
                  <a:txBody>
                    <a:bodyPr/>
                    <a:lstStyle/>
                    <a:p>
                      <a:pPr algn="ctr"/>
                      <a:r>
                        <a:rPr lang="en-US" sz="1400" dirty="0" smtClean="0"/>
                        <a:t>1,320</a:t>
                      </a:r>
                      <a:endParaRPr lang="en-US" sz="1400" dirty="0"/>
                    </a:p>
                  </a:txBody>
                  <a:tcPr/>
                </a:tc>
                <a:tc>
                  <a:txBody>
                    <a:bodyPr/>
                    <a:lstStyle/>
                    <a:p>
                      <a:pPr algn="ctr"/>
                      <a:r>
                        <a:rPr lang="en-US" sz="1400" dirty="0" smtClean="0"/>
                        <a:t>3.7</a:t>
                      </a:r>
                      <a:endParaRPr lang="en-US" sz="1400" dirty="0"/>
                    </a:p>
                  </a:txBody>
                  <a:tcPr/>
                </a:tc>
                <a:tc>
                  <a:txBody>
                    <a:bodyPr/>
                    <a:lstStyle/>
                    <a:p>
                      <a:pPr algn="ctr"/>
                      <a:r>
                        <a:rPr lang="en-US" sz="1400" dirty="0" smtClean="0"/>
                        <a:t>8</a:t>
                      </a:r>
                      <a:endParaRPr lang="en-US" sz="1400" dirty="0"/>
                    </a:p>
                  </a:txBody>
                  <a:tcPr/>
                </a:tc>
                <a:extLst>
                  <a:ext uri="{0D108BD9-81ED-4DB2-BD59-A6C34878D82A}">
                    <a16:rowId xmlns:a16="http://schemas.microsoft.com/office/drawing/2014/main" val="2523625535"/>
                  </a:ext>
                </a:extLst>
              </a:tr>
              <a:tr h="409575">
                <a:tc>
                  <a:txBody>
                    <a:bodyPr/>
                    <a:lstStyle/>
                    <a:p>
                      <a:pPr algn="ctr"/>
                      <a:r>
                        <a:rPr lang="en-US" sz="1400" dirty="0" smtClean="0"/>
                        <a:t>5</a:t>
                      </a:r>
                      <a:endParaRPr lang="en-US" sz="1400" dirty="0"/>
                    </a:p>
                  </a:txBody>
                  <a:tcPr/>
                </a:tc>
                <a:tc>
                  <a:txBody>
                    <a:bodyPr/>
                    <a:lstStyle/>
                    <a:p>
                      <a:pPr algn="ctr"/>
                      <a:r>
                        <a:rPr lang="en-US" sz="1400" dirty="0" smtClean="0"/>
                        <a:t>3,800</a:t>
                      </a:r>
                      <a:endParaRPr lang="en-US" sz="1400" dirty="0"/>
                    </a:p>
                  </a:txBody>
                  <a:tcPr/>
                </a:tc>
                <a:tc>
                  <a:txBody>
                    <a:bodyPr/>
                    <a:lstStyle/>
                    <a:p>
                      <a:pPr algn="ctr"/>
                      <a:r>
                        <a:rPr lang="en-US" sz="1400" dirty="0" smtClean="0"/>
                        <a:t>1.50</a:t>
                      </a:r>
                      <a:endParaRPr lang="en-US" sz="1400" dirty="0"/>
                    </a:p>
                  </a:txBody>
                  <a:tcPr/>
                </a:tc>
                <a:tc>
                  <a:txBody>
                    <a:bodyPr/>
                    <a:lstStyle/>
                    <a:p>
                      <a:pPr algn="ctr"/>
                      <a:r>
                        <a:rPr lang="en-US" sz="1400" dirty="0" smtClean="0"/>
                        <a:t>5,700</a:t>
                      </a:r>
                      <a:endParaRPr lang="en-US" sz="1400" dirty="0"/>
                    </a:p>
                  </a:txBody>
                  <a:tcPr/>
                </a:tc>
                <a:tc>
                  <a:txBody>
                    <a:bodyPr/>
                    <a:lstStyle/>
                    <a:p>
                      <a:pPr algn="ctr"/>
                      <a:r>
                        <a:rPr lang="en-US" sz="1400" dirty="0" smtClean="0"/>
                        <a:t>16.0</a:t>
                      </a:r>
                      <a:endParaRPr lang="en-US" sz="1400" dirty="0"/>
                    </a:p>
                  </a:txBody>
                  <a:tcPr/>
                </a:tc>
                <a:tc>
                  <a:txBody>
                    <a:bodyPr/>
                    <a:lstStyle/>
                    <a:p>
                      <a:pPr algn="ctr"/>
                      <a:r>
                        <a:rPr lang="en-US" sz="1400" dirty="0" smtClean="0"/>
                        <a:t>3</a:t>
                      </a:r>
                      <a:endParaRPr lang="en-US" sz="1400" dirty="0"/>
                    </a:p>
                  </a:txBody>
                  <a:tcPr/>
                </a:tc>
                <a:extLst>
                  <a:ext uri="{0D108BD9-81ED-4DB2-BD59-A6C34878D82A}">
                    <a16:rowId xmlns:a16="http://schemas.microsoft.com/office/drawing/2014/main" val="3548097231"/>
                  </a:ext>
                </a:extLst>
              </a:tr>
              <a:tr h="409575">
                <a:tc>
                  <a:txBody>
                    <a:bodyPr/>
                    <a:lstStyle/>
                    <a:p>
                      <a:pPr algn="ctr"/>
                      <a:r>
                        <a:rPr lang="en-US" sz="1400" dirty="0" smtClean="0"/>
                        <a:t>6</a:t>
                      </a:r>
                      <a:endParaRPr lang="en-US" sz="1400" dirty="0"/>
                    </a:p>
                  </a:txBody>
                  <a:tcPr/>
                </a:tc>
                <a:tc>
                  <a:txBody>
                    <a:bodyPr/>
                    <a:lstStyle/>
                    <a:p>
                      <a:pPr algn="ctr"/>
                      <a:r>
                        <a:rPr lang="en-US" sz="1400" dirty="0" smtClean="0"/>
                        <a:t>4,000</a:t>
                      </a:r>
                      <a:endParaRPr lang="en-US" sz="1400" dirty="0"/>
                    </a:p>
                  </a:txBody>
                  <a:tcPr/>
                </a:tc>
                <a:tc>
                  <a:txBody>
                    <a:bodyPr/>
                    <a:lstStyle/>
                    <a:p>
                      <a:pPr algn="ctr"/>
                      <a:r>
                        <a:rPr lang="en-US" sz="1400" dirty="0" smtClean="0"/>
                        <a:t>0.50</a:t>
                      </a:r>
                      <a:endParaRPr lang="en-US" sz="1400" dirty="0"/>
                    </a:p>
                  </a:txBody>
                  <a:tcPr/>
                </a:tc>
                <a:tc>
                  <a:txBody>
                    <a:bodyPr/>
                    <a:lstStyle/>
                    <a:p>
                      <a:pPr algn="ctr"/>
                      <a:r>
                        <a:rPr lang="en-US" sz="1400" dirty="0" smtClean="0"/>
                        <a:t>2,000</a:t>
                      </a:r>
                      <a:endParaRPr lang="en-US" sz="1400" dirty="0"/>
                    </a:p>
                  </a:txBody>
                  <a:tcPr/>
                </a:tc>
                <a:tc>
                  <a:txBody>
                    <a:bodyPr/>
                    <a:lstStyle/>
                    <a:p>
                      <a:pPr algn="ctr"/>
                      <a:r>
                        <a:rPr lang="en-US" sz="1400" dirty="0" smtClean="0"/>
                        <a:t>5.6</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1129023312"/>
                  </a:ext>
                </a:extLst>
              </a:tr>
              <a:tr h="409575">
                <a:tc>
                  <a:txBody>
                    <a:bodyPr/>
                    <a:lstStyle/>
                    <a:p>
                      <a:pPr algn="ctr"/>
                      <a:r>
                        <a:rPr lang="en-US" sz="1400" dirty="0" smtClean="0"/>
                        <a:t>7</a:t>
                      </a:r>
                      <a:endParaRPr lang="en-US" sz="1400" dirty="0"/>
                    </a:p>
                  </a:txBody>
                  <a:tcPr/>
                </a:tc>
                <a:tc>
                  <a:txBody>
                    <a:bodyPr/>
                    <a:lstStyle/>
                    <a:p>
                      <a:pPr algn="ctr"/>
                      <a:r>
                        <a:rPr lang="en-US" sz="1400" dirty="0" smtClean="0"/>
                        <a:t>6,000</a:t>
                      </a:r>
                      <a:endParaRPr lang="en-US" sz="1400" dirty="0"/>
                    </a:p>
                  </a:txBody>
                  <a:tcPr/>
                </a:tc>
                <a:tc>
                  <a:txBody>
                    <a:bodyPr/>
                    <a:lstStyle/>
                    <a:p>
                      <a:pPr algn="ctr"/>
                      <a:r>
                        <a:rPr lang="en-US" sz="1400" dirty="0" smtClean="0"/>
                        <a:t>0.20</a:t>
                      </a:r>
                      <a:endParaRPr lang="en-US" sz="1400" dirty="0"/>
                    </a:p>
                  </a:txBody>
                  <a:tcPr/>
                </a:tc>
                <a:tc>
                  <a:txBody>
                    <a:bodyPr/>
                    <a:lstStyle/>
                    <a:p>
                      <a:pPr algn="ctr"/>
                      <a:r>
                        <a:rPr lang="en-US" sz="1400" dirty="0" smtClean="0"/>
                        <a:t>1,200</a:t>
                      </a:r>
                      <a:endParaRPr lang="en-US" sz="1400" dirty="0"/>
                    </a:p>
                  </a:txBody>
                  <a:tcPr/>
                </a:tc>
                <a:tc>
                  <a:txBody>
                    <a:bodyPr/>
                    <a:lstStyle/>
                    <a:p>
                      <a:pPr algn="ctr"/>
                      <a:r>
                        <a:rPr lang="en-US" sz="1400" dirty="0" smtClean="0"/>
                        <a:t>3.4</a:t>
                      </a:r>
                      <a:endParaRPr lang="en-US" sz="1400" dirty="0"/>
                    </a:p>
                  </a:txBody>
                  <a:tcPr/>
                </a:tc>
                <a:tc>
                  <a:txBody>
                    <a:bodyPr/>
                    <a:lstStyle/>
                    <a:p>
                      <a:pPr algn="ctr"/>
                      <a:r>
                        <a:rPr lang="en-US" sz="1400" dirty="0" smtClean="0"/>
                        <a:t>9</a:t>
                      </a:r>
                      <a:endParaRPr lang="en-US" sz="1400" dirty="0"/>
                    </a:p>
                  </a:txBody>
                  <a:tcPr/>
                </a:tc>
                <a:extLst>
                  <a:ext uri="{0D108BD9-81ED-4DB2-BD59-A6C34878D82A}">
                    <a16:rowId xmlns:a16="http://schemas.microsoft.com/office/drawing/2014/main" val="950912339"/>
                  </a:ext>
                </a:extLst>
              </a:tr>
            </a:tbl>
          </a:graphicData>
        </a:graphic>
      </p:graphicFrame>
    </p:spTree>
    <p:extLst>
      <p:ext uri="{BB962C8B-B14F-4D97-AF65-F5344CB8AC3E}">
        <p14:creationId xmlns:p14="http://schemas.microsoft.com/office/powerpoint/2010/main" val="4212585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3</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954107"/>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Inventory Problems and Selective Inventory Management</a:t>
            </a:r>
          </a:p>
        </p:txBody>
      </p:sp>
      <p:sp>
        <p:nvSpPr>
          <p:cNvPr id="4101" name="TextBox 5"/>
          <p:cNvSpPr txBox="1">
            <a:spLocks noChangeArrowheads="1"/>
          </p:cNvSpPr>
          <p:nvPr/>
        </p:nvSpPr>
        <p:spPr bwMode="auto">
          <a:xfrm>
            <a:off x="381000" y="1498600"/>
            <a:ext cx="8472488" cy="2215991"/>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sz="2400" b="1" dirty="0">
                <a:latin typeface="+mn-lt"/>
              </a:rPr>
              <a:t>Factors </a:t>
            </a:r>
            <a:r>
              <a:rPr lang="en-US" sz="2400" b="1" dirty="0" smtClean="0">
                <a:latin typeface="+mn-lt"/>
              </a:rPr>
              <a:t>determining </a:t>
            </a:r>
            <a:r>
              <a:rPr lang="en-US" sz="2400" b="1" dirty="0">
                <a:latin typeface="+mn-lt"/>
              </a:rPr>
              <a:t>Inventory </a:t>
            </a:r>
            <a:r>
              <a:rPr lang="en-US" sz="2400" b="1" dirty="0" smtClean="0">
                <a:latin typeface="+mn-lt"/>
              </a:rPr>
              <a:t>Problems</a:t>
            </a:r>
          </a:p>
          <a:p>
            <a:pPr algn="just" eaLnBrk="1" hangingPunct="1">
              <a:lnSpc>
                <a:spcPct val="150000"/>
              </a:lnSpc>
              <a:buFont typeface="Wingdings" panose="05000000000000000000" pitchFamily="2" charset="2"/>
              <a:buChar char="ü"/>
              <a:defRPr/>
            </a:pPr>
            <a:r>
              <a:rPr lang="en-US" sz="2400" b="1" dirty="0">
                <a:latin typeface="+mn-lt"/>
              </a:rPr>
              <a:t>Importance of </a:t>
            </a:r>
            <a:r>
              <a:rPr lang="en-US" sz="2400" b="1" dirty="0" smtClean="0">
                <a:latin typeface="+mn-lt"/>
              </a:rPr>
              <a:t>Inventories</a:t>
            </a:r>
          </a:p>
          <a:p>
            <a:pPr algn="just" eaLnBrk="1" hangingPunct="1">
              <a:lnSpc>
                <a:spcPct val="150000"/>
              </a:lnSpc>
              <a:buFont typeface="Wingdings" panose="05000000000000000000" pitchFamily="2" charset="2"/>
              <a:buChar char="ü"/>
              <a:defRPr/>
            </a:pPr>
            <a:r>
              <a:rPr lang="en-US" sz="2400" b="1" dirty="0">
                <a:latin typeface="+mn-lt"/>
              </a:rPr>
              <a:t>How to define ‘importance’ of an item</a:t>
            </a:r>
          </a:p>
          <a:p>
            <a:pPr algn="just" eaLnBrk="1" hangingPunct="1">
              <a:lnSpc>
                <a:spcPct val="150000"/>
              </a:lnSpc>
              <a:defRPr/>
            </a:pP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Tree>
    <p:extLst>
      <p:ext uri="{BB962C8B-B14F-4D97-AF65-F5344CB8AC3E}">
        <p14:creationId xmlns:p14="http://schemas.microsoft.com/office/powerpoint/2010/main" val="754748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0" name="TextBox 9"/>
          <p:cNvSpPr txBox="1"/>
          <p:nvPr/>
        </p:nvSpPr>
        <p:spPr>
          <a:xfrm>
            <a:off x="2362200" y="285750"/>
            <a:ext cx="4419600" cy="461665"/>
          </a:xfrm>
          <a:prstGeom prst="rect">
            <a:avLst/>
          </a:prstGeom>
          <a:noFill/>
        </p:spPr>
        <p:txBody>
          <a:bodyPr wrap="square" rtlCol="0">
            <a:spAutoFit/>
          </a:bodyPr>
          <a:lstStyle/>
          <a:p>
            <a:pPr marL="511175" indent="-454025"/>
            <a:r>
              <a:rPr lang="en-US" sz="2400" dirty="0" smtClean="0"/>
              <a:t>Determination of usage values:</a:t>
            </a:r>
          </a:p>
        </p:txBody>
      </p:sp>
      <p:graphicFrame>
        <p:nvGraphicFramePr>
          <p:cNvPr id="2" name="Table 1"/>
          <p:cNvGraphicFramePr>
            <a:graphicFrameLocks noGrp="1"/>
          </p:cNvGraphicFramePr>
          <p:nvPr>
            <p:extLst/>
          </p:nvPr>
        </p:nvGraphicFramePr>
        <p:xfrm>
          <a:off x="1463616" y="895350"/>
          <a:ext cx="6216768" cy="3188970"/>
        </p:xfrm>
        <a:graphic>
          <a:graphicData uri="http://schemas.openxmlformats.org/drawingml/2006/table">
            <a:tbl>
              <a:tblPr firstRow="1" bandRow="1">
                <a:tableStyleId>{5940675A-B579-460E-94D1-54222C63F5DA}</a:tableStyleId>
              </a:tblPr>
              <a:tblGrid>
                <a:gridCol w="1036128">
                  <a:extLst>
                    <a:ext uri="{9D8B030D-6E8A-4147-A177-3AD203B41FA5}">
                      <a16:colId xmlns:a16="http://schemas.microsoft.com/office/drawing/2014/main" val="2811855918"/>
                    </a:ext>
                  </a:extLst>
                </a:gridCol>
                <a:gridCol w="1036128">
                  <a:extLst>
                    <a:ext uri="{9D8B030D-6E8A-4147-A177-3AD203B41FA5}">
                      <a16:colId xmlns:a16="http://schemas.microsoft.com/office/drawing/2014/main" val="3402457180"/>
                    </a:ext>
                  </a:extLst>
                </a:gridCol>
                <a:gridCol w="1036128">
                  <a:extLst>
                    <a:ext uri="{9D8B030D-6E8A-4147-A177-3AD203B41FA5}">
                      <a16:colId xmlns:a16="http://schemas.microsoft.com/office/drawing/2014/main" val="3285077765"/>
                    </a:ext>
                  </a:extLst>
                </a:gridCol>
                <a:gridCol w="1036128">
                  <a:extLst>
                    <a:ext uri="{9D8B030D-6E8A-4147-A177-3AD203B41FA5}">
                      <a16:colId xmlns:a16="http://schemas.microsoft.com/office/drawing/2014/main" val="2766343407"/>
                    </a:ext>
                  </a:extLst>
                </a:gridCol>
                <a:gridCol w="1036128">
                  <a:extLst>
                    <a:ext uri="{9D8B030D-6E8A-4147-A177-3AD203B41FA5}">
                      <a16:colId xmlns:a16="http://schemas.microsoft.com/office/drawing/2014/main" val="2988401059"/>
                    </a:ext>
                  </a:extLst>
                </a:gridCol>
                <a:gridCol w="1036128">
                  <a:extLst>
                    <a:ext uri="{9D8B030D-6E8A-4147-A177-3AD203B41FA5}">
                      <a16:colId xmlns:a16="http://schemas.microsoft.com/office/drawing/2014/main" val="138124626"/>
                    </a:ext>
                  </a:extLst>
                </a:gridCol>
              </a:tblGrid>
              <a:tr h="409575">
                <a:tc>
                  <a:txBody>
                    <a:bodyPr/>
                    <a:lstStyle/>
                    <a:p>
                      <a:pPr algn="ctr"/>
                      <a:r>
                        <a:rPr lang="en-US" sz="1400" b="1" dirty="0" smtClean="0"/>
                        <a:t>Item</a:t>
                      </a:r>
                      <a:endParaRPr lang="en-US" sz="1400" b="1" dirty="0"/>
                    </a:p>
                  </a:txBody>
                  <a:tcPr/>
                </a:tc>
                <a:tc>
                  <a:txBody>
                    <a:bodyPr/>
                    <a:lstStyle/>
                    <a:p>
                      <a:pPr algn="ctr"/>
                      <a:r>
                        <a:rPr lang="en-US" sz="1400" b="1" dirty="0" smtClean="0"/>
                        <a:t>Annual demand (units)</a:t>
                      </a:r>
                      <a:endParaRPr lang="en-US" sz="1400" b="1" dirty="0"/>
                    </a:p>
                  </a:txBody>
                  <a:tcPr/>
                </a:tc>
                <a:tc>
                  <a:txBody>
                    <a:bodyPr/>
                    <a:lstStyle/>
                    <a:p>
                      <a:pPr algn="ctr"/>
                      <a:r>
                        <a:rPr lang="en-US" sz="1400" b="1" dirty="0" smtClean="0"/>
                        <a:t>Unit price</a:t>
                      </a:r>
                      <a:r>
                        <a:rPr lang="en-US" sz="1400" b="1" baseline="0" dirty="0" smtClean="0"/>
                        <a:t> (</a:t>
                      </a:r>
                      <a:r>
                        <a:rPr lang="en-US" sz="1400" b="1" baseline="0" dirty="0" err="1" smtClean="0"/>
                        <a:t>Rs</a:t>
                      </a:r>
                      <a:r>
                        <a:rPr lang="en-US" sz="1400" b="1" baseline="0" dirty="0" smtClean="0"/>
                        <a:t>)</a:t>
                      </a:r>
                      <a:endParaRPr lang="en-US" sz="1400" b="1" dirty="0"/>
                    </a:p>
                  </a:txBody>
                  <a:tcPr/>
                </a:tc>
                <a:tc>
                  <a:txBody>
                    <a:bodyPr/>
                    <a:lstStyle/>
                    <a:p>
                      <a:pPr algn="ctr"/>
                      <a:r>
                        <a:rPr lang="en-US" sz="1400" b="1" dirty="0" smtClean="0"/>
                        <a:t>Annual usage (</a:t>
                      </a:r>
                      <a:r>
                        <a:rPr lang="en-US" sz="1400" b="1" dirty="0" err="1" smtClean="0"/>
                        <a:t>Rs</a:t>
                      </a:r>
                      <a:r>
                        <a:rPr lang="en-US" sz="1400" b="1" dirty="0" smtClean="0"/>
                        <a:t>)</a:t>
                      </a:r>
                      <a:endParaRPr lang="en-US" sz="1400" b="1" dirty="0"/>
                    </a:p>
                  </a:txBody>
                  <a:tcPr/>
                </a:tc>
                <a:tc>
                  <a:txBody>
                    <a:bodyPr/>
                    <a:lstStyle/>
                    <a:p>
                      <a:pPr algn="ctr"/>
                      <a:r>
                        <a:rPr lang="en-US" sz="1400" b="1" dirty="0" smtClean="0"/>
                        <a:t>Percent of total</a:t>
                      </a:r>
                      <a:endParaRPr lang="en-US" sz="1400" b="1" dirty="0"/>
                    </a:p>
                  </a:txBody>
                  <a:tcPr/>
                </a:tc>
                <a:tc>
                  <a:txBody>
                    <a:bodyPr/>
                    <a:lstStyle/>
                    <a:p>
                      <a:pPr algn="ctr"/>
                      <a:r>
                        <a:rPr lang="en-US" sz="1400" b="1" dirty="0" smtClean="0"/>
                        <a:t>Rank</a:t>
                      </a:r>
                      <a:endParaRPr lang="en-US" sz="1400" b="1" dirty="0"/>
                    </a:p>
                  </a:txBody>
                  <a:tcPr/>
                </a:tc>
                <a:extLst>
                  <a:ext uri="{0D108BD9-81ED-4DB2-BD59-A6C34878D82A}">
                    <a16:rowId xmlns:a16="http://schemas.microsoft.com/office/drawing/2014/main" val="3094376857"/>
                  </a:ext>
                </a:extLst>
              </a:tr>
              <a:tr h="409575">
                <a:tc>
                  <a:txBody>
                    <a:bodyPr/>
                    <a:lstStyle/>
                    <a:p>
                      <a:pPr algn="ctr"/>
                      <a:r>
                        <a:rPr lang="en-US" sz="1400" dirty="0" smtClean="0"/>
                        <a:t>8</a:t>
                      </a:r>
                      <a:endParaRPr lang="en-US" sz="1400" dirty="0"/>
                    </a:p>
                  </a:txBody>
                  <a:tcPr/>
                </a:tc>
                <a:tc>
                  <a:txBody>
                    <a:bodyPr/>
                    <a:lstStyle/>
                    <a:p>
                      <a:pPr algn="ctr"/>
                      <a:r>
                        <a:rPr lang="en-US" sz="1400" dirty="0" smtClean="0"/>
                        <a:t>300</a:t>
                      </a:r>
                      <a:endParaRPr lang="en-US" sz="1400" dirty="0"/>
                    </a:p>
                  </a:txBody>
                  <a:tcPr/>
                </a:tc>
                <a:tc>
                  <a:txBody>
                    <a:bodyPr/>
                    <a:lstStyle/>
                    <a:p>
                      <a:pPr algn="ctr"/>
                      <a:r>
                        <a:rPr lang="en-US" sz="1400" dirty="0" smtClean="0"/>
                        <a:t>3.50</a:t>
                      </a:r>
                      <a:endParaRPr lang="en-US" sz="1400" dirty="0"/>
                    </a:p>
                  </a:txBody>
                  <a:tcPr/>
                </a:tc>
                <a:tc>
                  <a:txBody>
                    <a:bodyPr/>
                    <a:lstStyle/>
                    <a:p>
                      <a:pPr algn="ctr"/>
                      <a:r>
                        <a:rPr lang="en-US" sz="1400" dirty="0" smtClean="0"/>
                        <a:t>1,050</a:t>
                      </a:r>
                      <a:endParaRPr lang="en-US" sz="1400" dirty="0"/>
                    </a:p>
                  </a:txBody>
                  <a:tcPr/>
                </a:tc>
                <a:tc>
                  <a:txBody>
                    <a:bodyPr/>
                    <a:lstStyle/>
                    <a:p>
                      <a:pPr algn="ctr"/>
                      <a:r>
                        <a:rPr lang="en-US" sz="1400" dirty="0" smtClean="0"/>
                        <a:t>3.0</a:t>
                      </a:r>
                      <a:endParaRPr lang="en-US" sz="1400" dirty="0"/>
                    </a:p>
                  </a:txBody>
                  <a:tcPr/>
                </a:tc>
                <a:tc>
                  <a:txBody>
                    <a:bodyPr/>
                    <a:lstStyle/>
                    <a:p>
                      <a:pPr algn="ctr"/>
                      <a:r>
                        <a:rPr lang="en-US" sz="1400" dirty="0" smtClean="0"/>
                        <a:t>11</a:t>
                      </a:r>
                      <a:endParaRPr lang="en-US" sz="1400" dirty="0"/>
                    </a:p>
                  </a:txBody>
                  <a:tcPr/>
                </a:tc>
                <a:extLst>
                  <a:ext uri="{0D108BD9-81ED-4DB2-BD59-A6C34878D82A}">
                    <a16:rowId xmlns:a16="http://schemas.microsoft.com/office/drawing/2014/main" val="1542108895"/>
                  </a:ext>
                </a:extLst>
              </a:tr>
              <a:tr h="409575">
                <a:tc>
                  <a:txBody>
                    <a:bodyPr/>
                    <a:lstStyle/>
                    <a:p>
                      <a:pPr algn="ctr"/>
                      <a:r>
                        <a:rPr lang="en-US" sz="1400" dirty="0" smtClean="0"/>
                        <a:t>9</a:t>
                      </a:r>
                      <a:endParaRPr lang="en-US" sz="1400" dirty="0"/>
                    </a:p>
                  </a:txBody>
                  <a:tcPr/>
                </a:tc>
                <a:tc>
                  <a:txBody>
                    <a:bodyPr/>
                    <a:lstStyle/>
                    <a:p>
                      <a:pPr algn="ctr"/>
                      <a:r>
                        <a:rPr lang="en-US" sz="1400" dirty="0" smtClean="0"/>
                        <a:t>30</a:t>
                      </a:r>
                      <a:endParaRPr lang="en-US" sz="1400" dirty="0"/>
                    </a:p>
                  </a:txBody>
                  <a:tcPr/>
                </a:tc>
                <a:tc>
                  <a:txBody>
                    <a:bodyPr/>
                    <a:lstStyle/>
                    <a:p>
                      <a:pPr algn="ctr"/>
                      <a:r>
                        <a:rPr lang="en-US" sz="1400" dirty="0" smtClean="0"/>
                        <a:t>8.00</a:t>
                      </a:r>
                      <a:endParaRPr lang="en-US" sz="1400" dirty="0"/>
                    </a:p>
                  </a:txBody>
                  <a:tcPr/>
                </a:tc>
                <a:tc>
                  <a:txBody>
                    <a:bodyPr/>
                    <a:lstStyle/>
                    <a:p>
                      <a:pPr algn="ctr"/>
                      <a:r>
                        <a:rPr lang="en-US" sz="1400" dirty="0" smtClean="0"/>
                        <a:t>240</a:t>
                      </a:r>
                      <a:endParaRPr lang="en-US" sz="1400" dirty="0"/>
                    </a:p>
                  </a:txBody>
                  <a:tcPr/>
                </a:tc>
                <a:tc>
                  <a:txBody>
                    <a:bodyPr/>
                    <a:lstStyle/>
                    <a:p>
                      <a:pPr algn="ctr"/>
                      <a:r>
                        <a:rPr lang="en-US" sz="1400" dirty="0" smtClean="0"/>
                        <a:t>0.7</a:t>
                      </a:r>
                      <a:endParaRPr lang="en-US" sz="1400" dirty="0"/>
                    </a:p>
                  </a:txBody>
                  <a:tcPr/>
                </a:tc>
                <a:tc>
                  <a:txBody>
                    <a:bodyPr/>
                    <a:lstStyle/>
                    <a:p>
                      <a:pPr algn="ctr"/>
                      <a:r>
                        <a:rPr lang="en-US" sz="1400" dirty="0" smtClean="0"/>
                        <a:t>12</a:t>
                      </a:r>
                      <a:endParaRPr lang="en-US" sz="1400" dirty="0"/>
                    </a:p>
                  </a:txBody>
                  <a:tcPr/>
                </a:tc>
                <a:extLst>
                  <a:ext uri="{0D108BD9-81ED-4DB2-BD59-A6C34878D82A}">
                    <a16:rowId xmlns:a16="http://schemas.microsoft.com/office/drawing/2014/main" val="3327773237"/>
                  </a:ext>
                </a:extLst>
              </a:tr>
              <a:tr h="409575">
                <a:tc>
                  <a:txBody>
                    <a:bodyPr/>
                    <a:lstStyle/>
                    <a:p>
                      <a:pPr algn="ctr"/>
                      <a:r>
                        <a:rPr lang="en-US" sz="1400" dirty="0" smtClean="0"/>
                        <a:t>10</a:t>
                      </a:r>
                      <a:endParaRPr lang="en-US" sz="1400" dirty="0"/>
                    </a:p>
                  </a:txBody>
                  <a:tcPr/>
                </a:tc>
                <a:tc>
                  <a:txBody>
                    <a:bodyPr/>
                    <a:lstStyle/>
                    <a:p>
                      <a:pPr algn="ctr"/>
                      <a:r>
                        <a:rPr lang="en-US" sz="1400" dirty="0" smtClean="0"/>
                        <a:t>2,900</a:t>
                      </a:r>
                      <a:endParaRPr lang="en-US" sz="1400" dirty="0"/>
                    </a:p>
                  </a:txBody>
                  <a:tcPr/>
                </a:tc>
                <a:tc>
                  <a:txBody>
                    <a:bodyPr/>
                    <a:lstStyle/>
                    <a:p>
                      <a:pPr algn="ctr"/>
                      <a:r>
                        <a:rPr lang="en-US" sz="1400" dirty="0" smtClean="0"/>
                        <a:t>0.40</a:t>
                      </a:r>
                      <a:endParaRPr lang="en-US" sz="1400" dirty="0"/>
                    </a:p>
                  </a:txBody>
                  <a:tcPr/>
                </a:tc>
                <a:tc>
                  <a:txBody>
                    <a:bodyPr/>
                    <a:lstStyle/>
                    <a:p>
                      <a:pPr algn="ctr"/>
                      <a:r>
                        <a:rPr lang="en-US" sz="1400" dirty="0" smtClean="0"/>
                        <a:t>1,160</a:t>
                      </a:r>
                      <a:endParaRPr lang="en-US" sz="1400" dirty="0"/>
                    </a:p>
                  </a:txBody>
                  <a:tcPr/>
                </a:tc>
                <a:tc>
                  <a:txBody>
                    <a:bodyPr/>
                    <a:lstStyle/>
                    <a:p>
                      <a:pPr algn="ctr"/>
                      <a:r>
                        <a:rPr lang="en-US" sz="1400" dirty="0" smtClean="0"/>
                        <a:t>3.3</a:t>
                      </a:r>
                      <a:endParaRPr lang="en-US" sz="1400" dirty="0"/>
                    </a:p>
                  </a:txBody>
                  <a:tcPr/>
                </a:tc>
                <a:tc>
                  <a:txBody>
                    <a:bodyPr/>
                    <a:lstStyle/>
                    <a:p>
                      <a:pPr algn="ctr"/>
                      <a:r>
                        <a:rPr lang="en-US" sz="1400" dirty="0" smtClean="0"/>
                        <a:t>10</a:t>
                      </a:r>
                      <a:endParaRPr lang="en-US" sz="1400" dirty="0"/>
                    </a:p>
                  </a:txBody>
                  <a:tcPr/>
                </a:tc>
                <a:extLst>
                  <a:ext uri="{0D108BD9-81ED-4DB2-BD59-A6C34878D82A}">
                    <a16:rowId xmlns:a16="http://schemas.microsoft.com/office/drawing/2014/main" val="2851756014"/>
                  </a:ext>
                </a:extLst>
              </a:tr>
              <a:tr h="409575">
                <a:tc>
                  <a:txBody>
                    <a:bodyPr/>
                    <a:lstStyle/>
                    <a:p>
                      <a:pPr algn="ctr"/>
                      <a:r>
                        <a:rPr lang="en-US" sz="1400" dirty="0" smtClean="0"/>
                        <a:t>11</a:t>
                      </a:r>
                      <a:endParaRPr lang="en-US" sz="1400" dirty="0"/>
                    </a:p>
                  </a:txBody>
                  <a:tcPr/>
                </a:tc>
                <a:tc>
                  <a:txBody>
                    <a:bodyPr/>
                    <a:lstStyle/>
                    <a:p>
                      <a:pPr algn="ctr"/>
                      <a:r>
                        <a:rPr lang="en-US" sz="1400" dirty="0" smtClean="0"/>
                        <a:t>1,150</a:t>
                      </a:r>
                      <a:endParaRPr lang="en-US" sz="1400" dirty="0"/>
                    </a:p>
                  </a:txBody>
                  <a:tcPr/>
                </a:tc>
                <a:tc>
                  <a:txBody>
                    <a:bodyPr/>
                    <a:lstStyle/>
                    <a:p>
                      <a:pPr algn="ctr"/>
                      <a:r>
                        <a:rPr lang="en-US" sz="1400" dirty="0" smtClean="0"/>
                        <a:t>7.10</a:t>
                      </a:r>
                      <a:endParaRPr lang="en-US" sz="1400" dirty="0"/>
                    </a:p>
                  </a:txBody>
                  <a:tcPr/>
                </a:tc>
                <a:tc>
                  <a:txBody>
                    <a:bodyPr/>
                    <a:lstStyle/>
                    <a:p>
                      <a:pPr algn="ctr"/>
                      <a:r>
                        <a:rPr lang="en-US" sz="1400" dirty="0" smtClean="0"/>
                        <a:t>8,165</a:t>
                      </a:r>
                      <a:endParaRPr lang="en-US" sz="1400" dirty="0"/>
                    </a:p>
                  </a:txBody>
                  <a:tcPr/>
                </a:tc>
                <a:tc>
                  <a:txBody>
                    <a:bodyPr/>
                    <a:lstStyle/>
                    <a:p>
                      <a:pPr algn="ctr"/>
                      <a:r>
                        <a:rPr lang="en-US" sz="1400" dirty="0" smtClean="0"/>
                        <a:t>23.0</a:t>
                      </a:r>
                      <a:endParaRPr lang="en-US" sz="1400" dirty="0"/>
                    </a:p>
                  </a:txBody>
                  <a:tcPr/>
                </a:tc>
                <a:tc>
                  <a:txBody>
                    <a:bodyPr/>
                    <a:lstStyle/>
                    <a:p>
                      <a:pPr algn="ctr"/>
                      <a:r>
                        <a:rPr lang="en-US" sz="1400" dirty="0" smtClean="0"/>
                        <a:t>1</a:t>
                      </a:r>
                      <a:endParaRPr lang="en-US" sz="1400" dirty="0"/>
                    </a:p>
                  </a:txBody>
                  <a:tcPr/>
                </a:tc>
                <a:extLst>
                  <a:ext uri="{0D108BD9-81ED-4DB2-BD59-A6C34878D82A}">
                    <a16:rowId xmlns:a16="http://schemas.microsoft.com/office/drawing/2014/main" val="2523625535"/>
                  </a:ext>
                </a:extLst>
              </a:tr>
              <a:tr h="409575">
                <a:tc>
                  <a:txBody>
                    <a:bodyPr/>
                    <a:lstStyle/>
                    <a:p>
                      <a:pPr algn="ctr"/>
                      <a:r>
                        <a:rPr lang="en-US" sz="1400" dirty="0" smtClean="0"/>
                        <a:t>12</a:t>
                      </a:r>
                      <a:endParaRPr lang="en-US" sz="1400" dirty="0"/>
                    </a:p>
                  </a:txBody>
                  <a:tcPr/>
                </a:tc>
                <a:tc>
                  <a:txBody>
                    <a:bodyPr/>
                    <a:lstStyle/>
                    <a:p>
                      <a:pPr algn="ctr"/>
                      <a:r>
                        <a:rPr lang="en-US" sz="1400" dirty="0" smtClean="0"/>
                        <a:t>410</a:t>
                      </a:r>
                      <a:endParaRPr lang="en-US" sz="1400" dirty="0"/>
                    </a:p>
                  </a:txBody>
                  <a:tcPr/>
                </a:tc>
                <a:tc>
                  <a:txBody>
                    <a:bodyPr/>
                    <a:lstStyle/>
                    <a:p>
                      <a:pPr algn="ctr"/>
                      <a:r>
                        <a:rPr lang="en-US" sz="1400" dirty="0" smtClean="0"/>
                        <a:t>6.20</a:t>
                      </a:r>
                      <a:endParaRPr lang="en-US" sz="1400" dirty="0"/>
                    </a:p>
                  </a:txBody>
                  <a:tcPr/>
                </a:tc>
                <a:tc>
                  <a:txBody>
                    <a:bodyPr/>
                    <a:lstStyle/>
                    <a:p>
                      <a:pPr algn="ctr"/>
                      <a:r>
                        <a:rPr lang="en-US" sz="1400" dirty="0" smtClean="0"/>
                        <a:t>2,542</a:t>
                      </a:r>
                      <a:endParaRPr lang="en-US" sz="1400" dirty="0"/>
                    </a:p>
                  </a:txBody>
                  <a:tcPr/>
                </a:tc>
                <a:tc>
                  <a:txBody>
                    <a:bodyPr/>
                    <a:lstStyle/>
                    <a:p>
                      <a:pPr algn="ctr"/>
                      <a:r>
                        <a:rPr lang="en-US" sz="1400" dirty="0" smtClean="0"/>
                        <a:t>7.1</a:t>
                      </a:r>
                      <a:endParaRPr lang="en-US" sz="1400" dirty="0"/>
                    </a:p>
                  </a:txBody>
                  <a:tcPr/>
                </a:tc>
                <a:tc>
                  <a:txBody>
                    <a:bodyPr/>
                    <a:lstStyle/>
                    <a:p>
                      <a:pPr algn="ctr"/>
                      <a:r>
                        <a:rPr lang="en-US" sz="1400" dirty="0" smtClean="0"/>
                        <a:t>5</a:t>
                      </a:r>
                      <a:endParaRPr lang="en-US" sz="1400" dirty="0"/>
                    </a:p>
                  </a:txBody>
                  <a:tcPr/>
                </a:tc>
                <a:extLst>
                  <a:ext uri="{0D108BD9-81ED-4DB2-BD59-A6C34878D82A}">
                    <a16:rowId xmlns:a16="http://schemas.microsoft.com/office/drawing/2014/main" val="3548097231"/>
                  </a:ext>
                </a:extLst>
              </a:tr>
              <a:tr h="409575">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smtClean="0"/>
                        <a:t>Total</a:t>
                      </a:r>
                      <a:endParaRPr lang="en-US" sz="1400" dirty="0"/>
                    </a:p>
                  </a:txBody>
                  <a:tcPr/>
                </a:tc>
                <a:tc>
                  <a:txBody>
                    <a:bodyPr/>
                    <a:lstStyle/>
                    <a:p>
                      <a:pPr algn="ctr"/>
                      <a:r>
                        <a:rPr lang="en-US" sz="1400" dirty="0" smtClean="0"/>
                        <a:t>35,577</a:t>
                      </a:r>
                      <a:endParaRPr lang="en-US" sz="1400" dirty="0"/>
                    </a:p>
                  </a:txBody>
                  <a:tcPr/>
                </a:tc>
                <a:tc>
                  <a:txBody>
                    <a:bodyPr/>
                    <a:lstStyle/>
                    <a:p>
                      <a:pPr algn="ctr"/>
                      <a:r>
                        <a:rPr lang="en-US" sz="1400" dirty="0" smtClean="0"/>
                        <a:t>100.0</a:t>
                      </a:r>
                      <a:endParaRPr lang="en-US" sz="1400" dirty="0"/>
                    </a:p>
                  </a:txBody>
                  <a:tcPr/>
                </a:tc>
                <a:tc>
                  <a:txBody>
                    <a:bodyPr/>
                    <a:lstStyle/>
                    <a:p>
                      <a:pPr algn="ctr"/>
                      <a:endParaRPr lang="en-US" sz="1400" dirty="0"/>
                    </a:p>
                  </a:txBody>
                  <a:tcPr/>
                </a:tc>
                <a:extLst>
                  <a:ext uri="{0D108BD9-81ED-4DB2-BD59-A6C34878D82A}">
                    <a16:rowId xmlns:a16="http://schemas.microsoft.com/office/drawing/2014/main" val="950912339"/>
                  </a:ext>
                </a:extLst>
              </a:tr>
            </a:tbl>
          </a:graphicData>
        </a:graphic>
      </p:graphicFrame>
    </p:spTree>
    <p:extLst>
      <p:ext uri="{BB962C8B-B14F-4D97-AF65-F5344CB8AC3E}">
        <p14:creationId xmlns:p14="http://schemas.microsoft.com/office/powerpoint/2010/main" val="116769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1905000" y="285750"/>
            <a:ext cx="6096000" cy="461665"/>
          </a:xfrm>
          <a:prstGeom prst="rect">
            <a:avLst/>
          </a:prstGeom>
          <a:noFill/>
        </p:spPr>
        <p:txBody>
          <a:bodyPr wrap="square" rtlCol="0">
            <a:spAutoFit/>
          </a:bodyPr>
          <a:lstStyle/>
          <a:p>
            <a:pPr marL="511175" indent="-454025"/>
            <a:r>
              <a:rPr lang="en-US" sz="2400" dirty="0" smtClean="0"/>
              <a:t>Determination of cummulative percentage:</a:t>
            </a:r>
          </a:p>
        </p:txBody>
      </p:sp>
      <p:graphicFrame>
        <p:nvGraphicFramePr>
          <p:cNvPr id="8" name="Table 7"/>
          <p:cNvGraphicFramePr>
            <a:graphicFrameLocks noGrp="1"/>
          </p:cNvGraphicFramePr>
          <p:nvPr>
            <p:extLst/>
          </p:nvPr>
        </p:nvGraphicFramePr>
        <p:xfrm>
          <a:off x="1436483" y="1000195"/>
          <a:ext cx="6216768" cy="2867025"/>
        </p:xfrm>
        <a:graphic>
          <a:graphicData uri="http://schemas.openxmlformats.org/drawingml/2006/table">
            <a:tbl>
              <a:tblPr firstRow="1" bandRow="1">
                <a:tableStyleId>{5940675A-B579-460E-94D1-54222C63F5DA}</a:tableStyleId>
              </a:tblPr>
              <a:tblGrid>
                <a:gridCol w="1036128">
                  <a:extLst>
                    <a:ext uri="{9D8B030D-6E8A-4147-A177-3AD203B41FA5}">
                      <a16:colId xmlns:a16="http://schemas.microsoft.com/office/drawing/2014/main" val="2811855918"/>
                    </a:ext>
                  </a:extLst>
                </a:gridCol>
                <a:gridCol w="1036128">
                  <a:extLst>
                    <a:ext uri="{9D8B030D-6E8A-4147-A177-3AD203B41FA5}">
                      <a16:colId xmlns:a16="http://schemas.microsoft.com/office/drawing/2014/main" val="3402457180"/>
                    </a:ext>
                  </a:extLst>
                </a:gridCol>
                <a:gridCol w="1036128">
                  <a:extLst>
                    <a:ext uri="{9D8B030D-6E8A-4147-A177-3AD203B41FA5}">
                      <a16:colId xmlns:a16="http://schemas.microsoft.com/office/drawing/2014/main" val="3285077765"/>
                    </a:ext>
                  </a:extLst>
                </a:gridCol>
                <a:gridCol w="1036128">
                  <a:extLst>
                    <a:ext uri="{9D8B030D-6E8A-4147-A177-3AD203B41FA5}">
                      <a16:colId xmlns:a16="http://schemas.microsoft.com/office/drawing/2014/main" val="2766343407"/>
                    </a:ext>
                  </a:extLst>
                </a:gridCol>
                <a:gridCol w="1036128">
                  <a:extLst>
                    <a:ext uri="{9D8B030D-6E8A-4147-A177-3AD203B41FA5}">
                      <a16:colId xmlns:a16="http://schemas.microsoft.com/office/drawing/2014/main" val="2988401059"/>
                    </a:ext>
                  </a:extLst>
                </a:gridCol>
                <a:gridCol w="1036128">
                  <a:extLst>
                    <a:ext uri="{9D8B030D-6E8A-4147-A177-3AD203B41FA5}">
                      <a16:colId xmlns:a16="http://schemas.microsoft.com/office/drawing/2014/main" val="138124626"/>
                    </a:ext>
                  </a:extLst>
                </a:gridCol>
              </a:tblGrid>
              <a:tr h="409575">
                <a:tc>
                  <a:txBody>
                    <a:bodyPr/>
                    <a:lstStyle/>
                    <a:p>
                      <a:pPr algn="ctr"/>
                      <a:r>
                        <a:rPr lang="en-US" sz="1400" b="1" dirty="0" smtClean="0"/>
                        <a:t>Rank</a:t>
                      </a:r>
                      <a:endParaRPr lang="en-US" sz="1400" b="1" dirty="0"/>
                    </a:p>
                  </a:txBody>
                  <a:tcPr/>
                </a:tc>
                <a:tc>
                  <a:txBody>
                    <a:bodyPr/>
                    <a:lstStyle/>
                    <a:p>
                      <a:pPr algn="ctr"/>
                      <a:r>
                        <a:rPr lang="en-US" sz="1400" b="1" dirty="0" smtClean="0"/>
                        <a:t>Item no.</a:t>
                      </a:r>
                      <a:endParaRPr lang="en-US" sz="1400" b="1" dirty="0"/>
                    </a:p>
                  </a:txBody>
                  <a:tcPr/>
                </a:tc>
                <a:tc>
                  <a:txBody>
                    <a:bodyPr/>
                    <a:lstStyle/>
                    <a:p>
                      <a:pPr algn="ctr"/>
                      <a:r>
                        <a:rPr lang="en-US" sz="1400" b="1" dirty="0" smtClean="0"/>
                        <a:t>%</a:t>
                      </a:r>
                      <a:r>
                        <a:rPr lang="en-US" sz="1400" b="1" baseline="0" dirty="0" smtClean="0"/>
                        <a:t> value</a:t>
                      </a:r>
                      <a:endParaRPr lang="en-US" sz="1400" b="1" dirty="0"/>
                    </a:p>
                  </a:txBody>
                  <a:tcPr/>
                </a:tc>
                <a:tc>
                  <a:txBody>
                    <a:bodyPr/>
                    <a:lstStyle/>
                    <a:p>
                      <a:pPr algn="ctr"/>
                      <a:r>
                        <a:rPr lang="en-US" sz="1400" b="1" dirty="0" smtClean="0"/>
                        <a:t>Cum. Value</a:t>
                      </a:r>
                      <a:endParaRPr lang="en-US" sz="1400" b="1" dirty="0"/>
                    </a:p>
                  </a:txBody>
                  <a:tcPr/>
                </a:tc>
                <a:tc>
                  <a:txBody>
                    <a:bodyPr/>
                    <a:lstStyle/>
                    <a:p>
                      <a:pPr algn="ctr"/>
                      <a:r>
                        <a:rPr lang="en-US" sz="1400" b="1" dirty="0" smtClean="0"/>
                        <a:t>% of items</a:t>
                      </a:r>
                      <a:endParaRPr lang="en-US" sz="1400" b="1" dirty="0"/>
                    </a:p>
                  </a:txBody>
                  <a:tcPr/>
                </a:tc>
                <a:tc>
                  <a:txBody>
                    <a:bodyPr/>
                    <a:lstStyle/>
                    <a:p>
                      <a:pPr algn="ctr"/>
                      <a:r>
                        <a:rPr lang="en-US" sz="1400" b="1" dirty="0" smtClean="0"/>
                        <a:t>Cum. Items</a:t>
                      </a:r>
                      <a:endParaRPr lang="en-US" sz="1400" b="1" dirty="0"/>
                    </a:p>
                  </a:txBody>
                  <a:tcPr/>
                </a:tc>
                <a:extLst>
                  <a:ext uri="{0D108BD9-81ED-4DB2-BD59-A6C34878D82A}">
                    <a16:rowId xmlns:a16="http://schemas.microsoft.com/office/drawing/2014/main" val="3094376857"/>
                  </a:ext>
                </a:extLst>
              </a:tr>
              <a:tr h="409575">
                <a:tc>
                  <a:txBody>
                    <a:bodyPr/>
                    <a:lstStyle/>
                    <a:p>
                      <a:pPr algn="ctr"/>
                      <a:r>
                        <a:rPr lang="en-US" sz="1400" dirty="0" smtClean="0"/>
                        <a:t>1</a:t>
                      </a:r>
                      <a:endParaRPr lang="en-US" sz="1400" dirty="0"/>
                    </a:p>
                  </a:txBody>
                  <a:tcPr/>
                </a:tc>
                <a:tc>
                  <a:txBody>
                    <a:bodyPr/>
                    <a:lstStyle/>
                    <a:p>
                      <a:pPr algn="ctr"/>
                      <a:r>
                        <a:rPr lang="en-US" sz="1400" dirty="0" smtClean="0"/>
                        <a:t>11</a:t>
                      </a:r>
                      <a:endParaRPr lang="en-US" sz="1400" dirty="0"/>
                    </a:p>
                  </a:txBody>
                  <a:tcPr/>
                </a:tc>
                <a:tc>
                  <a:txBody>
                    <a:bodyPr/>
                    <a:lstStyle/>
                    <a:p>
                      <a:pPr algn="ctr"/>
                      <a:r>
                        <a:rPr lang="en-US" sz="1400" dirty="0" smtClean="0"/>
                        <a:t>23.0</a:t>
                      </a:r>
                      <a:endParaRPr lang="en-US" sz="1400" dirty="0"/>
                    </a:p>
                  </a:txBody>
                  <a:tcPr/>
                </a:tc>
                <a:tc>
                  <a:txBody>
                    <a:bodyPr/>
                    <a:lstStyle/>
                    <a:p>
                      <a:pPr algn="ctr"/>
                      <a:r>
                        <a:rPr lang="en-US" sz="1400" dirty="0" smtClean="0"/>
                        <a:t>23.0</a:t>
                      </a:r>
                      <a:endParaRPr lang="en-US" sz="1400" dirty="0"/>
                    </a:p>
                  </a:txBody>
                  <a:tcPr/>
                </a:tc>
                <a:tc>
                  <a:txBody>
                    <a:bodyPr/>
                    <a:lstStyle/>
                    <a:p>
                      <a:pPr algn="ctr"/>
                      <a:r>
                        <a:rPr lang="en-US" sz="1400" dirty="0" smtClean="0"/>
                        <a:t>8.3</a:t>
                      </a:r>
                      <a:endParaRPr lang="en-US" sz="1400" dirty="0"/>
                    </a:p>
                  </a:txBody>
                  <a:tcPr/>
                </a:tc>
                <a:tc>
                  <a:txBody>
                    <a:bodyPr/>
                    <a:lstStyle/>
                    <a:p>
                      <a:pPr algn="ctr"/>
                      <a:r>
                        <a:rPr lang="en-US" sz="1400" dirty="0" smtClean="0"/>
                        <a:t>8.3</a:t>
                      </a:r>
                      <a:endParaRPr lang="en-US" sz="1400" dirty="0"/>
                    </a:p>
                  </a:txBody>
                  <a:tcPr/>
                </a:tc>
                <a:extLst>
                  <a:ext uri="{0D108BD9-81ED-4DB2-BD59-A6C34878D82A}">
                    <a16:rowId xmlns:a16="http://schemas.microsoft.com/office/drawing/2014/main" val="1542108895"/>
                  </a:ext>
                </a:extLst>
              </a:tr>
              <a:tr h="409575">
                <a:tc>
                  <a:txBody>
                    <a:bodyPr/>
                    <a:lstStyle/>
                    <a:p>
                      <a:pPr algn="ctr"/>
                      <a:r>
                        <a:rPr lang="en-US" sz="1400" dirty="0" smtClean="0"/>
                        <a:t>2</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20.2</a:t>
                      </a:r>
                      <a:endParaRPr lang="en-US" sz="1400" dirty="0"/>
                    </a:p>
                  </a:txBody>
                  <a:tcPr/>
                </a:tc>
                <a:tc>
                  <a:txBody>
                    <a:bodyPr/>
                    <a:lstStyle/>
                    <a:p>
                      <a:pPr algn="ctr"/>
                      <a:r>
                        <a:rPr lang="en-US" sz="1400" dirty="0" smtClean="0"/>
                        <a:t>43.2</a:t>
                      </a:r>
                      <a:endParaRPr lang="en-US" sz="1400" dirty="0"/>
                    </a:p>
                  </a:txBody>
                  <a:tcPr/>
                </a:tc>
                <a:tc>
                  <a:txBody>
                    <a:bodyPr/>
                    <a:lstStyle/>
                    <a:p>
                      <a:pPr algn="ctr"/>
                      <a:r>
                        <a:rPr lang="en-US" sz="1400" dirty="0" smtClean="0"/>
                        <a:t>8.3</a:t>
                      </a:r>
                      <a:endParaRPr lang="en-US" sz="1400" dirty="0"/>
                    </a:p>
                  </a:txBody>
                  <a:tcPr/>
                </a:tc>
                <a:tc>
                  <a:txBody>
                    <a:bodyPr/>
                    <a:lstStyle/>
                    <a:p>
                      <a:pPr algn="ctr"/>
                      <a:r>
                        <a:rPr lang="en-US" sz="1400" dirty="0" smtClean="0"/>
                        <a:t>16.6</a:t>
                      </a:r>
                      <a:endParaRPr lang="en-US" sz="1400" dirty="0"/>
                    </a:p>
                  </a:txBody>
                  <a:tcPr/>
                </a:tc>
                <a:extLst>
                  <a:ext uri="{0D108BD9-81ED-4DB2-BD59-A6C34878D82A}">
                    <a16:rowId xmlns:a16="http://schemas.microsoft.com/office/drawing/2014/main" val="3327773237"/>
                  </a:ext>
                </a:extLst>
              </a:tr>
              <a:tr h="409575">
                <a:tc>
                  <a:txBody>
                    <a:bodyPr/>
                    <a:lstStyle/>
                    <a:p>
                      <a:pPr algn="ctr"/>
                      <a:r>
                        <a:rPr lang="en-US" sz="1400" dirty="0" smtClean="0"/>
                        <a:t>3</a:t>
                      </a:r>
                      <a:endParaRPr lang="en-US" sz="1400" dirty="0"/>
                    </a:p>
                  </a:txBody>
                  <a:tcPr/>
                </a:tc>
                <a:tc>
                  <a:txBody>
                    <a:bodyPr/>
                    <a:lstStyle/>
                    <a:p>
                      <a:pPr algn="ctr"/>
                      <a:r>
                        <a:rPr lang="en-US" sz="1400" dirty="0" smtClean="0"/>
                        <a:t>5</a:t>
                      </a:r>
                      <a:endParaRPr lang="en-US" sz="1400" dirty="0"/>
                    </a:p>
                  </a:txBody>
                  <a:tcPr/>
                </a:tc>
                <a:tc>
                  <a:txBody>
                    <a:bodyPr/>
                    <a:lstStyle/>
                    <a:p>
                      <a:pPr algn="ctr"/>
                      <a:r>
                        <a:rPr lang="en-US" sz="1400" dirty="0" smtClean="0"/>
                        <a:t>16.0</a:t>
                      </a:r>
                      <a:endParaRPr lang="en-US" sz="1400" dirty="0"/>
                    </a:p>
                  </a:txBody>
                  <a:tcPr/>
                </a:tc>
                <a:tc>
                  <a:txBody>
                    <a:bodyPr/>
                    <a:lstStyle/>
                    <a:p>
                      <a:pPr algn="ctr"/>
                      <a:r>
                        <a:rPr lang="en-US" sz="1400" dirty="0" smtClean="0"/>
                        <a:t>59.2</a:t>
                      </a:r>
                      <a:endParaRPr lang="en-US" sz="1400" dirty="0"/>
                    </a:p>
                  </a:txBody>
                  <a:tcPr/>
                </a:tc>
                <a:tc>
                  <a:txBody>
                    <a:bodyPr/>
                    <a:lstStyle/>
                    <a:p>
                      <a:pPr algn="ctr"/>
                      <a:r>
                        <a:rPr lang="en-US" sz="1400" dirty="0" smtClean="0"/>
                        <a:t>8.4</a:t>
                      </a:r>
                      <a:endParaRPr lang="en-US" sz="1400" dirty="0"/>
                    </a:p>
                  </a:txBody>
                  <a:tcPr/>
                </a:tc>
                <a:tc>
                  <a:txBody>
                    <a:bodyPr/>
                    <a:lstStyle/>
                    <a:p>
                      <a:pPr algn="ctr"/>
                      <a:r>
                        <a:rPr lang="en-US" sz="1400" dirty="0" smtClean="0"/>
                        <a:t>25.0</a:t>
                      </a:r>
                      <a:endParaRPr lang="en-US" sz="1400" dirty="0"/>
                    </a:p>
                  </a:txBody>
                  <a:tcPr/>
                </a:tc>
                <a:extLst>
                  <a:ext uri="{0D108BD9-81ED-4DB2-BD59-A6C34878D82A}">
                    <a16:rowId xmlns:a16="http://schemas.microsoft.com/office/drawing/2014/main" val="2851756014"/>
                  </a:ext>
                </a:extLst>
              </a:tr>
              <a:tr h="409575">
                <a:tc>
                  <a:txBody>
                    <a:bodyPr/>
                    <a:lstStyle/>
                    <a:p>
                      <a:pPr algn="ctr"/>
                      <a:r>
                        <a:rPr lang="en-US" sz="1400" dirty="0" smtClean="0"/>
                        <a:t>4</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9.8</a:t>
                      </a:r>
                      <a:endParaRPr lang="en-US" sz="1400" dirty="0"/>
                    </a:p>
                  </a:txBody>
                  <a:tcPr/>
                </a:tc>
                <a:tc>
                  <a:txBody>
                    <a:bodyPr/>
                    <a:lstStyle/>
                    <a:p>
                      <a:pPr algn="ctr"/>
                      <a:r>
                        <a:rPr lang="en-US" sz="1400" dirty="0" smtClean="0"/>
                        <a:t>69.0</a:t>
                      </a:r>
                      <a:endParaRPr lang="en-US" sz="1400" dirty="0"/>
                    </a:p>
                  </a:txBody>
                  <a:tcPr/>
                </a:tc>
                <a:tc>
                  <a:txBody>
                    <a:bodyPr/>
                    <a:lstStyle/>
                    <a:p>
                      <a:pPr algn="ctr"/>
                      <a:r>
                        <a:rPr lang="en-US" sz="1400" dirty="0" smtClean="0"/>
                        <a:t>8.3</a:t>
                      </a:r>
                      <a:endParaRPr lang="en-US" sz="1400" dirty="0"/>
                    </a:p>
                  </a:txBody>
                  <a:tcPr/>
                </a:tc>
                <a:tc>
                  <a:txBody>
                    <a:bodyPr/>
                    <a:lstStyle/>
                    <a:p>
                      <a:pPr algn="ctr"/>
                      <a:r>
                        <a:rPr lang="en-US" sz="1400" dirty="0" smtClean="0"/>
                        <a:t>33.3</a:t>
                      </a:r>
                      <a:endParaRPr lang="en-US" sz="1400" dirty="0"/>
                    </a:p>
                  </a:txBody>
                  <a:tcPr/>
                </a:tc>
                <a:extLst>
                  <a:ext uri="{0D108BD9-81ED-4DB2-BD59-A6C34878D82A}">
                    <a16:rowId xmlns:a16="http://schemas.microsoft.com/office/drawing/2014/main" val="2523625535"/>
                  </a:ext>
                </a:extLst>
              </a:tr>
              <a:tr h="409575">
                <a:tc>
                  <a:txBody>
                    <a:bodyPr/>
                    <a:lstStyle/>
                    <a:p>
                      <a:pPr algn="ctr"/>
                      <a:r>
                        <a:rPr lang="en-US" sz="1400" dirty="0" smtClean="0"/>
                        <a:t>5</a:t>
                      </a:r>
                      <a:endParaRPr lang="en-US" sz="1400" dirty="0"/>
                    </a:p>
                  </a:txBody>
                  <a:tcPr/>
                </a:tc>
                <a:tc>
                  <a:txBody>
                    <a:bodyPr/>
                    <a:lstStyle/>
                    <a:p>
                      <a:pPr algn="ctr"/>
                      <a:r>
                        <a:rPr lang="en-US" sz="1400" dirty="0" smtClean="0"/>
                        <a:t>12</a:t>
                      </a:r>
                      <a:endParaRPr lang="en-US" sz="1400" dirty="0"/>
                    </a:p>
                  </a:txBody>
                  <a:tcPr/>
                </a:tc>
                <a:tc>
                  <a:txBody>
                    <a:bodyPr/>
                    <a:lstStyle/>
                    <a:p>
                      <a:pPr algn="ctr"/>
                      <a:r>
                        <a:rPr lang="en-US" sz="1400" dirty="0" smtClean="0"/>
                        <a:t>7.1</a:t>
                      </a:r>
                      <a:endParaRPr lang="en-US" sz="1400" dirty="0"/>
                    </a:p>
                  </a:txBody>
                  <a:tcPr/>
                </a:tc>
                <a:tc>
                  <a:txBody>
                    <a:bodyPr/>
                    <a:lstStyle/>
                    <a:p>
                      <a:pPr algn="ctr"/>
                      <a:r>
                        <a:rPr lang="en-US" sz="1400" dirty="0" smtClean="0"/>
                        <a:t>76.1</a:t>
                      </a:r>
                      <a:endParaRPr lang="en-US" sz="1400" dirty="0"/>
                    </a:p>
                  </a:txBody>
                  <a:tcPr/>
                </a:tc>
                <a:tc>
                  <a:txBody>
                    <a:bodyPr/>
                    <a:lstStyle/>
                    <a:p>
                      <a:pPr algn="ctr"/>
                      <a:r>
                        <a:rPr lang="en-US" sz="1400" dirty="0" smtClean="0"/>
                        <a:t>8.3</a:t>
                      </a:r>
                      <a:endParaRPr lang="en-US" sz="1400" dirty="0"/>
                    </a:p>
                  </a:txBody>
                  <a:tcPr/>
                </a:tc>
                <a:tc>
                  <a:txBody>
                    <a:bodyPr/>
                    <a:lstStyle/>
                    <a:p>
                      <a:pPr algn="ctr"/>
                      <a:r>
                        <a:rPr lang="en-US" sz="1400" dirty="0" smtClean="0"/>
                        <a:t>41.6</a:t>
                      </a:r>
                      <a:endParaRPr lang="en-US" sz="1400" dirty="0"/>
                    </a:p>
                  </a:txBody>
                  <a:tcPr/>
                </a:tc>
                <a:extLst>
                  <a:ext uri="{0D108BD9-81ED-4DB2-BD59-A6C34878D82A}">
                    <a16:rowId xmlns:a16="http://schemas.microsoft.com/office/drawing/2014/main" val="3548097231"/>
                  </a:ext>
                </a:extLst>
              </a:tr>
              <a:tr h="409575">
                <a:tc>
                  <a:txBody>
                    <a:bodyPr/>
                    <a:lstStyle/>
                    <a:p>
                      <a:pPr algn="ctr"/>
                      <a:r>
                        <a:rPr lang="en-US" sz="1400" dirty="0" smtClean="0"/>
                        <a:t>6</a:t>
                      </a:r>
                      <a:endParaRPr lang="en-US" sz="1400" dirty="0"/>
                    </a:p>
                  </a:txBody>
                  <a:tcPr/>
                </a:tc>
                <a:tc>
                  <a:txBody>
                    <a:bodyPr/>
                    <a:lstStyle/>
                    <a:p>
                      <a:pPr algn="ctr"/>
                      <a:r>
                        <a:rPr lang="en-US" sz="1400" dirty="0" smtClean="0"/>
                        <a:t>6</a:t>
                      </a:r>
                      <a:endParaRPr lang="en-US" sz="1400" dirty="0"/>
                    </a:p>
                  </a:txBody>
                  <a:tcPr/>
                </a:tc>
                <a:tc>
                  <a:txBody>
                    <a:bodyPr/>
                    <a:lstStyle/>
                    <a:p>
                      <a:pPr algn="ctr"/>
                      <a:r>
                        <a:rPr lang="en-US" sz="1400" dirty="0" smtClean="0"/>
                        <a:t>5.6</a:t>
                      </a:r>
                      <a:endParaRPr lang="en-US" sz="1400" dirty="0"/>
                    </a:p>
                  </a:txBody>
                  <a:tcPr/>
                </a:tc>
                <a:tc>
                  <a:txBody>
                    <a:bodyPr/>
                    <a:lstStyle/>
                    <a:p>
                      <a:pPr algn="ctr"/>
                      <a:r>
                        <a:rPr lang="en-US" sz="1400" dirty="0" smtClean="0"/>
                        <a:t>81.7</a:t>
                      </a:r>
                      <a:endParaRPr lang="en-US" sz="1400" dirty="0"/>
                    </a:p>
                  </a:txBody>
                  <a:tcPr/>
                </a:tc>
                <a:tc>
                  <a:txBody>
                    <a:bodyPr/>
                    <a:lstStyle/>
                    <a:p>
                      <a:pPr algn="ctr"/>
                      <a:r>
                        <a:rPr lang="en-US" sz="1400" dirty="0" smtClean="0"/>
                        <a:t>8.4</a:t>
                      </a:r>
                      <a:endParaRPr lang="en-US" sz="1400" dirty="0"/>
                    </a:p>
                  </a:txBody>
                  <a:tcPr/>
                </a:tc>
                <a:tc>
                  <a:txBody>
                    <a:bodyPr/>
                    <a:lstStyle/>
                    <a:p>
                      <a:pPr algn="ctr"/>
                      <a:r>
                        <a:rPr lang="en-US" sz="1400" dirty="0" smtClean="0"/>
                        <a:t>50.0</a:t>
                      </a:r>
                      <a:endParaRPr lang="en-US" sz="1400" dirty="0"/>
                    </a:p>
                  </a:txBody>
                  <a:tcPr/>
                </a:tc>
                <a:extLst>
                  <a:ext uri="{0D108BD9-81ED-4DB2-BD59-A6C34878D82A}">
                    <a16:rowId xmlns:a16="http://schemas.microsoft.com/office/drawing/2014/main" val="1129023312"/>
                  </a:ext>
                </a:extLst>
              </a:tr>
            </a:tbl>
          </a:graphicData>
        </a:graphic>
      </p:graphicFrame>
    </p:spTree>
    <p:extLst>
      <p:ext uri="{BB962C8B-B14F-4D97-AF65-F5344CB8AC3E}">
        <p14:creationId xmlns:p14="http://schemas.microsoft.com/office/powerpoint/2010/main" val="38071619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1905000" y="285750"/>
            <a:ext cx="6096000" cy="461665"/>
          </a:xfrm>
          <a:prstGeom prst="rect">
            <a:avLst/>
          </a:prstGeom>
          <a:noFill/>
        </p:spPr>
        <p:txBody>
          <a:bodyPr wrap="square" rtlCol="0">
            <a:spAutoFit/>
          </a:bodyPr>
          <a:lstStyle/>
          <a:p>
            <a:pPr marL="511175" indent="-454025"/>
            <a:r>
              <a:rPr lang="en-US" sz="2400" dirty="0" smtClean="0"/>
              <a:t>Determination of cummulative percentage:</a:t>
            </a:r>
          </a:p>
        </p:txBody>
      </p:sp>
      <p:graphicFrame>
        <p:nvGraphicFramePr>
          <p:cNvPr id="8" name="Table 7"/>
          <p:cNvGraphicFramePr>
            <a:graphicFrameLocks noGrp="1"/>
          </p:cNvGraphicFramePr>
          <p:nvPr>
            <p:extLst/>
          </p:nvPr>
        </p:nvGraphicFramePr>
        <p:xfrm>
          <a:off x="1436483" y="986649"/>
          <a:ext cx="6216768" cy="2867025"/>
        </p:xfrm>
        <a:graphic>
          <a:graphicData uri="http://schemas.openxmlformats.org/drawingml/2006/table">
            <a:tbl>
              <a:tblPr firstRow="1" bandRow="1">
                <a:tableStyleId>{5940675A-B579-460E-94D1-54222C63F5DA}</a:tableStyleId>
              </a:tblPr>
              <a:tblGrid>
                <a:gridCol w="1036128">
                  <a:extLst>
                    <a:ext uri="{9D8B030D-6E8A-4147-A177-3AD203B41FA5}">
                      <a16:colId xmlns:a16="http://schemas.microsoft.com/office/drawing/2014/main" val="2811855918"/>
                    </a:ext>
                  </a:extLst>
                </a:gridCol>
                <a:gridCol w="1036128">
                  <a:extLst>
                    <a:ext uri="{9D8B030D-6E8A-4147-A177-3AD203B41FA5}">
                      <a16:colId xmlns:a16="http://schemas.microsoft.com/office/drawing/2014/main" val="3402457180"/>
                    </a:ext>
                  </a:extLst>
                </a:gridCol>
                <a:gridCol w="1036128">
                  <a:extLst>
                    <a:ext uri="{9D8B030D-6E8A-4147-A177-3AD203B41FA5}">
                      <a16:colId xmlns:a16="http://schemas.microsoft.com/office/drawing/2014/main" val="3285077765"/>
                    </a:ext>
                  </a:extLst>
                </a:gridCol>
                <a:gridCol w="1036128">
                  <a:extLst>
                    <a:ext uri="{9D8B030D-6E8A-4147-A177-3AD203B41FA5}">
                      <a16:colId xmlns:a16="http://schemas.microsoft.com/office/drawing/2014/main" val="2766343407"/>
                    </a:ext>
                  </a:extLst>
                </a:gridCol>
                <a:gridCol w="1036128">
                  <a:extLst>
                    <a:ext uri="{9D8B030D-6E8A-4147-A177-3AD203B41FA5}">
                      <a16:colId xmlns:a16="http://schemas.microsoft.com/office/drawing/2014/main" val="2988401059"/>
                    </a:ext>
                  </a:extLst>
                </a:gridCol>
                <a:gridCol w="1036128">
                  <a:extLst>
                    <a:ext uri="{9D8B030D-6E8A-4147-A177-3AD203B41FA5}">
                      <a16:colId xmlns:a16="http://schemas.microsoft.com/office/drawing/2014/main" val="138124626"/>
                    </a:ext>
                  </a:extLst>
                </a:gridCol>
              </a:tblGrid>
              <a:tr h="409575">
                <a:tc>
                  <a:txBody>
                    <a:bodyPr/>
                    <a:lstStyle/>
                    <a:p>
                      <a:pPr algn="ctr"/>
                      <a:r>
                        <a:rPr lang="en-US" sz="1400" b="1" dirty="0" smtClean="0"/>
                        <a:t>Rank</a:t>
                      </a:r>
                      <a:endParaRPr lang="en-US" sz="1400" b="1" dirty="0"/>
                    </a:p>
                  </a:txBody>
                  <a:tcPr/>
                </a:tc>
                <a:tc>
                  <a:txBody>
                    <a:bodyPr/>
                    <a:lstStyle/>
                    <a:p>
                      <a:pPr algn="ctr"/>
                      <a:r>
                        <a:rPr lang="en-US" sz="1400" b="1" dirty="0" smtClean="0"/>
                        <a:t>Item no.</a:t>
                      </a:r>
                      <a:endParaRPr lang="en-US" sz="1400" b="1" dirty="0"/>
                    </a:p>
                  </a:txBody>
                  <a:tcPr/>
                </a:tc>
                <a:tc>
                  <a:txBody>
                    <a:bodyPr/>
                    <a:lstStyle/>
                    <a:p>
                      <a:pPr algn="ctr"/>
                      <a:r>
                        <a:rPr lang="en-US" sz="1400" b="1" dirty="0" smtClean="0"/>
                        <a:t>%</a:t>
                      </a:r>
                      <a:r>
                        <a:rPr lang="en-US" sz="1400" b="1" baseline="0" dirty="0" smtClean="0"/>
                        <a:t> value</a:t>
                      </a:r>
                      <a:endParaRPr lang="en-US" sz="1400" b="1" dirty="0"/>
                    </a:p>
                  </a:txBody>
                  <a:tcPr/>
                </a:tc>
                <a:tc>
                  <a:txBody>
                    <a:bodyPr/>
                    <a:lstStyle/>
                    <a:p>
                      <a:pPr algn="ctr"/>
                      <a:r>
                        <a:rPr lang="en-US" sz="1400" b="1" dirty="0" smtClean="0"/>
                        <a:t>Cum. Value</a:t>
                      </a:r>
                      <a:endParaRPr lang="en-US" sz="1400" b="1" dirty="0"/>
                    </a:p>
                  </a:txBody>
                  <a:tcPr/>
                </a:tc>
                <a:tc>
                  <a:txBody>
                    <a:bodyPr/>
                    <a:lstStyle/>
                    <a:p>
                      <a:pPr algn="ctr"/>
                      <a:r>
                        <a:rPr lang="en-US" sz="1400" b="1" dirty="0" smtClean="0"/>
                        <a:t>% of items</a:t>
                      </a:r>
                      <a:endParaRPr lang="en-US" sz="1400" b="1" dirty="0"/>
                    </a:p>
                  </a:txBody>
                  <a:tcPr/>
                </a:tc>
                <a:tc>
                  <a:txBody>
                    <a:bodyPr/>
                    <a:lstStyle/>
                    <a:p>
                      <a:pPr algn="ctr"/>
                      <a:r>
                        <a:rPr lang="en-US" sz="1400" b="1" dirty="0" smtClean="0"/>
                        <a:t>Cum. Items</a:t>
                      </a:r>
                      <a:endParaRPr lang="en-US" sz="1400" b="1" dirty="0"/>
                    </a:p>
                  </a:txBody>
                  <a:tcPr/>
                </a:tc>
                <a:extLst>
                  <a:ext uri="{0D108BD9-81ED-4DB2-BD59-A6C34878D82A}">
                    <a16:rowId xmlns:a16="http://schemas.microsoft.com/office/drawing/2014/main" val="3094376857"/>
                  </a:ext>
                </a:extLst>
              </a:tr>
              <a:tr h="409575">
                <a:tc>
                  <a:txBody>
                    <a:bodyPr/>
                    <a:lstStyle/>
                    <a:p>
                      <a:pPr algn="ctr"/>
                      <a:r>
                        <a:rPr lang="en-US" sz="1400" dirty="0" smtClean="0"/>
                        <a:t>7</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4.2</a:t>
                      </a:r>
                      <a:endParaRPr lang="en-US" sz="1400" dirty="0"/>
                    </a:p>
                  </a:txBody>
                  <a:tcPr/>
                </a:tc>
                <a:tc>
                  <a:txBody>
                    <a:bodyPr/>
                    <a:lstStyle/>
                    <a:p>
                      <a:pPr algn="ctr"/>
                      <a:r>
                        <a:rPr lang="en-US" sz="1400" dirty="0" smtClean="0"/>
                        <a:t>85.9</a:t>
                      </a:r>
                      <a:endParaRPr lang="en-US" sz="1400" dirty="0"/>
                    </a:p>
                  </a:txBody>
                  <a:tcPr/>
                </a:tc>
                <a:tc>
                  <a:txBody>
                    <a:bodyPr/>
                    <a:lstStyle/>
                    <a:p>
                      <a:pPr algn="ctr"/>
                      <a:r>
                        <a:rPr lang="en-US" sz="1400" dirty="0" smtClean="0"/>
                        <a:t>8.3</a:t>
                      </a:r>
                      <a:endParaRPr lang="en-US" sz="1400" dirty="0"/>
                    </a:p>
                  </a:txBody>
                  <a:tcPr/>
                </a:tc>
                <a:tc>
                  <a:txBody>
                    <a:bodyPr/>
                    <a:lstStyle/>
                    <a:p>
                      <a:pPr algn="ctr"/>
                      <a:r>
                        <a:rPr lang="en-US" sz="1400" dirty="0" smtClean="0"/>
                        <a:t>58.3</a:t>
                      </a:r>
                      <a:endParaRPr lang="en-US" sz="1400" dirty="0"/>
                    </a:p>
                  </a:txBody>
                  <a:tcPr/>
                </a:tc>
                <a:extLst>
                  <a:ext uri="{0D108BD9-81ED-4DB2-BD59-A6C34878D82A}">
                    <a16:rowId xmlns:a16="http://schemas.microsoft.com/office/drawing/2014/main" val="1542108895"/>
                  </a:ext>
                </a:extLst>
              </a:tr>
              <a:tr h="409575">
                <a:tc>
                  <a:txBody>
                    <a:bodyPr/>
                    <a:lstStyle/>
                    <a:p>
                      <a:pPr algn="ctr"/>
                      <a:r>
                        <a:rPr lang="en-US" sz="1400" dirty="0" smtClean="0"/>
                        <a:t>8</a:t>
                      </a:r>
                      <a:endParaRPr lang="en-US" sz="1400" dirty="0"/>
                    </a:p>
                  </a:txBody>
                  <a:tcPr/>
                </a:tc>
                <a:tc>
                  <a:txBody>
                    <a:bodyPr/>
                    <a:lstStyle/>
                    <a:p>
                      <a:pPr algn="ctr"/>
                      <a:r>
                        <a:rPr lang="en-US" sz="1400" dirty="0" smtClean="0"/>
                        <a:t>4</a:t>
                      </a:r>
                      <a:endParaRPr lang="en-US" sz="1400" dirty="0"/>
                    </a:p>
                  </a:txBody>
                  <a:tcPr/>
                </a:tc>
                <a:tc>
                  <a:txBody>
                    <a:bodyPr/>
                    <a:lstStyle/>
                    <a:p>
                      <a:pPr algn="ctr"/>
                      <a:r>
                        <a:rPr lang="en-US" sz="1400" dirty="0" smtClean="0"/>
                        <a:t>3.7</a:t>
                      </a:r>
                      <a:endParaRPr lang="en-US" sz="1400" dirty="0"/>
                    </a:p>
                  </a:txBody>
                  <a:tcPr/>
                </a:tc>
                <a:tc>
                  <a:txBody>
                    <a:bodyPr/>
                    <a:lstStyle/>
                    <a:p>
                      <a:pPr algn="ctr"/>
                      <a:r>
                        <a:rPr lang="en-US" sz="1400" dirty="0" smtClean="0"/>
                        <a:t>89.6</a:t>
                      </a:r>
                      <a:endParaRPr lang="en-US" sz="1400" dirty="0"/>
                    </a:p>
                  </a:txBody>
                  <a:tcPr/>
                </a:tc>
                <a:tc>
                  <a:txBody>
                    <a:bodyPr/>
                    <a:lstStyle/>
                    <a:p>
                      <a:pPr algn="ctr"/>
                      <a:r>
                        <a:rPr lang="en-US" sz="1400" dirty="0" smtClean="0"/>
                        <a:t>8.3</a:t>
                      </a:r>
                      <a:endParaRPr lang="en-US" sz="1400" dirty="0"/>
                    </a:p>
                  </a:txBody>
                  <a:tcPr/>
                </a:tc>
                <a:tc>
                  <a:txBody>
                    <a:bodyPr/>
                    <a:lstStyle/>
                    <a:p>
                      <a:pPr algn="ctr"/>
                      <a:r>
                        <a:rPr lang="en-US" sz="1400" dirty="0" smtClean="0"/>
                        <a:t>66.6</a:t>
                      </a:r>
                      <a:endParaRPr lang="en-US" sz="1400" dirty="0"/>
                    </a:p>
                  </a:txBody>
                  <a:tcPr/>
                </a:tc>
                <a:extLst>
                  <a:ext uri="{0D108BD9-81ED-4DB2-BD59-A6C34878D82A}">
                    <a16:rowId xmlns:a16="http://schemas.microsoft.com/office/drawing/2014/main" val="3327773237"/>
                  </a:ext>
                </a:extLst>
              </a:tr>
              <a:tr h="409575">
                <a:tc>
                  <a:txBody>
                    <a:bodyPr/>
                    <a:lstStyle/>
                    <a:p>
                      <a:pPr algn="ctr"/>
                      <a:r>
                        <a:rPr lang="en-US" sz="1400" dirty="0" smtClean="0"/>
                        <a:t>9</a:t>
                      </a:r>
                      <a:endParaRPr lang="en-US" sz="1400" dirty="0"/>
                    </a:p>
                  </a:txBody>
                  <a:tcPr/>
                </a:tc>
                <a:tc>
                  <a:txBody>
                    <a:bodyPr/>
                    <a:lstStyle/>
                    <a:p>
                      <a:pPr algn="ctr"/>
                      <a:r>
                        <a:rPr lang="en-US" sz="1400" dirty="0" smtClean="0"/>
                        <a:t>7</a:t>
                      </a:r>
                      <a:endParaRPr lang="en-US" sz="1400" dirty="0"/>
                    </a:p>
                  </a:txBody>
                  <a:tcPr/>
                </a:tc>
                <a:tc>
                  <a:txBody>
                    <a:bodyPr/>
                    <a:lstStyle/>
                    <a:p>
                      <a:pPr algn="ctr"/>
                      <a:r>
                        <a:rPr lang="en-US" sz="1400" dirty="0" smtClean="0"/>
                        <a:t>3.4</a:t>
                      </a:r>
                      <a:endParaRPr lang="en-US" sz="1400" dirty="0"/>
                    </a:p>
                  </a:txBody>
                  <a:tcPr/>
                </a:tc>
                <a:tc>
                  <a:txBody>
                    <a:bodyPr/>
                    <a:lstStyle/>
                    <a:p>
                      <a:pPr algn="ctr"/>
                      <a:r>
                        <a:rPr lang="en-US" sz="1400" dirty="0" smtClean="0"/>
                        <a:t>93.0</a:t>
                      </a:r>
                      <a:endParaRPr lang="en-US" sz="1400" dirty="0"/>
                    </a:p>
                  </a:txBody>
                  <a:tcPr/>
                </a:tc>
                <a:tc>
                  <a:txBody>
                    <a:bodyPr/>
                    <a:lstStyle/>
                    <a:p>
                      <a:pPr algn="ctr"/>
                      <a:r>
                        <a:rPr lang="en-US" sz="1400" dirty="0" smtClean="0"/>
                        <a:t>8.4</a:t>
                      </a:r>
                      <a:endParaRPr lang="en-US" sz="1400" dirty="0"/>
                    </a:p>
                  </a:txBody>
                  <a:tcPr/>
                </a:tc>
                <a:tc>
                  <a:txBody>
                    <a:bodyPr/>
                    <a:lstStyle/>
                    <a:p>
                      <a:pPr algn="ctr"/>
                      <a:r>
                        <a:rPr lang="en-US" sz="1400" dirty="0" smtClean="0"/>
                        <a:t>75.0</a:t>
                      </a:r>
                      <a:endParaRPr lang="en-US" sz="1400" dirty="0"/>
                    </a:p>
                  </a:txBody>
                  <a:tcPr/>
                </a:tc>
                <a:extLst>
                  <a:ext uri="{0D108BD9-81ED-4DB2-BD59-A6C34878D82A}">
                    <a16:rowId xmlns:a16="http://schemas.microsoft.com/office/drawing/2014/main" val="2851756014"/>
                  </a:ext>
                </a:extLst>
              </a:tr>
              <a:tr h="409575">
                <a:tc>
                  <a:txBody>
                    <a:bodyPr/>
                    <a:lstStyle/>
                    <a:p>
                      <a:pPr algn="ctr"/>
                      <a:r>
                        <a:rPr lang="en-US" sz="1400" dirty="0" smtClean="0"/>
                        <a:t>10</a:t>
                      </a:r>
                      <a:endParaRPr lang="en-US" sz="1400" dirty="0"/>
                    </a:p>
                  </a:txBody>
                  <a:tcPr/>
                </a:tc>
                <a:tc>
                  <a:txBody>
                    <a:bodyPr/>
                    <a:lstStyle/>
                    <a:p>
                      <a:pPr algn="ctr"/>
                      <a:r>
                        <a:rPr lang="en-US" sz="1400" dirty="0" smtClean="0"/>
                        <a:t>10</a:t>
                      </a:r>
                      <a:endParaRPr lang="en-US" sz="1400" dirty="0"/>
                    </a:p>
                  </a:txBody>
                  <a:tcPr/>
                </a:tc>
                <a:tc>
                  <a:txBody>
                    <a:bodyPr/>
                    <a:lstStyle/>
                    <a:p>
                      <a:pPr algn="ctr"/>
                      <a:r>
                        <a:rPr lang="en-US" sz="1400" dirty="0" smtClean="0"/>
                        <a:t>3.3</a:t>
                      </a:r>
                      <a:endParaRPr lang="en-US" sz="1400" dirty="0"/>
                    </a:p>
                  </a:txBody>
                  <a:tcPr/>
                </a:tc>
                <a:tc>
                  <a:txBody>
                    <a:bodyPr/>
                    <a:lstStyle/>
                    <a:p>
                      <a:pPr algn="ctr"/>
                      <a:r>
                        <a:rPr lang="en-US" sz="1400" dirty="0" smtClean="0"/>
                        <a:t>96.3</a:t>
                      </a:r>
                      <a:endParaRPr lang="en-US" sz="1400" dirty="0"/>
                    </a:p>
                  </a:txBody>
                  <a:tcPr/>
                </a:tc>
                <a:tc>
                  <a:txBody>
                    <a:bodyPr/>
                    <a:lstStyle/>
                    <a:p>
                      <a:pPr algn="ctr"/>
                      <a:r>
                        <a:rPr lang="en-US" sz="1400" dirty="0" smtClean="0"/>
                        <a:t>8.3</a:t>
                      </a:r>
                      <a:endParaRPr lang="en-US" sz="1400" dirty="0"/>
                    </a:p>
                  </a:txBody>
                  <a:tcPr/>
                </a:tc>
                <a:tc>
                  <a:txBody>
                    <a:bodyPr/>
                    <a:lstStyle/>
                    <a:p>
                      <a:pPr algn="ctr"/>
                      <a:r>
                        <a:rPr lang="en-US" sz="1400" dirty="0" smtClean="0"/>
                        <a:t>83.3</a:t>
                      </a:r>
                      <a:endParaRPr lang="en-US" sz="1400" dirty="0"/>
                    </a:p>
                  </a:txBody>
                  <a:tcPr/>
                </a:tc>
                <a:extLst>
                  <a:ext uri="{0D108BD9-81ED-4DB2-BD59-A6C34878D82A}">
                    <a16:rowId xmlns:a16="http://schemas.microsoft.com/office/drawing/2014/main" val="2523625535"/>
                  </a:ext>
                </a:extLst>
              </a:tr>
              <a:tr h="409575">
                <a:tc>
                  <a:txBody>
                    <a:bodyPr/>
                    <a:lstStyle/>
                    <a:p>
                      <a:pPr algn="ctr"/>
                      <a:r>
                        <a:rPr lang="en-US" sz="1400" dirty="0" smtClean="0"/>
                        <a:t>11</a:t>
                      </a:r>
                      <a:endParaRPr lang="en-US" sz="1400" dirty="0"/>
                    </a:p>
                  </a:txBody>
                  <a:tcPr/>
                </a:tc>
                <a:tc>
                  <a:txBody>
                    <a:bodyPr/>
                    <a:lstStyle/>
                    <a:p>
                      <a:pPr algn="ctr"/>
                      <a:r>
                        <a:rPr lang="en-US" sz="1400" dirty="0" smtClean="0"/>
                        <a:t>8</a:t>
                      </a:r>
                      <a:endParaRPr lang="en-US" sz="1400" dirty="0"/>
                    </a:p>
                  </a:txBody>
                  <a:tcPr/>
                </a:tc>
                <a:tc>
                  <a:txBody>
                    <a:bodyPr/>
                    <a:lstStyle/>
                    <a:p>
                      <a:pPr algn="ctr"/>
                      <a:r>
                        <a:rPr lang="en-US" sz="1400" dirty="0" smtClean="0"/>
                        <a:t>3.0</a:t>
                      </a:r>
                      <a:endParaRPr lang="en-US" sz="1400" dirty="0"/>
                    </a:p>
                  </a:txBody>
                  <a:tcPr/>
                </a:tc>
                <a:tc>
                  <a:txBody>
                    <a:bodyPr/>
                    <a:lstStyle/>
                    <a:p>
                      <a:pPr algn="ctr"/>
                      <a:r>
                        <a:rPr lang="en-US" sz="1400" dirty="0" smtClean="0"/>
                        <a:t>99.3</a:t>
                      </a:r>
                      <a:endParaRPr lang="en-US" sz="1400" dirty="0"/>
                    </a:p>
                  </a:txBody>
                  <a:tcPr/>
                </a:tc>
                <a:tc>
                  <a:txBody>
                    <a:bodyPr/>
                    <a:lstStyle/>
                    <a:p>
                      <a:pPr algn="ctr"/>
                      <a:r>
                        <a:rPr lang="en-US" sz="1400" dirty="0" smtClean="0"/>
                        <a:t>8.3</a:t>
                      </a:r>
                      <a:endParaRPr lang="en-US" sz="1400" dirty="0"/>
                    </a:p>
                  </a:txBody>
                  <a:tcPr/>
                </a:tc>
                <a:tc>
                  <a:txBody>
                    <a:bodyPr/>
                    <a:lstStyle/>
                    <a:p>
                      <a:pPr algn="ctr"/>
                      <a:r>
                        <a:rPr lang="en-US" sz="1400" dirty="0" smtClean="0"/>
                        <a:t>91.6</a:t>
                      </a:r>
                      <a:endParaRPr lang="en-US" sz="1400" dirty="0"/>
                    </a:p>
                  </a:txBody>
                  <a:tcPr/>
                </a:tc>
                <a:extLst>
                  <a:ext uri="{0D108BD9-81ED-4DB2-BD59-A6C34878D82A}">
                    <a16:rowId xmlns:a16="http://schemas.microsoft.com/office/drawing/2014/main" val="3548097231"/>
                  </a:ext>
                </a:extLst>
              </a:tr>
              <a:tr h="409575">
                <a:tc>
                  <a:txBody>
                    <a:bodyPr/>
                    <a:lstStyle/>
                    <a:p>
                      <a:pPr algn="ctr"/>
                      <a:r>
                        <a:rPr lang="en-US" sz="1400" dirty="0" smtClean="0"/>
                        <a:t>12</a:t>
                      </a:r>
                      <a:endParaRPr lang="en-US" sz="1400" dirty="0"/>
                    </a:p>
                  </a:txBody>
                  <a:tcPr/>
                </a:tc>
                <a:tc>
                  <a:txBody>
                    <a:bodyPr/>
                    <a:lstStyle/>
                    <a:p>
                      <a:pPr algn="ctr"/>
                      <a:r>
                        <a:rPr lang="en-US" sz="1400" dirty="0" smtClean="0"/>
                        <a:t>9</a:t>
                      </a:r>
                      <a:endParaRPr lang="en-US" sz="1400" dirty="0"/>
                    </a:p>
                  </a:txBody>
                  <a:tcPr/>
                </a:tc>
                <a:tc>
                  <a:txBody>
                    <a:bodyPr/>
                    <a:lstStyle/>
                    <a:p>
                      <a:pPr algn="ctr"/>
                      <a:r>
                        <a:rPr lang="en-US" sz="1400" dirty="0" smtClean="0"/>
                        <a:t>0.7</a:t>
                      </a:r>
                      <a:endParaRPr lang="en-US" sz="1400" dirty="0"/>
                    </a:p>
                  </a:txBody>
                  <a:tcPr/>
                </a:tc>
                <a:tc>
                  <a:txBody>
                    <a:bodyPr/>
                    <a:lstStyle/>
                    <a:p>
                      <a:pPr algn="ctr"/>
                      <a:r>
                        <a:rPr lang="en-US" sz="1400" dirty="0" smtClean="0"/>
                        <a:t>100.0</a:t>
                      </a:r>
                      <a:endParaRPr lang="en-US" sz="1400" dirty="0"/>
                    </a:p>
                  </a:txBody>
                  <a:tcPr/>
                </a:tc>
                <a:tc>
                  <a:txBody>
                    <a:bodyPr/>
                    <a:lstStyle/>
                    <a:p>
                      <a:pPr algn="ctr"/>
                      <a:r>
                        <a:rPr lang="en-US" sz="1400" dirty="0" smtClean="0"/>
                        <a:t>8.4</a:t>
                      </a:r>
                      <a:endParaRPr lang="en-US" sz="1400" dirty="0"/>
                    </a:p>
                  </a:txBody>
                  <a:tcPr/>
                </a:tc>
                <a:tc>
                  <a:txBody>
                    <a:bodyPr/>
                    <a:lstStyle/>
                    <a:p>
                      <a:pPr algn="ctr"/>
                      <a:r>
                        <a:rPr lang="en-US" sz="1400" dirty="0" smtClean="0"/>
                        <a:t>100.0</a:t>
                      </a:r>
                      <a:endParaRPr lang="en-US" sz="1400" dirty="0"/>
                    </a:p>
                  </a:txBody>
                  <a:tcPr/>
                </a:tc>
                <a:extLst>
                  <a:ext uri="{0D108BD9-81ED-4DB2-BD59-A6C34878D82A}">
                    <a16:rowId xmlns:a16="http://schemas.microsoft.com/office/drawing/2014/main" val="1129023312"/>
                  </a:ext>
                </a:extLst>
              </a:tr>
            </a:tbl>
          </a:graphicData>
        </a:graphic>
      </p:graphicFrame>
    </p:spTree>
    <p:extLst>
      <p:ext uri="{BB962C8B-B14F-4D97-AF65-F5344CB8AC3E}">
        <p14:creationId xmlns:p14="http://schemas.microsoft.com/office/powerpoint/2010/main" val="28646355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609600" y="438150"/>
            <a:ext cx="6019800" cy="461665"/>
          </a:xfrm>
          <a:prstGeom prst="rect">
            <a:avLst/>
          </a:prstGeom>
          <a:noFill/>
        </p:spPr>
        <p:txBody>
          <a:bodyPr wrap="square" rtlCol="0">
            <a:spAutoFit/>
          </a:bodyPr>
          <a:lstStyle/>
          <a:p>
            <a:pPr marL="511175" indent="-454025"/>
            <a:r>
              <a:rPr lang="en-US" sz="2400" b="1" dirty="0" smtClean="0"/>
              <a:t>A-B-C curve is shown below:</a:t>
            </a:r>
          </a:p>
        </p:txBody>
      </p:sp>
      <p:grpSp>
        <p:nvGrpSpPr>
          <p:cNvPr id="101" name="Group 100"/>
          <p:cNvGrpSpPr/>
          <p:nvPr/>
        </p:nvGrpSpPr>
        <p:grpSpPr>
          <a:xfrm>
            <a:off x="2133600" y="1116751"/>
            <a:ext cx="4142373" cy="3049968"/>
            <a:chOff x="2114069" y="1003816"/>
            <a:chExt cx="4142373" cy="3049968"/>
          </a:xfrm>
        </p:grpSpPr>
        <p:grpSp>
          <p:nvGrpSpPr>
            <p:cNvPr id="97" name="Group 96"/>
            <p:cNvGrpSpPr/>
            <p:nvPr/>
          </p:nvGrpSpPr>
          <p:grpSpPr>
            <a:xfrm>
              <a:off x="2114069" y="1003816"/>
              <a:ext cx="4142373" cy="3049968"/>
              <a:chOff x="2114069" y="1003816"/>
              <a:chExt cx="4142373" cy="3049968"/>
            </a:xfrm>
          </p:grpSpPr>
          <p:cxnSp>
            <p:nvCxnSpPr>
              <p:cNvPr id="39" name="Straight Connector 38"/>
              <p:cNvCxnSpPr/>
              <p:nvPr/>
            </p:nvCxnSpPr>
            <p:spPr>
              <a:xfrm flipH="1">
                <a:off x="2522376" y="211455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flipV="1">
                <a:off x="2675188" y="1047750"/>
                <a:ext cx="3497012" cy="13821"/>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96" name="Group 95"/>
              <p:cNvGrpSpPr/>
              <p:nvPr/>
            </p:nvGrpSpPr>
            <p:grpSpPr>
              <a:xfrm>
                <a:off x="2114069" y="1003816"/>
                <a:ext cx="4142373" cy="3049968"/>
                <a:chOff x="2114069" y="1003816"/>
                <a:chExt cx="4142373" cy="3049968"/>
              </a:xfrm>
            </p:grpSpPr>
            <p:grpSp>
              <p:nvGrpSpPr>
                <p:cNvPr id="78" name="Group 77"/>
                <p:cNvGrpSpPr/>
                <p:nvPr/>
              </p:nvGrpSpPr>
              <p:grpSpPr>
                <a:xfrm>
                  <a:off x="2514600" y="1047749"/>
                  <a:ext cx="3657600" cy="2667001"/>
                  <a:chOff x="2514600" y="1047749"/>
                  <a:chExt cx="3657600" cy="2667001"/>
                </a:xfrm>
              </p:grpSpPr>
              <p:cxnSp>
                <p:nvCxnSpPr>
                  <p:cNvPr id="37" name="Straight Connector 36"/>
                  <p:cNvCxnSpPr/>
                  <p:nvPr/>
                </p:nvCxnSpPr>
                <p:spPr>
                  <a:xfrm flipV="1">
                    <a:off x="3506755" y="2114550"/>
                    <a:ext cx="0" cy="152400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2662335" y="2114549"/>
                    <a:ext cx="844420"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V="1">
                    <a:off x="4421155" y="1504950"/>
                    <a:ext cx="0" cy="2126908"/>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590800" y="1504950"/>
                    <a:ext cx="1830355"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47" name="Straight Connector 46"/>
                  <p:cNvCxnSpPr>
                    <a:endCxn id="63" idx="2"/>
                  </p:cNvCxnSpPr>
                  <p:nvPr/>
                </p:nvCxnSpPr>
                <p:spPr>
                  <a:xfrm flipV="1">
                    <a:off x="6172200" y="1047749"/>
                    <a:ext cx="0" cy="2619184"/>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V="1">
                    <a:off x="2590800" y="2114549"/>
                    <a:ext cx="915177" cy="1517308"/>
                  </a:xfrm>
                  <a:prstGeom prst="line">
                    <a:avLst/>
                  </a:prstGeom>
                </p:spPr>
                <p:style>
                  <a:lnRef idx="1">
                    <a:schemeClr val="dk1"/>
                  </a:lnRef>
                  <a:fillRef idx="0">
                    <a:schemeClr val="dk1"/>
                  </a:fillRef>
                  <a:effectRef idx="0">
                    <a:schemeClr val="dk1"/>
                  </a:effectRef>
                  <a:fontRef idx="minor">
                    <a:schemeClr val="tx1"/>
                  </a:fontRef>
                </p:style>
              </p:cxnSp>
              <p:grpSp>
                <p:nvGrpSpPr>
                  <p:cNvPr id="77" name="Group 76"/>
                  <p:cNvGrpSpPr/>
                  <p:nvPr/>
                </p:nvGrpSpPr>
                <p:grpSpPr>
                  <a:xfrm>
                    <a:off x="2514600" y="1047749"/>
                    <a:ext cx="3657600" cy="2667001"/>
                    <a:chOff x="2514600" y="1047749"/>
                    <a:chExt cx="3657600" cy="2667001"/>
                  </a:xfrm>
                </p:grpSpPr>
                <p:grpSp>
                  <p:nvGrpSpPr>
                    <p:cNvPr id="35" name="Group 34"/>
                    <p:cNvGrpSpPr/>
                    <p:nvPr/>
                  </p:nvGrpSpPr>
                  <p:grpSpPr>
                    <a:xfrm>
                      <a:off x="2514600" y="1047750"/>
                      <a:ext cx="3657600" cy="2667000"/>
                      <a:chOff x="1370045" y="1047750"/>
                      <a:chExt cx="3657600" cy="2667000"/>
                    </a:xfrm>
                  </p:grpSpPr>
                  <p:cxnSp>
                    <p:nvCxnSpPr>
                      <p:cNvPr id="5" name="Straight Arrow Connector 4"/>
                      <p:cNvCxnSpPr/>
                      <p:nvPr/>
                    </p:nvCxnSpPr>
                    <p:spPr>
                      <a:xfrm flipV="1">
                        <a:off x="1447800" y="1047750"/>
                        <a:ext cx="0" cy="2590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1447800" y="3638550"/>
                        <a:ext cx="35798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4724400" y="3562350"/>
                        <a:ext cx="0" cy="152400"/>
                      </a:xfrm>
                      <a:prstGeom prst="line">
                        <a:avLst/>
                      </a:prstGeom>
                    </p:spPr>
                    <p:style>
                      <a:lnRef idx="1">
                        <a:schemeClr val="dk1"/>
                      </a:lnRef>
                      <a:fillRef idx="0">
                        <a:schemeClr val="dk1"/>
                      </a:fillRef>
                      <a:effectRef idx="0">
                        <a:schemeClr val="dk1"/>
                      </a:effectRef>
                      <a:fontRef idx="minor">
                        <a:schemeClr val="tx1"/>
                      </a:fontRef>
                    </p:style>
                  </p:cxnSp>
                  <p:grpSp>
                    <p:nvGrpSpPr>
                      <p:cNvPr id="26" name="Group 25"/>
                      <p:cNvGrpSpPr/>
                      <p:nvPr/>
                    </p:nvGrpSpPr>
                    <p:grpSpPr>
                      <a:xfrm>
                        <a:off x="1752600" y="3555657"/>
                        <a:ext cx="2667000" cy="159093"/>
                        <a:chOff x="1752600" y="3555657"/>
                        <a:chExt cx="2667000" cy="159093"/>
                      </a:xfrm>
                    </p:grpSpPr>
                    <p:cxnSp>
                      <p:nvCxnSpPr>
                        <p:cNvPr id="14" name="Straight Connector 13"/>
                        <p:cNvCxnSpPr/>
                        <p:nvPr/>
                      </p:nvCxnSpPr>
                      <p:spPr>
                        <a:xfrm>
                          <a:off x="3276600" y="3562350"/>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657600" y="3555657"/>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4038600" y="3555657"/>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419600" y="3562350"/>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1752600" y="3555657"/>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133600" y="3562350"/>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2514600" y="3562350"/>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2895600" y="3555657"/>
                          <a:ext cx="0" cy="152400"/>
                        </a:xfrm>
                        <a:prstGeom prst="line">
                          <a:avLst/>
                        </a:prstGeom>
                      </p:spPr>
                      <p:style>
                        <a:lnRef idx="1">
                          <a:schemeClr val="dk1"/>
                        </a:lnRef>
                        <a:fillRef idx="0">
                          <a:schemeClr val="dk1"/>
                        </a:fillRef>
                        <a:effectRef idx="0">
                          <a:schemeClr val="dk1"/>
                        </a:effectRef>
                        <a:fontRef idx="minor">
                          <a:schemeClr val="tx1"/>
                        </a:fontRef>
                      </p:style>
                    </p:cxnSp>
                  </p:grpSp>
                  <p:cxnSp>
                    <p:nvCxnSpPr>
                      <p:cNvPr id="27" name="Straight Connector 26"/>
                      <p:cNvCxnSpPr/>
                      <p:nvPr/>
                    </p:nvCxnSpPr>
                    <p:spPr>
                      <a:xfrm flipH="1">
                        <a:off x="1371600" y="241935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1371600" y="1050471"/>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H="1">
                        <a:off x="1370045" y="165735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1370045" y="1352550"/>
                        <a:ext cx="152400" cy="0"/>
                      </a:xfrm>
                      <a:prstGeom prst="line">
                        <a:avLst/>
                      </a:prstGeom>
                    </p:spPr>
                    <p:style>
                      <a:lnRef idx="1">
                        <a:schemeClr val="dk1"/>
                      </a:lnRef>
                      <a:fillRef idx="0">
                        <a:schemeClr val="dk1"/>
                      </a:fillRef>
                      <a:effectRef idx="0">
                        <a:schemeClr val="dk1"/>
                      </a:effectRef>
                      <a:fontRef idx="minor">
                        <a:schemeClr val="tx1"/>
                      </a:fontRef>
                    </p:style>
                  </p:cxnSp>
                </p:grpSp>
                <p:sp>
                  <p:nvSpPr>
                    <p:cNvPr id="63" name="Freeform 62"/>
                    <p:cNvSpPr/>
                    <p:nvPr/>
                  </p:nvSpPr>
                  <p:spPr>
                    <a:xfrm>
                      <a:off x="3505976" y="1047749"/>
                      <a:ext cx="2666224" cy="1066800"/>
                    </a:xfrm>
                    <a:custGeom>
                      <a:avLst/>
                      <a:gdLst>
                        <a:gd name="connsiteX0" fmla="*/ 0 w 2382416"/>
                        <a:gd name="connsiteY0" fmla="*/ 1026367 h 1026367"/>
                        <a:gd name="connsiteX1" fmla="*/ 914400 w 2382416"/>
                        <a:gd name="connsiteY1" fmla="*/ 429208 h 1026367"/>
                        <a:gd name="connsiteX2" fmla="*/ 2382416 w 2382416"/>
                        <a:gd name="connsiteY2" fmla="*/ 0 h 1026367"/>
                        <a:gd name="connsiteX3" fmla="*/ 2382416 w 2382416"/>
                        <a:gd name="connsiteY3" fmla="*/ 0 h 1026367"/>
                        <a:gd name="connsiteX4" fmla="*/ 2376196 w 2382416"/>
                        <a:gd name="connsiteY4" fmla="*/ 6220 h 1026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416" h="1026367">
                          <a:moveTo>
                            <a:pt x="0" y="1026367"/>
                          </a:moveTo>
                          <a:cubicBezTo>
                            <a:pt x="258665" y="813318"/>
                            <a:pt x="517331" y="600269"/>
                            <a:pt x="914400" y="429208"/>
                          </a:cubicBezTo>
                          <a:cubicBezTo>
                            <a:pt x="1311469" y="258147"/>
                            <a:pt x="2382416" y="0"/>
                            <a:pt x="2382416" y="0"/>
                          </a:cubicBezTo>
                          <a:lnTo>
                            <a:pt x="2382416" y="0"/>
                          </a:lnTo>
                          <a:lnTo>
                            <a:pt x="2376196" y="622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sp useBgFill="1">
              <p:nvSpPr>
                <p:cNvPr id="66" name="Rectangle 65"/>
                <p:cNvSpPr/>
                <p:nvPr/>
              </p:nvSpPr>
              <p:spPr>
                <a:xfrm>
                  <a:off x="2819400" y="3714750"/>
                  <a:ext cx="153956"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10</a:t>
                  </a:r>
                  <a:endParaRPr lang="en-US" sz="1200" dirty="0"/>
                </a:p>
              </p:txBody>
            </p:sp>
            <p:sp useBgFill="1">
              <p:nvSpPr>
                <p:cNvPr id="67" name="Rectangle 66"/>
                <p:cNvSpPr/>
                <p:nvPr/>
              </p:nvSpPr>
              <p:spPr>
                <a:xfrm>
                  <a:off x="3201177" y="3721443"/>
                  <a:ext cx="153956"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20</a:t>
                  </a:r>
                  <a:endParaRPr lang="en-US" sz="1200" dirty="0"/>
                </a:p>
              </p:txBody>
            </p:sp>
            <p:sp useBgFill="1">
              <p:nvSpPr>
                <p:cNvPr id="68" name="Rectangle 67"/>
                <p:cNvSpPr/>
                <p:nvPr/>
              </p:nvSpPr>
              <p:spPr>
                <a:xfrm>
                  <a:off x="3574767" y="3721443"/>
                  <a:ext cx="153956"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30</a:t>
                  </a:r>
                  <a:endParaRPr lang="en-US" sz="1200" dirty="0"/>
                </a:p>
              </p:txBody>
            </p:sp>
            <p:sp useBgFill="1">
              <p:nvSpPr>
                <p:cNvPr id="69" name="Rectangle 68"/>
                <p:cNvSpPr/>
                <p:nvPr/>
              </p:nvSpPr>
              <p:spPr>
                <a:xfrm>
                  <a:off x="3963177" y="3721443"/>
                  <a:ext cx="153956"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40</a:t>
                  </a:r>
                  <a:endParaRPr lang="en-US" sz="1200" dirty="0"/>
                </a:p>
              </p:txBody>
            </p:sp>
            <p:sp useBgFill="1">
              <p:nvSpPr>
                <p:cNvPr id="70" name="Rectangle 69"/>
                <p:cNvSpPr/>
                <p:nvPr/>
              </p:nvSpPr>
              <p:spPr>
                <a:xfrm>
                  <a:off x="4351587" y="3721443"/>
                  <a:ext cx="153956"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50</a:t>
                  </a:r>
                  <a:endParaRPr lang="en-US" sz="1200" dirty="0"/>
                </a:p>
              </p:txBody>
            </p:sp>
            <p:sp useBgFill="1">
              <p:nvSpPr>
                <p:cNvPr id="71" name="Rectangle 70"/>
                <p:cNvSpPr/>
                <p:nvPr/>
              </p:nvSpPr>
              <p:spPr>
                <a:xfrm>
                  <a:off x="4717766" y="3716557"/>
                  <a:ext cx="153956"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60</a:t>
                  </a:r>
                  <a:endParaRPr lang="en-US" sz="1200" dirty="0"/>
                </a:p>
              </p:txBody>
            </p:sp>
            <p:sp useBgFill="1">
              <p:nvSpPr>
                <p:cNvPr id="72" name="Rectangle 71"/>
                <p:cNvSpPr/>
                <p:nvPr/>
              </p:nvSpPr>
              <p:spPr>
                <a:xfrm>
                  <a:off x="5105400" y="3714750"/>
                  <a:ext cx="153956"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70</a:t>
                  </a:r>
                  <a:endParaRPr lang="en-US" sz="1200" dirty="0"/>
                </a:p>
              </p:txBody>
            </p:sp>
            <p:sp useBgFill="1">
              <p:nvSpPr>
                <p:cNvPr id="73" name="Rectangle 72"/>
                <p:cNvSpPr/>
                <p:nvPr/>
              </p:nvSpPr>
              <p:spPr>
                <a:xfrm>
                  <a:off x="5481469" y="3714750"/>
                  <a:ext cx="153956"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80</a:t>
                  </a:r>
                  <a:endParaRPr lang="en-US" sz="1200" dirty="0"/>
                </a:p>
              </p:txBody>
            </p:sp>
            <p:sp useBgFill="1">
              <p:nvSpPr>
                <p:cNvPr id="88" name="Rectangle 87"/>
                <p:cNvSpPr/>
                <p:nvPr/>
              </p:nvSpPr>
              <p:spPr>
                <a:xfrm>
                  <a:off x="5790421" y="3708057"/>
                  <a:ext cx="153956"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90</a:t>
                  </a:r>
                  <a:endParaRPr lang="en-US" sz="1200" dirty="0"/>
                </a:p>
              </p:txBody>
            </p:sp>
            <p:sp useBgFill="1">
              <p:nvSpPr>
                <p:cNvPr id="89" name="Rectangle 88"/>
                <p:cNvSpPr/>
                <p:nvPr/>
              </p:nvSpPr>
              <p:spPr>
                <a:xfrm>
                  <a:off x="6102486" y="3697194"/>
                  <a:ext cx="153956"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100</a:t>
                  </a:r>
                  <a:endParaRPr lang="en-US" sz="1200" dirty="0"/>
                </a:p>
              </p:txBody>
            </p:sp>
            <p:sp useBgFill="1">
              <p:nvSpPr>
                <p:cNvPr id="90" name="Rectangle 89"/>
                <p:cNvSpPr/>
                <p:nvPr/>
              </p:nvSpPr>
              <p:spPr>
                <a:xfrm>
                  <a:off x="2362978" y="2338264"/>
                  <a:ext cx="153956"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50</a:t>
                  </a:r>
                  <a:endParaRPr lang="en-US" sz="1200" dirty="0"/>
                </a:p>
              </p:txBody>
            </p:sp>
            <p:sp useBgFill="1">
              <p:nvSpPr>
                <p:cNvPr id="91" name="Rectangle 90"/>
                <p:cNvSpPr/>
                <p:nvPr/>
              </p:nvSpPr>
              <p:spPr>
                <a:xfrm>
                  <a:off x="2355567" y="1573008"/>
                  <a:ext cx="153956"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80</a:t>
                  </a:r>
                  <a:endParaRPr lang="en-US" sz="1200" dirty="0"/>
                </a:p>
              </p:txBody>
            </p:sp>
            <p:sp useBgFill="1">
              <p:nvSpPr>
                <p:cNvPr id="92" name="Rectangle 91"/>
                <p:cNvSpPr/>
                <p:nvPr/>
              </p:nvSpPr>
              <p:spPr>
                <a:xfrm>
                  <a:off x="2355567" y="1294551"/>
                  <a:ext cx="153956"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90</a:t>
                  </a:r>
                  <a:endParaRPr lang="en-US" sz="1200" dirty="0"/>
                </a:p>
              </p:txBody>
            </p:sp>
            <p:sp useBgFill="1">
              <p:nvSpPr>
                <p:cNvPr id="93" name="Rectangle 92"/>
                <p:cNvSpPr/>
                <p:nvPr/>
              </p:nvSpPr>
              <p:spPr>
                <a:xfrm>
                  <a:off x="2355566" y="1003816"/>
                  <a:ext cx="153956"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100</a:t>
                  </a:r>
                  <a:endParaRPr lang="en-US" sz="1200" dirty="0"/>
                </a:p>
              </p:txBody>
            </p:sp>
            <p:sp useBgFill="1">
              <p:nvSpPr>
                <p:cNvPr id="94" name="Rectangle 93"/>
                <p:cNvSpPr/>
                <p:nvPr/>
              </p:nvSpPr>
              <p:spPr>
                <a:xfrm>
                  <a:off x="3814798" y="3901384"/>
                  <a:ext cx="1212714" cy="152400"/>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700" dirty="0" smtClean="0"/>
                    <a:t>Percent of items</a:t>
                  </a:r>
                  <a:endParaRPr lang="en-US" sz="1200" dirty="0"/>
                </a:p>
              </p:txBody>
            </p:sp>
            <p:sp useBgFill="1">
              <p:nvSpPr>
                <p:cNvPr id="95" name="Rectangle 94"/>
                <p:cNvSpPr/>
                <p:nvPr/>
              </p:nvSpPr>
              <p:spPr>
                <a:xfrm>
                  <a:off x="2114069" y="1686493"/>
                  <a:ext cx="178438" cy="1455942"/>
                </a:xfrm>
                <a:prstGeom prst="rect">
                  <a:avLst/>
                </a:prstGeom>
                <a:ln w="3175">
                  <a:noFill/>
                </a:ln>
              </p:spPr>
              <p:style>
                <a:lnRef idx="2">
                  <a:schemeClr val="dk1"/>
                </a:lnRef>
                <a:fillRef idx="1">
                  <a:schemeClr val="lt1"/>
                </a:fillRef>
                <a:effectRef idx="0">
                  <a:schemeClr val="dk1"/>
                </a:effectRef>
                <a:fontRef idx="minor">
                  <a:schemeClr val="dk1"/>
                </a:fontRef>
              </p:style>
              <p:txBody>
                <a:bodyPr vert="vert270" lIns="0" tIns="0" rIns="0" bIns="0" rtlCol="0" anchor="ctr"/>
                <a:lstStyle/>
                <a:p>
                  <a:pPr algn="ctr"/>
                  <a:r>
                    <a:rPr lang="en-US" sz="700" dirty="0" smtClean="0"/>
                    <a:t>Percent of total annual usage value</a:t>
                  </a:r>
                  <a:endParaRPr lang="en-US" sz="1200" dirty="0"/>
                </a:p>
              </p:txBody>
            </p:sp>
          </p:grpSp>
        </p:grpSp>
        <p:sp useBgFill="1">
          <p:nvSpPr>
            <p:cNvPr id="98" name="Rectangle 97"/>
            <p:cNvSpPr/>
            <p:nvPr/>
          </p:nvSpPr>
          <p:spPr>
            <a:xfrm>
              <a:off x="3085322" y="2990034"/>
              <a:ext cx="269034" cy="191315"/>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900" dirty="0" smtClean="0"/>
                <a:t>A</a:t>
              </a:r>
              <a:endParaRPr lang="en-US" sz="1200" dirty="0"/>
            </a:p>
          </p:txBody>
        </p:sp>
        <p:sp useBgFill="1">
          <p:nvSpPr>
            <p:cNvPr id="99" name="Rectangle 98"/>
            <p:cNvSpPr/>
            <p:nvPr/>
          </p:nvSpPr>
          <p:spPr>
            <a:xfrm>
              <a:off x="3905638" y="2982869"/>
              <a:ext cx="269034" cy="191315"/>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900" dirty="0" smtClean="0"/>
                <a:t>B</a:t>
              </a:r>
              <a:endParaRPr lang="en-US" sz="1200" dirty="0"/>
            </a:p>
          </p:txBody>
        </p:sp>
        <p:sp useBgFill="1">
          <p:nvSpPr>
            <p:cNvPr id="100" name="Rectangle 99"/>
            <p:cNvSpPr/>
            <p:nvPr/>
          </p:nvSpPr>
          <p:spPr>
            <a:xfrm>
              <a:off x="5182378" y="2980966"/>
              <a:ext cx="269034" cy="191315"/>
            </a:xfrm>
            <a:prstGeom prst="rect">
              <a:avLst/>
            </a:prstGeom>
            <a:ln w="3175">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900" dirty="0" smtClean="0"/>
                <a:t>C</a:t>
              </a:r>
              <a:endParaRPr lang="en-US" sz="1200" dirty="0"/>
            </a:p>
          </p:txBody>
        </p:sp>
      </p:grpSp>
    </p:spTree>
    <p:extLst>
      <p:ext uri="{BB962C8B-B14F-4D97-AF65-F5344CB8AC3E}">
        <p14:creationId xmlns:p14="http://schemas.microsoft.com/office/powerpoint/2010/main" val="354617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81000" y="3009900"/>
            <a:ext cx="8229600" cy="857250"/>
          </a:xfrm>
        </p:spPr>
        <p:txBody>
          <a:bodyPr>
            <a:normAutofit fontScale="90000"/>
          </a:bodyPr>
          <a:lstStyle/>
          <a:p>
            <a:pPr algn="l" eaLnBrk="1" hangingPunct="1">
              <a:defRPr/>
            </a:pPr>
            <a:r>
              <a:rPr lang="en-US" dirty="0" smtClean="0"/>
              <a:t/>
            </a:r>
            <a:br>
              <a:rPr lang="en-US" dirty="0" smtClean="0"/>
            </a:br>
            <a:endParaRPr lang="en-US" dirty="0"/>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34</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954107"/>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Inventory Problems and Selective Inventory Management</a:t>
            </a:r>
          </a:p>
        </p:txBody>
      </p:sp>
      <p:sp>
        <p:nvSpPr>
          <p:cNvPr id="4101" name="TextBox 5"/>
          <p:cNvSpPr txBox="1">
            <a:spLocks noChangeArrowheads="1"/>
          </p:cNvSpPr>
          <p:nvPr/>
        </p:nvSpPr>
        <p:spPr bwMode="auto">
          <a:xfrm>
            <a:off x="381000" y="1498600"/>
            <a:ext cx="8472488" cy="553998"/>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altLang="en-US" sz="2000" b="1" dirty="0" smtClean="0">
                <a:solidFill>
                  <a:prstClr val="black"/>
                </a:solidFill>
                <a:latin typeface="Calibri"/>
                <a:cs typeface="+mn-cs"/>
              </a:rPr>
              <a:t>Other Types of Classification Schemes and their Use (Part-I)</a:t>
            </a: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Tree>
    <p:extLst>
      <p:ext uri="{BB962C8B-B14F-4D97-AF65-F5344CB8AC3E}">
        <p14:creationId xmlns:p14="http://schemas.microsoft.com/office/powerpoint/2010/main" val="11623598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Other Types of Classification Schemes and their Use (Part-1)</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1733550"/>
            <a:ext cx="8458200" cy="1908215"/>
          </a:xfrm>
          <a:prstGeom prst="rect">
            <a:avLst/>
          </a:prstGeom>
          <a:noFill/>
        </p:spPr>
        <p:txBody>
          <a:bodyPr wrap="square" rtlCol="0">
            <a:spAutoFit/>
          </a:bodyPr>
          <a:lstStyle/>
          <a:p>
            <a:pPr marL="114305" indent="-114305" algn="just">
              <a:buFont typeface="Arial" pitchFamily="34" charset="0"/>
              <a:buChar char="•"/>
            </a:pPr>
            <a:r>
              <a:rPr lang="en-US" sz="2000" dirty="0" smtClean="0"/>
              <a:t>In the majority of the organizations, A-B-C classification along with one or two additional classification schemes are used.</a:t>
            </a:r>
          </a:p>
          <a:p>
            <a:pPr marL="114305" indent="-114305" algn="just">
              <a:buFont typeface="Arial" pitchFamily="34" charset="0"/>
              <a:buChar char="•"/>
            </a:pPr>
            <a:endParaRPr lang="en-US" sz="2000" dirty="0" smtClean="0"/>
          </a:p>
          <a:p>
            <a:pPr marL="114305" indent="-114305" algn="just">
              <a:buFont typeface="Arial" pitchFamily="34" charset="0"/>
              <a:buChar char="•"/>
            </a:pPr>
            <a:r>
              <a:rPr lang="en-US" sz="2000" dirty="0" smtClean="0"/>
              <a:t>Among the other classification schemes, V-E-D and F-S-N schemes are found to be essential in most instances.</a:t>
            </a:r>
          </a:p>
          <a:p>
            <a:pPr marL="114305" indent="-114305"/>
            <a:endParaRPr lang="en-US" dirty="0"/>
          </a:p>
        </p:txBody>
      </p:sp>
    </p:spTree>
    <p:extLst>
      <p:ext uri="{BB962C8B-B14F-4D97-AF65-F5344CB8AC3E}">
        <p14:creationId xmlns:p14="http://schemas.microsoft.com/office/powerpoint/2010/main" val="27610312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309635"/>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V-E-D Classification: How to collect data?</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1123950"/>
            <a:ext cx="8458200" cy="3447098"/>
          </a:xfrm>
          <a:prstGeom prst="rect">
            <a:avLst/>
          </a:prstGeom>
          <a:noFill/>
        </p:spPr>
        <p:txBody>
          <a:bodyPr wrap="square" rtlCol="0">
            <a:spAutoFit/>
          </a:bodyPr>
          <a:lstStyle/>
          <a:p>
            <a:pPr marL="342900" indent="-342900" algn="just">
              <a:buFont typeface="Arial" pitchFamily="34" charset="0"/>
              <a:buChar char="•"/>
            </a:pPr>
            <a:r>
              <a:rPr lang="en-US" sz="2000" dirty="0" smtClean="0"/>
              <a:t>V-E-D classification is based on ‘criticality’ of an item.</a:t>
            </a:r>
          </a:p>
          <a:p>
            <a:pPr marL="342900" indent="-342900" algn="just">
              <a:buFont typeface="Arial" pitchFamily="34" charset="0"/>
              <a:buChar char="•"/>
            </a:pPr>
            <a:endParaRPr lang="en-US" sz="2000" dirty="0" smtClean="0"/>
          </a:p>
          <a:p>
            <a:pPr marL="342900" indent="-342900" algn="just">
              <a:buFont typeface="Arial" pitchFamily="34" charset="0"/>
              <a:buChar char="•"/>
            </a:pPr>
            <a:r>
              <a:rPr lang="en-US" sz="2000" dirty="0" smtClean="0"/>
              <a:t>Inventory items related to operations and maintenance of machineries and processes in a manufacturing or in a service system are classified under V-E-D scheme.</a:t>
            </a:r>
          </a:p>
          <a:p>
            <a:pPr marL="342900" indent="-342900" algn="just">
              <a:buFont typeface="Arial" pitchFamily="34" charset="0"/>
              <a:buChar char="•"/>
            </a:pPr>
            <a:endParaRPr lang="en-US" sz="2000" dirty="0" smtClean="0"/>
          </a:p>
          <a:p>
            <a:pPr marL="342900" indent="-342900" algn="just">
              <a:buFont typeface="Arial" pitchFamily="34" charset="0"/>
              <a:buChar char="•"/>
            </a:pPr>
            <a:r>
              <a:rPr lang="en-US" sz="2000" dirty="0" smtClean="0"/>
              <a:t>For classification of the items under this scheme, we need to define the level of criticality of each item with respect to its importance to the functional or use value of the machinery or the process of which it is a part.</a:t>
            </a:r>
          </a:p>
          <a:p>
            <a:pPr marL="114305" indent="-114305" algn="just">
              <a:buFont typeface="Arial" pitchFamily="34" charset="0"/>
              <a:buChar char="•"/>
            </a:pPr>
            <a:endParaRPr lang="en-US" sz="2000" dirty="0" smtClean="0"/>
          </a:p>
          <a:p>
            <a:pPr marL="114305" indent="-114305"/>
            <a:endParaRPr lang="en-US" dirty="0"/>
          </a:p>
        </p:txBody>
      </p:sp>
    </p:spTree>
    <p:extLst>
      <p:ext uri="{BB962C8B-B14F-4D97-AF65-F5344CB8AC3E}">
        <p14:creationId xmlns:p14="http://schemas.microsoft.com/office/powerpoint/2010/main" val="36214609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353376"/>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V-E-D Classification: How to collect data?</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1123950"/>
            <a:ext cx="8458200" cy="3754874"/>
          </a:xfrm>
          <a:prstGeom prst="rect">
            <a:avLst/>
          </a:prstGeom>
          <a:noFill/>
        </p:spPr>
        <p:txBody>
          <a:bodyPr wrap="square" rtlCol="0">
            <a:spAutoFit/>
          </a:bodyPr>
          <a:lstStyle/>
          <a:p>
            <a:pPr marL="342900" indent="-342900" algn="just">
              <a:buFont typeface="Arial" pitchFamily="34" charset="0"/>
              <a:buChar char="•"/>
            </a:pPr>
            <a:r>
              <a:rPr lang="en-US" sz="2000" dirty="0" smtClean="0"/>
              <a:t>The items which are vital for the ‘functional value’ or ‘use value’ of the machinery or the process are considered as ‘Vital’ items. There may not be any substitutes for these items.</a:t>
            </a:r>
          </a:p>
          <a:p>
            <a:pPr marL="342900" indent="-342900" algn="just">
              <a:buFont typeface="Arial" pitchFamily="34" charset="0"/>
              <a:buChar char="•"/>
            </a:pPr>
            <a:endParaRPr lang="en-US" sz="2000" dirty="0" smtClean="0"/>
          </a:p>
          <a:p>
            <a:pPr marL="342900" indent="-342900" algn="just">
              <a:buFont typeface="Arial" pitchFamily="34" charset="0"/>
              <a:buChar char="•"/>
            </a:pPr>
            <a:r>
              <a:rPr lang="en-US" sz="2000" dirty="0" smtClean="0"/>
              <a:t>The items that are considered to have ‘appearance’ or ‘esteem’ value are considered to be ‘Desirable’. There may be one or more than one substitutes for these items.</a:t>
            </a:r>
          </a:p>
          <a:p>
            <a:pPr marL="342900" indent="-342900" algn="just">
              <a:buFont typeface="Arial" pitchFamily="34" charset="0"/>
              <a:buChar char="•"/>
            </a:pPr>
            <a:endParaRPr lang="en-US" sz="2000" dirty="0" smtClean="0"/>
          </a:p>
          <a:p>
            <a:pPr marL="342900" indent="-342900" algn="just">
              <a:buFont typeface="Arial" pitchFamily="34" charset="0"/>
              <a:buChar char="•"/>
            </a:pPr>
            <a:r>
              <a:rPr lang="en-US" sz="2000" dirty="0" smtClean="0"/>
              <a:t>‘Essential’ items are those for which a few substitutes may be available with additional cost of procurement.</a:t>
            </a:r>
          </a:p>
          <a:p>
            <a:pPr marL="114305" indent="-114305" algn="just">
              <a:buFont typeface="Arial" pitchFamily="34" charset="0"/>
              <a:buChar char="•"/>
            </a:pPr>
            <a:endParaRPr lang="en-US" sz="2000" dirty="0" smtClean="0"/>
          </a:p>
          <a:p>
            <a:pPr marL="114305" indent="-114305"/>
            <a:endParaRPr lang="en-US" dirty="0"/>
          </a:p>
        </p:txBody>
      </p:sp>
    </p:spTree>
    <p:extLst>
      <p:ext uri="{BB962C8B-B14F-4D97-AF65-F5344CB8AC3E}">
        <p14:creationId xmlns:p14="http://schemas.microsoft.com/office/powerpoint/2010/main" val="1545675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80356" y="339766"/>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V-E-D Classification: How to collect data?</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1123950"/>
            <a:ext cx="8458200" cy="2831544"/>
          </a:xfrm>
          <a:prstGeom prst="rect">
            <a:avLst/>
          </a:prstGeom>
          <a:noFill/>
        </p:spPr>
        <p:txBody>
          <a:bodyPr wrap="square" rtlCol="0">
            <a:spAutoFit/>
          </a:bodyPr>
          <a:lstStyle/>
          <a:p>
            <a:pPr marL="342900" indent="-342900" algn="just">
              <a:buFont typeface="Arial" pitchFamily="34" charset="0"/>
              <a:buChar char="•"/>
            </a:pPr>
            <a:r>
              <a:rPr lang="en-US" sz="2000" dirty="0" smtClean="0"/>
              <a:t>Non-functioning of Vital items may render the machinery or the process useless.</a:t>
            </a:r>
          </a:p>
          <a:p>
            <a:pPr marL="342900" indent="-342900" algn="just">
              <a:buFont typeface="Arial" pitchFamily="34" charset="0"/>
              <a:buChar char="•"/>
            </a:pPr>
            <a:endParaRPr lang="en-US" sz="2000" dirty="0" smtClean="0"/>
          </a:p>
          <a:p>
            <a:pPr marL="342900" indent="-342900" algn="just">
              <a:buFont typeface="Arial" pitchFamily="34" charset="0"/>
              <a:buChar char="•"/>
            </a:pPr>
            <a:r>
              <a:rPr lang="en-US" sz="2000" dirty="0" smtClean="0"/>
              <a:t>Non-functioning of Essential items may jeopardize the functioning of a portion of the machinery or the process.</a:t>
            </a:r>
          </a:p>
          <a:p>
            <a:pPr marL="342900" indent="-342900" algn="just">
              <a:buFont typeface="Arial" pitchFamily="34" charset="0"/>
              <a:buChar char="•"/>
            </a:pPr>
            <a:endParaRPr lang="en-US" sz="2000" dirty="0" smtClean="0"/>
          </a:p>
          <a:p>
            <a:pPr marL="342900" indent="-342900" algn="just">
              <a:buFont typeface="Arial" pitchFamily="34" charset="0"/>
              <a:buChar char="•"/>
            </a:pPr>
            <a:r>
              <a:rPr lang="en-US" sz="2000" dirty="0" smtClean="0"/>
              <a:t>For a given list of n number of items, the following data need to be collected:</a:t>
            </a:r>
          </a:p>
          <a:p>
            <a:pPr marL="114305" indent="-114305" algn="just">
              <a:buFont typeface="Arial" pitchFamily="34" charset="0"/>
              <a:buChar char="•"/>
            </a:pPr>
            <a:endParaRPr lang="en-US" sz="2000" dirty="0" smtClean="0"/>
          </a:p>
          <a:p>
            <a:pPr marL="114305" indent="-114305"/>
            <a:endParaRPr lang="en-US" dirty="0"/>
          </a:p>
        </p:txBody>
      </p:sp>
    </p:spTree>
    <p:extLst>
      <p:ext uri="{BB962C8B-B14F-4D97-AF65-F5344CB8AC3E}">
        <p14:creationId xmlns:p14="http://schemas.microsoft.com/office/powerpoint/2010/main" val="8121918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39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2251"/>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V-E-D Classification: How to collect data?</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298331" y="784684"/>
            <a:ext cx="8458200" cy="3754874"/>
          </a:xfrm>
          <a:prstGeom prst="rect">
            <a:avLst/>
          </a:prstGeom>
          <a:noFill/>
        </p:spPr>
        <p:txBody>
          <a:bodyPr wrap="square" rtlCol="0">
            <a:spAutoFit/>
          </a:bodyPr>
          <a:lstStyle/>
          <a:p>
            <a:pPr marL="514350" indent="-514350" algn="just">
              <a:buFont typeface="+mj-lt"/>
              <a:buAutoNum type="romanLcPeriod"/>
            </a:pPr>
            <a:r>
              <a:rPr lang="en-US" sz="2000" dirty="0" smtClean="0"/>
              <a:t>Select a measurement scale for criticality: you may select a four- or five- point scale (1 – least critical, 2 – slightly critical, 3 – critical, 4 – highly critical, 5 – very highly critical). While you select the criticality scale, you need to define the criticality level against each rating value.</a:t>
            </a:r>
          </a:p>
          <a:p>
            <a:pPr marL="514350" indent="-514350" algn="just">
              <a:buFont typeface="+mj-lt"/>
              <a:buAutoNum type="romanLcPeriod"/>
            </a:pPr>
            <a:endParaRPr lang="en-US" sz="2000" dirty="0" smtClean="0"/>
          </a:p>
          <a:p>
            <a:pPr marL="514350" indent="-514350" algn="just">
              <a:buFont typeface="+mj-lt"/>
              <a:buAutoNum type="romanLcPeriod"/>
            </a:pPr>
            <a:r>
              <a:rPr lang="en-US" sz="2000" dirty="0" smtClean="0"/>
              <a:t>Against each item </a:t>
            </a:r>
            <a:r>
              <a:rPr lang="en-US" sz="2000" i="1" dirty="0" err="1" smtClean="0"/>
              <a:t>i</a:t>
            </a:r>
            <a:r>
              <a:rPr lang="en-US" sz="2000" dirty="0" smtClean="0"/>
              <a:t>, refer to the functional diagram of the machinery or the process where it is a part of.</a:t>
            </a:r>
          </a:p>
          <a:p>
            <a:pPr marL="514350" indent="-514350" algn="just">
              <a:buFont typeface="+mj-lt"/>
              <a:buAutoNum type="romanLcPeriod"/>
            </a:pPr>
            <a:endParaRPr lang="en-US" sz="2000" dirty="0" smtClean="0"/>
          </a:p>
          <a:p>
            <a:pPr marL="514350" indent="-514350" algn="just">
              <a:buFont typeface="+mj-lt"/>
              <a:buAutoNum type="romanLcPeriod"/>
            </a:pPr>
            <a:r>
              <a:rPr lang="en-US" sz="2000" dirty="0" smtClean="0"/>
              <a:t>Assess functional value of item </a:t>
            </a:r>
            <a:r>
              <a:rPr lang="en-US" sz="2000" i="1" dirty="0" err="1" smtClean="0"/>
              <a:t>i</a:t>
            </a:r>
            <a:r>
              <a:rPr lang="en-US" sz="2000" i="1" dirty="0" smtClean="0"/>
              <a:t> </a:t>
            </a:r>
            <a:r>
              <a:rPr lang="en-US" sz="2000" dirty="0" smtClean="0"/>
              <a:t>in terms of its level of criticality.</a:t>
            </a:r>
          </a:p>
          <a:p>
            <a:pPr marL="514350" indent="-514350" algn="just">
              <a:buFont typeface="+mj-lt"/>
              <a:buAutoNum type="romanLcPeriod"/>
            </a:pPr>
            <a:endParaRPr lang="en-US" sz="2000" dirty="0" smtClean="0"/>
          </a:p>
          <a:p>
            <a:pPr marL="514350" indent="-514350" algn="just">
              <a:buFont typeface="+mj-lt"/>
              <a:buAutoNum type="romanLcPeriod"/>
            </a:pPr>
            <a:r>
              <a:rPr lang="en-US" sz="2000" dirty="0" smtClean="0"/>
              <a:t>Prepare a table as follows: </a:t>
            </a:r>
          </a:p>
          <a:p>
            <a:pPr marL="114305" indent="-114305"/>
            <a:endParaRPr lang="en-US" dirty="0"/>
          </a:p>
        </p:txBody>
      </p:sp>
    </p:spTree>
    <p:extLst>
      <p:ext uri="{BB962C8B-B14F-4D97-AF65-F5344CB8AC3E}">
        <p14:creationId xmlns:p14="http://schemas.microsoft.com/office/powerpoint/2010/main" val="2042954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Factors Determining Inventory </a:t>
            </a:r>
            <a:r>
              <a:rPr lang="en-US" sz="2800" b="1" dirty="0">
                <a:solidFill>
                  <a:srgbClr val="C0504D"/>
                </a:solidFill>
                <a:latin typeface="Century Gothic" pitchFamily="34" charset="0"/>
                <a:cs typeface="Arial" pitchFamily="34" charset="0"/>
              </a:rPr>
              <a:t>P</a:t>
            </a:r>
            <a:r>
              <a:rPr lang="en-US" sz="2800" b="1" dirty="0" smtClean="0">
                <a:solidFill>
                  <a:srgbClr val="C0504D"/>
                </a:solidFill>
                <a:latin typeface="Century Gothic" pitchFamily="34" charset="0"/>
                <a:cs typeface="Arial" pitchFamily="34" charset="0"/>
              </a:rPr>
              <a:t>roblem</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3" name="TextBox 12"/>
          <p:cNvSpPr txBox="1"/>
          <p:nvPr/>
        </p:nvSpPr>
        <p:spPr>
          <a:xfrm>
            <a:off x="304800" y="1047750"/>
            <a:ext cx="8458200" cy="3139321"/>
          </a:xfrm>
          <a:prstGeom prst="rect">
            <a:avLst/>
          </a:prstGeom>
          <a:noFill/>
        </p:spPr>
        <p:txBody>
          <a:bodyPr wrap="square" rtlCol="0">
            <a:spAutoFit/>
          </a:bodyPr>
          <a:lstStyle/>
          <a:p>
            <a:pPr marL="114305" indent="-114305" algn="just">
              <a:buFont typeface="Arial" pitchFamily="34" charset="0"/>
              <a:buChar char="•"/>
            </a:pPr>
            <a:r>
              <a:rPr lang="en-US" sz="2000" dirty="0" smtClean="0"/>
              <a:t>As we have observed during our preliminary discussion of issues related to inventory management, there may be varieties of inventory problems, and a number of factors actually determine the complexity and dimensions of such problems.</a:t>
            </a:r>
          </a:p>
          <a:p>
            <a:pPr marL="114305" indent="-114305" algn="just">
              <a:buFont typeface="Arial" pitchFamily="34" charset="0"/>
              <a:buChar char="•"/>
            </a:pPr>
            <a:r>
              <a:rPr lang="en-US" sz="2000" dirty="0" smtClean="0"/>
              <a:t>In this context, the main factors to be considered while reviewing inventory management system are as follows:</a:t>
            </a:r>
          </a:p>
          <a:p>
            <a:pPr marL="1087438" indent="-346075" algn="just">
              <a:buFont typeface="+mj-lt"/>
              <a:buAutoNum type="romanLcPeriod"/>
            </a:pPr>
            <a:r>
              <a:rPr lang="en-US" sz="2000" dirty="0" smtClean="0"/>
              <a:t>Numbers and types of parts/components/subassemblies/assemblies under production.</a:t>
            </a:r>
          </a:p>
          <a:p>
            <a:pPr marL="1087438" indent="-346075" algn="just">
              <a:buFont typeface="+mj-lt"/>
              <a:buAutoNum type="romanLcPeriod"/>
            </a:pPr>
            <a:r>
              <a:rPr lang="en-US" sz="2000" dirty="0" smtClean="0"/>
              <a:t>Types and quantities of raw materials.</a:t>
            </a:r>
          </a:p>
          <a:p>
            <a:pPr marL="114305" indent="-114305"/>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graphicFrame>
        <p:nvGraphicFramePr>
          <p:cNvPr id="2" name="Table 1"/>
          <p:cNvGraphicFramePr>
            <a:graphicFrameLocks noGrp="1"/>
          </p:cNvGraphicFramePr>
          <p:nvPr>
            <p:extLst/>
          </p:nvPr>
        </p:nvGraphicFramePr>
        <p:xfrm>
          <a:off x="1447800" y="313435"/>
          <a:ext cx="6781803" cy="4064171"/>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1313998455"/>
                    </a:ext>
                  </a:extLst>
                </a:gridCol>
                <a:gridCol w="838200">
                  <a:extLst>
                    <a:ext uri="{9D8B030D-6E8A-4147-A177-3AD203B41FA5}">
                      <a16:colId xmlns:a16="http://schemas.microsoft.com/office/drawing/2014/main" val="3936649435"/>
                    </a:ext>
                  </a:extLst>
                </a:gridCol>
                <a:gridCol w="1066800">
                  <a:extLst>
                    <a:ext uri="{9D8B030D-6E8A-4147-A177-3AD203B41FA5}">
                      <a16:colId xmlns:a16="http://schemas.microsoft.com/office/drawing/2014/main" val="347055754"/>
                    </a:ext>
                  </a:extLst>
                </a:gridCol>
                <a:gridCol w="1143000">
                  <a:extLst>
                    <a:ext uri="{9D8B030D-6E8A-4147-A177-3AD203B41FA5}">
                      <a16:colId xmlns:a16="http://schemas.microsoft.com/office/drawing/2014/main" val="784373798"/>
                    </a:ext>
                  </a:extLst>
                </a:gridCol>
                <a:gridCol w="1066800">
                  <a:extLst>
                    <a:ext uri="{9D8B030D-6E8A-4147-A177-3AD203B41FA5}">
                      <a16:colId xmlns:a16="http://schemas.microsoft.com/office/drawing/2014/main" val="228581592"/>
                    </a:ext>
                  </a:extLst>
                </a:gridCol>
                <a:gridCol w="859974">
                  <a:extLst>
                    <a:ext uri="{9D8B030D-6E8A-4147-A177-3AD203B41FA5}">
                      <a16:colId xmlns:a16="http://schemas.microsoft.com/office/drawing/2014/main" val="2614565936"/>
                    </a:ext>
                  </a:extLst>
                </a:gridCol>
                <a:gridCol w="968829">
                  <a:extLst>
                    <a:ext uri="{9D8B030D-6E8A-4147-A177-3AD203B41FA5}">
                      <a16:colId xmlns:a16="http://schemas.microsoft.com/office/drawing/2014/main" val="1754380707"/>
                    </a:ext>
                  </a:extLst>
                </a:gridCol>
              </a:tblGrid>
              <a:tr h="669612">
                <a:tc>
                  <a:txBody>
                    <a:bodyPr/>
                    <a:lstStyle/>
                    <a:p>
                      <a:pPr algn="ctr"/>
                      <a:r>
                        <a:rPr lang="en-US" sz="1200" b="1" dirty="0" smtClean="0">
                          <a:latin typeface="+mn-lt"/>
                        </a:rPr>
                        <a:t>Item number</a:t>
                      </a:r>
                      <a:endParaRPr lang="en-US" sz="1200" b="1" dirty="0">
                        <a:latin typeface="+mn-lt"/>
                      </a:endParaRPr>
                    </a:p>
                  </a:txBody>
                  <a:tcPr/>
                </a:tc>
                <a:tc>
                  <a:txBody>
                    <a:bodyPr/>
                    <a:lstStyle/>
                    <a:p>
                      <a:endParaRPr lang="en-US"/>
                    </a:p>
                  </a:txBody>
                  <a:tcPr>
                    <a:blipFill>
                      <a:blip r:embed="rId3"/>
                      <a:stretch>
                        <a:fillRect l="-101460" t="-909" r="-613869" b="-574545"/>
                      </a:stretch>
                    </a:blipFill>
                  </a:tcPr>
                </a:tc>
                <a:tc>
                  <a:txBody>
                    <a:bodyPr/>
                    <a:lstStyle/>
                    <a:p>
                      <a:pPr algn="ctr"/>
                      <a:r>
                        <a:rPr lang="en-US" sz="1200" b="1" dirty="0" smtClean="0">
                          <a:latin typeface="+mn-lt"/>
                        </a:rPr>
                        <a:t>Ranking</a:t>
                      </a:r>
                      <a:r>
                        <a:rPr lang="en-US" sz="1200" b="1" baseline="0" dirty="0" smtClean="0">
                          <a:latin typeface="+mn-lt"/>
                        </a:rPr>
                        <a:t> of criticality ratings</a:t>
                      </a:r>
                      <a:endParaRPr lang="en-US" sz="1200" b="1" dirty="0">
                        <a:latin typeface="+mn-lt"/>
                      </a:endParaRPr>
                    </a:p>
                  </a:txBody>
                  <a:tcPr/>
                </a:tc>
                <a:tc>
                  <a:txBody>
                    <a:bodyPr/>
                    <a:lstStyle/>
                    <a:p>
                      <a:pPr algn="ctr"/>
                      <a:r>
                        <a:rPr lang="en-US" sz="1200" b="1" dirty="0" smtClean="0">
                          <a:latin typeface="+mn-lt"/>
                        </a:rPr>
                        <a:t>Categorization</a:t>
                      </a:r>
                      <a:endParaRPr lang="en-US" sz="1200" b="1" dirty="0">
                        <a:latin typeface="+mn-lt"/>
                      </a:endParaRPr>
                    </a:p>
                  </a:txBody>
                  <a:tcPr/>
                </a:tc>
                <a:tc>
                  <a:txBody>
                    <a:bodyPr/>
                    <a:lstStyle/>
                    <a:p>
                      <a:pPr algn="ctr"/>
                      <a:r>
                        <a:rPr lang="en-US" sz="1200" b="1" dirty="0" smtClean="0">
                          <a:latin typeface="+mn-lt"/>
                        </a:rPr>
                        <a:t>Classification</a:t>
                      </a:r>
                      <a:endParaRPr lang="en-US" sz="1200" b="1" dirty="0">
                        <a:latin typeface="+mn-lt"/>
                      </a:endParaRPr>
                    </a:p>
                  </a:txBody>
                  <a:tcPr/>
                </a:tc>
                <a:tc>
                  <a:txBody>
                    <a:bodyPr/>
                    <a:lstStyle/>
                    <a:p>
                      <a:pPr algn="ctr"/>
                      <a:r>
                        <a:rPr lang="en-US" sz="1200" b="1" dirty="0" smtClean="0">
                          <a:latin typeface="+mn-lt"/>
                        </a:rPr>
                        <a:t>Number of items</a:t>
                      </a:r>
                      <a:endParaRPr lang="en-US" sz="1200" b="1" dirty="0">
                        <a:latin typeface="+mn-lt"/>
                      </a:endParaRPr>
                    </a:p>
                  </a:txBody>
                  <a:tcPr/>
                </a:tc>
                <a:tc>
                  <a:txBody>
                    <a:bodyPr/>
                    <a:lstStyle/>
                    <a:p>
                      <a:pPr algn="ctr"/>
                      <a:r>
                        <a:rPr lang="en-US" sz="1200" b="1" dirty="0" smtClean="0">
                          <a:latin typeface="+mn-lt"/>
                        </a:rPr>
                        <a:t>Proportion of items</a:t>
                      </a:r>
                      <a:endParaRPr lang="en-US" sz="1200" b="1" dirty="0">
                        <a:latin typeface="+mn-lt"/>
                      </a:endParaRPr>
                    </a:p>
                  </a:txBody>
                  <a:tcPr/>
                </a:tc>
                <a:extLst>
                  <a:ext uri="{0D108BD9-81ED-4DB2-BD59-A6C34878D82A}">
                    <a16:rowId xmlns:a16="http://schemas.microsoft.com/office/drawing/2014/main" val="1350754176"/>
                  </a:ext>
                </a:extLst>
              </a:tr>
              <a:tr h="484937">
                <a:tc>
                  <a:txBody>
                    <a:bodyPr/>
                    <a:lstStyle/>
                    <a:p>
                      <a:pPr algn="ctr"/>
                      <a:r>
                        <a:rPr lang="en-US" sz="1200" b="1" dirty="0" smtClean="0">
                          <a:latin typeface="+mn-lt"/>
                        </a:rPr>
                        <a:t>1</a:t>
                      </a:r>
                      <a:endParaRPr lang="en-US" sz="1200" b="1" dirty="0">
                        <a:latin typeface="+mn-lt"/>
                      </a:endParaRPr>
                    </a:p>
                  </a:txBody>
                  <a:tcPr/>
                </a:tc>
                <a:tc>
                  <a:txBody>
                    <a:bodyPr/>
                    <a:lstStyle/>
                    <a:p>
                      <a:endParaRPr lang="en-US"/>
                    </a:p>
                  </a:txBody>
                  <a:tcPr>
                    <a:blipFill>
                      <a:blip r:embed="rId3"/>
                      <a:stretch>
                        <a:fillRect l="-101460" t="-138750" r="-613869" b="-690000"/>
                      </a:stretch>
                    </a:blipFill>
                  </a:tcPr>
                </a:tc>
                <a:tc>
                  <a:txBody>
                    <a:bodyPr/>
                    <a:lstStyle/>
                    <a:p>
                      <a:endParaRPr lang="en-US"/>
                    </a:p>
                  </a:txBody>
                  <a:tcPr>
                    <a:blipFill>
                      <a:blip r:embed="rId3"/>
                      <a:stretch>
                        <a:fillRect l="-156818" t="-138750" r="-377841" b="-690000"/>
                      </a:stretch>
                    </a:blipFill>
                  </a:tcPr>
                </a:tc>
                <a:tc rowSpan="3">
                  <a:txBody>
                    <a:bodyPr/>
                    <a:lstStyle/>
                    <a:p>
                      <a:pPr algn="ctr"/>
                      <a:endParaRPr lang="en-US" sz="1200" b="1" dirty="0" smtClean="0">
                        <a:latin typeface="+mn-lt"/>
                      </a:endParaRPr>
                    </a:p>
                    <a:p>
                      <a:pPr algn="ctr"/>
                      <a:endParaRPr lang="en-US" sz="1200" b="1" dirty="0" smtClean="0">
                        <a:latin typeface="+mn-lt"/>
                      </a:endParaRPr>
                    </a:p>
                    <a:p>
                      <a:pPr algn="ctr"/>
                      <a:endParaRPr lang="en-US" sz="1200" b="1" dirty="0" smtClean="0">
                        <a:latin typeface="+mn-lt"/>
                      </a:endParaRPr>
                    </a:p>
                    <a:p>
                      <a:pPr algn="ctr"/>
                      <a:r>
                        <a:rPr lang="en-US" sz="1200" b="1" dirty="0" smtClean="0">
                          <a:latin typeface="+mn-lt"/>
                        </a:rPr>
                        <a:t>4-5</a:t>
                      </a:r>
                      <a:endParaRPr lang="en-US" sz="1200" b="1" dirty="0">
                        <a:latin typeface="+mn-lt"/>
                      </a:endParaRPr>
                    </a:p>
                  </a:txBody>
                  <a:tcPr/>
                </a:tc>
                <a:tc rowSpan="3">
                  <a:txBody>
                    <a:bodyPr/>
                    <a:lstStyle/>
                    <a:p>
                      <a:pPr algn="ctr"/>
                      <a:r>
                        <a:rPr lang="en-US" sz="1200" b="1" dirty="0" smtClean="0">
                          <a:latin typeface="+mn-lt"/>
                        </a:rPr>
                        <a:t>V</a:t>
                      </a:r>
                      <a:endParaRPr lang="en-US" sz="1200" b="1" dirty="0">
                        <a:latin typeface="+mn-lt"/>
                      </a:endParaRPr>
                    </a:p>
                  </a:txBody>
                  <a:tcPr anchor="ctr"/>
                </a:tc>
                <a:tc rowSpan="3">
                  <a:txBody>
                    <a:bodyPr/>
                    <a:lstStyle/>
                    <a:p>
                      <a:endParaRPr lang="en-US"/>
                    </a:p>
                  </a:txBody>
                  <a:tcPr anchor="ctr">
                    <a:blipFill>
                      <a:blip r:embed="rId3"/>
                      <a:stretch>
                        <a:fillRect l="-578014" t="-46444" r="-114184" b="-164435"/>
                      </a:stretch>
                    </a:blipFill>
                  </a:tcPr>
                </a:tc>
                <a:tc rowSpan="3">
                  <a:txBody>
                    <a:bodyPr/>
                    <a:lstStyle/>
                    <a:p>
                      <a:endParaRPr lang="en-US"/>
                    </a:p>
                  </a:txBody>
                  <a:tcPr anchor="ctr">
                    <a:blipFill>
                      <a:blip r:embed="rId3"/>
                      <a:stretch>
                        <a:fillRect l="-601258" t="-46444" r="-1258" b="-164435"/>
                      </a:stretch>
                    </a:blipFill>
                  </a:tcPr>
                </a:tc>
                <a:extLst>
                  <a:ext uri="{0D108BD9-81ED-4DB2-BD59-A6C34878D82A}">
                    <a16:rowId xmlns:a16="http://schemas.microsoft.com/office/drawing/2014/main" val="3038689322"/>
                  </a:ext>
                </a:extLst>
              </a:tr>
              <a:tr h="484937">
                <a:tc>
                  <a:txBody>
                    <a:bodyPr/>
                    <a:lstStyle/>
                    <a:p>
                      <a:pPr algn="ctr"/>
                      <a:r>
                        <a:rPr lang="en-US" sz="1200" b="1" dirty="0" smtClean="0">
                          <a:latin typeface="+mn-lt"/>
                        </a:rPr>
                        <a:t>2</a:t>
                      </a:r>
                      <a:endParaRPr lang="en-US" sz="1200" b="1" dirty="0">
                        <a:latin typeface="+mn-lt"/>
                      </a:endParaRPr>
                    </a:p>
                  </a:txBody>
                  <a:tcPr/>
                </a:tc>
                <a:tc>
                  <a:txBody>
                    <a:bodyPr/>
                    <a:lstStyle/>
                    <a:p>
                      <a:endParaRPr lang="en-US"/>
                    </a:p>
                  </a:txBody>
                  <a:tcPr>
                    <a:blipFill>
                      <a:blip r:embed="rId3"/>
                      <a:stretch>
                        <a:fillRect l="-101460" t="-241772" r="-613869" b="-598734"/>
                      </a:stretch>
                    </a:blipFill>
                  </a:tcPr>
                </a:tc>
                <a:tc>
                  <a:txBody>
                    <a:bodyPr/>
                    <a:lstStyle/>
                    <a:p>
                      <a:endParaRPr lang="en-US"/>
                    </a:p>
                  </a:txBody>
                  <a:tcPr>
                    <a:blipFill>
                      <a:blip r:embed="rId3"/>
                      <a:stretch>
                        <a:fillRect l="-156818" t="-241772" r="-377841" b="-598734"/>
                      </a:stretch>
                    </a:blipFill>
                  </a:tcPr>
                </a:tc>
                <a:tc vMerge="1">
                  <a:txBody>
                    <a:bodyPr/>
                    <a:lstStyle/>
                    <a:p>
                      <a:endParaRPr lang="en-US" sz="1200" dirty="0">
                        <a:latin typeface="+mn-lt"/>
                      </a:endParaRPr>
                    </a:p>
                  </a:txBody>
                  <a:tcPr/>
                </a:tc>
                <a:tc vMerge="1">
                  <a:txBody>
                    <a:bodyPr/>
                    <a:lstStyle/>
                    <a:p>
                      <a:endParaRPr lang="en-US" sz="1200" dirty="0">
                        <a:latin typeface="+mn-lt"/>
                      </a:endParaRPr>
                    </a:p>
                  </a:txBody>
                  <a:tcPr/>
                </a:tc>
                <a:tc vMerge="1">
                  <a:txBody>
                    <a:bodyPr/>
                    <a:lstStyle/>
                    <a:p>
                      <a:endParaRPr lang="en-US" sz="1200" dirty="0">
                        <a:latin typeface="+mn-lt"/>
                      </a:endParaRPr>
                    </a:p>
                  </a:txBody>
                  <a:tcPr/>
                </a:tc>
                <a:tc vMerge="1">
                  <a:txBody>
                    <a:bodyPr/>
                    <a:lstStyle/>
                    <a:p>
                      <a:endParaRPr lang="en-US" sz="1200" dirty="0">
                        <a:latin typeface="+mn-lt"/>
                      </a:endParaRPr>
                    </a:p>
                  </a:txBody>
                  <a:tcPr/>
                </a:tc>
                <a:extLst>
                  <a:ext uri="{0D108BD9-81ED-4DB2-BD59-A6C34878D82A}">
                    <a16:rowId xmlns:a16="http://schemas.microsoft.com/office/drawing/2014/main" val="1906039069"/>
                  </a:ext>
                </a:extLst>
              </a:tr>
              <a:tr h="484937">
                <a:tc>
                  <a:txBody>
                    <a:bodyPr/>
                    <a:lstStyle/>
                    <a:p>
                      <a:pPr algn="ctr"/>
                      <a:r>
                        <a:rPr lang="en-US" sz="1200" b="1" dirty="0" smtClean="0">
                          <a:latin typeface="+mn-lt"/>
                        </a:rPr>
                        <a:t>3</a:t>
                      </a:r>
                      <a:endParaRPr lang="en-US" sz="1200" b="1" dirty="0">
                        <a:latin typeface="+mn-lt"/>
                      </a:endParaRPr>
                    </a:p>
                  </a:txBody>
                  <a:tcPr/>
                </a:tc>
                <a:tc>
                  <a:txBody>
                    <a:bodyPr/>
                    <a:lstStyle/>
                    <a:p>
                      <a:endParaRPr lang="en-US"/>
                    </a:p>
                  </a:txBody>
                  <a:tcPr>
                    <a:blipFill>
                      <a:blip r:embed="rId3"/>
                      <a:stretch>
                        <a:fillRect l="-101460" t="-337500" r="-613869" b="-491250"/>
                      </a:stretch>
                    </a:blipFill>
                  </a:tcPr>
                </a:tc>
                <a:tc>
                  <a:txBody>
                    <a:bodyPr/>
                    <a:lstStyle/>
                    <a:p>
                      <a:endParaRPr lang="en-US"/>
                    </a:p>
                  </a:txBody>
                  <a:tcPr>
                    <a:blipFill>
                      <a:blip r:embed="rId3"/>
                      <a:stretch>
                        <a:fillRect l="-156818" t="-337500" r="-377841" b="-491250"/>
                      </a:stretch>
                    </a:blipFill>
                  </a:tcPr>
                </a:tc>
                <a:tc vMerge="1">
                  <a:txBody>
                    <a:bodyPr/>
                    <a:lstStyle/>
                    <a:p>
                      <a:endParaRPr lang="en-US" sz="1200" dirty="0">
                        <a:latin typeface="+mn-lt"/>
                      </a:endParaRPr>
                    </a:p>
                  </a:txBody>
                  <a:tcPr/>
                </a:tc>
                <a:tc vMerge="1">
                  <a:txBody>
                    <a:bodyPr/>
                    <a:lstStyle/>
                    <a:p>
                      <a:endParaRPr lang="en-US" sz="1200" dirty="0">
                        <a:latin typeface="+mn-lt"/>
                      </a:endParaRPr>
                    </a:p>
                  </a:txBody>
                  <a:tcPr/>
                </a:tc>
                <a:tc vMerge="1">
                  <a:txBody>
                    <a:bodyPr/>
                    <a:lstStyle/>
                    <a:p>
                      <a:endParaRPr lang="en-US" sz="1200" dirty="0">
                        <a:latin typeface="+mn-lt"/>
                      </a:endParaRPr>
                    </a:p>
                  </a:txBody>
                  <a:tcPr/>
                </a:tc>
                <a:tc vMerge="1">
                  <a:txBody>
                    <a:bodyPr/>
                    <a:lstStyle/>
                    <a:p>
                      <a:endParaRPr lang="en-US" sz="1200" dirty="0">
                        <a:latin typeface="+mn-lt"/>
                      </a:endParaRPr>
                    </a:p>
                  </a:txBody>
                  <a:tcPr/>
                </a:tc>
                <a:extLst>
                  <a:ext uri="{0D108BD9-81ED-4DB2-BD59-A6C34878D82A}">
                    <a16:rowId xmlns:a16="http://schemas.microsoft.com/office/drawing/2014/main" val="3443814581"/>
                  </a:ext>
                </a:extLst>
              </a:tr>
              <a:tr h="484937">
                <a:tc>
                  <a:txBody>
                    <a:bodyPr/>
                    <a:lstStyle/>
                    <a:p>
                      <a:pPr algn="ctr"/>
                      <a:r>
                        <a:rPr lang="en-US" sz="1200" b="1" dirty="0" smtClean="0">
                          <a:latin typeface="+mn-lt"/>
                        </a:rPr>
                        <a:t>-</a:t>
                      </a:r>
                      <a:endParaRPr lang="en-US" sz="1200" b="1" dirty="0">
                        <a:latin typeface="+mn-lt"/>
                      </a:endParaRPr>
                    </a:p>
                  </a:txBody>
                  <a:tcPr/>
                </a:tc>
                <a:tc>
                  <a:txBody>
                    <a:bodyPr/>
                    <a:lstStyle/>
                    <a:p>
                      <a:pPr algn="ctr"/>
                      <a:r>
                        <a:rPr lang="en-US" sz="1200" b="1" dirty="0" smtClean="0">
                          <a:latin typeface="+mn-lt"/>
                        </a:rPr>
                        <a:t>-</a:t>
                      </a:r>
                      <a:endParaRPr lang="en-US" sz="1200" b="1" dirty="0">
                        <a:latin typeface="+mn-lt"/>
                      </a:endParaRPr>
                    </a:p>
                  </a:txBody>
                  <a:tcPr/>
                </a:tc>
                <a:tc>
                  <a:txBody>
                    <a:bodyPr/>
                    <a:lstStyle/>
                    <a:p>
                      <a:pPr algn="ctr"/>
                      <a:r>
                        <a:rPr lang="en-US" sz="1200" b="1" dirty="0" smtClean="0">
                          <a:latin typeface="+mn-lt"/>
                        </a:rPr>
                        <a:t>-</a:t>
                      </a:r>
                      <a:endParaRPr lang="en-US" sz="1200" b="1" dirty="0">
                        <a:latin typeface="+mn-lt"/>
                      </a:endParaRPr>
                    </a:p>
                  </a:txBody>
                  <a:tcPr/>
                </a:tc>
                <a:tc rowSpan="3">
                  <a:txBody>
                    <a:bodyPr/>
                    <a:lstStyle/>
                    <a:p>
                      <a:pPr marL="0" marR="0" lvl="0" indent="0" algn="ctr" defTabSz="91443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ctr" defTabSz="91443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ctr" defTabSz="914434"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ctr" defTabSz="914434"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2-3</a:t>
                      </a:r>
                    </a:p>
                    <a:p>
                      <a:pPr algn="ctr"/>
                      <a:endParaRPr lang="en-US" sz="1200" b="1" dirty="0">
                        <a:latin typeface="+mn-lt"/>
                      </a:endParaRPr>
                    </a:p>
                  </a:txBody>
                  <a:tcPr/>
                </a:tc>
                <a:tc rowSpan="3">
                  <a:txBody>
                    <a:bodyPr/>
                    <a:lstStyle/>
                    <a:p>
                      <a:pPr algn="ctr"/>
                      <a:r>
                        <a:rPr lang="en-US" sz="1200" b="1" dirty="0" smtClean="0">
                          <a:latin typeface="+mn-lt"/>
                        </a:rPr>
                        <a:t>E</a:t>
                      </a:r>
                      <a:endParaRPr lang="en-US" sz="1200" b="1" dirty="0">
                        <a:latin typeface="+mn-lt"/>
                      </a:endParaRPr>
                    </a:p>
                  </a:txBody>
                  <a:tcPr anchor="ctr"/>
                </a:tc>
                <a:tc rowSpan="3">
                  <a:txBody>
                    <a:bodyPr/>
                    <a:lstStyle/>
                    <a:p>
                      <a:endParaRPr lang="en-US"/>
                    </a:p>
                  </a:txBody>
                  <a:tcPr anchor="ctr">
                    <a:blipFill>
                      <a:blip r:embed="rId3"/>
                      <a:stretch>
                        <a:fillRect l="-578014" t="-146444" r="-114184" b="-64435"/>
                      </a:stretch>
                    </a:blipFill>
                  </a:tcPr>
                </a:tc>
                <a:tc rowSpan="3">
                  <a:txBody>
                    <a:bodyPr/>
                    <a:lstStyle/>
                    <a:p>
                      <a:endParaRPr lang="en-US"/>
                    </a:p>
                  </a:txBody>
                  <a:tcPr anchor="ctr">
                    <a:blipFill>
                      <a:blip r:embed="rId3"/>
                      <a:stretch>
                        <a:fillRect l="-601258" t="-146444" r="-1258" b="-64435"/>
                      </a:stretch>
                    </a:blipFill>
                  </a:tcPr>
                </a:tc>
                <a:extLst>
                  <a:ext uri="{0D108BD9-81ED-4DB2-BD59-A6C34878D82A}">
                    <a16:rowId xmlns:a16="http://schemas.microsoft.com/office/drawing/2014/main" val="871229880"/>
                  </a:ext>
                </a:extLst>
              </a:tr>
              <a:tr h="484937">
                <a:tc>
                  <a:txBody>
                    <a:bodyPr/>
                    <a:lstStyle/>
                    <a:p>
                      <a:pPr algn="ctr"/>
                      <a:r>
                        <a:rPr lang="en-US" sz="1200" b="1" dirty="0" smtClean="0">
                          <a:latin typeface="+mn-lt"/>
                        </a:rPr>
                        <a:t>-</a:t>
                      </a:r>
                      <a:endParaRPr lang="en-US" sz="1200" b="1" dirty="0">
                        <a:latin typeface="+mn-lt"/>
                      </a:endParaRPr>
                    </a:p>
                  </a:txBody>
                  <a:tcPr/>
                </a:tc>
                <a:tc>
                  <a:txBody>
                    <a:bodyPr/>
                    <a:lstStyle/>
                    <a:p>
                      <a:pPr algn="ctr"/>
                      <a:r>
                        <a:rPr lang="en-US" sz="1200" b="1" dirty="0" smtClean="0">
                          <a:latin typeface="+mn-lt"/>
                        </a:rPr>
                        <a:t>-</a:t>
                      </a:r>
                      <a:endParaRPr lang="en-US" sz="1200" b="1" dirty="0">
                        <a:latin typeface="+mn-lt"/>
                      </a:endParaRPr>
                    </a:p>
                  </a:txBody>
                  <a:tcPr/>
                </a:tc>
                <a:tc>
                  <a:txBody>
                    <a:bodyPr/>
                    <a:lstStyle/>
                    <a:p>
                      <a:pPr algn="ctr"/>
                      <a:r>
                        <a:rPr lang="en-US" sz="1200" b="1" dirty="0" smtClean="0">
                          <a:latin typeface="+mn-lt"/>
                        </a:rPr>
                        <a:t>-</a:t>
                      </a:r>
                      <a:endParaRPr lang="en-US" sz="1200" b="1" dirty="0">
                        <a:latin typeface="+mn-lt"/>
                      </a:endParaRPr>
                    </a:p>
                  </a:txBody>
                  <a:tcPr/>
                </a:tc>
                <a:tc vMerge="1">
                  <a:txBody>
                    <a:bodyPr/>
                    <a:lstStyle/>
                    <a:p>
                      <a:endParaRPr lang="en-US" sz="1200" dirty="0">
                        <a:latin typeface="+mn-lt"/>
                      </a:endParaRPr>
                    </a:p>
                  </a:txBody>
                  <a:tcPr/>
                </a:tc>
                <a:tc vMerge="1">
                  <a:txBody>
                    <a:bodyPr/>
                    <a:lstStyle/>
                    <a:p>
                      <a:endParaRPr lang="en-US" sz="1200" dirty="0">
                        <a:latin typeface="+mn-lt"/>
                      </a:endParaRPr>
                    </a:p>
                  </a:txBody>
                  <a:tcPr/>
                </a:tc>
                <a:tc vMerge="1">
                  <a:txBody>
                    <a:bodyPr/>
                    <a:lstStyle/>
                    <a:p>
                      <a:endParaRPr lang="en-US" sz="1200" dirty="0">
                        <a:latin typeface="+mn-lt"/>
                      </a:endParaRPr>
                    </a:p>
                  </a:txBody>
                  <a:tcPr/>
                </a:tc>
                <a:tc vMerge="1">
                  <a:txBody>
                    <a:bodyPr/>
                    <a:lstStyle/>
                    <a:p>
                      <a:endParaRPr lang="en-US" sz="1200" dirty="0">
                        <a:latin typeface="+mn-lt"/>
                      </a:endParaRPr>
                    </a:p>
                  </a:txBody>
                  <a:tcPr/>
                </a:tc>
                <a:extLst>
                  <a:ext uri="{0D108BD9-81ED-4DB2-BD59-A6C34878D82A}">
                    <a16:rowId xmlns:a16="http://schemas.microsoft.com/office/drawing/2014/main" val="3600763883"/>
                  </a:ext>
                </a:extLst>
              </a:tr>
              <a:tr h="484937">
                <a:tc>
                  <a:txBody>
                    <a:bodyPr/>
                    <a:lstStyle/>
                    <a:p>
                      <a:pPr algn="ctr"/>
                      <a:r>
                        <a:rPr lang="en-US" sz="1200" b="1" dirty="0" smtClean="0">
                          <a:latin typeface="+mn-lt"/>
                        </a:rPr>
                        <a:t>-</a:t>
                      </a:r>
                      <a:endParaRPr lang="en-US" sz="1200" b="1" dirty="0">
                        <a:latin typeface="+mn-lt"/>
                      </a:endParaRPr>
                    </a:p>
                  </a:txBody>
                  <a:tcPr/>
                </a:tc>
                <a:tc>
                  <a:txBody>
                    <a:bodyPr/>
                    <a:lstStyle/>
                    <a:p>
                      <a:pPr algn="ctr"/>
                      <a:r>
                        <a:rPr lang="en-US" sz="1200" b="1" dirty="0" smtClean="0">
                          <a:latin typeface="+mn-lt"/>
                        </a:rPr>
                        <a:t>-</a:t>
                      </a:r>
                      <a:endParaRPr lang="en-US" sz="1200" b="1" dirty="0">
                        <a:latin typeface="+mn-lt"/>
                      </a:endParaRPr>
                    </a:p>
                  </a:txBody>
                  <a:tcPr/>
                </a:tc>
                <a:tc>
                  <a:txBody>
                    <a:bodyPr/>
                    <a:lstStyle/>
                    <a:p>
                      <a:pPr algn="ctr"/>
                      <a:r>
                        <a:rPr lang="en-US" sz="1200" b="1" dirty="0" smtClean="0">
                          <a:latin typeface="+mn-lt"/>
                        </a:rPr>
                        <a:t>-</a:t>
                      </a:r>
                      <a:endParaRPr lang="en-US" sz="1200" b="1" dirty="0">
                        <a:latin typeface="+mn-lt"/>
                      </a:endParaRPr>
                    </a:p>
                  </a:txBody>
                  <a:tcPr/>
                </a:tc>
                <a:tc vMerge="1">
                  <a:txBody>
                    <a:bodyPr/>
                    <a:lstStyle/>
                    <a:p>
                      <a:endParaRPr lang="en-US" sz="1200" dirty="0">
                        <a:latin typeface="+mn-lt"/>
                      </a:endParaRPr>
                    </a:p>
                  </a:txBody>
                  <a:tcPr/>
                </a:tc>
                <a:tc vMerge="1">
                  <a:txBody>
                    <a:bodyPr/>
                    <a:lstStyle/>
                    <a:p>
                      <a:endParaRPr lang="en-US" sz="1200" dirty="0">
                        <a:latin typeface="+mn-lt"/>
                      </a:endParaRPr>
                    </a:p>
                  </a:txBody>
                  <a:tcPr/>
                </a:tc>
                <a:tc vMerge="1">
                  <a:txBody>
                    <a:bodyPr/>
                    <a:lstStyle/>
                    <a:p>
                      <a:endParaRPr lang="en-US" sz="1200" dirty="0">
                        <a:latin typeface="+mn-lt"/>
                      </a:endParaRPr>
                    </a:p>
                  </a:txBody>
                  <a:tcPr/>
                </a:tc>
                <a:tc vMerge="1">
                  <a:txBody>
                    <a:bodyPr/>
                    <a:lstStyle/>
                    <a:p>
                      <a:endParaRPr lang="en-US" sz="1200" dirty="0">
                        <a:latin typeface="+mn-lt"/>
                      </a:endParaRPr>
                    </a:p>
                  </a:txBody>
                  <a:tcPr/>
                </a:tc>
                <a:extLst>
                  <a:ext uri="{0D108BD9-81ED-4DB2-BD59-A6C34878D82A}">
                    <a16:rowId xmlns:a16="http://schemas.microsoft.com/office/drawing/2014/main" val="3979825890"/>
                  </a:ext>
                </a:extLst>
              </a:tr>
              <a:tr h="484937">
                <a:tc>
                  <a:txBody>
                    <a:bodyPr/>
                    <a:lstStyle/>
                    <a:p>
                      <a:pPr algn="ctr"/>
                      <a:r>
                        <a:rPr lang="en-US" sz="1200" b="1" dirty="0" smtClean="0">
                          <a:latin typeface="+mn-lt"/>
                        </a:rPr>
                        <a:t>n</a:t>
                      </a:r>
                      <a:endParaRPr lang="en-US" sz="1200" b="1" dirty="0">
                        <a:latin typeface="+mn-lt"/>
                      </a:endParaRPr>
                    </a:p>
                  </a:txBody>
                  <a:tcPr/>
                </a:tc>
                <a:tc>
                  <a:txBody>
                    <a:bodyPr/>
                    <a:lstStyle/>
                    <a:p>
                      <a:endParaRPr lang="en-US"/>
                    </a:p>
                  </a:txBody>
                  <a:tcPr>
                    <a:blipFill>
                      <a:blip r:embed="rId3"/>
                      <a:stretch>
                        <a:fillRect l="-101460" t="-736250" r="-613869" b="-92500"/>
                      </a:stretch>
                    </a:blipFill>
                  </a:tcPr>
                </a:tc>
                <a:tc>
                  <a:txBody>
                    <a:bodyPr/>
                    <a:lstStyle/>
                    <a:p>
                      <a:endParaRPr lang="en-US"/>
                    </a:p>
                  </a:txBody>
                  <a:tcPr>
                    <a:blipFill>
                      <a:blip r:embed="rId3"/>
                      <a:stretch>
                        <a:fillRect l="-156818" t="-736250" r="-377841" b="-92500"/>
                      </a:stretch>
                    </a:blipFill>
                  </a:tcPr>
                </a:tc>
                <a:tc>
                  <a:txBody>
                    <a:bodyPr/>
                    <a:lstStyle/>
                    <a:p>
                      <a:pPr algn="ctr"/>
                      <a:r>
                        <a:rPr lang="en-US" sz="1200" b="1" dirty="0" smtClean="0">
                          <a:latin typeface="+mn-lt"/>
                        </a:rPr>
                        <a:t>1</a:t>
                      </a:r>
                      <a:endParaRPr lang="en-US" sz="1200" b="1" dirty="0">
                        <a:latin typeface="+mn-lt"/>
                      </a:endParaRPr>
                    </a:p>
                  </a:txBody>
                  <a:tcPr anchor="ctr"/>
                </a:tc>
                <a:tc>
                  <a:txBody>
                    <a:bodyPr/>
                    <a:lstStyle/>
                    <a:p>
                      <a:pPr algn="ctr"/>
                      <a:r>
                        <a:rPr lang="en-US" sz="1200" b="1" dirty="0" smtClean="0">
                          <a:latin typeface="+mn-lt"/>
                        </a:rPr>
                        <a:t>D</a:t>
                      </a:r>
                      <a:endParaRPr lang="en-US" sz="1200" b="1" dirty="0">
                        <a:latin typeface="+mn-lt"/>
                      </a:endParaRPr>
                    </a:p>
                  </a:txBody>
                  <a:tcPr anchor="ctr"/>
                </a:tc>
                <a:tc>
                  <a:txBody>
                    <a:bodyPr/>
                    <a:lstStyle/>
                    <a:p>
                      <a:endParaRPr lang="en-US"/>
                    </a:p>
                  </a:txBody>
                  <a:tcPr anchor="ctr">
                    <a:blipFill>
                      <a:blip r:embed="rId3"/>
                      <a:stretch>
                        <a:fillRect l="-578014" t="-736250" r="-114184" b="-92500"/>
                      </a:stretch>
                    </a:blipFill>
                  </a:tcPr>
                </a:tc>
                <a:tc>
                  <a:txBody>
                    <a:bodyPr/>
                    <a:lstStyle/>
                    <a:p>
                      <a:endParaRPr lang="en-US"/>
                    </a:p>
                  </a:txBody>
                  <a:tcPr anchor="ctr">
                    <a:blipFill>
                      <a:blip r:embed="rId3"/>
                      <a:stretch>
                        <a:fillRect l="-601258" t="-736250" r="-1258" b="-92500"/>
                      </a:stretch>
                    </a:blipFill>
                  </a:tcPr>
                </a:tc>
                <a:extLst>
                  <a:ext uri="{0D108BD9-81ED-4DB2-BD59-A6C34878D82A}">
                    <a16:rowId xmlns:a16="http://schemas.microsoft.com/office/drawing/2014/main" val="2813535440"/>
                  </a:ext>
                </a:extLst>
              </a:tr>
            </a:tbl>
          </a:graphicData>
        </a:graphic>
      </p:graphicFrame>
      <p:grpSp>
        <p:nvGrpSpPr>
          <p:cNvPr id="5" name="Group 4"/>
          <p:cNvGrpSpPr/>
          <p:nvPr/>
        </p:nvGrpSpPr>
        <p:grpSpPr>
          <a:xfrm>
            <a:off x="4267198" y="1044010"/>
            <a:ext cx="336433" cy="3265128"/>
            <a:chOff x="4267198" y="1044010"/>
            <a:chExt cx="336433" cy="3265128"/>
          </a:xfrm>
        </p:grpSpPr>
        <p:sp>
          <p:nvSpPr>
            <p:cNvPr id="4" name="Right Brace 3"/>
            <p:cNvSpPr/>
            <p:nvPr/>
          </p:nvSpPr>
          <p:spPr>
            <a:xfrm>
              <a:off x="4267199" y="1044010"/>
              <a:ext cx="336431" cy="1295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Right Brace 9"/>
            <p:cNvSpPr/>
            <p:nvPr/>
          </p:nvSpPr>
          <p:spPr>
            <a:xfrm>
              <a:off x="4267198" y="2512378"/>
              <a:ext cx="336431" cy="1295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ight Brace 11"/>
            <p:cNvSpPr/>
            <p:nvPr/>
          </p:nvSpPr>
          <p:spPr>
            <a:xfrm>
              <a:off x="4267200" y="3980747"/>
              <a:ext cx="336431" cy="32839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853335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2251"/>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V-E-D Classification: How to collect data?</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81000" y="1428750"/>
            <a:ext cx="8458200"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t>From the above table, we will come to know, for a set of items, the proportion of items in Vital, Essential, and Desirable categories.</a:t>
            </a:r>
          </a:p>
          <a:p>
            <a:pPr marL="285750" indent="-285750" algn="just">
              <a:buFont typeface="Arial" panose="020B0604020202020204" pitchFamily="34" charset="0"/>
              <a:buChar char="•"/>
            </a:pPr>
            <a:endParaRPr lang="en-US" sz="2000" dirty="0" smtClean="0"/>
          </a:p>
          <a:p>
            <a:pPr marL="285750" indent="-285750" algn="just">
              <a:buFont typeface="Arial" panose="020B0604020202020204" pitchFamily="34" charset="0"/>
              <a:buChar char="•"/>
            </a:pPr>
            <a:r>
              <a:rPr lang="en-US" sz="2000" dirty="0" smtClean="0"/>
              <a:t>In an organization, we need to identify and assess the current inventory control policies and systems related to each category of items.</a:t>
            </a:r>
            <a:endParaRPr lang="en-US" sz="2000" dirty="0"/>
          </a:p>
        </p:txBody>
      </p:sp>
    </p:spTree>
    <p:extLst>
      <p:ext uri="{BB962C8B-B14F-4D97-AF65-F5344CB8AC3E}">
        <p14:creationId xmlns:p14="http://schemas.microsoft.com/office/powerpoint/2010/main" val="27850094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2251"/>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F-S-N Classification: How to collect data?</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298331" y="999557"/>
            <a:ext cx="8458200"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t>It is observed in the majority of the organizations that all the inventory items are not used at the same rate. Whereas for certain items that are directly related to produced products in an ongoing and recurring process, the consumption rate may be very high, for other items the consumption rate may be very low due to a number of reasons.</a:t>
            </a:r>
          </a:p>
          <a:p>
            <a:pPr marL="285750" indent="-285750" algn="just">
              <a:buFont typeface="Arial" panose="020B0604020202020204" pitchFamily="34" charset="0"/>
              <a:buChar char="•"/>
            </a:pPr>
            <a:r>
              <a:rPr lang="en-US" sz="2000" dirty="0" smtClean="0"/>
              <a:t>Reasons for low consumption rate are manifold:</a:t>
            </a:r>
          </a:p>
          <a:p>
            <a:pPr marL="2003425" indent="-514350" algn="just">
              <a:buFont typeface="+mj-lt"/>
              <a:buAutoNum type="romanLcPeriod"/>
            </a:pPr>
            <a:r>
              <a:rPr lang="en-US" sz="2000" dirty="0" smtClean="0"/>
              <a:t>Change in product design</a:t>
            </a:r>
          </a:p>
          <a:p>
            <a:pPr marL="2003425" indent="-514350" algn="just">
              <a:buFont typeface="+mj-lt"/>
              <a:buAutoNum type="romanLcPeriod"/>
            </a:pPr>
            <a:r>
              <a:rPr lang="en-US" sz="2000" dirty="0" smtClean="0"/>
              <a:t>Change in production methods</a:t>
            </a:r>
          </a:p>
          <a:p>
            <a:pPr marL="2003425" indent="-514350" algn="just">
              <a:buFont typeface="+mj-lt"/>
              <a:buAutoNum type="romanLcPeriod"/>
            </a:pPr>
            <a:r>
              <a:rPr lang="en-US" sz="2000" dirty="0" smtClean="0"/>
              <a:t>Change in demand levels</a:t>
            </a:r>
          </a:p>
          <a:p>
            <a:pPr marL="2003425" indent="-514350" algn="just">
              <a:buFont typeface="+mj-lt"/>
              <a:buAutoNum type="romanLcPeriod"/>
            </a:pPr>
            <a:r>
              <a:rPr lang="en-US" sz="2000" dirty="0" smtClean="0"/>
              <a:t>Aggressive purchasing </a:t>
            </a:r>
            <a:endParaRPr lang="en-US" sz="2000" dirty="0"/>
          </a:p>
        </p:txBody>
      </p:sp>
    </p:spTree>
    <p:extLst>
      <p:ext uri="{BB962C8B-B14F-4D97-AF65-F5344CB8AC3E}">
        <p14:creationId xmlns:p14="http://schemas.microsoft.com/office/powerpoint/2010/main" val="16928113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2251"/>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F-S-N Classification: How to collect data?</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298331" y="999557"/>
            <a:ext cx="8458200" cy="1015663"/>
          </a:xfrm>
          <a:prstGeom prst="rect">
            <a:avLst/>
          </a:prstGeom>
          <a:noFill/>
        </p:spPr>
        <p:txBody>
          <a:bodyPr wrap="square" rtlCol="0">
            <a:spAutoFit/>
          </a:bodyPr>
          <a:lstStyle/>
          <a:p>
            <a:pPr marL="2003425" indent="-514350" algn="just">
              <a:buFont typeface="+mj-lt"/>
              <a:buAutoNum type="romanLcPeriod" startAt="5"/>
            </a:pPr>
            <a:r>
              <a:rPr lang="en-US" sz="2000" dirty="0" smtClean="0"/>
              <a:t>Change in technology</a:t>
            </a:r>
          </a:p>
          <a:p>
            <a:pPr marL="2003425" indent="-514350" algn="just">
              <a:buFont typeface="+mj-lt"/>
              <a:buAutoNum type="romanLcPeriod" startAt="5"/>
            </a:pPr>
            <a:r>
              <a:rPr lang="en-US" sz="2000" dirty="0" smtClean="0"/>
              <a:t>Forecasting errors in estimation of demand</a:t>
            </a:r>
          </a:p>
          <a:p>
            <a:pPr marL="2003425" indent="-514350" algn="just">
              <a:buFont typeface="+mj-lt"/>
              <a:buAutoNum type="romanLcPeriod" startAt="5"/>
            </a:pPr>
            <a:r>
              <a:rPr lang="en-US" sz="2000" dirty="0" smtClean="0"/>
              <a:t>Obsolescence of items</a:t>
            </a:r>
          </a:p>
        </p:txBody>
      </p:sp>
      <p:sp>
        <p:nvSpPr>
          <p:cNvPr id="10" name="TextBox 9"/>
          <p:cNvSpPr txBox="1"/>
          <p:nvPr/>
        </p:nvSpPr>
        <p:spPr>
          <a:xfrm>
            <a:off x="381000" y="2022494"/>
            <a:ext cx="8458200"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t>Items with very less consumption rate may become a ‘Deadstock’ occupying physical space with huge amount of capital tied up affecting both operational and financial performance.</a:t>
            </a:r>
          </a:p>
          <a:p>
            <a:pPr marL="285750" indent="-285750" algn="just">
              <a:buFont typeface="Arial" panose="020B0604020202020204" pitchFamily="34" charset="0"/>
              <a:buChar char="•"/>
            </a:pPr>
            <a:r>
              <a:rPr lang="en-US" sz="2000" dirty="0" smtClean="0"/>
              <a:t>It is important that existing inventory policies of slow and non-moving items are to be reviewed periodically so that excess stock is determined on a regular basis and liquidation or disposal alternatives are adopted for increasing the working capital of the organization.</a:t>
            </a:r>
            <a:endParaRPr lang="en-US" sz="2000" dirty="0"/>
          </a:p>
        </p:txBody>
      </p:sp>
    </p:spTree>
    <p:extLst>
      <p:ext uri="{BB962C8B-B14F-4D97-AF65-F5344CB8AC3E}">
        <p14:creationId xmlns:p14="http://schemas.microsoft.com/office/powerpoint/2010/main" val="9033549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2251"/>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F-S-N Classification: How to collect data?</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0" name="TextBox 9"/>
          <p:cNvSpPr txBox="1"/>
          <p:nvPr/>
        </p:nvSpPr>
        <p:spPr>
          <a:xfrm>
            <a:off x="381000" y="962348"/>
            <a:ext cx="8458200"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smtClean="0"/>
              <a:t>The following steps are to be followed for carrying out F-S-N analysis</a:t>
            </a:r>
            <a:r>
              <a:rPr lang="en-US" sz="2000" dirty="0" smtClean="0"/>
              <a:t>:</a:t>
            </a:r>
          </a:p>
          <a:p>
            <a:pPr marL="285750" indent="-285750" algn="just">
              <a:buFont typeface="Arial" panose="020B0604020202020204" pitchFamily="34" charset="0"/>
              <a:buChar char="•"/>
            </a:pPr>
            <a:endParaRPr lang="en-US" sz="2000" dirty="0" smtClean="0"/>
          </a:p>
          <a:p>
            <a:pPr marL="1430338" indent="-515938" algn="just">
              <a:buFont typeface="+mj-lt"/>
              <a:buAutoNum type="romanLcPeriod"/>
            </a:pPr>
            <a:r>
              <a:rPr lang="en-US" sz="2000" dirty="0" smtClean="0"/>
              <a:t>Define and classify consumption rate under three categories: Fast moving, Slow moving, and Non-moving items. For each category, the range of consumption rate is to be specified. The selection of consumption rate and its range in a given category mainly depends on the capacity and the production rate for each item in a given time period with the consideration of allowances for wastage and scrap.</a:t>
            </a:r>
          </a:p>
          <a:p>
            <a:pPr marL="1430338" indent="-515938" algn="just">
              <a:buFont typeface="+mj-lt"/>
              <a:buAutoNum type="romanLcPeriod"/>
            </a:pPr>
            <a:r>
              <a:rPr lang="en-US" sz="2000" dirty="0" smtClean="0"/>
              <a:t>Prepare a table as follows:</a:t>
            </a:r>
            <a:endParaRPr lang="en-US" sz="2000" dirty="0"/>
          </a:p>
        </p:txBody>
      </p:sp>
    </p:spTree>
    <p:extLst>
      <p:ext uri="{BB962C8B-B14F-4D97-AF65-F5344CB8AC3E}">
        <p14:creationId xmlns:p14="http://schemas.microsoft.com/office/powerpoint/2010/main" val="26592882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mc:AlternateContent xmlns:mc="http://schemas.openxmlformats.org/markup-compatibility/2006" xmlns:a14="http://schemas.microsoft.com/office/drawing/2010/main">
        <mc:Choice Requires="a14">
          <p:sp>
            <p:nvSpPr>
              <p:cNvPr id="7" name="TextBox 6"/>
              <p:cNvSpPr txBox="1"/>
              <p:nvPr/>
            </p:nvSpPr>
            <p:spPr>
              <a:xfrm>
                <a:off x="762000" y="612573"/>
                <a:ext cx="7620000" cy="307777"/>
              </a:xfrm>
              <a:prstGeom prst="rect">
                <a:avLst/>
              </a:prstGeom>
              <a:noFill/>
            </p:spPr>
            <p:txBody>
              <a:bodyPr wrap="square" rtlCol="0">
                <a:spAutoFit/>
              </a:bodyPr>
              <a:lstStyle/>
              <a:p>
                <a:pPr algn="ctr"/>
                <a:r>
                  <a:rPr lang="en-US" sz="1400" dirty="0" smtClean="0"/>
                  <a:t>Rules for categorization: Fast moving: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1</m:t>
                        </m:r>
                      </m:sub>
                    </m:sSub>
                  </m:oMath>
                </a14:m>
                <a:r>
                  <a:rPr lang="en-US" sz="1400" dirty="0" smtClean="0"/>
                  <a:t> and above, Slow moving:</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r>
                          <a:rPr lang="en-US" sz="1400" i="1">
                            <a:latin typeface="Cambria Math" panose="02040503050406030204" pitchFamily="18" charset="0"/>
                          </a:rPr>
                          <m:t>𝑅</m:t>
                        </m:r>
                      </m:e>
                      <m:sub>
                        <m:r>
                          <a:rPr lang="en-US" sz="1400" b="0" i="1" smtClean="0">
                            <a:latin typeface="Cambria Math" panose="02040503050406030204" pitchFamily="18" charset="0"/>
                          </a:rPr>
                          <m:t>2</m:t>
                        </m:r>
                      </m:sub>
                    </m:sSub>
                  </m:oMath>
                </a14:m>
                <a:r>
                  <a:rPr lang="en-US" sz="1400" dirty="0" smtClean="0"/>
                  <a:t> to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1</m:t>
                        </m:r>
                      </m:sub>
                    </m:sSub>
                  </m:oMath>
                </a14:m>
                <a:r>
                  <a:rPr lang="en-US" sz="1400" dirty="0" smtClean="0"/>
                  <a:t>, Non-moving: below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𝑅</m:t>
                        </m:r>
                      </m:e>
                      <m:sub>
                        <m:r>
                          <a:rPr lang="en-US" sz="1400" i="1">
                            <a:latin typeface="Cambria Math" panose="02040503050406030204" pitchFamily="18" charset="0"/>
                          </a:rPr>
                          <m:t>2</m:t>
                        </m:r>
                      </m:sub>
                    </m:sSub>
                  </m:oMath>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12573"/>
                <a:ext cx="7620000" cy="307777"/>
              </a:xfrm>
              <a:prstGeom prst="rect">
                <a:avLst/>
              </a:prstGeom>
              <a:blipFill rotWithShape="0">
                <a:blip r:embed="rId3"/>
                <a:stretch>
                  <a:fillRect t="-1961" b="-19608"/>
                </a:stretch>
              </a:blipFill>
            </p:spPr>
            <p:txBody>
              <a:bodyPr/>
              <a:lstStyle/>
              <a:p>
                <a:r>
                  <a:rPr lang="en-US">
                    <a:noFill/>
                  </a:rPr>
                  <a:t> </a:t>
                </a:r>
              </a:p>
            </p:txBody>
          </p:sp>
        </mc:Fallback>
      </mc:AlternateContent>
      <p:graphicFrame>
        <p:nvGraphicFramePr>
          <p:cNvPr id="2" name="Table 1"/>
          <p:cNvGraphicFramePr>
            <a:graphicFrameLocks noGrp="1"/>
          </p:cNvGraphicFramePr>
          <p:nvPr>
            <p:extLst/>
          </p:nvPr>
        </p:nvGraphicFramePr>
        <p:xfrm>
          <a:off x="1551707" y="1059884"/>
          <a:ext cx="6449292" cy="3075445"/>
        </p:xfrm>
        <a:graphic>
          <a:graphicData uri="http://schemas.openxmlformats.org/drawingml/2006/table">
            <a:tbl>
              <a:tblPr firstRow="1" bandRow="1">
                <a:tableStyleId>{5940675A-B579-460E-94D1-54222C63F5DA}</a:tableStyleId>
              </a:tblPr>
              <a:tblGrid>
                <a:gridCol w="886693">
                  <a:extLst>
                    <a:ext uri="{9D8B030D-6E8A-4147-A177-3AD203B41FA5}">
                      <a16:colId xmlns:a16="http://schemas.microsoft.com/office/drawing/2014/main" val="3745605007"/>
                    </a:ext>
                  </a:extLst>
                </a:gridCol>
                <a:gridCol w="1066800">
                  <a:extLst>
                    <a:ext uri="{9D8B030D-6E8A-4147-A177-3AD203B41FA5}">
                      <a16:colId xmlns:a16="http://schemas.microsoft.com/office/drawing/2014/main" val="2553652076"/>
                    </a:ext>
                  </a:extLst>
                </a:gridCol>
                <a:gridCol w="1271153">
                  <a:extLst>
                    <a:ext uri="{9D8B030D-6E8A-4147-A177-3AD203B41FA5}">
                      <a16:colId xmlns:a16="http://schemas.microsoft.com/office/drawing/2014/main" val="2081687435"/>
                    </a:ext>
                  </a:extLst>
                </a:gridCol>
                <a:gridCol w="1074882">
                  <a:extLst>
                    <a:ext uri="{9D8B030D-6E8A-4147-A177-3AD203B41FA5}">
                      <a16:colId xmlns:a16="http://schemas.microsoft.com/office/drawing/2014/main" val="4113915140"/>
                    </a:ext>
                  </a:extLst>
                </a:gridCol>
                <a:gridCol w="1074882">
                  <a:extLst>
                    <a:ext uri="{9D8B030D-6E8A-4147-A177-3AD203B41FA5}">
                      <a16:colId xmlns:a16="http://schemas.microsoft.com/office/drawing/2014/main" val="4278493994"/>
                    </a:ext>
                  </a:extLst>
                </a:gridCol>
                <a:gridCol w="1074882">
                  <a:extLst>
                    <a:ext uri="{9D8B030D-6E8A-4147-A177-3AD203B41FA5}">
                      <a16:colId xmlns:a16="http://schemas.microsoft.com/office/drawing/2014/main" val="3055373096"/>
                    </a:ext>
                  </a:extLst>
                </a:gridCol>
              </a:tblGrid>
              <a:tr h="600500">
                <a:tc>
                  <a:txBody>
                    <a:bodyPr/>
                    <a:lstStyle/>
                    <a:p>
                      <a:pPr algn="ctr"/>
                      <a:r>
                        <a:rPr lang="en-US" sz="1200" b="1" dirty="0" smtClean="0">
                          <a:latin typeface="+mn-lt"/>
                        </a:rPr>
                        <a:t>Item, </a:t>
                      </a:r>
                      <a:r>
                        <a:rPr lang="en-US" sz="1200" b="1" i="1" baseline="0" dirty="0" err="1" smtClean="0">
                          <a:latin typeface="+mn-lt"/>
                        </a:rPr>
                        <a:t>i</a:t>
                      </a:r>
                      <a:endParaRPr lang="en-US" sz="1200" b="1" i="1" dirty="0">
                        <a:latin typeface="+mn-lt"/>
                      </a:endParaRPr>
                    </a:p>
                  </a:txBody>
                  <a:tcPr/>
                </a:tc>
                <a:tc>
                  <a:txBody>
                    <a:bodyPr/>
                    <a:lstStyle/>
                    <a:p>
                      <a:endParaRPr lang="en-US" dirty="0"/>
                    </a:p>
                  </a:txBody>
                  <a:tcPr>
                    <a:blipFill>
                      <a:blip r:embed="rId4"/>
                      <a:stretch>
                        <a:fillRect l="-84000" t="-1010" r="-422857" b="-479798"/>
                      </a:stretch>
                    </a:blipFill>
                  </a:tcPr>
                </a:tc>
                <a:tc>
                  <a:txBody>
                    <a:bodyPr/>
                    <a:lstStyle/>
                    <a:p>
                      <a:pPr algn="ctr"/>
                      <a:r>
                        <a:rPr lang="en-US" sz="1200" b="1" dirty="0" smtClean="0">
                          <a:latin typeface="+mn-lt"/>
                        </a:rPr>
                        <a:t>Categorization of items</a:t>
                      </a:r>
                      <a:endParaRPr lang="en-US" sz="1200" b="1" dirty="0">
                        <a:latin typeface="+mn-lt"/>
                      </a:endParaRPr>
                    </a:p>
                  </a:txBody>
                  <a:tcPr/>
                </a:tc>
                <a:tc>
                  <a:txBody>
                    <a:bodyPr/>
                    <a:lstStyle/>
                    <a:p>
                      <a:pPr algn="ctr"/>
                      <a:r>
                        <a:rPr lang="en-US" sz="1200" b="1" dirty="0" smtClean="0">
                          <a:latin typeface="+mn-lt"/>
                        </a:rPr>
                        <a:t>Classification (as</a:t>
                      </a:r>
                      <a:r>
                        <a:rPr lang="en-US" sz="1200" b="1" baseline="0" dirty="0" smtClean="0">
                          <a:latin typeface="+mn-lt"/>
                        </a:rPr>
                        <a:t> per rules given)</a:t>
                      </a:r>
                      <a:endParaRPr lang="en-US" sz="1200" b="1" dirty="0">
                        <a:latin typeface="+mn-lt"/>
                      </a:endParaRPr>
                    </a:p>
                  </a:txBody>
                  <a:tcPr/>
                </a:tc>
                <a:tc>
                  <a:txBody>
                    <a:bodyPr/>
                    <a:lstStyle/>
                    <a:p>
                      <a:pPr algn="ctr"/>
                      <a:r>
                        <a:rPr lang="en-US" sz="1200" b="1" dirty="0" smtClean="0">
                          <a:latin typeface="+mn-lt"/>
                        </a:rPr>
                        <a:t>Number of items</a:t>
                      </a:r>
                      <a:endParaRPr lang="en-US" sz="1200" b="1" dirty="0">
                        <a:latin typeface="+mn-lt"/>
                      </a:endParaRPr>
                    </a:p>
                  </a:txBody>
                  <a:tcPr/>
                </a:tc>
                <a:tc>
                  <a:txBody>
                    <a:bodyPr/>
                    <a:lstStyle/>
                    <a:p>
                      <a:pPr algn="ctr"/>
                      <a:r>
                        <a:rPr lang="en-US" sz="1200" b="1" dirty="0" smtClean="0">
                          <a:latin typeface="+mn-lt"/>
                        </a:rPr>
                        <a:t>Proportion of items</a:t>
                      </a:r>
                      <a:endParaRPr lang="en-US" sz="1200" b="1" dirty="0">
                        <a:latin typeface="+mn-lt"/>
                      </a:endParaRPr>
                    </a:p>
                  </a:txBody>
                  <a:tcPr/>
                </a:tc>
                <a:extLst>
                  <a:ext uri="{0D108BD9-81ED-4DB2-BD59-A6C34878D82A}">
                    <a16:rowId xmlns:a16="http://schemas.microsoft.com/office/drawing/2014/main" val="1857362449"/>
                  </a:ext>
                </a:extLst>
              </a:tr>
              <a:tr h="487073">
                <a:tc>
                  <a:txBody>
                    <a:bodyPr/>
                    <a:lstStyle/>
                    <a:p>
                      <a:pPr algn="ctr"/>
                      <a:r>
                        <a:rPr lang="en-US" sz="1200" b="1" dirty="0" smtClean="0">
                          <a:latin typeface="+mn-lt"/>
                        </a:rPr>
                        <a:t>1</a:t>
                      </a:r>
                      <a:endParaRPr lang="en-US" sz="1200" b="1" dirty="0">
                        <a:latin typeface="+mn-lt"/>
                      </a:endParaRPr>
                    </a:p>
                  </a:txBody>
                  <a:tcPr/>
                </a:tc>
                <a:tc>
                  <a:txBody>
                    <a:bodyPr/>
                    <a:lstStyle/>
                    <a:p>
                      <a:endParaRPr lang="en-US" dirty="0"/>
                    </a:p>
                  </a:txBody>
                  <a:tcPr>
                    <a:blipFill>
                      <a:blip r:embed="rId4"/>
                      <a:stretch>
                        <a:fillRect l="-84000" t="-125000" r="-422857" b="-493750"/>
                      </a:stretch>
                    </a:blipFill>
                  </a:tcPr>
                </a:tc>
                <a:tc>
                  <a:txBody>
                    <a:bodyPr/>
                    <a:lstStyle/>
                    <a:p>
                      <a:pPr algn="ctr"/>
                      <a:r>
                        <a:rPr lang="en-US" sz="1200" b="1" dirty="0" smtClean="0">
                          <a:latin typeface="+mn-lt"/>
                        </a:rPr>
                        <a:t>F</a:t>
                      </a:r>
                      <a:endParaRPr lang="en-US" sz="1200" b="1" dirty="0">
                        <a:latin typeface="+mn-lt"/>
                      </a:endParaRPr>
                    </a:p>
                  </a:txBody>
                  <a:tcPr/>
                </a:tc>
                <a:tc rowSpan="2">
                  <a:txBody>
                    <a:bodyPr/>
                    <a:lstStyle/>
                    <a:p>
                      <a:pPr algn="ctr"/>
                      <a:r>
                        <a:rPr lang="en-US" sz="1200" b="1" dirty="0" smtClean="0">
                          <a:latin typeface="+mn-lt"/>
                        </a:rPr>
                        <a:t>F</a:t>
                      </a:r>
                      <a:endParaRPr lang="en-US" sz="1200" b="1" dirty="0">
                        <a:latin typeface="+mn-lt"/>
                      </a:endParaRPr>
                    </a:p>
                  </a:txBody>
                  <a:tcPr anchor="ctr"/>
                </a:tc>
                <a:tc rowSpan="2">
                  <a:txBody>
                    <a:bodyPr/>
                    <a:lstStyle/>
                    <a:p>
                      <a:endParaRPr lang="en-US"/>
                    </a:p>
                  </a:txBody>
                  <a:tcPr anchor="ctr">
                    <a:blipFill>
                      <a:blip r:embed="rId4"/>
                      <a:stretch>
                        <a:fillRect l="-399435" t="-62500" r="-100565" b="-196875"/>
                      </a:stretch>
                    </a:blipFill>
                  </a:tcPr>
                </a:tc>
                <a:tc rowSpan="2">
                  <a:txBody>
                    <a:bodyPr/>
                    <a:lstStyle/>
                    <a:p>
                      <a:endParaRPr lang="en-US"/>
                    </a:p>
                  </a:txBody>
                  <a:tcPr anchor="ctr">
                    <a:blipFill>
                      <a:blip r:embed="rId4"/>
                      <a:stretch>
                        <a:fillRect l="-502273" t="-62500" r="-1136" b="-196875"/>
                      </a:stretch>
                    </a:blipFill>
                  </a:tcPr>
                </a:tc>
                <a:extLst>
                  <a:ext uri="{0D108BD9-81ED-4DB2-BD59-A6C34878D82A}">
                    <a16:rowId xmlns:a16="http://schemas.microsoft.com/office/drawing/2014/main" val="116592158"/>
                  </a:ext>
                </a:extLst>
              </a:tr>
              <a:tr h="487073">
                <a:tc>
                  <a:txBody>
                    <a:bodyPr/>
                    <a:lstStyle/>
                    <a:p>
                      <a:pPr algn="ctr"/>
                      <a:r>
                        <a:rPr lang="en-US" sz="1200" b="1" dirty="0" smtClean="0">
                          <a:latin typeface="+mn-lt"/>
                        </a:rPr>
                        <a:t>2</a:t>
                      </a:r>
                      <a:endParaRPr lang="en-US" sz="1200" b="1" dirty="0">
                        <a:latin typeface="+mn-lt"/>
                      </a:endParaRPr>
                    </a:p>
                  </a:txBody>
                  <a:tcPr/>
                </a:tc>
                <a:tc>
                  <a:txBody>
                    <a:bodyPr/>
                    <a:lstStyle/>
                    <a:p>
                      <a:endParaRPr lang="en-US" dirty="0"/>
                    </a:p>
                  </a:txBody>
                  <a:tcPr>
                    <a:blipFill>
                      <a:blip r:embed="rId4"/>
                      <a:stretch>
                        <a:fillRect l="-84000" t="-225000" r="-422857" b="-393750"/>
                      </a:stretch>
                    </a:blipFill>
                  </a:tcPr>
                </a:tc>
                <a:tc>
                  <a:txBody>
                    <a:bodyPr/>
                    <a:lstStyle/>
                    <a:p>
                      <a:pPr algn="ctr"/>
                      <a:r>
                        <a:rPr lang="en-US" sz="1200" b="1" dirty="0" smtClean="0">
                          <a:latin typeface="+mn-lt"/>
                        </a:rPr>
                        <a:t>F</a:t>
                      </a:r>
                      <a:endParaRPr lang="en-US" sz="1200" b="1" dirty="0">
                        <a:latin typeface="+mn-lt"/>
                      </a:endParaRPr>
                    </a:p>
                  </a:txBody>
                  <a:tcPr/>
                </a:tc>
                <a:tc vMerge="1">
                  <a:txBody>
                    <a:bodyPr/>
                    <a:lstStyle/>
                    <a:p>
                      <a:endParaRPr lang="en-US" sz="1200" dirty="0">
                        <a:latin typeface="+mn-lt"/>
                      </a:endParaRPr>
                    </a:p>
                  </a:txBody>
                  <a:tcPr/>
                </a:tc>
                <a:tc vMerge="1">
                  <a:txBody>
                    <a:bodyPr/>
                    <a:lstStyle/>
                    <a:p>
                      <a:endParaRPr lang="en-US" sz="1200" dirty="0">
                        <a:latin typeface="+mn-lt"/>
                      </a:endParaRPr>
                    </a:p>
                  </a:txBody>
                  <a:tcPr/>
                </a:tc>
                <a:tc vMerge="1">
                  <a:txBody>
                    <a:bodyPr/>
                    <a:lstStyle/>
                    <a:p>
                      <a:endParaRPr lang="en-US" sz="1200" dirty="0">
                        <a:latin typeface="+mn-lt"/>
                      </a:endParaRPr>
                    </a:p>
                  </a:txBody>
                  <a:tcPr/>
                </a:tc>
                <a:extLst>
                  <a:ext uri="{0D108BD9-81ED-4DB2-BD59-A6C34878D82A}">
                    <a16:rowId xmlns:a16="http://schemas.microsoft.com/office/drawing/2014/main" val="1776233764"/>
                  </a:ext>
                </a:extLst>
              </a:tr>
              <a:tr h="487073">
                <a:tc>
                  <a:txBody>
                    <a:bodyPr/>
                    <a:lstStyle/>
                    <a:p>
                      <a:pPr algn="ctr"/>
                      <a:r>
                        <a:rPr lang="en-US" sz="1200" b="1" dirty="0" smtClean="0">
                          <a:latin typeface="+mn-lt"/>
                        </a:rPr>
                        <a:t>-</a:t>
                      </a:r>
                      <a:endParaRPr lang="en-US" sz="1200" b="1" dirty="0">
                        <a:latin typeface="+mn-lt"/>
                      </a:endParaRPr>
                    </a:p>
                  </a:txBody>
                  <a:tcPr/>
                </a:tc>
                <a:tc>
                  <a:txBody>
                    <a:bodyPr/>
                    <a:lstStyle/>
                    <a:p>
                      <a:pPr algn="ctr"/>
                      <a:r>
                        <a:rPr lang="en-US" sz="1200" b="1" dirty="0" smtClean="0">
                          <a:latin typeface="+mn-lt"/>
                        </a:rPr>
                        <a:t>-</a:t>
                      </a:r>
                      <a:endParaRPr lang="en-US" sz="1200" b="1" dirty="0">
                        <a:latin typeface="+mn-lt"/>
                      </a:endParaRPr>
                    </a:p>
                  </a:txBody>
                  <a:tcPr/>
                </a:tc>
                <a:tc>
                  <a:txBody>
                    <a:bodyPr/>
                    <a:lstStyle/>
                    <a:p>
                      <a:pPr algn="ctr"/>
                      <a:r>
                        <a:rPr lang="en-US" sz="1200" b="1" dirty="0" smtClean="0">
                          <a:latin typeface="+mn-lt"/>
                        </a:rPr>
                        <a:t>S</a:t>
                      </a:r>
                      <a:endParaRPr lang="en-US" sz="1200" b="1" dirty="0">
                        <a:latin typeface="+mn-lt"/>
                      </a:endParaRPr>
                    </a:p>
                  </a:txBody>
                  <a:tcPr/>
                </a:tc>
                <a:tc rowSpan="2">
                  <a:txBody>
                    <a:bodyPr/>
                    <a:lstStyle/>
                    <a:p>
                      <a:pPr algn="ctr"/>
                      <a:r>
                        <a:rPr lang="en-US" sz="1200" b="1" dirty="0" smtClean="0">
                          <a:latin typeface="+mn-lt"/>
                        </a:rPr>
                        <a:t>S</a:t>
                      </a:r>
                      <a:endParaRPr lang="en-US" sz="1200" b="1" dirty="0">
                        <a:latin typeface="+mn-lt"/>
                      </a:endParaRPr>
                    </a:p>
                  </a:txBody>
                  <a:tcPr anchor="ctr"/>
                </a:tc>
                <a:tc rowSpan="2">
                  <a:txBody>
                    <a:bodyPr/>
                    <a:lstStyle/>
                    <a:p>
                      <a:endParaRPr lang="en-US"/>
                    </a:p>
                  </a:txBody>
                  <a:tcPr anchor="ctr">
                    <a:blipFill>
                      <a:blip r:embed="rId4"/>
                      <a:stretch>
                        <a:fillRect l="-399435" t="-162500" r="-100565" b="-96875"/>
                      </a:stretch>
                    </a:blipFill>
                  </a:tcPr>
                </a:tc>
                <a:tc rowSpan="2">
                  <a:txBody>
                    <a:bodyPr/>
                    <a:lstStyle/>
                    <a:p>
                      <a:endParaRPr lang="en-US"/>
                    </a:p>
                  </a:txBody>
                  <a:tcPr anchor="ctr">
                    <a:blipFill>
                      <a:blip r:embed="rId4"/>
                      <a:stretch>
                        <a:fillRect l="-502273" t="-162500" r="-1136" b="-96875"/>
                      </a:stretch>
                    </a:blipFill>
                  </a:tcPr>
                </a:tc>
                <a:extLst>
                  <a:ext uri="{0D108BD9-81ED-4DB2-BD59-A6C34878D82A}">
                    <a16:rowId xmlns:a16="http://schemas.microsoft.com/office/drawing/2014/main" val="2795598815"/>
                  </a:ext>
                </a:extLst>
              </a:tr>
              <a:tr h="487073">
                <a:tc>
                  <a:txBody>
                    <a:bodyPr/>
                    <a:lstStyle/>
                    <a:p>
                      <a:pPr algn="ctr"/>
                      <a:r>
                        <a:rPr lang="en-US" sz="1200" b="1" dirty="0" smtClean="0">
                          <a:latin typeface="+mn-lt"/>
                        </a:rPr>
                        <a:t>-</a:t>
                      </a:r>
                      <a:endParaRPr lang="en-US" sz="1200" b="1" dirty="0">
                        <a:latin typeface="+mn-lt"/>
                      </a:endParaRPr>
                    </a:p>
                  </a:txBody>
                  <a:tcPr/>
                </a:tc>
                <a:tc>
                  <a:txBody>
                    <a:bodyPr/>
                    <a:lstStyle/>
                    <a:p>
                      <a:pPr algn="ctr"/>
                      <a:r>
                        <a:rPr lang="en-US" sz="1200" b="1" dirty="0" smtClean="0">
                          <a:latin typeface="+mn-lt"/>
                        </a:rPr>
                        <a:t>-</a:t>
                      </a:r>
                      <a:endParaRPr lang="en-US" sz="1200" b="1" dirty="0">
                        <a:latin typeface="+mn-lt"/>
                      </a:endParaRPr>
                    </a:p>
                  </a:txBody>
                  <a:tcPr/>
                </a:tc>
                <a:tc>
                  <a:txBody>
                    <a:bodyPr/>
                    <a:lstStyle/>
                    <a:p>
                      <a:pPr algn="ctr"/>
                      <a:r>
                        <a:rPr lang="en-US" sz="1200" b="1" dirty="0" smtClean="0">
                          <a:latin typeface="+mn-lt"/>
                        </a:rPr>
                        <a:t>S</a:t>
                      </a:r>
                      <a:endParaRPr lang="en-US" sz="1200" b="1" dirty="0">
                        <a:latin typeface="+mn-lt"/>
                      </a:endParaRPr>
                    </a:p>
                  </a:txBody>
                  <a:tcPr/>
                </a:tc>
                <a:tc vMerge="1">
                  <a:txBody>
                    <a:bodyPr/>
                    <a:lstStyle/>
                    <a:p>
                      <a:endParaRPr lang="en-US" sz="1200" dirty="0">
                        <a:latin typeface="+mn-lt"/>
                      </a:endParaRPr>
                    </a:p>
                  </a:txBody>
                  <a:tcPr/>
                </a:tc>
                <a:tc vMerge="1">
                  <a:txBody>
                    <a:bodyPr/>
                    <a:lstStyle/>
                    <a:p>
                      <a:endParaRPr lang="en-US" sz="1200" dirty="0">
                        <a:latin typeface="+mn-lt"/>
                      </a:endParaRPr>
                    </a:p>
                  </a:txBody>
                  <a:tcPr/>
                </a:tc>
                <a:tc vMerge="1">
                  <a:txBody>
                    <a:bodyPr/>
                    <a:lstStyle/>
                    <a:p>
                      <a:endParaRPr lang="en-US" sz="1200" dirty="0">
                        <a:latin typeface="+mn-lt"/>
                      </a:endParaRPr>
                    </a:p>
                  </a:txBody>
                  <a:tcPr/>
                </a:tc>
                <a:extLst>
                  <a:ext uri="{0D108BD9-81ED-4DB2-BD59-A6C34878D82A}">
                    <a16:rowId xmlns:a16="http://schemas.microsoft.com/office/drawing/2014/main" val="1211176566"/>
                  </a:ext>
                </a:extLst>
              </a:tr>
              <a:tr h="487073">
                <a:tc>
                  <a:txBody>
                    <a:bodyPr/>
                    <a:lstStyle/>
                    <a:p>
                      <a:pPr algn="ctr"/>
                      <a:r>
                        <a:rPr lang="en-US" sz="1200" b="1" dirty="0" smtClean="0">
                          <a:latin typeface="+mn-lt"/>
                        </a:rPr>
                        <a:t>n</a:t>
                      </a:r>
                      <a:endParaRPr lang="en-US" sz="1200" b="1" dirty="0">
                        <a:latin typeface="+mn-lt"/>
                      </a:endParaRPr>
                    </a:p>
                  </a:txBody>
                  <a:tcPr/>
                </a:tc>
                <a:tc>
                  <a:txBody>
                    <a:bodyPr/>
                    <a:lstStyle/>
                    <a:p>
                      <a:endParaRPr lang="en-US"/>
                    </a:p>
                  </a:txBody>
                  <a:tcPr>
                    <a:blipFill>
                      <a:blip r:embed="rId4"/>
                      <a:stretch>
                        <a:fillRect l="-84000" t="-525000" r="-422857" b="-93750"/>
                      </a:stretch>
                    </a:blipFill>
                  </a:tcPr>
                </a:tc>
                <a:tc>
                  <a:txBody>
                    <a:bodyPr/>
                    <a:lstStyle/>
                    <a:p>
                      <a:pPr algn="ctr"/>
                      <a:r>
                        <a:rPr lang="en-US" sz="1200" b="1" dirty="0" smtClean="0">
                          <a:latin typeface="+mn-lt"/>
                        </a:rPr>
                        <a:t>N</a:t>
                      </a:r>
                      <a:endParaRPr lang="en-US" sz="1200" b="1" dirty="0">
                        <a:latin typeface="+mn-lt"/>
                      </a:endParaRPr>
                    </a:p>
                  </a:txBody>
                  <a:tcPr/>
                </a:tc>
                <a:tc>
                  <a:txBody>
                    <a:bodyPr/>
                    <a:lstStyle/>
                    <a:p>
                      <a:pPr algn="ctr"/>
                      <a:r>
                        <a:rPr lang="en-US" sz="1200" b="1" dirty="0" smtClean="0">
                          <a:latin typeface="+mn-lt"/>
                        </a:rPr>
                        <a:t>N</a:t>
                      </a:r>
                      <a:endParaRPr lang="en-US" sz="1200" b="1" dirty="0">
                        <a:latin typeface="+mn-lt"/>
                      </a:endParaRPr>
                    </a:p>
                  </a:txBody>
                  <a:tcPr anchor="ctr"/>
                </a:tc>
                <a:tc>
                  <a:txBody>
                    <a:bodyPr/>
                    <a:lstStyle/>
                    <a:p>
                      <a:endParaRPr lang="en-US"/>
                    </a:p>
                  </a:txBody>
                  <a:tcPr anchor="ctr">
                    <a:blipFill>
                      <a:blip r:embed="rId4"/>
                      <a:stretch>
                        <a:fillRect l="-399435" t="-525000" r="-100565" b="-93750"/>
                      </a:stretch>
                    </a:blipFill>
                  </a:tcPr>
                </a:tc>
                <a:tc>
                  <a:txBody>
                    <a:bodyPr/>
                    <a:lstStyle/>
                    <a:p>
                      <a:endParaRPr lang="en-US"/>
                    </a:p>
                  </a:txBody>
                  <a:tcPr anchor="ctr">
                    <a:blipFill>
                      <a:blip r:embed="rId4"/>
                      <a:stretch>
                        <a:fillRect l="-502273" t="-525000" r="-1136" b="-93750"/>
                      </a:stretch>
                    </a:blipFill>
                  </a:tcPr>
                </a:tc>
                <a:extLst>
                  <a:ext uri="{0D108BD9-81ED-4DB2-BD59-A6C34878D82A}">
                    <a16:rowId xmlns:a16="http://schemas.microsoft.com/office/drawing/2014/main" val="3087078505"/>
                  </a:ext>
                </a:extLst>
              </a:tr>
            </a:tbl>
          </a:graphicData>
        </a:graphic>
      </p:graphicFrame>
    </p:spTree>
    <p:extLst>
      <p:ext uri="{BB962C8B-B14F-4D97-AF65-F5344CB8AC3E}">
        <p14:creationId xmlns:p14="http://schemas.microsoft.com/office/powerpoint/2010/main" val="38639838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2251"/>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F-S-N Classification: How to collect data?</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0" name="TextBox 9"/>
          <p:cNvSpPr txBox="1"/>
          <p:nvPr/>
        </p:nvSpPr>
        <p:spPr>
          <a:xfrm>
            <a:off x="381000" y="1657350"/>
            <a:ext cx="8458200"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t>When A-B-C, V-E-D, and F-S-N classification are simultaneously used for all the inventory items, we have </a:t>
            </a:r>
            <a:r>
              <a:rPr lang="en-US" sz="2000" dirty="0"/>
              <a:t>altogether </a:t>
            </a:r>
            <a:r>
              <a:rPr lang="en-US" sz="2000" dirty="0" smtClean="0"/>
              <a:t>3×3×3 = 27 combinations. These combinations are represented in the Figure below:</a:t>
            </a:r>
            <a:endParaRPr lang="en-US" sz="2000" dirty="0"/>
          </a:p>
          <a:p>
            <a:pPr marL="285750" indent="-28575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22950362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grpSp>
        <p:nvGrpSpPr>
          <p:cNvPr id="272" name="Group 271"/>
          <p:cNvGrpSpPr/>
          <p:nvPr/>
        </p:nvGrpSpPr>
        <p:grpSpPr>
          <a:xfrm>
            <a:off x="1807635" y="357745"/>
            <a:ext cx="4567337" cy="3931498"/>
            <a:chOff x="1807635" y="357745"/>
            <a:chExt cx="4567337" cy="3931498"/>
          </a:xfrm>
        </p:grpSpPr>
        <p:grpSp>
          <p:nvGrpSpPr>
            <p:cNvPr id="245" name="Group 244"/>
            <p:cNvGrpSpPr/>
            <p:nvPr/>
          </p:nvGrpSpPr>
          <p:grpSpPr>
            <a:xfrm>
              <a:off x="2052065" y="357745"/>
              <a:ext cx="4322907" cy="3714424"/>
              <a:chOff x="2052065" y="357745"/>
              <a:chExt cx="4322907" cy="3714424"/>
            </a:xfrm>
          </p:grpSpPr>
          <p:cxnSp>
            <p:nvCxnSpPr>
              <p:cNvPr id="185" name="Straight Connector 184"/>
              <p:cNvCxnSpPr/>
              <p:nvPr/>
            </p:nvCxnSpPr>
            <p:spPr>
              <a:xfrm flipV="1">
                <a:off x="2787520" y="3372369"/>
                <a:ext cx="3299722" cy="6395"/>
              </a:xfrm>
              <a:prstGeom prst="line">
                <a:avLst/>
              </a:prstGeom>
              <a:ln w="12700">
                <a:prstDash val="dash"/>
              </a:ln>
            </p:spPr>
            <p:style>
              <a:lnRef idx="1">
                <a:schemeClr val="dk1"/>
              </a:lnRef>
              <a:fillRef idx="0">
                <a:schemeClr val="dk1"/>
              </a:fillRef>
              <a:effectRef idx="0">
                <a:schemeClr val="dk1"/>
              </a:effectRef>
              <a:fontRef idx="minor">
                <a:schemeClr val="tx1"/>
              </a:fontRef>
            </p:style>
          </p:cxnSp>
          <p:grpSp>
            <p:nvGrpSpPr>
              <p:cNvPr id="244" name="Group 243"/>
              <p:cNvGrpSpPr/>
              <p:nvPr/>
            </p:nvGrpSpPr>
            <p:grpSpPr>
              <a:xfrm>
                <a:off x="2052065" y="357745"/>
                <a:ext cx="4322907" cy="3714424"/>
                <a:chOff x="2052065" y="357745"/>
                <a:chExt cx="4322907" cy="3714424"/>
              </a:xfrm>
            </p:grpSpPr>
            <p:grpSp>
              <p:nvGrpSpPr>
                <p:cNvPr id="44" name="Group 43"/>
                <p:cNvGrpSpPr/>
                <p:nvPr/>
              </p:nvGrpSpPr>
              <p:grpSpPr>
                <a:xfrm>
                  <a:off x="2052065" y="357745"/>
                  <a:ext cx="4305300" cy="3661808"/>
                  <a:chOff x="2171700" y="510145"/>
                  <a:chExt cx="4305300" cy="3661808"/>
                </a:xfrm>
              </p:grpSpPr>
              <p:sp>
                <p:nvSpPr>
                  <p:cNvPr id="2" name="Cube 1"/>
                  <p:cNvSpPr/>
                  <p:nvPr/>
                </p:nvSpPr>
                <p:spPr>
                  <a:xfrm>
                    <a:off x="2286000" y="514350"/>
                    <a:ext cx="4191000" cy="3657600"/>
                  </a:xfrm>
                  <a:prstGeom prst="cube">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Straight Connector 4"/>
                  <p:cNvCxnSpPr/>
                  <p:nvPr/>
                </p:nvCxnSpPr>
                <p:spPr>
                  <a:xfrm flipV="1">
                    <a:off x="2286000" y="3257550"/>
                    <a:ext cx="880455" cy="914403"/>
                  </a:xfrm>
                  <a:prstGeom prst="line">
                    <a:avLst/>
                  </a:prstGeom>
                  <a:ln w="12700">
                    <a:prstDash val="solid"/>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3166455" y="510145"/>
                    <a:ext cx="19715" cy="2756759"/>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3200400" y="3257550"/>
                    <a:ext cx="32766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H="1">
                    <a:off x="2171700" y="2343150"/>
                    <a:ext cx="2286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2171700" y="3277293"/>
                    <a:ext cx="226522" cy="0"/>
                  </a:xfrm>
                  <a:prstGeom prst="line">
                    <a:avLst/>
                  </a:prstGeom>
                  <a:ln w="12700"/>
                </p:spPr>
                <p:style>
                  <a:lnRef idx="1">
                    <a:schemeClr val="dk1"/>
                  </a:lnRef>
                  <a:fillRef idx="0">
                    <a:schemeClr val="dk1"/>
                  </a:fillRef>
                  <a:effectRef idx="0">
                    <a:schemeClr val="dk1"/>
                  </a:effectRef>
                  <a:fontRef idx="minor">
                    <a:schemeClr val="tx1"/>
                  </a:fontRef>
                </p:style>
              </p:cxnSp>
            </p:grpSp>
            <p:cxnSp>
              <p:nvCxnSpPr>
                <p:cNvPr id="72" name="Straight Connector 71"/>
                <p:cNvCxnSpPr/>
                <p:nvPr/>
              </p:nvCxnSpPr>
              <p:spPr>
                <a:xfrm flipV="1">
                  <a:off x="5449390" y="1278845"/>
                  <a:ext cx="925582" cy="937722"/>
                </a:xfrm>
                <a:prstGeom prst="line">
                  <a:avLst/>
                </a:prstGeom>
                <a:ln w="12700">
                  <a:prstDash val="dash"/>
                </a:ln>
              </p:spPr>
              <p:style>
                <a:lnRef idx="1">
                  <a:schemeClr val="dk1"/>
                </a:lnRef>
                <a:fillRef idx="0">
                  <a:schemeClr val="dk1"/>
                </a:fillRef>
                <a:effectRef idx="0">
                  <a:schemeClr val="dk1"/>
                </a:effectRef>
                <a:fontRef idx="minor">
                  <a:schemeClr val="tx1"/>
                </a:fontRef>
              </p:style>
            </p:cxnSp>
            <p:grpSp>
              <p:nvGrpSpPr>
                <p:cNvPr id="243" name="Group 242"/>
                <p:cNvGrpSpPr/>
                <p:nvPr/>
              </p:nvGrpSpPr>
              <p:grpSpPr>
                <a:xfrm>
                  <a:off x="2074315" y="374054"/>
                  <a:ext cx="4300657" cy="3698115"/>
                  <a:chOff x="2074315" y="374054"/>
                  <a:chExt cx="4300657" cy="3698115"/>
                </a:xfrm>
              </p:grpSpPr>
              <p:cxnSp>
                <p:nvCxnSpPr>
                  <p:cNvPr id="56" name="Straight Connector 55"/>
                  <p:cNvCxnSpPr/>
                  <p:nvPr/>
                </p:nvCxnSpPr>
                <p:spPr>
                  <a:xfrm>
                    <a:off x="2459854" y="3606891"/>
                    <a:ext cx="116378" cy="152400"/>
                  </a:xfrm>
                  <a:prstGeom prst="line">
                    <a:avLst/>
                  </a:prstGeom>
                  <a:ln w="12700"/>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2740250" y="3314389"/>
                    <a:ext cx="116378" cy="152400"/>
                  </a:xfrm>
                  <a:prstGeom prst="line">
                    <a:avLst/>
                  </a:prstGeom>
                  <a:ln w="12700"/>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flipV="1">
                    <a:off x="5474790" y="2224925"/>
                    <a:ext cx="890735" cy="544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2507502" y="945277"/>
                    <a:ext cx="3237204" cy="22434"/>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a:off x="3040922" y="3050312"/>
                    <a:ext cx="9751" cy="1021857"/>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4444102" y="374054"/>
                    <a:ext cx="889898" cy="898458"/>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V="1">
                    <a:off x="2144671" y="374054"/>
                    <a:ext cx="1784686" cy="1842513"/>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flipV="1">
                    <a:off x="5486400" y="1285551"/>
                    <a:ext cx="888572" cy="9155"/>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5791200" y="975965"/>
                    <a:ext cx="0" cy="2707126"/>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flipV="1">
                    <a:off x="2148758" y="2767623"/>
                    <a:ext cx="358744" cy="361487"/>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128" name="Straight Connector 127"/>
                  <p:cNvCxnSpPr/>
                  <p:nvPr/>
                </p:nvCxnSpPr>
                <p:spPr>
                  <a:xfrm>
                    <a:off x="2515341" y="2757989"/>
                    <a:ext cx="2702" cy="959363"/>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129" name="Straight Connector 128"/>
                  <p:cNvCxnSpPr/>
                  <p:nvPr/>
                </p:nvCxnSpPr>
                <p:spPr>
                  <a:xfrm flipH="1">
                    <a:off x="2787520" y="666750"/>
                    <a:ext cx="14449" cy="2723839"/>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a:off x="2801969" y="664830"/>
                    <a:ext cx="3285273"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6079351" y="664830"/>
                    <a:ext cx="7891" cy="2725759"/>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flipV="1">
                    <a:off x="2516880" y="3682975"/>
                    <a:ext cx="806521" cy="15054"/>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4434143" y="1285551"/>
                    <a:ext cx="9959" cy="2747312"/>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08" name="Straight Connector 207"/>
                  <p:cNvCxnSpPr/>
                  <p:nvPr/>
                </p:nvCxnSpPr>
                <p:spPr>
                  <a:xfrm flipV="1">
                    <a:off x="2144671" y="3105822"/>
                    <a:ext cx="933034" cy="23288"/>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a:off x="2074315" y="2201848"/>
                    <a:ext cx="3412085" cy="33789"/>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flipV="1">
                    <a:off x="5441230" y="2230365"/>
                    <a:ext cx="916135" cy="884986"/>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a:off x="2535651" y="2761678"/>
                    <a:ext cx="797072" cy="7014"/>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flipH="1">
                    <a:off x="3332724" y="2761678"/>
                    <a:ext cx="11060" cy="945589"/>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36" name="Straight Connector 235"/>
                  <p:cNvCxnSpPr/>
                  <p:nvPr/>
                </p:nvCxnSpPr>
                <p:spPr>
                  <a:xfrm flipV="1">
                    <a:off x="3050752" y="3683091"/>
                    <a:ext cx="283709" cy="333983"/>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240" name="Straight Connector 239"/>
                  <p:cNvCxnSpPr/>
                  <p:nvPr/>
                </p:nvCxnSpPr>
                <p:spPr>
                  <a:xfrm flipV="1">
                    <a:off x="3059084" y="2757989"/>
                    <a:ext cx="288071" cy="325107"/>
                  </a:xfrm>
                  <a:prstGeom prst="line">
                    <a:avLst/>
                  </a:prstGeom>
                  <a:ln w="12700">
                    <a:solidFill>
                      <a:srgbClr val="FF0000"/>
                    </a:solidFill>
                    <a:prstDash val="dash"/>
                  </a:ln>
                </p:spPr>
                <p:style>
                  <a:lnRef idx="1">
                    <a:schemeClr val="dk1"/>
                  </a:lnRef>
                  <a:fillRef idx="0">
                    <a:schemeClr val="dk1"/>
                  </a:fillRef>
                  <a:effectRef idx="0">
                    <a:schemeClr val="dk1"/>
                  </a:effectRef>
                  <a:fontRef idx="minor">
                    <a:schemeClr val="tx1"/>
                  </a:fontRef>
                </p:style>
              </p:cxnSp>
            </p:grpSp>
          </p:grpSp>
        </p:grpSp>
        <p:sp>
          <p:nvSpPr>
            <p:cNvPr id="246" name="Rectangle 245"/>
            <p:cNvSpPr/>
            <p:nvPr/>
          </p:nvSpPr>
          <p:spPr>
            <a:xfrm>
              <a:off x="1807635" y="1618302"/>
              <a:ext cx="288150" cy="228600"/>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a:t>
              </a:r>
              <a:endParaRPr lang="en-US" sz="1200" dirty="0"/>
            </a:p>
          </p:txBody>
        </p:sp>
        <p:sp>
          <p:nvSpPr>
            <p:cNvPr id="247" name="Rectangle 246"/>
            <p:cNvSpPr/>
            <p:nvPr/>
          </p:nvSpPr>
          <p:spPr>
            <a:xfrm>
              <a:off x="1807635" y="2494481"/>
              <a:ext cx="288150" cy="228600"/>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S</a:t>
              </a:r>
              <a:endParaRPr lang="en-US" sz="1200" dirty="0"/>
            </a:p>
          </p:txBody>
        </p:sp>
        <p:sp>
          <p:nvSpPr>
            <p:cNvPr id="248" name="Rectangle 247"/>
            <p:cNvSpPr/>
            <p:nvPr/>
          </p:nvSpPr>
          <p:spPr>
            <a:xfrm>
              <a:off x="1807635" y="3463364"/>
              <a:ext cx="288150" cy="228600"/>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F</a:t>
              </a:r>
              <a:endParaRPr lang="en-US" sz="1200" dirty="0"/>
            </a:p>
          </p:txBody>
        </p:sp>
        <p:sp>
          <p:nvSpPr>
            <p:cNvPr id="249" name="Rectangle 248"/>
            <p:cNvSpPr/>
            <p:nvPr/>
          </p:nvSpPr>
          <p:spPr>
            <a:xfrm>
              <a:off x="2470721" y="4056190"/>
              <a:ext cx="288150" cy="228600"/>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A</a:t>
              </a:r>
              <a:endParaRPr lang="en-US" sz="1200" dirty="0"/>
            </a:p>
          </p:txBody>
        </p:sp>
        <p:sp>
          <p:nvSpPr>
            <p:cNvPr id="250" name="Rectangle 249"/>
            <p:cNvSpPr/>
            <p:nvPr/>
          </p:nvSpPr>
          <p:spPr>
            <a:xfrm>
              <a:off x="4801843" y="4056190"/>
              <a:ext cx="288150" cy="228600"/>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a:t>
              </a:r>
            </a:p>
          </p:txBody>
        </p:sp>
        <p:sp>
          <p:nvSpPr>
            <p:cNvPr id="251" name="Rectangle 250"/>
            <p:cNvSpPr/>
            <p:nvPr/>
          </p:nvSpPr>
          <p:spPr>
            <a:xfrm>
              <a:off x="3637080" y="4060643"/>
              <a:ext cx="288150" cy="228600"/>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B</a:t>
              </a:r>
              <a:endParaRPr lang="en-US" sz="1200" dirty="0"/>
            </a:p>
          </p:txBody>
        </p:sp>
        <p:sp>
          <p:nvSpPr>
            <p:cNvPr id="252" name="Rectangle 251"/>
            <p:cNvSpPr/>
            <p:nvPr/>
          </p:nvSpPr>
          <p:spPr>
            <a:xfrm rot="19008549">
              <a:off x="2235746" y="3539141"/>
              <a:ext cx="195170" cy="11408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V</a:t>
              </a:r>
              <a:endParaRPr lang="en-US" sz="1200" dirty="0"/>
            </a:p>
          </p:txBody>
        </p:sp>
        <p:sp>
          <p:nvSpPr>
            <p:cNvPr id="253" name="Rectangle 252"/>
            <p:cNvSpPr/>
            <p:nvPr/>
          </p:nvSpPr>
          <p:spPr>
            <a:xfrm rot="19008549">
              <a:off x="2554984" y="3204443"/>
              <a:ext cx="163277" cy="121123"/>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E</a:t>
              </a:r>
              <a:endParaRPr lang="en-US" sz="1200" dirty="0"/>
            </a:p>
          </p:txBody>
        </p:sp>
        <p:sp>
          <p:nvSpPr>
            <p:cNvPr id="254" name="Rectangle 253"/>
            <p:cNvSpPr/>
            <p:nvPr/>
          </p:nvSpPr>
          <p:spPr>
            <a:xfrm rot="19008549">
              <a:off x="2844192" y="2907500"/>
              <a:ext cx="155014" cy="130394"/>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D</a:t>
              </a:r>
              <a:endParaRPr lang="en-US" sz="1200" dirty="0"/>
            </a:p>
          </p:txBody>
        </p:sp>
        <p:cxnSp>
          <p:nvCxnSpPr>
            <p:cNvPr id="256" name="Straight Connector 255"/>
            <p:cNvCxnSpPr/>
            <p:nvPr/>
          </p:nvCxnSpPr>
          <p:spPr>
            <a:xfrm flipV="1">
              <a:off x="2515341" y="2202783"/>
              <a:ext cx="535332" cy="561182"/>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60" name="Straight Connector 259"/>
            <p:cNvCxnSpPr/>
            <p:nvPr/>
          </p:nvCxnSpPr>
          <p:spPr>
            <a:xfrm flipH="1">
              <a:off x="2521103" y="945277"/>
              <a:ext cx="1193" cy="1823415"/>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70" name="Straight Connector 269"/>
            <p:cNvCxnSpPr/>
            <p:nvPr/>
          </p:nvCxnSpPr>
          <p:spPr>
            <a:xfrm>
              <a:off x="3367598" y="3686258"/>
              <a:ext cx="2423602" cy="14182"/>
            </a:xfrm>
            <a:prstGeom prst="line">
              <a:avLst/>
            </a:prstGeom>
            <a:ln w="12700">
              <a:prstDash val="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602734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48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76200" y="292251"/>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F-S-N Classification: How to collect data?</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0" name="TextBox 9"/>
          <p:cNvSpPr txBox="1"/>
          <p:nvPr/>
        </p:nvSpPr>
        <p:spPr>
          <a:xfrm>
            <a:off x="381000" y="1120898"/>
            <a:ext cx="8458200"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t>Combinations involving A &amp; B, V &amp; E, and F &amp; S may be categorized as very important. Existing inventory policies for these items are to be regularly assessed and improved.</a:t>
            </a:r>
          </a:p>
          <a:p>
            <a:pPr marL="285750" indent="-285750" algn="just">
              <a:buFont typeface="Arial" panose="020B0604020202020204" pitchFamily="34" charset="0"/>
              <a:buChar char="•"/>
            </a:pPr>
            <a:endParaRPr lang="en-US" sz="2000" dirty="0" smtClean="0"/>
          </a:p>
          <a:p>
            <a:pPr marL="285750" indent="-285750" algn="just">
              <a:buFont typeface="Arial" panose="020B0604020202020204" pitchFamily="34" charset="0"/>
              <a:buChar char="•"/>
            </a:pPr>
            <a:r>
              <a:rPr lang="en-US" sz="2000" dirty="0" smtClean="0"/>
              <a:t>For items in remaining combinations, the existing inventory </a:t>
            </a:r>
            <a:r>
              <a:rPr lang="en-US" sz="2000" smtClean="0"/>
              <a:t>control policies </a:t>
            </a:r>
            <a:r>
              <a:rPr lang="en-US" sz="2000" dirty="0" smtClean="0"/>
              <a:t>may continue.</a:t>
            </a:r>
            <a:endParaRPr lang="en-US" sz="2000" dirty="0"/>
          </a:p>
          <a:p>
            <a:pPr marL="285750" indent="-28575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26217392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C59D28D-8502-465C-A2F8-CD9431B626D4}" type="slidenum">
              <a:rPr lang="en-US" altLang="en-US">
                <a:solidFill>
                  <a:srgbClr val="898989"/>
                </a:solidFill>
                <a:latin typeface="Calibri" panose="020F0502020204030204" pitchFamily="34" charset="0"/>
              </a:rPr>
              <a:pPr/>
              <a:t>49</a:t>
            </a:fld>
            <a:endParaRPr lang="en-US" altLang="en-US">
              <a:solidFill>
                <a:srgbClr val="898989"/>
              </a:solidFill>
              <a:latin typeface="Calibri" panose="020F0502020204030204" pitchFamily="34" charset="0"/>
            </a:endParaRPr>
          </a:p>
        </p:txBody>
      </p:sp>
      <p:sp>
        <p:nvSpPr>
          <p:cNvPr id="3" name="TextBox 2"/>
          <p:cNvSpPr txBox="1"/>
          <p:nvPr/>
        </p:nvSpPr>
        <p:spPr>
          <a:xfrm>
            <a:off x="76200" y="398463"/>
            <a:ext cx="9067800" cy="954107"/>
          </a:xfrm>
          <a:prstGeom prst="rect">
            <a:avLst/>
          </a:prstGeom>
          <a:noFill/>
        </p:spPr>
        <p:txBody>
          <a:bodyPr>
            <a:spAutoFit/>
          </a:bodyPr>
          <a:lstStyle/>
          <a:p>
            <a:pPr marL="342914" indent="-342914" algn="ctr">
              <a:spcBef>
                <a:spcPct val="20000"/>
              </a:spcBef>
              <a:defRPr/>
            </a:pPr>
            <a:r>
              <a:rPr lang="en-US" sz="2800" b="1" dirty="0">
                <a:solidFill>
                  <a:schemeClr val="accent2"/>
                </a:solidFill>
                <a:latin typeface="Century Gothic" pitchFamily="34" charset="0"/>
                <a:cs typeface="Arial" pitchFamily="34" charset="0"/>
              </a:rPr>
              <a:t>Inventory Problems and Selective Inventory Management</a:t>
            </a:r>
          </a:p>
        </p:txBody>
      </p:sp>
      <p:sp>
        <p:nvSpPr>
          <p:cNvPr id="4101" name="TextBox 5"/>
          <p:cNvSpPr txBox="1">
            <a:spLocks noChangeArrowheads="1"/>
          </p:cNvSpPr>
          <p:nvPr/>
        </p:nvSpPr>
        <p:spPr bwMode="auto">
          <a:xfrm>
            <a:off x="381000" y="1704022"/>
            <a:ext cx="8472488" cy="1477328"/>
          </a:xfrm>
          <a:prstGeom prst="rect">
            <a:avLst/>
          </a:prstGeom>
          <a:noFill/>
          <a:ln>
            <a:noFill/>
          </a:ln>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Font typeface="Wingdings" panose="05000000000000000000" pitchFamily="2" charset="2"/>
              <a:buChar char="ü"/>
              <a:defRPr/>
            </a:pPr>
            <a:r>
              <a:rPr lang="en-US" altLang="en-US" sz="2000" b="1" dirty="0" smtClean="0">
                <a:solidFill>
                  <a:prstClr val="black"/>
                </a:solidFill>
                <a:latin typeface="Calibri"/>
                <a:cs typeface="+mn-cs"/>
              </a:rPr>
              <a:t>S-D-E Analysis: Basic Characteristics,  Issues and Advantages</a:t>
            </a:r>
          </a:p>
          <a:p>
            <a:pPr algn="just" eaLnBrk="1" hangingPunct="1">
              <a:lnSpc>
                <a:spcPct val="150000"/>
              </a:lnSpc>
              <a:buFont typeface="Wingdings" panose="05000000000000000000" pitchFamily="2" charset="2"/>
              <a:buChar char="ü"/>
              <a:defRPr/>
            </a:pPr>
            <a:r>
              <a:rPr lang="en-US" altLang="en-US" sz="2000" b="1" dirty="0">
                <a:solidFill>
                  <a:prstClr val="black"/>
                </a:solidFill>
                <a:latin typeface="Calibri"/>
                <a:cs typeface="+mn-cs"/>
              </a:rPr>
              <a:t>X-Y-Z Analysis: Basic Characteristics,  Issues and </a:t>
            </a:r>
            <a:r>
              <a:rPr lang="en-US" altLang="en-US" sz="2000" b="1" dirty="0" smtClean="0">
                <a:solidFill>
                  <a:prstClr val="black"/>
                </a:solidFill>
                <a:latin typeface="Calibri"/>
                <a:cs typeface="+mn-cs"/>
              </a:rPr>
              <a:t>Advantages</a:t>
            </a:r>
          </a:p>
          <a:p>
            <a:pPr algn="just" eaLnBrk="1" hangingPunct="1">
              <a:lnSpc>
                <a:spcPct val="150000"/>
              </a:lnSpc>
              <a:buFont typeface="Wingdings" panose="05000000000000000000" pitchFamily="2" charset="2"/>
              <a:buChar char="ü"/>
              <a:defRPr/>
            </a:pPr>
            <a:r>
              <a:rPr lang="en-US" sz="2000" b="1" dirty="0" smtClean="0">
                <a:solidFill>
                  <a:prstClr val="black"/>
                </a:solidFill>
                <a:latin typeface="Calibri"/>
                <a:cs typeface="+mn-cs"/>
              </a:rPr>
              <a:t>Key points to remember</a:t>
            </a:r>
            <a:r>
              <a:rPr lang="en-US" sz="2000" b="1" dirty="0" smtClean="0">
                <a:solidFill>
                  <a:srgbClr val="FF0000"/>
                </a:solidFill>
              </a:rPr>
              <a:t>   </a:t>
            </a:r>
          </a:p>
        </p:txBody>
      </p:sp>
      <p:sp>
        <p:nvSpPr>
          <p:cNvPr id="11" name="TextBox 10"/>
          <p:cNvSpPr txBox="1"/>
          <p:nvPr/>
        </p:nvSpPr>
        <p:spPr>
          <a:xfrm>
            <a:off x="5105400" y="4476750"/>
            <a:ext cx="3962400" cy="647700"/>
          </a:xfrm>
          <a:prstGeom prst="rect">
            <a:avLst/>
          </a:prstGeom>
          <a:noFill/>
        </p:spPr>
        <p:txBody>
          <a:bodyPr wrap="none">
            <a:spAutoFit/>
          </a:bodyPr>
          <a:lstStyle/>
          <a:p>
            <a:pPr algn="ctr" eaLnBrk="1" hangingPunct="1">
              <a:defRPr/>
            </a:pPr>
            <a:r>
              <a:rPr lang="en-US" sz="1200" b="1" dirty="0">
                <a:solidFill>
                  <a:schemeClr val="bg1">
                    <a:lumMod val="85000"/>
                  </a:schemeClr>
                </a:solidFill>
                <a:latin typeface="+mn-lt"/>
                <a:cs typeface="Arial" charset="0"/>
              </a:rPr>
              <a:t>PROF PRADIP KUMAR RAY</a:t>
            </a:r>
          </a:p>
          <a:p>
            <a:pPr algn="ctr" eaLnBrk="1" hangingPunct="1">
              <a:defRPr/>
            </a:pPr>
            <a:r>
              <a:rPr lang="en-US" sz="1200" b="1" dirty="0">
                <a:solidFill>
                  <a:schemeClr val="bg1">
                    <a:lumMod val="85000"/>
                  </a:schemeClr>
                </a:solidFill>
                <a:latin typeface="+mn-lt"/>
                <a:cs typeface="Arial" charset="0"/>
              </a:rPr>
              <a:t>DEPARTMENT OF INDUSTRIAL AND SYSTEMS ENGINEERING</a:t>
            </a:r>
          </a:p>
          <a:p>
            <a:pPr algn="ctr" eaLnBrk="1" hangingPunct="1">
              <a:defRPr/>
            </a:pPr>
            <a:r>
              <a:rPr lang="en-US" sz="1200" b="1" dirty="0">
                <a:solidFill>
                  <a:schemeClr val="bg1">
                    <a:lumMod val="85000"/>
                  </a:schemeClr>
                </a:solidFill>
                <a:latin typeface="+mn-lt"/>
                <a:cs typeface="Arial" charset="0"/>
              </a:rPr>
              <a:t>IIT KHARAGPUR</a:t>
            </a:r>
          </a:p>
        </p:txBody>
      </p:sp>
    </p:spTree>
    <p:extLst>
      <p:ext uri="{BB962C8B-B14F-4D97-AF65-F5344CB8AC3E}">
        <p14:creationId xmlns:p14="http://schemas.microsoft.com/office/powerpoint/2010/main" val="4046667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Factors Determining Inventory Problem</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13" name="TextBox 12"/>
          <p:cNvSpPr txBox="1"/>
          <p:nvPr/>
        </p:nvSpPr>
        <p:spPr>
          <a:xfrm>
            <a:off x="304800" y="1047750"/>
            <a:ext cx="8458200" cy="3170099"/>
          </a:xfrm>
          <a:prstGeom prst="rect">
            <a:avLst/>
          </a:prstGeom>
          <a:noFill/>
        </p:spPr>
        <p:txBody>
          <a:bodyPr wrap="square" rtlCol="0">
            <a:spAutoFit/>
          </a:bodyPr>
          <a:lstStyle/>
          <a:p>
            <a:pPr marL="1598613" indent="-400050">
              <a:buFont typeface="+mj-lt"/>
              <a:buAutoNum type="romanLcPeriod" startAt="3"/>
            </a:pPr>
            <a:r>
              <a:rPr lang="en-US" sz="2000" dirty="0"/>
              <a:t>Types and numbers of capital goods (machineries, processes, etc.) under use.</a:t>
            </a:r>
          </a:p>
          <a:p>
            <a:pPr marL="1598613" indent="-400050">
              <a:buFont typeface="+mj-lt"/>
              <a:buAutoNum type="romanLcPeriod" startAt="3"/>
            </a:pPr>
            <a:r>
              <a:rPr lang="en-US" sz="2000" dirty="0"/>
              <a:t>Types and quantities of inventory and their value</a:t>
            </a:r>
            <a:r>
              <a:rPr lang="en-US" sz="2000" dirty="0" smtClean="0"/>
              <a:t>.</a:t>
            </a:r>
          </a:p>
          <a:p>
            <a:pPr marL="1598613" indent="-400050">
              <a:buFont typeface="+mj-lt"/>
              <a:buAutoNum type="romanLcPeriod" startAt="3"/>
            </a:pPr>
            <a:r>
              <a:rPr lang="en-US" sz="2000" dirty="0" smtClean="0"/>
              <a:t>Purchasing policies related to types of inventory.</a:t>
            </a:r>
          </a:p>
          <a:p>
            <a:pPr marL="1598613" indent="-400050">
              <a:buFont typeface="+mj-lt"/>
              <a:buAutoNum type="romanLcPeriod" startAt="3"/>
            </a:pPr>
            <a:r>
              <a:rPr lang="en-US" sz="2000" dirty="0" smtClean="0"/>
              <a:t>Availability and consumption rates of inventory items.</a:t>
            </a:r>
          </a:p>
          <a:p>
            <a:pPr marL="1598613" indent="-400050">
              <a:buFont typeface="+mj-lt"/>
              <a:buAutoNum type="romanLcPeriod" startAt="3"/>
            </a:pPr>
            <a:r>
              <a:rPr lang="en-US" sz="2000" dirty="0" smtClean="0"/>
              <a:t>Existing inventory control policies, and</a:t>
            </a:r>
          </a:p>
          <a:p>
            <a:pPr marL="1598613" indent="-400050">
              <a:buFont typeface="+mj-lt"/>
              <a:buAutoNum type="romanLcPeriod" startAt="3"/>
            </a:pPr>
            <a:r>
              <a:rPr lang="en-US" sz="2000" dirty="0" smtClean="0"/>
              <a:t>Functional value of inventory items in respect of processes and products.</a:t>
            </a:r>
          </a:p>
          <a:p>
            <a:pPr marL="285750" indent="-285750">
              <a:buFont typeface="Arial" panose="020B0604020202020204" pitchFamily="34" charset="0"/>
              <a:buChar char="•"/>
            </a:pPr>
            <a:r>
              <a:rPr lang="en-US" sz="2000" dirty="0" smtClean="0"/>
              <a:t>However, there may be other important factors that need to be considered in a specific situation.</a:t>
            </a:r>
          </a:p>
        </p:txBody>
      </p:sp>
    </p:spTree>
    <p:extLst>
      <p:ext uri="{BB962C8B-B14F-4D97-AF65-F5344CB8AC3E}">
        <p14:creationId xmlns:p14="http://schemas.microsoft.com/office/powerpoint/2010/main" val="28675949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S-D-E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 </a:t>
            </a:r>
            <a:r>
              <a:rPr lang="en-US" sz="2800" b="1" dirty="0" smtClean="0">
                <a:solidFill>
                  <a:srgbClr val="C0504D"/>
                </a:solidFill>
                <a:latin typeface="Century Gothic" pitchFamily="34" charset="0"/>
                <a:cs typeface="Arial" pitchFamily="34" charset="0"/>
              </a:rPr>
              <a:t>Issues </a:t>
            </a:r>
            <a:r>
              <a:rPr lang="en-US" sz="2800" b="1" dirty="0">
                <a:solidFill>
                  <a:srgbClr val="C0504D"/>
                </a:solidFill>
                <a:latin typeface="Century Gothic" pitchFamily="34" charset="0"/>
                <a:cs typeface="Arial" pitchFamily="34" charset="0"/>
              </a:rPr>
              <a:t>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385828"/>
            <a:ext cx="8458199" cy="2862322"/>
          </a:xfrm>
          <a:prstGeom prst="rect">
            <a:avLst/>
          </a:prstGeom>
          <a:noFill/>
        </p:spPr>
        <p:txBody>
          <a:bodyPr wrap="square" rtlCol="0">
            <a:spAutoFit/>
          </a:bodyPr>
          <a:lstStyle/>
          <a:p>
            <a:r>
              <a:rPr lang="en-US" sz="2000" b="1" dirty="0" smtClean="0"/>
              <a:t>S-D-E Analysis:</a:t>
            </a:r>
          </a:p>
          <a:p>
            <a:pPr marL="342900" indent="-342900" algn="just">
              <a:buFont typeface="Arial" panose="020B0604020202020204" pitchFamily="34" charset="0"/>
              <a:buChar char="•"/>
            </a:pPr>
            <a:r>
              <a:rPr lang="en-US" sz="2000" dirty="0" smtClean="0"/>
              <a:t>In S-D-E analysis, the classification is based on an inventory item’s importance in respect of its availability.</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As inventory of an item, direct or indirect, is needed as and when required and there must be continuity of supply of the items to a production system, availability is considered an important aspect.</a:t>
            </a:r>
          </a:p>
          <a:p>
            <a:endParaRPr lang="en-US" sz="2000" dirty="0" smtClean="0"/>
          </a:p>
          <a:p>
            <a:endParaRPr lang="en-US" sz="2000" dirty="0"/>
          </a:p>
        </p:txBody>
      </p:sp>
    </p:spTree>
    <p:extLst>
      <p:ext uri="{BB962C8B-B14F-4D97-AF65-F5344CB8AC3E}">
        <p14:creationId xmlns:p14="http://schemas.microsoft.com/office/powerpoint/2010/main" val="15066511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S-D-E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 </a:t>
            </a:r>
            <a:r>
              <a:rPr lang="en-US" sz="2800" b="1" dirty="0" smtClean="0">
                <a:solidFill>
                  <a:srgbClr val="C0504D"/>
                </a:solidFill>
                <a:latin typeface="Century Gothic" pitchFamily="34" charset="0"/>
                <a:cs typeface="Arial" pitchFamily="34" charset="0"/>
              </a:rPr>
              <a:t>Issues </a:t>
            </a:r>
            <a:r>
              <a:rPr lang="en-US" sz="2800" b="1" dirty="0">
                <a:solidFill>
                  <a:srgbClr val="C0504D"/>
                </a:solidFill>
                <a:latin typeface="Century Gothic" pitchFamily="34" charset="0"/>
                <a:cs typeface="Arial" pitchFamily="34" charset="0"/>
              </a:rPr>
              <a:t>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312605"/>
            <a:ext cx="8458199" cy="2554545"/>
          </a:xfrm>
          <a:prstGeom prst="rect">
            <a:avLst/>
          </a:prstGeom>
          <a:noFill/>
        </p:spPr>
        <p:txBody>
          <a:bodyPr wrap="square" rtlCol="0">
            <a:spAutoFit/>
          </a:bodyPr>
          <a:lstStyle/>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Non-availability means no stock and hence, understock or out-of-stock situation and corresponding effect of disruption in production system or in maintenance/service activities of an organization.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For carrying out S-D-E analysis, we used to define first each category.</a:t>
            </a:r>
          </a:p>
          <a:p>
            <a:endParaRPr lang="en-US" sz="2000" dirty="0" smtClean="0"/>
          </a:p>
          <a:p>
            <a:endParaRPr lang="en-US" sz="2000" dirty="0"/>
          </a:p>
        </p:txBody>
      </p:sp>
    </p:spTree>
    <p:extLst>
      <p:ext uri="{BB962C8B-B14F-4D97-AF65-F5344CB8AC3E}">
        <p14:creationId xmlns:p14="http://schemas.microsoft.com/office/powerpoint/2010/main" val="42408808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S-D-E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 </a:t>
            </a:r>
            <a:r>
              <a:rPr lang="en-US" sz="2800" b="1" dirty="0" smtClean="0">
                <a:solidFill>
                  <a:srgbClr val="C0504D"/>
                </a:solidFill>
                <a:latin typeface="Century Gothic" pitchFamily="34" charset="0"/>
                <a:cs typeface="Arial" pitchFamily="34" charset="0"/>
              </a:rPr>
              <a:t>Issues </a:t>
            </a:r>
            <a:r>
              <a:rPr lang="en-US" sz="2800" b="1" dirty="0">
                <a:solidFill>
                  <a:srgbClr val="C0504D"/>
                </a:solidFill>
                <a:latin typeface="Century Gothic" pitchFamily="34" charset="0"/>
                <a:cs typeface="Arial" pitchFamily="34" charset="0"/>
              </a:rPr>
              <a:t>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230451"/>
            <a:ext cx="8458199" cy="2246769"/>
          </a:xfrm>
          <a:prstGeom prst="rect">
            <a:avLst/>
          </a:prstGeom>
          <a:noFill/>
        </p:spPr>
        <p:txBody>
          <a:bodyPr wrap="square" rtlCol="0">
            <a:spAutoFit/>
          </a:bodyPr>
          <a:lstStyle/>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For carrying out S-D-E analysis, we need to define first each category:</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smtClean="0"/>
              <a:t>S (Scarce): </a:t>
            </a:r>
            <a:r>
              <a:rPr lang="en-US" sz="2000" dirty="0" smtClean="0"/>
              <a:t>These items are considered </a:t>
            </a:r>
            <a:r>
              <a:rPr lang="en-US" sz="2000" b="1" dirty="0" smtClean="0"/>
              <a:t>scarce, mostly imported </a:t>
            </a:r>
            <a:r>
              <a:rPr lang="en-US" sz="2000" dirty="0" smtClean="0"/>
              <a:t>from another country, like raw materials, or important parts/components which a foreign company can only supply. Without these components, products can not be produced. These items may be very expensive.</a:t>
            </a:r>
            <a:endParaRPr lang="en-US" sz="2000" dirty="0"/>
          </a:p>
        </p:txBody>
      </p:sp>
    </p:spTree>
    <p:extLst>
      <p:ext uri="{BB962C8B-B14F-4D97-AF65-F5344CB8AC3E}">
        <p14:creationId xmlns:p14="http://schemas.microsoft.com/office/powerpoint/2010/main" val="25069576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S-D-E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  Issues 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200150"/>
            <a:ext cx="8458199"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t>D</a:t>
            </a:r>
            <a:r>
              <a:rPr lang="en-US" sz="2000" b="1" dirty="0" smtClean="0"/>
              <a:t> (Difficult to Procure): </a:t>
            </a:r>
            <a:r>
              <a:rPr lang="en-US" sz="2000" dirty="0" smtClean="0"/>
              <a:t>These items are </a:t>
            </a:r>
            <a:r>
              <a:rPr lang="en-US" sz="2000" dirty="0"/>
              <a:t>considered </a:t>
            </a:r>
            <a:r>
              <a:rPr lang="en-US" sz="2000" dirty="0" smtClean="0"/>
              <a:t>‘difficult </a:t>
            </a:r>
            <a:r>
              <a:rPr lang="en-US" sz="2000" dirty="0"/>
              <a:t>to </a:t>
            </a:r>
            <a:r>
              <a:rPr lang="en-US" sz="2000" dirty="0" smtClean="0"/>
              <a:t>procure’ in the sense that even if they are not imported, they are to be procured from a source located in another region of the country and/or for procurement of such items special rules and regulations need to be complied with for which a cumbersome procedure is to be followed.</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smtClean="0"/>
              <a:t>E (Easy to Procure): </a:t>
            </a:r>
            <a:r>
              <a:rPr lang="en-US" sz="2000" dirty="0" smtClean="0"/>
              <a:t>These items are considered ‘easy to procure’ in the sense that they can be procured from local markets, mostly those items for which a number of sources are available and simple purchase procedure like blanket order or yearly order system may be preferred.</a:t>
            </a:r>
            <a:endParaRPr lang="en-US" sz="2000" dirty="0"/>
          </a:p>
        </p:txBody>
      </p:sp>
    </p:spTree>
    <p:extLst>
      <p:ext uri="{BB962C8B-B14F-4D97-AF65-F5344CB8AC3E}">
        <p14:creationId xmlns:p14="http://schemas.microsoft.com/office/powerpoint/2010/main" val="3195010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S-D-E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 </a:t>
            </a:r>
            <a:r>
              <a:rPr lang="en-US" sz="2800" b="1" dirty="0" smtClean="0">
                <a:solidFill>
                  <a:srgbClr val="C0504D"/>
                </a:solidFill>
                <a:latin typeface="Century Gothic" pitchFamily="34" charset="0"/>
                <a:cs typeface="Arial" pitchFamily="34" charset="0"/>
              </a:rPr>
              <a:t>Issues </a:t>
            </a:r>
            <a:r>
              <a:rPr lang="en-US" sz="2800" b="1" dirty="0">
                <a:solidFill>
                  <a:srgbClr val="C0504D"/>
                </a:solidFill>
                <a:latin typeface="Century Gothic" pitchFamily="34" charset="0"/>
                <a:cs typeface="Arial" pitchFamily="34" charset="0"/>
              </a:rPr>
              <a:t>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230451"/>
            <a:ext cx="8458199"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Once the items are classified as per above stated norms, the total number of items in each category is known.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For a standard or fixed product mix, this analysis may be carried out once a year, and the change in the number of items of each category depends on a number of factors like flexibility in process plan, change in supplier base, change in purchasing policy, etc.</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For a frequently changing product mix, this analysis needs to be carried out at least twice a year.</a:t>
            </a:r>
            <a:endParaRPr lang="en-US" sz="2000" dirty="0"/>
          </a:p>
        </p:txBody>
      </p:sp>
    </p:spTree>
    <p:extLst>
      <p:ext uri="{BB962C8B-B14F-4D97-AF65-F5344CB8AC3E}">
        <p14:creationId xmlns:p14="http://schemas.microsoft.com/office/powerpoint/2010/main" val="7564887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S-D-E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a:t>
            </a:r>
            <a:r>
              <a:rPr lang="en-US" sz="2800" b="1" dirty="0" smtClean="0">
                <a:solidFill>
                  <a:srgbClr val="C0504D"/>
                </a:solidFill>
                <a:latin typeface="Century Gothic" pitchFamily="34" charset="0"/>
                <a:cs typeface="Arial" pitchFamily="34" charset="0"/>
              </a:rPr>
              <a:t>, </a:t>
            </a:r>
            <a:r>
              <a:rPr lang="en-US" sz="2800" b="1" dirty="0">
                <a:solidFill>
                  <a:srgbClr val="C0504D"/>
                </a:solidFill>
                <a:latin typeface="Century Gothic" pitchFamily="34" charset="0"/>
                <a:cs typeface="Arial" pitchFamily="34" charset="0"/>
              </a:rPr>
              <a:t>Issues 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200150"/>
            <a:ext cx="8458199"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The purchasing system or procedure being followed for S and D items are to be made as simple as possible to streamline the purchase process with minimum number of control points and minimum lead time.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Usually the S and D items are procured in quantities sufficient to meet yearly demand with its fluctuations considered.</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S-D-E analysis is a priority if the proportion of items in ‘Bill of Materials’ or BOM that are to be purchased from inside is </a:t>
            </a:r>
            <a:r>
              <a:rPr lang="en-US" sz="2000" dirty="0"/>
              <a:t>v</a:t>
            </a:r>
            <a:r>
              <a:rPr lang="en-US" sz="2000" dirty="0" smtClean="0"/>
              <a:t>ery high (say 70-80%) and the manufacturing strategy is ‘manufacture-to-order’ or ‘assemble-to-order’.</a:t>
            </a:r>
            <a:endParaRPr lang="en-US" sz="2000" dirty="0"/>
          </a:p>
        </p:txBody>
      </p:sp>
    </p:spTree>
    <p:extLst>
      <p:ext uri="{BB962C8B-B14F-4D97-AF65-F5344CB8AC3E}">
        <p14:creationId xmlns:p14="http://schemas.microsoft.com/office/powerpoint/2010/main" val="6215079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S-D-E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 </a:t>
            </a:r>
            <a:r>
              <a:rPr lang="en-US" sz="2800" b="1" dirty="0" smtClean="0">
                <a:solidFill>
                  <a:srgbClr val="C0504D"/>
                </a:solidFill>
                <a:latin typeface="Century Gothic" pitchFamily="34" charset="0"/>
                <a:cs typeface="Arial" pitchFamily="34" charset="0"/>
              </a:rPr>
              <a:t>Issues </a:t>
            </a:r>
            <a:r>
              <a:rPr lang="en-US" sz="2800" b="1" dirty="0">
                <a:solidFill>
                  <a:srgbClr val="C0504D"/>
                </a:solidFill>
                <a:latin typeface="Century Gothic" pitchFamily="34" charset="0"/>
                <a:cs typeface="Arial" pitchFamily="34" charset="0"/>
              </a:rPr>
              <a:t>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388805"/>
            <a:ext cx="8458199"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If the number of E items is substantial, computer-to-computer purchase system can be initiated with significant positive control on inventory and lead time.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The main advantages of S-D-E analysis are as follows: </a:t>
            </a:r>
          </a:p>
          <a:p>
            <a:pPr marL="342900" indent="-342900" algn="just">
              <a:buFont typeface="Arial" panose="020B0604020202020204" pitchFamily="34" charset="0"/>
              <a:buChar char="•"/>
            </a:pPr>
            <a:endParaRPr lang="en-US" sz="2000" dirty="0" smtClean="0"/>
          </a:p>
          <a:p>
            <a:pPr marL="514350" indent="-514350" algn="just">
              <a:buFont typeface="+mj-lt"/>
              <a:buAutoNum type="romanLcPeriod"/>
            </a:pPr>
            <a:r>
              <a:rPr lang="en-US" sz="2000" dirty="0" smtClean="0"/>
              <a:t>Minimum shortages in scarce items ensuring control on manufacturing cycle and throughput time.</a:t>
            </a:r>
          </a:p>
        </p:txBody>
      </p:sp>
    </p:spTree>
    <p:extLst>
      <p:ext uri="{BB962C8B-B14F-4D97-AF65-F5344CB8AC3E}">
        <p14:creationId xmlns:p14="http://schemas.microsoft.com/office/powerpoint/2010/main" val="3951101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S-D-E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 </a:t>
            </a:r>
            <a:r>
              <a:rPr lang="en-US" sz="2800" b="1" dirty="0" smtClean="0">
                <a:solidFill>
                  <a:srgbClr val="C0504D"/>
                </a:solidFill>
                <a:latin typeface="Century Gothic" pitchFamily="34" charset="0"/>
                <a:cs typeface="Arial" pitchFamily="34" charset="0"/>
              </a:rPr>
              <a:t>Issues </a:t>
            </a:r>
            <a:r>
              <a:rPr lang="en-US" sz="2800" b="1" dirty="0">
                <a:solidFill>
                  <a:srgbClr val="C0504D"/>
                </a:solidFill>
                <a:latin typeface="Century Gothic" pitchFamily="34" charset="0"/>
                <a:cs typeface="Arial" pitchFamily="34" charset="0"/>
              </a:rPr>
              <a:t>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388805"/>
            <a:ext cx="8458199" cy="2554545"/>
          </a:xfrm>
          <a:prstGeom prst="rect">
            <a:avLst/>
          </a:prstGeom>
          <a:noFill/>
        </p:spPr>
        <p:txBody>
          <a:bodyPr wrap="square" rtlCol="0">
            <a:spAutoFit/>
          </a:bodyPr>
          <a:lstStyle/>
          <a:p>
            <a:pPr marL="514350" indent="-514350" algn="just">
              <a:buFont typeface="+mj-lt"/>
              <a:buAutoNum type="romanLcPeriod" startAt="2"/>
            </a:pPr>
            <a:r>
              <a:rPr lang="en-US" sz="2000" dirty="0" smtClean="0"/>
              <a:t>Adequate control on inventory investment if imported goods/items are needed in large quantity and expensive.</a:t>
            </a:r>
          </a:p>
          <a:p>
            <a:pPr marL="514350" indent="-514350" algn="just">
              <a:buFont typeface="+mj-lt"/>
              <a:buAutoNum type="romanLcPeriod" startAt="2"/>
            </a:pPr>
            <a:endParaRPr lang="en-US" sz="2000" dirty="0" smtClean="0"/>
          </a:p>
          <a:p>
            <a:pPr marL="514350" indent="-514350" algn="just">
              <a:buFont typeface="+mj-lt"/>
              <a:buAutoNum type="romanLcPeriod" startAt="2"/>
            </a:pPr>
            <a:r>
              <a:rPr lang="en-US" sz="2000" dirty="0" smtClean="0"/>
              <a:t>Efficient purchase management system with a strong import-export cell playing an important role in materials substitution.</a:t>
            </a:r>
          </a:p>
          <a:p>
            <a:pPr marL="514350" indent="-514350" algn="just">
              <a:buFont typeface="+mj-lt"/>
              <a:buAutoNum type="romanLcPeriod" startAt="2"/>
            </a:pPr>
            <a:endParaRPr lang="en-US" sz="2000" dirty="0" smtClean="0"/>
          </a:p>
          <a:p>
            <a:pPr marL="514350" indent="-514350" algn="just">
              <a:buFont typeface="+mj-lt"/>
              <a:buAutoNum type="romanLcPeriod" startAt="2"/>
            </a:pPr>
            <a:r>
              <a:rPr lang="en-US" sz="2000" dirty="0" smtClean="0"/>
              <a:t>Development of alternative process plan with the minimum number of imported components is a possibility.</a:t>
            </a:r>
            <a:endParaRPr lang="en-US" sz="2000" dirty="0"/>
          </a:p>
        </p:txBody>
      </p:sp>
    </p:spTree>
    <p:extLst>
      <p:ext uri="{BB962C8B-B14F-4D97-AF65-F5344CB8AC3E}">
        <p14:creationId xmlns:p14="http://schemas.microsoft.com/office/powerpoint/2010/main" val="37390592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X-Y-Z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a:t>
            </a:r>
            <a:r>
              <a:rPr lang="en-US" sz="2800" b="1" dirty="0" smtClean="0">
                <a:solidFill>
                  <a:srgbClr val="C0504D"/>
                </a:solidFill>
                <a:latin typeface="Century Gothic" pitchFamily="34" charset="0"/>
                <a:cs typeface="Arial" pitchFamily="34" charset="0"/>
              </a:rPr>
              <a:t>, </a:t>
            </a:r>
            <a:r>
              <a:rPr lang="en-US" sz="2800" b="1" dirty="0">
                <a:solidFill>
                  <a:srgbClr val="C0504D"/>
                </a:solidFill>
                <a:latin typeface="Century Gothic" pitchFamily="34" charset="0"/>
                <a:cs typeface="Arial" pitchFamily="34" charset="0"/>
              </a:rPr>
              <a:t>Issues 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388805"/>
            <a:ext cx="8458199"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In X-Y-Z analysis, the classification is based on an inventory item’s importance in terms of its average inventory during a period of time, usually in a month or a year.</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The result of the analysis is indicative of to what extent the objective of minimum inventory investment is achieved for an item.</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In respect of arrange inventory investment, the items are categorized as X, Y, and Z items.</a:t>
            </a:r>
            <a:endParaRPr lang="en-US" sz="2000" dirty="0"/>
          </a:p>
        </p:txBody>
      </p:sp>
    </p:spTree>
    <p:extLst>
      <p:ext uri="{BB962C8B-B14F-4D97-AF65-F5344CB8AC3E}">
        <p14:creationId xmlns:p14="http://schemas.microsoft.com/office/powerpoint/2010/main" val="39344678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59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X-Y-Z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a:t>
            </a:r>
            <a:r>
              <a:rPr lang="en-US" sz="2800" b="1" dirty="0" smtClean="0">
                <a:solidFill>
                  <a:srgbClr val="C0504D"/>
                </a:solidFill>
                <a:latin typeface="Century Gothic" pitchFamily="34" charset="0"/>
                <a:cs typeface="Arial" pitchFamily="34" charset="0"/>
              </a:rPr>
              <a:t>, </a:t>
            </a:r>
            <a:r>
              <a:rPr lang="en-US" sz="2800" b="1" dirty="0">
                <a:solidFill>
                  <a:srgbClr val="C0504D"/>
                </a:solidFill>
                <a:latin typeface="Century Gothic" pitchFamily="34" charset="0"/>
                <a:cs typeface="Arial" pitchFamily="34" charset="0"/>
              </a:rPr>
              <a:t>Issues 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200150"/>
            <a:ext cx="8458199"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We define each category of items as follows: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smtClean="0"/>
              <a:t>X items: </a:t>
            </a:r>
            <a:r>
              <a:rPr lang="en-US" sz="2000" dirty="0" smtClean="0"/>
              <a:t>These items with ‘very high’ average inventory level are considered an important problem and it is essential that appropriate and adequate improvement measures are to be taken for reducing the inventory level. For such items, excess stock determination is a must.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dirty="0" smtClean="0"/>
              <a:t>Y items</a:t>
            </a:r>
            <a:r>
              <a:rPr lang="en-US" sz="2000" dirty="0" smtClean="0"/>
              <a:t>: These items with high inventory level are considered less important and it is natural to take preventive and corrective measures for inventory level reduction.</a:t>
            </a:r>
            <a:endParaRPr lang="en-US" sz="2000" dirty="0"/>
          </a:p>
        </p:txBody>
      </p:sp>
    </p:spTree>
    <p:extLst>
      <p:ext uri="{BB962C8B-B14F-4D97-AF65-F5344CB8AC3E}">
        <p14:creationId xmlns:p14="http://schemas.microsoft.com/office/powerpoint/2010/main" val="550842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Importance of Inventories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1047750"/>
            <a:ext cx="8458200" cy="3139321"/>
          </a:xfrm>
          <a:prstGeom prst="rect">
            <a:avLst/>
          </a:prstGeom>
          <a:noFill/>
        </p:spPr>
        <p:txBody>
          <a:bodyPr wrap="square" rtlCol="0">
            <a:spAutoFit/>
          </a:bodyPr>
          <a:lstStyle/>
          <a:p>
            <a:pPr marL="114305" indent="-114305" algn="just">
              <a:buFont typeface="Arial" pitchFamily="34" charset="0"/>
              <a:buChar char="•"/>
            </a:pPr>
            <a:r>
              <a:rPr lang="en-US" sz="2000" dirty="0" smtClean="0"/>
              <a:t>Inventory control calls for understanding and knowledge of the nature of inventories.</a:t>
            </a:r>
          </a:p>
          <a:p>
            <a:pPr marL="114305" indent="-114305" algn="just">
              <a:buFont typeface="Arial" pitchFamily="34" charset="0"/>
              <a:buChar char="•"/>
            </a:pPr>
            <a:r>
              <a:rPr lang="en-US" sz="2000" dirty="0" smtClean="0"/>
              <a:t>Because of constraints, all inventory items in an organization cannot be or need not be controlled with equal importance.</a:t>
            </a:r>
          </a:p>
          <a:p>
            <a:pPr marL="114305" indent="-114305" algn="just">
              <a:buFont typeface="Arial" pitchFamily="34" charset="0"/>
              <a:buChar char="•"/>
            </a:pPr>
            <a:r>
              <a:rPr lang="en-US" sz="2000" dirty="0" smtClean="0"/>
              <a:t>In a given situation, some inventory items may be considered ‘important’ and others not.</a:t>
            </a:r>
          </a:p>
          <a:p>
            <a:pPr marL="114305" indent="-114305" algn="just">
              <a:buFont typeface="Arial" pitchFamily="34" charset="0"/>
              <a:buChar char="•"/>
            </a:pPr>
            <a:r>
              <a:rPr lang="en-US" sz="2000" dirty="0" smtClean="0"/>
              <a:t>‘Important’ items are required to be under rigorous and strict inventory control whereas others considered as ‘unimportant’ may require no or lesser control.</a:t>
            </a:r>
          </a:p>
          <a:p>
            <a:pPr marL="114305" indent="-114305"/>
            <a:endParaRPr lang="en-US" dirty="0"/>
          </a:p>
        </p:txBody>
      </p:sp>
    </p:spTree>
    <p:extLst>
      <p:ext uri="{BB962C8B-B14F-4D97-AF65-F5344CB8AC3E}">
        <p14:creationId xmlns:p14="http://schemas.microsoft.com/office/powerpoint/2010/main" val="38891812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60</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X-Y-Z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a:t>
            </a:r>
            <a:r>
              <a:rPr lang="en-US" sz="2800" b="1" dirty="0" smtClean="0">
                <a:solidFill>
                  <a:srgbClr val="C0504D"/>
                </a:solidFill>
                <a:latin typeface="Century Gothic" pitchFamily="34" charset="0"/>
                <a:cs typeface="Arial" pitchFamily="34" charset="0"/>
              </a:rPr>
              <a:t>, </a:t>
            </a:r>
            <a:r>
              <a:rPr lang="en-US" sz="2800" b="1" dirty="0">
                <a:solidFill>
                  <a:srgbClr val="C0504D"/>
                </a:solidFill>
                <a:latin typeface="Century Gothic" pitchFamily="34" charset="0"/>
                <a:cs typeface="Arial" pitchFamily="34" charset="0"/>
              </a:rPr>
              <a:t>Issues 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620381"/>
            <a:ext cx="8458199"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smtClean="0"/>
              <a:t>Z</a:t>
            </a:r>
            <a:r>
              <a:rPr lang="en-US" sz="2000" b="1" dirty="0"/>
              <a:t> </a:t>
            </a:r>
            <a:r>
              <a:rPr lang="en-US" sz="2000" b="1" dirty="0" smtClean="0"/>
              <a:t>items: </a:t>
            </a:r>
            <a:r>
              <a:rPr lang="en-US" sz="2000" dirty="0" smtClean="0"/>
              <a:t>These items with adequate inventory level are not considered critical and the procedure being used and adopted needs to be continued.</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Once the items are classified as per above stated norms, </a:t>
            </a:r>
            <a:r>
              <a:rPr lang="en-US" sz="2000" dirty="0" smtClean="0"/>
              <a:t>the total </a:t>
            </a:r>
            <a:r>
              <a:rPr lang="en-US" sz="2000" dirty="0"/>
              <a:t>number of items in each category is </a:t>
            </a:r>
            <a:r>
              <a:rPr lang="en-US" sz="2000" dirty="0" smtClean="0"/>
              <a:t>known. The number in each category is determined </a:t>
            </a:r>
            <a:r>
              <a:rPr lang="en-US" sz="2000" dirty="0"/>
              <a:t>b</a:t>
            </a:r>
            <a:r>
              <a:rPr lang="en-US" sz="2000" dirty="0" smtClean="0"/>
              <a:t>y subjective judgement.</a:t>
            </a:r>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1383089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61</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X-Y-Z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 </a:t>
            </a:r>
            <a:r>
              <a:rPr lang="en-US" sz="2800" b="1" dirty="0" smtClean="0">
                <a:solidFill>
                  <a:srgbClr val="C0504D"/>
                </a:solidFill>
                <a:latin typeface="Century Gothic" pitchFamily="34" charset="0"/>
                <a:cs typeface="Arial" pitchFamily="34" charset="0"/>
              </a:rPr>
              <a:t>Issues </a:t>
            </a:r>
            <a:r>
              <a:rPr lang="en-US" sz="2800" b="1" dirty="0">
                <a:solidFill>
                  <a:srgbClr val="C0504D"/>
                </a:solidFill>
                <a:latin typeface="Century Gothic" pitchFamily="34" charset="0"/>
                <a:cs typeface="Arial" pitchFamily="34" charset="0"/>
              </a:rPr>
              <a:t>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385828"/>
            <a:ext cx="8458199"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The </a:t>
            </a:r>
            <a:r>
              <a:rPr lang="en-US" sz="2000" dirty="0"/>
              <a:t>reasons of high inventory levels for both X and Y items are manifold. In a highly dynamic business environment, the possible reasons are as follows:</a:t>
            </a:r>
          </a:p>
          <a:p>
            <a:pPr algn="just"/>
            <a:endParaRPr lang="en-US" sz="2000" b="1" dirty="0"/>
          </a:p>
          <a:p>
            <a:pPr marL="514350" indent="-514350" algn="just">
              <a:buFont typeface="+mj-lt"/>
              <a:buAutoNum type="romanLcPeriod"/>
            </a:pPr>
            <a:r>
              <a:rPr lang="en-US" sz="2000" dirty="0" smtClean="0"/>
              <a:t>Redesign of product</a:t>
            </a:r>
          </a:p>
          <a:p>
            <a:pPr marL="514350" indent="-514350" algn="just">
              <a:buFont typeface="+mj-lt"/>
              <a:buAutoNum type="romanLcPeriod"/>
            </a:pPr>
            <a:endParaRPr lang="en-US" sz="2000" dirty="0" smtClean="0"/>
          </a:p>
          <a:p>
            <a:pPr marL="514350" indent="-514350" algn="just">
              <a:buFont typeface="+mj-lt"/>
              <a:buAutoNum type="romanLcPeriod"/>
            </a:pPr>
            <a:r>
              <a:rPr lang="en-US" sz="2000" dirty="0" smtClean="0"/>
              <a:t>Change in production methods</a:t>
            </a:r>
          </a:p>
          <a:p>
            <a:pPr marL="514350" indent="-514350" algn="just">
              <a:buFont typeface="+mj-lt"/>
              <a:buAutoNum type="romanLcPeriod"/>
            </a:pPr>
            <a:endParaRPr lang="en-US" sz="2000" dirty="0" smtClean="0"/>
          </a:p>
          <a:p>
            <a:pPr marL="514350" indent="-514350" algn="just">
              <a:buFont typeface="+mj-lt"/>
              <a:buAutoNum type="romanLcPeriod"/>
            </a:pPr>
            <a:r>
              <a:rPr lang="en-US" sz="2000" dirty="0" smtClean="0"/>
              <a:t>Reduction in product demand</a:t>
            </a:r>
          </a:p>
          <a:p>
            <a:pPr algn="just"/>
            <a:endParaRPr lang="en-US" sz="2000" dirty="0" smtClean="0"/>
          </a:p>
        </p:txBody>
      </p:sp>
    </p:spTree>
    <p:extLst>
      <p:ext uri="{BB962C8B-B14F-4D97-AF65-F5344CB8AC3E}">
        <p14:creationId xmlns:p14="http://schemas.microsoft.com/office/powerpoint/2010/main" val="41189851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62</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X-Y-Z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 </a:t>
            </a:r>
            <a:r>
              <a:rPr lang="en-US" sz="2800" b="1" dirty="0" smtClean="0">
                <a:solidFill>
                  <a:srgbClr val="C0504D"/>
                </a:solidFill>
                <a:latin typeface="Century Gothic" pitchFamily="34" charset="0"/>
                <a:cs typeface="Arial" pitchFamily="34" charset="0"/>
              </a:rPr>
              <a:t>Issues </a:t>
            </a:r>
            <a:r>
              <a:rPr lang="en-US" sz="2800" b="1" dirty="0">
                <a:solidFill>
                  <a:srgbClr val="C0504D"/>
                </a:solidFill>
                <a:latin typeface="Century Gothic" pitchFamily="34" charset="0"/>
                <a:cs typeface="Arial" pitchFamily="34" charset="0"/>
              </a:rPr>
              <a:t>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233428"/>
            <a:ext cx="8458199" cy="2862322"/>
          </a:xfrm>
          <a:prstGeom prst="rect">
            <a:avLst/>
          </a:prstGeom>
          <a:noFill/>
        </p:spPr>
        <p:txBody>
          <a:bodyPr wrap="square" rtlCol="0">
            <a:spAutoFit/>
          </a:bodyPr>
          <a:lstStyle/>
          <a:p>
            <a:pPr marL="514350" indent="-514350" algn="just">
              <a:buFont typeface="+mj-lt"/>
              <a:buAutoNum type="romanLcPeriod" startAt="4"/>
            </a:pPr>
            <a:r>
              <a:rPr lang="en-US" sz="2000" dirty="0" smtClean="0"/>
              <a:t>New technological innovation</a:t>
            </a:r>
          </a:p>
          <a:p>
            <a:pPr marL="514350" indent="-514350" algn="just">
              <a:buFont typeface="+mj-lt"/>
              <a:buAutoNum type="romanLcPeriod" startAt="4"/>
            </a:pPr>
            <a:endParaRPr lang="en-US" sz="2000" dirty="0" smtClean="0"/>
          </a:p>
          <a:p>
            <a:pPr marL="514350" indent="-514350" algn="just">
              <a:buFont typeface="+mj-lt"/>
              <a:buAutoNum type="romanLcPeriod" startAt="4"/>
            </a:pPr>
            <a:r>
              <a:rPr lang="en-US" sz="2000" dirty="0" smtClean="0"/>
              <a:t>Forecast errors</a:t>
            </a:r>
          </a:p>
          <a:p>
            <a:pPr marL="514350" indent="-514350" algn="just">
              <a:buFont typeface="+mj-lt"/>
              <a:buAutoNum type="romanLcPeriod" startAt="4"/>
            </a:pPr>
            <a:endParaRPr lang="en-US" sz="2000" dirty="0" smtClean="0"/>
          </a:p>
          <a:p>
            <a:pPr marL="514350" indent="-514350" algn="just">
              <a:buFont typeface="+mj-lt"/>
              <a:buAutoNum type="romanLcPeriod" startAt="4"/>
            </a:pPr>
            <a:r>
              <a:rPr lang="en-US" sz="2000" dirty="0" smtClean="0"/>
              <a:t>Excess purchase of items</a:t>
            </a:r>
          </a:p>
          <a:p>
            <a:pPr marL="514350" indent="-514350" algn="just">
              <a:buFont typeface="+mj-lt"/>
              <a:buAutoNum type="romanLcPeriod" startAt="4"/>
            </a:pPr>
            <a:endParaRPr lang="en-US" sz="2000" dirty="0" smtClean="0"/>
          </a:p>
          <a:p>
            <a:pPr marL="514350" indent="-514350" algn="just">
              <a:buFont typeface="+mj-lt"/>
              <a:buAutoNum type="romanLcPeriod" startAt="4"/>
            </a:pPr>
            <a:r>
              <a:rPr lang="en-US" sz="2000" dirty="0" smtClean="0"/>
              <a:t>Record keeping errors</a:t>
            </a:r>
          </a:p>
          <a:p>
            <a:pPr marL="514350" indent="-514350" algn="just">
              <a:buFont typeface="+mj-lt"/>
              <a:buAutoNum type="romanLcPeriod" startAt="4"/>
            </a:pPr>
            <a:endParaRPr lang="en-US" sz="2000" dirty="0" smtClean="0"/>
          </a:p>
          <a:p>
            <a:pPr marL="514350" indent="-514350" algn="just">
              <a:buFont typeface="+mj-lt"/>
              <a:buAutoNum type="romanLcPeriod" startAt="4"/>
            </a:pPr>
            <a:r>
              <a:rPr lang="en-US" sz="2000" dirty="0" smtClean="0"/>
              <a:t>Introduction of new products</a:t>
            </a:r>
            <a:endParaRPr lang="en-US" sz="2000" dirty="0"/>
          </a:p>
        </p:txBody>
      </p:sp>
    </p:spTree>
    <p:extLst>
      <p:ext uri="{BB962C8B-B14F-4D97-AF65-F5344CB8AC3E}">
        <p14:creationId xmlns:p14="http://schemas.microsoft.com/office/powerpoint/2010/main" val="34665912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63</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X-Y-Z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 </a:t>
            </a:r>
            <a:r>
              <a:rPr lang="en-US" sz="2800" b="1" dirty="0" smtClean="0">
                <a:solidFill>
                  <a:srgbClr val="C0504D"/>
                </a:solidFill>
                <a:latin typeface="Century Gothic" pitchFamily="34" charset="0"/>
                <a:cs typeface="Arial" pitchFamily="34" charset="0"/>
              </a:rPr>
              <a:t>Issues </a:t>
            </a:r>
            <a:r>
              <a:rPr lang="en-US" sz="2800" b="1" dirty="0">
                <a:solidFill>
                  <a:srgbClr val="C0504D"/>
                </a:solidFill>
                <a:latin typeface="Century Gothic" pitchFamily="34" charset="0"/>
                <a:cs typeface="Arial" pitchFamily="34" charset="0"/>
              </a:rPr>
              <a:t>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233428"/>
            <a:ext cx="8458199"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The excess stock in respect of X and Y items need to be determined following specific/standard procedure with its implementation with management information system support.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Any amount in stock greater than order quantity and safety stock is considered excess.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Excess stock problems can be addressed by using a number of liquidation alternatives:</a:t>
            </a:r>
            <a:endParaRPr lang="en-US" sz="2000" dirty="0"/>
          </a:p>
        </p:txBody>
      </p:sp>
    </p:spTree>
    <p:extLst>
      <p:ext uri="{BB962C8B-B14F-4D97-AF65-F5344CB8AC3E}">
        <p14:creationId xmlns:p14="http://schemas.microsoft.com/office/powerpoint/2010/main" val="12836743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64</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X-Y-Z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 </a:t>
            </a:r>
            <a:r>
              <a:rPr lang="en-US" sz="2800" b="1" dirty="0" smtClean="0">
                <a:solidFill>
                  <a:srgbClr val="C0504D"/>
                </a:solidFill>
                <a:latin typeface="Century Gothic" pitchFamily="34" charset="0"/>
                <a:cs typeface="Arial" pitchFamily="34" charset="0"/>
              </a:rPr>
              <a:t>Issues </a:t>
            </a:r>
            <a:r>
              <a:rPr lang="en-US" sz="2800" b="1" dirty="0">
                <a:solidFill>
                  <a:srgbClr val="C0504D"/>
                </a:solidFill>
                <a:latin typeface="Century Gothic" pitchFamily="34" charset="0"/>
                <a:cs typeface="Arial" pitchFamily="34" charset="0"/>
              </a:rPr>
              <a:t>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467981"/>
            <a:ext cx="8458199" cy="2246769"/>
          </a:xfrm>
          <a:prstGeom prst="rect">
            <a:avLst/>
          </a:prstGeom>
          <a:noFill/>
        </p:spPr>
        <p:txBody>
          <a:bodyPr wrap="square" rtlCol="0">
            <a:spAutoFit/>
          </a:bodyPr>
          <a:lstStyle/>
          <a:p>
            <a:pPr marL="514350" indent="-514350" algn="just">
              <a:buFont typeface="+mj-lt"/>
              <a:buAutoNum type="romanLcPeriod"/>
            </a:pPr>
            <a:r>
              <a:rPr lang="en-US" sz="2000" dirty="0" smtClean="0"/>
              <a:t>Circulation within the company</a:t>
            </a:r>
          </a:p>
          <a:p>
            <a:pPr marL="514350" indent="-514350" algn="just">
              <a:buFont typeface="+mj-lt"/>
              <a:buAutoNum type="romanLcPeriod"/>
            </a:pPr>
            <a:endParaRPr lang="en-US" sz="2000" dirty="0" smtClean="0"/>
          </a:p>
          <a:p>
            <a:pPr marL="514350" indent="-514350" algn="just">
              <a:buFont typeface="+mj-lt"/>
              <a:buAutoNum type="romanLcPeriod"/>
            </a:pPr>
            <a:r>
              <a:rPr lang="en-US" sz="2000" dirty="0" smtClean="0"/>
              <a:t>Returning to the suppliers</a:t>
            </a:r>
          </a:p>
          <a:p>
            <a:pPr marL="514350" indent="-514350" algn="just">
              <a:buFont typeface="+mj-lt"/>
              <a:buAutoNum type="romanLcPeriod"/>
            </a:pPr>
            <a:endParaRPr lang="en-US" sz="2000" dirty="0" smtClean="0"/>
          </a:p>
          <a:p>
            <a:pPr marL="514350" indent="-514350" algn="just">
              <a:buFont typeface="+mj-lt"/>
              <a:buAutoNum type="romanLcPeriod"/>
            </a:pPr>
            <a:r>
              <a:rPr lang="en-US" sz="2000" dirty="0" smtClean="0"/>
              <a:t>Direct sales to other firms</a:t>
            </a:r>
          </a:p>
          <a:p>
            <a:pPr marL="514350" indent="-514350" algn="just">
              <a:buFont typeface="+mj-lt"/>
              <a:buAutoNum type="romanLcPeriod"/>
            </a:pPr>
            <a:endParaRPr lang="en-US" sz="2000" dirty="0" smtClean="0"/>
          </a:p>
          <a:p>
            <a:pPr marL="514350" indent="-514350" algn="just">
              <a:buFont typeface="+mj-lt"/>
              <a:buAutoNum type="romanLcPeriod"/>
            </a:pPr>
            <a:r>
              <a:rPr lang="en-US" sz="2000" dirty="0" smtClean="0"/>
              <a:t>Sales to the employees, or sale or auction to the public</a:t>
            </a:r>
            <a:endParaRPr lang="en-US" sz="2000" dirty="0"/>
          </a:p>
        </p:txBody>
      </p:sp>
    </p:spTree>
    <p:extLst>
      <p:ext uri="{BB962C8B-B14F-4D97-AF65-F5344CB8AC3E}">
        <p14:creationId xmlns:p14="http://schemas.microsoft.com/office/powerpoint/2010/main" val="15880211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65</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954107"/>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X-Y-Z </a:t>
            </a:r>
            <a:r>
              <a:rPr lang="en-US" sz="2800" b="1" dirty="0">
                <a:solidFill>
                  <a:srgbClr val="C0504D"/>
                </a:solidFill>
                <a:latin typeface="Century Gothic" pitchFamily="34" charset="0"/>
                <a:cs typeface="Arial" pitchFamily="34" charset="0"/>
              </a:rPr>
              <a:t>Analysis</a:t>
            </a:r>
            <a:r>
              <a:rPr lang="en-US" sz="2800" b="1" dirty="0" smtClean="0">
                <a:solidFill>
                  <a:srgbClr val="C0504D"/>
                </a:solidFill>
                <a:latin typeface="Century Gothic" pitchFamily="34" charset="0"/>
                <a:cs typeface="Arial" pitchFamily="34" charset="0"/>
              </a:rPr>
              <a:t>: Basic </a:t>
            </a:r>
            <a:r>
              <a:rPr lang="en-US" sz="2800" b="1" dirty="0">
                <a:solidFill>
                  <a:srgbClr val="C0504D"/>
                </a:solidFill>
                <a:latin typeface="Century Gothic" pitchFamily="34" charset="0"/>
                <a:cs typeface="Arial" pitchFamily="34" charset="0"/>
              </a:rPr>
              <a:t>Characteristics, </a:t>
            </a:r>
            <a:r>
              <a:rPr lang="en-US" sz="2800" b="1" dirty="0" smtClean="0">
                <a:solidFill>
                  <a:srgbClr val="C0504D"/>
                </a:solidFill>
                <a:latin typeface="Century Gothic" pitchFamily="34" charset="0"/>
                <a:cs typeface="Arial" pitchFamily="34" charset="0"/>
              </a:rPr>
              <a:t>Issues </a:t>
            </a:r>
            <a:r>
              <a:rPr lang="en-US" sz="2800" b="1" dirty="0">
                <a:solidFill>
                  <a:srgbClr val="C0504D"/>
                </a:solidFill>
                <a:latin typeface="Century Gothic" pitchFamily="34" charset="0"/>
                <a:cs typeface="Arial" pitchFamily="34" charset="0"/>
              </a:rPr>
              <a:t>and Advantages</a:t>
            </a:r>
            <a:endParaRPr lang="en-US" sz="2800" b="1" dirty="0" smtClean="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2" name="TextBox 1"/>
          <p:cNvSpPr txBox="1"/>
          <p:nvPr/>
        </p:nvSpPr>
        <p:spPr>
          <a:xfrm>
            <a:off x="381000" y="1467981"/>
            <a:ext cx="8458199" cy="2554545"/>
          </a:xfrm>
          <a:prstGeom prst="rect">
            <a:avLst/>
          </a:prstGeom>
          <a:noFill/>
        </p:spPr>
        <p:txBody>
          <a:bodyPr wrap="square" rtlCol="0">
            <a:spAutoFit/>
          </a:bodyPr>
          <a:lstStyle/>
          <a:p>
            <a:pPr marL="514350" indent="-514350" algn="just">
              <a:buFont typeface="Arial" panose="020B0604020202020204" pitchFamily="34" charset="0"/>
              <a:buChar char="•"/>
            </a:pPr>
            <a:r>
              <a:rPr lang="en-US" sz="2000" dirty="0" smtClean="0"/>
              <a:t>The analysis is essential for proper inventory management and must be done as a priority by management.</a:t>
            </a:r>
          </a:p>
          <a:p>
            <a:pPr marL="514350" indent="-514350" algn="just">
              <a:buFont typeface="Arial" panose="020B0604020202020204" pitchFamily="34" charset="0"/>
              <a:buChar char="•"/>
            </a:pPr>
            <a:endParaRPr lang="en-US" sz="2000" dirty="0" smtClean="0"/>
          </a:p>
          <a:p>
            <a:pPr marL="514350" indent="-514350" algn="just">
              <a:buFont typeface="Arial" panose="020B0604020202020204" pitchFamily="34" charset="0"/>
              <a:buChar char="•"/>
            </a:pPr>
            <a:r>
              <a:rPr lang="en-US" sz="2000" dirty="0" smtClean="0"/>
              <a:t>Main advantage in running inventory and production/service control system of an organization with adequate and minimum inventory investment.</a:t>
            </a:r>
          </a:p>
          <a:p>
            <a:pPr marL="514350" indent="-514350" algn="just">
              <a:buFont typeface="Arial" panose="020B0604020202020204" pitchFamily="34" charset="0"/>
              <a:buChar char="•"/>
            </a:pPr>
            <a:endParaRPr lang="en-US" sz="2000" dirty="0" smtClean="0"/>
          </a:p>
          <a:p>
            <a:pPr marL="514350" indent="-514350" algn="just">
              <a:buFont typeface="Arial" panose="020B0604020202020204" pitchFamily="34" charset="0"/>
              <a:buChar char="•"/>
            </a:pPr>
            <a:r>
              <a:rPr lang="en-US" sz="2000" dirty="0" smtClean="0"/>
              <a:t>Total cost of production in the long run is significantly reduced.</a:t>
            </a:r>
            <a:endParaRPr lang="en-US" sz="2000" dirty="0"/>
          </a:p>
        </p:txBody>
      </p:sp>
    </p:spTree>
    <p:extLst>
      <p:ext uri="{BB962C8B-B14F-4D97-AF65-F5344CB8AC3E}">
        <p14:creationId xmlns:p14="http://schemas.microsoft.com/office/powerpoint/2010/main" val="26535209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66</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Key points to remember</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74531" y="1352550"/>
            <a:ext cx="8305800" cy="2246769"/>
          </a:xfrm>
          <a:prstGeom prst="rect">
            <a:avLst/>
          </a:prstGeom>
          <a:noFill/>
        </p:spPr>
        <p:txBody>
          <a:bodyPr wrap="square" rtlCol="0">
            <a:spAutoFit/>
          </a:bodyPr>
          <a:lstStyle/>
          <a:p>
            <a:pPr marL="342900" indent="-342900" algn="just">
              <a:buFont typeface="+mj-lt"/>
              <a:buAutoNum type="arabicPeriod"/>
            </a:pPr>
            <a:r>
              <a:rPr lang="en-US" sz="2000" dirty="0" smtClean="0"/>
              <a:t>In A-B-C and all other classification schemes, the inventory items are classified into three categories on the basis of their ‘important’ characterization.</a:t>
            </a:r>
          </a:p>
          <a:p>
            <a:pPr marL="342900" indent="-342900" algn="just">
              <a:buFont typeface="+mj-lt"/>
              <a:buAutoNum type="arabicPeriod"/>
            </a:pPr>
            <a:endParaRPr lang="en-US" sz="2000" dirty="0" smtClean="0"/>
          </a:p>
          <a:p>
            <a:pPr marL="342900" indent="-342900" algn="just">
              <a:buFont typeface="+mj-lt"/>
              <a:buAutoNum type="arabicPeriod"/>
            </a:pPr>
            <a:r>
              <a:rPr lang="en-US" sz="2000" dirty="0" smtClean="0"/>
              <a:t>Items in each category are required to be identified, their inventory control systems to be known, and evaluated with respect to a number of performance measures.</a:t>
            </a:r>
          </a:p>
        </p:txBody>
      </p:sp>
    </p:spTree>
    <p:extLst>
      <p:ext uri="{BB962C8B-B14F-4D97-AF65-F5344CB8AC3E}">
        <p14:creationId xmlns:p14="http://schemas.microsoft.com/office/powerpoint/2010/main" val="399079582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274392"/>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Key points to remember</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74531" y="1352550"/>
            <a:ext cx="8305800" cy="1631216"/>
          </a:xfrm>
          <a:prstGeom prst="rect">
            <a:avLst/>
          </a:prstGeom>
          <a:noFill/>
        </p:spPr>
        <p:txBody>
          <a:bodyPr wrap="square" rtlCol="0">
            <a:spAutoFit/>
          </a:bodyPr>
          <a:lstStyle/>
          <a:p>
            <a:pPr marL="341313" indent="-341313" algn="just">
              <a:buFont typeface="+mj-lt"/>
              <a:buAutoNum type="arabicPeriod" startAt="3"/>
            </a:pPr>
            <a:r>
              <a:rPr lang="en-US" sz="2000" dirty="0" smtClean="0"/>
              <a:t>The ‘border-line’ inventory items in any classification scheme are to be identified, and specific rules to be prescribed for their categorization.</a:t>
            </a:r>
          </a:p>
          <a:p>
            <a:pPr marL="341313" indent="-341313" algn="just">
              <a:buFont typeface="+mj-lt"/>
              <a:buAutoNum type="arabicPeriod" startAt="3"/>
            </a:pPr>
            <a:endParaRPr lang="en-US" sz="2000" dirty="0" smtClean="0"/>
          </a:p>
          <a:p>
            <a:pPr marL="342900" indent="-342900" algn="just">
              <a:buFont typeface="+mj-lt"/>
              <a:buAutoNum type="arabicPeriod" startAt="3"/>
            </a:pPr>
            <a:r>
              <a:rPr lang="en-US" sz="2000" dirty="0" smtClean="0"/>
              <a:t>Both objective and subjective analyses are recommended for prescribing classification schemes.</a:t>
            </a:r>
          </a:p>
        </p:txBody>
      </p:sp>
    </p:spTree>
    <p:extLst>
      <p:ext uri="{BB962C8B-B14F-4D97-AF65-F5344CB8AC3E}">
        <p14:creationId xmlns:p14="http://schemas.microsoft.com/office/powerpoint/2010/main" val="26577769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68</a:t>
            </a:fld>
            <a:endParaRPr lang="en-US"/>
          </a:p>
        </p:txBody>
      </p:sp>
      <p:sp>
        <p:nvSpPr>
          <p:cNvPr id="4" name="Title 9"/>
          <p:cNvSpPr txBox="1">
            <a:spLocks/>
          </p:cNvSpPr>
          <p:nvPr/>
        </p:nvSpPr>
        <p:spPr>
          <a:xfrm>
            <a:off x="457200" y="732770"/>
            <a:ext cx="8229600" cy="1534180"/>
          </a:xfrm>
          <a:prstGeom prst="rect">
            <a:avLst/>
          </a:prstGeom>
        </p:spPr>
        <p:txBody>
          <a:bodyPr vert="horz" lIns="91440" tIns="45720" rIns="91440" bIns="45720" rtlCol="0" anchor="ctr">
            <a:noAutofit/>
          </a:bodyPr>
          <a:lstStyle/>
          <a:p>
            <a:pPr lvl="0" algn="just">
              <a:spcBef>
                <a:spcPct val="0"/>
              </a:spcBef>
              <a:buFont typeface="Wingdings" pitchFamily="2" charset="2"/>
              <a:buChar char="ü"/>
              <a:defRPr/>
            </a:pPr>
            <a:endParaRPr kumimoji="0" lang="en-US" sz="2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152400" y="295930"/>
            <a:ext cx="6553200" cy="523220"/>
          </a:xfrm>
          <a:prstGeom prst="rect">
            <a:avLst/>
          </a:prstGeom>
          <a:noFill/>
        </p:spPr>
        <p:txBody>
          <a:bodyPr wrap="square" rtlCol="0">
            <a:spAutoFit/>
          </a:bodyPr>
          <a:lstStyle/>
          <a:p>
            <a:r>
              <a:rPr lang="en-US" sz="2800" b="1" dirty="0" smtClean="0">
                <a:solidFill>
                  <a:schemeClr val="accent2">
                    <a:lumMod val="75000"/>
                  </a:schemeClr>
                </a:solidFill>
                <a:latin typeface="Century Gothic" pitchFamily="34" charset="0"/>
              </a:rPr>
              <a:t>List of Reference Textbooks</a:t>
            </a:r>
            <a:endParaRPr lang="en-US" sz="2800" b="1" dirty="0">
              <a:solidFill>
                <a:schemeClr val="accent2">
                  <a:lumMod val="75000"/>
                </a:schemeClr>
              </a:solidFill>
              <a:latin typeface="Century Gothic" pitchFamily="34" charset="0"/>
            </a:endParaRPr>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9" name="TextBox 8"/>
          <p:cNvSpPr txBox="1"/>
          <p:nvPr/>
        </p:nvSpPr>
        <p:spPr>
          <a:xfrm>
            <a:off x="4419600" y="4517707"/>
            <a:ext cx="4114800" cy="492443"/>
          </a:xfrm>
          <a:prstGeom prst="rect">
            <a:avLst/>
          </a:prstGeom>
          <a:noFill/>
        </p:spPr>
        <p:txBody>
          <a:bodyPr wrap="square" rtlCol="0">
            <a:spAutoFit/>
          </a:bodyPr>
          <a:lstStyle/>
          <a:p>
            <a:pPr algn="ctr"/>
            <a:r>
              <a:rPr lang="en-US" sz="1400" b="1" dirty="0">
                <a:solidFill>
                  <a:schemeClr val="accent6">
                    <a:lumMod val="20000"/>
                    <a:lumOff val="80000"/>
                  </a:schemeClr>
                </a:solidFill>
              </a:rPr>
              <a:t>Prof Pradip Kumar Ray</a:t>
            </a:r>
          </a:p>
          <a:p>
            <a:pPr algn="ctr"/>
            <a:r>
              <a:rPr lang="en-US" sz="1200" b="1" dirty="0">
                <a:solidFill>
                  <a:schemeClr val="accent6">
                    <a:lumMod val="20000"/>
                    <a:lumOff val="80000"/>
                  </a:schemeClr>
                </a:solidFill>
              </a:rPr>
              <a:t>Department of Industrial and Systems Engineering</a:t>
            </a:r>
          </a:p>
        </p:txBody>
      </p:sp>
      <p:sp>
        <p:nvSpPr>
          <p:cNvPr id="2" name="Rectangle 1"/>
          <p:cNvSpPr/>
          <p:nvPr/>
        </p:nvSpPr>
        <p:spPr>
          <a:xfrm>
            <a:off x="457200" y="1191949"/>
            <a:ext cx="8077200" cy="2726900"/>
          </a:xfrm>
          <a:prstGeom prst="rect">
            <a:avLst/>
          </a:prstGeom>
        </p:spPr>
        <p:txBody>
          <a:bodyPr wrap="square">
            <a:spAutoFit/>
          </a:bodyPr>
          <a:lstStyle/>
          <a:p>
            <a:pPr marL="342900" marR="0" lvl="0" indent="-342900" algn="just">
              <a:lnSpc>
                <a:spcPct val="107000"/>
              </a:lnSpc>
              <a:spcBef>
                <a:spcPts val="0"/>
              </a:spcBef>
              <a:spcAft>
                <a:spcPts val="0"/>
              </a:spcAft>
              <a:buFont typeface="Arial" panose="020B0604020202020204" pitchFamily="34" charset="0"/>
              <a:buChar char="•"/>
            </a:pPr>
            <a:r>
              <a:rPr lang="en-US" sz="2000" b="1" dirty="0">
                <a:ea typeface="Calibri" panose="020F0502020204030204" pitchFamily="34" charset="0"/>
                <a:cs typeface="Times New Roman" panose="02020603050405020304" pitchFamily="18" charset="0"/>
              </a:rPr>
              <a:t>Starr, M K and Miller</a:t>
            </a:r>
            <a:r>
              <a:rPr lang="en-US" sz="2000" b="1" dirty="0" smtClean="0">
                <a:ea typeface="Calibri" panose="020F0502020204030204" pitchFamily="34" charset="0"/>
                <a:cs typeface="Times New Roman" panose="02020603050405020304" pitchFamily="18" charset="0"/>
              </a:rPr>
              <a:t>, D </a:t>
            </a:r>
            <a:r>
              <a:rPr lang="en-US" sz="2000" b="1" dirty="0">
                <a:ea typeface="Calibri" panose="020F0502020204030204" pitchFamily="34" charset="0"/>
                <a:cs typeface="Times New Roman" panose="02020603050405020304" pitchFamily="18" charset="0"/>
              </a:rPr>
              <a:t>W, Inventory Control: Theory and Practice, Prentice Hall</a:t>
            </a:r>
            <a:r>
              <a:rPr lang="en-US" sz="2000" b="1" dirty="0" smtClean="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r>
              <a:rPr lang="en-US" sz="2000" b="1" dirty="0" err="1">
                <a:ea typeface="Calibri" panose="020F0502020204030204" pitchFamily="34" charset="0"/>
                <a:cs typeface="Times New Roman" panose="02020603050405020304" pitchFamily="18" charset="0"/>
              </a:rPr>
              <a:t>Tersine</a:t>
            </a:r>
            <a:r>
              <a:rPr lang="en-US" sz="2000" b="1" dirty="0">
                <a:ea typeface="Calibri" panose="020F0502020204030204" pitchFamily="34" charset="0"/>
                <a:cs typeface="Times New Roman" panose="02020603050405020304" pitchFamily="18" charset="0"/>
              </a:rPr>
              <a:t>, R J, Principles of Inventory and Materials Management, PTR Prentice Hall. </a:t>
            </a:r>
            <a:endParaRPr lang="en-US" sz="2000" b="1" dirty="0" smtClean="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Arial" panose="020B0604020202020204" pitchFamily="34" charset="0"/>
              <a:buChar char="•"/>
            </a:pPr>
            <a:r>
              <a:rPr lang="en-US" sz="2000" b="1" dirty="0">
                <a:ea typeface="Calibri" panose="020F0502020204030204" pitchFamily="34" charset="0"/>
                <a:cs typeface="Times New Roman" panose="02020603050405020304" pitchFamily="18" charset="0"/>
              </a:rPr>
              <a:t>Silver, E A, </a:t>
            </a:r>
            <a:r>
              <a:rPr lang="en-US" sz="2000" b="1" dirty="0" err="1">
                <a:ea typeface="Calibri" panose="020F0502020204030204" pitchFamily="34" charset="0"/>
                <a:cs typeface="Times New Roman" panose="02020603050405020304" pitchFamily="18" charset="0"/>
              </a:rPr>
              <a:t>Pyke</a:t>
            </a:r>
            <a:r>
              <a:rPr lang="en-US" sz="2000" b="1" dirty="0">
                <a:ea typeface="Calibri" panose="020F0502020204030204" pitchFamily="34" charset="0"/>
                <a:cs typeface="Times New Roman" panose="02020603050405020304" pitchFamily="18" charset="0"/>
              </a:rPr>
              <a:t>, D F and Peterson, R, Inventory Management and Production Planning and Scheduling, John Wiley.</a:t>
            </a:r>
            <a:endParaRPr lang="en-US" sz="200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10782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9177BD2-36B7-44BC-8D30-3D886E01CD02}" type="slidenum">
              <a:rPr lang="en-US" altLang="en-US">
                <a:solidFill>
                  <a:srgbClr val="898989"/>
                </a:solidFill>
                <a:latin typeface="Calibri" panose="020F0502020204030204" pitchFamily="34" charset="0"/>
              </a:rPr>
              <a:pPr/>
              <a:t>69</a:t>
            </a:fld>
            <a:endParaRPr lang="en-US" altLang="en-US">
              <a:solidFill>
                <a:srgbClr val="898989"/>
              </a:solidFill>
              <a:latin typeface="Calibri" panose="020F0502020204030204" pitchFamily="34" charset="0"/>
            </a:endParaRPr>
          </a:p>
        </p:txBody>
      </p:sp>
      <p:sp>
        <p:nvSpPr>
          <p:cNvPr id="3" name="Rectangle 2"/>
          <p:cNvSpPr/>
          <p:nvPr/>
        </p:nvSpPr>
        <p:spPr>
          <a:xfrm>
            <a:off x="1600200" y="1428752"/>
            <a:ext cx="6858000" cy="1323439"/>
          </a:xfrm>
          <a:prstGeom prst="rect">
            <a:avLst/>
          </a:prstGeom>
          <a:noFill/>
        </p:spPr>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sz="8000" b="1" dirty="0">
                <a:ln/>
                <a:solidFill>
                  <a:schemeClr val="accent3"/>
                </a:solidFill>
                <a:latin typeface="+mn-lt"/>
                <a:cs typeface="+mn-cs"/>
              </a:rPr>
              <a:t>Thank You!!</a:t>
            </a:r>
          </a:p>
        </p:txBody>
      </p:sp>
      <p:cxnSp>
        <p:nvCxnSpPr>
          <p:cNvPr id="8" name="Straight Connector 7"/>
          <p:cNvCxnSpPr/>
          <p:nvPr/>
        </p:nvCxnSpPr>
        <p:spPr>
          <a:xfrm rot="5400000">
            <a:off x="4233069" y="4802981"/>
            <a:ext cx="590550" cy="1588"/>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700914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7</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Importance of Inventories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960521"/>
            <a:ext cx="8458200" cy="3139321"/>
          </a:xfrm>
          <a:prstGeom prst="rect">
            <a:avLst/>
          </a:prstGeom>
          <a:noFill/>
        </p:spPr>
        <p:txBody>
          <a:bodyPr wrap="square" rtlCol="0">
            <a:spAutoFit/>
          </a:bodyPr>
          <a:lstStyle/>
          <a:p>
            <a:pPr marL="114305" indent="-114305" algn="just">
              <a:buFont typeface="Arial" pitchFamily="34" charset="0"/>
              <a:buChar char="•"/>
            </a:pPr>
            <a:r>
              <a:rPr lang="en-US" sz="2000" dirty="0"/>
              <a:t>In majority of the cases, the proportion of ‘important’ items is less and their control ensures significant improvement of inventory management at the organizational or system level</a:t>
            </a:r>
            <a:r>
              <a:rPr lang="en-US" sz="2000" dirty="0" smtClean="0"/>
              <a:t>.</a:t>
            </a:r>
          </a:p>
          <a:p>
            <a:pPr marL="114305" indent="-114305" algn="just">
              <a:buFont typeface="Arial" pitchFamily="34" charset="0"/>
              <a:buChar char="•"/>
            </a:pPr>
            <a:endParaRPr lang="en-US" sz="2000" dirty="0" smtClean="0"/>
          </a:p>
          <a:p>
            <a:pPr marL="114305" indent="-114305" algn="just">
              <a:buFont typeface="Arial" pitchFamily="34" charset="0"/>
              <a:buChar char="•"/>
            </a:pPr>
            <a:r>
              <a:rPr lang="en-US" sz="2000" dirty="0" smtClean="0"/>
              <a:t>In majority of the cases, a company may deal with hundreds and thousands of inventory items.</a:t>
            </a:r>
          </a:p>
          <a:p>
            <a:pPr marL="114305" indent="-114305" algn="just">
              <a:buFont typeface="Arial" pitchFamily="34" charset="0"/>
              <a:buChar char="•"/>
            </a:pPr>
            <a:endParaRPr lang="en-US" sz="2000" dirty="0" smtClean="0"/>
          </a:p>
          <a:p>
            <a:pPr marL="114305" indent="-114305" algn="just">
              <a:buFont typeface="Arial" pitchFamily="34" charset="0"/>
              <a:buChar char="•"/>
            </a:pPr>
            <a:r>
              <a:rPr lang="en-US" sz="2000" dirty="0" smtClean="0"/>
              <a:t>It is not possible or not necessary to assess inventory control systems for all these items.</a:t>
            </a:r>
          </a:p>
          <a:p>
            <a:pPr marL="114305" indent="-114305"/>
            <a:endParaRPr lang="en-US" dirty="0"/>
          </a:p>
        </p:txBody>
      </p:sp>
    </p:spTree>
    <p:extLst>
      <p:ext uri="{BB962C8B-B14F-4D97-AF65-F5344CB8AC3E}">
        <p14:creationId xmlns:p14="http://schemas.microsoft.com/office/powerpoint/2010/main" val="2195396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8</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Importance of Inventories</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1200150"/>
            <a:ext cx="8458200" cy="2831544"/>
          </a:xfrm>
          <a:prstGeom prst="rect">
            <a:avLst/>
          </a:prstGeom>
          <a:noFill/>
        </p:spPr>
        <p:txBody>
          <a:bodyPr wrap="square" rtlCol="0">
            <a:spAutoFit/>
          </a:bodyPr>
          <a:lstStyle/>
          <a:p>
            <a:pPr marL="114305" indent="-114305" algn="just">
              <a:buFont typeface="Arial" pitchFamily="34" charset="0"/>
              <a:buChar char="•"/>
            </a:pPr>
            <a:r>
              <a:rPr lang="en-US" sz="2000" dirty="0" smtClean="0"/>
              <a:t>It is essential that appropriate classification schemes are used based on importance of an inventory item.</a:t>
            </a:r>
          </a:p>
          <a:p>
            <a:pPr marL="114305" indent="-114305" algn="just">
              <a:buFont typeface="Arial" pitchFamily="34" charset="0"/>
              <a:buChar char="•"/>
            </a:pPr>
            <a:endParaRPr lang="en-US" sz="2000" dirty="0" smtClean="0"/>
          </a:p>
          <a:p>
            <a:pPr marL="114305" indent="-114305" algn="just">
              <a:buFont typeface="Arial" pitchFamily="34" charset="0"/>
              <a:buChar char="•"/>
            </a:pPr>
            <a:r>
              <a:rPr lang="en-US" sz="2000" dirty="0" smtClean="0"/>
              <a:t>We need to be selective in identifying and controlling inventory of those items that are considered important, with no or less control of those not considered important.</a:t>
            </a:r>
          </a:p>
          <a:p>
            <a:pPr marL="114305" indent="-114305" algn="just">
              <a:buFont typeface="Arial" pitchFamily="34" charset="0"/>
              <a:buChar char="•"/>
            </a:pPr>
            <a:endParaRPr lang="en-US" sz="2000" dirty="0" smtClean="0"/>
          </a:p>
          <a:p>
            <a:pPr marL="114305" indent="-114305" algn="just">
              <a:buFont typeface="Arial" pitchFamily="34" charset="0"/>
              <a:buChar char="•"/>
            </a:pPr>
            <a:r>
              <a:rPr lang="en-US" sz="2000" dirty="0" smtClean="0"/>
              <a:t>This concept is referred to as ‘Selective Inventory Management’.</a:t>
            </a:r>
          </a:p>
          <a:p>
            <a:pPr marL="114305" indent="-114305"/>
            <a:endParaRPr lang="en-US" dirty="0"/>
          </a:p>
        </p:txBody>
      </p:sp>
    </p:spTree>
    <p:extLst>
      <p:ext uri="{BB962C8B-B14F-4D97-AF65-F5344CB8AC3E}">
        <p14:creationId xmlns:p14="http://schemas.microsoft.com/office/powerpoint/2010/main" val="3305589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815AC96-4A5A-4699-9DBD-ACAB251D8CBA}" type="slidenum">
              <a:rPr lang="en-US" smtClean="0"/>
              <a:pPr/>
              <a:t>9</a:t>
            </a:fld>
            <a:endParaRPr lang="en-US"/>
          </a:p>
        </p:txBody>
      </p:sp>
      <p:cxnSp>
        <p:nvCxnSpPr>
          <p:cNvPr id="11" name="Straight Connector 10"/>
          <p:cNvCxnSpPr/>
          <p:nvPr/>
        </p:nvCxnSpPr>
        <p:spPr>
          <a:xfrm rot="5400000">
            <a:off x="4232950" y="4803251"/>
            <a:ext cx="590550" cy="1588"/>
          </a:xfrm>
          <a:prstGeom prst="line">
            <a:avLst/>
          </a:prstGeom>
        </p:spPr>
        <p:style>
          <a:lnRef idx="2">
            <a:schemeClr val="accent3"/>
          </a:lnRef>
          <a:fillRef idx="0">
            <a:schemeClr val="accent3"/>
          </a:fillRef>
          <a:effectRef idx="1">
            <a:schemeClr val="accent3"/>
          </a:effectRef>
          <a:fontRef idx="minor">
            <a:schemeClr val="tx1"/>
          </a:fontRef>
        </p:style>
      </p:cxnSp>
      <p:sp>
        <p:nvSpPr>
          <p:cNvPr id="8" name="TextBox 7"/>
          <p:cNvSpPr txBox="1"/>
          <p:nvPr/>
        </p:nvSpPr>
        <p:spPr>
          <a:xfrm>
            <a:off x="0" y="438150"/>
            <a:ext cx="9067800" cy="523220"/>
          </a:xfrm>
          <a:prstGeom prst="rect">
            <a:avLst/>
          </a:prstGeom>
          <a:noFill/>
        </p:spPr>
        <p:txBody>
          <a:bodyPr wrap="square" rtlCol="0">
            <a:spAutoFit/>
          </a:bodyPr>
          <a:lstStyle/>
          <a:p>
            <a:pPr marL="342914" indent="-342914" algn="ctr">
              <a:spcBef>
                <a:spcPct val="20000"/>
              </a:spcBef>
              <a:defRPr/>
            </a:pPr>
            <a:r>
              <a:rPr lang="en-US" sz="2800" b="1" dirty="0" smtClean="0">
                <a:solidFill>
                  <a:srgbClr val="C0504D"/>
                </a:solidFill>
                <a:latin typeface="Century Gothic" pitchFamily="34" charset="0"/>
                <a:cs typeface="Arial" pitchFamily="34" charset="0"/>
              </a:rPr>
              <a:t>How to define ‘importance’ of an item</a:t>
            </a:r>
            <a:endParaRPr lang="en-US" sz="2800" b="1" dirty="0">
              <a:solidFill>
                <a:srgbClr val="C0504D"/>
              </a:solidFill>
              <a:latin typeface="Century Gothic" pitchFamily="34" charset="0"/>
              <a:cs typeface="Arial" pitchFamily="34" charset="0"/>
            </a:endParaRPr>
          </a:p>
        </p:txBody>
      </p:sp>
      <p:sp>
        <p:nvSpPr>
          <p:cNvPr id="9" name="TextBox 8"/>
          <p:cNvSpPr txBox="1"/>
          <p:nvPr/>
        </p:nvSpPr>
        <p:spPr>
          <a:xfrm>
            <a:off x="5105400" y="4477422"/>
            <a:ext cx="3962110" cy="646331"/>
          </a:xfrm>
          <a:prstGeom prst="rect">
            <a:avLst/>
          </a:prstGeom>
          <a:noFill/>
        </p:spPr>
        <p:txBody>
          <a:bodyPr wrap="none" rtlCol="0">
            <a:spAutoFit/>
          </a:bodyPr>
          <a:lstStyle/>
          <a:p>
            <a:pPr algn="ctr"/>
            <a:r>
              <a:rPr lang="en-US" sz="1200" b="1" dirty="0">
                <a:solidFill>
                  <a:schemeClr val="bg1">
                    <a:lumMod val="85000"/>
                  </a:schemeClr>
                </a:solidFill>
              </a:rPr>
              <a:t>PROF PRADIP KUMAR RAY</a:t>
            </a:r>
          </a:p>
          <a:p>
            <a:pPr algn="ctr"/>
            <a:r>
              <a:rPr lang="en-US" sz="1200" b="1" dirty="0">
                <a:solidFill>
                  <a:schemeClr val="bg1">
                    <a:lumMod val="85000"/>
                  </a:schemeClr>
                </a:solidFill>
              </a:rPr>
              <a:t>DEPARTMENT OF INDUSTRIAL AND SYSTEMS ENGINEERING</a:t>
            </a:r>
          </a:p>
          <a:p>
            <a:pPr algn="ctr"/>
            <a:r>
              <a:rPr lang="en-US" sz="1200" b="1" dirty="0">
                <a:solidFill>
                  <a:schemeClr val="bg1">
                    <a:lumMod val="85000"/>
                  </a:schemeClr>
                </a:solidFill>
              </a:rPr>
              <a:t>IIT KHARAGPUR</a:t>
            </a:r>
          </a:p>
        </p:txBody>
      </p:sp>
      <p:sp>
        <p:nvSpPr>
          <p:cNvPr id="7" name="TextBox 6"/>
          <p:cNvSpPr txBox="1"/>
          <p:nvPr/>
        </p:nvSpPr>
        <p:spPr>
          <a:xfrm>
            <a:off x="304800" y="1047750"/>
            <a:ext cx="8458200" cy="3385542"/>
          </a:xfrm>
          <a:prstGeom prst="rect">
            <a:avLst/>
          </a:prstGeom>
          <a:noFill/>
        </p:spPr>
        <p:txBody>
          <a:bodyPr wrap="square" rtlCol="0">
            <a:spAutoFit/>
          </a:bodyPr>
          <a:lstStyle/>
          <a:p>
            <a:pPr marL="403225" indent="-403225" algn="just">
              <a:buFont typeface="Arial" pitchFamily="34" charset="0"/>
              <a:buChar char="•"/>
            </a:pPr>
            <a:r>
              <a:rPr lang="en-US" sz="2000" b="1" dirty="0" smtClean="0"/>
              <a:t>The term, importance, can be defined from a number of perspectives</a:t>
            </a:r>
            <a:r>
              <a:rPr lang="en-US" sz="2000" dirty="0" smtClean="0"/>
              <a:t>. </a:t>
            </a:r>
          </a:p>
          <a:p>
            <a:pPr marL="403225" indent="-403225" algn="just">
              <a:buFont typeface="Arial" pitchFamily="34" charset="0"/>
              <a:buChar char="•"/>
            </a:pPr>
            <a:r>
              <a:rPr lang="en-US" sz="2000" dirty="0" smtClean="0"/>
              <a:t>These perspectives are as follows:</a:t>
            </a:r>
          </a:p>
          <a:p>
            <a:pPr marL="2339975" indent="292100" algn="just">
              <a:buFont typeface="+mj-lt"/>
              <a:buAutoNum type="romanLcPeriod"/>
            </a:pPr>
            <a:r>
              <a:rPr lang="en-US" sz="2000" dirty="0" smtClean="0"/>
              <a:t>Unit purchase price</a:t>
            </a:r>
          </a:p>
          <a:p>
            <a:pPr marL="2339975" indent="292100" algn="just">
              <a:buFont typeface="+mj-lt"/>
              <a:buAutoNum type="romanLcPeriod"/>
            </a:pPr>
            <a:r>
              <a:rPr lang="en-US" sz="2000" dirty="0" smtClean="0"/>
              <a:t>Annual usage value</a:t>
            </a:r>
          </a:p>
          <a:p>
            <a:pPr marL="2339975" indent="292100" algn="just">
              <a:buFont typeface="+mj-lt"/>
              <a:buAutoNum type="romanLcPeriod"/>
            </a:pPr>
            <a:r>
              <a:rPr lang="en-US" sz="2000" dirty="0" smtClean="0"/>
              <a:t>Criticality</a:t>
            </a:r>
          </a:p>
          <a:p>
            <a:pPr marL="2339975" indent="292100" algn="just">
              <a:buFont typeface="+mj-lt"/>
              <a:buAutoNum type="romanLcPeriod"/>
            </a:pPr>
            <a:r>
              <a:rPr lang="en-US" sz="2000" dirty="0" smtClean="0"/>
              <a:t>Consumption rate</a:t>
            </a:r>
          </a:p>
          <a:p>
            <a:pPr marL="2339975" indent="292100" algn="just">
              <a:buFont typeface="+mj-lt"/>
              <a:buAutoNum type="romanLcPeriod"/>
            </a:pPr>
            <a:r>
              <a:rPr lang="en-US" sz="2000" dirty="0" smtClean="0"/>
              <a:t>Availability</a:t>
            </a:r>
          </a:p>
          <a:p>
            <a:pPr marL="2339975" indent="292100" algn="just">
              <a:buFont typeface="+mj-lt"/>
              <a:buAutoNum type="romanLcPeriod"/>
            </a:pPr>
            <a:r>
              <a:rPr lang="en-US" sz="2000" dirty="0" smtClean="0"/>
              <a:t>Inventory level or position</a:t>
            </a:r>
          </a:p>
          <a:p>
            <a:pPr marL="400050" indent="-400050" algn="just">
              <a:buFont typeface="Arial" panose="020B0604020202020204" pitchFamily="34" charset="0"/>
              <a:buChar char="•"/>
            </a:pPr>
            <a:r>
              <a:rPr lang="en-US" sz="2000" dirty="0" smtClean="0"/>
              <a:t>Against each perspective, there may be a specific classification scheme.</a:t>
            </a:r>
          </a:p>
          <a:p>
            <a:pPr marL="400050" indent="-400050" algn="just">
              <a:buFont typeface="+mj-lt"/>
              <a:buAutoNum type="romanLcPeriod"/>
            </a:pPr>
            <a:endParaRPr lang="en-US" dirty="0" smtClean="0"/>
          </a:p>
          <a:p>
            <a:pPr marL="114305" indent="-114305"/>
            <a:endParaRPr lang="en-US" dirty="0"/>
          </a:p>
        </p:txBody>
      </p:sp>
    </p:spTree>
    <p:extLst>
      <p:ext uri="{BB962C8B-B14F-4D97-AF65-F5344CB8AC3E}">
        <p14:creationId xmlns:p14="http://schemas.microsoft.com/office/powerpoint/2010/main" val="1436678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2203</TotalTime>
  <Words>5198</Words>
  <Application>Microsoft Office PowerPoint</Application>
  <PresentationFormat>On-screen Show (16:9)</PresentationFormat>
  <Paragraphs>980</Paragraphs>
  <Slides>69</Slides>
  <Notes>60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Cambria Math</vt:lpstr>
      <vt:lpstr>Century Gothic</vt:lpstr>
      <vt:lpstr>Times New Roman</vt:lpstr>
      <vt:lpstr>Wingdings</vt:lpstr>
      <vt:lpstr>Office Theme</vt:lpstr>
      <vt:lpstr>PowerPoint Presentation</vt:lpstr>
      <vt:lpstr>Sub Topics</vt:lpstr>
      <vt:lpstr>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VGSOM</cp:lastModifiedBy>
  <cp:revision>202</cp:revision>
  <dcterms:created xsi:type="dcterms:W3CDTF">2016-12-13T07:50:37Z</dcterms:created>
  <dcterms:modified xsi:type="dcterms:W3CDTF">2022-01-03T09:38:25Z</dcterms:modified>
</cp:coreProperties>
</file>