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300" r:id="rId3"/>
    <p:sldId id="301" r:id="rId4"/>
    <p:sldId id="279" r:id="rId5"/>
    <p:sldId id="302" r:id="rId6"/>
    <p:sldId id="303" r:id="rId7"/>
    <p:sldId id="304" r:id="rId8"/>
    <p:sldId id="305" r:id="rId9"/>
    <p:sldId id="306" r:id="rId10"/>
    <p:sldId id="307"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32" r:id="rId35"/>
    <p:sldId id="333" r:id="rId36"/>
    <p:sldId id="334" r:id="rId37"/>
    <p:sldId id="335" r:id="rId38"/>
    <p:sldId id="336" r:id="rId39"/>
    <p:sldId id="337" r:id="rId40"/>
    <p:sldId id="338" r:id="rId41"/>
    <p:sldId id="339" r:id="rId42"/>
    <p:sldId id="340" r:id="rId43"/>
    <p:sldId id="341" r:id="rId44"/>
    <p:sldId id="342" r:id="rId45"/>
    <p:sldId id="343" r:id="rId46"/>
    <p:sldId id="344" r:id="rId47"/>
    <p:sldId id="345" r:id="rId48"/>
    <p:sldId id="346" r:id="rId49"/>
    <p:sldId id="347" r:id="rId50"/>
    <p:sldId id="348" r:id="rId51"/>
    <p:sldId id="349" r:id="rId52"/>
    <p:sldId id="350" r:id="rId53"/>
    <p:sldId id="351" r:id="rId54"/>
    <p:sldId id="352" r:id="rId55"/>
    <p:sldId id="353" r:id="rId56"/>
    <p:sldId id="354" r:id="rId57"/>
    <p:sldId id="355" r:id="rId58"/>
    <p:sldId id="356" r:id="rId59"/>
    <p:sldId id="357" r:id="rId60"/>
    <p:sldId id="358" r:id="rId61"/>
    <p:sldId id="359" r:id="rId62"/>
    <p:sldId id="360" r:id="rId63"/>
    <p:sldId id="361" r:id="rId64"/>
    <p:sldId id="308" r:id="rId65"/>
    <p:sldId id="277" r:id="rId6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FF99"/>
    <a:srgbClr val="F6F2CD"/>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455" autoAdjust="0"/>
  </p:normalViewPr>
  <p:slideViewPr>
    <p:cSldViewPr>
      <p:cViewPr varScale="1">
        <p:scale>
          <a:sx n="120" d="100"/>
          <a:sy n="120" d="100"/>
        </p:scale>
        <p:origin x="132" y="10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78AFF1-86C9-4393-B194-E243FDA77780}" type="datetimeFigureOut">
              <a:rPr lang="en-US" smtClean="0"/>
              <a:pPr/>
              <a:t>1/3/2022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AF026C-078E-4EE5-9BC2-B66583B32942}" type="slidenum">
              <a:rPr lang="en-US" smtClean="0"/>
              <a:pPr/>
              <a:t>‹#›</a:t>
            </a:fld>
            <a:endParaRPr lang="en-US"/>
          </a:p>
        </p:txBody>
      </p:sp>
    </p:spTree>
    <p:extLst>
      <p:ext uri="{BB962C8B-B14F-4D97-AF65-F5344CB8AC3E}">
        <p14:creationId xmlns:p14="http://schemas.microsoft.com/office/powerpoint/2010/main" val="2024015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4</a:t>
            </a:fld>
            <a:endParaRPr lang="en-US"/>
          </a:p>
        </p:txBody>
      </p:sp>
    </p:spTree>
    <p:extLst>
      <p:ext uri="{BB962C8B-B14F-4D97-AF65-F5344CB8AC3E}">
        <p14:creationId xmlns:p14="http://schemas.microsoft.com/office/powerpoint/2010/main" val="2169826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14</a:t>
            </a:fld>
            <a:endParaRPr lang="en-US"/>
          </a:p>
        </p:txBody>
      </p:sp>
    </p:spTree>
    <p:extLst>
      <p:ext uri="{BB962C8B-B14F-4D97-AF65-F5344CB8AC3E}">
        <p14:creationId xmlns:p14="http://schemas.microsoft.com/office/powerpoint/2010/main" val="3328307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15</a:t>
            </a:fld>
            <a:endParaRPr lang="en-US"/>
          </a:p>
        </p:txBody>
      </p:sp>
    </p:spTree>
    <p:extLst>
      <p:ext uri="{BB962C8B-B14F-4D97-AF65-F5344CB8AC3E}">
        <p14:creationId xmlns:p14="http://schemas.microsoft.com/office/powerpoint/2010/main" val="3223972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16</a:t>
            </a:fld>
            <a:endParaRPr lang="en-US"/>
          </a:p>
        </p:txBody>
      </p:sp>
    </p:spTree>
    <p:extLst>
      <p:ext uri="{BB962C8B-B14F-4D97-AF65-F5344CB8AC3E}">
        <p14:creationId xmlns:p14="http://schemas.microsoft.com/office/powerpoint/2010/main" val="2139418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17</a:t>
            </a:fld>
            <a:endParaRPr lang="en-US"/>
          </a:p>
        </p:txBody>
      </p:sp>
    </p:spTree>
    <p:extLst>
      <p:ext uri="{BB962C8B-B14F-4D97-AF65-F5344CB8AC3E}">
        <p14:creationId xmlns:p14="http://schemas.microsoft.com/office/powerpoint/2010/main" val="1940072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18</a:t>
            </a:fld>
            <a:endParaRPr lang="en-US"/>
          </a:p>
        </p:txBody>
      </p:sp>
    </p:spTree>
    <p:extLst>
      <p:ext uri="{BB962C8B-B14F-4D97-AF65-F5344CB8AC3E}">
        <p14:creationId xmlns:p14="http://schemas.microsoft.com/office/powerpoint/2010/main" val="2415260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19</a:t>
            </a:fld>
            <a:endParaRPr lang="en-US"/>
          </a:p>
        </p:txBody>
      </p:sp>
    </p:spTree>
    <p:extLst>
      <p:ext uri="{BB962C8B-B14F-4D97-AF65-F5344CB8AC3E}">
        <p14:creationId xmlns:p14="http://schemas.microsoft.com/office/powerpoint/2010/main" val="16575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20</a:t>
            </a:fld>
            <a:endParaRPr lang="en-US"/>
          </a:p>
        </p:txBody>
      </p:sp>
    </p:spTree>
    <p:extLst>
      <p:ext uri="{BB962C8B-B14F-4D97-AF65-F5344CB8AC3E}">
        <p14:creationId xmlns:p14="http://schemas.microsoft.com/office/powerpoint/2010/main" val="15631051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21</a:t>
            </a:fld>
            <a:endParaRPr lang="en-US"/>
          </a:p>
        </p:txBody>
      </p:sp>
    </p:spTree>
    <p:extLst>
      <p:ext uri="{BB962C8B-B14F-4D97-AF65-F5344CB8AC3E}">
        <p14:creationId xmlns:p14="http://schemas.microsoft.com/office/powerpoint/2010/main" val="27852304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22</a:t>
            </a:fld>
            <a:endParaRPr lang="en-US"/>
          </a:p>
        </p:txBody>
      </p:sp>
    </p:spTree>
    <p:extLst>
      <p:ext uri="{BB962C8B-B14F-4D97-AF65-F5344CB8AC3E}">
        <p14:creationId xmlns:p14="http://schemas.microsoft.com/office/powerpoint/2010/main" val="322541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23</a:t>
            </a:fld>
            <a:endParaRPr lang="en-US"/>
          </a:p>
        </p:txBody>
      </p:sp>
    </p:spTree>
    <p:extLst>
      <p:ext uri="{BB962C8B-B14F-4D97-AF65-F5344CB8AC3E}">
        <p14:creationId xmlns:p14="http://schemas.microsoft.com/office/powerpoint/2010/main" val="1411501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5</a:t>
            </a:fld>
            <a:endParaRPr lang="en-US"/>
          </a:p>
        </p:txBody>
      </p:sp>
    </p:spTree>
    <p:extLst>
      <p:ext uri="{BB962C8B-B14F-4D97-AF65-F5344CB8AC3E}">
        <p14:creationId xmlns:p14="http://schemas.microsoft.com/office/powerpoint/2010/main" val="1039066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24</a:t>
            </a:fld>
            <a:endParaRPr lang="en-US"/>
          </a:p>
        </p:txBody>
      </p:sp>
    </p:spTree>
    <p:extLst>
      <p:ext uri="{BB962C8B-B14F-4D97-AF65-F5344CB8AC3E}">
        <p14:creationId xmlns:p14="http://schemas.microsoft.com/office/powerpoint/2010/main" val="38703851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25</a:t>
            </a:fld>
            <a:endParaRPr lang="en-US"/>
          </a:p>
        </p:txBody>
      </p:sp>
    </p:spTree>
    <p:extLst>
      <p:ext uri="{BB962C8B-B14F-4D97-AF65-F5344CB8AC3E}">
        <p14:creationId xmlns:p14="http://schemas.microsoft.com/office/powerpoint/2010/main" val="2027714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26</a:t>
            </a:fld>
            <a:endParaRPr lang="en-US"/>
          </a:p>
        </p:txBody>
      </p:sp>
    </p:spTree>
    <p:extLst>
      <p:ext uri="{BB962C8B-B14F-4D97-AF65-F5344CB8AC3E}">
        <p14:creationId xmlns:p14="http://schemas.microsoft.com/office/powerpoint/2010/main" val="17933741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28</a:t>
            </a:fld>
            <a:endParaRPr lang="en-US"/>
          </a:p>
        </p:txBody>
      </p:sp>
    </p:spTree>
    <p:extLst>
      <p:ext uri="{BB962C8B-B14F-4D97-AF65-F5344CB8AC3E}">
        <p14:creationId xmlns:p14="http://schemas.microsoft.com/office/powerpoint/2010/main" val="40760362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29</a:t>
            </a:fld>
            <a:endParaRPr lang="en-US"/>
          </a:p>
        </p:txBody>
      </p:sp>
    </p:spTree>
    <p:extLst>
      <p:ext uri="{BB962C8B-B14F-4D97-AF65-F5344CB8AC3E}">
        <p14:creationId xmlns:p14="http://schemas.microsoft.com/office/powerpoint/2010/main" val="23750615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30</a:t>
            </a:fld>
            <a:endParaRPr lang="en-US"/>
          </a:p>
        </p:txBody>
      </p:sp>
    </p:spTree>
    <p:extLst>
      <p:ext uri="{BB962C8B-B14F-4D97-AF65-F5344CB8AC3E}">
        <p14:creationId xmlns:p14="http://schemas.microsoft.com/office/powerpoint/2010/main" val="27404978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31</a:t>
            </a:fld>
            <a:endParaRPr lang="en-US"/>
          </a:p>
        </p:txBody>
      </p:sp>
    </p:spTree>
    <p:extLst>
      <p:ext uri="{BB962C8B-B14F-4D97-AF65-F5344CB8AC3E}">
        <p14:creationId xmlns:p14="http://schemas.microsoft.com/office/powerpoint/2010/main" val="19597349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32</a:t>
            </a:fld>
            <a:endParaRPr lang="en-US"/>
          </a:p>
        </p:txBody>
      </p:sp>
    </p:spTree>
    <p:extLst>
      <p:ext uri="{BB962C8B-B14F-4D97-AF65-F5344CB8AC3E}">
        <p14:creationId xmlns:p14="http://schemas.microsoft.com/office/powerpoint/2010/main" val="10384365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33</a:t>
            </a:fld>
            <a:endParaRPr lang="en-US"/>
          </a:p>
        </p:txBody>
      </p:sp>
    </p:spTree>
    <p:extLst>
      <p:ext uri="{BB962C8B-B14F-4D97-AF65-F5344CB8AC3E}">
        <p14:creationId xmlns:p14="http://schemas.microsoft.com/office/powerpoint/2010/main" val="12129656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34</a:t>
            </a:fld>
            <a:endParaRPr lang="en-US"/>
          </a:p>
        </p:txBody>
      </p:sp>
    </p:spTree>
    <p:extLst>
      <p:ext uri="{BB962C8B-B14F-4D97-AF65-F5344CB8AC3E}">
        <p14:creationId xmlns:p14="http://schemas.microsoft.com/office/powerpoint/2010/main" val="790417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6</a:t>
            </a:fld>
            <a:endParaRPr lang="en-US"/>
          </a:p>
        </p:txBody>
      </p:sp>
    </p:spTree>
    <p:extLst>
      <p:ext uri="{BB962C8B-B14F-4D97-AF65-F5344CB8AC3E}">
        <p14:creationId xmlns:p14="http://schemas.microsoft.com/office/powerpoint/2010/main" val="15412664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35</a:t>
            </a:fld>
            <a:endParaRPr lang="en-US"/>
          </a:p>
        </p:txBody>
      </p:sp>
    </p:spTree>
    <p:extLst>
      <p:ext uri="{BB962C8B-B14F-4D97-AF65-F5344CB8AC3E}">
        <p14:creationId xmlns:p14="http://schemas.microsoft.com/office/powerpoint/2010/main" val="36643010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36</a:t>
            </a:fld>
            <a:endParaRPr lang="en-US"/>
          </a:p>
        </p:txBody>
      </p:sp>
    </p:spTree>
    <p:extLst>
      <p:ext uri="{BB962C8B-B14F-4D97-AF65-F5344CB8AC3E}">
        <p14:creationId xmlns:p14="http://schemas.microsoft.com/office/powerpoint/2010/main" val="14441594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37</a:t>
            </a:fld>
            <a:endParaRPr lang="en-US"/>
          </a:p>
        </p:txBody>
      </p:sp>
    </p:spTree>
    <p:extLst>
      <p:ext uri="{BB962C8B-B14F-4D97-AF65-F5344CB8AC3E}">
        <p14:creationId xmlns:p14="http://schemas.microsoft.com/office/powerpoint/2010/main" val="170757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38</a:t>
            </a:fld>
            <a:endParaRPr lang="en-US"/>
          </a:p>
        </p:txBody>
      </p:sp>
    </p:spTree>
    <p:extLst>
      <p:ext uri="{BB962C8B-B14F-4D97-AF65-F5344CB8AC3E}">
        <p14:creationId xmlns:p14="http://schemas.microsoft.com/office/powerpoint/2010/main" val="21304144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40</a:t>
            </a:fld>
            <a:endParaRPr lang="en-US"/>
          </a:p>
        </p:txBody>
      </p:sp>
    </p:spTree>
    <p:extLst>
      <p:ext uri="{BB962C8B-B14F-4D97-AF65-F5344CB8AC3E}">
        <p14:creationId xmlns:p14="http://schemas.microsoft.com/office/powerpoint/2010/main" val="15314050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41</a:t>
            </a:fld>
            <a:endParaRPr lang="en-US"/>
          </a:p>
        </p:txBody>
      </p:sp>
    </p:spTree>
    <p:extLst>
      <p:ext uri="{BB962C8B-B14F-4D97-AF65-F5344CB8AC3E}">
        <p14:creationId xmlns:p14="http://schemas.microsoft.com/office/powerpoint/2010/main" val="40685966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42</a:t>
            </a:fld>
            <a:endParaRPr lang="en-US"/>
          </a:p>
        </p:txBody>
      </p:sp>
    </p:spTree>
    <p:extLst>
      <p:ext uri="{BB962C8B-B14F-4D97-AF65-F5344CB8AC3E}">
        <p14:creationId xmlns:p14="http://schemas.microsoft.com/office/powerpoint/2010/main" val="31257771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43</a:t>
            </a:fld>
            <a:endParaRPr lang="en-US"/>
          </a:p>
        </p:txBody>
      </p:sp>
    </p:spTree>
    <p:extLst>
      <p:ext uri="{BB962C8B-B14F-4D97-AF65-F5344CB8AC3E}">
        <p14:creationId xmlns:p14="http://schemas.microsoft.com/office/powerpoint/2010/main" val="42242567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44</a:t>
            </a:fld>
            <a:endParaRPr lang="en-US"/>
          </a:p>
        </p:txBody>
      </p:sp>
    </p:spTree>
    <p:extLst>
      <p:ext uri="{BB962C8B-B14F-4D97-AF65-F5344CB8AC3E}">
        <p14:creationId xmlns:p14="http://schemas.microsoft.com/office/powerpoint/2010/main" val="37894619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45</a:t>
            </a:fld>
            <a:endParaRPr lang="en-US"/>
          </a:p>
        </p:txBody>
      </p:sp>
    </p:spTree>
    <p:extLst>
      <p:ext uri="{BB962C8B-B14F-4D97-AF65-F5344CB8AC3E}">
        <p14:creationId xmlns:p14="http://schemas.microsoft.com/office/powerpoint/2010/main" val="3947369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7</a:t>
            </a:fld>
            <a:endParaRPr lang="en-US"/>
          </a:p>
        </p:txBody>
      </p:sp>
    </p:spTree>
    <p:extLst>
      <p:ext uri="{BB962C8B-B14F-4D97-AF65-F5344CB8AC3E}">
        <p14:creationId xmlns:p14="http://schemas.microsoft.com/office/powerpoint/2010/main" val="11699256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46</a:t>
            </a:fld>
            <a:endParaRPr lang="en-US"/>
          </a:p>
        </p:txBody>
      </p:sp>
    </p:spTree>
    <p:extLst>
      <p:ext uri="{BB962C8B-B14F-4D97-AF65-F5344CB8AC3E}">
        <p14:creationId xmlns:p14="http://schemas.microsoft.com/office/powerpoint/2010/main" val="24004701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47</a:t>
            </a:fld>
            <a:endParaRPr lang="en-US"/>
          </a:p>
        </p:txBody>
      </p:sp>
    </p:spTree>
    <p:extLst>
      <p:ext uri="{BB962C8B-B14F-4D97-AF65-F5344CB8AC3E}">
        <p14:creationId xmlns:p14="http://schemas.microsoft.com/office/powerpoint/2010/main" val="32696585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48</a:t>
            </a:fld>
            <a:endParaRPr lang="en-US"/>
          </a:p>
        </p:txBody>
      </p:sp>
    </p:spTree>
    <p:extLst>
      <p:ext uri="{BB962C8B-B14F-4D97-AF65-F5344CB8AC3E}">
        <p14:creationId xmlns:p14="http://schemas.microsoft.com/office/powerpoint/2010/main" val="30992048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49</a:t>
            </a:fld>
            <a:endParaRPr lang="en-US"/>
          </a:p>
        </p:txBody>
      </p:sp>
    </p:spTree>
    <p:extLst>
      <p:ext uri="{BB962C8B-B14F-4D97-AF65-F5344CB8AC3E}">
        <p14:creationId xmlns:p14="http://schemas.microsoft.com/office/powerpoint/2010/main" val="15020166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51</a:t>
            </a:fld>
            <a:endParaRPr lang="en-US"/>
          </a:p>
        </p:txBody>
      </p:sp>
    </p:spTree>
    <p:extLst>
      <p:ext uri="{BB962C8B-B14F-4D97-AF65-F5344CB8AC3E}">
        <p14:creationId xmlns:p14="http://schemas.microsoft.com/office/powerpoint/2010/main" val="42072747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52</a:t>
            </a:fld>
            <a:endParaRPr lang="en-US"/>
          </a:p>
        </p:txBody>
      </p:sp>
    </p:spTree>
    <p:extLst>
      <p:ext uri="{BB962C8B-B14F-4D97-AF65-F5344CB8AC3E}">
        <p14:creationId xmlns:p14="http://schemas.microsoft.com/office/powerpoint/2010/main" val="34537387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53</a:t>
            </a:fld>
            <a:endParaRPr lang="en-US"/>
          </a:p>
        </p:txBody>
      </p:sp>
    </p:spTree>
    <p:extLst>
      <p:ext uri="{BB962C8B-B14F-4D97-AF65-F5344CB8AC3E}">
        <p14:creationId xmlns:p14="http://schemas.microsoft.com/office/powerpoint/2010/main" val="3388366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54</a:t>
            </a:fld>
            <a:endParaRPr lang="en-US"/>
          </a:p>
        </p:txBody>
      </p:sp>
    </p:spTree>
    <p:extLst>
      <p:ext uri="{BB962C8B-B14F-4D97-AF65-F5344CB8AC3E}">
        <p14:creationId xmlns:p14="http://schemas.microsoft.com/office/powerpoint/2010/main" val="11785213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55</a:t>
            </a:fld>
            <a:endParaRPr lang="en-US"/>
          </a:p>
        </p:txBody>
      </p:sp>
    </p:spTree>
    <p:extLst>
      <p:ext uri="{BB962C8B-B14F-4D97-AF65-F5344CB8AC3E}">
        <p14:creationId xmlns:p14="http://schemas.microsoft.com/office/powerpoint/2010/main" val="3028227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56</a:t>
            </a:fld>
            <a:endParaRPr lang="en-US"/>
          </a:p>
        </p:txBody>
      </p:sp>
    </p:spTree>
    <p:extLst>
      <p:ext uri="{BB962C8B-B14F-4D97-AF65-F5344CB8AC3E}">
        <p14:creationId xmlns:p14="http://schemas.microsoft.com/office/powerpoint/2010/main" val="217801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8</a:t>
            </a:fld>
            <a:endParaRPr lang="en-US"/>
          </a:p>
        </p:txBody>
      </p:sp>
    </p:spTree>
    <p:extLst>
      <p:ext uri="{BB962C8B-B14F-4D97-AF65-F5344CB8AC3E}">
        <p14:creationId xmlns:p14="http://schemas.microsoft.com/office/powerpoint/2010/main" val="1007382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57</a:t>
            </a:fld>
            <a:endParaRPr lang="en-US"/>
          </a:p>
        </p:txBody>
      </p:sp>
    </p:spTree>
    <p:extLst>
      <p:ext uri="{BB962C8B-B14F-4D97-AF65-F5344CB8AC3E}">
        <p14:creationId xmlns:p14="http://schemas.microsoft.com/office/powerpoint/2010/main" val="15899018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58</a:t>
            </a:fld>
            <a:endParaRPr lang="en-US"/>
          </a:p>
        </p:txBody>
      </p:sp>
    </p:spTree>
    <p:extLst>
      <p:ext uri="{BB962C8B-B14F-4D97-AF65-F5344CB8AC3E}">
        <p14:creationId xmlns:p14="http://schemas.microsoft.com/office/powerpoint/2010/main" val="13000049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59</a:t>
            </a:fld>
            <a:endParaRPr lang="en-US"/>
          </a:p>
        </p:txBody>
      </p:sp>
    </p:spTree>
    <p:extLst>
      <p:ext uri="{BB962C8B-B14F-4D97-AF65-F5344CB8AC3E}">
        <p14:creationId xmlns:p14="http://schemas.microsoft.com/office/powerpoint/2010/main" val="32849383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60</a:t>
            </a:fld>
            <a:endParaRPr lang="en-US"/>
          </a:p>
        </p:txBody>
      </p:sp>
    </p:spTree>
    <p:extLst>
      <p:ext uri="{BB962C8B-B14F-4D97-AF65-F5344CB8AC3E}">
        <p14:creationId xmlns:p14="http://schemas.microsoft.com/office/powerpoint/2010/main" val="21948440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61</a:t>
            </a:fld>
            <a:endParaRPr lang="en-US"/>
          </a:p>
        </p:txBody>
      </p:sp>
    </p:spTree>
    <p:extLst>
      <p:ext uri="{BB962C8B-B14F-4D97-AF65-F5344CB8AC3E}">
        <p14:creationId xmlns:p14="http://schemas.microsoft.com/office/powerpoint/2010/main" val="23317550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62</a:t>
            </a:fld>
            <a:endParaRPr lang="en-US"/>
          </a:p>
        </p:txBody>
      </p:sp>
    </p:spTree>
    <p:extLst>
      <p:ext uri="{BB962C8B-B14F-4D97-AF65-F5344CB8AC3E}">
        <p14:creationId xmlns:p14="http://schemas.microsoft.com/office/powerpoint/2010/main" val="1963372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63</a:t>
            </a:fld>
            <a:endParaRPr lang="en-US"/>
          </a:p>
        </p:txBody>
      </p:sp>
    </p:spTree>
    <p:extLst>
      <p:ext uri="{BB962C8B-B14F-4D97-AF65-F5344CB8AC3E}">
        <p14:creationId xmlns:p14="http://schemas.microsoft.com/office/powerpoint/2010/main" val="1059349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9</a:t>
            </a:fld>
            <a:endParaRPr lang="en-US"/>
          </a:p>
        </p:txBody>
      </p:sp>
    </p:spTree>
    <p:extLst>
      <p:ext uri="{BB962C8B-B14F-4D97-AF65-F5344CB8AC3E}">
        <p14:creationId xmlns:p14="http://schemas.microsoft.com/office/powerpoint/2010/main" val="3322783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10</a:t>
            </a:fld>
            <a:endParaRPr lang="en-US"/>
          </a:p>
        </p:txBody>
      </p:sp>
    </p:spTree>
    <p:extLst>
      <p:ext uri="{BB962C8B-B14F-4D97-AF65-F5344CB8AC3E}">
        <p14:creationId xmlns:p14="http://schemas.microsoft.com/office/powerpoint/2010/main" val="3449498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12</a:t>
            </a:fld>
            <a:endParaRPr lang="en-US"/>
          </a:p>
        </p:txBody>
      </p:sp>
    </p:spTree>
    <p:extLst>
      <p:ext uri="{BB962C8B-B14F-4D97-AF65-F5344CB8AC3E}">
        <p14:creationId xmlns:p14="http://schemas.microsoft.com/office/powerpoint/2010/main" val="3896860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13</a:t>
            </a:fld>
            <a:endParaRPr lang="en-US"/>
          </a:p>
        </p:txBody>
      </p:sp>
    </p:spTree>
    <p:extLst>
      <p:ext uri="{BB962C8B-B14F-4D97-AF65-F5344CB8AC3E}">
        <p14:creationId xmlns:p14="http://schemas.microsoft.com/office/powerpoint/2010/main" val="615853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5" y="1597821"/>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17" indent="0" algn="ctr">
              <a:buNone/>
              <a:defRPr>
                <a:solidFill>
                  <a:schemeClr val="tx1">
                    <a:tint val="75000"/>
                  </a:schemeClr>
                </a:solidFill>
              </a:defRPr>
            </a:lvl2pPr>
            <a:lvl3pPr marL="914434" indent="0" algn="ctr">
              <a:buNone/>
              <a:defRPr>
                <a:solidFill>
                  <a:schemeClr val="tx1">
                    <a:tint val="75000"/>
                  </a:schemeClr>
                </a:solidFill>
              </a:defRPr>
            </a:lvl3pPr>
            <a:lvl4pPr marL="1371652" indent="0" algn="ctr">
              <a:buNone/>
              <a:defRPr>
                <a:solidFill>
                  <a:schemeClr val="tx1">
                    <a:tint val="75000"/>
                  </a:schemeClr>
                </a:solidFill>
              </a:defRPr>
            </a:lvl4pPr>
            <a:lvl5pPr marL="1828869" indent="0" algn="ctr">
              <a:buNone/>
              <a:defRPr>
                <a:solidFill>
                  <a:schemeClr val="tx1">
                    <a:tint val="75000"/>
                  </a:schemeClr>
                </a:solidFill>
              </a:defRPr>
            </a:lvl5pPr>
            <a:lvl6pPr marL="2286086" indent="0" algn="ctr">
              <a:buNone/>
              <a:defRPr>
                <a:solidFill>
                  <a:schemeClr val="tx1">
                    <a:tint val="75000"/>
                  </a:schemeClr>
                </a:solidFill>
              </a:defRPr>
            </a:lvl6pPr>
            <a:lvl7pPr marL="2743302" indent="0" algn="ctr">
              <a:buNone/>
              <a:defRPr>
                <a:solidFill>
                  <a:schemeClr val="tx1">
                    <a:tint val="75000"/>
                  </a:schemeClr>
                </a:solidFill>
              </a:defRPr>
            </a:lvl7pPr>
            <a:lvl8pPr marL="3200520" indent="0" algn="ctr">
              <a:buNone/>
              <a:defRPr>
                <a:solidFill>
                  <a:schemeClr val="tx1">
                    <a:tint val="75000"/>
                  </a:schemeClr>
                </a:solidFill>
              </a:defRPr>
            </a:lvl8pPr>
            <a:lvl9pPr marL="365773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40D2C6-D875-4F1F-86FC-5EAD4FD08937}" type="datetime1">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F5E6A8-11E6-40D8-A81C-C686F40F9008}" type="datetime1">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399" y="154781"/>
            <a:ext cx="2057401"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1"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D368BF-D6E9-474E-A2B4-3BB0369E8953}" type="datetime1">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26BD18-1B82-4DDC-B3F7-6C230F5D450D}" type="datetime1">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7"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7" y="2180035"/>
            <a:ext cx="7772400" cy="1125140"/>
          </a:xfrm>
        </p:spPr>
        <p:txBody>
          <a:bodyPr anchor="b"/>
          <a:lstStyle>
            <a:lvl1pPr marL="0" indent="0">
              <a:buNone/>
              <a:defRPr sz="2000">
                <a:solidFill>
                  <a:schemeClr val="tx1">
                    <a:tint val="75000"/>
                  </a:schemeClr>
                </a:solidFill>
              </a:defRPr>
            </a:lvl1pPr>
            <a:lvl2pPr marL="457217" indent="0">
              <a:buNone/>
              <a:defRPr sz="1800">
                <a:solidFill>
                  <a:schemeClr val="tx1">
                    <a:tint val="75000"/>
                  </a:schemeClr>
                </a:solidFill>
              </a:defRPr>
            </a:lvl2pPr>
            <a:lvl3pPr marL="914434" indent="0">
              <a:buNone/>
              <a:defRPr sz="1600">
                <a:solidFill>
                  <a:schemeClr val="tx1">
                    <a:tint val="75000"/>
                  </a:schemeClr>
                </a:solidFill>
              </a:defRPr>
            </a:lvl3pPr>
            <a:lvl4pPr marL="1371652" indent="0">
              <a:buNone/>
              <a:defRPr sz="1400">
                <a:solidFill>
                  <a:schemeClr val="tx1">
                    <a:tint val="75000"/>
                  </a:schemeClr>
                </a:solidFill>
              </a:defRPr>
            </a:lvl4pPr>
            <a:lvl5pPr marL="1828869" indent="0">
              <a:buNone/>
              <a:defRPr sz="1400">
                <a:solidFill>
                  <a:schemeClr val="tx1">
                    <a:tint val="75000"/>
                  </a:schemeClr>
                </a:solidFill>
              </a:defRPr>
            </a:lvl5pPr>
            <a:lvl6pPr marL="2286086" indent="0">
              <a:buNone/>
              <a:defRPr sz="1400">
                <a:solidFill>
                  <a:schemeClr val="tx1">
                    <a:tint val="75000"/>
                  </a:schemeClr>
                </a:solidFill>
              </a:defRPr>
            </a:lvl6pPr>
            <a:lvl7pPr marL="2743302" indent="0">
              <a:buNone/>
              <a:defRPr sz="1400">
                <a:solidFill>
                  <a:schemeClr val="tx1">
                    <a:tint val="75000"/>
                  </a:schemeClr>
                </a:solidFill>
              </a:defRPr>
            </a:lvl7pPr>
            <a:lvl8pPr marL="3200520" indent="0">
              <a:buNone/>
              <a:defRPr sz="1400">
                <a:solidFill>
                  <a:schemeClr val="tx1">
                    <a:tint val="75000"/>
                  </a:schemeClr>
                </a:solidFill>
              </a:defRPr>
            </a:lvl8pPr>
            <a:lvl9pPr marL="365773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E60760-1FB0-4515-A135-66301A77C3CA}" type="datetime1">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4" y="900113"/>
            <a:ext cx="4038601"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4" y="900113"/>
            <a:ext cx="4038601"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13200B-F567-4DEF-9199-7E2B7D7F5190}" type="datetime1">
              <a:rPr lang="en-US" smtClean="0"/>
              <a:pPr/>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17" indent="0">
              <a:buNone/>
              <a:defRPr sz="2000" b="1"/>
            </a:lvl2pPr>
            <a:lvl3pPr marL="914434" indent="0">
              <a:buNone/>
              <a:defRPr sz="1800" b="1"/>
            </a:lvl3pPr>
            <a:lvl4pPr marL="1371652" indent="0">
              <a:buNone/>
              <a:defRPr sz="1600" b="1"/>
            </a:lvl4pPr>
            <a:lvl5pPr marL="1828869" indent="0">
              <a:buNone/>
              <a:defRPr sz="1600" b="1"/>
            </a:lvl5pPr>
            <a:lvl6pPr marL="2286086" indent="0">
              <a:buNone/>
              <a:defRPr sz="1600" b="1"/>
            </a:lvl6pPr>
            <a:lvl7pPr marL="2743302" indent="0">
              <a:buNone/>
              <a:defRPr sz="1600" b="1"/>
            </a:lvl7pPr>
            <a:lvl8pPr marL="3200520" indent="0">
              <a:buNone/>
              <a:defRPr sz="1600" b="1"/>
            </a:lvl8pPr>
            <a:lvl9pPr marL="365773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4" cy="479822"/>
          </a:xfrm>
        </p:spPr>
        <p:txBody>
          <a:bodyPr anchor="b"/>
          <a:lstStyle>
            <a:lvl1pPr marL="0" indent="0">
              <a:buNone/>
              <a:defRPr sz="2400" b="1"/>
            </a:lvl1pPr>
            <a:lvl2pPr marL="457217" indent="0">
              <a:buNone/>
              <a:defRPr sz="2000" b="1"/>
            </a:lvl2pPr>
            <a:lvl3pPr marL="914434" indent="0">
              <a:buNone/>
              <a:defRPr sz="1800" b="1"/>
            </a:lvl3pPr>
            <a:lvl4pPr marL="1371652" indent="0">
              <a:buNone/>
              <a:defRPr sz="1600" b="1"/>
            </a:lvl4pPr>
            <a:lvl5pPr marL="1828869" indent="0">
              <a:buNone/>
              <a:defRPr sz="1600" b="1"/>
            </a:lvl5pPr>
            <a:lvl6pPr marL="2286086" indent="0">
              <a:buNone/>
              <a:defRPr sz="1600" b="1"/>
            </a:lvl6pPr>
            <a:lvl7pPr marL="2743302" indent="0">
              <a:buNone/>
              <a:defRPr sz="1600" b="1"/>
            </a:lvl7pPr>
            <a:lvl8pPr marL="3200520" indent="0">
              <a:buNone/>
              <a:defRPr sz="1600" b="1"/>
            </a:lvl8pPr>
            <a:lvl9pPr marL="365773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318F88-C00F-456D-8418-C22CF1B44A8F}" type="datetime1">
              <a:rPr lang="en-US" smtClean="0"/>
              <a:pPr/>
              <a:t>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ADBEC1-A4C6-4ECF-97F9-8EEAF88F409C}" type="datetime1">
              <a:rPr lang="en-US" smtClean="0"/>
              <a:pPr/>
              <a:t>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2F81DD-A58B-4006-9F4B-52471FDB0474}" type="datetime1">
              <a:rPr lang="en-US" smtClean="0"/>
              <a:pPr/>
              <a:t>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5" y="204791"/>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076326"/>
            <a:ext cx="3008313" cy="3518297"/>
          </a:xfrm>
        </p:spPr>
        <p:txBody>
          <a:bodyPr/>
          <a:lstStyle>
            <a:lvl1pPr marL="0" indent="0">
              <a:buNone/>
              <a:defRPr sz="1400"/>
            </a:lvl1pPr>
            <a:lvl2pPr marL="457217" indent="0">
              <a:buNone/>
              <a:defRPr sz="1200"/>
            </a:lvl2pPr>
            <a:lvl3pPr marL="914434" indent="0">
              <a:buNone/>
              <a:defRPr sz="1000"/>
            </a:lvl3pPr>
            <a:lvl4pPr marL="1371652" indent="0">
              <a:buNone/>
              <a:defRPr sz="900"/>
            </a:lvl4pPr>
            <a:lvl5pPr marL="1828869" indent="0">
              <a:buNone/>
              <a:defRPr sz="900"/>
            </a:lvl5pPr>
            <a:lvl6pPr marL="2286086" indent="0">
              <a:buNone/>
              <a:defRPr sz="900"/>
            </a:lvl6pPr>
            <a:lvl7pPr marL="2743302" indent="0">
              <a:buNone/>
              <a:defRPr sz="900"/>
            </a:lvl7pPr>
            <a:lvl8pPr marL="3200520" indent="0">
              <a:buNone/>
              <a:defRPr sz="900"/>
            </a:lvl8pPr>
            <a:lvl9pPr marL="365773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0B594B-FA0F-4042-A096-273FF1F567C9}" type="datetime1">
              <a:rPr lang="en-US" smtClean="0"/>
              <a:pPr/>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17" indent="0">
              <a:buNone/>
              <a:defRPr sz="2800"/>
            </a:lvl2pPr>
            <a:lvl3pPr marL="914434" indent="0">
              <a:buNone/>
              <a:defRPr sz="2400"/>
            </a:lvl3pPr>
            <a:lvl4pPr marL="1371652" indent="0">
              <a:buNone/>
              <a:defRPr sz="2000"/>
            </a:lvl4pPr>
            <a:lvl5pPr marL="1828869" indent="0">
              <a:buNone/>
              <a:defRPr sz="2000"/>
            </a:lvl5pPr>
            <a:lvl6pPr marL="2286086" indent="0">
              <a:buNone/>
              <a:defRPr sz="2000"/>
            </a:lvl6pPr>
            <a:lvl7pPr marL="2743302" indent="0">
              <a:buNone/>
              <a:defRPr sz="2000"/>
            </a:lvl7pPr>
            <a:lvl8pPr marL="3200520" indent="0">
              <a:buNone/>
              <a:defRPr sz="2000"/>
            </a:lvl8pPr>
            <a:lvl9pPr marL="3657738" indent="0">
              <a:buNone/>
              <a:defRPr sz="2000"/>
            </a:lvl9pPr>
          </a:lstStyle>
          <a:p>
            <a:endParaRPr lang="en-US"/>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17" indent="0">
              <a:buNone/>
              <a:defRPr sz="1200"/>
            </a:lvl2pPr>
            <a:lvl3pPr marL="914434" indent="0">
              <a:buNone/>
              <a:defRPr sz="1000"/>
            </a:lvl3pPr>
            <a:lvl4pPr marL="1371652" indent="0">
              <a:buNone/>
              <a:defRPr sz="900"/>
            </a:lvl4pPr>
            <a:lvl5pPr marL="1828869" indent="0">
              <a:buNone/>
              <a:defRPr sz="900"/>
            </a:lvl5pPr>
            <a:lvl6pPr marL="2286086" indent="0">
              <a:buNone/>
              <a:defRPr sz="900"/>
            </a:lvl6pPr>
            <a:lvl7pPr marL="2743302" indent="0">
              <a:buNone/>
              <a:defRPr sz="900"/>
            </a:lvl7pPr>
            <a:lvl8pPr marL="3200520" indent="0">
              <a:buNone/>
              <a:defRPr sz="900"/>
            </a:lvl8pPr>
            <a:lvl9pPr marL="365773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3DAA92-4EAD-4334-9A36-A06C640F52AD}" type="datetime1">
              <a:rPr lang="en-US" smtClean="0"/>
              <a:pPr/>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29C9CC8-A701-4FE6-BF44-6BB88A97CFF6}" type="datetime1">
              <a:rPr lang="en-US" smtClean="0"/>
              <a:pPr/>
              <a:t>1/3/2022</a:t>
            </a:fld>
            <a:endParaRPr lang="en-US"/>
          </a:p>
        </p:txBody>
      </p:sp>
      <p:sp>
        <p:nvSpPr>
          <p:cNvPr id="5" name="Footer Placeholder 4"/>
          <p:cNvSpPr>
            <a:spLocks noGrp="1"/>
          </p:cNvSpPr>
          <p:nvPr>
            <p:ph type="ftr" sz="quarter" idx="3"/>
          </p:nvPr>
        </p:nvSpPr>
        <p:spPr>
          <a:xfrm>
            <a:off x="3124205"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815AC96-4A5A-4699-9DBD-ACAB251D8CB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34" rtl="0" eaLnBrk="1" latinLnBrk="0" hangingPunct="1">
        <a:spcBef>
          <a:spcPct val="0"/>
        </a:spcBef>
        <a:buNone/>
        <a:defRPr sz="4400" kern="1200">
          <a:solidFill>
            <a:schemeClr val="tx1"/>
          </a:solidFill>
          <a:latin typeface="+mj-lt"/>
          <a:ea typeface="+mj-ea"/>
          <a:cs typeface="+mj-cs"/>
        </a:defRPr>
      </a:lvl1pPr>
    </p:titleStyle>
    <p:bodyStyle>
      <a:lvl1pPr marL="342914" indent="-342914" algn="l" defTabSz="914434"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79" indent="-285761" algn="l" defTabSz="914434"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42" indent="-228608" algn="l" defTabSz="91443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60" indent="-228608" algn="l" defTabSz="914434"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78" indent="-228608" algn="l" defTabSz="914434"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95" indent="-228608" algn="l" defTabSz="91443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11" indent="-228608" algn="l" defTabSz="9144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29" indent="-228608" algn="l" defTabSz="9144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345" indent="-228608" algn="l" defTabSz="91443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34" rtl="0" eaLnBrk="1" latinLnBrk="0" hangingPunct="1">
        <a:defRPr sz="1800" kern="1200">
          <a:solidFill>
            <a:schemeClr val="tx1"/>
          </a:solidFill>
          <a:latin typeface="+mn-lt"/>
          <a:ea typeface="+mn-ea"/>
          <a:cs typeface="+mn-cs"/>
        </a:defRPr>
      </a:lvl1pPr>
      <a:lvl2pPr marL="457217" algn="l" defTabSz="914434" rtl="0" eaLnBrk="1" latinLnBrk="0" hangingPunct="1">
        <a:defRPr sz="1800" kern="1200">
          <a:solidFill>
            <a:schemeClr val="tx1"/>
          </a:solidFill>
          <a:latin typeface="+mn-lt"/>
          <a:ea typeface="+mn-ea"/>
          <a:cs typeface="+mn-cs"/>
        </a:defRPr>
      </a:lvl2pPr>
      <a:lvl3pPr marL="914434" algn="l" defTabSz="914434" rtl="0" eaLnBrk="1" latinLnBrk="0" hangingPunct="1">
        <a:defRPr sz="1800" kern="1200">
          <a:solidFill>
            <a:schemeClr val="tx1"/>
          </a:solidFill>
          <a:latin typeface="+mn-lt"/>
          <a:ea typeface="+mn-ea"/>
          <a:cs typeface="+mn-cs"/>
        </a:defRPr>
      </a:lvl3pPr>
      <a:lvl4pPr marL="1371652" algn="l" defTabSz="914434" rtl="0" eaLnBrk="1" latinLnBrk="0" hangingPunct="1">
        <a:defRPr sz="1800" kern="1200">
          <a:solidFill>
            <a:schemeClr val="tx1"/>
          </a:solidFill>
          <a:latin typeface="+mn-lt"/>
          <a:ea typeface="+mn-ea"/>
          <a:cs typeface="+mn-cs"/>
        </a:defRPr>
      </a:lvl4pPr>
      <a:lvl5pPr marL="1828869" algn="l" defTabSz="914434" rtl="0" eaLnBrk="1" latinLnBrk="0" hangingPunct="1">
        <a:defRPr sz="1800" kern="1200">
          <a:solidFill>
            <a:schemeClr val="tx1"/>
          </a:solidFill>
          <a:latin typeface="+mn-lt"/>
          <a:ea typeface="+mn-ea"/>
          <a:cs typeface="+mn-cs"/>
        </a:defRPr>
      </a:lvl5pPr>
      <a:lvl6pPr marL="2286086" algn="l" defTabSz="914434" rtl="0" eaLnBrk="1" latinLnBrk="0" hangingPunct="1">
        <a:defRPr sz="1800" kern="1200">
          <a:solidFill>
            <a:schemeClr val="tx1"/>
          </a:solidFill>
          <a:latin typeface="+mn-lt"/>
          <a:ea typeface="+mn-ea"/>
          <a:cs typeface="+mn-cs"/>
        </a:defRPr>
      </a:lvl6pPr>
      <a:lvl7pPr marL="2743302" algn="l" defTabSz="914434" rtl="0" eaLnBrk="1" latinLnBrk="0" hangingPunct="1">
        <a:defRPr sz="1800" kern="1200">
          <a:solidFill>
            <a:schemeClr val="tx1"/>
          </a:solidFill>
          <a:latin typeface="+mn-lt"/>
          <a:ea typeface="+mn-ea"/>
          <a:cs typeface="+mn-cs"/>
        </a:defRPr>
      </a:lvl7pPr>
      <a:lvl8pPr marL="3200520" algn="l" defTabSz="914434" rtl="0" eaLnBrk="1" latinLnBrk="0" hangingPunct="1">
        <a:defRPr sz="1800" kern="1200">
          <a:solidFill>
            <a:schemeClr val="tx1"/>
          </a:solidFill>
          <a:latin typeface="+mn-lt"/>
          <a:ea typeface="+mn-ea"/>
          <a:cs typeface="+mn-cs"/>
        </a:defRPr>
      </a:lvl8pPr>
      <a:lvl9pPr marL="3657738" algn="l" defTabSz="91443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NULL"/><Relationship Id="rId5" Type="http://schemas.openxmlformats.org/officeDocument/2006/relationships/image" Target="../media/image7.jpeg"/><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7.jpeg"/></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20.jpeg"/><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notesSlide" Target="../notesSlides/notesSlide24.xml"/><Relationship Id="rId7"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7.jpeg"/><Relationship Id="rId5" Type="http://schemas.openxmlformats.org/officeDocument/2006/relationships/image" Target="../media/image26.jpeg"/><Relationship Id="rId10" Type="http://schemas.openxmlformats.org/officeDocument/2006/relationships/image" Target="../media/image24.wmf"/><Relationship Id="rId4" Type="http://schemas.openxmlformats.org/officeDocument/2006/relationships/image" Target="../media/image25.jpeg"/><Relationship Id="rId9"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29.jpeg"/></Relationships>
</file>

<file path=ppt/slides/_rels/slide4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30.jpe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1.xml"/><Relationship Id="rId1" Type="http://schemas.openxmlformats.org/officeDocument/2006/relationships/slideLayout" Target="../slideLayouts/slideLayout6.xml"/><Relationship Id="rId6" Type="http://schemas.openxmlformats.org/officeDocument/2006/relationships/image" Target="../media/image31.jpeg"/><Relationship Id="rId5" Type="http://schemas.openxmlformats.org/officeDocument/2006/relationships/image" Target="NULL"/><Relationship Id="rId4" Type="http://schemas.openxmlformats.org/officeDocument/2006/relationships/image" Target="NULL"/></Relationships>
</file>

<file path=ppt/slides/_rels/slide5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52.xml"/><Relationship Id="rId1" Type="http://schemas.openxmlformats.org/officeDocument/2006/relationships/slideLayout" Target="../slideLayouts/slideLayout6.xml"/><Relationship Id="rId4" Type="http://schemas.openxmlformats.org/officeDocument/2006/relationships/image" Target="../media/image3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3.xml"/><Relationship Id="rId1" Type="http://schemas.openxmlformats.org/officeDocument/2006/relationships/slideLayout" Target="../slideLayouts/slideLayout6.xml"/><Relationship Id="rId5" Type="http://schemas.openxmlformats.org/officeDocument/2006/relationships/image" Target="NULL"/><Relationship Id="rId4" Type="http://schemas.openxmlformats.org/officeDocument/2006/relationships/image" Target="NULL"/></Relationships>
</file>

<file path=ppt/slides/_rels/slide6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4.xml"/><Relationship Id="rId1" Type="http://schemas.openxmlformats.org/officeDocument/2006/relationships/slideLayout" Target="../slideLayouts/slideLayout6.xml"/><Relationship Id="rId5" Type="http://schemas.openxmlformats.org/officeDocument/2006/relationships/image" Target="../media/image34.jpeg"/><Relationship Id="rId4" Type="http://schemas.openxmlformats.org/officeDocument/2006/relationships/image" Target="NULL"/></Relationships>
</file>

<file path=ppt/slides/_rels/slide6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5.xml"/><Relationship Id="rId1" Type="http://schemas.openxmlformats.org/officeDocument/2006/relationships/slideLayout" Target="../slideLayouts/slideLayout6.xml"/><Relationship Id="rId4" Type="http://schemas.openxmlformats.org/officeDocument/2006/relationships/image" Target="../media/image35.jpeg"/></Relationships>
</file>

<file path=ppt/slides/_rels/slide6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6.xml"/><Relationship Id="rId1" Type="http://schemas.openxmlformats.org/officeDocument/2006/relationships/slideLayout" Target="../slideLayouts/slideLayout6.xml"/><Relationship Id="rId4" Type="http://schemas.openxmlformats.org/officeDocument/2006/relationships/image" Target="NUL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pPr/>
              <a:t>1</a:t>
            </a:fld>
            <a:endParaRPr lang="en-US"/>
          </a:p>
        </p:txBody>
      </p:sp>
      <p:sp>
        <p:nvSpPr>
          <p:cNvPr id="5" name="Subtitle 2"/>
          <p:cNvSpPr txBox="1">
            <a:spLocks/>
          </p:cNvSpPr>
          <p:nvPr/>
        </p:nvSpPr>
        <p:spPr>
          <a:xfrm>
            <a:off x="0" y="1962150"/>
            <a:ext cx="9144000" cy="887506"/>
          </a:xfrm>
          <a:prstGeom prst="rect">
            <a:avLst/>
          </a:prstGeom>
        </p:spPr>
        <p:txBody>
          <a:bodyPr>
            <a:normAutofit/>
          </a:bodyPr>
          <a:lstStyle/>
          <a:p>
            <a:pPr marL="342914" indent="-342914" algn="ctr">
              <a:spcBef>
                <a:spcPct val="20000"/>
              </a:spcBef>
              <a:defRPr/>
            </a:pPr>
            <a:r>
              <a:rPr lang="en-US" sz="2800" b="1" dirty="0">
                <a:solidFill>
                  <a:srgbClr val="353C5F"/>
                </a:solidFill>
                <a:latin typeface="Century Gothic" pitchFamily="34" charset="0"/>
                <a:cs typeface="Times New Roman" pitchFamily="18" charset="0"/>
              </a:rPr>
              <a:t>MANAGEMENT OF INVENTORY SYSTEMS</a:t>
            </a:r>
          </a:p>
          <a:p>
            <a:pPr marL="342914" indent="-342914" algn="ctr">
              <a:spcBef>
                <a:spcPct val="20000"/>
              </a:spcBef>
              <a:defRPr/>
            </a:pPr>
            <a:r>
              <a:rPr lang="en-US" sz="2000" b="1" dirty="0" smtClean="0">
                <a:solidFill>
                  <a:schemeClr val="accent2"/>
                </a:solidFill>
                <a:latin typeface="Century Gothic" pitchFamily="34" charset="0"/>
                <a:cs typeface="Arial" pitchFamily="34" charset="0"/>
              </a:rPr>
              <a:t>Static Inventory Problem under Risk</a:t>
            </a:r>
            <a:endParaRPr lang="en-US" sz="2000" b="1" dirty="0">
              <a:solidFill>
                <a:schemeClr val="accent2"/>
              </a:solidFill>
              <a:latin typeface="Century Gothic" pitchFamily="34" charset="0"/>
              <a:cs typeface="Arial" pitchFamily="34" charset="0"/>
            </a:endParaRPr>
          </a:p>
        </p:txBody>
      </p:sp>
      <p:sp>
        <p:nvSpPr>
          <p:cNvPr id="7" name="Subtitle 2"/>
          <p:cNvSpPr txBox="1">
            <a:spLocks/>
          </p:cNvSpPr>
          <p:nvPr/>
        </p:nvSpPr>
        <p:spPr>
          <a:xfrm>
            <a:off x="1371601" y="3105150"/>
            <a:ext cx="6781800" cy="1120582"/>
          </a:xfrm>
          <a:prstGeom prst="rect">
            <a:avLst/>
          </a:prstGeom>
        </p:spPr>
        <p:txBody>
          <a:bodyPr vert="horz" lIns="91440" tIns="45720" rIns="91440" bIns="45720" rtlCol="0">
            <a:normAutofit/>
          </a:bodyPr>
          <a:lstStyle/>
          <a:p>
            <a:pPr algn="ctr">
              <a:spcBef>
                <a:spcPct val="20000"/>
              </a:spcBef>
              <a:defRPr/>
            </a:pPr>
            <a:r>
              <a:rPr lang="en-US" sz="1400" b="1" dirty="0">
                <a:solidFill>
                  <a:srgbClr val="353C5F"/>
                </a:solidFill>
                <a:latin typeface="Century Gothic" pitchFamily="34" charset="0"/>
                <a:cs typeface="Arial" pitchFamily="34" charset="0"/>
              </a:rPr>
              <a:t>PROF PRADIP KUMAR RAY</a:t>
            </a:r>
          </a:p>
          <a:p>
            <a:pPr lvl="0" algn="ctr">
              <a:spcBef>
                <a:spcPct val="20000"/>
              </a:spcBef>
              <a:defRPr/>
            </a:pPr>
            <a:r>
              <a:rPr lang="en-US" sz="1200" b="1" dirty="0">
                <a:solidFill>
                  <a:schemeClr val="accent2"/>
                </a:solidFill>
                <a:latin typeface="Century Gothic" pitchFamily="34" charset="0"/>
                <a:cs typeface="Arial" pitchFamily="34" charset="0"/>
              </a:rPr>
              <a:t>DEPARTMENT OF INDUSTRIAL AND SYSTEMS ENGINEERING</a:t>
            </a:r>
          </a:p>
          <a:p>
            <a:pPr lvl="0" algn="ctr">
              <a:spcBef>
                <a:spcPct val="20000"/>
              </a:spcBef>
              <a:defRPr/>
            </a:pPr>
            <a:r>
              <a:rPr lang="en-US" sz="1200" b="1" dirty="0">
                <a:solidFill>
                  <a:schemeClr val="accent2"/>
                </a:solidFill>
                <a:latin typeface="Century Gothic" pitchFamily="34" charset="0"/>
                <a:cs typeface="Arial" pitchFamily="34" charset="0"/>
              </a:rPr>
              <a:t> IIT KHARAGPUR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10</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76200" y="285750"/>
            <a:ext cx="9067800" cy="954107"/>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Type–1 Problem: Variable Demand (VD), Constant Lead Time (CLT)</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13" name="TextBox 12"/>
          <p:cNvSpPr txBox="1"/>
          <p:nvPr/>
        </p:nvSpPr>
        <p:spPr>
          <a:xfrm>
            <a:off x="304800" y="1276350"/>
            <a:ext cx="8458200" cy="317009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Under this problem, the decision variable is the order quantity. There may be a number of possible order quantities referred to as ‘ordering strategies’.</a:t>
            </a:r>
          </a:p>
          <a:p>
            <a:pPr marL="342900" indent="-342900" algn="just">
              <a:buFont typeface="Arial" panose="020B0604020202020204" pitchFamily="34" charset="0"/>
              <a:buChar char="•"/>
            </a:pPr>
            <a:r>
              <a:rPr lang="en-US" sz="2000" dirty="0" smtClean="0"/>
              <a:t>Against each ordering strategy, all possible demand levels need to be considered with their probabilities of occurrence.</a:t>
            </a:r>
          </a:p>
          <a:p>
            <a:pPr marL="342900" indent="-342900" algn="just">
              <a:buFont typeface="Arial" panose="020B0604020202020204" pitchFamily="34" charset="0"/>
              <a:buChar char="•"/>
            </a:pPr>
            <a:r>
              <a:rPr lang="en-US" sz="2000" dirty="0" smtClean="0"/>
              <a:t>Once the number of ordering strategies and the number of possible demand levels are known, we need to determine the expected payoff (either in terms of profit or cost) for each the ordering strategy.</a:t>
            </a:r>
          </a:p>
          <a:p>
            <a:pPr marL="342900" indent="-342900" algn="just">
              <a:buFont typeface="Arial" panose="020B0604020202020204" pitchFamily="34" charset="0"/>
              <a:buChar char="•"/>
            </a:pPr>
            <a:r>
              <a:rPr lang="en-US" sz="2000" dirty="0" smtClean="0"/>
              <a:t>For computation of expected payoff, we need to know the payoff for each combination of order quantity and demand levels. A payoff matrix is accordingly created.</a:t>
            </a:r>
          </a:p>
        </p:txBody>
      </p:sp>
    </p:spTree>
    <p:extLst>
      <p:ext uri="{BB962C8B-B14F-4D97-AF65-F5344CB8AC3E}">
        <p14:creationId xmlns:p14="http://schemas.microsoft.com/office/powerpoint/2010/main" val="3190604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381000" y="3009900"/>
            <a:ext cx="8229600" cy="857250"/>
          </a:xfrm>
        </p:spPr>
        <p:txBody>
          <a:bodyPr>
            <a:normAutofit fontScale="90000"/>
          </a:bodyPr>
          <a:lstStyle/>
          <a:p>
            <a:pPr algn="l" eaLnBrk="1" hangingPunct="1">
              <a:defRPr/>
            </a:pPr>
            <a:r>
              <a:rPr lang="en-US" dirty="0" smtClean="0"/>
              <a:t/>
            </a:r>
            <a:br>
              <a:rPr lang="en-US" dirty="0" smtClean="0"/>
            </a:br>
            <a:endParaRPr lang="en-US" dirty="0"/>
          </a:p>
        </p:txBody>
      </p:sp>
      <p:sp>
        <p:nvSpPr>
          <p:cNvPr id="409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C59D28D-8502-465C-A2F8-CD9431B626D4}" type="slidenum">
              <a:rPr lang="en-US" altLang="en-US">
                <a:solidFill>
                  <a:srgbClr val="898989"/>
                </a:solidFill>
                <a:latin typeface="Calibri" panose="020F0502020204030204" pitchFamily="34" charset="0"/>
              </a:rPr>
              <a:pPr/>
              <a:t>11</a:t>
            </a:fld>
            <a:endParaRPr lang="en-US" altLang="en-US">
              <a:solidFill>
                <a:srgbClr val="898989"/>
              </a:solidFill>
              <a:latin typeface="Calibri" panose="020F0502020204030204" pitchFamily="34" charset="0"/>
            </a:endParaRPr>
          </a:p>
        </p:txBody>
      </p:sp>
      <p:sp>
        <p:nvSpPr>
          <p:cNvPr id="3" name="TextBox 2"/>
          <p:cNvSpPr txBox="1"/>
          <p:nvPr/>
        </p:nvSpPr>
        <p:spPr>
          <a:xfrm>
            <a:off x="76200" y="398463"/>
            <a:ext cx="9067800" cy="523220"/>
          </a:xfrm>
          <a:prstGeom prst="rect">
            <a:avLst/>
          </a:prstGeom>
          <a:noFill/>
        </p:spPr>
        <p:txBody>
          <a:bodyPr>
            <a:spAutoFit/>
          </a:bodyPr>
          <a:lstStyle/>
          <a:p>
            <a:pPr marL="342914" indent="-342914" algn="ctr">
              <a:spcBef>
                <a:spcPct val="20000"/>
              </a:spcBef>
              <a:defRPr/>
            </a:pPr>
            <a:r>
              <a:rPr lang="en-US" sz="2800" b="1" dirty="0">
                <a:solidFill>
                  <a:schemeClr val="accent2"/>
                </a:solidFill>
                <a:latin typeface="Century Gothic" pitchFamily="34" charset="0"/>
                <a:cs typeface="Arial" pitchFamily="34" charset="0"/>
              </a:rPr>
              <a:t>Static Inventory Problem under Risk</a:t>
            </a:r>
          </a:p>
        </p:txBody>
      </p:sp>
      <p:sp>
        <p:nvSpPr>
          <p:cNvPr id="4101" name="TextBox 5"/>
          <p:cNvSpPr txBox="1">
            <a:spLocks noChangeArrowheads="1"/>
          </p:cNvSpPr>
          <p:nvPr/>
        </p:nvSpPr>
        <p:spPr bwMode="auto">
          <a:xfrm>
            <a:off x="381000" y="1498600"/>
            <a:ext cx="8472488" cy="496996"/>
          </a:xfrm>
          <a:prstGeom prst="rect">
            <a:avLst/>
          </a:prstGeom>
          <a:noFill/>
          <a:ln>
            <a:noFill/>
          </a:ln>
          <a:extLst/>
        </p:spPr>
        <p:txBody>
          <a:bodyPr>
            <a:spAutoFit/>
          </a:bodyPr>
          <a:lstStyle>
            <a:lvl1pPr marL="285750" indent="-2857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defRPr/>
            </a:pPr>
            <a:r>
              <a:rPr lang="en-US" sz="2000" b="1" dirty="0" smtClean="0">
                <a:solidFill>
                  <a:srgbClr val="FF0000"/>
                </a:solidFill>
              </a:rPr>
              <a:t>   </a:t>
            </a:r>
          </a:p>
        </p:txBody>
      </p:sp>
      <p:sp>
        <p:nvSpPr>
          <p:cNvPr id="11" name="TextBox 10"/>
          <p:cNvSpPr txBox="1"/>
          <p:nvPr/>
        </p:nvSpPr>
        <p:spPr>
          <a:xfrm>
            <a:off x="5105400" y="4476750"/>
            <a:ext cx="3962400" cy="647700"/>
          </a:xfrm>
          <a:prstGeom prst="rect">
            <a:avLst/>
          </a:prstGeom>
          <a:noFill/>
        </p:spPr>
        <p:txBody>
          <a:bodyPr wrap="none">
            <a:spAutoFit/>
          </a:bodyPr>
          <a:lstStyle/>
          <a:p>
            <a:pPr algn="ctr" eaLnBrk="1" hangingPunct="1">
              <a:defRPr/>
            </a:pPr>
            <a:r>
              <a:rPr lang="en-US" sz="1200" b="1" dirty="0">
                <a:solidFill>
                  <a:schemeClr val="bg1">
                    <a:lumMod val="85000"/>
                  </a:schemeClr>
                </a:solidFill>
                <a:latin typeface="+mn-lt"/>
                <a:cs typeface="Arial" charset="0"/>
              </a:rPr>
              <a:t>PROF PRADIP KUMAR RAY</a:t>
            </a:r>
          </a:p>
          <a:p>
            <a:pPr algn="ctr" eaLnBrk="1" hangingPunct="1">
              <a:defRPr/>
            </a:pPr>
            <a:r>
              <a:rPr lang="en-US" sz="1200" b="1" dirty="0">
                <a:solidFill>
                  <a:schemeClr val="bg1">
                    <a:lumMod val="85000"/>
                  </a:schemeClr>
                </a:solidFill>
                <a:latin typeface="+mn-lt"/>
                <a:cs typeface="Arial" charset="0"/>
              </a:rPr>
              <a:t>DEPARTMENT OF INDUSTRIAL AND SYSTEMS ENGINEERING</a:t>
            </a:r>
          </a:p>
          <a:p>
            <a:pPr algn="ctr" eaLnBrk="1" hangingPunct="1">
              <a:defRPr/>
            </a:pPr>
            <a:r>
              <a:rPr lang="en-US" sz="1200" b="1" dirty="0">
                <a:solidFill>
                  <a:schemeClr val="bg1">
                    <a:lumMod val="85000"/>
                  </a:schemeClr>
                </a:solidFill>
                <a:latin typeface="+mn-lt"/>
                <a:cs typeface="Arial" charset="0"/>
              </a:rPr>
              <a:t>IIT KHARAGPUR</a:t>
            </a:r>
          </a:p>
        </p:txBody>
      </p:sp>
      <p:sp>
        <p:nvSpPr>
          <p:cNvPr id="7" name="TextBox 5"/>
          <p:cNvSpPr txBox="1">
            <a:spLocks noChangeArrowheads="1"/>
          </p:cNvSpPr>
          <p:nvPr/>
        </p:nvSpPr>
        <p:spPr bwMode="auto">
          <a:xfrm>
            <a:off x="381000" y="1498600"/>
            <a:ext cx="8472488" cy="1107996"/>
          </a:xfrm>
          <a:prstGeom prst="rect">
            <a:avLst/>
          </a:prstGeom>
          <a:noFill/>
          <a:ln>
            <a:noFill/>
          </a:ln>
          <a:extLst/>
        </p:spPr>
        <p:txBody>
          <a:bodyPr>
            <a:spAutoFit/>
          </a:bodyPr>
          <a:lstStyle>
            <a:lvl1pPr marL="285750" indent="-2857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buFont typeface="Wingdings" panose="05000000000000000000" pitchFamily="2" charset="2"/>
              <a:buChar char="ü"/>
              <a:defRPr/>
            </a:pPr>
            <a:r>
              <a:rPr lang="en-US" sz="2400" b="1" dirty="0" smtClean="0">
                <a:latin typeface="+mn-lt"/>
              </a:rPr>
              <a:t>Type-1 Problem: Formulation and Solution </a:t>
            </a:r>
          </a:p>
          <a:p>
            <a:pPr algn="just" eaLnBrk="1" hangingPunct="1">
              <a:lnSpc>
                <a:spcPct val="150000"/>
              </a:lnSpc>
              <a:buFont typeface="Wingdings" panose="05000000000000000000" pitchFamily="2" charset="2"/>
              <a:buChar char="ü"/>
              <a:defRPr/>
            </a:pPr>
            <a:r>
              <a:rPr lang="en-US" sz="2000" b="1" dirty="0" smtClean="0"/>
              <a:t>Benefit Analysis</a:t>
            </a:r>
          </a:p>
        </p:txBody>
      </p:sp>
    </p:spTree>
    <p:extLst>
      <p:ext uri="{BB962C8B-B14F-4D97-AF65-F5344CB8AC3E}">
        <p14:creationId xmlns:p14="http://schemas.microsoft.com/office/powerpoint/2010/main" val="41179968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12</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438150"/>
            <a:ext cx="9067800" cy="954107"/>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Type–1Problem: Variable Demand (VD), Constant Lead Time (CLT)</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13" name="TextBox 12"/>
          <p:cNvSpPr txBox="1"/>
          <p:nvPr/>
        </p:nvSpPr>
        <p:spPr>
          <a:xfrm>
            <a:off x="298331" y="1392257"/>
            <a:ext cx="8458200" cy="70788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The </a:t>
            </a:r>
            <a:r>
              <a:rPr lang="en-US" sz="2000" b="1" dirty="0" smtClean="0"/>
              <a:t>‘payoff/outcome’ matrix </a:t>
            </a:r>
            <a:r>
              <a:rPr lang="en-US" sz="2000" dirty="0" smtClean="0"/>
              <a:t>of possible order strategies and demand levels in respect of the given inventory item is given by</a:t>
            </a:r>
            <a:endParaRPr lang="en-US" sz="2000" b="1" dirty="0" smtClean="0"/>
          </a:p>
        </p:txBody>
      </p:sp>
      <p:graphicFrame>
        <p:nvGraphicFramePr>
          <p:cNvPr id="2" name="Table 1"/>
          <p:cNvGraphicFramePr>
            <a:graphicFrameLocks noGrp="1"/>
          </p:cNvGraphicFramePr>
          <p:nvPr>
            <p:extLst/>
          </p:nvPr>
        </p:nvGraphicFramePr>
        <p:xfrm>
          <a:off x="2514600" y="2114550"/>
          <a:ext cx="3657600" cy="222504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10204807"/>
                    </a:ext>
                  </a:extLst>
                </a:gridCol>
                <a:gridCol w="609600">
                  <a:extLst>
                    <a:ext uri="{9D8B030D-6E8A-4147-A177-3AD203B41FA5}">
                      <a16:colId xmlns:a16="http://schemas.microsoft.com/office/drawing/2014/main" val="4272625523"/>
                    </a:ext>
                  </a:extLst>
                </a:gridCol>
                <a:gridCol w="609600">
                  <a:extLst>
                    <a:ext uri="{9D8B030D-6E8A-4147-A177-3AD203B41FA5}">
                      <a16:colId xmlns:a16="http://schemas.microsoft.com/office/drawing/2014/main" val="4147212427"/>
                    </a:ext>
                  </a:extLst>
                </a:gridCol>
                <a:gridCol w="609600">
                  <a:extLst>
                    <a:ext uri="{9D8B030D-6E8A-4147-A177-3AD203B41FA5}">
                      <a16:colId xmlns:a16="http://schemas.microsoft.com/office/drawing/2014/main" val="148998357"/>
                    </a:ext>
                  </a:extLst>
                </a:gridCol>
                <a:gridCol w="609600">
                  <a:extLst>
                    <a:ext uri="{9D8B030D-6E8A-4147-A177-3AD203B41FA5}">
                      <a16:colId xmlns:a16="http://schemas.microsoft.com/office/drawing/2014/main" val="1898676142"/>
                    </a:ext>
                  </a:extLst>
                </a:gridCol>
                <a:gridCol w="609600">
                  <a:extLst>
                    <a:ext uri="{9D8B030D-6E8A-4147-A177-3AD203B41FA5}">
                      <a16:colId xmlns:a16="http://schemas.microsoft.com/office/drawing/2014/main" val="1826351442"/>
                    </a:ext>
                  </a:extLst>
                </a:gridCol>
              </a:tblGrid>
              <a:tr h="370840">
                <a:tc gridSpan="6">
                  <a:txBody>
                    <a:bodyPr/>
                    <a:lstStyle/>
                    <a:p>
                      <a:pPr algn="ctr"/>
                      <a:r>
                        <a:rPr lang="en-US" sz="1000" dirty="0" smtClean="0"/>
                        <a:t>                                 Demand</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100" dirty="0"/>
                    </a:p>
                  </a:txBody>
                  <a:tcPr/>
                </a:tc>
                <a:tc hMerge="1">
                  <a:txBody>
                    <a:bodyPr/>
                    <a:lstStyle/>
                    <a:p>
                      <a:endParaRPr lang="en-US" sz="1100" dirty="0"/>
                    </a:p>
                  </a:txBody>
                  <a:tcPr/>
                </a:tc>
                <a:tc hMerge="1">
                  <a:txBody>
                    <a:bodyPr/>
                    <a:lstStyle/>
                    <a:p>
                      <a:endParaRPr lang="en-US" sz="1100" dirty="0"/>
                    </a:p>
                  </a:txBody>
                  <a:tcPr/>
                </a:tc>
                <a:tc hMerge="1">
                  <a:txBody>
                    <a:bodyPr/>
                    <a:lstStyle/>
                    <a:p>
                      <a:endParaRPr lang="en-US" sz="1100" dirty="0"/>
                    </a:p>
                  </a:txBody>
                  <a:tcPr/>
                </a:tc>
                <a:tc hMerge="1">
                  <a:txBody>
                    <a:bodyPr/>
                    <a:lstStyle/>
                    <a:p>
                      <a:endParaRPr lang="en-US" sz="1100" dirty="0"/>
                    </a:p>
                  </a:txBody>
                  <a:tcPr/>
                </a:tc>
                <a:extLst>
                  <a:ext uri="{0D108BD9-81ED-4DB2-BD59-A6C34878D82A}">
                    <a16:rowId xmlns:a16="http://schemas.microsoft.com/office/drawing/2014/main" val="2367127091"/>
                  </a:ext>
                </a:extLst>
              </a:tr>
              <a:tr h="370840">
                <a:tc gridSpan="2">
                  <a:txBody>
                    <a:bodyPr/>
                    <a:lstStyle/>
                    <a:p>
                      <a:pPr algn="ctr"/>
                      <a:endParaRPr 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00000" t="-100000" r="-703000" b="-40327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00000" t="-100000" r="-603000" b="-40327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400000" t="-100000" r="-503000" b="-403279"/>
                      </a:stretch>
                    </a:blip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900000" t="-100000" r="-3000" b="-403279"/>
                      </a:stretch>
                    </a:blipFill>
                  </a:tcPr>
                </a:tc>
                <a:extLst>
                  <a:ext uri="{0D108BD9-81ED-4DB2-BD59-A6C34878D82A}">
                    <a16:rowId xmlns:a16="http://schemas.microsoft.com/office/drawing/2014/main" val="24610575"/>
                  </a:ext>
                </a:extLst>
              </a:tr>
              <a:tr h="370840">
                <a:tc rowSpan="4">
                  <a:txBody>
                    <a:bodyPr/>
                    <a:lstStyle/>
                    <a:p>
                      <a:pPr algn="ctr"/>
                      <a:endParaRPr lang="en-US" sz="900" dirty="0" smtClean="0"/>
                    </a:p>
                    <a:p>
                      <a:pPr algn="ctr"/>
                      <a:endParaRPr lang="en-US" sz="900" dirty="0" smtClean="0"/>
                    </a:p>
                    <a:p>
                      <a:pPr algn="ctr"/>
                      <a:r>
                        <a:rPr lang="en-US" sz="900" dirty="0" smtClean="0"/>
                        <a:t> Order Strategy</a:t>
                      </a:r>
                      <a:endParaRPr lang="en-US" sz="900" dirty="0"/>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00000" t="-200000" r="-803000" b="-303279"/>
                      </a:stretch>
                    </a:blipFill>
                  </a:tcPr>
                </a:tc>
                <a:tc rowSpan="2" gridSpan="2">
                  <a:txBody>
                    <a:bodyPr/>
                    <a:lstStyle/>
                    <a:p>
                      <a:pPr algn="ct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hMerge="1">
                  <a:txBody>
                    <a:bodyPr/>
                    <a:lstStyle/>
                    <a:p>
                      <a:pPr algn="ctr"/>
                      <a:endParaRPr lang="en-US" sz="1100" dirty="0"/>
                    </a:p>
                  </a:txBody>
                  <a:tcPr/>
                </a:tc>
                <a:tc>
                  <a:txBody>
                    <a:bodyPr/>
                    <a:lstStyle/>
                    <a:p>
                      <a:pPr algn="ctr"/>
                      <a:r>
                        <a:rPr lang="en-US" sz="1100" dirty="0" smtClean="0"/>
                        <a:t>-</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4">
                  <a:txBody>
                    <a:bodyPr/>
                    <a:lstStyle/>
                    <a:p>
                      <a:pPr algn="ct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8564663"/>
                  </a:ext>
                </a:extLst>
              </a:tr>
              <a:tr h="370840">
                <a:tc vMerge="1">
                  <a:txBody>
                    <a:bodyPr/>
                    <a:lstStyle/>
                    <a:p>
                      <a:endParaRPr lang="en-US" sz="1100" dirty="0"/>
                    </a:p>
                  </a:txBody>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00000" t="-300000" r="-803000" b="-203279"/>
                      </a:stretch>
                    </a:blipFill>
                  </a:tcPr>
                </a:tc>
                <a:tc gridSpan="2" vMerge="1">
                  <a:txBody>
                    <a:bodyPr/>
                    <a:lstStyle/>
                    <a:p>
                      <a:pPr algn="ctr"/>
                      <a:endParaRPr lang="en-US" sz="1100" dirty="0"/>
                    </a:p>
                  </a:txBody>
                  <a:tcPr/>
                </a:tc>
                <a:tc hMerge="1" vMerge="1">
                  <a:txBody>
                    <a:bodyPr/>
                    <a:lstStyle/>
                    <a:p>
                      <a:pPr algn="ctr"/>
                      <a:endParaRPr lang="en-US" sz="1100" dirty="0"/>
                    </a:p>
                  </a:txBody>
                  <a:tcPr/>
                </a:tc>
                <a:tc>
                  <a:txBody>
                    <a:bodyPr/>
                    <a:lstStyle/>
                    <a:p>
                      <a:pPr algn="ctr"/>
                      <a:r>
                        <a:rPr lang="en-US" sz="1100" dirty="0" smtClean="0"/>
                        <a:t>-</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en-US" sz="1100"/>
                    </a:p>
                  </a:txBody>
                  <a:tcPr/>
                </a:tc>
                <a:extLst>
                  <a:ext uri="{0D108BD9-81ED-4DB2-BD59-A6C34878D82A}">
                    <a16:rowId xmlns:a16="http://schemas.microsoft.com/office/drawing/2014/main" val="3307891532"/>
                  </a:ext>
                </a:extLst>
              </a:tr>
              <a:tr h="370840">
                <a:tc vMerge="1">
                  <a:txBody>
                    <a:bodyPr/>
                    <a:lstStyle/>
                    <a:p>
                      <a:endParaRPr lang="en-US" sz="1100" dirty="0"/>
                    </a:p>
                  </a:txBody>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00000" t="-400000" r="-803000" b="-103279"/>
                      </a:stretch>
                    </a:blipFill>
                  </a:tcPr>
                </a:tc>
                <a:tc>
                  <a:txBody>
                    <a:bodyPr/>
                    <a:lstStyle/>
                    <a:p>
                      <a:pPr algn="ctr"/>
                      <a:r>
                        <a:rPr lang="en-US" sz="1100" dirty="0" smtClean="0"/>
                        <a:t>-</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t>-</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400000" t="-400000" r="-503000" b="-103279"/>
                      </a:stretch>
                    </a:blipFill>
                  </a:tcPr>
                </a:tc>
                <a:tc vMerge="1">
                  <a:txBody>
                    <a:bodyPr/>
                    <a:lstStyle/>
                    <a:p>
                      <a:pPr algn="ctr"/>
                      <a:endParaRPr lang="en-US" sz="1100" dirty="0"/>
                    </a:p>
                  </a:txBody>
                  <a:tcPr/>
                </a:tc>
                <a:extLst>
                  <a:ext uri="{0D108BD9-81ED-4DB2-BD59-A6C34878D82A}">
                    <a16:rowId xmlns:a16="http://schemas.microsoft.com/office/drawing/2014/main" val="1497481827"/>
                  </a:ext>
                </a:extLst>
              </a:tr>
              <a:tr h="370840">
                <a:tc vMerge="1">
                  <a:txBody>
                    <a:bodyPr/>
                    <a:lstStyle/>
                    <a:p>
                      <a:endParaRPr lang="en-US" sz="1100" dirty="0"/>
                    </a:p>
                  </a:txBody>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00000" t="-500000" r="-803000" b="-3279"/>
                      </a:stretch>
                    </a:blipFill>
                  </a:tcPr>
                </a:tc>
                <a:tc gridSpan="3">
                  <a:txBody>
                    <a:bodyPr/>
                    <a:lstStyle/>
                    <a:p>
                      <a:pPr algn="ct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1100" dirty="0"/>
                    </a:p>
                  </a:txBody>
                  <a:tcPr/>
                </a:tc>
                <a:tc hMerge="1">
                  <a:txBody>
                    <a:bodyPr/>
                    <a:lstStyle/>
                    <a:p>
                      <a:pPr algn="ctr"/>
                      <a:endParaRPr lang="en-US" sz="1100" dirty="0"/>
                    </a:p>
                  </a:txBody>
                  <a:tcPr/>
                </a:tc>
                <a:tc vMerge="1">
                  <a:txBody>
                    <a:bodyPr/>
                    <a:lstStyle/>
                    <a:p>
                      <a:pPr algn="ctr"/>
                      <a:endParaRPr lang="en-US" sz="1100" dirty="0"/>
                    </a:p>
                  </a:txBody>
                  <a:tcPr/>
                </a:tc>
                <a:extLst>
                  <a:ext uri="{0D108BD9-81ED-4DB2-BD59-A6C34878D82A}">
                    <a16:rowId xmlns:a16="http://schemas.microsoft.com/office/drawing/2014/main" val="2686569734"/>
                  </a:ext>
                </a:extLst>
              </a:tr>
            </a:tbl>
          </a:graphicData>
        </a:graphic>
      </p:graphicFrame>
      <p:cxnSp>
        <p:nvCxnSpPr>
          <p:cNvPr id="12" name="Straight Connector 11"/>
          <p:cNvCxnSpPr/>
          <p:nvPr/>
        </p:nvCxnSpPr>
        <p:spPr>
          <a:xfrm rot="5400000" flipH="1" flipV="1">
            <a:off x="3543300" y="2305050"/>
            <a:ext cx="381000" cy="158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673747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13</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438150"/>
            <a:ext cx="9067800" cy="954107"/>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Type–1Problem : Variable Demand (VD), Constant Lead Time (CLT)</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mc:AlternateContent xmlns:mc="http://schemas.openxmlformats.org/markup-compatibility/2006" xmlns:a14="http://schemas.microsoft.com/office/drawing/2010/main">
        <mc:Choice Requires="a14">
          <p:sp>
            <p:nvSpPr>
              <p:cNvPr id="13" name="TextBox 12"/>
              <p:cNvSpPr txBox="1"/>
              <p:nvPr/>
            </p:nvSpPr>
            <p:spPr>
              <a:xfrm>
                <a:off x="298331" y="1392257"/>
                <a:ext cx="8458200" cy="400110"/>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The expected value of a demand strategy,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𝑄</m:t>
                        </m:r>
                      </m:e>
                      <m:sub>
                        <m:r>
                          <a:rPr lang="en-US" sz="2000" b="0" i="1" smtClean="0">
                            <a:latin typeface="Cambria Math" panose="02040503050406030204" pitchFamily="18" charset="0"/>
                          </a:rPr>
                          <m:t>𝑖</m:t>
                        </m:r>
                        <m:r>
                          <a:rPr lang="en-US" sz="2000" b="0" i="1" smtClean="0">
                            <a:latin typeface="Cambria Math" panose="02040503050406030204" pitchFamily="18" charset="0"/>
                          </a:rPr>
                          <m:t> </m:t>
                        </m:r>
                      </m:sub>
                    </m:sSub>
                  </m:oMath>
                </a14:m>
                <a:r>
                  <a:rPr lang="en-US" sz="2000" dirty="0" smtClean="0"/>
                  <a:t>is given by</a:t>
                </a:r>
              </a:p>
            </p:txBody>
          </p:sp>
        </mc:Choice>
        <mc:Fallback xmlns="">
          <p:sp>
            <p:nvSpPr>
              <p:cNvPr id="13" name="TextBox 12"/>
              <p:cNvSpPr txBox="1">
                <a:spLocks noRot="1" noChangeAspect="1" noMove="1" noResize="1" noEditPoints="1" noAdjustHandles="1" noChangeArrowheads="1" noChangeShapeType="1" noTextEdit="1"/>
              </p:cNvSpPr>
              <p:nvPr/>
            </p:nvSpPr>
            <p:spPr>
              <a:xfrm>
                <a:off x="298331" y="1392257"/>
                <a:ext cx="8458200" cy="400110"/>
              </a:xfrm>
              <a:prstGeom prst="rect">
                <a:avLst/>
              </a:prstGeom>
              <a:blipFill>
                <a:blip r:embed="rId3"/>
                <a:stretch>
                  <a:fillRect l="-649" t="-7576" b="-25758"/>
                </a:stretch>
              </a:blipFill>
            </p:spPr>
            <p:txBody>
              <a:bodyPr/>
              <a:lstStyle/>
              <a:p>
                <a:r>
                  <a:rPr lang="en-US">
                    <a:noFill/>
                  </a:rPr>
                  <a:t> </a:t>
                </a:r>
              </a:p>
            </p:txBody>
          </p:sp>
        </mc:Fallback>
      </mc:AlternateContent>
      <p:pic>
        <p:nvPicPr>
          <p:cNvPr id="2" name="Picture 1"/>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71600" y="2035388"/>
            <a:ext cx="6546022" cy="247379"/>
          </a:xfrm>
          <a:prstGeom prst="rect">
            <a:avLst/>
          </a:prstGeom>
        </p:spPr>
      </p:pic>
      <p:pic>
        <p:nvPicPr>
          <p:cNvPr id="6" name="Picture 5"/>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981200" y="2419350"/>
            <a:ext cx="2011679" cy="609600"/>
          </a:xfrm>
          <a:prstGeom prst="rect">
            <a:avLst/>
          </a:prstGeom>
        </p:spPr>
      </p:pic>
      <p:pic>
        <p:nvPicPr>
          <p:cNvPr id="12" name="Picture 11"/>
          <p:cNvPicPr>
            <a:picLocks noChangeAspect="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57320"/>
          <a:stretch/>
        </p:blipFill>
        <p:spPr>
          <a:xfrm>
            <a:off x="1563280" y="3028950"/>
            <a:ext cx="835840" cy="593452"/>
          </a:xfrm>
          <a:prstGeom prst="rect">
            <a:avLst/>
          </a:prstGeom>
        </p:spPr>
      </p:pic>
      <mc:AlternateContent xmlns:mc="http://schemas.openxmlformats.org/markup-compatibility/2006" xmlns:a14="http://schemas.microsoft.com/office/drawing/2010/main">
        <mc:Choice Requires="a14">
          <p:sp>
            <p:nvSpPr>
              <p:cNvPr id="14" name="TextBox 13"/>
              <p:cNvSpPr txBox="1"/>
              <p:nvPr/>
            </p:nvSpPr>
            <p:spPr>
              <a:xfrm>
                <a:off x="304800" y="3077966"/>
                <a:ext cx="8458200" cy="42479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Where,                 = payoff or outcome for order</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 </m:t>
                        </m:r>
                        <m:r>
                          <a:rPr lang="en-US" sz="2000" i="1">
                            <a:latin typeface="Cambria Math" panose="02040503050406030204" pitchFamily="18" charset="0"/>
                          </a:rPr>
                          <m:t>𝑄</m:t>
                        </m:r>
                      </m:e>
                      <m:sub>
                        <m:r>
                          <a:rPr lang="en-US" sz="2000" i="1">
                            <a:latin typeface="Cambria Math" panose="02040503050406030204" pitchFamily="18" charset="0"/>
                          </a:rPr>
                          <m:t>𝑖</m:t>
                        </m:r>
                        <m:r>
                          <a:rPr lang="en-US" sz="2000" i="1">
                            <a:latin typeface="Cambria Math" panose="02040503050406030204" pitchFamily="18" charset="0"/>
                          </a:rPr>
                          <m:t> </m:t>
                        </m:r>
                      </m:sub>
                    </m:sSub>
                  </m:oMath>
                </a14:m>
                <a:r>
                  <a:rPr lang="en-US" sz="2000" dirty="0" smtClean="0"/>
                  <a:t> and demand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𝑀</m:t>
                        </m:r>
                      </m:e>
                      <m:sub>
                        <m:r>
                          <a:rPr lang="en-US" sz="2000" b="0" i="1" smtClean="0">
                            <a:latin typeface="Cambria Math" panose="02040503050406030204" pitchFamily="18" charset="0"/>
                          </a:rPr>
                          <m:t>𝑗</m:t>
                        </m:r>
                        <m:r>
                          <a:rPr lang="en-US" sz="2000" i="1">
                            <a:latin typeface="Cambria Math" panose="02040503050406030204" pitchFamily="18" charset="0"/>
                          </a:rPr>
                          <m:t> </m:t>
                        </m:r>
                      </m:sub>
                    </m:sSub>
                  </m:oMath>
                </a14:m>
                <a:endParaRPr lang="en-US" sz="2000" dirty="0" smtClean="0"/>
              </a:p>
            </p:txBody>
          </p:sp>
        </mc:Choice>
        <mc:Fallback xmlns="">
          <p:sp>
            <p:nvSpPr>
              <p:cNvPr id="14" name="TextBox 13"/>
              <p:cNvSpPr txBox="1">
                <a:spLocks noRot="1" noChangeAspect="1" noMove="1" noResize="1" noEditPoints="1" noAdjustHandles="1" noChangeArrowheads="1" noChangeShapeType="1" noTextEdit="1"/>
              </p:cNvSpPr>
              <p:nvPr/>
            </p:nvSpPr>
            <p:spPr>
              <a:xfrm>
                <a:off x="304800" y="3077966"/>
                <a:ext cx="8458200" cy="424796"/>
              </a:xfrm>
              <a:prstGeom prst="rect">
                <a:avLst/>
              </a:prstGeom>
              <a:blipFill>
                <a:blip r:embed="rId6"/>
                <a:stretch>
                  <a:fillRect l="-648" t="-7143" b="-20000"/>
                </a:stretch>
              </a:blipFill>
            </p:spPr>
            <p:txBody>
              <a:bodyPr/>
              <a:lstStyle/>
              <a:p>
                <a:r>
                  <a:rPr lang="en-US">
                    <a:noFill/>
                  </a:rPr>
                  <a:t> </a:t>
                </a:r>
              </a:p>
            </p:txBody>
          </p:sp>
        </mc:Fallback>
      </mc:AlternateContent>
    </p:spTree>
    <p:extLst>
      <p:ext uri="{BB962C8B-B14F-4D97-AF65-F5344CB8AC3E}">
        <p14:creationId xmlns:p14="http://schemas.microsoft.com/office/powerpoint/2010/main" val="25526503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14</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438150"/>
            <a:ext cx="9067800" cy="954107"/>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Type–1Problem: Variable Demand (VD), Constant Lead Time (CLT)</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mc:AlternateContent xmlns:mc="http://schemas.openxmlformats.org/markup-compatibility/2006" xmlns:a14="http://schemas.microsoft.com/office/drawing/2010/main">
        <mc:Choice Requires="a14">
          <p:sp>
            <p:nvSpPr>
              <p:cNvPr id="13" name="TextBox 12"/>
              <p:cNvSpPr txBox="1"/>
              <p:nvPr/>
            </p:nvSpPr>
            <p:spPr>
              <a:xfrm>
                <a:off x="298331" y="1392257"/>
                <a:ext cx="8458200" cy="2636043"/>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The expression of                depends on the relationship between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 </m:t>
                        </m:r>
                        <m:r>
                          <a:rPr lang="en-US" sz="2000" i="1">
                            <a:latin typeface="Cambria Math" panose="02040503050406030204" pitchFamily="18" charset="0"/>
                          </a:rPr>
                          <m:t>𝑄</m:t>
                        </m:r>
                      </m:e>
                      <m:sub>
                        <m:r>
                          <a:rPr lang="en-US" sz="2000" i="1">
                            <a:latin typeface="Cambria Math" panose="02040503050406030204" pitchFamily="18" charset="0"/>
                          </a:rPr>
                          <m:t>𝑖</m:t>
                        </m:r>
                        <m:r>
                          <a:rPr lang="en-US" sz="2000" i="1">
                            <a:latin typeface="Cambria Math" panose="02040503050406030204" pitchFamily="18" charset="0"/>
                          </a:rPr>
                          <m:t> </m:t>
                        </m:r>
                      </m:sub>
                    </m:sSub>
                  </m:oMath>
                </a14:m>
                <a:r>
                  <a:rPr lang="en-US" sz="2000" dirty="0" smtClean="0"/>
                  <a:t> and </a:t>
                </a:r>
                <a14:m>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𝑗</m:t>
                        </m:r>
                        <m:r>
                          <a:rPr lang="en-US" sz="2000" i="1">
                            <a:latin typeface="Cambria Math" panose="02040503050406030204" pitchFamily="18" charset="0"/>
                          </a:rPr>
                          <m:t> </m:t>
                        </m:r>
                      </m:sub>
                    </m:sSub>
                  </m:oMath>
                </a14:m>
                <a:r>
                  <a:rPr lang="en-US" sz="2000" dirty="0" smtClean="0"/>
                  <a:t>. There may be two kinds of relationships:</a:t>
                </a:r>
              </a:p>
              <a:p>
                <a:pPr marL="2055813" indent="-514350" algn="just">
                  <a:buFont typeface="+mj-lt"/>
                  <a:buAutoNum type="romanLcPeriod"/>
                </a:pPr>
                <a14:m>
                  <m:oMath xmlns:m="http://schemas.openxmlformats.org/officeDocument/2006/math">
                    <m:sSub>
                      <m:sSubPr>
                        <m:ctrlPr>
                          <a:rPr lang="en-US" sz="2000" i="1">
                            <a:latin typeface="Cambria Math" panose="02040503050406030204" pitchFamily="18" charset="0"/>
                          </a:rPr>
                        </m:ctrlPr>
                      </m:sSubPr>
                      <m:e>
                        <m:r>
                          <a:rPr lang="en-US" sz="2000" i="0">
                            <a:latin typeface="Cambria Math" panose="02040503050406030204" pitchFamily="18" charset="0"/>
                          </a:rPr>
                          <m:t> </m:t>
                        </m:r>
                        <m:r>
                          <m:rPr>
                            <m:sty m:val="p"/>
                          </m:rPr>
                          <a:rPr lang="en-US" sz="2000" i="0">
                            <a:latin typeface="Cambria Math" panose="02040503050406030204" pitchFamily="18" charset="0"/>
                          </a:rPr>
                          <m:t>Q</m:t>
                        </m:r>
                      </m:e>
                      <m:sub>
                        <m:r>
                          <m:rPr>
                            <m:sty m:val="p"/>
                          </m:rPr>
                          <a:rPr lang="en-US" sz="2000" i="0">
                            <a:latin typeface="Cambria Math" panose="02040503050406030204" pitchFamily="18" charset="0"/>
                          </a:rPr>
                          <m:t>i</m:t>
                        </m:r>
                        <m:r>
                          <a:rPr lang="en-US" sz="2000" i="0">
                            <a:latin typeface="Cambria Math" panose="02040503050406030204" pitchFamily="18" charset="0"/>
                          </a:rPr>
                          <m:t> </m:t>
                        </m:r>
                      </m:sub>
                    </m:sSub>
                  </m:oMath>
                </a14:m>
                <a:r>
                  <a:rPr lang="en-US" sz="2000" dirty="0" smtClean="0"/>
                  <a:t>&gt;</a:t>
                </a:r>
                <a14:m>
                  <m:oMath xmlns:m="http://schemas.openxmlformats.org/officeDocument/2006/math">
                    <m:sSub>
                      <m:sSubPr>
                        <m:ctrlPr>
                          <a:rPr lang="en-US" sz="2000" i="1">
                            <a:latin typeface="Cambria Math" panose="02040503050406030204" pitchFamily="18" charset="0"/>
                          </a:rPr>
                        </m:ctrlPr>
                      </m:sSubPr>
                      <m:e>
                        <m:r>
                          <a:rPr lang="en-US" sz="2000" b="0" i="0" smtClean="0">
                            <a:latin typeface="Cambria Math" panose="02040503050406030204" pitchFamily="18" charset="0"/>
                          </a:rPr>
                          <m:t> </m:t>
                        </m:r>
                        <m:r>
                          <m:rPr>
                            <m:sty m:val="p"/>
                          </m:rPr>
                          <a:rPr lang="en-US" sz="2000" i="0">
                            <a:latin typeface="Cambria Math" panose="02040503050406030204" pitchFamily="18" charset="0"/>
                          </a:rPr>
                          <m:t>M</m:t>
                        </m:r>
                      </m:e>
                      <m:sub>
                        <m:r>
                          <m:rPr>
                            <m:sty m:val="p"/>
                          </m:rPr>
                          <a:rPr lang="en-US" sz="2000" i="0">
                            <a:latin typeface="Cambria Math" panose="02040503050406030204" pitchFamily="18" charset="0"/>
                          </a:rPr>
                          <m:t>j</m:t>
                        </m:r>
                        <m:r>
                          <a:rPr lang="en-US" sz="2000" i="0">
                            <a:latin typeface="Cambria Math" panose="02040503050406030204" pitchFamily="18" charset="0"/>
                          </a:rPr>
                          <m:t> </m:t>
                        </m:r>
                      </m:sub>
                    </m:sSub>
                  </m:oMath>
                </a14:m>
                <a:r>
                  <a:rPr lang="en-US" sz="2000" dirty="0" smtClean="0"/>
                  <a:t>(overstock </a:t>
                </a:r>
                <a:r>
                  <a:rPr lang="en-US" sz="2000" dirty="0"/>
                  <a:t>condition</a:t>
                </a:r>
                <a:r>
                  <a:rPr lang="en-US" sz="2000" dirty="0" smtClean="0"/>
                  <a:t>) or</a:t>
                </a:r>
              </a:p>
              <a:p>
                <a:pPr marL="2055813" indent="-514350" algn="just">
                  <a:buFont typeface="+mj-lt"/>
                  <a:buAutoNum type="romanLcPeriod"/>
                </a:pPr>
                <a14:m>
                  <m:oMath xmlns:m="http://schemas.openxmlformats.org/officeDocument/2006/math">
                    <m:sSub>
                      <m:sSubPr>
                        <m:ctrlPr>
                          <a:rPr lang="en-US" sz="2000" i="1">
                            <a:latin typeface="Cambria Math" panose="02040503050406030204" pitchFamily="18" charset="0"/>
                          </a:rPr>
                        </m:ctrlPr>
                      </m:sSubPr>
                      <m:e>
                        <m:r>
                          <a:rPr lang="en-US" sz="2000" i="0">
                            <a:latin typeface="Cambria Math" panose="02040503050406030204" pitchFamily="18" charset="0"/>
                          </a:rPr>
                          <m:t> </m:t>
                        </m:r>
                        <m:r>
                          <m:rPr>
                            <m:sty m:val="p"/>
                          </m:rPr>
                          <a:rPr lang="en-US" sz="2000" i="0">
                            <a:latin typeface="Cambria Math" panose="02040503050406030204" pitchFamily="18" charset="0"/>
                          </a:rPr>
                          <m:t>Q</m:t>
                        </m:r>
                      </m:e>
                      <m:sub>
                        <m:r>
                          <m:rPr>
                            <m:sty m:val="p"/>
                          </m:rPr>
                          <a:rPr lang="en-US" sz="2000" i="0">
                            <a:latin typeface="Cambria Math" panose="02040503050406030204" pitchFamily="18" charset="0"/>
                          </a:rPr>
                          <m:t>i</m:t>
                        </m:r>
                        <m:r>
                          <a:rPr lang="en-US" sz="2000" i="0">
                            <a:latin typeface="Cambria Math" panose="02040503050406030204" pitchFamily="18" charset="0"/>
                          </a:rPr>
                          <m:t> </m:t>
                        </m:r>
                      </m:sub>
                    </m:sSub>
                  </m:oMath>
                </a14:m>
                <a:r>
                  <a:rPr lang="en-US" sz="2000" dirty="0" smtClean="0"/>
                  <a:t>≤ </a:t>
                </a:r>
                <a14:m>
                  <m:oMath xmlns:m="http://schemas.openxmlformats.org/officeDocument/2006/math">
                    <m:sSub>
                      <m:sSubPr>
                        <m:ctrlPr>
                          <a:rPr lang="en-US" sz="2000" i="1">
                            <a:latin typeface="Cambria Math" panose="02040503050406030204" pitchFamily="18" charset="0"/>
                          </a:rPr>
                        </m:ctrlPr>
                      </m:sSubPr>
                      <m:e>
                        <m:r>
                          <m:rPr>
                            <m:sty m:val="p"/>
                          </m:rPr>
                          <a:rPr lang="en-US" sz="2000" i="0">
                            <a:latin typeface="Cambria Math" panose="02040503050406030204" pitchFamily="18" charset="0"/>
                          </a:rPr>
                          <m:t>M</m:t>
                        </m:r>
                      </m:e>
                      <m:sub>
                        <m:r>
                          <m:rPr>
                            <m:sty m:val="p"/>
                          </m:rPr>
                          <a:rPr lang="en-US" sz="2000" i="0">
                            <a:latin typeface="Cambria Math" panose="02040503050406030204" pitchFamily="18" charset="0"/>
                          </a:rPr>
                          <m:t>j</m:t>
                        </m:r>
                        <m:r>
                          <a:rPr lang="en-US" sz="2000" i="0">
                            <a:latin typeface="Cambria Math" panose="02040503050406030204" pitchFamily="18" charset="0"/>
                          </a:rPr>
                          <m:t> </m:t>
                        </m:r>
                      </m:sub>
                    </m:sSub>
                  </m:oMath>
                </a14:m>
                <a:r>
                  <a:rPr lang="en-US" sz="2000" dirty="0" smtClean="0"/>
                  <a:t>(understock condition)</a:t>
                </a:r>
              </a:p>
              <a:p>
                <a:pPr marL="339725" indent="-339725" algn="just">
                  <a:buFont typeface="Arial" panose="020B0604020202020204" pitchFamily="34" charset="0"/>
                  <a:buChar char="•"/>
                </a:pPr>
                <a:r>
                  <a:rPr lang="en-US" sz="2000" dirty="0" smtClean="0"/>
                  <a:t>If A = stockout cost per unit, B = unit profit or benefit, L = loss from disposal of an overstock unit, P = unit cost, and payoff or outcome is expressed in profit or benefit terms,</a:t>
                </a:r>
              </a:p>
              <a:p>
                <a:pPr algn="just"/>
                <a:endParaRPr lang="en-US" sz="2000" dirty="0" smtClean="0"/>
              </a:p>
            </p:txBody>
          </p:sp>
        </mc:Choice>
        <mc:Fallback xmlns="">
          <p:sp>
            <p:nvSpPr>
              <p:cNvPr id="13" name="TextBox 12"/>
              <p:cNvSpPr txBox="1">
                <a:spLocks noRot="1" noChangeAspect="1" noMove="1" noResize="1" noEditPoints="1" noAdjustHandles="1" noChangeArrowheads="1" noChangeShapeType="1" noTextEdit="1"/>
              </p:cNvSpPr>
              <p:nvPr/>
            </p:nvSpPr>
            <p:spPr>
              <a:xfrm>
                <a:off x="298331" y="1392257"/>
                <a:ext cx="8458200" cy="2636043"/>
              </a:xfrm>
              <a:prstGeom prst="rect">
                <a:avLst/>
              </a:prstGeom>
              <a:blipFill rotWithShape="0">
                <a:blip r:embed="rId3"/>
                <a:stretch>
                  <a:fillRect l="-649" t="-924" r="-721"/>
                </a:stretch>
              </a:blipFill>
            </p:spPr>
            <p:txBody>
              <a:bodyPr/>
              <a:lstStyle/>
              <a:p>
                <a:r>
                  <a:rPr lang="en-US">
                    <a:noFill/>
                  </a:rPr>
                  <a:t> </a:t>
                </a:r>
              </a:p>
            </p:txBody>
          </p:sp>
        </mc:Fallback>
      </mc:AlternateContent>
      <p:pic>
        <p:nvPicPr>
          <p:cNvPr id="12" name="Picture 11"/>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57320"/>
          <a:stretch/>
        </p:blipFill>
        <p:spPr>
          <a:xfrm>
            <a:off x="2590800" y="1352550"/>
            <a:ext cx="835840" cy="563293"/>
          </a:xfrm>
          <a:prstGeom prst="rect">
            <a:avLst/>
          </a:prstGeom>
        </p:spPr>
      </p:pic>
    </p:spTree>
    <p:extLst>
      <p:ext uri="{BB962C8B-B14F-4D97-AF65-F5344CB8AC3E}">
        <p14:creationId xmlns:p14="http://schemas.microsoft.com/office/powerpoint/2010/main" val="27369784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15</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438150"/>
            <a:ext cx="9067800" cy="954107"/>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Type–1Problem: Variable Demand (VD), Constant Lead Time (CLT)</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pic>
        <p:nvPicPr>
          <p:cNvPr id="10" name="Picture 9"/>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38299" y="3028950"/>
            <a:ext cx="6548711" cy="253827"/>
          </a:xfrm>
          <a:prstGeom prst="rect">
            <a:avLst/>
          </a:prstGeom>
        </p:spPr>
      </p:pic>
      <p:pic>
        <p:nvPicPr>
          <p:cNvPr id="14" name="Picture 13"/>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38918" y="2266950"/>
            <a:ext cx="6413456" cy="249067"/>
          </a:xfrm>
          <a:prstGeom prst="rect">
            <a:avLst/>
          </a:prstGeom>
        </p:spPr>
      </p:pic>
    </p:spTree>
    <p:extLst>
      <p:ext uri="{BB962C8B-B14F-4D97-AF65-F5344CB8AC3E}">
        <p14:creationId xmlns:p14="http://schemas.microsoft.com/office/powerpoint/2010/main" val="12906033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16</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438150"/>
            <a:ext cx="9067800" cy="954107"/>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Type–1Problem: Variable Demand (VD), Constant Lead Time (CLT)</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pic>
        <p:nvPicPr>
          <p:cNvPr id="2" name="Picture 1"/>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062195" y="2484440"/>
            <a:ext cx="4922806" cy="258415"/>
          </a:xfrm>
          <a:prstGeom prst="rect">
            <a:avLst/>
          </a:prstGeom>
        </p:spPr>
      </p:pic>
      <p:pic>
        <p:nvPicPr>
          <p:cNvPr id="4" name="Picture 3"/>
          <p:cNvPicPr>
            <a:picLocks noChangeAspect="1"/>
          </p:cNvPicPr>
          <p:nvPr/>
        </p:nvPicPr>
        <p:blipFill>
          <a:blip r:embed="rId4">
            <a:clrChange>
              <a:clrFrom>
                <a:srgbClr val="FCFCFC"/>
              </a:clrFrom>
              <a:clrTo>
                <a:srgbClr val="FCFCFC">
                  <a:alpha val="0"/>
                </a:srgbClr>
              </a:clrTo>
            </a:clrChange>
            <a:extLst>
              <a:ext uri="{28A0092B-C50C-407E-A947-70E740481C1C}">
                <a14:useLocalDpi xmlns:a14="http://schemas.microsoft.com/office/drawing/2010/main" val="0"/>
              </a:ext>
            </a:extLst>
          </a:blip>
          <a:stretch>
            <a:fillRect/>
          </a:stretch>
        </p:blipFill>
        <p:spPr>
          <a:xfrm>
            <a:off x="1981200" y="3158172"/>
            <a:ext cx="6492672" cy="258415"/>
          </a:xfrm>
          <a:prstGeom prst="rect">
            <a:avLst/>
          </a:prstGeom>
        </p:spPr>
      </p:pic>
      <p:sp>
        <p:nvSpPr>
          <p:cNvPr id="13" name="TextBox 12"/>
          <p:cNvSpPr txBox="1"/>
          <p:nvPr/>
        </p:nvSpPr>
        <p:spPr>
          <a:xfrm>
            <a:off x="609600" y="1733550"/>
            <a:ext cx="8458200" cy="400110"/>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When payoff or outcome is expressed in cost or sacrifice term,</a:t>
            </a:r>
          </a:p>
        </p:txBody>
      </p:sp>
    </p:spTree>
    <p:extLst>
      <p:ext uri="{BB962C8B-B14F-4D97-AF65-F5344CB8AC3E}">
        <p14:creationId xmlns:p14="http://schemas.microsoft.com/office/powerpoint/2010/main" val="7235600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17</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438150"/>
            <a:ext cx="9067800" cy="954107"/>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Type–1Problem: Variable Demand (VD), Constant Lead Time (CLT)</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12" name="TextBox 11"/>
          <p:cNvSpPr txBox="1"/>
          <p:nvPr/>
        </p:nvSpPr>
        <p:spPr>
          <a:xfrm>
            <a:off x="533400" y="1627074"/>
            <a:ext cx="8458200" cy="224676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W</a:t>
            </a:r>
            <a:r>
              <a:rPr lang="en-US" sz="2000" dirty="0" smtClean="0"/>
              <a:t>hen the basis of the problem formulation, as outlined, is known, we may opt for either ‘benefit analysis’ (when sales and profit of the item are considered, an outside supply case) or ‘cost analysis’ (when cost- or production-related data for the item are considered, an inside supply case).</a:t>
            </a:r>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r>
              <a:rPr lang="en-US" sz="2000" dirty="0" smtClean="0"/>
              <a:t>Both these analyses are explained assuming the demand is a continuous variable.</a:t>
            </a:r>
          </a:p>
        </p:txBody>
      </p:sp>
    </p:spTree>
    <p:extLst>
      <p:ext uri="{BB962C8B-B14F-4D97-AF65-F5344CB8AC3E}">
        <p14:creationId xmlns:p14="http://schemas.microsoft.com/office/powerpoint/2010/main" val="3845961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18</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8575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Benefit Analysis</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mc:AlternateContent xmlns:mc="http://schemas.openxmlformats.org/markup-compatibility/2006" xmlns:a14="http://schemas.microsoft.com/office/drawing/2010/main">
        <mc:Choice Requires="a14">
          <p:sp>
            <p:nvSpPr>
              <p:cNvPr id="12" name="TextBox 11"/>
              <p:cNvSpPr txBox="1"/>
              <p:nvPr/>
            </p:nvSpPr>
            <p:spPr>
              <a:xfrm>
                <a:off x="533400" y="742950"/>
                <a:ext cx="8458200" cy="3785652"/>
              </a:xfrm>
              <a:prstGeom prst="rect">
                <a:avLst/>
              </a:prstGeom>
              <a:noFill/>
            </p:spPr>
            <p:txBody>
              <a:bodyPr wrap="square" rtlCol="0">
                <a:spAutoFit/>
              </a:bodyPr>
              <a:lstStyle/>
              <a:p>
                <a:pPr marL="339725" indent="-339725" algn="just">
                  <a:buFont typeface="Arial" panose="020B0604020202020204" pitchFamily="34" charset="0"/>
                  <a:buChar char="•"/>
                </a:pPr>
                <a:r>
                  <a:rPr lang="en-US" sz="2000" dirty="0"/>
                  <a:t>O</a:t>
                </a:r>
                <a:r>
                  <a:rPr lang="en-US" sz="2000" dirty="0" smtClean="0"/>
                  <a:t>bjective: determine order quantity, Q such that expected profit, EP for 			the period is maximized.</a:t>
                </a:r>
              </a:p>
              <a:p>
                <a:pPr marL="342900" indent="-342900" algn="just">
                  <a:buFont typeface="Arial" panose="020B0604020202020204" pitchFamily="34" charset="0"/>
                  <a:buChar char="•"/>
                </a:pPr>
                <a:r>
                  <a:rPr lang="en-US" sz="2000" dirty="0" smtClean="0"/>
                  <a:t>EP = ER – EC</a:t>
                </a:r>
              </a:p>
              <a:p>
                <a:pPr algn="just"/>
                <a:r>
                  <a:rPr lang="en-US" sz="2000" dirty="0"/>
                  <a:t>w</a:t>
                </a:r>
                <a:r>
                  <a:rPr lang="en-US" sz="2000" dirty="0" smtClean="0"/>
                  <a:t>here, ER = Expected Revenue</a:t>
                </a:r>
              </a:p>
              <a:p>
                <a:pPr algn="just"/>
                <a:r>
                  <a:rPr lang="en-US" sz="2000" dirty="0" smtClean="0"/>
                  <a:t>= Expected Sales Revenue + Expected Salvage Revenue</a:t>
                </a:r>
              </a:p>
              <a:p>
                <a:pPr marL="342900" indent="-342900" algn="just">
                  <a:buFont typeface="Arial" panose="020B0604020202020204" pitchFamily="34" charset="0"/>
                  <a:buChar char="•"/>
                </a:pPr>
                <a:r>
                  <a:rPr lang="en-US" sz="2000" dirty="0" smtClean="0"/>
                  <a:t>If </a:t>
                </a:r>
                <a14:m>
                  <m:oMath xmlns:m="http://schemas.openxmlformats.org/officeDocument/2006/math">
                    <m:sSub>
                      <m:sSubPr>
                        <m:ctrlPr>
                          <a:rPr lang="en-US" sz="2000" i="1" smtClean="0">
                            <a:latin typeface="Cambria Math" panose="02040503050406030204" pitchFamily="18" charset="0"/>
                          </a:rPr>
                        </m:ctrlPr>
                      </m:sSubPr>
                      <m:e>
                        <m:r>
                          <m:rPr>
                            <m:sty m:val="p"/>
                          </m:rPr>
                          <a:rPr lang="en-US" sz="2000" b="0" i="0" smtClean="0">
                            <a:latin typeface="Cambria Math" panose="02040503050406030204" pitchFamily="18" charset="0"/>
                          </a:rPr>
                          <m:t>P</m:t>
                        </m:r>
                      </m:e>
                      <m:sub>
                        <m:r>
                          <a:rPr lang="en-US" sz="2000" b="0" i="0" smtClean="0">
                            <a:latin typeface="Cambria Math" panose="02040503050406030204" pitchFamily="18" charset="0"/>
                          </a:rPr>
                          <m:t>1</m:t>
                        </m:r>
                      </m:sub>
                    </m:sSub>
                  </m:oMath>
                </a14:m>
                <a:r>
                  <a:rPr lang="en-US" sz="2000" dirty="0" smtClean="0"/>
                  <a:t> = unit selling price, </a:t>
                </a:r>
              </a:p>
              <a:p>
                <a:pPr algn="just"/>
                <a:r>
                  <a:rPr lang="en-US" sz="2000" dirty="0" smtClean="0"/>
                  <a:t>         P = unit purchase cost, </a:t>
                </a:r>
              </a:p>
              <a:p>
                <a:pPr algn="just"/>
                <a:r>
                  <a:rPr lang="en-US" sz="2000" dirty="0" smtClean="0"/>
                  <a:t>         C = ordering cost per order, </a:t>
                </a:r>
              </a:p>
              <a:p>
                <a:pPr algn="just"/>
                <a:r>
                  <a:rPr lang="en-US" sz="2000" dirty="0" smtClean="0"/>
                  <a:t>         V = unit salvage value, </a:t>
                </a:r>
              </a:p>
              <a:p>
                <a:pPr algn="just"/>
                <a:r>
                  <a:rPr lang="en-US" sz="2000" dirty="0" smtClean="0"/>
                  <a:t>f(M) = probability density function of demand, M and</a:t>
                </a:r>
              </a:p>
              <a:p>
                <a:pPr algn="just"/>
                <a:r>
                  <a:rPr lang="en-US" sz="2000" dirty="0" smtClean="0"/>
                  <a:t>         A = stockout cost per unit.</a:t>
                </a:r>
              </a:p>
              <a:p>
                <a:pPr marL="342900" indent="-342900" algn="just">
                  <a:buFont typeface="Arial" panose="020B0604020202020204" pitchFamily="34" charset="0"/>
                  <a:buChar char="•"/>
                </a:pPr>
                <a:endParaRPr lang="en-US" sz="2000" dirty="0" smtClean="0"/>
              </a:p>
            </p:txBody>
          </p:sp>
        </mc:Choice>
        <mc:Fallback xmlns="">
          <p:sp>
            <p:nvSpPr>
              <p:cNvPr id="12" name="TextBox 11"/>
              <p:cNvSpPr txBox="1">
                <a:spLocks noRot="1" noChangeAspect="1" noMove="1" noResize="1" noEditPoints="1" noAdjustHandles="1" noChangeArrowheads="1" noChangeShapeType="1" noTextEdit="1"/>
              </p:cNvSpPr>
              <p:nvPr/>
            </p:nvSpPr>
            <p:spPr>
              <a:xfrm>
                <a:off x="533400" y="742950"/>
                <a:ext cx="8458200" cy="3785652"/>
              </a:xfrm>
              <a:prstGeom prst="rect">
                <a:avLst/>
              </a:prstGeom>
              <a:blipFill rotWithShape="0">
                <a:blip r:embed="rId3"/>
                <a:stretch>
                  <a:fillRect l="-649" t="-966"/>
                </a:stretch>
              </a:blipFill>
            </p:spPr>
            <p:txBody>
              <a:bodyPr/>
              <a:lstStyle/>
              <a:p>
                <a:r>
                  <a:rPr lang="en-US">
                    <a:noFill/>
                  </a:rPr>
                  <a:t> </a:t>
                </a:r>
              </a:p>
            </p:txBody>
          </p:sp>
        </mc:Fallback>
      </mc:AlternateContent>
    </p:spTree>
    <p:extLst>
      <p:ext uri="{BB962C8B-B14F-4D97-AF65-F5344CB8AC3E}">
        <p14:creationId xmlns:p14="http://schemas.microsoft.com/office/powerpoint/2010/main" val="30731562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19</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43815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Benefit Analysis</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pic>
        <p:nvPicPr>
          <p:cNvPr id="2" name="Picture 1"/>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09800" y="1438898"/>
            <a:ext cx="5228699" cy="521113"/>
          </a:xfrm>
          <a:prstGeom prst="rect">
            <a:avLst/>
          </a:prstGeom>
        </p:spPr>
      </p:pic>
      <p:pic>
        <p:nvPicPr>
          <p:cNvPr id="4" name="Picture 3"/>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90800" y="2038350"/>
            <a:ext cx="3506028" cy="537067"/>
          </a:xfrm>
          <a:prstGeom prst="rect">
            <a:avLst/>
          </a:prstGeom>
        </p:spPr>
      </p:pic>
      <p:pic>
        <p:nvPicPr>
          <p:cNvPr id="5" name="Picture 4"/>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71600" y="2748051"/>
            <a:ext cx="6934200" cy="233082"/>
          </a:xfrm>
          <a:prstGeom prst="rect">
            <a:avLst/>
          </a:prstGeom>
        </p:spPr>
      </p:pic>
      <p:pic>
        <p:nvPicPr>
          <p:cNvPr id="6" name="Picture 5"/>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62200" y="3153767"/>
            <a:ext cx="3267560" cy="525467"/>
          </a:xfrm>
          <a:prstGeom prst="rect">
            <a:avLst/>
          </a:prstGeom>
        </p:spPr>
      </p:pic>
    </p:spTree>
    <p:extLst>
      <p:ext uri="{BB962C8B-B14F-4D97-AF65-F5344CB8AC3E}">
        <p14:creationId xmlns:p14="http://schemas.microsoft.com/office/powerpoint/2010/main" val="37343336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77982" y="285750"/>
            <a:ext cx="8001000" cy="857250"/>
          </a:xfrm>
        </p:spPr>
        <p:txBody>
          <a:bodyPr>
            <a:noAutofit/>
          </a:bodyPr>
          <a:lstStyle/>
          <a:p>
            <a:pPr marL="342914" indent="-342914" algn="l">
              <a:spcBef>
                <a:spcPct val="20000"/>
              </a:spcBef>
              <a:defRPr/>
            </a:pPr>
            <a:r>
              <a:rPr lang="en-US" sz="2800" b="1" dirty="0" smtClean="0">
                <a:solidFill>
                  <a:schemeClr val="accent2"/>
                </a:solidFill>
                <a:latin typeface="Century Gothic" pitchFamily="34" charset="0"/>
                <a:cs typeface="Arial" pitchFamily="34" charset="0"/>
              </a:rPr>
              <a:t>Sub Topics</a:t>
            </a:r>
            <a:endParaRPr lang="en-US" sz="2800" b="1" dirty="0">
              <a:solidFill>
                <a:schemeClr val="accent2"/>
              </a:solidFill>
              <a:latin typeface="Century Gothic" pitchFamily="34" charset="0"/>
              <a:cs typeface="Arial" pitchFamily="34" charset="0"/>
            </a:endParaRPr>
          </a:p>
        </p:txBody>
      </p:sp>
      <p:sp>
        <p:nvSpPr>
          <p:cNvPr id="3075" name="Content Placeholder 2"/>
          <p:cNvSpPr>
            <a:spLocks noGrp="1"/>
          </p:cNvSpPr>
          <p:nvPr>
            <p:ph idx="1"/>
          </p:nvPr>
        </p:nvSpPr>
        <p:spPr>
          <a:xfrm>
            <a:off x="457200" y="1047750"/>
            <a:ext cx="8229600" cy="3394075"/>
          </a:xfrm>
        </p:spPr>
        <p:txBody>
          <a:bodyPr/>
          <a:lstStyle/>
          <a:p>
            <a:pPr marL="457200" indent="-457200" algn="just" eaLnBrk="1" hangingPunct="1">
              <a:buFont typeface="+mj-lt"/>
              <a:buAutoNum type="arabicPeriod"/>
            </a:pPr>
            <a:r>
              <a:rPr lang="en-US" altLang="en-US" sz="2000" dirty="0" smtClean="0"/>
              <a:t>General </a:t>
            </a:r>
            <a:r>
              <a:rPr lang="en-US" altLang="en-US" sz="2000" dirty="0" smtClean="0"/>
              <a:t>Characteristics of the Problem, Types of Problems, 	           Payoff/Outcome for Type-1 Problem</a:t>
            </a:r>
          </a:p>
          <a:p>
            <a:pPr marL="457200" indent="-457200" algn="just" eaLnBrk="1" hangingPunct="1">
              <a:buFont typeface="+mj-lt"/>
              <a:buAutoNum type="arabicPeriod"/>
              <a:tabLst>
                <a:tab pos="400050" algn="l"/>
              </a:tabLst>
            </a:pPr>
            <a:r>
              <a:rPr lang="en-US" altLang="en-US" sz="2000" dirty="0" smtClean="0"/>
              <a:t>Type-1 </a:t>
            </a:r>
            <a:r>
              <a:rPr lang="en-US" altLang="en-US" sz="2000" dirty="0" smtClean="0"/>
              <a:t>Problem: Formulation and Solution, Benefit Analysis</a:t>
            </a:r>
          </a:p>
          <a:p>
            <a:pPr marL="457200" indent="-457200" algn="just" eaLnBrk="1" hangingPunct="1">
              <a:buFont typeface="+mj-lt"/>
              <a:buAutoNum type="arabicPeriod"/>
            </a:pPr>
            <a:r>
              <a:rPr lang="en-US" altLang="en-US" sz="2000" dirty="0" smtClean="0"/>
              <a:t>Type-1 </a:t>
            </a:r>
            <a:r>
              <a:rPr lang="en-US" altLang="en-US" sz="2000" dirty="0" smtClean="0"/>
              <a:t>Problem: Cost Analysis, Numerical Examples</a:t>
            </a:r>
          </a:p>
          <a:p>
            <a:pPr marL="457200" indent="-457200" algn="just" eaLnBrk="1" hangingPunct="1">
              <a:buFont typeface="+mj-lt"/>
              <a:buAutoNum type="arabicPeriod"/>
            </a:pPr>
            <a:r>
              <a:rPr lang="en-US" altLang="en-US" sz="2000" dirty="0" smtClean="0"/>
              <a:t>Type-2 </a:t>
            </a:r>
            <a:r>
              <a:rPr lang="en-US" altLang="en-US" sz="2000" dirty="0" smtClean="0"/>
              <a:t>and Type-3 Problems, Numerical Examples, Opportunity 	         Cost Matrix for Type-1 Problems</a:t>
            </a:r>
            <a:endParaRPr lang="en-US" altLang="en-US" sz="2000" b="1" dirty="0" smtClean="0"/>
          </a:p>
          <a:p>
            <a:pPr marL="457200" indent="-457200" algn="just" eaLnBrk="1" hangingPunct="1">
              <a:buFont typeface="+mj-lt"/>
              <a:buAutoNum type="arabicPeriod"/>
            </a:pPr>
            <a:r>
              <a:rPr lang="en-US" altLang="en-US" sz="2000" dirty="0" smtClean="0"/>
              <a:t>An </a:t>
            </a:r>
            <a:r>
              <a:rPr lang="en-US" altLang="en-US" sz="2000" dirty="0" smtClean="0"/>
              <a:t>Illustrative Example of Variable Demand and Variable Lead  </a:t>
            </a:r>
            <a:r>
              <a:rPr lang="en-US" altLang="en-US" sz="2000" dirty="0" smtClean="0"/>
              <a:t>                         </a:t>
            </a:r>
            <a:r>
              <a:rPr lang="en-US" altLang="en-US" sz="2000" dirty="0" smtClean="0"/>
              <a:t>Time, Mathematical Formulation for Continuous Demand </a:t>
            </a:r>
            <a:r>
              <a:rPr lang="en-US" altLang="en-US" sz="2000" dirty="0" smtClean="0"/>
              <a:t>                 Distribution</a:t>
            </a:r>
            <a:endParaRPr lang="en-US" altLang="en-US" sz="2000" dirty="0" smtClean="0"/>
          </a:p>
          <a:p>
            <a:pPr algn="just" eaLnBrk="1" hangingPunct="1"/>
            <a:endParaRPr lang="en-US" altLang="en-US" dirty="0" smtClean="0"/>
          </a:p>
        </p:txBody>
      </p:sp>
      <p:sp>
        <p:nvSpPr>
          <p:cNvPr id="307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5E4C7E3-6BDD-4006-8CD9-B47AEC9A2302}" type="slidenum">
              <a:rPr lang="en-US" altLang="en-US">
                <a:solidFill>
                  <a:srgbClr val="898989"/>
                </a:solidFill>
                <a:latin typeface="Calibri" panose="020F0502020204030204" pitchFamily="34" charset="0"/>
              </a:rPr>
              <a:pPr/>
              <a:t>2</a:t>
            </a:fld>
            <a:endParaRPr lang="en-US" altLang="en-US">
              <a:solidFill>
                <a:srgbClr val="898989"/>
              </a:solidFill>
              <a:latin typeface="Calibri" panose="020F0502020204030204" pitchFamily="34" charset="0"/>
            </a:endParaRPr>
          </a:p>
        </p:txBody>
      </p:sp>
      <p:sp>
        <p:nvSpPr>
          <p:cNvPr id="5" name="TextBox 4"/>
          <p:cNvSpPr txBox="1"/>
          <p:nvPr/>
        </p:nvSpPr>
        <p:spPr>
          <a:xfrm>
            <a:off x="5105400" y="4476750"/>
            <a:ext cx="3962400" cy="647700"/>
          </a:xfrm>
          <a:prstGeom prst="rect">
            <a:avLst/>
          </a:prstGeom>
          <a:noFill/>
        </p:spPr>
        <p:txBody>
          <a:bodyPr wrap="none">
            <a:spAutoFit/>
          </a:bodyPr>
          <a:lstStyle/>
          <a:p>
            <a:pPr algn="ctr">
              <a:defRPr/>
            </a:pPr>
            <a:r>
              <a:rPr lang="en-US" sz="1200" b="1" dirty="0">
                <a:solidFill>
                  <a:schemeClr val="bg1">
                    <a:lumMod val="85000"/>
                  </a:schemeClr>
                </a:solidFill>
                <a:latin typeface="+mn-lt"/>
                <a:cs typeface="Arial" charset="0"/>
              </a:rPr>
              <a:t>PROF PRADIP KUMAR RAY</a:t>
            </a:r>
          </a:p>
          <a:p>
            <a:pPr algn="ctr">
              <a:defRPr/>
            </a:pPr>
            <a:r>
              <a:rPr lang="en-US" sz="1200" b="1" dirty="0">
                <a:solidFill>
                  <a:schemeClr val="bg1">
                    <a:lumMod val="85000"/>
                  </a:schemeClr>
                </a:solidFill>
                <a:latin typeface="+mn-lt"/>
                <a:cs typeface="Arial" charset="0"/>
              </a:rPr>
              <a:t>DEPARTMENT OF INDUSTRIAL AND SYSTEMS ENGINEERING</a:t>
            </a:r>
          </a:p>
          <a:p>
            <a:pPr algn="ctr">
              <a:defRPr/>
            </a:pPr>
            <a:r>
              <a:rPr lang="en-US" sz="1200" b="1" dirty="0">
                <a:solidFill>
                  <a:schemeClr val="bg1">
                    <a:lumMod val="85000"/>
                  </a:schemeClr>
                </a:solidFill>
                <a:latin typeface="+mn-lt"/>
                <a:cs typeface="Arial" charset="0"/>
              </a:rPr>
              <a:t>IIT KHARAGPUR</a:t>
            </a:r>
          </a:p>
        </p:txBody>
      </p:sp>
    </p:spTree>
    <p:extLst>
      <p:ext uri="{BB962C8B-B14F-4D97-AF65-F5344CB8AC3E}">
        <p14:creationId xmlns:p14="http://schemas.microsoft.com/office/powerpoint/2010/main" val="5654727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20</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43815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Benefit Analysis</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pic>
        <p:nvPicPr>
          <p:cNvPr id="2" name="Picture 1"/>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8781"/>
          <a:stretch/>
        </p:blipFill>
        <p:spPr>
          <a:xfrm>
            <a:off x="2971799" y="1549499"/>
            <a:ext cx="3726615" cy="1539095"/>
          </a:xfrm>
          <a:prstGeom prst="rect">
            <a:avLst/>
          </a:prstGeom>
        </p:spPr>
      </p:pic>
      <p:pic>
        <p:nvPicPr>
          <p:cNvPr id="4" name="Picture 3"/>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981200" y="3005372"/>
            <a:ext cx="6019800" cy="507975"/>
          </a:xfrm>
          <a:prstGeom prst="rect">
            <a:avLst/>
          </a:prstGeom>
        </p:spPr>
      </p:pic>
      <p:sp>
        <p:nvSpPr>
          <p:cNvPr id="5" name="TextBox 4"/>
          <p:cNvSpPr txBox="1"/>
          <p:nvPr/>
        </p:nvSpPr>
        <p:spPr>
          <a:xfrm>
            <a:off x="1219200" y="1657350"/>
            <a:ext cx="909223" cy="400110"/>
          </a:xfrm>
          <a:prstGeom prst="rect">
            <a:avLst/>
          </a:prstGeom>
          <a:noFill/>
        </p:spPr>
        <p:txBody>
          <a:bodyPr wrap="none" rtlCol="0">
            <a:spAutoFit/>
          </a:bodyPr>
          <a:lstStyle/>
          <a:p>
            <a:r>
              <a:rPr lang="en-US" sz="2000" dirty="0" smtClean="0"/>
              <a:t>Hence,</a:t>
            </a:r>
            <a:endParaRPr lang="en-US" sz="2000" dirty="0"/>
          </a:p>
        </p:txBody>
      </p:sp>
    </p:spTree>
    <p:extLst>
      <p:ext uri="{BB962C8B-B14F-4D97-AF65-F5344CB8AC3E}">
        <p14:creationId xmlns:p14="http://schemas.microsoft.com/office/powerpoint/2010/main" val="34731195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21</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43815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Benefit Analysis</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pic>
        <p:nvPicPr>
          <p:cNvPr id="2" name="Picture 1"/>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90800" y="3163802"/>
            <a:ext cx="4419600" cy="234830"/>
          </a:xfrm>
          <a:prstGeom prst="rect">
            <a:avLst/>
          </a:prstGeom>
        </p:spPr>
      </p:pic>
      <p:pic>
        <p:nvPicPr>
          <p:cNvPr id="4" name="Picture 3"/>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24194" y="3678033"/>
            <a:ext cx="6938805" cy="475425"/>
          </a:xfrm>
          <a:prstGeom prst="rect">
            <a:avLst/>
          </a:prstGeom>
        </p:spPr>
      </p:pic>
      <p:sp>
        <p:nvSpPr>
          <p:cNvPr id="12" name="TextBox 11"/>
          <p:cNvSpPr txBox="1"/>
          <p:nvPr/>
        </p:nvSpPr>
        <p:spPr>
          <a:xfrm>
            <a:off x="609310" y="1397778"/>
            <a:ext cx="8458200" cy="1015663"/>
          </a:xfrm>
          <a:prstGeom prst="rect">
            <a:avLst/>
          </a:prstGeom>
          <a:noFill/>
        </p:spPr>
        <p:txBody>
          <a:bodyPr wrap="square" rtlCol="0">
            <a:spAutoFit/>
          </a:bodyPr>
          <a:lstStyle/>
          <a:p>
            <a:pPr algn="just"/>
            <a:r>
              <a:rPr lang="en-US" sz="2000" dirty="0" smtClean="0"/>
              <a:t>For maximizing EP (a continuous function), the first derivative with respect to the decision variable, Q is set at zero.</a:t>
            </a:r>
          </a:p>
          <a:p>
            <a:pPr algn="just"/>
            <a:r>
              <a:rPr lang="en-US" sz="2000" dirty="0" smtClean="0"/>
              <a:t>i.e.</a:t>
            </a:r>
          </a:p>
        </p:txBody>
      </p:sp>
      <p:pic>
        <p:nvPicPr>
          <p:cNvPr id="5" name="Picture 4"/>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276600" y="2344400"/>
            <a:ext cx="2971800" cy="505449"/>
          </a:xfrm>
          <a:prstGeom prst="rect">
            <a:avLst/>
          </a:prstGeom>
        </p:spPr>
      </p:pic>
    </p:spTree>
    <p:extLst>
      <p:ext uri="{BB962C8B-B14F-4D97-AF65-F5344CB8AC3E}">
        <p14:creationId xmlns:p14="http://schemas.microsoft.com/office/powerpoint/2010/main" val="4716212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22</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43815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Benefit Analysis</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12" name="TextBox 11"/>
          <p:cNvSpPr txBox="1"/>
          <p:nvPr/>
        </p:nvSpPr>
        <p:spPr>
          <a:xfrm>
            <a:off x="571903" y="1218849"/>
            <a:ext cx="8458200" cy="1323439"/>
          </a:xfrm>
          <a:prstGeom prst="rect">
            <a:avLst/>
          </a:prstGeom>
          <a:noFill/>
        </p:spPr>
        <p:txBody>
          <a:bodyPr wrap="square" rtlCol="0">
            <a:spAutoFit/>
          </a:bodyPr>
          <a:lstStyle/>
          <a:p>
            <a:pPr algn="just"/>
            <a:r>
              <a:rPr lang="en-US" sz="2000" dirty="0" smtClean="0"/>
              <a:t>where, </a:t>
            </a:r>
            <a:r>
              <a:rPr lang="en-US" sz="2000" dirty="0" smtClean="0">
                <a:latin typeface="Cambria Math" panose="02040503050406030204" pitchFamily="18" charset="0"/>
                <a:ea typeface="Cambria Math" panose="02040503050406030204" pitchFamily="18" charset="0"/>
              </a:rPr>
              <a:t>ML = P – V = </a:t>
            </a:r>
            <a:r>
              <a:rPr lang="en-US" sz="2000" dirty="0" smtClean="0">
                <a:ea typeface="Cambria Math" panose="02040503050406030204" pitchFamily="18" charset="0"/>
              </a:rPr>
              <a:t>Marginal loss</a:t>
            </a:r>
          </a:p>
          <a:p>
            <a:pPr algn="just"/>
            <a:r>
              <a:rPr lang="en-US" sz="2000" dirty="0">
                <a:latin typeface="Cambria Math" panose="02040503050406030204" pitchFamily="18" charset="0"/>
                <a:ea typeface="Cambria Math" panose="02040503050406030204" pitchFamily="18" charset="0"/>
              </a:rPr>
              <a:t> </a:t>
            </a:r>
            <a:r>
              <a:rPr lang="en-US" sz="2000" dirty="0" smtClean="0">
                <a:latin typeface="Cambria Math" panose="02040503050406030204" pitchFamily="18" charset="0"/>
                <a:ea typeface="Cambria Math" panose="02040503050406030204" pitchFamily="18" charset="0"/>
              </a:rPr>
              <a:t>              MP </a:t>
            </a:r>
            <a:r>
              <a:rPr lang="en-US" sz="2000" dirty="0">
                <a:latin typeface="Cambria Math" panose="02040503050406030204" pitchFamily="18" charset="0"/>
                <a:ea typeface="Cambria Math" panose="02040503050406030204" pitchFamily="18" charset="0"/>
              </a:rPr>
              <a:t>= </a:t>
            </a:r>
            <a:r>
              <a:rPr lang="en-US" sz="2000" dirty="0" smtClean="0">
                <a:latin typeface="Cambria Math" panose="02040503050406030204" pitchFamily="18" charset="0"/>
                <a:ea typeface="Cambria Math" panose="02040503050406030204" pitchFamily="18" charset="0"/>
              </a:rPr>
              <a:t>P</a:t>
            </a:r>
            <a:r>
              <a:rPr lang="en-US" sz="1200" dirty="0" smtClean="0">
                <a:latin typeface="Cambria Math" panose="02040503050406030204" pitchFamily="18" charset="0"/>
                <a:ea typeface="Cambria Math" panose="02040503050406030204" pitchFamily="18" charset="0"/>
              </a:rPr>
              <a:t>1</a:t>
            </a:r>
            <a:r>
              <a:rPr lang="en-US" sz="2000" dirty="0" smtClean="0">
                <a:latin typeface="Cambria Math" panose="02040503050406030204" pitchFamily="18" charset="0"/>
                <a:ea typeface="Cambria Math" panose="02040503050406030204" pitchFamily="18" charset="0"/>
              </a:rPr>
              <a:t> </a:t>
            </a:r>
            <a:r>
              <a:rPr lang="en-US" sz="2000" dirty="0">
                <a:latin typeface="Cambria Math" panose="02040503050406030204" pitchFamily="18" charset="0"/>
                <a:ea typeface="Cambria Math" panose="02040503050406030204" pitchFamily="18" charset="0"/>
              </a:rPr>
              <a:t>– </a:t>
            </a:r>
            <a:r>
              <a:rPr lang="en-US" sz="2000" dirty="0" smtClean="0">
                <a:latin typeface="Cambria Math" panose="02040503050406030204" pitchFamily="18" charset="0"/>
                <a:ea typeface="Cambria Math" panose="02040503050406030204" pitchFamily="18" charset="0"/>
              </a:rPr>
              <a:t>P = </a:t>
            </a:r>
            <a:r>
              <a:rPr lang="en-US" sz="2000" dirty="0">
                <a:ea typeface="Cambria Math" panose="02040503050406030204" pitchFamily="18" charset="0"/>
              </a:rPr>
              <a:t>Marginal </a:t>
            </a:r>
            <a:r>
              <a:rPr lang="en-US" sz="2000" dirty="0" smtClean="0">
                <a:ea typeface="Cambria Math" panose="02040503050406030204" pitchFamily="18" charset="0"/>
              </a:rPr>
              <a:t>profit</a:t>
            </a:r>
          </a:p>
          <a:p>
            <a:pPr algn="just"/>
            <a:endParaRPr lang="en-US" sz="2000" dirty="0" smtClean="0">
              <a:ea typeface="Cambria Math" panose="02040503050406030204" pitchFamily="18" charset="0"/>
            </a:endParaRPr>
          </a:p>
          <a:p>
            <a:pPr algn="just"/>
            <a:r>
              <a:rPr lang="en-US" sz="2000" dirty="0" smtClean="0">
                <a:ea typeface="Cambria Math" panose="02040503050406030204" pitchFamily="18" charset="0"/>
              </a:rPr>
              <a:t>Sufficient condition for maximization:</a:t>
            </a:r>
          </a:p>
        </p:txBody>
      </p:sp>
      <p:pic>
        <p:nvPicPr>
          <p:cNvPr id="6" name="Picture 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886199" y="2859710"/>
            <a:ext cx="1371601" cy="526092"/>
          </a:xfrm>
          <a:prstGeom prst="rect">
            <a:avLst/>
          </a:prstGeom>
        </p:spPr>
      </p:pic>
    </p:spTree>
    <p:extLst>
      <p:ext uri="{BB962C8B-B14F-4D97-AF65-F5344CB8AC3E}">
        <p14:creationId xmlns:p14="http://schemas.microsoft.com/office/powerpoint/2010/main" val="26799041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23</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44833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Numerical Example-1</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12" name="TextBox 11"/>
          <p:cNvSpPr txBox="1"/>
          <p:nvPr/>
        </p:nvSpPr>
        <p:spPr>
          <a:xfrm>
            <a:off x="304800" y="1318558"/>
            <a:ext cx="8458200"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ea typeface="Cambria Math" panose="02040503050406030204" pitchFamily="18" charset="0"/>
              </a:rPr>
              <a:t>A merchant wishes to stock Christmas trees for sale during the Christmas season. There is only enough time for a single order. Each tree costs $2.00 and sells for $6.00. Ordering costs are negligible, and unsold trees can be sold for $1.00 as firewood. The merchant must order trees in multiples of ten, and the demand</a:t>
            </a:r>
            <a:r>
              <a:rPr lang="en-US" sz="2000" dirty="0">
                <a:ea typeface="Cambria Math" panose="02040503050406030204" pitchFamily="18" charset="0"/>
              </a:rPr>
              <a:t> </a:t>
            </a:r>
            <a:r>
              <a:rPr lang="en-US" sz="2000" dirty="0" smtClean="0">
                <a:ea typeface="Cambria Math" panose="02040503050406030204" pitchFamily="18" charset="0"/>
              </a:rPr>
              <a:t>distribution during the season is given in table. How many trees should the merchant order?</a:t>
            </a:r>
          </a:p>
        </p:txBody>
      </p:sp>
    </p:spTree>
    <p:extLst>
      <p:ext uri="{BB962C8B-B14F-4D97-AF65-F5344CB8AC3E}">
        <p14:creationId xmlns:p14="http://schemas.microsoft.com/office/powerpoint/2010/main" val="10123340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24</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8575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Numerical Example-1</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graphicFrame>
        <p:nvGraphicFramePr>
          <p:cNvPr id="2" name="Table 1"/>
          <p:cNvGraphicFramePr>
            <a:graphicFrameLocks noGrp="1"/>
          </p:cNvGraphicFramePr>
          <p:nvPr>
            <p:extLst/>
          </p:nvPr>
        </p:nvGraphicFramePr>
        <p:xfrm>
          <a:off x="2057400" y="971550"/>
          <a:ext cx="4724400" cy="3169920"/>
        </p:xfrm>
        <a:graphic>
          <a:graphicData uri="http://schemas.openxmlformats.org/drawingml/2006/table">
            <a:tbl>
              <a:tblPr firstRow="1" bandRow="1">
                <a:tableStyleId>{5940675A-B579-460E-94D1-54222C63F5DA}</a:tableStyleId>
              </a:tblPr>
              <a:tblGrid>
                <a:gridCol w="23622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tblGrid>
              <a:tr h="182880">
                <a:tc>
                  <a:txBody>
                    <a:bodyPr/>
                    <a:lstStyle/>
                    <a:p>
                      <a:pPr algn="ctr"/>
                      <a:r>
                        <a:rPr lang="en-US" sz="2000" b="1" dirty="0" smtClean="0"/>
                        <a:t>Demand</a:t>
                      </a:r>
                      <a:r>
                        <a:rPr lang="en-US" sz="2000" b="1" baseline="0" dirty="0" smtClean="0"/>
                        <a:t> M</a:t>
                      </a:r>
                      <a:endParaRPr lang="en-US" sz="2000" b="1" dirty="0"/>
                    </a:p>
                  </a:txBody>
                  <a:tcPr/>
                </a:tc>
                <a:tc>
                  <a:txBody>
                    <a:bodyPr/>
                    <a:lstStyle/>
                    <a:p>
                      <a:pPr algn="ctr"/>
                      <a:r>
                        <a:rPr lang="en-US" sz="2000" b="1" dirty="0" smtClean="0"/>
                        <a:t>Probability P(M)</a:t>
                      </a:r>
                      <a:endParaRPr lang="en-US" sz="2000" b="1" dirty="0"/>
                    </a:p>
                  </a:txBody>
                  <a:tcPr/>
                </a:tc>
                <a:extLst>
                  <a:ext uri="{0D108BD9-81ED-4DB2-BD59-A6C34878D82A}">
                    <a16:rowId xmlns:a16="http://schemas.microsoft.com/office/drawing/2014/main" val="10000"/>
                  </a:ext>
                </a:extLst>
              </a:tr>
              <a:tr h="248920">
                <a:tc>
                  <a:txBody>
                    <a:bodyPr/>
                    <a:lstStyle/>
                    <a:p>
                      <a:pPr algn="ctr"/>
                      <a:r>
                        <a:rPr lang="en-US" sz="2000" b="1" dirty="0" smtClean="0"/>
                        <a:t>10</a:t>
                      </a:r>
                      <a:endParaRPr lang="en-US" sz="2000" b="1" dirty="0"/>
                    </a:p>
                  </a:txBody>
                  <a:tcPr/>
                </a:tc>
                <a:tc>
                  <a:txBody>
                    <a:bodyPr/>
                    <a:lstStyle/>
                    <a:p>
                      <a:pPr algn="ctr"/>
                      <a:r>
                        <a:rPr lang="en-US" sz="2000" b="1" dirty="0" smtClean="0"/>
                        <a:t>0.10</a:t>
                      </a:r>
                      <a:endParaRPr lang="en-US" sz="2000" b="1" dirty="0"/>
                    </a:p>
                  </a:txBody>
                  <a:tcPr/>
                </a:tc>
                <a:extLst>
                  <a:ext uri="{0D108BD9-81ED-4DB2-BD59-A6C34878D82A}">
                    <a16:rowId xmlns:a16="http://schemas.microsoft.com/office/drawing/2014/main" val="10001"/>
                  </a:ext>
                </a:extLst>
              </a:tr>
              <a:tr h="203200">
                <a:tc>
                  <a:txBody>
                    <a:bodyPr/>
                    <a:lstStyle/>
                    <a:p>
                      <a:pPr algn="ctr"/>
                      <a:r>
                        <a:rPr lang="en-US" sz="2000" b="1" dirty="0" smtClean="0"/>
                        <a:t>20</a:t>
                      </a:r>
                      <a:endParaRPr lang="en-US" sz="2000" b="1" dirty="0"/>
                    </a:p>
                  </a:txBody>
                  <a:tcPr/>
                </a:tc>
                <a:tc>
                  <a:txBody>
                    <a:bodyPr/>
                    <a:lstStyle/>
                    <a:p>
                      <a:pPr algn="ctr"/>
                      <a:r>
                        <a:rPr lang="en-US" sz="2000" b="1" dirty="0" smtClean="0"/>
                        <a:t>0.10</a:t>
                      </a:r>
                      <a:endParaRPr lang="en-US" sz="2000" b="1" dirty="0"/>
                    </a:p>
                  </a:txBody>
                  <a:tcPr/>
                </a:tc>
                <a:extLst>
                  <a:ext uri="{0D108BD9-81ED-4DB2-BD59-A6C34878D82A}">
                    <a16:rowId xmlns:a16="http://schemas.microsoft.com/office/drawing/2014/main" val="10002"/>
                  </a:ext>
                </a:extLst>
              </a:tr>
              <a:tr h="233680">
                <a:tc>
                  <a:txBody>
                    <a:bodyPr/>
                    <a:lstStyle/>
                    <a:p>
                      <a:pPr algn="ctr"/>
                      <a:r>
                        <a:rPr lang="en-US" sz="2000" b="1" dirty="0" smtClean="0"/>
                        <a:t>30</a:t>
                      </a:r>
                      <a:endParaRPr lang="en-US" sz="2000" b="1" dirty="0"/>
                    </a:p>
                  </a:txBody>
                  <a:tcPr/>
                </a:tc>
                <a:tc>
                  <a:txBody>
                    <a:bodyPr/>
                    <a:lstStyle/>
                    <a:p>
                      <a:pPr algn="ctr"/>
                      <a:r>
                        <a:rPr lang="en-US" sz="2000" b="1" dirty="0" smtClean="0"/>
                        <a:t>0.20</a:t>
                      </a:r>
                      <a:endParaRPr lang="en-US" sz="2000" b="1" dirty="0"/>
                    </a:p>
                  </a:txBody>
                  <a:tcPr/>
                </a:tc>
                <a:extLst>
                  <a:ext uri="{0D108BD9-81ED-4DB2-BD59-A6C34878D82A}">
                    <a16:rowId xmlns:a16="http://schemas.microsoft.com/office/drawing/2014/main" val="10003"/>
                  </a:ext>
                </a:extLst>
              </a:tr>
              <a:tr h="187960">
                <a:tc>
                  <a:txBody>
                    <a:bodyPr/>
                    <a:lstStyle/>
                    <a:p>
                      <a:pPr algn="ctr"/>
                      <a:r>
                        <a:rPr lang="en-US" sz="2000" b="1" dirty="0" smtClean="0"/>
                        <a:t>40</a:t>
                      </a:r>
                      <a:endParaRPr lang="en-US" sz="2000" b="1" dirty="0"/>
                    </a:p>
                  </a:txBody>
                  <a:tcPr/>
                </a:tc>
                <a:tc>
                  <a:txBody>
                    <a:bodyPr/>
                    <a:lstStyle/>
                    <a:p>
                      <a:pPr algn="ctr"/>
                      <a:r>
                        <a:rPr lang="en-US" sz="2000" b="1" dirty="0" smtClean="0"/>
                        <a:t>0.35</a:t>
                      </a:r>
                      <a:endParaRPr lang="en-US" sz="2000" b="1" dirty="0"/>
                    </a:p>
                  </a:txBody>
                  <a:tcPr/>
                </a:tc>
                <a:extLst>
                  <a:ext uri="{0D108BD9-81ED-4DB2-BD59-A6C34878D82A}">
                    <a16:rowId xmlns:a16="http://schemas.microsoft.com/office/drawing/2014/main" val="10004"/>
                  </a:ext>
                </a:extLst>
              </a:tr>
              <a:tr h="218440">
                <a:tc>
                  <a:txBody>
                    <a:bodyPr/>
                    <a:lstStyle/>
                    <a:p>
                      <a:pPr algn="ctr"/>
                      <a:r>
                        <a:rPr lang="en-US" sz="2000" b="1" dirty="0" smtClean="0"/>
                        <a:t>50</a:t>
                      </a:r>
                      <a:endParaRPr lang="en-US" sz="2000" b="1" dirty="0"/>
                    </a:p>
                  </a:txBody>
                  <a:tcPr/>
                </a:tc>
                <a:tc>
                  <a:txBody>
                    <a:bodyPr/>
                    <a:lstStyle/>
                    <a:p>
                      <a:pPr algn="ctr"/>
                      <a:r>
                        <a:rPr lang="en-US" sz="2000" b="1" dirty="0" smtClean="0"/>
                        <a:t>0.15</a:t>
                      </a:r>
                      <a:endParaRPr lang="en-US" sz="2000" b="1" dirty="0"/>
                    </a:p>
                  </a:txBody>
                  <a:tcPr/>
                </a:tc>
                <a:extLst>
                  <a:ext uri="{0D108BD9-81ED-4DB2-BD59-A6C34878D82A}">
                    <a16:rowId xmlns:a16="http://schemas.microsoft.com/office/drawing/2014/main" val="10005"/>
                  </a:ext>
                </a:extLst>
              </a:tr>
              <a:tr h="248920">
                <a:tc>
                  <a:txBody>
                    <a:bodyPr/>
                    <a:lstStyle/>
                    <a:p>
                      <a:pPr algn="ctr"/>
                      <a:r>
                        <a:rPr lang="en-US" sz="2000" b="1" dirty="0" smtClean="0"/>
                        <a:t>60</a:t>
                      </a:r>
                      <a:endParaRPr lang="en-US" sz="2000" b="1" dirty="0"/>
                    </a:p>
                  </a:txBody>
                  <a:tcPr/>
                </a:tc>
                <a:tc>
                  <a:txBody>
                    <a:bodyPr/>
                    <a:lstStyle/>
                    <a:p>
                      <a:pPr algn="ctr"/>
                      <a:r>
                        <a:rPr lang="en-US" sz="2000" b="1" dirty="0" smtClean="0"/>
                        <a:t>0.10</a:t>
                      </a:r>
                      <a:endParaRPr lang="en-US" sz="2000" b="1" dirty="0"/>
                    </a:p>
                  </a:txBody>
                  <a:tcPr/>
                </a:tc>
                <a:extLst>
                  <a:ext uri="{0D108BD9-81ED-4DB2-BD59-A6C34878D82A}">
                    <a16:rowId xmlns:a16="http://schemas.microsoft.com/office/drawing/2014/main" val="10006"/>
                  </a:ext>
                </a:extLst>
              </a:tr>
              <a:tr h="248920">
                <a:tc>
                  <a:txBody>
                    <a:bodyPr/>
                    <a:lstStyle/>
                    <a:p>
                      <a:pPr algn="ctr"/>
                      <a:endParaRPr lang="en-US" sz="2000" b="1" dirty="0"/>
                    </a:p>
                  </a:txBody>
                  <a:tcPr/>
                </a:tc>
                <a:tc>
                  <a:txBody>
                    <a:bodyPr/>
                    <a:lstStyle/>
                    <a:p>
                      <a:pPr algn="ctr"/>
                      <a:r>
                        <a:rPr lang="en-US" sz="2000" b="1" dirty="0" smtClean="0"/>
                        <a:t>1.00</a:t>
                      </a:r>
                      <a:endParaRPr lang="en-US" sz="2000" b="1" dirty="0"/>
                    </a:p>
                  </a:txBody>
                  <a:tcPr>
                    <a:solidFill>
                      <a:schemeClr val="tx1">
                        <a:lumMod val="50000"/>
                        <a:lumOff val="50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9675344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25</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8575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Solution</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4" name="TextBox 3"/>
          <p:cNvSpPr txBox="1"/>
          <p:nvPr/>
        </p:nvSpPr>
        <p:spPr>
          <a:xfrm>
            <a:off x="457200" y="1123950"/>
            <a:ext cx="8229600"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A payoff matrix is developed with the profit from each strategy and state of nature. The Expected value of each strategy is obtained by multiplying its probabilities of occurrence by the values of its outcomes and summing the products. The final selection is based on the strategy with the highest expected value. The best strategy is to order 50 trees with the expected value of $127.50</a:t>
            </a:r>
            <a:endParaRPr lang="en-US" sz="2000" dirty="0"/>
          </a:p>
        </p:txBody>
      </p:sp>
    </p:spTree>
    <p:extLst>
      <p:ext uri="{BB962C8B-B14F-4D97-AF65-F5344CB8AC3E}">
        <p14:creationId xmlns:p14="http://schemas.microsoft.com/office/powerpoint/2010/main" val="10534635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26</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8575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Solution</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graphicFrame>
        <p:nvGraphicFramePr>
          <p:cNvPr id="2" name="Table 1"/>
          <p:cNvGraphicFramePr>
            <a:graphicFrameLocks noGrp="1"/>
          </p:cNvGraphicFramePr>
          <p:nvPr>
            <p:extLst/>
          </p:nvPr>
        </p:nvGraphicFramePr>
        <p:xfrm>
          <a:off x="533400" y="761932"/>
          <a:ext cx="8153400" cy="3169920"/>
        </p:xfrm>
        <a:graphic>
          <a:graphicData uri="http://schemas.openxmlformats.org/drawingml/2006/table">
            <a:tbl>
              <a:tblPr firstRow="1" bandRow="1">
                <a:tableStyleId>{5940675A-B579-460E-94D1-54222C63F5DA}</a:tableStyleId>
              </a:tblPr>
              <a:tblGrid>
                <a:gridCol w="11430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34999">
                  <a:extLst>
                    <a:ext uri="{9D8B030D-6E8A-4147-A177-3AD203B41FA5}">
                      <a16:colId xmlns:a16="http://schemas.microsoft.com/office/drawing/2014/main" val="20005"/>
                    </a:ext>
                  </a:extLst>
                </a:gridCol>
                <a:gridCol w="634153">
                  <a:extLst>
                    <a:ext uri="{9D8B030D-6E8A-4147-A177-3AD203B41FA5}">
                      <a16:colId xmlns:a16="http://schemas.microsoft.com/office/drawing/2014/main" val="20006"/>
                    </a:ext>
                  </a:extLst>
                </a:gridCol>
                <a:gridCol w="634153">
                  <a:extLst>
                    <a:ext uri="{9D8B030D-6E8A-4147-A177-3AD203B41FA5}">
                      <a16:colId xmlns:a16="http://schemas.microsoft.com/office/drawing/2014/main" val="20007"/>
                    </a:ext>
                  </a:extLst>
                </a:gridCol>
                <a:gridCol w="1449495">
                  <a:extLst>
                    <a:ext uri="{9D8B030D-6E8A-4147-A177-3AD203B41FA5}">
                      <a16:colId xmlns:a16="http://schemas.microsoft.com/office/drawing/2014/main" val="20008"/>
                    </a:ext>
                  </a:extLst>
                </a:gridCol>
              </a:tblGrid>
              <a:tr h="370840">
                <a:tc rowSpan="2">
                  <a:txBody>
                    <a:bodyPr/>
                    <a:lstStyle/>
                    <a:p>
                      <a:pPr algn="ctr"/>
                      <a:r>
                        <a:rPr lang="en-US" sz="2000" b="1" dirty="0" smtClean="0"/>
                        <a:t>Order</a:t>
                      </a:r>
                    </a:p>
                    <a:p>
                      <a:pPr algn="ctr"/>
                      <a:r>
                        <a:rPr lang="en-US" sz="2000" b="1" dirty="0" smtClean="0"/>
                        <a:t>Strategy</a:t>
                      </a:r>
                      <a:endParaRPr lang="en-US" sz="2000" b="1" dirty="0"/>
                    </a:p>
                  </a:txBody>
                  <a:tcPr anchor="ctr"/>
                </a:tc>
                <a:tc>
                  <a:txBody>
                    <a:bodyPr/>
                    <a:lstStyle/>
                    <a:p>
                      <a:pPr algn="ctr"/>
                      <a:r>
                        <a:rPr lang="en-US" sz="2000" b="1" dirty="0" smtClean="0"/>
                        <a:t>Probability</a:t>
                      </a:r>
                      <a:endParaRPr lang="en-US" sz="2000" b="1" dirty="0"/>
                    </a:p>
                  </a:txBody>
                  <a:tcPr anchor="ctr"/>
                </a:tc>
                <a:tc>
                  <a:txBody>
                    <a:bodyPr/>
                    <a:lstStyle/>
                    <a:p>
                      <a:pPr algn="ctr"/>
                      <a:r>
                        <a:rPr lang="en-US" sz="2000" dirty="0" smtClean="0"/>
                        <a:t>0.10</a:t>
                      </a:r>
                      <a:endParaRPr lang="en-US" sz="2000" dirty="0"/>
                    </a:p>
                  </a:txBody>
                  <a:tcPr anchor="ctr"/>
                </a:tc>
                <a:tc>
                  <a:txBody>
                    <a:bodyPr/>
                    <a:lstStyle/>
                    <a:p>
                      <a:pPr algn="ctr"/>
                      <a:r>
                        <a:rPr lang="en-US" sz="2000" dirty="0" smtClean="0"/>
                        <a:t>0.10</a:t>
                      </a:r>
                      <a:endParaRPr lang="en-US" sz="2000" dirty="0"/>
                    </a:p>
                  </a:txBody>
                  <a:tcPr anchor="ctr"/>
                </a:tc>
                <a:tc>
                  <a:txBody>
                    <a:bodyPr/>
                    <a:lstStyle/>
                    <a:p>
                      <a:pPr algn="ctr"/>
                      <a:r>
                        <a:rPr lang="en-US" sz="2000" dirty="0" smtClean="0"/>
                        <a:t>0.20</a:t>
                      </a:r>
                      <a:endParaRPr lang="en-US" sz="2000" dirty="0"/>
                    </a:p>
                  </a:txBody>
                  <a:tcPr anchor="ctr"/>
                </a:tc>
                <a:tc>
                  <a:txBody>
                    <a:bodyPr/>
                    <a:lstStyle/>
                    <a:p>
                      <a:pPr algn="ctr"/>
                      <a:r>
                        <a:rPr lang="en-US" sz="2000" dirty="0" smtClean="0"/>
                        <a:t>0.35</a:t>
                      </a:r>
                      <a:endParaRPr lang="en-US" sz="2000" dirty="0"/>
                    </a:p>
                  </a:txBody>
                  <a:tcPr anchor="ctr"/>
                </a:tc>
                <a:tc>
                  <a:txBody>
                    <a:bodyPr/>
                    <a:lstStyle/>
                    <a:p>
                      <a:pPr algn="ctr"/>
                      <a:r>
                        <a:rPr lang="en-US" sz="2000" dirty="0" smtClean="0"/>
                        <a:t>0.15</a:t>
                      </a:r>
                      <a:endParaRPr lang="en-US" sz="2000" dirty="0"/>
                    </a:p>
                  </a:txBody>
                  <a:tcPr anchor="ctr"/>
                </a:tc>
                <a:tc>
                  <a:txBody>
                    <a:bodyPr/>
                    <a:lstStyle/>
                    <a:p>
                      <a:pPr algn="ctr"/>
                      <a:r>
                        <a:rPr lang="en-US" sz="2000" dirty="0" smtClean="0"/>
                        <a:t>0.10</a:t>
                      </a:r>
                      <a:endParaRPr lang="en-US" sz="2000" dirty="0"/>
                    </a:p>
                  </a:txBody>
                  <a:tcPr anchor="ctr"/>
                </a:tc>
                <a:tc rowSpan="2">
                  <a:txBody>
                    <a:bodyPr/>
                    <a:lstStyle/>
                    <a:p>
                      <a:pPr algn="ctr"/>
                      <a:r>
                        <a:rPr lang="en-US" sz="2000" b="1" dirty="0" smtClean="0"/>
                        <a:t>Expected Value($)</a:t>
                      </a:r>
                      <a:endParaRPr lang="en-US" sz="2000" b="1" dirty="0"/>
                    </a:p>
                  </a:txBody>
                  <a:tcPr anchor="ctr"/>
                </a:tc>
                <a:extLst>
                  <a:ext uri="{0D108BD9-81ED-4DB2-BD59-A6C34878D82A}">
                    <a16:rowId xmlns:a16="http://schemas.microsoft.com/office/drawing/2014/main" val="10000"/>
                  </a:ext>
                </a:extLst>
              </a:tr>
              <a:tr h="370840">
                <a:tc vMerge="1">
                  <a:txBody>
                    <a:bodyPr/>
                    <a:lstStyle/>
                    <a:p>
                      <a:endParaRPr lang="en-US" dirty="0"/>
                    </a:p>
                  </a:txBody>
                  <a:tcPr/>
                </a:tc>
                <a:tc>
                  <a:txBody>
                    <a:bodyPr/>
                    <a:lstStyle/>
                    <a:p>
                      <a:pPr algn="ctr" defTabSz="973138"/>
                      <a:r>
                        <a:rPr lang="en-US" sz="2000" b="1" dirty="0" smtClean="0"/>
                        <a:t>Demand </a:t>
                      </a:r>
                      <a:endParaRPr lang="en-US" sz="2000" b="1" dirty="0"/>
                    </a:p>
                  </a:txBody>
                  <a:tcPr anchor="ctr"/>
                </a:tc>
                <a:tc>
                  <a:txBody>
                    <a:bodyPr/>
                    <a:lstStyle/>
                    <a:p>
                      <a:pPr algn="ctr"/>
                      <a:r>
                        <a:rPr lang="en-US" sz="2000" dirty="0" smtClean="0"/>
                        <a:t>10</a:t>
                      </a:r>
                      <a:endParaRPr lang="en-US" sz="2000" dirty="0"/>
                    </a:p>
                  </a:txBody>
                  <a:tcPr anchor="ctr"/>
                </a:tc>
                <a:tc>
                  <a:txBody>
                    <a:bodyPr/>
                    <a:lstStyle/>
                    <a:p>
                      <a:pPr algn="ctr"/>
                      <a:r>
                        <a:rPr lang="en-US" sz="2000" dirty="0" smtClean="0"/>
                        <a:t>20</a:t>
                      </a:r>
                      <a:endParaRPr lang="en-US" sz="2000" dirty="0"/>
                    </a:p>
                  </a:txBody>
                  <a:tcPr anchor="ctr"/>
                </a:tc>
                <a:tc>
                  <a:txBody>
                    <a:bodyPr/>
                    <a:lstStyle/>
                    <a:p>
                      <a:pPr algn="ctr"/>
                      <a:r>
                        <a:rPr lang="en-US" sz="2000" dirty="0" smtClean="0"/>
                        <a:t>30</a:t>
                      </a:r>
                      <a:endParaRPr lang="en-US" sz="2000" dirty="0"/>
                    </a:p>
                  </a:txBody>
                  <a:tcPr anchor="ctr"/>
                </a:tc>
                <a:tc>
                  <a:txBody>
                    <a:bodyPr/>
                    <a:lstStyle/>
                    <a:p>
                      <a:pPr algn="ctr"/>
                      <a:r>
                        <a:rPr lang="en-US" sz="2000" dirty="0" smtClean="0"/>
                        <a:t>40</a:t>
                      </a:r>
                      <a:endParaRPr lang="en-US" sz="2000" dirty="0"/>
                    </a:p>
                  </a:txBody>
                  <a:tcPr anchor="ctr"/>
                </a:tc>
                <a:tc>
                  <a:txBody>
                    <a:bodyPr/>
                    <a:lstStyle/>
                    <a:p>
                      <a:pPr algn="ctr"/>
                      <a:r>
                        <a:rPr lang="en-US" sz="2000" dirty="0" smtClean="0"/>
                        <a:t>50</a:t>
                      </a:r>
                      <a:endParaRPr lang="en-US" sz="2000" dirty="0"/>
                    </a:p>
                  </a:txBody>
                  <a:tcPr anchor="ctr"/>
                </a:tc>
                <a:tc>
                  <a:txBody>
                    <a:bodyPr/>
                    <a:lstStyle/>
                    <a:p>
                      <a:pPr algn="ctr"/>
                      <a:r>
                        <a:rPr lang="en-US" sz="2000" dirty="0" smtClean="0"/>
                        <a:t>60</a:t>
                      </a:r>
                      <a:endParaRPr lang="en-US" sz="2000" dirty="0"/>
                    </a:p>
                  </a:txBody>
                  <a:tcPr anchor="ctr"/>
                </a:tc>
                <a:tc vMerge="1">
                  <a:txBody>
                    <a:bodyPr/>
                    <a:lstStyle/>
                    <a:p>
                      <a:endParaRPr lang="en-US" dirty="0"/>
                    </a:p>
                  </a:txBody>
                  <a:tcPr/>
                </a:tc>
                <a:extLst>
                  <a:ext uri="{0D108BD9-81ED-4DB2-BD59-A6C34878D82A}">
                    <a16:rowId xmlns:a16="http://schemas.microsoft.com/office/drawing/2014/main" val="10001"/>
                  </a:ext>
                </a:extLst>
              </a:tr>
              <a:tr h="370840">
                <a:tc>
                  <a:txBody>
                    <a:bodyPr/>
                    <a:lstStyle/>
                    <a:p>
                      <a:pPr algn="ctr"/>
                      <a:r>
                        <a:rPr lang="en-US" sz="2000" b="0" dirty="0" smtClean="0"/>
                        <a:t>10</a:t>
                      </a:r>
                      <a:endParaRPr lang="en-US" sz="2000" b="0" dirty="0"/>
                    </a:p>
                  </a:txBody>
                  <a:tcPr anchor="ctr"/>
                </a:tc>
                <a:tc>
                  <a:txBody>
                    <a:bodyPr/>
                    <a:lstStyle/>
                    <a:p>
                      <a:pPr algn="ctr"/>
                      <a:endParaRPr lang="en-US" sz="2000"/>
                    </a:p>
                  </a:txBody>
                  <a:tcPr anchor="ctr"/>
                </a:tc>
                <a:tc>
                  <a:txBody>
                    <a:bodyPr/>
                    <a:lstStyle/>
                    <a:p>
                      <a:pPr algn="ctr"/>
                      <a:r>
                        <a:rPr lang="en-US" sz="2000" dirty="0" smtClean="0"/>
                        <a:t>40</a:t>
                      </a:r>
                      <a:endParaRPr lang="en-US" sz="2000" dirty="0"/>
                    </a:p>
                  </a:txBody>
                  <a:tcPr anchor="ctr"/>
                </a:tc>
                <a:tc>
                  <a:txBody>
                    <a:bodyPr/>
                    <a:lstStyle/>
                    <a:p>
                      <a:pPr algn="ctr"/>
                      <a:r>
                        <a:rPr lang="en-US" sz="2000" smtClean="0"/>
                        <a:t>40</a:t>
                      </a:r>
                      <a:endParaRPr lang="en-US" sz="2000" dirty="0"/>
                    </a:p>
                  </a:txBody>
                  <a:tcPr anchor="ctr"/>
                </a:tc>
                <a:tc>
                  <a:txBody>
                    <a:bodyPr/>
                    <a:lstStyle/>
                    <a:p>
                      <a:pPr algn="ctr"/>
                      <a:r>
                        <a:rPr lang="en-US" sz="2000" smtClean="0"/>
                        <a:t>40</a:t>
                      </a:r>
                      <a:endParaRPr lang="en-US" sz="2000" dirty="0"/>
                    </a:p>
                  </a:txBody>
                  <a:tcPr anchor="ctr"/>
                </a:tc>
                <a:tc>
                  <a:txBody>
                    <a:bodyPr/>
                    <a:lstStyle/>
                    <a:p>
                      <a:pPr algn="ctr"/>
                      <a:r>
                        <a:rPr lang="en-US" sz="2000" smtClean="0"/>
                        <a:t>40</a:t>
                      </a:r>
                      <a:endParaRPr lang="en-US" sz="2000" dirty="0"/>
                    </a:p>
                  </a:txBody>
                  <a:tcPr anchor="ctr"/>
                </a:tc>
                <a:tc>
                  <a:txBody>
                    <a:bodyPr/>
                    <a:lstStyle/>
                    <a:p>
                      <a:pPr algn="ctr"/>
                      <a:r>
                        <a:rPr lang="en-US" sz="2000" smtClean="0"/>
                        <a:t>40</a:t>
                      </a:r>
                      <a:endParaRPr lang="en-US" sz="2000" dirty="0"/>
                    </a:p>
                  </a:txBody>
                  <a:tcPr anchor="ctr"/>
                </a:tc>
                <a:tc>
                  <a:txBody>
                    <a:bodyPr/>
                    <a:lstStyle/>
                    <a:p>
                      <a:pPr algn="ctr"/>
                      <a:r>
                        <a:rPr lang="en-US" sz="2000" smtClean="0"/>
                        <a:t>40</a:t>
                      </a:r>
                      <a:endParaRPr lang="en-US" sz="2000" dirty="0"/>
                    </a:p>
                  </a:txBody>
                  <a:tcPr anchor="ctr"/>
                </a:tc>
                <a:tc>
                  <a:txBody>
                    <a:bodyPr/>
                    <a:lstStyle/>
                    <a:p>
                      <a:pPr algn="ctr"/>
                      <a:r>
                        <a:rPr lang="en-US" sz="2000" dirty="0" smtClean="0"/>
                        <a:t>40.00</a:t>
                      </a:r>
                      <a:endParaRPr lang="en-US" sz="2000" dirty="0"/>
                    </a:p>
                  </a:txBody>
                  <a:tcPr anchor="ctr"/>
                </a:tc>
                <a:extLst>
                  <a:ext uri="{0D108BD9-81ED-4DB2-BD59-A6C34878D82A}">
                    <a16:rowId xmlns:a16="http://schemas.microsoft.com/office/drawing/2014/main" val="10002"/>
                  </a:ext>
                </a:extLst>
              </a:tr>
              <a:tr h="370840">
                <a:tc>
                  <a:txBody>
                    <a:bodyPr/>
                    <a:lstStyle/>
                    <a:p>
                      <a:pPr algn="ctr"/>
                      <a:r>
                        <a:rPr lang="en-US" sz="2000" dirty="0" smtClean="0"/>
                        <a:t>20</a:t>
                      </a:r>
                      <a:endParaRPr lang="en-US" sz="2000" dirty="0"/>
                    </a:p>
                  </a:txBody>
                  <a:tcPr anchor="ctr"/>
                </a:tc>
                <a:tc>
                  <a:txBody>
                    <a:bodyPr/>
                    <a:lstStyle/>
                    <a:p>
                      <a:pPr algn="ctr"/>
                      <a:endParaRPr lang="en-US" sz="2000"/>
                    </a:p>
                  </a:txBody>
                  <a:tcPr anchor="ctr"/>
                </a:tc>
                <a:tc>
                  <a:txBody>
                    <a:bodyPr/>
                    <a:lstStyle/>
                    <a:p>
                      <a:pPr algn="ctr"/>
                      <a:r>
                        <a:rPr lang="en-US" sz="2000" dirty="0" smtClean="0"/>
                        <a:t>30</a:t>
                      </a:r>
                      <a:endParaRPr lang="en-US" sz="2000" dirty="0"/>
                    </a:p>
                  </a:txBody>
                  <a:tcPr anchor="ctr"/>
                </a:tc>
                <a:tc>
                  <a:txBody>
                    <a:bodyPr/>
                    <a:lstStyle/>
                    <a:p>
                      <a:pPr algn="ctr"/>
                      <a:r>
                        <a:rPr lang="en-US" sz="2000" dirty="0" smtClean="0"/>
                        <a:t>80</a:t>
                      </a:r>
                      <a:endParaRPr lang="en-US" sz="2000" dirty="0"/>
                    </a:p>
                  </a:txBody>
                  <a:tcPr anchor="ctr"/>
                </a:tc>
                <a:tc>
                  <a:txBody>
                    <a:bodyPr/>
                    <a:lstStyle/>
                    <a:p>
                      <a:pPr algn="ctr"/>
                      <a:r>
                        <a:rPr lang="en-US" sz="2000" smtClean="0"/>
                        <a:t>80</a:t>
                      </a:r>
                      <a:endParaRPr lang="en-US" sz="2000" dirty="0"/>
                    </a:p>
                  </a:txBody>
                  <a:tcPr anchor="ctr"/>
                </a:tc>
                <a:tc>
                  <a:txBody>
                    <a:bodyPr/>
                    <a:lstStyle/>
                    <a:p>
                      <a:pPr algn="ctr"/>
                      <a:r>
                        <a:rPr lang="en-US" sz="2000" smtClean="0"/>
                        <a:t>80</a:t>
                      </a:r>
                      <a:endParaRPr lang="en-US" sz="2000" dirty="0"/>
                    </a:p>
                  </a:txBody>
                  <a:tcPr anchor="ctr"/>
                </a:tc>
                <a:tc>
                  <a:txBody>
                    <a:bodyPr/>
                    <a:lstStyle/>
                    <a:p>
                      <a:pPr algn="ctr"/>
                      <a:r>
                        <a:rPr lang="en-US" sz="2000" smtClean="0"/>
                        <a:t>80</a:t>
                      </a:r>
                      <a:endParaRPr lang="en-US" sz="2000" dirty="0"/>
                    </a:p>
                  </a:txBody>
                  <a:tcPr anchor="ctr"/>
                </a:tc>
                <a:tc>
                  <a:txBody>
                    <a:bodyPr/>
                    <a:lstStyle/>
                    <a:p>
                      <a:pPr algn="ctr"/>
                      <a:r>
                        <a:rPr lang="en-US" sz="2000" dirty="0" smtClean="0"/>
                        <a:t>80</a:t>
                      </a:r>
                      <a:endParaRPr lang="en-US" sz="2000" dirty="0"/>
                    </a:p>
                  </a:txBody>
                  <a:tcPr anchor="ctr"/>
                </a:tc>
                <a:tc>
                  <a:txBody>
                    <a:bodyPr/>
                    <a:lstStyle/>
                    <a:p>
                      <a:pPr algn="ctr"/>
                      <a:r>
                        <a:rPr lang="en-US" sz="2000" dirty="0" smtClean="0"/>
                        <a:t>75.00</a:t>
                      </a:r>
                      <a:endParaRPr lang="en-US" sz="2000" dirty="0"/>
                    </a:p>
                  </a:txBody>
                  <a:tcPr anchor="ctr"/>
                </a:tc>
                <a:extLst>
                  <a:ext uri="{0D108BD9-81ED-4DB2-BD59-A6C34878D82A}">
                    <a16:rowId xmlns:a16="http://schemas.microsoft.com/office/drawing/2014/main" val="10003"/>
                  </a:ext>
                </a:extLst>
              </a:tr>
              <a:tr h="370840">
                <a:tc>
                  <a:txBody>
                    <a:bodyPr/>
                    <a:lstStyle/>
                    <a:p>
                      <a:pPr algn="ctr"/>
                      <a:r>
                        <a:rPr lang="en-US" sz="2000" dirty="0" smtClean="0"/>
                        <a:t>30</a:t>
                      </a:r>
                      <a:endParaRPr lang="en-US" sz="2000" dirty="0"/>
                    </a:p>
                  </a:txBody>
                  <a:tcPr anchor="ctr"/>
                </a:tc>
                <a:tc>
                  <a:txBody>
                    <a:bodyPr/>
                    <a:lstStyle/>
                    <a:p>
                      <a:pPr algn="ctr"/>
                      <a:endParaRPr lang="en-US" sz="2000"/>
                    </a:p>
                  </a:txBody>
                  <a:tcPr anchor="ctr"/>
                </a:tc>
                <a:tc>
                  <a:txBody>
                    <a:bodyPr/>
                    <a:lstStyle/>
                    <a:p>
                      <a:pPr algn="ctr"/>
                      <a:r>
                        <a:rPr lang="en-US" sz="2000" dirty="0" smtClean="0"/>
                        <a:t>20</a:t>
                      </a:r>
                      <a:endParaRPr lang="en-US" sz="2000" dirty="0"/>
                    </a:p>
                  </a:txBody>
                  <a:tcPr anchor="ctr"/>
                </a:tc>
                <a:tc>
                  <a:txBody>
                    <a:bodyPr/>
                    <a:lstStyle/>
                    <a:p>
                      <a:pPr algn="ctr"/>
                      <a:r>
                        <a:rPr lang="en-US" sz="2000" dirty="0" smtClean="0"/>
                        <a:t>70</a:t>
                      </a:r>
                      <a:endParaRPr lang="en-US" sz="2000" dirty="0"/>
                    </a:p>
                  </a:txBody>
                  <a:tcPr anchor="ctr"/>
                </a:tc>
                <a:tc>
                  <a:txBody>
                    <a:bodyPr/>
                    <a:lstStyle/>
                    <a:p>
                      <a:pPr algn="ctr"/>
                      <a:r>
                        <a:rPr lang="en-US" sz="2000" b="0" dirty="0" smtClean="0"/>
                        <a:t>120</a:t>
                      </a:r>
                      <a:endParaRPr lang="en-US" sz="2000" b="0" dirty="0"/>
                    </a:p>
                  </a:txBody>
                  <a:tcPr anchor="ctr"/>
                </a:tc>
                <a:tc>
                  <a:txBody>
                    <a:bodyPr/>
                    <a:lstStyle/>
                    <a:p>
                      <a:pPr algn="ctr"/>
                      <a:r>
                        <a:rPr lang="en-US" sz="2000" b="0" smtClean="0"/>
                        <a:t>120</a:t>
                      </a:r>
                      <a:endParaRPr lang="en-US" sz="2000" b="0" dirty="0"/>
                    </a:p>
                  </a:txBody>
                  <a:tcPr anchor="ctr"/>
                </a:tc>
                <a:tc>
                  <a:txBody>
                    <a:bodyPr/>
                    <a:lstStyle/>
                    <a:p>
                      <a:pPr algn="ctr"/>
                      <a:r>
                        <a:rPr lang="en-US" sz="2000" b="0" smtClean="0"/>
                        <a:t>120</a:t>
                      </a:r>
                      <a:endParaRPr lang="en-US" sz="2000" b="0" dirty="0"/>
                    </a:p>
                  </a:txBody>
                  <a:tcPr anchor="ctr"/>
                </a:tc>
                <a:tc>
                  <a:txBody>
                    <a:bodyPr/>
                    <a:lstStyle/>
                    <a:p>
                      <a:pPr algn="ctr"/>
                      <a:r>
                        <a:rPr lang="en-US" sz="2000" b="0" dirty="0" smtClean="0"/>
                        <a:t>120</a:t>
                      </a:r>
                      <a:endParaRPr lang="en-US" sz="2000" b="0" dirty="0"/>
                    </a:p>
                  </a:txBody>
                  <a:tcPr anchor="ctr"/>
                </a:tc>
                <a:tc>
                  <a:txBody>
                    <a:bodyPr/>
                    <a:lstStyle/>
                    <a:p>
                      <a:pPr algn="ctr"/>
                      <a:r>
                        <a:rPr lang="en-US" sz="2000" dirty="0" smtClean="0"/>
                        <a:t>105.00</a:t>
                      </a:r>
                      <a:endParaRPr lang="en-US" sz="2000" dirty="0"/>
                    </a:p>
                  </a:txBody>
                  <a:tcPr anchor="ctr"/>
                </a:tc>
                <a:extLst>
                  <a:ext uri="{0D108BD9-81ED-4DB2-BD59-A6C34878D82A}">
                    <a16:rowId xmlns:a16="http://schemas.microsoft.com/office/drawing/2014/main" val="10004"/>
                  </a:ext>
                </a:extLst>
              </a:tr>
              <a:tr h="370840">
                <a:tc>
                  <a:txBody>
                    <a:bodyPr/>
                    <a:lstStyle/>
                    <a:p>
                      <a:pPr algn="ctr"/>
                      <a:r>
                        <a:rPr lang="en-US" sz="2000" dirty="0" smtClean="0"/>
                        <a:t>40</a:t>
                      </a:r>
                      <a:endParaRPr lang="en-US" sz="2000" dirty="0"/>
                    </a:p>
                  </a:txBody>
                  <a:tcPr anchor="ctr"/>
                </a:tc>
                <a:tc>
                  <a:txBody>
                    <a:bodyPr/>
                    <a:lstStyle/>
                    <a:p>
                      <a:pPr algn="ctr"/>
                      <a:endParaRPr lang="en-US" sz="2000" dirty="0"/>
                    </a:p>
                  </a:txBody>
                  <a:tcPr anchor="ctr"/>
                </a:tc>
                <a:tc>
                  <a:txBody>
                    <a:bodyPr/>
                    <a:lstStyle/>
                    <a:p>
                      <a:pPr algn="ctr"/>
                      <a:r>
                        <a:rPr lang="en-US" sz="2000" dirty="0" smtClean="0"/>
                        <a:t>10</a:t>
                      </a:r>
                      <a:endParaRPr lang="en-US" sz="2000" dirty="0"/>
                    </a:p>
                  </a:txBody>
                  <a:tcPr anchor="ctr"/>
                </a:tc>
                <a:tc>
                  <a:txBody>
                    <a:bodyPr/>
                    <a:lstStyle/>
                    <a:p>
                      <a:pPr algn="ctr"/>
                      <a:r>
                        <a:rPr lang="en-US" sz="2000" dirty="0" smtClean="0"/>
                        <a:t>60</a:t>
                      </a:r>
                      <a:endParaRPr lang="en-US" sz="2000" dirty="0"/>
                    </a:p>
                  </a:txBody>
                  <a:tcPr anchor="ctr"/>
                </a:tc>
                <a:tc>
                  <a:txBody>
                    <a:bodyPr/>
                    <a:lstStyle/>
                    <a:p>
                      <a:pPr algn="ctr"/>
                      <a:r>
                        <a:rPr lang="en-US" sz="2000" dirty="0" smtClean="0"/>
                        <a:t>110</a:t>
                      </a:r>
                      <a:endParaRPr lang="en-US" sz="2000" dirty="0"/>
                    </a:p>
                  </a:txBody>
                  <a:tcPr anchor="ctr"/>
                </a:tc>
                <a:tc>
                  <a:txBody>
                    <a:bodyPr/>
                    <a:lstStyle/>
                    <a:p>
                      <a:pPr algn="ctr"/>
                      <a:r>
                        <a:rPr lang="en-US" sz="2000" dirty="0" smtClean="0"/>
                        <a:t>160</a:t>
                      </a:r>
                      <a:endParaRPr lang="en-US" sz="2000" dirty="0"/>
                    </a:p>
                  </a:txBody>
                  <a:tcPr anchor="ctr"/>
                </a:tc>
                <a:tc>
                  <a:txBody>
                    <a:bodyPr/>
                    <a:lstStyle/>
                    <a:p>
                      <a:pPr algn="ctr"/>
                      <a:r>
                        <a:rPr lang="en-US" sz="2000" dirty="0" smtClean="0"/>
                        <a:t>160</a:t>
                      </a:r>
                      <a:endParaRPr lang="en-US" sz="2000" dirty="0"/>
                    </a:p>
                  </a:txBody>
                  <a:tcPr anchor="ctr"/>
                </a:tc>
                <a:tc>
                  <a:txBody>
                    <a:bodyPr/>
                    <a:lstStyle/>
                    <a:p>
                      <a:pPr algn="ctr"/>
                      <a:r>
                        <a:rPr lang="en-US" sz="2000" dirty="0" smtClean="0"/>
                        <a:t>160</a:t>
                      </a:r>
                      <a:endParaRPr lang="en-US" sz="2000" dirty="0"/>
                    </a:p>
                  </a:txBody>
                  <a:tcPr anchor="ctr"/>
                </a:tc>
                <a:tc>
                  <a:txBody>
                    <a:bodyPr/>
                    <a:lstStyle/>
                    <a:p>
                      <a:pPr algn="ctr"/>
                      <a:r>
                        <a:rPr lang="en-US" sz="2000" dirty="0" smtClean="0"/>
                        <a:t>125.00</a:t>
                      </a:r>
                      <a:endParaRPr lang="en-US" sz="2000" dirty="0"/>
                    </a:p>
                  </a:txBody>
                  <a:tcPr anchor="ctr"/>
                </a:tc>
                <a:extLst>
                  <a:ext uri="{0D108BD9-81ED-4DB2-BD59-A6C34878D82A}">
                    <a16:rowId xmlns:a16="http://schemas.microsoft.com/office/drawing/2014/main" val="10005"/>
                  </a:ext>
                </a:extLst>
              </a:tr>
              <a:tr h="370840">
                <a:tc>
                  <a:txBody>
                    <a:bodyPr/>
                    <a:lstStyle/>
                    <a:p>
                      <a:pPr algn="ctr"/>
                      <a:r>
                        <a:rPr lang="en-US" sz="2000" dirty="0" smtClean="0"/>
                        <a:t>50</a:t>
                      </a:r>
                      <a:endParaRPr lang="en-US" sz="2000" dirty="0"/>
                    </a:p>
                  </a:txBody>
                  <a:tcPr anchor="ctr"/>
                </a:tc>
                <a:tc>
                  <a:txBody>
                    <a:bodyPr/>
                    <a:lstStyle/>
                    <a:p>
                      <a:pPr algn="ctr"/>
                      <a:endParaRPr lang="en-US" sz="2000"/>
                    </a:p>
                  </a:txBody>
                  <a:tcPr anchor="ctr"/>
                </a:tc>
                <a:tc>
                  <a:txBody>
                    <a:bodyPr/>
                    <a:lstStyle/>
                    <a:p>
                      <a:pPr algn="ctr"/>
                      <a:r>
                        <a:rPr lang="en-US" sz="2000" dirty="0" smtClean="0"/>
                        <a:t>0</a:t>
                      </a:r>
                      <a:endParaRPr lang="en-US" sz="2000" dirty="0"/>
                    </a:p>
                  </a:txBody>
                  <a:tcPr anchor="ctr"/>
                </a:tc>
                <a:tc>
                  <a:txBody>
                    <a:bodyPr/>
                    <a:lstStyle/>
                    <a:p>
                      <a:pPr algn="ctr"/>
                      <a:r>
                        <a:rPr lang="en-US" sz="2000" dirty="0" smtClean="0"/>
                        <a:t>50</a:t>
                      </a:r>
                      <a:endParaRPr lang="en-US" sz="2000" dirty="0"/>
                    </a:p>
                  </a:txBody>
                  <a:tcPr anchor="ctr"/>
                </a:tc>
                <a:tc>
                  <a:txBody>
                    <a:bodyPr/>
                    <a:lstStyle/>
                    <a:p>
                      <a:pPr algn="ctr"/>
                      <a:r>
                        <a:rPr lang="en-US" sz="2000" dirty="0" smtClean="0"/>
                        <a:t>100</a:t>
                      </a:r>
                      <a:endParaRPr lang="en-US" sz="2000" dirty="0"/>
                    </a:p>
                  </a:txBody>
                  <a:tcPr anchor="ctr"/>
                </a:tc>
                <a:tc>
                  <a:txBody>
                    <a:bodyPr/>
                    <a:lstStyle/>
                    <a:p>
                      <a:pPr algn="ctr"/>
                      <a:r>
                        <a:rPr lang="en-US" sz="2000" dirty="0" smtClean="0"/>
                        <a:t>150</a:t>
                      </a:r>
                      <a:endParaRPr lang="en-US" sz="2000" dirty="0"/>
                    </a:p>
                  </a:txBody>
                  <a:tcPr anchor="ctr"/>
                </a:tc>
                <a:tc>
                  <a:txBody>
                    <a:bodyPr/>
                    <a:lstStyle/>
                    <a:p>
                      <a:pPr algn="ctr"/>
                      <a:r>
                        <a:rPr lang="en-US" sz="2000" dirty="0" smtClean="0"/>
                        <a:t>200</a:t>
                      </a:r>
                      <a:endParaRPr lang="en-US" sz="2000" dirty="0"/>
                    </a:p>
                  </a:txBody>
                  <a:tcPr anchor="ctr"/>
                </a:tc>
                <a:tc>
                  <a:txBody>
                    <a:bodyPr/>
                    <a:lstStyle/>
                    <a:p>
                      <a:pPr algn="ctr"/>
                      <a:r>
                        <a:rPr lang="en-US" sz="2000" dirty="0" smtClean="0"/>
                        <a:t>200</a:t>
                      </a:r>
                      <a:endParaRPr lang="en-US" sz="2000" dirty="0"/>
                    </a:p>
                  </a:txBody>
                  <a:tcPr anchor="ctr"/>
                </a:tc>
                <a:tc>
                  <a:txBody>
                    <a:bodyPr/>
                    <a:lstStyle/>
                    <a:p>
                      <a:pPr algn="ctr"/>
                      <a:r>
                        <a:rPr lang="en-US" sz="2000" dirty="0" smtClean="0"/>
                        <a:t>127.50</a:t>
                      </a:r>
                      <a:endParaRPr lang="en-US" sz="2000" dirty="0"/>
                    </a:p>
                  </a:txBody>
                  <a:tcPr anchor="ctr">
                    <a:solidFill>
                      <a:srgbClr val="00B050"/>
                    </a:solidFill>
                  </a:tcPr>
                </a:tc>
                <a:extLst>
                  <a:ext uri="{0D108BD9-81ED-4DB2-BD59-A6C34878D82A}">
                    <a16:rowId xmlns:a16="http://schemas.microsoft.com/office/drawing/2014/main" val="10006"/>
                  </a:ext>
                </a:extLst>
              </a:tr>
              <a:tr h="370840">
                <a:tc>
                  <a:txBody>
                    <a:bodyPr/>
                    <a:lstStyle/>
                    <a:p>
                      <a:pPr algn="ctr"/>
                      <a:r>
                        <a:rPr lang="en-US" sz="2000" dirty="0" smtClean="0"/>
                        <a:t>60</a:t>
                      </a:r>
                      <a:endParaRPr lang="en-US" sz="2000" dirty="0"/>
                    </a:p>
                  </a:txBody>
                  <a:tcPr anchor="ctr"/>
                </a:tc>
                <a:tc>
                  <a:txBody>
                    <a:bodyPr/>
                    <a:lstStyle/>
                    <a:p>
                      <a:pPr algn="ctr"/>
                      <a:endParaRPr lang="en-US" sz="2000"/>
                    </a:p>
                  </a:txBody>
                  <a:tcPr anchor="ctr"/>
                </a:tc>
                <a:tc>
                  <a:txBody>
                    <a:bodyPr/>
                    <a:lstStyle/>
                    <a:p>
                      <a:pPr algn="ctr"/>
                      <a:r>
                        <a:rPr lang="en-US" sz="2000" dirty="0" smtClean="0"/>
                        <a:t>-10</a:t>
                      </a:r>
                      <a:endParaRPr lang="en-US" sz="2000" dirty="0"/>
                    </a:p>
                  </a:txBody>
                  <a:tcPr anchor="ctr"/>
                </a:tc>
                <a:tc>
                  <a:txBody>
                    <a:bodyPr/>
                    <a:lstStyle/>
                    <a:p>
                      <a:pPr algn="ctr"/>
                      <a:r>
                        <a:rPr lang="en-US" sz="2000" dirty="0" smtClean="0"/>
                        <a:t>40</a:t>
                      </a:r>
                      <a:endParaRPr lang="en-US" sz="2000" dirty="0"/>
                    </a:p>
                  </a:txBody>
                  <a:tcPr anchor="ctr"/>
                </a:tc>
                <a:tc>
                  <a:txBody>
                    <a:bodyPr/>
                    <a:lstStyle/>
                    <a:p>
                      <a:pPr algn="ctr"/>
                      <a:r>
                        <a:rPr lang="en-US" sz="2000" dirty="0" smtClean="0"/>
                        <a:t>90</a:t>
                      </a:r>
                      <a:endParaRPr lang="en-US" sz="2000" dirty="0"/>
                    </a:p>
                  </a:txBody>
                  <a:tcPr anchor="ctr"/>
                </a:tc>
                <a:tc>
                  <a:txBody>
                    <a:bodyPr/>
                    <a:lstStyle/>
                    <a:p>
                      <a:pPr algn="ctr"/>
                      <a:r>
                        <a:rPr lang="en-US" sz="2000" dirty="0" smtClean="0"/>
                        <a:t>140</a:t>
                      </a:r>
                      <a:endParaRPr lang="en-US" sz="2000" dirty="0"/>
                    </a:p>
                  </a:txBody>
                  <a:tcPr anchor="ctr"/>
                </a:tc>
                <a:tc>
                  <a:txBody>
                    <a:bodyPr/>
                    <a:lstStyle/>
                    <a:p>
                      <a:pPr algn="ctr"/>
                      <a:r>
                        <a:rPr lang="en-US" sz="2000" dirty="0" smtClean="0"/>
                        <a:t>190</a:t>
                      </a:r>
                      <a:endParaRPr lang="en-US" sz="2000" dirty="0"/>
                    </a:p>
                  </a:txBody>
                  <a:tcPr anchor="ctr"/>
                </a:tc>
                <a:tc>
                  <a:txBody>
                    <a:bodyPr/>
                    <a:lstStyle/>
                    <a:p>
                      <a:pPr algn="ctr"/>
                      <a:r>
                        <a:rPr lang="en-US" sz="2000" dirty="0" smtClean="0"/>
                        <a:t>140</a:t>
                      </a:r>
                      <a:endParaRPr lang="en-US" sz="2000" dirty="0"/>
                    </a:p>
                  </a:txBody>
                  <a:tcPr anchor="ctr"/>
                </a:tc>
                <a:tc>
                  <a:txBody>
                    <a:bodyPr/>
                    <a:lstStyle/>
                    <a:p>
                      <a:pPr algn="ctr"/>
                      <a:r>
                        <a:rPr lang="en-US" sz="2000" dirty="0" smtClean="0"/>
                        <a:t>122.50</a:t>
                      </a:r>
                      <a:endParaRPr lang="en-US" sz="2000" dirty="0"/>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5709124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381000" y="3009900"/>
            <a:ext cx="8229600" cy="857250"/>
          </a:xfrm>
        </p:spPr>
        <p:txBody>
          <a:bodyPr>
            <a:normAutofit fontScale="90000"/>
          </a:bodyPr>
          <a:lstStyle/>
          <a:p>
            <a:pPr algn="l" eaLnBrk="1" hangingPunct="1">
              <a:defRPr/>
            </a:pPr>
            <a:r>
              <a:rPr lang="en-US" dirty="0" smtClean="0"/>
              <a:t/>
            </a:r>
            <a:br>
              <a:rPr lang="en-US" dirty="0" smtClean="0"/>
            </a:br>
            <a:endParaRPr lang="en-US" dirty="0"/>
          </a:p>
        </p:txBody>
      </p:sp>
      <p:sp>
        <p:nvSpPr>
          <p:cNvPr id="409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C59D28D-8502-465C-A2F8-CD9431B626D4}" type="slidenum">
              <a:rPr lang="en-US" altLang="en-US">
                <a:solidFill>
                  <a:srgbClr val="898989"/>
                </a:solidFill>
                <a:latin typeface="Calibri" panose="020F0502020204030204" pitchFamily="34" charset="0"/>
              </a:rPr>
              <a:pPr/>
              <a:t>27</a:t>
            </a:fld>
            <a:endParaRPr lang="en-US" altLang="en-US">
              <a:solidFill>
                <a:srgbClr val="898989"/>
              </a:solidFill>
              <a:latin typeface="Calibri" panose="020F0502020204030204" pitchFamily="34" charset="0"/>
            </a:endParaRPr>
          </a:p>
        </p:txBody>
      </p:sp>
      <p:sp>
        <p:nvSpPr>
          <p:cNvPr id="3" name="TextBox 2"/>
          <p:cNvSpPr txBox="1"/>
          <p:nvPr/>
        </p:nvSpPr>
        <p:spPr>
          <a:xfrm>
            <a:off x="76200" y="398463"/>
            <a:ext cx="9067800" cy="523220"/>
          </a:xfrm>
          <a:prstGeom prst="rect">
            <a:avLst/>
          </a:prstGeom>
          <a:noFill/>
        </p:spPr>
        <p:txBody>
          <a:bodyPr>
            <a:spAutoFit/>
          </a:bodyPr>
          <a:lstStyle/>
          <a:p>
            <a:pPr marL="342914" indent="-342914" algn="ctr">
              <a:spcBef>
                <a:spcPct val="20000"/>
              </a:spcBef>
              <a:defRPr/>
            </a:pPr>
            <a:r>
              <a:rPr lang="en-US" sz="2800" b="1" dirty="0">
                <a:solidFill>
                  <a:schemeClr val="accent2"/>
                </a:solidFill>
                <a:latin typeface="Century Gothic" pitchFamily="34" charset="0"/>
                <a:cs typeface="Arial" pitchFamily="34" charset="0"/>
              </a:rPr>
              <a:t>Static Inventory Problem under Risk</a:t>
            </a:r>
          </a:p>
        </p:txBody>
      </p:sp>
      <p:sp>
        <p:nvSpPr>
          <p:cNvPr id="4101" name="TextBox 5"/>
          <p:cNvSpPr txBox="1">
            <a:spLocks noChangeArrowheads="1"/>
          </p:cNvSpPr>
          <p:nvPr/>
        </p:nvSpPr>
        <p:spPr bwMode="auto">
          <a:xfrm>
            <a:off x="381000" y="1498600"/>
            <a:ext cx="8472488" cy="496996"/>
          </a:xfrm>
          <a:prstGeom prst="rect">
            <a:avLst/>
          </a:prstGeom>
          <a:noFill/>
          <a:ln>
            <a:noFill/>
          </a:ln>
          <a:extLst/>
        </p:spPr>
        <p:txBody>
          <a:bodyPr>
            <a:spAutoFit/>
          </a:bodyPr>
          <a:lstStyle>
            <a:lvl1pPr marL="285750" indent="-2857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defRPr/>
            </a:pPr>
            <a:r>
              <a:rPr lang="en-US" sz="2000" b="1" dirty="0" smtClean="0">
                <a:solidFill>
                  <a:srgbClr val="FF0000"/>
                </a:solidFill>
              </a:rPr>
              <a:t>   </a:t>
            </a:r>
          </a:p>
        </p:txBody>
      </p:sp>
      <p:sp>
        <p:nvSpPr>
          <p:cNvPr id="11" name="TextBox 10"/>
          <p:cNvSpPr txBox="1"/>
          <p:nvPr/>
        </p:nvSpPr>
        <p:spPr>
          <a:xfrm>
            <a:off x="5105400" y="4476750"/>
            <a:ext cx="3962400" cy="647700"/>
          </a:xfrm>
          <a:prstGeom prst="rect">
            <a:avLst/>
          </a:prstGeom>
          <a:noFill/>
        </p:spPr>
        <p:txBody>
          <a:bodyPr wrap="none">
            <a:spAutoFit/>
          </a:bodyPr>
          <a:lstStyle/>
          <a:p>
            <a:pPr algn="ctr" eaLnBrk="1" hangingPunct="1">
              <a:defRPr/>
            </a:pPr>
            <a:r>
              <a:rPr lang="en-US" sz="1200" b="1" dirty="0">
                <a:solidFill>
                  <a:schemeClr val="bg1">
                    <a:lumMod val="85000"/>
                  </a:schemeClr>
                </a:solidFill>
                <a:latin typeface="+mn-lt"/>
                <a:cs typeface="Arial" charset="0"/>
              </a:rPr>
              <a:t>PROF PRADIP KUMAR RAY</a:t>
            </a:r>
          </a:p>
          <a:p>
            <a:pPr algn="ctr" eaLnBrk="1" hangingPunct="1">
              <a:defRPr/>
            </a:pPr>
            <a:r>
              <a:rPr lang="en-US" sz="1200" b="1" dirty="0">
                <a:solidFill>
                  <a:schemeClr val="bg1">
                    <a:lumMod val="85000"/>
                  </a:schemeClr>
                </a:solidFill>
                <a:latin typeface="+mn-lt"/>
                <a:cs typeface="Arial" charset="0"/>
              </a:rPr>
              <a:t>DEPARTMENT OF INDUSTRIAL AND SYSTEMS ENGINEERING</a:t>
            </a:r>
          </a:p>
          <a:p>
            <a:pPr algn="ctr" eaLnBrk="1" hangingPunct="1">
              <a:defRPr/>
            </a:pPr>
            <a:r>
              <a:rPr lang="en-US" sz="1200" b="1" dirty="0">
                <a:solidFill>
                  <a:schemeClr val="bg1">
                    <a:lumMod val="85000"/>
                  </a:schemeClr>
                </a:solidFill>
                <a:latin typeface="+mn-lt"/>
                <a:cs typeface="Arial" charset="0"/>
              </a:rPr>
              <a:t>IIT KHARAGPUR</a:t>
            </a:r>
          </a:p>
        </p:txBody>
      </p:sp>
      <p:sp>
        <p:nvSpPr>
          <p:cNvPr id="7" name="TextBox 5"/>
          <p:cNvSpPr txBox="1">
            <a:spLocks noChangeArrowheads="1"/>
          </p:cNvSpPr>
          <p:nvPr/>
        </p:nvSpPr>
        <p:spPr bwMode="auto">
          <a:xfrm>
            <a:off x="381000" y="1498600"/>
            <a:ext cx="8472488" cy="1569660"/>
          </a:xfrm>
          <a:prstGeom prst="rect">
            <a:avLst/>
          </a:prstGeom>
          <a:noFill/>
          <a:ln>
            <a:noFill/>
          </a:ln>
          <a:extLst/>
        </p:spPr>
        <p:txBody>
          <a:bodyPr>
            <a:spAutoFit/>
          </a:bodyPr>
          <a:lstStyle>
            <a:lvl1pPr marL="285750" indent="-2857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buFont typeface="Wingdings" panose="05000000000000000000" pitchFamily="2" charset="2"/>
              <a:buChar char="ü"/>
              <a:defRPr/>
            </a:pPr>
            <a:r>
              <a:rPr lang="en-US" sz="2400" b="1" dirty="0" smtClean="0">
                <a:latin typeface="+mn-lt"/>
              </a:rPr>
              <a:t>Type-1 Problem: Cost Analysis </a:t>
            </a:r>
          </a:p>
          <a:p>
            <a:pPr algn="just" eaLnBrk="1" hangingPunct="1">
              <a:lnSpc>
                <a:spcPct val="150000"/>
              </a:lnSpc>
              <a:buFont typeface="Wingdings" panose="05000000000000000000" pitchFamily="2" charset="2"/>
              <a:buChar char="ü"/>
              <a:defRPr/>
            </a:pPr>
            <a:r>
              <a:rPr lang="en-US" sz="2000" b="1" dirty="0" smtClean="0"/>
              <a:t>Numerical Example</a:t>
            </a:r>
          </a:p>
          <a:p>
            <a:pPr algn="just" eaLnBrk="1" hangingPunct="1">
              <a:lnSpc>
                <a:spcPct val="150000"/>
              </a:lnSpc>
              <a:buFont typeface="Wingdings" panose="05000000000000000000" pitchFamily="2" charset="2"/>
              <a:buChar char="ü"/>
              <a:defRPr/>
            </a:pPr>
            <a:r>
              <a:rPr lang="en-US" sz="2000" b="1" dirty="0" smtClean="0"/>
              <a:t>Type-2 Problem, Numerical Example</a:t>
            </a:r>
          </a:p>
        </p:txBody>
      </p:sp>
    </p:spTree>
    <p:extLst>
      <p:ext uri="{BB962C8B-B14F-4D97-AF65-F5344CB8AC3E}">
        <p14:creationId xmlns:p14="http://schemas.microsoft.com/office/powerpoint/2010/main" val="28077989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28</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43815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Type-1 Problem: Cost Analysis</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12" name="TextBox 11"/>
          <p:cNvSpPr txBox="1"/>
          <p:nvPr/>
        </p:nvSpPr>
        <p:spPr>
          <a:xfrm>
            <a:off x="533400" y="1047750"/>
            <a:ext cx="8458200" cy="163121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ea typeface="Cambria Math" panose="02040503050406030204" pitchFamily="18" charset="0"/>
              </a:rPr>
              <a:t>This analysis is relevant when inventory items are intended for internal use, mainly for production purpose. We need to minimize total relevant cost against the order quantity (decision variable).</a:t>
            </a:r>
          </a:p>
          <a:p>
            <a:pPr marL="342900" indent="-342900" algn="just">
              <a:buFont typeface="Arial" panose="020B0604020202020204" pitchFamily="34" charset="0"/>
              <a:buChar char="•"/>
            </a:pPr>
            <a:r>
              <a:rPr lang="en-US" sz="2000" dirty="0" smtClean="0">
                <a:ea typeface="Cambria Math" panose="02040503050406030204" pitchFamily="18" charset="0"/>
              </a:rPr>
              <a:t>Expected cost is determined considering order cost, purchase cost, stockout cost, and salvage value. Expected cost, EC, is given by</a:t>
            </a:r>
          </a:p>
        </p:txBody>
      </p:sp>
      <p:pic>
        <p:nvPicPr>
          <p:cNvPr id="2" name="Picture 1"/>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52600" y="2793375"/>
            <a:ext cx="6248400" cy="1621536"/>
          </a:xfrm>
          <a:prstGeom prst="rect">
            <a:avLst/>
          </a:prstGeom>
        </p:spPr>
      </p:pic>
    </p:spTree>
    <p:extLst>
      <p:ext uri="{BB962C8B-B14F-4D97-AF65-F5344CB8AC3E}">
        <p14:creationId xmlns:p14="http://schemas.microsoft.com/office/powerpoint/2010/main" val="13391529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29</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43815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Cost Analysis</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12" name="TextBox 11"/>
          <p:cNvSpPr txBox="1"/>
          <p:nvPr/>
        </p:nvSpPr>
        <p:spPr>
          <a:xfrm>
            <a:off x="571903" y="1218849"/>
            <a:ext cx="8458200" cy="400110"/>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ea typeface="Cambria Math" panose="02040503050406030204" pitchFamily="18" charset="0"/>
              </a:rPr>
              <a:t>For minimization of EC,</a:t>
            </a:r>
          </a:p>
        </p:txBody>
      </p:sp>
      <p:pic>
        <p:nvPicPr>
          <p:cNvPr id="4" name="Picture 3"/>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895599" y="1809750"/>
            <a:ext cx="3136134" cy="533400"/>
          </a:xfrm>
          <a:prstGeom prst="rect">
            <a:avLst/>
          </a:prstGeom>
        </p:spPr>
      </p:pic>
      <p:pic>
        <p:nvPicPr>
          <p:cNvPr id="5" name="Picture 4"/>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71600" y="2499651"/>
            <a:ext cx="5357813" cy="480091"/>
          </a:xfrm>
          <a:prstGeom prst="rect">
            <a:avLst/>
          </a:prstGeom>
        </p:spPr>
      </p:pic>
      <p:sp>
        <p:nvSpPr>
          <p:cNvPr id="10" name="TextBox 9"/>
          <p:cNvSpPr txBox="1"/>
          <p:nvPr/>
        </p:nvSpPr>
        <p:spPr>
          <a:xfrm>
            <a:off x="571903" y="3023787"/>
            <a:ext cx="8458200" cy="400110"/>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ea typeface="Cambria Math" panose="02040503050406030204" pitchFamily="18" charset="0"/>
              </a:rPr>
              <a:t>Sufficient condition for minimization:</a:t>
            </a:r>
          </a:p>
        </p:txBody>
      </p:sp>
      <p:pic>
        <p:nvPicPr>
          <p:cNvPr id="6" name="Picture 5"/>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46846" y="3589299"/>
            <a:ext cx="1407319" cy="542270"/>
          </a:xfrm>
          <a:prstGeom prst="rect">
            <a:avLst/>
          </a:prstGeom>
        </p:spPr>
      </p:pic>
      <p:graphicFrame>
        <p:nvGraphicFramePr>
          <p:cNvPr id="13" name="Object 12"/>
          <p:cNvGraphicFramePr>
            <a:graphicFrameLocks noChangeAspect="1"/>
          </p:cNvGraphicFramePr>
          <p:nvPr/>
        </p:nvGraphicFramePr>
        <p:xfrm>
          <a:off x="4349750" y="2470150"/>
          <a:ext cx="444500" cy="203200"/>
        </p:xfrm>
        <a:graphic>
          <a:graphicData uri="http://schemas.openxmlformats.org/presentationml/2006/ole">
            <mc:AlternateContent xmlns:mc="http://schemas.openxmlformats.org/markup-compatibility/2006">
              <mc:Choice xmlns:v="urn:schemas-microsoft-com:vml" Requires="v">
                <p:oleObj spid="_x0000_s1028" name="Equation" r:id="rId7" imgW="444307" imgH="203112" progId="Equation.3">
                  <p:embed/>
                </p:oleObj>
              </mc:Choice>
              <mc:Fallback>
                <p:oleObj name="Equation" r:id="rId7" imgW="444307" imgH="203112" progId="Equation.3">
                  <p:embed/>
                  <p:pic>
                    <p:nvPicPr>
                      <p:cNvPr id="13"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9750" y="2470150"/>
                        <a:ext cx="4445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3"/>
          <p:cNvGraphicFramePr>
            <a:graphicFrameLocks noChangeAspect="1"/>
          </p:cNvGraphicFramePr>
          <p:nvPr/>
        </p:nvGraphicFramePr>
        <p:xfrm>
          <a:off x="6781800" y="2571750"/>
          <a:ext cx="685800" cy="313508"/>
        </p:xfrm>
        <a:graphic>
          <a:graphicData uri="http://schemas.openxmlformats.org/presentationml/2006/ole">
            <mc:AlternateContent xmlns:mc="http://schemas.openxmlformats.org/markup-compatibility/2006">
              <mc:Choice xmlns:v="urn:schemas-microsoft-com:vml" Requires="v">
                <p:oleObj spid="_x0000_s1029" name="Equation" r:id="rId9" imgW="444307" imgH="203112" progId="Equation.3">
                  <p:embed/>
                </p:oleObj>
              </mc:Choice>
              <mc:Fallback>
                <p:oleObj name="Equation" r:id="rId9" imgW="444307" imgH="203112" progId="Equation.3">
                  <p:embed/>
                  <p:pic>
                    <p:nvPicPr>
                      <p:cNvPr id="1027"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81800" y="2571750"/>
                        <a:ext cx="685800" cy="313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708035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381000" y="3009900"/>
            <a:ext cx="8229600" cy="857250"/>
          </a:xfrm>
        </p:spPr>
        <p:txBody>
          <a:bodyPr>
            <a:normAutofit fontScale="90000"/>
          </a:bodyPr>
          <a:lstStyle/>
          <a:p>
            <a:pPr algn="l" eaLnBrk="1" hangingPunct="1">
              <a:defRPr/>
            </a:pPr>
            <a:r>
              <a:rPr lang="en-US" dirty="0" smtClean="0"/>
              <a:t/>
            </a:r>
            <a:br>
              <a:rPr lang="en-US" dirty="0" smtClean="0"/>
            </a:br>
            <a:endParaRPr lang="en-US" dirty="0"/>
          </a:p>
        </p:txBody>
      </p:sp>
      <p:sp>
        <p:nvSpPr>
          <p:cNvPr id="409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C59D28D-8502-465C-A2F8-CD9431B626D4}" type="slidenum">
              <a:rPr lang="en-US" altLang="en-US">
                <a:solidFill>
                  <a:srgbClr val="898989"/>
                </a:solidFill>
                <a:latin typeface="Calibri" panose="020F0502020204030204" pitchFamily="34" charset="0"/>
              </a:rPr>
              <a:pPr/>
              <a:t>3</a:t>
            </a:fld>
            <a:endParaRPr lang="en-US" altLang="en-US">
              <a:solidFill>
                <a:srgbClr val="898989"/>
              </a:solidFill>
              <a:latin typeface="Calibri" panose="020F0502020204030204" pitchFamily="34" charset="0"/>
            </a:endParaRPr>
          </a:p>
        </p:txBody>
      </p:sp>
      <p:sp>
        <p:nvSpPr>
          <p:cNvPr id="3" name="TextBox 2"/>
          <p:cNvSpPr txBox="1"/>
          <p:nvPr/>
        </p:nvSpPr>
        <p:spPr>
          <a:xfrm>
            <a:off x="76200" y="398463"/>
            <a:ext cx="9067800" cy="523220"/>
          </a:xfrm>
          <a:prstGeom prst="rect">
            <a:avLst/>
          </a:prstGeom>
          <a:noFill/>
        </p:spPr>
        <p:txBody>
          <a:bodyPr>
            <a:spAutoFit/>
          </a:bodyPr>
          <a:lstStyle/>
          <a:p>
            <a:pPr marL="342914" indent="-342914" algn="ctr">
              <a:spcBef>
                <a:spcPct val="20000"/>
              </a:spcBef>
              <a:defRPr/>
            </a:pPr>
            <a:r>
              <a:rPr lang="en-US" sz="2800" b="1" dirty="0">
                <a:solidFill>
                  <a:schemeClr val="accent2"/>
                </a:solidFill>
                <a:latin typeface="Century Gothic" pitchFamily="34" charset="0"/>
                <a:cs typeface="Arial" pitchFamily="34" charset="0"/>
              </a:rPr>
              <a:t>Static Inventory Problem under Risk</a:t>
            </a:r>
          </a:p>
        </p:txBody>
      </p:sp>
      <p:sp>
        <p:nvSpPr>
          <p:cNvPr id="4101" name="TextBox 5"/>
          <p:cNvSpPr txBox="1">
            <a:spLocks noChangeArrowheads="1"/>
          </p:cNvSpPr>
          <p:nvPr/>
        </p:nvSpPr>
        <p:spPr bwMode="auto">
          <a:xfrm>
            <a:off x="381000" y="1498600"/>
            <a:ext cx="8472488" cy="496996"/>
          </a:xfrm>
          <a:prstGeom prst="rect">
            <a:avLst/>
          </a:prstGeom>
          <a:noFill/>
          <a:ln>
            <a:noFill/>
          </a:ln>
          <a:extLst/>
        </p:spPr>
        <p:txBody>
          <a:bodyPr>
            <a:spAutoFit/>
          </a:bodyPr>
          <a:lstStyle>
            <a:lvl1pPr marL="285750" indent="-2857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defRPr/>
            </a:pPr>
            <a:r>
              <a:rPr lang="en-US" sz="2000" b="1" dirty="0" smtClean="0">
                <a:solidFill>
                  <a:srgbClr val="FF0000"/>
                </a:solidFill>
              </a:rPr>
              <a:t>   </a:t>
            </a:r>
          </a:p>
        </p:txBody>
      </p:sp>
      <p:sp>
        <p:nvSpPr>
          <p:cNvPr id="11" name="TextBox 10"/>
          <p:cNvSpPr txBox="1"/>
          <p:nvPr/>
        </p:nvSpPr>
        <p:spPr>
          <a:xfrm>
            <a:off x="5105400" y="4476750"/>
            <a:ext cx="3962400" cy="647700"/>
          </a:xfrm>
          <a:prstGeom prst="rect">
            <a:avLst/>
          </a:prstGeom>
          <a:noFill/>
        </p:spPr>
        <p:txBody>
          <a:bodyPr wrap="none">
            <a:spAutoFit/>
          </a:bodyPr>
          <a:lstStyle/>
          <a:p>
            <a:pPr algn="ctr" eaLnBrk="1" hangingPunct="1">
              <a:defRPr/>
            </a:pPr>
            <a:r>
              <a:rPr lang="en-US" sz="1200" b="1" dirty="0">
                <a:solidFill>
                  <a:schemeClr val="bg1">
                    <a:lumMod val="85000"/>
                  </a:schemeClr>
                </a:solidFill>
                <a:latin typeface="+mn-lt"/>
                <a:cs typeface="Arial" charset="0"/>
              </a:rPr>
              <a:t>PROF PRADIP KUMAR RAY</a:t>
            </a:r>
          </a:p>
          <a:p>
            <a:pPr algn="ctr" eaLnBrk="1" hangingPunct="1">
              <a:defRPr/>
            </a:pPr>
            <a:r>
              <a:rPr lang="en-US" sz="1200" b="1" dirty="0">
                <a:solidFill>
                  <a:schemeClr val="bg1">
                    <a:lumMod val="85000"/>
                  </a:schemeClr>
                </a:solidFill>
                <a:latin typeface="+mn-lt"/>
                <a:cs typeface="Arial" charset="0"/>
              </a:rPr>
              <a:t>DEPARTMENT OF INDUSTRIAL AND SYSTEMS ENGINEERING</a:t>
            </a:r>
          </a:p>
          <a:p>
            <a:pPr algn="ctr" eaLnBrk="1" hangingPunct="1">
              <a:defRPr/>
            </a:pPr>
            <a:r>
              <a:rPr lang="en-US" sz="1200" b="1" dirty="0">
                <a:solidFill>
                  <a:schemeClr val="bg1">
                    <a:lumMod val="85000"/>
                  </a:schemeClr>
                </a:solidFill>
                <a:latin typeface="+mn-lt"/>
                <a:cs typeface="Arial" charset="0"/>
              </a:rPr>
              <a:t>IIT KHARAGPUR</a:t>
            </a:r>
          </a:p>
        </p:txBody>
      </p:sp>
      <p:sp>
        <p:nvSpPr>
          <p:cNvPr id="7" name="TextBox 5"/>
          <p:cNvSpPr txBox="1">
            <a:spLocks noChangeArrowheads="1"/>
          </p:cNvSpPr>
          <p:nvPr/>
        </p:nvSpPr>
        <p:spPr bwMode="auto">
          <a:xfrm>
            <a:off x="381000" y="1498600"/>
            <a:ext cx="8472488" cy="1569660"/>
          </a:xfrm>
          <a:prstGeom prst="rect">
            <a:avLst/>
          </a:prstGeom>
          <a:noFill/>
          <a:ln>
            <a:noFill/>
          </a:ln>
          <a:extLst/>
        </p:spPr>
        <p:txBody>
          <a:bodyPr>
            <a:spAutoFit/>
          </a:bodyPr>
          <a:lstStyle>
            <a:lvl1pPr marL="285750" indent="-2857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buFont typeface="Wingdings" panose="05000000000000000000" pitchFamily="2" charset="2"/>
              <a:buChar char="ü"/>
              <a:defRPr/>
            </a:pPr>
            <a:r>
              <a:rPr lang="en-US" sz="2400" b="1" dirty="0" smtClean="0">
                <a:latin typeface="+mn-lt"/>
              </a:rPr>
              <a:t>General Characteristics of the Problem</a:t>
            </a:r>
          </a:p>
          <a:p>
            <a:pPr algn="just" eaLnBrk="1" hangingPunct="1">
              <a:lnSpc>
                <a:spcPct val="150000"/>
              </a:lnSpc>
              <a:buFont typeface="Wingdings" panose="05000000000000000000" pitchFamily="2" charset="2"/>
              <a:buChar char="ü"/>
              <a:defRPr/>
            </a:pPr>
            <a:r>
              <a:rPr lang="en-US" sz="2000" b="1" dirty="0" smtClean="0"/>
              <a:t>Types of Problems</a:t>
            </a:r>
          </a:p>
          <a:p>
            <a:pPr algn="just" eaLnBrk="1" hangingPunct="1">
              <a:lnSpc>
                <a:spcPct val="150000"/>
              </a:lnSpc>
              <a:buFont typeface="Wingdings" panose="05000000000000000000" pitchFamily="2" charset="2"/>
              <a:buChar char="ü"/>
              <a:defRPr/>
            </a:pPr>
            <a:r>
              <a:rPr lang="en-US" sz="2000" b="1" dirty="0" smtClean="0"/>
              <a:t>Payoff/Outcome for Type-1 Problem</a:t>
            </a:r>
          </a:p>
        </p:txBody>
      </p:sp>
    </p:spTree>
    <p:extLst>
      <p:ext uri="{BB962C8B-B14F-4D97-AF65-F5344CB8AC3E}">
        <p14:creationId xmlns:p14="http://schemas.microsoft.com/office/powerpoint/2010/main" val="7547482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30</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44833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Numerical Example-1</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12" name="TextBox 11"/>
          <p:cNvSpPr txBox="1"/>
          <p:nvPr/>
        </p:nvSpPr>
        <p:spPr>
          <a:xfrm>
            <a:off x="304800" y="1160205"/>
            <a:ext cx="8458200" cy="255454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ea typeface="Cambria Math" panose="02040503050406030204" pitchFamily="18" charset="0"/>
              </a:rPr>
              <a:t>A large department store has just purchased a new central air conditioning unit. The lifetime of the air conditioner is estimated at 12 years. The manager must decide how many spare compressors to purchase for the unit. If he purchases the compressors now, they will cost $100 each. If he purchases them when they fail, the cost will be $1,000 each. Table gives the probability distribution of the number of failures of the part during the life of the air conditioner, as supplied by the manufacturer. The installation cost of the compressor, as well as its salvage value, is assumed to be negligible.</a:t>
            </a:r>
          </a:p>
        </p:txBody>
      </p:sp>
    </p:spTree>
    <p:extLst>
      <p:ext uri="{BB962C8B-B14F-4D97-AF65-F5344CB8AC3E}">
        <p14:creationId xmlns:p14="http://schemas.microsoft.com/office/powerpoint/2010/main" val="34888083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31</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0955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Numerical Example-1</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12" name="TextBox 11"/>
          <p:cNvSpPr txBox="1"/>
          <p:nvPr/>
        </p:nvSpPr>
        <p:spPr>
          <a:xfrm>
            <a:off x="304800" y="590550"/>
            <a:ext cx="8458200"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ea typeface="Cambria Math" panose="02040503050406030204" pitchFamily="18" charset="0"/>
              </a:rPr>
              <a:t>How many compressors should be purchased if the holding cost is neglected? How many compressors should be purchased now if the holding cost, which is mainly the opportunity cost of the money invested, is 10% (assume failures occur at equal intervals-the single failure occur at the end of the 6</a:t>
            </a:r>
            <a:r>
              <a:rPr lang="en-US" sz="2000" baseline="30000" dirty="0" smtClean="0">
                <a:ea typeface="Cambria Math" panose="02040503050406030204" pitchFamily="18" charset="0"/>
              </a:rPr>
              <a:t>th</a:t>
            </a:r>
            <a:r>
              <a:rPr lang="en-US" sz="2000" dirty="0" smtClean="0">
                <a:ea typeface="Cambria Math" panose="02040503050406030204" pitchFamily="18" charset="0"/>
              </a:rPr>
              <a:t> year, the two failures occur at the end of the 4</a:t>
            </a:r>
            <a:r>
              <a:rPr lang="en-US" sz="2000" baseline="30000" dirty="0" smtClean="0">
                <a:ea typeface="Cambria Math" panose="02040503050406030204" pitchFamily="18" charset="0"/>
              </a:rPr>
              <a:t>th</a:t>
            </a:r>
            <a:r>
              <a:rPr lang="en-US" sz="2000" dirty="0" smtClean="0">
                <a:ea typeface="Cambria Math" panose="02040503050406030204" pitchFamily="18" charset="0"/>
              </a:rPr>
              <a:t> and 8</a:t>
            </a:r>
            <a:r>
              <a:rPr lang="en-US" sz="2000" baseline="30000" dirty="0" smtClean="0">
                <a:ea typeface="Cambria Math" panose="02040503050406030204" pitchFamily="18" charset="0"/>
              </a:rPr>
              <a:t>th</a:t>
            </a:r>
            <a:r>
              <a:rPr lang="en-US" sz="2000" dirty="0" smtClean="0">
                <a:ea typeface="Cambria Math" panose="02040503050406030204" pitchFamily="18" charset="0"/>
              </a:rPr>
              <a:t> years, and three failures occur at the end of 3</a:t>
            </a:r>
            <a:r>
              <a:rPr lang="en-US" sz="2000" baseline="30000" dirty="0" smtClean="0">
                <a:ea typeface="Cambria Math" panose="02040503050406030204" pitchFamily="18" charset="0"/>
              </a:rPr>
              <a:t>rd</a:t>
            </a:r>
            <a:r>
              <a:rPr lang="en-US" sz="2000" dirty="0" smtClean="0">
                <a:ea typeface="Cambria Math" panose="02040503050406030204" pitchFamily="18" charset="0"/>
              </a:rPr>
              <a:t>, 6</a:t>
            </a:r>
            <a:r>
              <a:rPr lang="en-US" sz="2000" baseline="30000" dirty="0" smtClean="0">
                <a:ea typeface="Cambria Math" panose="02040503050406030204" pitchFamily="18" charset="0"/>
              </a:rPr>
              <a:t>th</a:t>
            </a:r>
            <a:r>
              <a:rPr lang="en-US" sz="2000" dirty="0" smtClean="0">
                <a:ea typeface="Cambria Math" panose="02040503050406030204" pitchFamily="18" charset="0"/>
              </a:rPr>
              <a:t>, and 9</a:t>
            </a:r>
            <a:r>
              <a:rPr lang="en-US" sz="2000" baseline="30000" dirty="0" smtClean="0">
                <a:ea typeface="Cambria Math" panose="02040503050406030204" pitchFamily="18" charset="0"/>
              </a:rPr>
              <a:t>th</a:t>
            </a:r>
            <a:r>
              <a:rPr lang="en-US" sz="2000" dirty="0" smtClean="0">
                <a:ea typeface="Cambria Math" panose="02040503050406030204" pitchFamily="18" charset="0"/>
              </a:rPr>
              <a:t> years)?</a:t>
            </a:r>
          </a:p>
        </p:txBody>
      </p:sp>
      <p:graphicFrame>
        <p:nvGraphicFramePr>
          <p:cNvPr id="2" name="Table 1"/>
          <p:cNvGraphicFramePr>
            <a:graphicFrameLocks noGrp="1"/>
          </p:cNvGraphicFramePr>
          <p:nvPr>
            <p:extLst/>
          </p:nvPr>
        </p:nvGraphicFramePr>
        <p:xfrm>
          <a:off x="1524000" y="2647950"/>
          <a:ext cx="5638801" cy="1859280"/>
        </p:xfrm>
        <a:graphic>
          <a:graphicData uri="http://schemas.openxmlformats.org/drawingml/2006/table">
            <a:tbl>
              <a:tblPr firstRow="1" bandRow="1">
                <a:tableStyleId>{5940675A-B579-460E-94D1-54222C63F5DA}</a:tableStyleId>
              </a:tblPr>
              <a:tblGrid>
                <a:gridCol w="1550186">
                  <a:extLst>
                    <a:ext uri="{9D8B030D-6E8A-4147-A177-3AD203B41FA5}">
                      <a16:colId xmlns:a16="http://schemas.microsoft.com/office/drawing/2014/main" val="20000"/>
                    </a:ext>
                  </a:extLst>
                </a:gridCol>
                <a:gridCol w="1550186">
                  <a:extLst>
                    <a:ext uri="{9D8B030D-6E8A-4147-A177-3AD203B41FA5}">
                      <a16:colId xmlns:a16="http://schemas.microsoft.com/office/drawing/2014/main" val="20001"/>
                    </a:ext>
                  </a:extLst>
                </a:gridCol>
                <a:gridCol w="2538429">
                  <a:extLst>
                    <a:ext uri="{9D8B030D-6E8A-4147-A177-3AD203B41FA5}">
                      <a16:colId xmlns:a16="http://schemas.microsoft.com/office/drawing/2014/main" val="20002"/>
                    </a:ext>
                  </a:extLst>
                </a:gridCol>
              </a:tblGrid>
              <a:tr h="335280">
                <a:tc>
                  <a:txBody>
                    <a:bodyPr/>
                    <a:lstStyle/>
                    <a:p>
                      <a:pPr algn="ctr"/>
                      <a:r>
                        <a:rPr lang="en-US" sz="1400" b="1" dirty="0" smtClean="0"/>
                        <a:t>Number of failures, M</a:t>
                      </a:r>
                      <a:endParaRPr lang="en-US" sz="1400" b="1" dirty="0"/>
                    </a:p>
                  </a:txBody>
                  <a:tcPr/>
                </a:tc>
                <a:tc>
                  <a:txBody>
                    <a:bodyPr/>
                    <a:lstStyle/>
                    <a:p>
                      <a:pPr algn="ctr"/>
                      <a:r>
                        <a:rPr lang="en-US" sz="1400" b="1" dirty="0" smtClean="0"/>
                        <a:t>Probability</a:t>
                      </a:r>
                      <a:endParaRPr lang="en-US" sz="1400" b="1" dirty="0"/>
                    </a:p>
                  </a:txBody>
                  <a:tcPr/>
                </a:tc>
                <a:tc>
                  <a:txBody>
                    <a:bodyPr/>
                    <a:lstStyle/>
                    <a:p>
                      <a:pPr algn="ctr"/>
                      <a:r>
                        <a:rPr lang="en-US" sz="1400" b="1" dirty="0" smtClean="0"/>
                        <a:t>Probability of number of failures &gt; M</a:t>
                      </a:r>
                      <a:endParaRPr lang="en-US" sz="1400" b="1" dirty="0"/>
                    </a:p>
                  </a:txBody>
                  <a:tcPr/>
                </a:tc>
                <a:extLst>
                  <a:ext uri="{0D108BD9-81ED-4DB2-BD59-A6C34878D82A}">
                    <a16:rowId xmlns:a16="http://schemas.microsoft.com/office/drawing/2014/main" val="10000"/>
                  </a:ext>
                </a:extLst>
              </a:tr>
              <a:tr h="335280">
                <a:tc>
                  <a:txBody>
                    <a:bodyPr/>
                    <a:lstStyle/>
                    <a:p>
                      <a:pPr algn="ctr"/>
                      <a:r>
                        <a:rPr lang="en-US" sz="1400" b="1" dirty="0" smtClean="0"/>
                        <a:t>0</a:t>
                      </a:r>
                      <a:endParaRPr lang="en-US" sz="1400" b="1" dirty="0"/>
                    </a:p>
                  </a:txBody>
                  <a:tcPr/>
                </a:tc>
                <a:tc>
                  <a:txBody>
                    <a:bodyPr/>
                    <a:lstStyle/>
                    <a:p>
                      <a:pPr algn="ctr"/>
                      <a:r>
                        <a:rPr lang="en-US" sz="1400" b="1" dirty="0" smtClean="0"/>
                        <a:t>0.30</a:t>
                      </a:r>
                      <a:endParaRPr lang="en-US" sz="1400" b="1" dirty="0"/>
                    </a:p>
                  </a:txBody>
                  <a:tcPr/>
                </a:tc>
                <a:tc>
                  <a:txBody>
                    <a:bodyPr/>
                    <a:lstStyle/>
                    <a:p>
                      <a:pPr algn="ctr"/>
                      <a:r>
                        <a:rPr lang="en-US" sz="1400" b="1" dirty="0" smtClean="0"/>
                        <a:t>0.70</a:t>
                      </a:r>
                      <a:endParaRPr lang="en-US" sz="1400" b="1" dirty="0"/>
                    </a:p>
                  </a:txBody>
                  <a:tcPr/>
                </a:tc>
                <a:extLst>
                  <a:ext uri="{0D108BD9-81ED-4DB2-BD59-A6C34878D82A}">
                    <a16:rowId xmlns:a16="http://schemas.microsoft.com/office/drawing/2014/main" val="10001"/>
                  </a:ext>
                </a:extLst>
              </a:tr>
              <a:tr h="335280">
                <a:tc>
                  <a:txBody>
                    <a:bodyPr/>
                    <a:lstStyle/>
                    <a:p>
                      <a:pPr algn="ctr"/>
                      <a:r>
                        <a:rPr lang="en-US" sz="1400" b="1" dirty="0" smtClean="0"/>
                        <a:t>1</a:t>
                      </a:r>
                      <a:endParaRPr lang="en-US" sz="1400" b="1" dirty="0"/>
                    </a:p>
                  </a:txBody>
                  <a:tcPr/>
                </a:tc>
                <a:tc>
                  <a:txBody>
                    <a:bodyPr/>
                    <a:lstStyle/>
                    <a:p>
                      <a:pPr algn="ctr"/>
                      <a:r>
                        <a:rPr lang="en-US" sz="1400" b="1" dirty="0" smtClean="0"/>
                        <a:t>0.40</a:t>
                      </a:r>
                      <a:endParaRPr lang="en-US" sz="1400" b="1" dirty="0"/>
                    </a:p>
                  </a:txBody>
                  <a:tcPr/>
                </a:tc>
                <a:tc>
                  <a:txBody>
                    <a:bodyPr/>
                    <a:lstStyle/>
                    <a:p>
                      <a:pPr algn="ctr"/>
                      <a:r>
                        <a:rPr lang="en-US" sz="1400" b="1" dirty="0" smtClean="0"/>
                        <a:t>0.30</a:t>
                      </a:r>
                      <a:endParaRPr lang="en-US" sz="1400" b="1" dirty="0"/>
                    </a:p>
                  </a:txBody>
                  <a:tcPr/>
                </a:tc>
                <a:extLst>
                  <a:ext uri="{0D108BD9-81ED-4DB2-BD59-A6C34878D82A}">
                    <a16:rowId xmlns:a16="http://schemas.microsoft.com/office/drawing/2014/main" val="10002"/>
                  </a:ext>
                </a:extLst>
              </a:tr>
              <a:tr h="335280">
                <a:tc>
                  <a:txBody>
                    <a:bodyPr/>
                    <a:lstStyle/>
                    <a:p>
                      <a:pPr algn="ctr"/>
                      <a:r>
                        <a:rPr lang="en-US" sz="1400" b="1" dirty="0" smtClean="0"/>
                        <a:t>2</a:t>
                      </a:r>
                      <a:endParaRPr lang="en-US" sz="1400" b="1" dirty="0"/>
                    </a:p>
                  </a:txBody>
                  <a:tcPr/>
                </a:tc>
                <a:tc>
                  <a:txBody>
                    <a:bodyPr/>
                    <a:lstStyle/>
                    <a:p>
                      <a:pPr algn="ctr"/>
                      <a:r>
                        <a:rPr lang="en-US" sz="1400" b="1" dirty="0" smtClean="0"/>
                        <a:t>0.25</a:t>
                      </a:r>
                      <a:endParaRPr lang="en-US" sz="1400" b="1" dirty="0"/>
                    </a:p>
                  </a:txBody>
                  <a:tcPr/>
                </a:tc>
                <a:tc>
                  <a:txBody>
                    <a:bodyPr/>
                    <a:lstStyle/>
                    <a:p>
                      <a:pPr algn="ctr"/>
                      <a:r>
                        <a:rPr lang="en-US" sz="1400" b="1" dirty="0" smtClean="0"/>
                        <a:t>0.05</a:t>
                      </a:r>
                      <a:endParaRPr lang="en-US" sz="1400" b="1" dirty="0"/>
                    </a:p>
                  </a:txBody>
                  <a:tcPr/>
                </a:tc>
                <a:extLst>
                  <a:ext uri="{0D108BD9-81ED-4DB2-BD59-A6C34878D82A}">
                    <a16:rowId xmlns:a16="http://schemas.microsoft.com/office/drawing/2014/main" val="10003"/>
                  </a:ext>
                </a:extLst>
              </a:tr>
              <a:tr h="335280">
                <a:tc>
                  <a:txBody>
                    <a:bodyPr/>
                    <a:lstStyle/>
                    <a:p>
                      <a:pPr algn="ctr"/>
                      <a:r>
                        <a:rPr lang="en-US" sz="1400" b="1" dirty="0" smtClean="0"/>
                        <a:t>3</a:t>
                      </a:r>
                      <a:endParaRPr lang="en-US" sz="1400" b="1" dirty="0"/>
                    </a:p>
                  </a:txBody>
                  <a:tcPr/>
                </a:tc>
                <a:tc>
                  <a:txBody>
                    <a:bodyPr/>
                    <a:lstStyle/>
                    <a:p>
                      <a:pPr algn="ctr"/>
                      <a:r>
                        <a:rPr lang="en-US" sz="1400" b="1" dirty="0" smtClean="0"/>
                        <a:t>0.05</a:t>
                      </a:r>
                      <a:endParaRPr lang="en-US" sz="1400" b="1" dirty="0"/>
                    </a:p>
                  </a:txBody>
                  <a:tcPr/>
                </a:tc>
                <a:tc>
                  <a:txBody>
                    <a:bodyPr/>
                    <a:lstStyle/>
                    <a:p>
                      <a:pPr algn="ctr"/>
                      <a:r>
                        <a:rPr lang="en-US" sz="1400" b="1" dirty="0" smtClean="0"/>
                        <a:t>0.00</a:t>
                      </a:r>
                      <a:endParaRPr lang="en-US" sz="1400" b="1"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027253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32</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0955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Solution</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4" name="TextBox 3"/>
          <p:cNvSpPr txBox="1"/>
          <p:nvPr/>
        </p:nvSpPr>
        <p:spPr>
          <a:xfrm>
            <a:off x="457200" y="895350"/>
            <a:ext cx="8229600" cy="1015663"/>
          </a:xfrm>
          <a:prstGeom prst="rect">
            <a:avLst/>
          </a:prstGeom>
          <a:noFill/>
        </p:spPr>
        <p:txBody>
          <a:bodyPr wrap="square" rtlCol="0">
            <a:spAutoFit/>
          </a:bodyPr>
          <a:lstStyle/>
          <a:p>
            <a:pPr algn="just"/>
            <a:r>
              <a:rPr lang="en-US" sz="2000" dirty="0" smtClean="0"/>
              <a:t>With holding cost neglected, the cost matrix can be developed, as shown in Table. Since strategy-2 has the lowest expected cost, the manager should order two spare compressors at present time.</a:t>
            </a:r>
            <a:endParaRPr lang="en-US" sz="2000" dirty="0"/>
          </a:p>
        </p:txBody>
      </p:sp>
      <p:graphicFrame>
        <p:nvGraphicFramePr>
          <p:cNvPr id="2" name="Table 1"/>
          <p:cNvGraphicFramePr>
            <a:graphicFrameLocks noGrp="1"/>
          </p:cNvGraphicFramePr>
          <p:nvPr>
            <p:extLst/>
          </p:nvPr>
        </p:nvGraphicFramePr>
        <p:xfrm>
          <a:off x="457200" y="2114550"/>
          <a:ext cx="8229599" cy="1261872"/>
        </p:xfrm>
        <a:graphic>
          <a:graphicData uri="http://schemas.openxmlformats.org/drawingml/2006/table">
            <a:tbl>
              <a:tblPr firstRow="1" firstCol="1" bandRow="1"/>
              <a:tblGrid>
                <a:gridCol w="1175657">
                  <a:extLst>
                    <a:ext uri="{9D8B030D-6E8A-4147-A177-3AD203B41FA5}">
                      <a16:colId xmlns:a16="http://schemas.microsoft.com/office/drawing/2014/main" val="20000"/>
                    </a:ext>
                  </a:extLst>
                </a:gridCol>
                <a:gridCol w="1175657">
                  <a:extLst>
                    <a:ext uri="{9D8B030D-6E8A-4147-A177-3AD203B41FA5}">
                      <a16:colId xmlns:a16="http://schemas.microsoft.com/office/drawing/2014/main" val="20001"/>
                    </a:ext>
                  </a:extLst>
                </a:gridCol>
                <a:gridCol w="1175657">
                  <a:extLst>
                    <a:ext uri="{9D8B030D-6E8A-4147-A177-3AD203B41FA5}">
                      <a16:colId xmlns:a16="http://schemas.microsoft.com/office/drawing/2014/main" val="20002"/>
                    </a:ext>
                  </a:extLst>
                </a:gridCol>
                <a:gridCol w="1175657">
                  <a:extLst>
                    <a:ext uri="{9D8B030D-6E8A-4147-A177-3AD203B41FA5}">
                      <a16:colId xmlns:a16="http://schemas.microsoft.com/office/drawing/2014/main" val="20003"/>
                    </a:ext>
                  </a:extLst>
                </a:gridCol>
                <a:gridCol w="1175657">
                  <a:extLst>
                    <a:ext uri="{9D8B030D-6E8A-4147-A177-3AD203B41FA5}">
                      <a16:colId xmlns:a16="http://schemas.microsoft.com/office/drawing/2014/main" val="20004"/>
                    </a:ext>
                  </a:extLst>
                </a:gridCol>
                <a:gridCol w="1175657">
                  <a:extLst>
                    <a:ext uri="{9D8B030D-6E8A-4147-A177-3AD203B41FA5}">
                      <a16:colId xmlns:a16="http://schemas.microsoft.com/office/drawing/2014/main" val="20005"/>
                    </a:ext>
                  </a:extLst>
                </a:gridCol>
                <a:gridCol w="1175657">
                  <a:extLst>
                    <a:ext uri="{9D8B030D-6E8A-4147-A177-3AD203B41FA5}">
                      <a16:colId xmlns:a16="http://schemas.microsoft.com/office/drawing/2014/main" val="20006"/>
                    </a:ext>
                  </a:extLst>
                </a:gridCol>
              </a:tblGrid>
              <a:tr h="0">
                <a:tc rowSpan="2">
                  <a:txBody>
                    <a:bodyPr/>
                    <a:lstStyle/>
                    <a:p>
                      <a:pPr marL="0" marR="0" algn="ctr">
                        <a:lnSpc>
                          <a:spcPct val="115000"/>
                        </a:lnSpc>
                        <a:spcBef>
                          <a:spcPts val="0"/>
                        </a:spcBef>
                        <a:spcAft>
                          <a:spcPts val="0"/>
                        </a:spcAft>
                      </a:pPr>
                      <a:r>
                        <a:rPr lang="en-US" sz="12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Strategy</a:t>
                      </a:r>
                      <a:endParaRPr lang="en-US" sz="1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Probability</a:t>
                      </a:r>
                      <a:endParaRPr lang="en-US" sz="1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0.30</a:t>
                      </a:r>
                      <a:endParaRPr lang="en-US" sz="110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0.40</a:t>
                      </a:r>
                      <a:endParaRPr lang="en-US" sz="110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0.25</a:t>
                      </a:r>
                      <a:endParaRPr lang="en-US" sz="110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0.05</a:t>
                      </a:r>
                      <a:endParaRPr lang="en-US" sz="110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ctr">
                        <a:lnSpc>
                          <a:spcPct val="115000"/>
                        </a:lnSpc>
                        <a:spcBef>
                          <a:spcPts val="0"/>
                        </a:spcBef>
                        <a:spcAft>
                          <a:spcPts val="0"/>
                        </a:spcAft>
                      </a:pPr>
                      <a:r>
                        <a:rPr lang="en-US" sz="12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Expected Cost ($)</a:t>
                      </a:r>
                      <a:endParaRPr lang="en-US" sz="1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vMerge="1">
                  <a:txBody>
                    <a:bodyPr/>
                    <a:lstStyle/>
                    <a:p>
                      <a:endParaRPr lang="en-US"/>
                    </a:p>
                  </a:txBody>
                  <a:tcPr/>
                </a:tc>
                <a:tc>
                  <a:txBody>
                    <a:bodyPr/>
                    <a:lstStyle/>
                    <a:p>
                      <a:pPr marL="0" marR="0" algn="ctr">
                        <a:lnSpc>
                          <a:spcPct val="115000"/>
                        </a:lnSpc>
                        <a:spcBef>
                          <a:spcPts val="0"/>
                        </a:spcBef>
                        <a:spcAft>
                          <a:spcPts val="0"/>
                        </a:spcAft>
                      </a:pPr>
                      <a:r>
                        <a:rPr lang="en-US" sz="1200" b="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State of nature</a:t>
                      </a:r>
                      <a:endParaRPr lang="en-US" sz="110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n-US" sz="110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n-US" sz="110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en-US" sz="110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3</a:t>
                      </a:r>
                      <a:endParaRPr lang="en-US" sz="1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0001"/>
                  </a:ext>
                </a:extLst>
              </a:tr>
              <a:tr h="0">
                <a:tc>
                  <a:txBody>
                    <a:bodyPr/>
                    <a:lstStyle/>
                    <a:p>
                      <a:pPr marL="0" marR="0" algn="ctr">
                        <a:lnSpc>
                          <a:spcPct val="115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smtClean="0">
                          <a:effectLst/>
                          <a:latin typeface="Times New Roman" panose="02020603050405020304" pitchFamily="18" charset="0"/>
                          <a:ea typeface="Calibri" panose="020F0502020204030204" pitchFamily="34" charset="0"/>
                          <a:cs typeface="Times New Roman" panose="02020603050405020304" pitchFamily="18" charset="0"/>
                        </a:rPr>
                        <a:t>1,000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smtClean="0">
                          <a:effectLst/>
                          <a:latin typeface="Times New Roman" panose="02020603050405020304" pitchFamily="18" charset="0"/>
                          <a:ea typeface="Calibri" panose="020F0502020204030204" pitchFamily="34" charset="0"/>
                          <a:cs typeface="Times New Roman" panose="02020603050405020304" pitchFamily="18" charset="0"/>
                        </a:rPr>
                        <a:t>2,000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smtClean="0">
                          <a:effectLst/>
                          <a:latin typeface="Times New Roman" panose="02020603050405020304" pitchFamily="18" charset="0"/>
                          <a:ea typeface="Calibri" panose="020F0502020204030204" pitchFamily="34" charset="0"/>
                          <a:cs typeface="Times New Roman" panose="02020603050405020304" pitchFamily="18" charset="0"/>
                        </a:rPr>
                        <a:t>3,000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smtClean="0">
                          <a:effectLst/>
                          <a:latin typeface="Times New Roman" panose="02020603050405020304" pitchFamily="18" charset="0"/>
                          <a:ea typeface="Calibri" panose="020F0502020204030204" pitchFamily="34" charset="0"/>
                          <a:cs typeface="Times New Roman" panose="02020603050405020304" pitchFamily="18" charset="0"/>
                        </a:rPr>
                        <a:t>1,050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gn="ctr">
                        <a:lnSpc>
                          <a:spcPct val="115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smtClean="0">
                          <a:effectLst/>
                          <a:latin typeface="Times New Roman" panose="02020603050405020304" pitchFamily="18" charset="0"/>
                          <a:ea typeface="Calibri" panose="020F0502020204030204" pitchFamily="34" charset="0"/>
                          <a:cs typeface="Times New Roman" panose="02020603050405020304" pitchFamily="18" charset="0"/>
                        </a:rPr>
                        <a:t>1,100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smtClean="0">
                          <a:effectLst/>
                          <a:latin typeface="Times New Roman" panose="02020603050405020304" pitchFamily="18" charset="0"/>
                          <a:ea typeface="Calibri" panose="020F0502020204030204" pitchFamily="34" charset="0"/>
                          <a:cs typeface="Times New Roman" panose="02020603050405020304" pitchFamily="18" charset="0"/>
                        </a:rPr>
                        <a:t>2,100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450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algn="ctr">
                        <a:lnSpc>
                          <a:spcPct val="115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200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200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200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smtClean="0">
                          <a:effectLst/>
                          <a:latin typeface="Times New Roman" panose="02020603050405020304" pitchFamily="18" charset="0"/>
                          <a:ea typeface="Calibri" panose="020F0502020204030204" pitchFamily="34" charset="0"/>
                          <a:cs typeface="Times New Roman" panose="02020603050405020304" pitchFamily="18" charset="0"/>
                        </a:rPr>
                        <a:t>1,200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250</a:t>
                      </a:r>
                      <a:endParaRPr lang="en-US" sz="1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marL="0" marR="0" algn="ctr">
                        <a:lnSpc>
                          <a:spcPct val="115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300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300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300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300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300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428546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33</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93088"/>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Solution</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mc:AlternateContent xmlns:mc="http://schemas.openxmlformats.org/markup-compatibility/2006" xmlns:a14="http://schemas.microsoft.com/office/drawing/2010/main">
        <mc:Choice Requires="a14">
          <p:sp>
            <p:nvSpPr>
              <p:cNvPr id="5" name="TextBox 4"/>
              <p:cNvSpPr txBox="1"/>
              <p:nvPr/>
            </p:nvSpPr>
            <p:spPr>
              <a:xfrm>
                <a:off x="609600" y="1504950"/>
                <a:ext cx="8229601" cy="2068387"/>
              </a:xfrm>
              <a:prstGeom prst="rect">
                <a:avLst/>
              </a:prstGeom>
              <a:noFill/>
            </p:spPr>
            <p:txBody>
              <a:bodyPr wrap="square" rtlCol="0">
                <a:spAutoFit/>
              </a:bodyPr>
              <a:lstStyle/>
              <a:p>
                <a:pPr algn="just"/>
                <a:r>
                  <a:rPr lang="en-US" sz="2000" dirty="0" smtClean="0"/>
                  <a:t>An easier method to obtain the same solution is the expected value approach as follows: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𝑠</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𝑃</m:t>
                        </m:r>
                        <m:r>
                          <a:rPr lang="en-US" sz="2000" b="0" i="1" smtClean="0">
                            <a:latin typeface="Cambria Math" panose="02040503050406030204" pitchFamily="18" charset="0"/>
                          </a:rPr>
                          <m:t>−</m:t>
                        </m:r>
                        <m:r>
                          <a:rPr lang="en-US" sz="2000" b="0" i="1" smtClean="0">
                            <a:latin typeface="Cambria Math" panose="02040503050406030204" pitchFamily="18" charset="0"/>
                          </a:rPr>
                          <m:t>𝑉</m:t>
                        </m:r>
                      </m:num>
                      <m:den>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𝑉</m:t>
                        </m:r>
                      </m:den>
                    </m:f>
                  </m:oMath>
                </a14:m>
                <a:r>
                  <a:rPr lang="en-US" sz="2000" dirty="0" smtClean="0"/>
                  <a:t> =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100−0</m:t>
                        </m:r>
                      </m:num>
                      <m:den>
                        <m:r>
                          <a:rPr lang="en-US" sz="2000" b="0" i="1" smtClean="0">
                            <a:latin typeface="Cambria Math" panose="02040503050406030204" pitchFamily="18" charset="0"/>
                          </a:rPr>
                          <m:t>1000−0</m:t>
                        </m:r>
                      </m:den>
                    </m:f>
                  </m:oMath>
                </a14:m>
                <a:r>
                  <a:rPr lang="en-US" sz="2000" dirty="0" smtClean="0"/>
                  <a:t> = 0.10</a:t>
                </a:r>
              </a:p>
              <a:p>
                <a:pPr algn="just"/>
                <a:endParaRPr lang="en-US" sz="2000" dirty="0" smtClean="0"/>
              </a:p>
              <a:p>
                <a:pPr algn="just"/>
                <a:r>
                  <a:rPr lang="en-US" sz="2000" dirty="0" smtClean="0"/>
                  <a:t>From the given table there are two failures associated with 0.05 stockout probability and one failure with a 0.30 probability, so two compressors should be purchased.</a:t>
                </a:r>
                <a:endParaRPr lang="en-US"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609600" y="1504950"/>
                <a:ext cx="8229601" cy="2068387"/>
              </a:xfrm>
              <a:prstGeom prst="rect">
                <a:avLst/>
              </a:prstGeom>
              <a:blipFill rotWithShape="0">
                <a:blip r:embed="rId3"/>
                <a:stretch>
                  <a:fillRect l="-741" t="-1770" r="-741" b="-4425"/>
                </a:stretch>
              </a:blipFill>
            </p:spPr>
            <p:txBody>
              <a:bodyPr/>
              <a:lstStyle/>
              <a:p>
                <a:r>
                  <a:rPr lang="en-US">
                    <a:noFill/>
                  </a:rPr>
                  <a:t> </a:t>
                </a:r>
              </a:p>
            </p:txBody>
          </p:sp>
        </mc:Fallback>
      </mc:AlternateContent>
    </p:spTree>
    <p:extLst>
      <p:ext uri="{BB962C8B-B14F-4D97-AF65-F5344CB8AC3E}">
        <p14:creationId xmlns:p14="http://schemas.microsoft.com/office/powerpoint/2010/main" val="19969941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34</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8575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Solution</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4" name="TextBox 3"/>
          <p:cNvSpPr txBox="1"/>
          <p:nvPr/>
        </p:nvSpPr>
        <p:spPr>
          <a:xfrm>
            <a:off x="457200" y="895350"/>
            <a:ext cx="8229600" cy="132343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In the case of a holding cost of 10%, the manager must correct his matrix costs according to the time value of money. Consulting a present value table for future single payments results in factors shown in the following table. </a:t>
            </a:r>
            <a:endParaRPr lang="en-US" sz="2000" dirty="0"/>
          </a:p>
        </p:txBody>
      </p:sp>
      <p:graphicFrame>
        <p:nvGraphicFramePr>
          <p:cNvPr id="2" name="Table 1"/>
          <p:cNvGraphicFramePr>
            <a:graphicFrameLocks noGrp="1"/>
          </p:cNvGraphicFramePr>
          <p:nvPr>
            <p:extLst/>
          </p:nvPr>
        </p:nvGraphicFramePr>
        <p:xfrm>
          <a:off x="2590800" y="2114550"/>
          <a:ext cx="4038600" cy="1892808"/>
        </p:xfrm>
        <a:graphic>
          <a:graphicData uri="http://schemas.openxmlformats.org/drawingml/2006/table">
            <a:tbl>
              <a:tblPr firstRow="1" firstCol="1" bandRow="1"/>
              <a:tblGrid>
                <a:gridCol w="2675890">
                  <a:extLst>
                    <a:ext uri="{9D8B030D-6E8A-4147-A177-3AD203B41FA5}">
                      <a16:colId xmlns:a16="http://schemas.microsoft.com/office/drawing/2014/main" val="20000"/>
                    </a:ext>
                  </a:extLst>
                </a:gridCol>
                <a:gridCol w="1362710">
                  <a:extLst>
                    <a:ext uri="{9D8B030D-6E8A-4147-A177-3AD203B41FA5}">
                      <a16:colId xmlns:a16="http://schemas.microsoft.com/office/drawing/2014/main" val="20001"/>
                    </a:ext>
                  </a:extLst>
                </a:gridCol>
              </a:tblGrid>
              <a:tr h="0">
                <a:tc>
                  <a:txBody>
                    <a:bodyPr/>
                    <a:lstStyle/>
                    <a:p>
                      <a:pPr marL="0" marR="0" algn="ctr">
                        <a:lnSpc>
                          <a:spcPct val="115000"/>
                        </a:lnSpc>
                        <a:spcBef>
                          <a:spcPts val="0"/>
                        </a:spcBef>
                        <a:spcAft>
                          <a:spcPts val="0"/>
                        </a:spcAft>
                      </a:pPr>
                      <a:r>
                        <a:rPr lang="en-US" sz="1800" b="1" dirty="0">
                          <a:effectLst/>
                          <a:latin typeface="+mj-lt"/>
                          <a:ea typeface="Calibri" panose="020F0502020204030204" pitchFamily="34" charset="0"/>
                          <a:cs typeface="Times New Roman" panose="02020603050405020304" pitchFamily="18" charset="0"/>
                        </a:rPr>
                        <a:t>Failure at End of Year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effectLst/>
                          <a:latin typeface="+mj-lt"/>
                          <a:ea typeface="Calibri" panose="020F0502020204030204" pitchFamily="34" charset="0"/>
                          <a:cs typeface="Times New Roman" panose="02020603050405020304" pitchFamily="18" charset="0"/>
                        </a:rPr>
                        <a:t>Factor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lgn="ctr">
                        <a:lnSpc>
                          <a:spcPct val="115000"/>
                        </a:lnSpc>
                        <a:spcBef>
                          <a:spcPts val="0"/>
                        </a:spcBef>
                        <a:spcAft>
                          <a:spcPts val="0"/>
                        </a:spcAft>
                      </a:pPr>
                      <a:r>
                        <a:rPr lang="en-US" sz="1800" b="0">
                          <a:effectLst/>
                          <a:latin typeface="+mj-lt"/>
                          <a:ea typeface="Calibri" panose="020F0502020204030204" pitchFamily="34" charset="0"/>
                          <a:cs typeface="Times New Roman" panose="02020603050405020304" pitchFamily="18" charset="0"/>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0">
                          <a:effectLst/>
                          <a:latin typeface="+mj-lt"/>
                          <a:ea typeface="Calibri" panose="020F0502020204030204" pitchFamily="34" charset="0"/>
                          <a:cs typeface="Times New Roman" panose="02020603050405020304" pitchFamily="18" charset="0"/>
                        </a:rPr>
                        <a:t>0.751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gn="ctr">
                        <a:lnSpc>
                          <a:spcPct val="115000"/>
                        </a:lnSpc>
                        <a:spcBef>
                          <a:spcPts val="0"/>
                        </a:spcBef>
                        <a:spcAft>
                          <a:spcPts val="0"/>
                        </a:spcAft>
                      </a:pPr>
                      <a:r>
                        <a:rPr lang="en-US" sz="1800" b="0" dirty="0">
                          <a:effectLst/>
                          <a:latin typeface="+mj-lt"/>
                          <a:ea typeface="Calibri" panose="020F0502020204030204" pitchFamily="34" charset="0"/>
                          <a:cs typeface="Times New Roman" panose="02020603050405020304" pitchFamily="18" charset="0"/>
                        </a:rPr>
                        <a:t>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0">
                          <a:effectLst/>
                          <a:latin typeface="+mj-lt"/>
                          <a:ea typeface="Calibri" panose="020F0502020204030204" pitchFamily="34" charset="0"/>
                          <a:cs typeface="Times New Roman" panose="02020603050405020304" pitchFamily="18" charset="0"/>
                        </a:rPr>
                        <a:t>0.683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gn="ctr">
                        <a:lnSpc>
                          <a:spcPct val="115000"/>
                        </a:lnSpc>
                        <a:spcBef>
                          <a:spcPts val="0"/>
                        </a:spcBef>
                        <a:spcAft>
                          <a:spcPts val="0"/>
                        </a:spcAft>
                      </a:pPr>
                      <a:r>
                        <a:rPr lang="en-US" sz="1800" b="0">
                          <a:effectLst/>
                          <a:latin typeface="+mj-lt"/>
                          <a:ea typeface="Calibri" panose="020F0502020204030204" pitchFamily="34"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0" dirty="0">
                          <a:effectLst/>
                          <a:latin typeface="+mj-lt"/>
                          <a:ea typeface="Calibri" panose="020F0502020204030204" pitchFamily="34" charset="0"/>
                          <a:cs typeface="Times New Roman" panose="02020603050405020304" pitchFamily="18" charset="0"/>
                        </a:rPr>
                        <a:t>0.564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algn="ctr">
                        <a:lnSpc>
                          <a:spcPct val="115000"/>
                        </a:lnSpc>
                        <a:spcBef>
                          <a:spcPts val="0"/>
                        </a:spcBef>
                        <a:spcAft>
                          <a:spcPts val="0"/>
                        </a:spcAft>
                      </a:pPr>
                      <a:r>
                        <a:rPr lang="en-US" sz="1800" b="0">
                          <a:effectLst/>
                          <a:latin typeface="+mj-lt"/>
                          <a:ea typeface="Calibri" panose="020F0502020204030204" pitchFamily="34" charset="0"/>
                          <a:cs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0">
                          <a:effectLst/>
                          <a:latin typeface="+mj-lt"/>
                          <a:ea typeface="Calibri" panose="020F0502020204030204" pitchFamily="34" charset="0"/>
                          <a:cs typeface="Times New Roman" panose="02020603050405020304" pitchFamily="18" charset="0"/>
                        </a:rPr>
                        <a:t>0.467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marL="0" marR="0" algn="ctr">
                        <a:lnSpc>
                          <a:spcPct val="115000"/>
                        </a:lnSpc>
                        <a:spcBef>
                          <a:spcPts val="0"/>
                        </a:spcBef>
                        <a:spcAft>
                          <a:spcPts val="0"/>
                        </a:spcAft>
                      </a:pPr>
                      <a:r>
                        <a:rPr lang="en-US" sz="1800" b="0">
                          <a:effectLst/>
                          <a:latin typeface="+mj-lt"/>
                          <a:ea typeface="Calibri" panose="020F0502020204030204" pitchFamily="34" charset="0"/>
                          <a:cs typeface="Times New Roman" panose="02020603050405020304" pitchFamily="18" charset="0"/>
                        </a:rPr>
                        <a:t>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0" dirty="0">
                          <a:effectLst/>
                          <a:latin typeface="+mj-lt"/>
                          <a:ea typeface="Calibri" panose="020F0502020204030204" pitchFamily="34" charset="0"/>
                          <a:cs typeface="Times New Roman" panose="02020603050405020304" pitchFamily="18" charset="0"/>
                        </a:rPr>
                        <a:t>0.424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380189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35</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0955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Solution</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4" name="TextBox 3"/>
          <p:cNvSpPr txBox="1"/>
          <p:nvPr/>
        </p:nvSpPr>
        <p:spPr>
          <a:xfrm>
            <a:off x="457200" y="590550"/>
            <a:ext cx="8229600" cy="255454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A payment that must be made in future must be multiplied by the respective time correction factor. The cost matrix is shown in another table. For strategy 0, the cost for state of nature 1 is 0.564(1,000)=564; the cost for nature 2 is 0.683(1,000)+0.467(1,000)=1,150; and the cost of nature 3 is 0.751(1,000</a:t>
            </a:r>
            <a:r>
              <a:rPr lang="en-US" sz="2000" dirty="0"/>
              <a:t>)+</a:t>
            </a:r>
            <a:r>
              <a:rPr lang="en-US" sz="2000" dirty="0" smtClean="0"/>
              <a:t>0.564(1,000)+0.424(1,000)=1,739. The cost of each </a:t>
            </a:r>
            <a:r>
              <a:rPr lang="en-US" sz="2000" dirty="0" smtClean="0">
                <a:solidFill>
                  <a:prstClr val="black"/>
                </a:solidFill>
              </a:rPr>
              <a:t>strategy is obtained in a similar manner. Since strategy-2 results in the lowest expected cost, the manager should order two spare compressors at the present time. </a:t>
            </a:r>
            <a:endParaRPr lang="en-US" sz="2000" dirty="0"/>
          </a:p>
        </p:txBody>
      </p:sp>
      <p:graphicFrame>
        <p:nvGraphicFramePr>
          <p:cNvPr id="7" name="Table 6"/>
          <p:cNvGraphicFramePr>
            <a:graphicFrameLocks noGrp="1"/>
          </p:cNvGraphicFramePr>
          <p:nvPr>
            <p:extLst/>
          </p:nvPr>
        </p:nvGraphicFramePr>
        <p:xfrm>
          <a:off x="457200" y="3105150"/>
          <a:ext cx="8229599" cy="1261872"/>
        </p:xfrm>
        <a:graphic>
          <a:graphicData uri="http://schemas.openxmlformats.org/drawingml/2006/table">
            <a:tbl>
              <a:tblPr firstRow="1" firstCol="1" bandRow="1"/>
              <a:tblGrid>
                <a:gridCol w="1175657">
                  <a:extLst>
                    <a:ext uri="{9D8B030D-6E8A-4147-A177-3AD203B41FA5}">
                      <a16:colId xmlns:a16="http://schemas.microsoft.com/office/drawing/2014/main" val="20000"/>
                    </a:ext>
                  </a:extLst>
                </a:gridCol>
                <a:gridCol w="1175657">
                  <a:extLst>
                    <a:ext uri="{9D8B030D-6E8A-4147-A177-3AD203B41FA5}">
                      <a16:colId xmlns:a16="http://schemas.microsoft.com/office/drawing/2014/main" val="20001"/>
                    </a:ext>
                  </a:extLst>
                </a:gridCol>
                <a:gridCol w="1175657">
                  <a:extLst>
                    <a:ext uri="{9D8B030D-6E8A-4147-A177-3AD203B41FA5}">
                      <a16:colId xmlns:a16="http://schemas.microsoft.com/office/drawing/2014/main" val="20002"/>
                    </a:ext>
                  </a:extLst>
                </a:gridCol>
                <a:gridCol w="1175657">
                  <a:extLst>
                    <a:ext uri="{9D8B030D-6E8A-4147-A177-3AD203B41FA5}">
                      <a16:colId xmlns:a16="http://schemas.microsoft.com/office/drawing/2014/main" val="20003"/>
                    </a:ext>
                  </a:extLst>
                </a:gridCol>
                <a:gridCol w="1175657">
                  <a:extLst>
                    <a:ext uri="{9D8B030D-6E8A-4147-A177-3AD203B41FA5}">
                      <a16:colId xmlns:a16="http://schemas.microsoft.com/office/drawing/2014/main" val="20004"/>
                    </a:ext>
                  </a:extLst>
                </a:gridCol>
                <a:gridCol w="1175657">
                  <a:extLst>
                    <a:ext uri="{9D8B030D-6E8A-4147-A177-3AD203B41FA5}">
                      <a16:colId xmlns:a16="http://schemas.microsoft.com/office/drawing/2014/main" val="20005"/>
                    </a:ext>
                  </a:extLst>
                </a:gridCol>
                <a:gridCol w="1175657">
                  <a:extLst>
                    <a:ext uri="{9D8B030D-6E8A-4147-A177-3AD203B41FA5}">
                      <a16:colId xmlns:a16="http://schemas.microsoft.com/office/drawing/2014/main" val="20006"/>
                    </a:ext>
                  </a:extLst>
                </a:gridCol>
              </a:tblGrid>
              <a:tr h="0">
                <a:tc rowSpan="2">
                  <a:txBody>
                    <a:bodyPr/>
                    <a:lstStyle/>
                    <a:p>
                      <a:pPr marL="0" marR="0" algn="ctr">
                        <a:lnSpc>
                          <a:spcPct val="115000"/>
                        </a:lnSpc>
                        <a:spcBef>
                          <a:spcPts val="0"/>
                        </a:spcBef>
                        <a:spcAft>
                          <a:spcPts val="0"/>
                        </a:spcAft>
                      </a:pPr>
                      <a:r>
                        <a:rPr lang="en-US" sz="12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Strategy</a:t>
                      </a:r>
                      <a:endParaRPr lang="en-US" sz="1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Probability</a:t>
                      </a:r>
                      <a:endParaRPr lang="en-US" sz="110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0.30</a:t>
                      </a:r>
                      <a:endParaRPr lang="en-US" sz="110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0.40</a:t>
                      </a:r>
                      <a:endParaRPr lang="en-US" sz="110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0.25</a:t>
                      </a:r>
                      <a:endParaRPr lang="en-US" sz="110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0.05</a:t>
                      </a:r>
                      <a:endParaRPr lang="en-US" sz="110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ctr">
                        <a:lnSpc>
                          <a:spcPct val="115000"/>
                        </a:lnSpc>
                        <a:spcBef>
                          <a:spcPts val="0"/>
                        </a:spcBef>
                        <a:spcAft>
                          <a:spcPts val="0"/>
                        </a:spcAft>
                      </a:pPr>
                      <a:r>
                        <a:rPr lang="en-US" sz="12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Expected Cost ($)</a:t>
                      </a:r>
                      <a:endParaRPr lang="en-US" sz="1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vMerge="1">
                  <a:txBody>
                    <a:bodyPr/>
                    <a:lstStyle/>
                    <a:p>
                      <a:endParaRPr lang="en-US"/>
                    </a:p>
                  </a:txBody>
                  <a:tcPr/>
                </a:tc>
                <a:tc>
                  <a:txBody>
                    <a:bodyPr/>
                    <a:lstStyle/>
                    <a:p>
                      <a:pPr marL="0" marR="0" algn="ctr">
                        <a:lnSpc>
                          <a:spcPct val="115000"/>
                        </a:lnSpc>
                        <a:spcBef>
                          <a:spcPts val="0"/>
                        </a:spcBef>
                        <a:spcAft>
                          <a:spcPts val="0"/>
                        </a:spcAft>
                      </a:pPr>
                      <a:r>
                        <a:rPr lang="en-US" sz="1200" b="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State of nature</a:t>
                      </a:r>
                      <a:endParaRPr lang="en-US" sz="110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n-US" sz="110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n-US" sz="110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en-US" sz="110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3</a:t>
                      </a:r>
                      <a:endParaRPr lang="en-US" sz="1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0001"/>
                  </a:ext>
                </a:extLst>
              </a:tr>
              <a:tr h="0">
                <a:tc>
                  <a:txBody>
                    <a:bodyPr/>
                    <a:lstStyle/>
                    <a:p>
                      <a:pPr marL="0" marR="0" algn="ctr">
                        <a:lnSpc>
                          <a:spcPct val="115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marL="0" marR="0" algn="ctr">
                        <a:lnSpc>
                          <a:spcPct val="115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smtClean="0">
                          <a:effectLst/>
                          <a:latin typeface="Times New Roman" panose="02020603050405020304" pitchFamily="18" charset="0"/>
                          <a:ea typeface="Calibri" panose="020F0502020204030204" pitchFamily="34" charset="0"/>
                          <a:cs typeface="Times New Roman" panose="02020603050405020304" pitchFamily="18" charset="0"/>
                        </a:rPr>
                        <a:t>564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smtClean="0">
                          <a:effectLst/>
                          <a:latin typeface="Times New Roman" panose="02020603050405020304" pitchFamily="18" charset="0"/>
                          <a:ea typeface="Calibri" panose="020F0502020204030204" pitchFamily="34" charset="0"/>
                          <a:cs typeface="Times New Roman" panose="02020603050405020304" pitchFamily="18" charset="0"/>
                        </a:rPr>
                        <a:t>1,150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smtClean="0">
                          <a:effectLst/>
                          <a:latin typeface="Times New Roman" panose="02020603050405020304" pitchFamily="18" charset="0"/>
                          <a:ea typeface="Calibri" panose="020F0502020204030204" pitchFamily="34" charset="0"/>
                          <a:cs typeface="Times New Roman" panose="02020603050405020304" pitchFamily="18" charset="0"/>
                        </a:rPr>
                        <a:t>1,739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smtClean="0">
                          <a:effectLst/>
                          <a:latin typeface="Times New Roman" panose="02020603050405020304" pitchFamily="18" charset="0"/>
                          <a:ea typeface="Calibri" panose="020F0502020204030204" pitchFamily="34" charset="0"/>
                          <a:cs typeface="Times New Roman" panose="02020603050405020304" pitchFamily="18" charset="0"/>
                        </a:rPr>
                        <a:t>600.25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gn="ctr">
                        <a:lnSpc>
                          <a:spcPct val="115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smtClean="0">
                          <a:effectLst/>
                          <a:latin typeface="Times New Roman" panose="02020603050405020304" pitchFamily="18" charset="0"/>
                          <a:ea typeface="Calibri" panose="020F0502020204030204" pitchFamily="34" charset="0"/>
                          <a:cs typeface="Times New Roman" panose="02020603050405020304" pitchFamily="18" charset="0"/>
                        </a:rPr>
                        <a:t>567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smtClean="0">
                          <a:effectLst/>
                          <a:latin typeface="Times New Roman" panose="02020603050405020304" pitchFamily="18" charset="0"/>
                          <a:ea typeface="Calibri" panose="020F0502020204030204" pitchFamily="34" charset="0"/>
                          <a:cs typeface="Times New Roman" panose="02020603050405020304" pitchFamily="18" charset="0"/>
                        </a:rPr>
                        <a:t>1,088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smtClean="0">
                          <a:effectLst/>
                          <a:latin typeface="Times New Roman" panose="02020603050405020304" pitchFamily="18" charset="0"/>
                          <a:ea typeface="Calibri" panose="020F0502020204030204" pitchFamily="34" charset="0"/>
                          <a:cs typeface="Times New Roman" panose="02020603050405020304" pitchFamily="18" charset="0"/>
                        </a:rPr>
                        <a:t>266.15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algn="ctr">
                        <a:lnSpc>
                          <a:spcPct val="115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200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200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200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smtClean="0">
                          <a:effectLst/>
                          <a:latin typeface="Times New Roman" panose="02020603050405020304" pitchFamily="18" charset="0"/>
                          <a:ea typeface="Calibri" panose="020F0502020204030204" pitchFamily="34" charset="0"/>
                          <a:cs typeface="Times New Roman" panose="02020603050405020304" pitchFamily="18" charset="0"/>
                        </a:rPr>
                        <a:t>624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smtClean="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221.20</a:t>
                      </a:r>
                      <a:endParaRPr lang="en-US" sz="1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marL="0" marR="0" algn="ctr">
                        <a:lnSpc>
                          <a:spcPct val="115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marL="0" marR="0" algn="ctr">
                        <a:lnSpc>
                          <a:spcPct val="115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300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300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300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300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smtClean="0">
                          <a:effectLst/>
                          <a:latin typeface="Times New Roman" panose="02020603050405020304" pitchFamily="18" charset="0"/>
                          <a:ea typeface="Calibri" panose="020F0502020204030204" pitchFamily="34" charset="0"/>
                          <a:cs typeface="Times New Roman" panose="02020603050405020304" pitchFamily="18" charset="0"/>
                        </a:rPr>
                        <a:t>300.00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000465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36</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85750"/>
            <a:ext cx="9067800" cy="1040285"/>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Type–2 Problem: </a:t>
            </a:r>
          </a:p>
          <a:p>
            <a:pPr marL="342914" indent="-342914" algn="ctr">
              <a:spcBef>
                <a:spcPct val="20000"/>
              </a:spcBef>
              <a:defRPr/>
            </a:pPr>
            <a:r>
              <a:rPr lang="en-US" sz="2800" b="1" dirty="0" smtClean="0">
                <a:solidFill>
                  <a:srgbClr val="C0504D"/>
                </a:solidFill>
                <a:latin typeface="Century Gothic" pitchFamily="34" charset="0"/>
                <a:cs typeface="Arial" pitchFamily="34" charset="0"/>
              </a:rPr>
              <a:t>Constant Demand, Variable Lead Time</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12" name="TextBox 11"/>
          <p:cNvSpPr txBox="1"/>
          <p:nvPr/>
        </p:nvSpPr>
        <p:spPr>
          <a:xfrm>
            <a:off x="609310" y="1366762"/>
            <a:ext cx="8458200" cy="317009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ea typeface="Cambria Math" panose="02040503050406030204" pitchFamily="18" charset="0"/>
              </a:rPr>
              <a:t>In this case, the demand for the given period is known with certainty. However, the lead time is variable (probability distribution of lead time is given).</a:t>
            </a:r>
          </a:p>
          <a:p>
            <a:pPr marL="342900" indent="-342900" algn="just">
              <a:buFont typeface="Arial" panose="020B0604020202020204" pitchFamily="34" charset="0"/>
              <a:buChar char="•"/>
            </a:pPr>
            <a:r>
              <a:rPr lang="en-US" sz="2000" dirty="0" smtClean="0">
                <a:ea typeface="Cambria Math" panose="02040503050406030204" pitchFamily="18" charset="0"/>
              </a:rPr>
              <a:t>A lead time can be selected with a high probability of arrival of the order prior to demand.</a:t>
            </a:r>
          </a:p>
          <a:p>
            <a:pPr marL="342900" indent="-342900" algn="just">
              <a:buFont typeface="Arial" panose="020B0604020202020204" pitchFamily="34" charset="0"/>
              <a:buChar char="•"/>
            </a:pPr>
            <a:r>
              <a:rPr lang="en-US" sz="2000" dirty="0" smtClean="0">
                <a:ea typeface="Cambria Math" panose="02040503050406030204" pitchFamily="18" charset="0"/>
              </a:rPr>
              <a:t>With stockouts allowed, order is to be placed prior to maximum possible lead time.</a:t>
            </a:r>
          </a:p>
          <a:p>
            <a:pPr marL="342900" indent="-342900" algn="just">
              <a:buFont typeface="Arial" panose="020B0604020202020204" pitchFamily="34" charset="0"/>
              <a:buChar char="•"/>
            </a:pPr>
            <a:r>
              <a:rPr lang="en-US" sz="2000" dirty="0" smtClean="0">
                <a:ea typeface="Cambria Math" panose="02040503050406030204" pitchFamily="18" charset="0"/>
              </a:rPr>
              <a:t>With demand remaining same (e.g. demand of steel girders for building construction), a late delivery delays the activity.</a:t>
            </a:r>
            <a:endParaRPr lang="en-US" sz="2000" dirty="0">
              <a:ea typeface="Cambria Math" panose="02040503050406030204" pitchFamily="18" charset="0"/>
            </a:endParaRPr>
          </a:p>
          <a:p>
            <a:pPr marL="342900" indent="-342900" algn="just">
              <a:buFont typeface="Arial" panose="020B0604020202020204" pitchFamily="34" charset="0"/>
              <a:buChar char="•"/>
            </a:pPr>
            <a:endParaRPr lang="en-US" sz="2000" dirty="0" smtClean="0">
              <a:ea typeface="Cambria Math" panose="02040503050406030204" pitchFamily="18" charset="0"/>
            </a:endParaRPr>
          </a:p>
        </p:txBody>
      </p:sp>
    </p:spTree>
    <p:extLst>
      <p:ext uri="{BB962C8B-B14F-4D97-AF65-F5344CB8AC3E}">
        <p14:creationId xmlns:p14="http://schemas.microsoft.com/office/powerpoint/2010/main" val="42932298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37</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0955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Numerical Example</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12" name="TextBox 11"/>
          <p:cNvSpPr txBox="1"/>
          <p:nvPr/>
        </p:nvSpPr>
        <p:spPr>
          <a:xfrm>
            <a:off x="304800" y="666750"/>
            <a:ext cx="8458200" cy="163121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ea typeface="Cambria Math" panose="02040503050406030204" pitchFamily="18" charset="0"/>
              </a:rPr>
              <a:t>The Technology Club plans to sell Christmas trees during the Christmas season. Orders for the trees are to be delivered in specified dates, starting with earliest lot on 1</a:t>
            </a:r>
            <a:r>
              <a:rPr lang="en-US" sz="2000" baseline="30000" dirty="0" smtClean="0">
                <a:ea typeface="Cambria Math" panose="02040503050406030204" pitchFamily="18" charset="0"/>
              </a:rPr>
              <a:t>st</a:t>
            </a:r>
            <a:r>
              <a:rPr lang="en-US" sz="2000" dirty="0" smtClean="0">
                <a:ea typeface="Cambria Math" panose="02040503050406030204" pitchFamily="18" charset="0"/>
              </a:rPr>
              <a:t> December. When should the order be placed if an 85% chance of trees arriving on time is desired? The lead time distribution is given in the following table.</a:t>
            </a:r>
          </a:p>
        </p:txBody>
      </p:sp>
      <p:graphicFrame>
        <p:nvGraphicFramePr>
          <p:cNvPr id="2" name="Table 1"/>
          <p:cNvGraphicFramePr>
            <a:graphicFrameLocks noGrp="1"/>
          </p:cNvGraphicFramePr>
          <p:nvPr>
            <p:extLst/>
          </p:nvPr>
        </p:nvGraphicFramePr>
        <p:xfrm>
          <a:off x="2438400" y="2266950"/>
          <a:ext cx="4191000" cy="2208276"/>
        </p:xfrm>
        <a:graphic>
          <a:graphicData uri="http://schemas.openxmlformats.org/drawingml/2006/table">
            <a:tbl>
              <a:tblPr firstRow="1" firstCol="1" bandRow="1"/>
              <a:tblGrid>
                <a:gridCol w="18288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tblGrid>
              <a:tr h="230449">
                <a:tc>
                  <a:txBody>
                    <a:bodyPr/>
                    <a:lstStyle/>
                    <a:p>
                      <a:pPr marL="0" marR="0" algn="ctr">
                        <a:lnSpc>
                          <a:spcPct val="115000"/>
                        </a:lnSpc>
                        <a:spcBef>
                          <a:spcPts val="0"/>
                        </a:spcBef>
                        <a:spcAft>
                          <a:spcPts val="0"/>
                        </a:spcAft>
                      </a:pPr>
                      <a:r>
                        <a:rPr lang="en-US" sz="1400" b="1" dirty="0">
                          <a:effectLst/>
                          <a:latin typeface="+mj-lt"/>
                          <a:ea typeface="Calibri" panose="020F0502020204030204" pitchFamily="34" charset="0"/>
                          <a:cs typeface="Times New Roman" panose="02020603050405020304" pitchFamily="18" charset="0"/>
                        </a:rPr>
                        <a:t>Lead Time (days)</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effectLst/>
                          <a:latin typeface="+mj-lt"/>
                          <a:ea typeface="Calibri" panose="020F0502020204030204" pitchFamily="34" charset="0"/>
                          <a:cs typeface="Times New Roman" panose="02020603050405020304" pitchFamily="18" charset="0"/>
                        </a:rPr>
                        <a:t>Number of Occurrences</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30449">
                <a:tc>
                  <a:txBody>
                    <a:bodyPr/>
                    <a:lstStyle/>
                    <a:p>
                      <a:pPr marL="0" marR="0" algn="ctr">
                        <a:lnSpc>
                          <a:spcPct val="115000"/>
                        </a:lnSpc>
                        <a:spcBef>
                          <a:spcPts val="0"/>
                        </a:spcBef>
                        <a:spcAft>
                          <a:spcPts val="0"/>
                        </a:spcAft>
                      </a:pPr>
                      <a:r>
                        <a:rPr lang="en-US" sz="1400" b="1">
                          <a:effectLst/>
                          <a:latin typeface="+mj-lt"/>
                          <a:ea typeface="Calibri" panose="020F0502020204030204" pitchFamily="34" charset="0"/>
                          <a:cs typeface="Times New Roman" panose="02020603050405020304" pitchFamily="18" charset="0"/>
                        </a:rPr>
                        <a:t>10</a:t>
                      </a:r>
                      <a:endParaRPr lang="en-US" sz="14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effectLst/>
                          <a:latin typeface="+mj-lt"/>
                          <a:ea typeface="Calibri" panose="020F0502020204030204" pitchFamily="34" charset="0"/>
                          <a:cs typeface="Times New Roman" panose="02020603050405020304" pitchFamily="18" charset="0"/>
                        </a:rPr>
                        <a:t>10</a:t>
                      </a:r>
                      <a:endParaRPr lang="en-US" sz="14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30449">
                <a:tc>
                  <a:txBody>
                    <a:bodyPr/>
                    <a:lstStyle/>
                    <a:p>
                      <a:pPr marL="0" marR="0" algn="ctr">
                        <a:lnSpc>
                          <a:spcPct val="115000"/>
                        </a:lnSpc>
                        <a:spcBef>
                          <a:spcPts val="0"/>
                        </a:spcBef>
                        <a:spcAft>
                          <a:spcPts val="0"/>
                        </a:spcAft>
                      </a:pPr>
                      <a:r>
                        <a:rPr lang="en-US" sz="1400" b="1">
                          <a:effectLst/>
                          <a:latin typeface="+mj-lt"/>
                          <a:ea typeface="Calibri" panose="020F0502020204030204" pitchFamily="34" charset="0"/>
                          <a:cs typeface="Times New Roman" panose="02020603050405020304" pitchFamily="18" charset="0"/>
                        </a:rPr>
                        <a:t>11</a:t>
                      </a:r>
                      <a:endParaRPr lang="en-US" sz="14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effectLst/>
                          <a:latin typeface="+mj-lt"/>
                          <a:ea typeface="Calibri" panose="020F0502020204030204" pitchFamily="34" charset="0"/>
                          <a:cs typeface="Times New Roman" panose="02020603050405020304" pitchFamily="18" charset="0"/>
                        </a:rPr>
                        <a:t>10</a:t>
                      </a:r>
                      <a:endParaRPr lang="en-US" sz="14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30449">
                <a:tc>
                  <a:txBody>
                    <a:bodyPr/>
                    <a:lstStyle/>
                    <a:p>
                      <a:pPr marL="0" marR="0" algn="ctr">
                        <a:lnSpc>
                          <a:spcPct val="115000"/>
                        </a:lnSpc>
                        <a:spcBef>
                          <a:spcPts val="0"/>
                        </a:spcBef>
                        <a:spcAft>
                          <a:spcPts val="0"/>
                        </a:spcAft>
                      </a:pPr>
                      <a:r>
                        <a:rPr lang="en-US" sz="1400" b="1">
                          <a:effectLst/>
                          <a:latin typeface="+mj-lt"/>
                          <a:ea typeface="Calibri" panose="020F0502020204030204" pitchFamily="34" charset="0"/>
                          <a:cs typeface="Times New Roman" panose="02020603050405020304" pitchFamily="18" charset="0"/>
                        </a:rPr>
                        <a:t>12</a:t>
                      </a:r>
                      <a:endParaRPr lang="en-US" sz="14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effectLst/>
                          <a:latin typeface="+mj-lt"/>
                          <a:ea typeface="Calibri" panose="020F0502020204030204" pitchFamily="34" charset="0"/>
                          <a:cs typeface="Times New Roman" panose="02020603050405020304" pitchFamily="18" charset="0"/>
                        </a:rPr>
                        <a:t>15</a:t>
                      </a:r>
                      <a:endParaRPr lang="en-US" sz="14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30449">
                <a:tc>
                  <a:txBody>
                    <a:bodyPr/>
                    <a:lstStyle/>
                    <a:p>
                      <a:pPr marL="0" marR="0" algn="ctr">
                        <a:lnSpc>
                          <a:spcPct val="115000"/>
                        </a:lnSpc>
                        <a:spcBef>
                          <a:spcPts val="0"/>
                        </a:spcBef>
                        <a:spcAft>
                          <a:spcPts val="0"/>
                        </a:spcAft>
                      </a:pPr>
                      <a:r>
                        <a:rPr lang="en-US" sz="1400" b="1">
                          <a:effectLst/>
                          <a:latin typeface="+mj-lt"/>
                          <a:ea typeface="Calibri" panose="020F0502020204030204" pitchFamily="34" charset="0"/>
                          <a:cs typeface="Times New Roman" panose="02020603050405020304" pitchFamily="18" charset="0"/>
                        </a:rPr>
                        <a:t>13</a:t>
                      </a:r>
                      <a:endParaRPr lang="en-US" sz="14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effectLst/>
                          <a:latin typeface="+mj-lt"/>
                          <a:ea typeface="Calibri" panose="020F0502020204030204" pitchFamily="34" charset="0"/>
                          <a:cs typeface="Times New Roman" panose="02020603050405020304" pitchFamily="18" charset="0"/>
                        </a:rPr>
                        <a:t>20</a:t>
                      </a:r>
                      <a:endParaRPr lang="en-US" sz="14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30449">
                <a:tc>
                  <a:txBody>
                    <a:bodyPr/>
                    <a:lstStyle/>
                    <a:p>
                      <a:pPr marL="0" marR="0" algn="ctr">
                        <a:lnSpc>
                          <a:spcPct val="115000"/>
                        </a:lnSpc>
                        <a:spcBef>
                          <a:spcPts val="0"/>
                        </a:spcBef>
                        <a:spcAft>
                          <a:spcPts val="0"/>
                        </a:spcAft>
                      </a:pPr>
                      <a:r>
                        <a:rPr lang="en-US" sz="1400" b="1">
                          <a:effectLst/>
                          <a:latin typeface="+mj-lt"/>
                          <a:ea typeface="Calibri" panose="020F0502020204030204" pitchFamily="34" charset="0"/>
                          <a:cs typeface="Times New Roman" panose="02020603050405020304" pitchFamily="18" charset="0"/>
                        </a:rPr>
                        <a:t>14</a:t>
                      </a:r>
                      <a:endParaRPr lang="en-US" sz="14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effectLst/>
                          <a:latin typeface="+mj-lt"/>
                          <a:ea typeface="Calibri" panose="020F0502020204030204" pitchFamily="34" charset="0"/>
                          <a:cs typeface="Times New Roman" panose="02020603050405020304" pitchFamily="18" charset="0"/>
                        </a:rPr>
                        <a:t>30</a:t>
                      </a:r>
                      <a:endParaRPr lang="en-US" sz="14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30449">
                <a:tc>
                  <a:txBody>
                    <a:bodyPr/>
                    <a:lstStyle/>
                    <a:p>
                      <a:pPr marL="0" marR="0" algn="ctr">
                        <a:lnSpc>
                          <a:spcPct val="115000"/>
                        </a:lnSpc>
                        <a:spcBef>
                          <a:spcPts val="0"/>
                        </a:spcBef>
                        <a:spcAft>
                          <a:spcPts val="0"/>
                        </a:spcAft>
                      </a:pPr>
                      <a:r>
                        <a:rPr lang="en-US" sz="1400" b="1">
                          <a:effectLst/>
                          <a:latin typeface="+mj-lt"/>
                          <a:ea typeface="Calibri" panose="020F0502020204030204" pitchFamily="34" charset="0"/>
                          <a:cs typeface="Times New Roman" panose="02020603050405020304" pitchFamily="18" charset="0"/>
                        </a:rPr>
                        <a:t>15</a:t>
                      </a:r>
                      <a:endParaRPr lang="en-US" sz="14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effectLst/>
                          <a:latin typeface="+mj-lt"/>
                          <a:ea typeface="Calibri" panose="020F0502020204030204" pitchFamily="34" charset="0"/>
                          <a:cs typeface="Times New Roman" panose="02020603050405020304" pitchFamily="18" charset="0"/>
                        </a:rPr>
                        <a:t>10</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30449">
                <a:tc>
                  <a:txBody>
                    <a:bodyPr/>
                    <a:lstStyle/>
                    <a:p>
                      <a:pPr marL="0" marR="0" algn="ctr">
                        <a:lnSpc>
                          <a:spcPct val="115000"/>
                        </a:lnSpc>
                        <a:spcBef>
                          <a:spcPts val="0"/>
                        </a:spcBef>
                        <a:spcAft>
                          <a:spcPts val="0"/>
                        </a:spcAft>
                      </a:pPr>
                      <a:r>
                        <a:rPr lang="en-US" sz="1400" b="1">
                          <a:effectLst/>
                          <a:latin typeface="+mj-lt"/>
                          <a:ea typeface="Calibri" panose="020F0502020204030204" pitchFamily="34" charset="0"/>
                          <a:cs typeface="Times New Roman" panose="02020603050405020304" pitchFamily="18" charset="0"/>
                        </a:rPr>
                        <a:t>16</a:t>
                      </a:r>
                      <a:endParaRPr lang="en-US" sz="14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effectLst/>
                          <a:latin typeface="+mj-lt"/>
                          <a:ea typeface="Calibri" panose="020F0502020204030204" pitchFamily="34" charset="0"/>
                          <a:cs typeface="Times New Roman" panose="02020603050405020304" pitchFamily="18" charset="0"/>
                        </a:rPr>
                        <a:t>5</a:t>
                      </a:r>
                      <a:endParaRPr lang="en-US" sz="14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30449">
                <a:tc>
                  <a:txBody>
                    <a:bodyPr/>
                    <a:lstStyle/>
                    <a:p>
                      <a:pPr marL="0" marR="0" algn="ctr">
                        <a:lnSpc>
                          <a:spcPct val="115000"/>
                        </a:lnSpc>
                        <a:spcBef>
                          <a:spcPts val="0"/>
                        </a:spcBef>
                        <a:spcAft>
                          <a:spcPts val="0"/>
                        </a:spcAft>
                      </a:pPr>
                      <a:r>
                        <a:rPr lang="en-US" sz="1400" b="1">
                          <a:effectLst/>
                          <a:latin typeface="+mj-lt"/>
                          <a:ea typeface="Calibri" panose="020F0502020204030204" pitchFamily="34" charset="0"/>
                          <a:cs typeface="Times New Roman" panose="02020603050405020304" pitchFamily="18" charset="0"/>
                        </a:rPr>
                        <a:t> </a:t>
                      </a:r>
                      <a:endParaRPr lang="en-US" sz="14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solidFill>
                            <a:schemeClr val="tx1"/>
                          </a:solidFill>
                          <a:effectLst/>
                          <a:latin typeface="+mj-lt"/>
                          <a:ea typeface="Calibri" panose="020F0502020204030204" pitchFamily="34" charset="0"/>
                          <a:cs typeface="Times New Roman" panose="02020603050405020304" pitchFamily="18" charset="0"/>
                        </a:rPr>
                        <a:t>100</a:t>
                      </a:r>
                      <a:endParaRPr lang="en-US" sz="1400"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9929603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38</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8575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Solution</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4" name="TextBox 3"/>
          <p:cNvSpPr txBox="1"/>
          <p:nvPr/>
        </p:nvSpPr>
        <p:spPr>
          <a:xfrm>
            <a:off x="457200" y="666750"/>
            <a:ext cx="8229600" cy="163121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To satisfy all demand, the largest lead time of 16 days would be selected. Thus, the trees would be ordered 16 days prior to 1</a:t>
            </a:r>
            <a:r>
              <a:rPr lang="en-US" sz="2000" baseline="30000" dirty="0" smtClean="0"/>
              <a:t>st</a:t>
            </a:r>
            <a:r>
              <a:rPr lang="en-US" sz="2000" dirty="0" smtClean="0"/>
              <a:t> December.</a:t>
            </a:r>
          </a:p>
          <a:p>
            <a:pPr marL="342900" indent="-342900" algn="just">
              <a:buFont typeface="Arial" panose="020B0604020202020204" pitchFamily="34" charset="0"/>
              <a:buChar char="•"/>
            </a:pPr>
            <a:r>
              <a:rPr lang="en-US" sz="2000" dirty="0" smtClean="0"/>
              <a:t>From </a:t>
            </a:r>
            <a:r>
              <a:rPr lang="en-US" sz="2000" smtClean="0"/>
              <a:t>the table, </a:t>
            </a:r>
            <a:r>
              <a:rPr lang="en-US" sz="2000" dirty="0" smtClean="0"/>
              <a:t>it is seen that 85% chance of trees arriving on time is desired, the lead time must be 14 days. In this case, the trees should be ordered 14 days prior to December 1.</a:t>
            </a:r>
            <a:endParaRPr lang="en-US" sz="2000" dirty="0"/>
          </a:p>
        </p:txBody>
      </p:sp>
      <p:graphicFrame>
        <p:nvGraphicFramePr>
          <p:cNvPr id="5" name="Table 4"/>
          <p:cNvGraphicFramePr>
            <a:graphicFrameLocks noGrp="1"/>
          </p:cNvGraphicFramePr>
          <p:nvPr>
            <p:extLst/>
          </p:nvPr>
        </p:nvGraphicFramePr>
        <p:xfrm>
          <a:off x="2362200" y="2343150"/>
          <a:ext cx="4724400" cy="1962912"/>
        </p:xfrm>
        <a:graphic>
          <a:graphicData uri="http://schemas.openxmlformats.org/drawingml/2006/table">
            <a:tbl>
              <a:tblPr firstRow="1" firstCol="1" bandRow="1"/>
              <a:tblGrid>
                <a:gridCol w="11430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0">
                <a:tc>
                  <a:txBody>
                    <a:bodyPr/>
                    <a:lstStyle/>
                    <a:p>
                      <a:pPr marL="0" marR="0" algn="ctr">
                        <a:lnSpc>
                          <a:spcPct val="115000"/>
                        </a:lnSpc>
                        <a:spcBef>
                          <a:spcPts val="0"/>
                        </a:spcBef>
                        <a:spcAft>
                          <a:spcPts val="0"/>
                        </a:spcAft>
                      </a:pPr>
                      <a:r>
                        <a:rPr lang="en-US" sz="1400" b="1" dirty="0">
                          <a:effectLst/>
                          <a:latin typeface="+mj-lt"/>
                          <a:ea typeface="Calibri" panose="020F0502020204030204" pitchFamily="34" charset="0"/>
                          <a:cs typeface="Times New Roman" panose="02020603050405020304" pitchFamily="18" charset="0"/>
                        </a:rPr>
                        <a:t>Lead Time (L)</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effectLst/>
                          <a:latin typeface="+mj-lt"/>
                          <a:ea typeface="Calibri" panose="020F0502020204030204" pitchFamily="34" charset="0"/>
                          <a:cs typeface="Times New Roman" panose="02020603050405020304" pitchFamily="18" charset="0"/>
                        </a:rPr>
                        <a:t>Probability P(L)</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effectLst/>
                          <a:latin typeface="+mj-lt"/>
                          <a:ea typeface="Calibri" panose="020F0502020204030204" pitchFamily="34" charset="0"/>
                          <a:cs typeface="Times New Roman" panose="02020603050405020304" pitchFamily="18" charset="0"/>
                        </a:rPr>
                        <a:t>Probability of Lead Time ≤ L </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lgn="ctr">
                        <a:lnSpc>
                          <a:spcPct val="115000"/>
                        </a:lnSpc>
                        <a:spcBef>
                          <a:spcPts val="0"/>
                        </a:spcBef>
                        <a:spcAft>
                          <a:spcPts val="0"/>
                        </a:spcAft>
                      </a:pPr>
                      <a:r>
                        <a:rPr lang="en-US" sz="1400" b="1">
                          <a:effectLst/>
                          <a:latin typeface="+mj-lt"/>
                          <a:ea typeface="Calibri" panose="020F0502020204030204" pitchFamily="34" charset="0"/>
                          <a:cs typeface="Times New Roman" panose="02020603050405020304" pitchFamily="18" charset="0"/>
                        </a:rPr>
                        <a:t>10</a:t>
                      </a:r>
                      <a:endParaRPr lang="en-US" sz="14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smtClean="0">
                          <a:effectLst/>
                          <a:latin typeface="+mj-lt"/>
                          <a:ea typeface="Calibri" panose="020F0502020204030204" pitchFamily="34" charset="0"/>
                          <a:cs typeface="Times New Roman" panose="02020603050405020304" pitchFamily="18" charset="0"/>
                        </a:rPr>
                        <a:t>0.10</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smtClean="0">
                          <a:effectLst/>
                          <a:latin typeface="+mj-lt"/>
                          <a:ea typeface="Calibri" panose="020F0502020204030204" pitchFamily="34" charset="0"/>
                          <a:cs typeface="Times New Roman" panose="02020603050405020304" pitchFamily="18" charset="0"/>
                        </a:rPr>
                        <a:t>0.10</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gn="ctr">
                        <a:lnSpc>
                          <a:spcPct val="115000"/>
                        </a:lnSpc>
                        <a:spcBef>
                          <a:spcPts val="0"/>
                        </a:spcBef>
                        <a:spcAft>
                          <a:spcPts val="0"/>
                        </a:spcAft>
                      </a:pPr>
                      <a:r>
                        <a:rPr lang="en-US" sz="1400" b="1">
                          <a:effectLst/>
                          <a:latin typeface="+mj-lt"/>
                          <a:ea typeface="Calibri" panose="020F0502020204030204" pitchFamily="34" charset="0"/>
                          <a:cs typeface="Times New Roman" panose="02020603050405020304" pitchFamily="18" charset="0"/>
                        </a:rPr>
                        <a:t>11</a:t>
                      </a:r>
                      <a:endParaRPr lang="en-US" sz="14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smtClean="0">
                          <a:effectLst/>
                          <a:latin typeface="+mj-lt"/>
                          <a:ea typeface="Calibri" panose="020F0502020204030204" pitchFamily="34" charset="0"/>
                          <a:cs typeface="Times New Roman" panose="02020603050405020304" pitchFamily="18" charset="0"/>
                        </a:rPr>
                        <a:t>0.10</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smtClean="0">
                          <a:effectLst/>
                          <a:latin typeface="+mj-lt"/>
                          <a:ea typeface="Calibri" panose="020F0502020204030204" pitchFamily="34" charset="0"/>
                          <a:cs typeface="Times New Roman" panose="02020603050405020304" pitchFamily="18" charset="0"/>
                        </a:rPr>
                        <a:t>0.20</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gn="ctr">
                        <a:lnSpc>
                          <a:spcPct val="115000"/>
                        </a:lnSpc>
                        <a:spcBef>
                          <a:spcPts val="0"/>
                        </a:spcBef>
                        <a:spcAft>
                          <a:spcPts val="0"/>
                        </a:spcAft>
                      </a:pPr>
                      <a:r>
                        <a:rPr lang="en-US" sz="1400" b="1">
                          <a:effectLst/>
                          <a:latin typeface="+mj-lt"/>
                          <a:ea typeface="Calibri" panose="020F0502020204030204" pitchFamily="34" charset="0"/>
                          <a:cs typeface="Times New Roman" panose="02020603050405020304" pitchFamily="18" charset="0"/>
                        </a:rPr>
                        <a:t>12</a:t>
                      </a:r>
                      <a:endParaRPr lang="en-US" sz="14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smtClean="0">
                          <a:effectLst/>
                          <a:latin typeface="+mj-lt"/>
                          <a:ea typeface="Calibri" panose="020F0502020204030204" pitchFamily="34" charset="0"/>
                          <a:cs typeface="Times New Roman" panose="02020603050405020304" pitchFamily="18" charset="0"/>
                        </a:rPr>
                        <a:t>0.15</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smtClean="0">
                          <a:effectLst/>
                          <a:latin typeface="+mj-lt"/>
                          <a:ea typeface="Calibri" panose="020F0502020204030204" pitchFamily="34" charset="0"/>
                          <a:cs typeface="Times New Roman" panose="02020603050405020304" pitchFamily="18" charset="0"/>
                        </a:rPr>
                        <a:t>0.35</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algn="ctr">
                        <a:lnSpc>
                          <a:spcPct val="115000"/>
                        </a:lnSpc>
                        <a:spcBef>
                          <a:spcPts val="0"/>
                        </a:spcBef>
                        <a:spcAft>
                          <a:spcPts val="0"/>
                        </a:spcAft>
                      </a:pPr>
                      <a:r>
                        <a:rPr lang="en-US" sz="1400" b="1">
                          <a:effectLst/>
                          <a:latin typeface="+mj-lt"/>
                          <a:ea typeface="Calibri" panose="020F0502020204030204" pitchFamily="34" charset="0"/>
                          <a:cs typeface="Times New Roman" panose="02020603050405020304" pitchFamily="18" charset="0"/>
                        </a:rPr>
                        <a:t>13</a:t>
                      </a:r>
                      <a:endParaRPr lang="en-US" sz="14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smtClean="0">
                          <a:effectLst/>
                          <a:latin typeface="+mj-lt"/>
                          <a:ea typeface="Calibri" panose="020F0502020204030204" pitchFamily="34" charset="0"/>
                          <a:cs typeface="Times New Roman" panose="02020603050405020304" pitchFamily="18" charset="0"/>
                        </a:rPr>
                        <a:t>0.20</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smtClean="0">
                          <a:effectLst/>
                          <a:latin typeface="+mj-lt"/>
                          <a:ea typeface="Calibri" panose="020F0502020204030204" pitchFamily="34" charset="0"/>
                          <a:cs typeface="Times New Roman" panose="02020603050405020304" pitchFamily="18" charset="0"/>
                        </a:rPr>
                        <a:t>0.55</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marL="0" marR="0" algn="ctr">
                        <a:lnSpc>
                          <a:spcPct val="115000"/>
                        </a:lnSpc>
                        <a:spcBef>
                          <a:spcPts val="0"/>
                        </a:spcBef>
                        <a:spcAft>
                          <a:spcPts val="0"/>
                        </a:spcAft>
                      </a:pPr>
                      <a:r>
                        <a:rPr lang="en-US" sz="1400" b="1">
                          <a:effectLst/>
                          <a:latin typeface="+mj-lt"/>
                          <a:ea typeface="Calibri" panose="020F0502020204030204" pitchFamily="34" charset="0"/>
                          <a:cs typeface="Times New Roman" panose="02020603050405020304" pitchFamily="18" charset="0"/>
                        </a:rPr>
                        <a:t>14</a:t>
                      </a:r>
                      <a:endParaRPr lang="en-US" sz="14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smtClean="0">
                          <a:effectLst/>
                          <a:latin typeface="+mj-lt"/>
                          <a:ea typeface="Calibri" panose="020F0502020204030204" pitchFamily="34" charset="0"/>
                          <a:cs typeface="Times New Roman" panose="02020603050405020304" pitchFamily="18" charset="0"/>
                        </a:rPr>
                        <a:t>0.30</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smtClean="0">
                          <a:effectLst/>
                          <a:latin typeface="+mj-lt"/>
                          <a:ea typeface="Calibri" panose="020F0502020204030204" pitchFamily="34" charset="0"/>
                          <a:cs typeface="Times New Roman" panose="02020603050405020304" pitchFamily="18" charset="0"/>
                        </a:rPr>
                        <a:t>0.85</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val="10005"/>
                  </a:ext>
                </a:extLst>
              </a:tr>
              <a:tr h="0">
                <a:tc>
                  <a:txBody>
                    <a:bodyPr/>
                    <a:lstStyle/>
                    <a:p>
                      <a:pPr marL="0" marR="0" algn="ctr">
                        <a:lnSpc>
                          <a:spcPct val="115000"/>
                        </a:lnSpc>
                        <a:spcBef>
                          <a:spcPts val="0"/>
                        </a:spcBef>
                        <a:spcAft>
                          <a:spcPts val="0"/>
                        </a:spcAft>
                      </a:pPr>
                      <a:r>
                        <a:rPr lang="en-US" sz="1400" b="1">
                          <a:effectLst/>
                          <a:latin typeface="+mj-lt"/>
                          <a:ea typeface="Calibri" panose="020F0502020204030204" pitchFamily="34" charset="0"/>
                          <a:cs typeface="Times New Roman" panose="02020603050405020304" pitchFamily="18" charset="0"/>
                        </a:rPr>
                        <a:t>15</a:t>
                      </a:r>
                      <a:endParaRPr lang="en-US" sz="14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smtClean="0">
                          <a:effectLst/>
                          <a:latin typeface="+mj-lt"/>
                          <a:ea typeface="Calibri" panose="020F0502020204030204" pitchFamily="34" charset="0"/>
                          <a:cs typeface="Times New Roman" panose="02020603050405020304" pitchFamily="18" charset="0"/>
                        </a:rPr>
                        <a:t>0.10</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smtClean="0">
                          <a:effectLst/>
                          <a:latin typeface="+mj-lt"/>
                          <a:ea typeface="Calibri" panose="020F0502020204030204" pitchFamily="34" charset="0"/>
                          <a:cs typeface="Times New Roman" panose="02020603050405020304" pitchFamily="18" charset="0"/>
                        </a:rPr>
                        <a:t>0.95</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marL="0" marR="0" algn="ctr">
                        <a:lnSpc>
                          <a:spcPct val="115000"/>
                        </a:lnSpc>
                        <a:spcBef>
                          <a:spcPts val="0"/>
                        </a:spcBef>
                        <a:spcAft>
                          <a:spcPts val="0"/>
                        </a:spcAft>
                      </a:pPr>
                      <a:r>
                        <a:rPr lang="en-US" sz="1400" b="1">
                          <a:effectLst/>
                          <a:latin typeface="+mj-lt"/>
                          <a:ea typeface="Calibri" panose="020F0502020204030204" pitchFamily="34" charset="0"/>
                          <a:cs typeface="Times New Roman" panose="02020603050405020304" pitchFamily="18" charset="0"/>
                        </a:rPr>
                        <a:t>16</a:t>
                      </a:r>
                      <a:endParaRPr lang="en-US" sz="14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smtClean="0">
                          <a:effectLst/>
                          <a:latin typeface="+mj-lt"/>
                          <a:ea typeface="Calibri" panose="020F0502020204030204" pitchFamily="34" charset="0"/>
                          <a:cs typeface="Times New Roman" panose="02020603050405020304" pitchFamily="18" charset="0"/>
                        </a:rPr>
                        <a:t>0.05</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effectLst/>
                          <a:latin typeface="+mj-lt"/>
                          <a:ea typeface="Calibri" panose="020F0502020204030204" pitchFamily="34" charset="0"/>
                          <a:cs typeface="Times New Roman" panose="02020603050405020304" pitchFamily="18" charset="0"/>
                        </a:rPr>
                        <a:t>1.00</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8516858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381000" y="3009900"/>
            <a:ext cx="8229600" cy="857250"/>
          </a:xfrm>
        </p:spPr>
        <p:txBody>
          <a:bodyPr>
            <a:normAutofit fontScale="90000"/>
          </a:bodyPr>
          <a:lstStyle/>
          <a:p>
            <a:pPr algn="l" eaLnBrk="1" hangingPunct="1">
              <a:defRPr/>
            </a:pPr>
            <a:r>
              <a:rPr lang="en-US" dirty="0" smtClean="0"/>
              <a:t/>
            </a:r>
            <a:br>
              <a:rPr lang="en-US" dirty="0" smtClean="0"/>
            </a:br>
            <a:endParaRPr lang="en-US" dirty="0"/>
          </a:p>
        </p:txBody>
      </p:sp>
      <p:sp>
        <p:nvSpPr>
          <p:cNvPr id="409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C59D28D-8502-465C-A2F8-CD9431B626D4}" type="slidenum">
              <a:rPr lang="en-US" altLang="en-US">
                <a:solidFill>
                  <a:srgbClr val="898989"/>
                </a:solidFill>
                <a:latin typeface="Calibri" panose="020F0502020204030204" pitchFamily="34" charset="0"/>
              </a:rPr>
              <a:pPr/>
              <a:t>39</a:t>
            </a:fld>
            <a:endParaRPr lang="en-US" altLang="en-US">
              <a:solidFill>
                <a:srgbClr val="898989"/>
              </a:solidFill>
              <a:latin typeface="Calibri" panose="020F0502020204030204" pitchFamily="34" charset="0"/>
            </a:endParaRPr>
          </a:p>
        </p:txBody>
      </p:sp>
      <p:sp>
        <p:nvSpPr>
          <p:cNvPr id="3" name="TextBox 2"/>
          <p:cNvSpPr txBox="1"/>
          <p:nvPr/>
        </p:nvSpPr>
        <p:spPr>
          <a:xfrm>
            <a:off x="76200" y="398463"/>
            <a:ext cx="9067800" cy="523220"/>
          </a:xfrm>
          <a:prstGeom prst="rect">
            <a:avLst/>
          </a:prstGeom>
          <a:noFill/>
        </p:spPr>
        <p:txBody>
          <a:bodyPr>
            <a:spAutoFit/>
          </a:bodyPr>
          <a:lstStyle/>
          <a:p>
            <a:pPr marL="342914" indent="-342914" algn="ctr">
              <a:spcBef>
                <a:spcPct val="20000"/>
              </a:spcBef>
              <a:defRPr/>
            </a:pPr>
            <a:r>
              <a:rPr lang="en-US" sz="2800" b="1" dirty="0">
                <a:solidFill>
                  <a:schemeClr val="accent2"/>
                </a:solidFill>
                <a:latin typeface="Century Gothic" pitchFamily="34" charset="0"/>
                <a:cs typeface="Arial" pitchFamily="34" charset="0"/>
              </a:rPr>
              <a:t>Static Inventory Problem under Risk</a:t>
            </a:r>
          </a:p>
        </p:txBody>
      </p:sp>
      <p:sp>
        <p:nvSpPr>
          <p:cNvPr id="4101" name="TextBox 5"/>
          <p:cNvSpPr txBox="1">
            <a:spLocks noChangeArrowheads="1"/>
          </p:cNvSpPr>
          <p:nvPr/>
        </p:nvSpPr>
        <p:spPr bwMode="auto">
          <a:xfrm>
            <a:off x="381000" y="1498600"/>
            <a:ext cx="8472488" cy="496996"/>
          </a:xfrm>
          <a:prstGeom prst="rect">
            <a:avLst/>
          </a:prstGeom>
          <a:noFill/>
          <a:ln>
            <a:noFill/>
          </a:ln>
          <a:extLst/>
        </p:spPr>
        <p:txBody>
          <a:bodyPr>
            <a:spAutoFit/>
          </a:bodyPr>
          <a:lstStyle>
            <a:lvl1pPr marL="285750" indent="-2857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defRPr/>
            </a:pPr>
            <a:r>
              <a:rPr lang="en-US" sz="2000" b="1" dirty="0" smtClean="0">
                <a:solidFill>
                  <a:srgbClr val="FF0000"/>
                </a:solidFill>
              </a:rPr>
              <a:t>   </a:t>
            </a:r>
          </a:p>
        </p:txBody>
      </p:sp>
      <p:sp>
        <p:nvSpPr>
          <p:cNvPr id="11" name="TextBox 10"/>
          <p:cNvSpPr txBox="1"/>
          <p:nvPr/>
        </p:nvSpPr>
        <p:spPr>
          <a:xfrm>
            <a:off x="5105400" y="4476750"/>
            <a:ext cx="3962400" cy="647700"/>
          </a:xfrm>
          <a:prstGeom prst="rect">
            <a:avLst/>
          </a:prstGeom>
          <a:noFill/>
        </p:spPr>
        <p:txBody>
          <a:bodyPr wrap="none">
            <a:spAutoFit/>
          </a:bodyPr>
          <a:lstStyle/>
          <a:p>
            <a:pPr algn="ctr" eaLnBrk="1" hangingPunct="1">
              <a:defRPr/>
            </a:pPr>
            <a:r>
              <a:rPr lang="en-US" sz="1200" b="1" dirty="0">
                <a:solidFill>
                  <a:schemeClr val="bg1">
                    <a:lumMod val="85000"/>
                  </a:schemeClr>
                </a:solidFill>
                <a:latin typeface="+mn-lt"/>
                <a:cs typeface="Arial" charset="0"/>
              </a:rPr>
              <a:t>PROF PRADIP KUMAR RAY</a:t>
            </a:r>
          </a:p>
          <a:p>
            <a:pPr algn="ctr" eaLnBrk="1" hangingPunct="1">
              <a:defRPr/>
            </a:pPr>
            <a:r>
              <a:rPr lang="en-US" sz="1200" b="1" dirty="0">
                <a:solidFill>
                  <a:schemeClr val="bg1">
                    <a:lumMod val="85000"/>
                  </a:schemeClr>
                </a:solidFill>
                <a:latin typeface="+mn-lt"/>
                <a:cs typeface="Arial" charset="0"/>
              </a:rPr>
              <a:t>DEPARTMENT OF INDUSTRIAL AND SYSTEMS ENGINEERING</a:t>
            </a:r>
          </a:p>
          <a:p>
            <a:pPr algn="ctr" eaLnBrk="1" hangingPunct="1">
              <a:defRPr/>
            </a:pPr>
            <a:r>
              <a:rPr lang="en-US" sz="1200" b="1" dirty="0">
                <a:solidFill>
                  <a:schemeClr val="bg1">
                    <a:lumMod val="85000"/>
                  </a:schemeClr>
                </a:solidFill>
                <a:latin typeface="+mn-lt"/>
                <a:cs typeface="Arial" charset="0"/>
              </a:rPr>
              <a:t>IIT KHARAGPUR</a:t>
            </a:r>
          </a:p>
        </p:txBody>
      </p:sp>
      <p:sp>
        <p:nvSpPr>
          <p:cNvPr id="7" name="TextBox 5"/>
          <p:cNvSpPr txBox="1">
            <a:spLocks noChangeArrowheads="1"/>
          </p:cNvSpPr>
          <p:nvPr/>
        </p:nvSpPr>
        <p:spPr bwMode="auto">
          <a:xfrm>
            <a:off x="381000" y="1498600"/>
            <a:ext cx="8472488" cy="2031325"/>
          </a:xfrm>
          <a:prstGeom prst="rect">
            <a:avLst/>
          </a:prstGeom>
          <a:noFill/>
          <a:ln>
            <a:noFill/>
          </a:ln>
          <a:extLst/>
        </p:spPr>
        <p:txBody>
          <a:bodyPr>
            <a:spAutoFit/>
          </a:bodyPr>
          <a:lstStyle>
            <a:lvl1pPr marL="285750" indent="-2857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buFont typeface="Wingdings" panose="05000000000000000000" pitchFamily="2" charset="2"/>
              <a:buChar char="ü"/>
              <a:defRPr/>
            </a:pPr>
            <a:r>
              <a:rPr lang="en-US" sz="2400" b="1" dirty="0" smtClean="0">
                <a:latin typeface="+mn-lt"/>
              </a:rPr>
              <a:t>Type-3 Problem </a:t>
            </a:r>
          </a:p>
          <a:p>
            <a:pPr algn="just" eaLnBrk="1" hangingPunct="1">
              <a:lnSpc>
                <a:spcPct val="150000"/>
              </a:lnSpc>
              <a:buFont typeface="Wingdings" panose="05000000000000000000" pitchFamily="2" charset="2"/>
              <a:buChar char="ü"/>
              <a:defRPr/>
            </a:pPr>
            <a:r>
              <a:rPr lang="en-US" sz="2000" b="1" dirty="0" smtClean="0"/>
              <a:t>Opportunity Cost Matrix for Type-1 Problem</a:t>
            </a:r>
          </a:p>
          <a:p>
            <a:pPr algn="just" eaLnBrk="1" hangingPunct="1">
              <a:lnSpc>
                <a:spcPct val="150000"/>
              </a:lnSpc>
              <a:buFont typeface="Wingdings" panose="05000000000000000000" pitchFamily="2" charset="2"/>
              <a:buChar char="ü"/>
              <a:defRPr/>
            </a:pPr>
            <a:r>
              <a:rPr lang="en-US" sz="2000" b="1" dirty="0"/>
              <a:t>Numerical Examples</a:t>
            </a:r>
          </a:p>
          <a:p>
            <a:pPr marL="0" indent="0" algn="just" eaLnBrk="1" hangingPunct="1">
              <a:lnSpc>
                <a:spcPct val="150000"/>
              </a:lnSpc>
              <a:defRPr/>
            </a:pPr>
            <a:endParaRPr lang="en-US" sz="2000" b="1" dirty="0" smtClean="0"/>
          </a:p>
        </p:txBody>
      </p:sp>
    </p:spTree>
    <p:extLst>
      <p:ext uri="{BB962C8B-B14F-4D97-AF65-F5344CB8AC3E}">
        <p14:creationId xmlns:p14="http://schemas.microsoft.com/office/powerpoint/2010/main" val="1904796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4</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43815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General Characteristics of the Problem</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13" name="TextBox 12"/>
          <p:cNvSpPr txBox="1"/>
          <p:nvPr/>
        </p:nvSpPr>
        <p:spPr>
          <a:xfrm>
            <a:off x="304800" y="1047750"/>
            <a:ext cx="8458200" cy="255454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This problem is related to a situation where one order is only possible for the inventory item under consideration and demand for the item exists for a specific time period. Exact demand is not known. What is known is demand distribution, in empirical or in standard form.</a:t>
            </a:r>
            <a:r>
              <a:rPr lang="en-US" dirty="0"/>
              <a:t> </a:t>
            </a:r>
            <a:r>
              <a:rPr lang="en-US" sz="2000" dirty="0"/>
              <a:t>There may be several examples of such a </a:t>
            </a:r>
            <a:r>
              <a:rPr lang="en-US" sz="2000" dirty="0" smtClean="0"/>
              <a:t>problem.</a:t>
            </a:r>
            <a:endParaRPr lang="en-US" sz="2000" dirty="0"/>
          </a:p>
          <a:p>
            <a:pPr marL="342900" indent="-342900" algn="just">
              <a:buFont typeface="Arial" panose="020B0604020202020204" pitchFamily="34" charset="0"/>
              <a:buChar char="•"/>
            </a:pPr>
            <a:r>
              <a:rPr lang="en-US" sz="2000" dirty="0" smtClean="0"/>
              <a:t>A newspaper is sold for few hours in a day and its demand is probabilistic. A Christmas tree is sold for a period of say, two weeks in the month of December, and its demand is probabilistic.</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40</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85750"/>
            <a:ext cx="9067800" cy="1040285"/>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Type–3 Problem: </a:t>
            </a:r>
          </a:p>
          <a:p>
            <a:pPr marL="342914" indent="-342914" algn="ctr">
              <a:spcBef>
                <a:spcPct val="20000"/>
              </a:spcBef>
              <a:defRPr/>
            </a:pPr>
            <a:r>
              <a:rPr lang="en-US" sz="2800" b="1" dirty="0" smtClean="0">
                <a:solidFill>
                  <a:srgbClr val="C0504D"/>
                </a:solidFill>
                <a:latin typeface="Century Gothic" pitchFamily="34" charset="0"/>
                <a:cs typeface="Arial" pitchFamily="34" charset="0"/>
              </a:rPr>
              <a:t>Variable Demand, Variable Lead Time</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12" name="TextBox 11"/>
          <p:cNvSpPr txBox="1"/>
          <p:nvPr/>
        </p:nvSpPr>
        <p:spPr>
          <a:xfrm>
            <a:off x="609310" y="1504950"/>
            <a:ext cx="8458200" cy="224676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ea typeface="Cambria Math" panose="02040503050406030204" pitchFamily="18" charset="0"/>
              </a:rPr>
              <a:t>This is a complex problem.</a:t>
            </a:r>
          </a:p>
          <a:p>
            <a:pPr marL="342900" indent="-342900" algn="just">
              <a:buFont typeface="Arial" panose="020B0604020202020204" pitchFamily="34" charset="0"/>
              <a:buChar char="•"/>
            </a:pPr>
            <a:endParaRPr lang="en-US" sz="2000" dirty="0" smtClean="0">
              <a:ea typeface="Cambria Math" panose="02040503050406030204" pitchFamily="18" charset="0"/>
            </a:endParaRPr>
          </a:p>
          <a:p>
            <a:pPr marL="342900" indent="-342900" algn="just">
              <a:buFont typeface="Arial" panose="020B0604020202020204" pitchFamily="34" charset="0"/>
              <a:buChar char="•"/>
            </a:pPr>
            <a:r>
              <a:rPr lang="en-US" sz="2000" dirty="0" smtClean="0">
                <a:ea typeface="Cambria Math" panose="02040503050406030204" pitchFamily="18" charset="0"/>
              </a:rPr>
              <a:t>The problem can be modelled assuming either demand and lead time (</a:t>
            </a:r>
            <a:r>
              <a:rPr lang="en-US" sz="2000" dirty="0" err="1" smtClean="0">
                <a:ea typeface="Cambria Math" panose="02040503050406030204" pitchFamily="18" charset="0"/>
              </a:rPr>
              <a:t>i</a:t>
            </a:r>
            <a:r>
              <a:rPr lang="en-US" sz="2000" dirty="0" smtClean="0">
                <a:ea typeface="Cambria Math" panose="02040503050406030204" pitchFamily="18" charset="0"/>
              </a:rPr>
              <a:t>) independent or (ii) dependent with each other.</a:t>
            </a:r>
          </a:p>
          <a:p>
            <a:pPr marL="342900" indent="-342900" algn="just">
              <a:buFont typeface="Arial" panose="020B0604020202020204" pitchFamily="34" charset="0"/>
              <a:buChar char="•"/>
            </a:pPr>
            <a:endParaRPr lang="en-US" sz="2000" dirty="0" smtClean="0">
              <a:ea typeface="Cambria Math" panose="02040503050406030204" pitchFamily="18" charset="0"/>
            </a:endParaRPr>
          </a:p>
          <a:p>
            <a:pPr marL="342900" indent="-342900" algn="just">
              <a:buFont typeface="Arial" panose="020B0604020202020204" pitchFamily="34" charset="0"/>
              <a:buChar char="•"/>
            </a:pPr>
            <a:r>
              <a:rPr lang="en-US" sz="2000" dirty="0" smtClean="0">
                <a:ea typeface="Cambria Math" panose="02040503050406030204" pitchFamily="18" charset="0"/>
              </a:rPr>
              <a:t>The problem can be modelled with lead time set at its maximum level.</a:t>
            </a:r>
            <a:endParaRPr lang="en-US" sz="2000" dirty="0">
              <a:ea typeface="Cambria Math" panose="02040503050406030204" pitchFamily="18" charset="0"/>
            </a:endParaRPr>
          </a:p>
          <a:p>
            <a:pPr marL="342900" indent="-342900" algn="just">
              <a:buFont typeface="Arial" panose="020B0604020202020204" pitchFamily="34" charset="0"/>
              <a:buChar char="•"/>
            </a:pPr>
            <a:endParaRPr lang="en-US" sz="2000" dirty="0" smtClean="0">
              <a:ea typeface="Cambria Math" panose="02040503050406030204" pitchFamily="18" charset="0"/>
            </a:endParaRPr>
          </a:p>
        </p:txBody>
      </p:sp>
    </p:spTree>
    <p:extLst>
      <p:ext uri="{BB962C8B-B14F-4D97-AF65-F5344CB8AC3E}">
        <p14:creationId xmlns:p14="http://schemas.microsoft.com/office/powerpoint/2010/main" val="17235661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41</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85750"/>
            <a:ext cx="9067800" cy="1040285"/>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Type–3 Problem: </a:t>
            </a:r>
          </a:p>
          <a:p>
            <a:pPr marL="342914" indent="-342914" algn="ctr">
              <a:spcBef>
                <a:spcPct val="20000"/>
              </a:spcBef>
              <a:defRPr/>
            </a:pPr>
            <a:r>
              <a:rPr lang="en-US" sz="2800" b="1" dirty="0" smtClean="0">
                <a:solidFill>
                  <a:srgbClr val="C0504D"/>
                </a:solidFill>
                <a:latin typeface="Century Gothic" pitchFamily="34" charset="0"/>
                <a:cs typeface="Arial" pitchFamily="34" charset="0"/>
              </a:rPr>
              <a:t>Variable Demand, Variable Lead Time</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mc:AlternateContent xmlns:mc="http://schemas.openxmlformats.org/markup-compatibility/2006" xmlns:a14="http://schemas.microsoft.com/office/drawing/2010/main">
        <mc:Choice Requires="a14">
          <p:sp>
            <p:nvSpPr>
              <p:cNvPr id="12" name="TextBox 11"/>
              <p:cNvSpPr txBox="1"/>
              <p:nvPr/>
            </p:nvSpPr>
            <p:spPr>
              <a:xfrm>
                <a:off x="609310" y="1504950"/>
                <a:ext cx="8458200" cy="1631216"/>
              </a:xfrm>
              <a:prstGeom prst="rect">
                <a:avLst/>
              </a:prstGeom>
              <a:noFill/>
            </p:spPr>
            <p:txBody>
              <a:bodyPr wrap="square" rtlCol="0">
                <a:spAutoFit/>
              </a:bodyPr>
              <a:lstStyle/>
              <a:p>
                <a:pPr marL="514350" indent="-514350" algn="just">
                  <a:tabLst>
                    <a:tab pos="285750" algn="l"/>
                    <a:tab pos="342900" algn="l"/>
                    <a:tab pos="457200" algn="l"/>
                    <a:tab pos="685800" algn="l"/>
                  </a:tabLst>
                </a:pPr>
                <a:r>
                  <a:rPr lang="en-US" sz="2000" dirty="0" smtClean="0">
                    <a:ea typeface="Cambria Math" panose="02040503050406030204" pitchFamily="18" charset="0"/>
                  </a:rPr>
                  <a:t>If, </a:t>
                </a:r>
                <a14:m>
                  <m:oMath xmlns:m="http://schemas.openxmlformats.org/officeDocument/2006/math">
                    <m:acc>
                      <m:accPr>
                        <m:chr m:val="̅"/>
                        <m:ctrlPr>
                          <a:rPr lang="en-US" sz="200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𝐷</m:t>
                        </m:r>
                      </m:e>
                    </m:acc>
                  </m:oMath>
                </a14:m>
                <a:r>
                  <a:rPr lang="en-US" sz="2000" dirty="0" smtClean="0">
                    <a:ea typeface="Cambria Math" panose="02040503050406030204" pitchFamily="18" charset="0"/>
                  </a:rPr>
                  <a:t>  = average demand per day,</a:t>
                </a:r>
              </a:p>
              <a:p>
                <a:pPr marL="514350" indent="-285750" algn="just"/>
                <a14:m>
                  <m:oMath xmlns:m="http://schemas.openxmlformats.org/officeDocument/2006/math">
                    <m:acc>
                      <m:accPr>
                        <m:chr m:val="̅"/>
                        <m:ctrlPr>
                          <a:rPr lang="en-US" sz="2000" i="1" smtClean="0">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𝐿</m:t>
                        </m:r>
                      </m:e>
                    </m:acc>
                    <m:r>
                      <a:rPr lang="en-US" sz="2000" i="1">
                        <a:latin typeface="Cambria Math" panose="02040503050406030204" pitchFamily="18" charset="0"/>
                        <a:ea typeface="Cambria Math" panose="02040503050406030204" pitchFamily="18" charset="0"/>
                      </a:rPr>
                      <m:t> </m:t>
                    </m:r>
                  </m:oMath>
                </a14:m>
                <a:r>
                  <a:rPr lang="en-US" sz="2000" dirty="0" smtClean="0">
                    <a:ea typeface="Cambria Math" panose="02040503050406030204" pitchFamily="18" charset="0"/>
                  </a:rPr>
                  <a:t>  = </a:t>
                </a:r>
                <a:r>
                  <a:rPr lang="en-US" sz="2000" dirty="0">
                    <a:ea typeface="Cambria Math" panose="02040503050406030204" pitchFamily="18" charset="0"/>
                  </a:rPr>
                  <a:t>average lead time length in days</a:t>
                </a:r>
                <a:r>
                  <a:rPr lang="en-US" sz="2000" dirty="0" smtClean="0">
                    <a:ea typeface="Cambria Math" panose="02040503050406030204" pitchFamily="18" charset="0"/>
                  </a:rPr>
                  <a:t>,</a:t>
                </a:r>
              </a:p>
              <a:p>
                <a:pPr marL="228600" algn="just">
                  <a:tabLst>
                    <a:tab pos="285750" algn="l"/>
                  </a:tabLst>
                </a:pPr>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m:rPr>
                            <m:sty m:val="p"/>
                          </m:rPr>
                          <a:rPr lang="en-US" sz="2000" i="1">
                            <a:latin typeface="Cambria Math" panose="02040503050406030204" pitchFamily="18" charset="0"/>
                            <a:ea typeface="Cambria Math" panose="02040503050406030204" pitchFamily="18" charset="0"/>
                          </a:rPr>
                          <m:t>σ</m:t>
                        </m:r>
                      </m:e>
                      <m:sub>
                        <m:r>
                          <a:rPr lang="en-US" sz="2000" b="0" i="1" smtClean="0">
                            <a:latin typeface="Cambria Math" panose="02040503050406030204" pitchFamily="18" charset="0"/>
                            <a:ea typeface="Cambria Math" panose="02040503050406030204" pitchFamily="18" charset="0"/>
                          </a:rPr>
                          <m:t>𝐷</m:t>
                        </m:r>
                      </m:sub>
                    </m:sSub>
                    <m:r>
                      <a:rPr lang="en-US" sz="2000" b="0" i="0" smtClean="0">
                        <a:latin typeface="Cambria Math" panose="02040503050406030204" pitchFamily="18" charset="0"/>
                        <a:ea typeface="Cambria Math" panose="02040503050406030204" pitchFamily="18" charset="0"/>
                      </a:rPr>
                      <m:t> </m:t>
                    </m:r>
                  </m:oMath>
                </a14:m>
                <a:r>
                  <a:rPr lang="en-US" sz="2000" dirty="0" smtClean="0">
                    <a:ea typeface="Cambria Math" panose="02040503050406030204" pitchFamily="18" charset="0"/>
                  </a:rPr>
                  <a:t>= standard deviation of demand,</a:t>
                </a:r>
              </a:p>
              <a:p>
                <a:pPr marL="285750" indent="-57150" algn="just">
                  <a:tabLst>
                    <a:tab pos="228600" algn="l"/>
                  </a:tabLst>
                </a:pP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m:rPr>
                            <m:sty m:val="p"/>
                          </m:rPr>
                          <a:rPr lang="en-US" sz="2000" i="1">
                            <a:latin typeface="Cambria Math" panose="02040503050406030204" pitchFamily="18" charset="0"/>
                            <a:ea typeface="Cambria Math" panose="02040503050406030204" pitchFamily="18" charset="0"/>
                          </a:rPr>
                          <m:t>σ</m:t>
                        </m:r>
                      </m:e>
                      <m:sub>
                        <m:r>
                          <a:rPr lang="en-US" sz="2000" b="0" i="1" smtClean="0">
                            <a:latin typeface="Cambria Math" panose="02040503050406030204" pitchFamily="18" charset="0"/>
                            <a:ea typeface="Cambria Math" panose="02040503050406030204" pitchFamily="18" charset="0"/>
                          </a:rPr>
                          <m:t>𝐿</m:t>
                        </m:r>
                      </m:sub>
                    </m:sSub>
                  </m:oMath>
                </a14:m>
                <a:r>
                  <a:rPr lang="en-US" sz="2000" dirty="0" smtClean="0">
                    <a:ea typeface="Cambria Math" panose="02040503050406030204" pitchFamily="18" charset="0"/>
                  </a:rPr>
                  <a:t> = standard deviation of lead time,</a:t>
                </a:r>
              </a:p>
              <a:p>
                <a:pPr marL="514350" indent="-514350" algn="just"/>
                <a:r>
                  <a:rPr lang="en-US" sz="2000" dirty="0">
                    <a:ea typeface="Cambria Math" panose="02040503050406030204" pitchFamily="18" charset="0"/>
                  </a:rPr>
                  <a:t> </a:t>
                </a:r>
                <a:r>
                  <a:rPr lang="en-US" sz="2000" dirty="0" smtClean="0">
                    <a:ea typeface="Cambria Math" panose="02040503050406030204" pitchFamily="18" charset="0"/>
                  </a:rPr>
                  <a:t>   </a:t>
                </a:r>
                <a:r>
                  <a:rPr lang="el-GR" sz="2000" dirty="0" smtClean="0">
                    <a:ea typeface="Cambria Math" panose="02040503050406030204" pitchFamily="18" charset="0"/>
                  </a:rPr>
                  <a:t>σ</a:t>
                </a:r>
                <a:r>
                  <a:rPr lang="en-US" sz="2000" dirty="0" smtClean="0">
                    <a:ea typeface="Cambria Math" panose="02040503050406030204" pitchFamily="18" charset="0"/>
                  </a:rPr>
                  <a:t>   = standard deviation of demand during lead time,</a:t>
                </a:r>
              </a:p>
            </p:txBody>
          </p:sp>
        </mc:Choice>
        <mc:Fallback xmlns="">
          <p:sp>
            <p:nvSpPr>
              <p:cNvPr id="12" name="TextBox 11"/>
              <p:cNvSpPr txBox="1">
                <a:spLocks noRot="1" noChangeAspect="1" noMove="1" noResize="1" noEditPoints="1" noAdjustHandles="1" noChangeArrowheads="1" noChangeShapeType="1" noTextEdit="1"/>
              </p:cNvSpPr>
              <p:nvPr/>
            </p:nvSpPr>
            <p:spPr>
              <a:xfrm>
                <a:off x="609310" y="1504950"/>
                <a:ext cx="8458200" cy="1631216"/>
              </a:xfrm>
              <a:prstGeom prst="rect">
                <a:avLst/>
              </a:prstGeom>
              <a:blipFill rotWithShape="0">
                <a:blip r:embed="rId3"/>
                <a:stretch>
                  <a:fillRect l="-793" t="-2247" b="-5993"/>
                </a:stretch>
              </a:blipFill>
            </p:spPr>
            <p:txBody>
              <a:bodyPr/>
              <a:lstStyle/>
              <a:p>
                <a:r>
                  <a:rPr lang="en-US">
                    <a:noFill/>
                  </a:rPr>
                  <a:t> </a:t>
                </a:r>
              </a:p>
            </p:txBody>
          </p:sp>
        </mc:Fallback>
      </mc:AlternateContent>
    </p:spTree>
    <p:extLst>
      <p:ext uri="{BB962C8B-B14F-4D97-AF65-F5344CB8AC3E}">
        <p14:creationId xmlns:p14="http://schemas.microsoft.com/office/powerpoint/2010/main" val="12961858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42</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85750"/>
            <a:ext cx="9067800" cy="1040285"/>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Type–3 Problem: </a:t>
            </a:r>
          </a:p>
          <a:p>
            <a:pPr marL="342914" indent="-342914" algn="ctr">
              <a:spcBef>
                <a:spcPct val="20000"/>
              </a:spcBef>
              <a:defRPr/>
            </a:pPr>
            <a:r>
              <a:rPr lang="en-US" sz="2800" b="1" dirty="0" smtClean="0">
                <a:solidFill>
                  <a:srgbClr val="C0504D"/>
                </a:solidFill>
                <a:latin typeface="Century Gothic" pitchFamily="34" charset="0"/>
                <a:cs typeface="Arial" pitchFamily="34" charset="0"/>
              </a:rPr>
              <a:t>Variable Demand, Variable Lead Time</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12" name="TextBox 11"/>
          <p:cNvSpPr txBox="1"/>
          <p:nvPr/>
        </p:nvSpPr>
        <p:spPr>
          <a:xfrm>
            <a:off x="609310" y="1504950"/>
            <a:ext cx="8458200" cy="2554545"/>
          </a:xfrm>
          <a:prstGeom prst="rect">
            <a:avLst/>
          </a:prstGeom>
          <a:noFill/>
        </p:spPr>
        <p:txBody>
          <a:bodyPr wrap="square" rtlCol="0">
            <a:spAutoFit/>
          </a:bodyPr>
          <a:lstStyle/>
          <a:p>
            <a:pPr marL="514350" indent="-514350" algn="just">
              <a:buFont typeface="+mj-lt"/>
              <a:buAutoNum type="romanLcPeriod"/>
            </a:pPr>
            <a:r>
              <a:rPr lang="en-US" sz="2000" b="1" dirty="0" smtClean="0">
                <a:ea typeface="Cambria Math" panose="02040503050406030204" pitchFamily="18" charset="0"/>
              </a:rPr>
              <a:t>When the demand and the lead time distributions are independent:</a:t>
            </a:r>
          </a:p>
          <a:p>
            <a:pPr marL="514350" indent="-514350" algn="just"/>
            <a:r>
              <a:rPr lang="en-US" sz="2000" dirty="0" smtClean="0">
                <a:ea typeface="Cambria Math" panose="02040503050406030204" pitchFamily="18" charset="0"/>
              </a:rPr>
              <a:t>	</a:t>
            </a:r>
          </a:p>
          <a:p>
            <a:pPr marL="514350" indent="-514350" algn="just"/>
            <a:r>
              <a:rPr lang="en-US" sz="2000" dirty="0" smtClean="0">
                <a:ea typeface="Cambria Math" panose="02040503050406030204" pitchFamily="18" charset="0"/>
              </a:rPr>
              <a:t>	Average demand during lead time,  </a:t>
            </a:r>
          </a:p>
          <a:p>
            <a:pPr marL="514350" indent="-514350" algn="just"/>
            <a:endParaRPr lang="en-US" sz="2000" dirty="0" smtClean="0">
              <a:ea typeface="Cambria Math" panose="02040503050406030204" pitchFamily="18" charset="0"/>
            </a:endParaRPr>
          </a:p>
          <a:p>
            <a:pPr marL="514350" indent="-514350" algn="just"/>
            <a:endParaRPr lang="en-US" sz="2000" dirty="0" smtClean="0">
              <a:ea typeface="Cambria Math" panose="02040503050406030204" pitchFamily="18" charset="0"/>
            </a:endParaRPr>
          </a:p>
          <a:p>
            <a:pPr marL="514350" indent="-514350" algn="just"/>
            <a:r>
              <a:rPr lang="en-US" sz="2000" dirty="0" smtClean="0">
                <a:ea typeface="Cambria Math" panose="02040503050406030204" pitchFamily="18" charset="0"/>
              </a:rPr>
              <a:t>	Variance of demand during lead time, </a:t>
            </a:r>
          </a:p>
          <a:p>
            <a:pPr marL="514350" indent="-514350" algn="just"/>
            <a:endParaRPr lang="en-US" sz="2000" dirty="0">
              <a:ea typeface="Cambria Math" panose="02040503050406030204" pitchFamily="18" charset="0"/>
            </a:endParaRPr>
          </a:p>
          <a:p>
            <a:pPr marL="342900" indent="-342900" algn="just">
              <a:buFont typeface="Arial" panose="020B0604020202020204" pitchFamily="34" charset="0"/>
              <a:buChar char="•"/>
            </a:pPr>
            <a:endParaRPr lang="en-US" sz="2000" dirty="0" smtClean="0">
              <a:ea typeface="Cambria Math" panose="02040503050406030204" pitchFamily="18" charset="0"/>
            </a:endParaRPr>
          </a:p>
        </p:txBody>
      </p:sp>
      <p:pic>
        <p:nvPicPr>
          <p:cNvPr id="2" name="Picture 1"/>
          <p:cNvPicPr>
            <a:picLocks noChangeAspect="1"/>
          </p:cNvPicPr>
          <p:nvPr/>
        </p:nvPicPr>
        <p:blipFill>
          <a:blip r:embed="rId3">
            <a:clrChange>
              <a:clrFrom>
                <a:srgbClr val="FBFBFB"/>
              </a:clrFrom>
              <a:clrTo>
                <a:srgbClr val="FBFBFB">
                  <a:alpha val="0"/>
                </a:srgbClr>
              </a:clrTo>
            </a:clrChange>
            <a:extLst>
              <a:ext uri="{28A0092B-C50C-407E-A947-70E740481C1C}">
                <a14:useLocalDpi xmlns:a14="http://schemas.microsoft.com/office/drawing/2010/main" val="0"/>
              </a:ext>
            </a:extLst>
          </a:blip>
          <a:stretch>
            <a:fillRect/>
          </a:stretch>
        </p:blipFill>
        <p:spPr>
          <a:xfrm>
            <a:off x="3886200" y="2628334"/>
            <a:ext cx="1219200" cy="281858"/>
          </a:xfrm>
          <a:prstGeom prst="rect">
            <a:avLst/>
          </a:prstGeom>
        </p:spPr>
      </p:pic>
      <p:pic>
        <p:nvPicPr>
          <p:cNvPr id="4" name="Picture 3"/>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650456" y="3568921"/>
            <a:ext cx="1766888" cy="407743"/>
          </a:xfrm>
          <a:prstGeom prst="rect">
            <a:avLst/>
          </a:prstGeom>
        </p:spPr>
      </p:pic>
    </p:spTree>
    <p:extLst>
      <p:ext uri="{BB962C8B-B14F-4D97-AF65-F5344CB8AC3E}">
        <p14:creationId xmlns:p14="http://schemas.microsoft.com/office/powerpoint/2010/main" val="16709288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43</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85750"/>
            <a:ext cx="9067800" cy="1040285"/>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Type–3 Problem: </a:t>
            </a:r>
          </a:p>
          <a:p>
            <a:pPr marL="342914" indent="-342914" algn="ctr">
              <a:spcBef>
                <a:spcPct val="20000"/>
              </a:spcBef>
              <a:defRPr/>
            </a:pPr>
            <a:r>
              <a:rPr lang="en-US" sz="2800" b="1" dirty="0" smtClean="0">
                <a:solidFill>
                  <a:srgbClr val="C0504D"/>
                </a:solidFill>
                <a:latin typeface="Century Gothic" pitchFamily="34" charset="0"/>
                <a:cs typeface="Arial" pitchFamily="34" charset="0"/>
              </a:rPr>
              <a:t>Variable Demand, Variable Lead Time</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12" name="TextBox 11"/>
          <p:cNvSpPr txBox="1"/>
          <p:nvPr/>
        </p:nvSpPr>
        <p:spPr>
          <a:xfrm>
            <a:off x="609310" y="1504950"/>
            <a:ext cx="8458200" cy="2554545"/>
          </a:xfrm>
          <a:prstGeom prst="rect">
            <a:avLst/>
          </a:prstGeom>
          <a:noFill/>
        </p:spPr>
        <p:txBody>
          <a:bodyPr wrap="square" rtlCol="0">
            <a:spAutoFit/>
          </a:bodyPr>
          <a:lstStyle/>
          <a:p>
            <a:pPr marL="514350" indent="-514350" algn="just">
              <a:buFont typeface="+mj-lt"/>
              <a:buAutoNum type="romanLcPeriod" startAt="2"/>
            </a:pPr>
            <a:r>
              <a:rPr lang="en-US" sz="2000" b="1" dirty="0" smtClean="0">
                <a:ea typeface="Cambria Math" panose="02040503050406030204" pitchFamily="18" charset="0"/>
              </a:rPr>
              <a:t>When the demand and the lead time distributions are not independent:</a:t>
            </a:r>
          </a:p>
          <a:p>
            <a:pPr marL="514350" indent="-514350" algn="just"/>
            <a:r>
              <a:rPr lang="en-US" sz="2000" dirty="0" smtClean="0">
                <a:ea typeface="Cambria Math" panose="02040503050406030204" pitchFamily="18" charset="0"/>
              </a:rPr>
              <a:t>	</a:t>
            </a:r>
          </a:p>
          <a:p>
            <a:pPr marL="514350" indent="-514350" algn="just"/>
            <a:r>
              <a:rPr lang="en-US" sz="2000" dirty="0" smtClean="0">
                <a:ea typeface="Cambria Math" panose="02040503050406030204" pitchFamily="18" charset="0"/>
              </a:rPr>
              <a:t>	Average demand during lead time,  </a:t>
            </a:r>
          </a:p>
          <a:p>
            <a:pPr marL="514350" indent="-514350" algn="just"/>
            <a:endParaRPr lang="en-US" sz="2000" dirty="0" smtClean="0">
              <a:ea typeface="Cambria Math" panose="02040503050406030204" pitchFamily="18" charset="0"/>
            </a:endParaRPr>
          </a:p>
          <a:p>
            <a:pPr marL="514350" indent="-514350" algn="just"/>
            <a:endParaRPr lang="en-US" sz="2000" dirty="0" smtClean="0">
              <a:ea typeface="Cambria Math" panose="02040503050406030204" pitchFamily="18" charset="0"/>
            </a:endParaRPr>
          </a:p>
          <a:p>
            <a:pPr marL="514350" indent="-514350" algn="just"/>
            <a:r>
              <a:rPr lang="en-US" sz="2000" dirty="0" smtClean="0">
                <a:ea typeface="Cambria Math" panose="02040503050406030204" pitchFamily="18" charset="0"/>
              </a:rPr>
              <a:t>	Variance of demand during lead time, </a:t>
            </a:r>
          </a:p>
          <a:p>
            <a:pPr marL="514350" indent="-514350" algn="just"/>
            <a:endParaRPr lang="en-US" sz="2000" dirty="0">
              <a:ea typeface="Cambria Math" panose="02040503050406030204" pitchFamily="18" charset="0"/>
            </a:endParaRPr>
          </a:p>
          <a:p>
            <a:pPr marL="342900" indent="-342900" algn="just">
              <a:buFont typeface="Arial" panose="020B0604020202020204" pitchFamily="34" charset="0"/>
              <a:buChar char="•"/>
            </a:pPr>
            <a:endParaRPr lang="en-US" sz="2000" dirty="0" smtClean="0">
              <a:ea typeface="Cambria Math" panose="02040503050406030204" pitchFamily="18" charset="0"/>
            </a:endParaRPr>
          </a:p>
        </p:txBody>
      </p:sp>
      <p:pic>
        <p:nvPicPr>
          <p:cNvPr id="2" name="Picture 1"/>
          <p:cNvPicPr>
            <a:picLocks noChangeAspect="1"/>
          </p:cNvPicPr>
          <p:nvPr/>
        </p:nvPicPr>
        <p:blipFill>
          <a:blip r:embed="rId3">
            <a:clrChange>
              <a:clrFrom>
                <a:srgbClr val="FBFBFB"/>
              </a:clrFrom>
              <a:clrTo>
                <a:srgbClr val="FBFBFB">
                  <a:alpha val="0"/>
                </a:srgbClr>
              </a:clrTo>
            </a:clrChange>
            <a:extLst>
              <a:ext uri="{28A0092B-C50C-407E-A947-70E740481C1C}">
                <a14:useLocalDpi xmlns:a14="http://schemas.microsoft.com/office/drawing/2010/main" val="0"/>
              </a:ext>
            </a:extLst>
          </a:blip>
          <a:stretch>
            <a:fillRect/>
          </a:stretch>
        </p:blipFill>
        <p:spPr>
          <a:xfrm>
            <a:off x="3886200" y="2628334"/>
            <a:ext cx="1219200" cy="281858"/>
          </a:xfrm>
          <a:prstGeom prst="rect">
            <a:avLst/>
          </a:prstGeom>
        </p:spPr>
      </p:pic>
      <p:pic>
        <p:nvPicPr>
          <p:cNvPr id="5" name="Picture 4"/>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276600" y="3562350"/>
            <a:ext cx="2514600" cy="344377"/>
          </a:xfrm>
          <a:prstGeom prst="rect">
            <a:avLst/>
          </a:prstGeom>
        </p:spPr>
      </p:pic>
    </p:spTree>
    <p:extLst>
      <p:ext uri="{BB962C8B-B14F-4D97-AF65-F5344CB8AC3E}">
        <p14:creationId xmlns:p14="http://schemas.microsoft.com/office/powerpoint/2010/main" val="31471255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44</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43815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Opportunity Cost Matrix for Type-1 Problem </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12" name="TextBox 11"/>
          <p:cNvSpPr txBox="1"/>
          <p:nvPr/>
        </p:nvSpPr>
        <p:spPr>
          <a:xfrm>
            <a:off x="609310" y="1285786"/>
            <a:ext cx="8458200" cy="286232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ea typeface="Cambria Math" panose="02040503050406030204" pitchFamily="18" charset="0"/>
              </a:rPr>
              <a:t>The ‘payoff’ matrix of the problem can be converted into ‘opportunity’ cost matrix.</a:t>
            </a:r>
          </a:p>
          <a:p>
            <a:pPr marL="342900" indent="-342900" algn="just">
              <a:buFont typeface="Arial" panose="020B0604020202020204" pitchFamily="34" charset="0"/>
              <a:buChar char="•"/>
            </a:pPr>
            <a:r>
              <a:rPr lang="en-US" sz="2000" dirty="0" smtClean="0">
                <a:ea typeface="Cambria Math" panose="02040503050406030204" pitchFamily="18" charset="0"/>
              </a:rPr>
              <a:t>The ‘payoff’ can be either of ‘profit’(actually, contribution to profit) or of ‘cost’ term.</a:t>
            </a:r>
          </a:p>
          <a:p>
            <a:pPr marL="342900" indent="-342900" algn="just">
              <a:buFont typeface="Arial" panose="020B0604020202020204" pitchFamily="34" charset="0"/>
              <a:buChar char="•"/>
            </a:pPr>
            <a:r>
              <a:rPr lang="en-US" sz="2000" dirty="0" smtClean="0">
                <a:ea typeface="Cambria Math" panose="02040503050406030204" pitchFamily="18" charset="0"/>
              </a:rPr>
              <a:t>The best decision is if order matches exactly with demand, and opportunity cost is zero.</a:t>
            </a:r>
          </a:p>
          <a:p>
            <a:pPr marL="342900" indent="-342900" algn="just">
              <a:buFont typeface="Arial" panose="020B0604020202020204" pitchFamily="34" charset="0"/>
              <a:buChar char="•"/>
            </a:pPr>
            <a:r>
              <a:rPr lang="en-US" sz="2000" dirty="0" smtClean="0">
                <a:ea typeface="Cambria Math" panose="02040503050406030204" pitchFamily="18" charset="0"/>
              </a:rPr>
              <a:t>For all other cases, when either order is more or less than the demand, there is an associated opportunity cost.</a:t>
            </a:r>
            <a:endParaRPr lang="en-US" sz="2000" dirty="0">
              <a:ea typeface="Cambria Math" panose="02040503050406030204" pitchFamily="18" charset="0"/>
            </a:endParaRPr>
          </a:p>
          <a:p>
            <a:pPr marL="342900" indent="-342900" algn="just">
              <a:buFont typeface="Arial" panose="020B0604020202020204" pitchFamily="34" charset="0"/>
              <a:buChar char="•"/>
            </a:pPr>
            <a:endParaRPr lang="en-US" sz="2000" dirty="0" smtClean="0">
              <a:ea typeface="Cambria Math" panose="02040503050406030204" pitchFamily="18" charset="0"/>
            </a:endParaRPr>
          </a:p>
        </p:txBody>
      </p:sp>
    </p:spTree>
    <p:extLst>
      <p:ext uri="{BB962C8B-B14F-4D97-AF65-F5344CB8AC3E}">
        <p14:creationId xmlns:p14="http://schemas.microsoft.com/office/powerpoint/2010/main" val="8181484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45</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43815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Opportunity Cost Matrix for Type-1 Problem</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12" name="TextBox 11"/>
          <p:cNvSpPr txBox="1"/>
          <p:nvPr/>
        </p:nvSpPr>
        <p:spPr>
          <a:xfrm>
            <a:off x="457200" y="961370"/>
            <a:ext cx="8610310" cy="347787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ea typeface="Cambria Math" panose="02040503050406030204" pitchFamily="18" charset="0"/>
              </a:rPr>
              <a:t>The relationship between opportunity cost and payoff is given by</a:t>
            </a:r>
          </a:p>
          <a:p>
            <a:pPr marL="342900" indent="-342900" algn="just">
              <a:buFont typeface="Arial" panose="020B0604020202020204" pitchFamily="34" charset="0"/>
              <a:buChar char="•"/>
            </a:pPr>
            <a:endParaRPr lang="en-US" sz="2000" dirty="0" smtClean="0">
              <a:ea typeface="Cambria Math" panose="02040503050406030204" pitchFamily="18" charset="0"/>
            </a:endParaRPr>
          </a:p>
          <a:p>
            <a:pPr marL="1030288" indent="-339725" algn="just">
              <a:buFont typeface="+mj-lt"/>
              <a:buAutoNum type="romanLcPeriod"/>
            </a:pPr>
            <a:r>
              <a:rPr lang="en-US" sz="2000" dirty="0" smtClean="0">
                <a:ea typeface="Cambria Math" panose="02040503050406030204" pitchFamily="18" charset="0"/>
              </a:rPr>
              <a:t>EOC = K – EF, if the original payoff matrix is in terms of profit</a:t>
            </a:r>
          </a:p>
          <a:p>
            <a:pPr marL="1030288" indent="-339725" algn="just">
              <a:buFont typeface="+mj-lt"/>
              <a:buAutoNum type="romanLcPeriod"/>
            </a:pPr>
            <a:endParaRPr lang="en-US" sz="2000" dirty="0" smtClean="0">
              <a:ea typeface="Cambria Math" panose="02040503050406030204" pitchFamily="18" charset="0"/>
            </a:endParaRPr>
          </a:p>
          <a:p>
            <a:pPr marL="1030288" indent="-339725" algn="just">
              <a:buFont typeface="+mj-lt"/>
              <a:buAutoNum type="romanLcPeriod"/>
            </a:pPr>
            <a:r>
              <a:rPr lang="en-US" sz="2000" dirty="0" smtClean="0">
                <a:ea typeface="Cambria Math" panose="02040503050406030204" pitchFamily="18" charset="0"/>
              </a:rPr>
              <a:t>EOC = EF – K, if the original payoff matrix is in terms of cost</a:t>
            </a:r>
          </a:p>
          <a:p>
            <a:pPr marL="1030288" indent="-339725" algn="just">
              <a:buFont typeface="+mj-lt"/>
              <a:buAutoNum type="romanLcPeriod"/>
            </a:pPr>
            <a:endParaRPr lang="en-US" sz="2000" dirty="0" smtClean="0">
              <a:ea typeface="Cambria Math" panose="02040503050406030204" pitchFamily="18" charset="0"/>
            </a:endParaRPr>
          </a:p>
          <a:p>
            <a:pPr algn="just"/>
            <a:r>
              <a:rPr lang="en-US" sz="2000" dirty="0" smtClean="0">
                <a:ea typeface="Cambria Math" panose="02040503050406030204" pitchFamily="18" charset="0"/>
              </a:rPr>
              <a:t>where, EOC = Expected Opportunity Cost for the given strategy (order quantity)</a:t>
            </a:r>
          </a:p>
          <a:p>
            <a:pPr algn="just"/>
            <a:r>
              <a:rPr lang="en-US" sz="2000" dirty="0">
                <a:ea typeface="Cambria Math" panose="02040503050406030204" pitchFamily="18" charset="0"/>
              </a:rPr>
              <a:t>	</a:t>
            </a:r>
            <a:r>
              <a:rPr lang="en-US" sz="2000" dirty="0" smtClean="0">
                <a:ea typeface="Cambria Math" panose="02040503050406030204" pitchFamily="18" charset="0"/>
              </a:rPr>
              <a:t> EF = Expected Payoff for the given strategy (order quantity)</a:t>
            </a:r>
          </a:p>
          <a:p>
            <a:pPr algn="just"/>
            <a:r>
              <a:rPr lang="en-US" sz="2000" dirty="0">
                <a:ea typeface="Cambria Math" panose="02040503050406030204" pitchFamily="18" charset="0"/>
              </a:rPr>
              <a:t>	 </a:t>
            </a:r>
            <a:r>
              <a:rPr lang="en-US" sz="2000" dirty="0" smtClean="0">
                <a:ea typeface="Cambria Math" panose="02040503050406030204" pitchFamily="18" charset="0"/>
              </a:rPr>
              <a:t> K  = Expected Value of Payoffs if the best course of action (order 		         matching with demand) is always taken</a:t>
            </a:r>
          </a:p>
          <a:p>
            <a:pPr algn="just"/>
            <a:r>
              <a:rPr lang="en-US" sz="2000" dirty="0" smtClean="0">
                <a:ea typeface="Cambria Math" panose="02040503050406030204" pitchFamily="18" charset="0"/>
              </a:rPr>
              <a:t>	      = a constant </a:t>
            </a:r>
          </a:p>
        </p:txBody>
      </p:sp>
    </p:spTree>
    <p:extLst>
      <p:ext uri="{BB962C8B-B14F-4D97-AF65-F5344CB8AC3E}">
        <p14:creationId xmlns:p14="http://schemas.microsoft.com/office/powerpoint/2010/main" val="11980656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46</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43815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Opportunity Cost Matrix for Type-1Problem</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12" name="TextBox 11"/>
          <p:cNvSpPr txBox="1"/>
          <p:nvPr/>
        </p:nvSpPr>
        <p:spPr>
          <a:xfrm>
            <a:off x="457200" y="1885950"/>
            <a:ext cx="8610310" cy="70788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ea typeface="Cambria Math" panose="02040503050406030204" pitchFamily="18" charset="0"/>
              </a:rPr>
              <a:t>We </a:t>
            </a:r>
            <a:r>
              <a:rPr lang="en-US" sz="2000" dirty="0">
                <a:ea typeface="Cambria Math" panose="02040503050406030204" pitchFamily="18" charset="0"/>
              </a:rPr>
              <a:t>can calculate the </a:t>
            </a:r>
            <a:r>
              <a:rPr lang="en-US" sz="2000" dirty="0" smtClean="0">
                <a:ea typeface="Cambria Math" panose="02040503050406030204" pitchFamily="18" charset="0"/>
              </a:rPr>
              <a:t>EOC </a:t>
            </a:r>
            <a:r>
              <a:rPr lang="en-US" sz="2000" dirty="0">
                <a:ea typeface="Cambria Math" panose="02040503050406030204" pitchFamily="18" charset="0"/>
              </a:rPr>
              <a:t>for each order quantity. The cost of risk for a particular strategy given by the difference between EOC for the strategy and </a:t>
            </a:r>
            <a:r>
              <a:rPr lang="en-US" sz="2000" dirty="0" smtClean="0">
                <a:ea typeface="Cambria Math" panose="02040503050406030204" pitchFamily="18" charset="0"/>
              </a:rPr>
              <a:t>K</a:t>
            </a:r>
            <a:endParaRPr lang="en-US" sz="2000" dirty="0">
              <a:ea typeface="Cambria Math" panose="02040503050406030204" pitchFamily="18" charset="0"/>
            </a:endParaRPr>
          </a:p>
        </p:txBody>
      </p:sp>
    </p:spTree>
    <p:extLst>
      <p:ext uri="{BB962C8B-B14F-4D97-AF65-F5344CB8AC3E}">
        <p14:creationId xmlns:p14="http://schemas.microsoft.com/office/powerpoint/2010/main" val="29195115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47</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6469" y="285750"/>
            <a:ext cx="9067800" cy="523220"/>
          </a:xfrm>
          <a:prstGeom prst="rect">
            <a:avLst/>
          </a:prstGeom>
          <a:noFill/>
        </p:spPr>
        <p:txBody>
          <a:bodyPr wrap="square" rtlCol="0">
            <a:spAutoFit/>
          </a:bodyPr>
          <a:lstStyle/>
          <a:p>
            <a:pPr marL="342914" indent="-342914" algn="ctr">
              <a:spcBef>
                <a:spcPct val="20000"/>
              </a:spcBef>
              <a:defRPr/>
            </a:pPr>
            <a:r>
              <a:rPr lang="en-US" sz="2800" b="1" dirty="0">
                <a:solidFill>
                  <a:srgbClr val="C0504D"/>
                </a:solidFill>
                <a:latin typeface="Century Gothic" pitchFamily="34" charset="0"/>
                <a:cs typeface="Arial" pitchFamily="34" charset="0"/>
              </a:rPr>
              <a:t>An Illustrative Example</a:t>
            </a: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2" name="Rectangle 1"/>
          <p:cNvSpPr/>
          <p:nvPr/>
        </p:nvSpPr>
        <p:spPr>
          <a:xfrm>
            <a:off x="762000" y="808970"/>
            <a:ext cx="7696200" cy="707886"/>
          </a:xfrm>
          <a:prstGeom prst="rect">
            <a:avLst/>
          </a:prstGeom>
        </p:spPr>
        <p:txBody>
          <a:bodyPr wrap="square">
            <a:spAutoFit/>
          </a:bodyPr>
          <a:lstStyle/>
          <a:p>
            <a:pPr algn="just"/>
            <a:r>
              <a:rPr lang="en-US" sz="2000" dirty="0" smtClean="0">
                <a:solidFill>
                  <a:srgbClr val="242424"/>
                </a:solidFill>
              </a:rPr>
              <a:t>x = </a:t>
            </a:r>
            <a:r>
              <a:rPr lang="en-US" sz="2000" dirty="0">
                <a:solidFill>
                  <a:srgbClr val="242424"/>
                </a:solidFill>
              </a:rPr>
              <a:t>amount </a:t>
            </a:r>
            <a:r>
              <a:rPr lang="en-US" sz="2000" dirty="0" smtClean="0">
                <a:solidFill>
                  <a:srgbClr val="242424"/>
                </a:solidFill>
              </a:rPr>
              <a:t>ordered, z = </a:t>
            </a:r>
            <a:r>
              <a:rPr lang="en-US" sz="2000" dirty="0">
                <a:solidFill>
                  <a:srgbClr val="242424"/>
                </a:solidFill>
              </a:rPr>
              <a:t>demand level</a:t>
            </a:r>
            <a:r>
              <a:rPr lang="en-US" sz="2000" dirty="0" smtClean="0">
                <a:solidFill>
                  <a:srgbClr val="242424"/>
                </a:solidFill>
              </a:rPr>
              <a:t>.</a:t>
            </a:r>
          </a:p>
          <a:p>
            <a:pPr algn="just"/>
            <a:r>
              <a:rPr lang="en-US" sz="2000" dirty="0" smtClean="0">
                <a:solidFill>
                  <a:srgbClr val="242424"/>
                </a:solidFill>
              </a:rPr>
              <a:t>The demand distribution is given by</a:t>
            </a:r>
            <a:endParaRPr lang="en-US" sz="2000" dirty="0"/>
          </a:p>
        </p:txBody>
      </p:sp>
      <p:graphicFrame>
        <p:nvGraphicFramePr>
          <p:cNvPr id="4" name="Table 3"/>
          <p:cNvGraphicFramePr>
            <a:graphicFrameLocks noGrp="1"/>
          </p:cNvGraphicFramePr>
          <p:nvPr>
            <p:extLst/>
          </p:nvPr>
        </p:nvGraphicFramePr>
        <p:xfrm>
          <a:off x="2209800" y="1692293"/>
          <a:ext cx="4038600" cy="2555264"/>
        </p:xfrm>
        <a:graphic>
          <a:graphicData uri="http://schemas.openxmlformats.org/drawingml/2006/table">
            <a:tbl>
              <a:tblPr firstRow="1" bandRow="1">
                <a:tableStyleId>{5940675A-B579-460E-94D1-54222C63F5DA}</a:tableStyleId>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tblGrid>
              <a:tr h="319408">
                <a:tc>
                  <a:txBody>
                    <a:bodyPr/>
                    <a:lstStyle/>
                    <a:p>
                      <a:pPr algn="ctr"/>
                      <a:r>
                        <a:rPr lang="en-US" sz="1400" b="1" dirty="0" smtClean="0"/>
                        <a:t>Demand</a:t>
                      </a:r>
                      <a:endParaRPr lang="en-US" sz="1400" b="1" dirty="0"/>
                    </a:p>
                  </a:txBody>
                  <a:tcPr/>
                </a:tc>
                <a:tc>
                  <a:txBody>
                    <a:bodyPr/>
                    <a:lstStyle/>
                    <a:p>
                      <a:pPr algn="ctr"/>
                      <a:r>
                        <a:rPr lang="en-US" sz="1400" b="1" dirty="0" smtClean="0"/>
                        <a:t>Probability</a:t>
                      </a:r>
                      <a:endParaRPr lang="en-US" sz="1400" b="1" dirty="0"/>
                    </a:p>
                  </a:txBody>
                  <a:tcPr/>
                </a:tc>
                <a:extLst>
                  <a:ext uri="{0D108BD9-81ED-4DB2-BD59-A6C34878D82A}">
                    <a16:rowId xmlns:a16="http://schemas.microsoft.com/office/drawing/2014/main" val="10000"/>
                  </a:ext>
                </a:extLst>
              </a:tr>
              <a:tr h="319408">
                <a:tc>
                  <a:txBody>
                    <a:bodyPr/>
                    <a:lstStyle/>
                    <a:p>
                      <a:pPr algn="ctr"/>
                      <a:r>
                        <a:rPr lang="en-US" sz="1400" dirty="0" smtClean="0"/>
                        <a:t>1</a:t>
                      </a:r>
                      <a:endParaRPr lang="en-US" sz="1400" dirty="0"/>
                    </a:p>
                  </a:txBody>
                  <a:tcPr/>
                </a:tc>
                <a:tc>
                  <a:txBody>
                    <a:bodyPr/>
                    <a:lstStyle/>
                    <a:p>
                      <a:pPr algn="ctr"/>
                      <a:r>
                        <a:rPr lang="en-US" sz="1400" dirty="0" smtClean="0"/>
                        <a:t>0.05</a:t>
                      </a:r>
                      <a:endParaRPr lang="en-US" sz="1400" dirty="0"/>
                    </a:p>
                  </a:txBody>
                  <a:tcPr/>
                </a:tc>
                <a:extLst>
                  <a:ext uri="{0D108BD9-81ED-4DB2-BD59-A6C34878D82A}">
                    <a16:rowId xmlns:a16="http://schemas.microsoft.com/office/drawing/2014/main" val="10001"/>
                  </a:ext>
                </a:extLst>
              </a:tr>
              <a:tr h="319408">
                <a:tc>
                  <a:txBody>
                    <a:bodyPr/>
                    <a:lstStyle/>
                    <a:p>
                      <a:pPr algn="ctr"/>
                      <a:r>
                        <a:rPr lang="en-US" sz="1400" dirty="0" smtClean="0"/>
                        <a:t>2</a:t>
                      </a:r>
                      <a:endParaRPr lang="en-US" sz="1400" dirty="0"/>
                    </a:p>
                  </a:txBody>
                  <a:tcPr/>
                </a:tc>
                <a:tc>
                  <a:txBody>
                    <a:bodyPr/>
                    <a:lstStyle/>
                    <a:p>
                      <a:pPr algn="ctr"/>
                      <a:r>
                        <a:rPr lang="en-US" sz="1400" dirty="0" smtClean="0"/>
                        <a:t>0.15</a:t>
                      </a:r>
                      <a:endParaRPr lang="en-US" sz="1400" dirty="0"/>
                    </a:p>
                  </a:txBody>
                  <a:tcPr/>
                </a:tc>
                <a:extLst>
                  <a:ext uri="{0D108BD9-81ED-4DB2-BD59-A6C34878D82A}">
                    <a16:rowId xmlns:a16="http://schemas.microsoft.com/office/drawing/2014/main" val="10002"/>
                  </a:ext>
                </a:extLst>
              </a:tr>
              <a:tr h="319408">
                <a:tc>
                  <a:txBody>
                    <a:bodyPr/>
                    <a:lstStyle/>
                    <a:p>
                      <a:pPr algn="ctr"/>
                      <a:r>
                        <a:rPr lang="en-US" sz="1400" dirty="0" smtClean="0"/>
                        <a:t>3</a:t>
                      </a:r>
                      <a:endParaRPr lang="en-US" sz="1400" dirty="0"/>
                    </a:p>
                  </a:txBody>
                  <a:tcPr/>
                </a:tc>
                <a:tc>
                  <a:txBody>
                    <a:bodyPr/>
                    <a:lstStyle/>
                    <a:p>
                      <a:pPr algn="ctr"/>
                      <a:r>
                        <a:rPr lang="en-US" sz="1400" dirty="0" smtClean="0"/>
                        <a:t>0.20</a:t>
                      </a:r>
                      <a:endParaRPr lang="en-US" sz="1400" dirty="0"/>
                    </a:p>
                  </a:txBody>
                  <a:tcPr/>
                </a:tc>
                <a:extLst>
                  <a:ext uri="{0D108BD9-81ED-4DB2-BD59-A6C34878D82A}">
                    <a16:rowId xmlns:a16="http://schemas.microsoft.com/office/drawing/2014/main" val="10003"/>
                  </a:ext>
                </a:extLst>
              </a:tr>
              <a:tr h="319408">
                <a:tc>
                  <a:txBody>
                    <a:bodyPr/>
                    <a:lstStyle/>
                    <a:p>
                      <a:pPr algn="ctr"/>
                      <a:r>
                        <a:rPr lang="en-US" sz="1400" dirty="0" smtClean="0"/>
                        <a:t>4</a:t>
                      </a:r>
                      <a:endParaRPr lang="en-US" sz="1400" dirty="0"/>
                    </a:p>
                  </a:txBody>
                  <a:tcPr/>
                </a:tc>
                <a:tc>
                  <a:txBody>
                    <a:bodyPr/>
                    <a:lstStyle/>
                    <a:p>
                      <a:pPr algn="ctr"/>
                      <a:r>
                        <a:rPr lang="en-US" sz="1400" dirty="0" smtClean="0"/>
                        <a:t>0.40</a:t>
                      </a:r>
                      <a:endParaRPr lang="en-US" sz="1400" dirty="0"/>
                    </a:p>
                  </a:txBody>
                  <a:tcPr/>
                </a:tc>
                <a:extLst>
                  <a:ext uri="{0D108BD9-81ED-4DB2-BD59-A6C34878D82A}">
                    <a16:rowId xmlns:a16="http://schemas.microsoft.com/office/drawing/2014/main" val="10004"/>
                  </a:ext>
                </a:extLst>
              </a:tr>
              <a:tr h="319408">
                <a:tc>
                  <a:txBody>
                    <a:bodyPr/>
                    <a:lstStyle/>
                    <a:p>
                      <a:pPr algn="ctr"/>
                      <a:r>
                        <a:rPr lang="en-US" sz="1400" dirty="0" smtClean="0"/>
                        <a:t>5</a:t>
                      </a:r>
                      <a:endParaRPr lang="en-US" sz="1400" dirty="0"/>
                    </a:p>
                  </a:txBody>
                  <a:tcPr/>
                </a:tc>
                <a:tc>
                  <a:txBody>
                    <a:bodyPr/>
                    <a:lstStyle/>
                    <a:p>
                      <a:pPr algn="ctr"/>
                      <a:r>
                        <a:rPr lang="en-US" sz="1400" dirty="0" smtClean="0"/>
                        <a:t>0.10</a:t>
                      </a:r>
                      <a:endParaRPr lang="en-US" sz="1400" dirty="0"/>
                    </a:p>
                  </a:txBody>
                  <a:tcPr/>
                </a:tc>
                <a:extLst>
                  <a:ext uri="{0D108BD9-81ED-4DB2-BD59-A6C34878D82A}">
                    <a16:rowId xmlns:a16="http://schemas.microsoft.com/office/drawing/2014/main" val="10005"/>
                  </a:ext>
                </a:extLst>
              </a:tr>
              <a:tr h="319408">
                <a:tc>
                  <a:txBody>
                    <a:bodyPr/>
                    <a:lstStyle/>
                    <a:p>
                      <a:pPr algn="ctr"/>
                      <a:r>
                        <a:rPr lang="en-US" sz="1400" dirty="0" smtClean="0"/>
                        <a:t>6</a:t>
                      </a:r>
                      <a:endParaRPr lang="en-US" sz="1400" dirty="0"/>
                    </a:p>
                  </a:txBody>
                  <a:tcPr/>
                </a:tc>
                <a:tc>
                  <a:txBody>
                    <a:bodyPr/>
                    <a:lstStyle/>
                    <a:p>
                      <a:pPr algn="ctr"/>
                      <a:r>
                        <a:rPr lang="en-US" sz="1400" dirty="0" smtClean="0"/>
                        <a:t>0.10</a:t>
                      </a:r>
                      <a:endParaRPr lang="en-US" sz="1400" dirty="0"/>
                    </a:p>
                  </a:txBody>
                  <a:tcPr/>
                </a:tc>
                <a:extLst>
                  <a:ext uri="{0D108BD9-81ED-4DB2-BD59-A6C34878D82A}">
                    <a16:rowId xmlns:a16="http://schemas.microsoft.com/office/drawing/2014/main" val="10006"/>
                  </a:ext>
                </a:extLst>
              </a:tr>
              <a:tr h="319408">
                <a:tc>
                  <a:txBody>
                    <a:bodyPr/>
                    <a:lstStyle/>
                    <a:p>
                      <a:pPr algn="ctr"/>
                      <a:endParaRPr lang="en-US" sz="1400" dirty="0"/>
                    </a:p>
                  </a:txBody>
                  <a:tcPr/>
                </a:tc>
                <a:tc>
                  <a:txBody>
                    <a:bodyPr/>
                    <a:lstStyle/>
                    <a:p>
                      <a:pPr algn="ctr"/>
                      <a:r>
                        <a:rPr lang="en-US" sz="1400" dirty="0" smtClean="0"/>
                        <a:t>1.00</a:t>
                      </a:r>
                      <a:endParaRPr lang="en-US" sz="14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6163759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48</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6469" y="260220"/>
            <a:ext cx="9067800" cy="523220"/>
          </a:xfrm>
          <a:prstGeom prst="rect">
            <a:avLst/>
          </a:prstGeom>
          <a:noFill/>
        </p:spPr>
        <p:txBody>
          <a:bodyPr wrap="square" rtlCol="0">
            <a:spAutoFit/>
          </a:bodyPr>
          <a:lstStyle/>
          <a:p>
            <a:pPr marL="342914" indent="-342914" algn="ctr">
              <a:spcBef>
                <a:spcPct val="20000"/>
              </a:spcBef>
              <a:defRPr/>
            </a:pPr>
            <a:r>
              <a:rPr lang="en-US" sz="2800" b="1" dirty="0">
                <a:solidFill>
                  <a:srgbClr val="C0504D"/>
                </a:solidFill>
                <a:latin typeface="Century Gothic" pitchFamily="34" charset="0"/>
                <a:cs typeface="Arial" pitchFamily="34" charset="0"/>
              </a:rPr>
              <a:t>An Illustrative Example</a:t>
            </a: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2" name="Rectangle 1"/>
          <p:cNvSpPr/>
          <p:nvPr/>
        </p:nvSpPr>
        <p:spPr>
          <a:xfrm>
            <a:off x="762000" y="666750"/>
            <a:ext cx="7696200" cy="1938992"/>
          </a:xfrm>
          <a:prstGeom prst="rect">
            <a:avLst/>
          </a:prstGeom>
        </p:spPr>
        <p:txBody>
          <a:bodyPr wrap="square">
            <a:spAutoFit/>
          </a:bodyPr>
          <a:lstStyle/>
          <a:p>
            <a:pPr algn="just"/>
            <a:r>
              <a:rPr lang="en-US" sz="2000" dirty="0" smtClean="0">
                <a:solidFill>
                  <a:srgbClr val="242424"/>
                </a:solidFill>
              </a:rPr>
              <a:t>Price-cost data:    Unit price = 6</a:t>
            </a:r>
          </a:p>
          <a:p>
            <a:pPr lvl="4" algn="just"/>
            <a:r>
              <a:rPr lang="en-US" sz="2000" dirty="0" smtClean="0">
                <a:solidFill>
                  <a:srgbClr val="242424"/>
                </a:solidFill>
              </a:rPr>
              <a:t>Purchase cost = 2</a:t>
            </a:r>
          </a:p>
          <a:p>
            <a:pPr lvl="4" algn="just"/>
            <a:r>
              <a:rPr lang="en-US" sz="2000" dirty="0" smtClean="0">
                <a:solidFill>
                  <a:srgbClr val="242424"/>
                </a:solidFill>
              </a:rPr>
              <a:t>Unit salvage value = 0.5</a:t>
            </a:r>
          </a:p>
          <a:p>
            <a:pPr lvl="4" algn="just"/>
            <a:r>
              <a:rPr lang="en-US" sz="2000" dirty="0" smtClean="0">
                <a:solidFill>
                  <a:srgbClr val="242424"/>
                </a:solidFill>
              </a:rPr>
              <a:t>Unit delivery cost = 0.5</a:t>
            </a:r>
          </a:p>
          <a:p>
            <a:pPr lvl="4" algn="just"/>
            <a:r>
              <a:rPr lang="en-US" sz="2000" dirty="0" smtClean="0">
                <a:solidFill>
                  <a:srgbClr val="242424"/>
                </a:solidFill>
              </a:rPr>
              <a:t>No ordering cost</a:t>
            </a:r>
          </a:p>
          <a:p>
            <a:pPr marL="0" lvl="4" algn="just"/>
            <a:r>
              <a:rPr lang="en-US" sz="2000" dirty="0" smtClean="0">
                <a:solidFill>
                  <a:srgbClr val="242424"/>
                </a:solidFill>
              </a:rPr>
              <a:t>Payoff matrix is given by</a:t>
            </a:r>
          </a:p>
        </p:txBody>
      </p:sp>
      <p:graphicFrame>
        <p:nvGraphicFramePr>
          <p:cNvPr id="6" name="Table 5"/>
          <p:cNvGraphicFramePr>
            <a:graphicFrameLocks noGrp="1"/>
          </p:cNvGraphicFramePr>
          <p:nvPr>
            <p:extLst/>
          </p:nvPr>
        </p:nvGraphicFramePr>
        <p:xfrm>
          <a:off x="2133599" y="2574286"/>
          <a:ext cx="5181601" cy="1826264"/>
        </p:xfrm>
        <a:graphic>
          <a:graphicData uri="http://schemas.openxmlformats.org/drawingml/2006/table">
            <a:tbl>
              <a:tblPr firstRow="1" firstCol="1" bandRow="1"/>
              <a:tblGrid>
                <a:gridCol w="742155">
                  <a:extLst>
                    <a:ext uri="{9D8B030D-6E8A-4147-A177-3AD203B41FA5}">
                      <a16:colId xmlns:a16="http://schemas.microsoft.com/office/drawing/2014/main" val="20000"/>
                    </a:ext>
                  </a:extLst>
                </a:gridCol>
                <a:gridCol w="674688">
                  <a:extLst>
                    <a:ext uri="{9D8B030D-6E8A-4147-A177-3AD203B41FA5}">
                      <a16:colId xmlns:a16="http://schemas.microsoft.com/office/drawing/2014/main" val="20001"/>
                    </a:ext>
                  </a:extLst>
                </a:gridCol>
                <a:gridCol w="674688">
                  <a:extLst>
                    <a:ext uri="{9D8B030D-6E8A-4147-A177-3AD203B41FA5}">
                      <a16:colId xmlns:a16="http://schemas.microsoft.com/office/drawing/2014/main" val="20002"/>
                    </a:ext>
                  </a:extLst>
                </a:gridCol>
                <a:gridCol w="742156">
                  <a:extLst>
                    <a:ext uri="{9D8B030D-6E8A-4147-A177-3AD203B41FA5}">
                      <a16:colId xmlns:a16="http://schemas.microsoft.com/office/drawing/2014/main" val="20003"/>
                    </a:ext>
                  </a:extLst>
                </a:gridCol>
                <a:gridCol w="674688">
                  <a:extLst>
                    <a:ext uri="{9D8B030D-6E8A-4147-A177-3AD203B41FA5}">
                      <a16:colId xmlns:a16="http://schemas.microsoft.com/office/drawing/2014/main" val="20004"/>
                    </a:ext>
                  </a:extLst>
                </a:gridCol>
                <a:gridCol w="674688">
                  <a:extLst>
                    <a:ext uri="{9D8B030D-6E8A-4147-A177-3AD203B41FA5}">
                      <a16:colId xmlns:a16="http://schemas.microsoft.com/office/drawing/2014/main" val="20005"/>
                    </a:ext>
                  </a:extLst>
                </a:gridCol>
                <a:gridCol w="998538">
                  <a:extLst>
                    <a:ext uri="{9D8B030D-6E8A-4147-A177-3AD203B41FA5}">
                      <a16:colId xmlns:a16="http://schemas.microsoft.com/office/drawing/2014/main" val="20006"/>
                    </a:ext>
                  </a:extLst>
                </a:gridCol>
              </a:tblGrid>
              <a:tr h="0">
                <a:tc rowSpan="2">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order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6">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Demand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vMerge="1">
                  <a:txBody>
                    <a:bodyPr/>
                    <a:lstStyle/>
                    <a:p>
                      <a:pPr marL="0" marR="0" algn="ctr">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5</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6</a:t>
                      </a: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3.50</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3.50</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3.50</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3.50</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3.50</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3.50</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0">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2.00</a:t>
                      </a: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7.00</a:t>
                      </a: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7.00</a:t>
                      </a: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7.00</a:t>
                      </a: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7.00</a:t>
                      </a: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7.00</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0">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0.50</a:t>
                      </a: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5.50</a:t>
                      </a: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10.50</a:t>
                      </a: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10.50</a:t>
                      </a: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10.50</a:t>
                      </a: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10.50</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0">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-1.00</a:t>
                      </a: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4.00</a:t>
                      </a: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9.00</a:t>
                      </a: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14.00</a:t>
                      </a: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14.00</a:t>
                      </a: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14.00</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0">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-2.50</a:t>
                      </a: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2.50</a:t>
                      </a: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7.50</a:t>
                      </a: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12.50</a:t>
                      </a: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17.50</a:t>
                      </a: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17.50</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0">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-4.00</a:t>
                      </a: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1.00</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6.00</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11.00</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16.00</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21.00</a:t>
                      </a: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32707207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49</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54429" y="290861"/>
            <a:ext cx="9067800" cy="523220"/>
          </a:xfrm>
          <a:prstGeom prst="rect">
            <a:avLst/>
          </a:prstGeom>
          <a:noFill/>
        </p:spPr>
        <p:txBody>
          <a:bodyPr wrap="square" rtlCol="0">
            <a:spAutoFit/>
          </a:bodyPr>
          <a:lstStyle/>
          <a:p>
            <a:pPr marL="342914" indent="-342914" algn="ctr">
              <a:spcBef>
                <a:spcPct val="20000"/>
              </a:spcBef>
              <a:defRPr/>
            </a:pPr>
            <a:r>
              <a:rPr lang="en-US" sz="2800" b="1" dirty="0">
                <a:solidFill>
                  <a:srgbClr val="C0504D"/>
                </a:solidFill>
                <a:latin typeface="Century Gothic" pitchFamily="34" charset="0"/>
                <a:cs typeface="Arial" pitchFamily="34" charset="0"/>
              </a:rPr>
              <a:t>An Illustrative Example</a:t>
            </a: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2" name="Rectangle 1"/>
          <p:cNvSpPr/>
          <p:nvPr/>
        </p:nvSpPr>
        <p:spPr>
          <a:xfrm>
            <a:off x="740229" y="903867"/>
            <a:ext cx="7696200" cy="400110"/>
          </a:xfrm>
          <a:prstGeom prst="rect">
            <a:avLst/>
          </a:prstGeom>
        </p:spPr>
        <p:txBody>
          <a:bodyPr wrap="square">
            <a:spAutoFit/>
          </a:bodyPr>
          <a:lstStyle/>
          <a:p>
            <a:pPr marL="0" lvl="4" algn="just"/>
            <a:r>
              <a:rPr lang="en-US" sz="2000" dirty="0" smtClean="0">
                <a:solidFill>
                  <a:srgbClr val="242424"/>
                </a:solidFill>
              </a:rPr>
              <a:t>Opportunity cost matrix is given by</a:t>
            </a:r>
          </a:p>
        </p:txBody>
      </p:sp>
      <p:graphicFrame>
        <p:nvGraphicFramePr>
          <p:cNvPr id="6" name="Table 5"/>
          <p:cNvGraphicFramePr>
            <a:graphicFrameLocks noGrp="1"/>
          </p:cNvGraphicFramePr>
          <p:nvPr>
            <p:extLst/>
          </p:nvPr>
        </p:nvGraphicFramePr>
        <p:xfrm>
          <a:off x="1970317" y="1677808"/>
          <a:ext cx="5725883" cy="2087376"/>
        </p:xfrm>
        <a:graphic>
          <a:graphicData uri="http://schemas.openxmlformats.org/drawingml/2006/table">
            <a:tbl>
              <a:tblPr firstRow="1" firstCol="1" bandRow="1"/>
              <a:tblGrid>
                <a:gridCol w="820112">
                  <a:extLst>
                    <a:ext uri="{9D8B030D-6E8A-4147-A177-3AD203B41FA5}">
                      <a16:colId xmlns:a16="http://schemas.microsoft.com/office/drawing/2014/main" val="20000"/>
                    </a:ext>
                  </a:extLst>
                </a:gridCol>
                <a:gridCol w="745558">
                  <a:extLst>
                    <a:ext uri="{9D8B030D-6E8A-4147-A177-3AD203B41FA5}">
                      <a16:colId xmlns:a16="http://schemas.microsoft.com/office/drawing/2014/main" val="20001"/>
                    </a:ext>
                  </a:extLst>
                </a:gridCol>
                <a:gridCol w="745558">
                  <a:extLst>
                    <a:ext uri="{9D8B030D-6E8A-4147-A177-3AD203B41FA5}">
                      <a16:colId xmlns:a16="http://schemas.microsoft.com/office/drawing/2014/main" val="20002"/>
                    </a:ext>
                  </a:extLst>
                </a:gridCol>
                <a:gridCol w="820113">
                  <a:extLst>
                    <a:ext uri="{9D8B030D-6E8A-4147-A177-3AD203B41FA5}">
                      <a16:colId xmlns:a16="http://schemas.microsoft.com/office/drawing/2014/main" val="20003"/>
                    </a:ext>
                  </a:extLst>
                </a:gridCol>
                <a:gridCol w="745558">
                  <a:extLst>
                    <a:ext uri="{9D8B030D-6E8A-4147-A177-3AD203B41FA5}">
                      <a16:colId xmlns:a16="http://schemas.microsoft.com/office/drawing/2014/main" val="20004"/>
                    </a:ext>
                  </a:extLst>
                </a:gridCol>
                <a:gridCol w="745558">
                  <a:extLst>
                    <a:ext uri="{9D8B030D-6E8A-4147-A177-3AD203B41FA5}">
                      <a16:colId xmlns:a16="http://schemas.microsoft.com/office/drawing/2014/main" val="20005"/>
                    </a:ext>
                  </a:extLst>
                </a:gridCol>
                <a:gridCol w="1103426">
                  <a:extLst>
                    <a:ext uri="{9D8B030D-6E8A-4147-A177-3AD203B41FA5}">
                      <a16:colId xmlns:a16="http://schemas.microsoft.com/office/drawing/2014/main" val="20006"/>
                    </a:ext>
                  </a:extLst>
                </a:gridCol>
              </a:tblGrid>
              <a:tr h="206993">
                <a:tc rowSpan="2">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order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6">
                  <a:txBody>
                    <a:bodyPr/>
                    <a:lstStyle/>
                    <a:p>
                      <a:pPr marL="0" marR="0" algn="ctr">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Demand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06993">
                <a:tc vMerge="1">
                  <a:txBody>
                    <a:bodyPr/>
                    <a:lstStyle/>
                    <a:p>
                      <a:pPr marL="0" marR="0" algn="ctr">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5</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6</a:t>
                      </a: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6993">
                <a:tc>
                  <a:txBody>
                    <a:bodyPr/>
                    <a:lstStyle/>
                    <a:p>
                      <a:pPr marL="0" marR="0" algn="ctr">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3.50</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7.00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10.50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14.00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17.50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206993">
                <a:tc>
                  <a:txBody>
                    <a:bodyPr/>
                    <a:lstStyle/>
                    <a:p>
                      <a:pPr marL="0" marR="0" algn="ct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1.50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3.50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7.00</a:t>
                      </a: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10.50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14.00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206993">
                <a:tc>
                  <a:txBody>
                    <a:bodyPr/>
                    <a:lstStyle/>
                    <a:p>
                      <a:pPr marL="0" marR="0" algn="ct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3.00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1.50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3.50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7.00</a:t>
                      </a: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10.50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206993">
                <a:tc>
                  <a:txBody>
                    <a:bodyPr/>
                    <a:lstStyle/>
                    <a:p>
                      <a:pPr marL="0" marR="0" algn="ct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4.50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3.00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1.50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3.50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7.00</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206993">
                <a:tc>
                  <a:txBody>
                    <a:bodyPr/>
                    <a:lstStyle/>
                    <a:p>
                      <a:pPr marL="0" marR="0" algn="ct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6.00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4.50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3.00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1.50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3.50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206993">
                <a:tc>
                  <a:txBody>
                    <a:bodyPr/>
                    <a:lstStyle/>
                    <a:p>
                      <a:pPr marL="0" marR="0" algn="ct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7.50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6.00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4.50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3.00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1.50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7548078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5</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43815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General Characteristics of the Problem</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13" name="TextBox 12"/>
          <p:cNvSpPr txBox="1"/>
          <p:nvPr/>
        </p:nvSpPr>
        <p:spPr>
          <a:xfrm>
            <a:off x="304800" y="1047750"/>
            <a:ext cx="8458200" cy="255454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Items needed for seasonal, religious, and cultural events are modelled as static inventory problem under risk.</a:t>
            </a:r>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r>
              <a:rPr lang="en-US" sz="2000" dirty="0" smtClean="0"/>
              <a:t>This problem, also known as ‘Single Order Quantity’ problem, can be classified according to demand (constant demand, CD or variable demand, VD) and lead time (constant lead time, CLT or variable lead time, VLT).</a:t>
            </a:r>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r>
              <a:rPr lang="en-US" sz="2000" dirty="0" smtClean="0"/>
              <a:t>The problem classification is shown in Figure.</a:t>
            </a:r>
          </a:p>
        </p:txBody>
      </p:sp>
    </p:spTree>
    <p:extLst>
      <p:ext uri="{BB962C8B-B14F-4D97-AF65-F5344CB8AC3E}">
        <p14:creationId xmlns:p14="http://schemas.microsoft.com/office/powerpoint/2010/main" val="10239131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381000" y="3009900"/>
            <a:ext cx="8229600" cy="857250"/>
          </a:xfrm>
        </p:spPr>
        <p:txBody>
          <a:bodyPr>
            <a:normAutofit fontScale="90000"/>
          </a:bodyPr>
          <a:lstStyle/>
          <a:p>
            <a:pPr algn="l" eaLnBrk="1" hangingPunct="1">
              <a:defRPr/>
            </a:pPr>
            <a:r>
              <a:rPr lang="en-US" dirty="0" smtClean="0"/>
              <a:t/>
            </a:r>
            <a:br>
              <a:rPr lang="en-US" dirty="0" smtClean="0"/>
            </a:br>
            <a:endParaRPr lang="en-US" dirty="0"/>
          </a:p>
        </p:txBody>
      </p:sp>
      <p:sp>
        <p:nvSpPr>
          <p:cNvPr id="409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C59D28D-8502-465C-A2F8-CD9431B626D4}" type="slidenum">
              <a:rPr lang="en-US" altLang="en-US">
                <a:solidFill>
                  <a:srgbClr val="898989"/>
                </a:solidFill>
                <a:latin typeface="Calibri" panose="020F0502020204030204" pitchFamily="34" charset="0"/>
              </a:rPr>
              <a:pPr/>
              <a:t>50</a:t>
            </a:fld>
            <a:endParaRPr lang="en-US" altLang="en-US">
              <a:solidFill>
                <a:srgbClr val="898989"/>
              </a:solidFill>
              <a:latin typeface="Calibri" panose="020F0502020204030204" pitchFamily="34" charset="0"/>
            </a:endParaRPr>
          </a:p>
        </p:txBody>
      </p:sp>
      <p:sp>
        <p:nvSpPr>
          <p:cNvPr id="3" name="TextBox 2"/>
          <p:cNvSpPr txBox="1"/>
          <p:nvPr/>
        </p:nvSpPr>
        <p:spPr>
          <a:xfrm>
            <a:off x="76200" y="398463"/>
            <a:ext cx="9067800" cy="523220"/>
          </a:xfrm>
          <a:prstGeom prst="rect">
            <a:avLst/>
          </a:prstGeom>
          <a:noFill/>
        </p:spPr>
        <p:txBody>
          <a:bodyPr>
            <a:spAutoFit/>
          </a:bodyPr>
          <a:lstStyle/>
          <a:p>
            <a:pPr marL="342914" indent="-342914" algn="ctr">
              <a:spcBef>
                <a:spcPct val="20000"/>
              </a:spcBef>
              <a:defRPr/>
            </a:pPr>
            <a:r>
              <a:rPr lang="en-US" sz="2800" b="1" dirty="0">
                <a:solidFill>
                  <a:schemeClr val="accent2"/>
                </a:solidFill>
                <a:latin typeface="Century Gothic" pitchFamily="34" charset="0"/>
                <a:cs typeface="Arial" pitchFamily="34" charset="0"/>
              </a:rPr>
              <a:t>Static Inventory Problem under Risk</a:t>
            </a:r>
          </a:p>
        </p:txBody>
      </p:sp>
      <p:sp>
        <p:nvSpPr>
          <p:cNvPr id="4101" name="TextBox 5"/>
          <p:cNvSpPr txBox="1">
            <a:spLocks noChangeArrowheads="1"/>
          </p:cNvSpPr>
          <p:nvPr/>
        </p:nvSpPr>
        <p:spPr bwMode="auto">
          <a:xfrm>
            <a:off x="381000" y="1498600"/>
            <a:ext cx="8472488" cy="496996"/>
          </a:xfrm>
          <a:prstGeom prst="rect">
            <a:avLst/>
          </a:prstGeom>
          <a:noFill/>
          <a:ln>
            <a:noFill/>
          </a:ln>
          <a:extLst/>
        </p:spPr>
        <p:txBody>
          <a:bodyPr>
            <a:spAutoFit/>
          </a:bodyPr>
          <a:lstStyle>
            <a:lvl1pPr marL="285750" indent="-2857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defRPr/>
            </a:pPr>
            <a:r>
              <a:rPr lang="en-US" sz="2000" b="1" dirty="0" smtClean="0">
                <a:solidFill>
                  <a:srgbClr val="FF0000"/>
                </a:solidFill>
              </a:rPr>
              <a:t>   </a:t>
            </a:r>
          </a:p>
        </p:txBody>
      </p:sp>
      <p:sp>
        <p:nvSpPr>
          <p:cNvPr id="11" name="TextBox 10"/>
          <p:cNvSpPr txBox="1"/>
          <p:nvPr/>
        </p:nvSpPr>
        <p:spPr>
          <a:xfrm>
            <a:off x="5105400" y="4476750"/>
            <a:ext cx="3962400" cy="647700"/>
          </a:xfrm>
          <a:prstGeom prst="rect">
            <a:avLst/>
          </a:prstGeom>
          <a:noFill/>
        </p:spPr>
        <p:txBody>
          <a:bodyPr wrap="none">
            <a:spAutoFit/>
          </a:bodyPr>
          <a:lstStyle/>
          <a:p>
            <a:pPr algn="ctr" eaLnBrk="1" hangingPunct="1">
              <a:defRPr/>
            </a:pPr>
            <a:r>
              <a:rPr lang="en-US" sz="1200" b="1" dirty="0">
                <a:solidFill>
                  <a:schemeClr val="bg1">
                    <a:lumMod val="85000"/>
                  </a:schemeClr>
                </a:solidFill>
                <a:latin typeface="+mn-lt"/>
                <a:cs typeface="Arial" charset="0"/>
              </a:rPr>
              <a:t>PROF PRADIP KUMAR RAY</a:t>
            </a:r>
          </a:p>
          <a:p>
            <a:pPr algn="ctr" eaLnBrk="1" hangingPunct="1">
              <a:defRPr/>
            </a:pPr>
            <a:r>
              <a:rPr lang="en-US" sz="1200" b="1" dirty="0">
                <a:solidFill>
                  <a:schemeClr val="bg1">
                    <a:lumMod val="85000"/>
                  </a:schemeClr>
                </a:solidFill>
                <a:latin typeface="+mn-lt"/>
                <a:cs typeface="Arial" charset="0"/>
              </a:rPr>
              <a:t>DEPARTMENT OF INDUSTRIAL AND SYSTEMS ENGINEERING</a:t>
            </a:r>
          </a:p>
          <a:p>
            <a:pPr algn="ctr" eaLnBrk="1" hangingPunct="1">
              <a:defRPr/>
            </a:pPr>
            <a:r>
              <a:rPr lang="en-US" sz="1200" b="1" dirty="0">
                <a:solidFill>
                  <a:schemeClr val="bg1">
                    <a:lumMod val="85000"/>
                  </a:schemeClr>
                </a:solidFill>
                <a:latin typeface="+mn-lt"/>
                <a:cs typeface="Arial" charset="0"/>
              </a:rPr>
              <a:t>IIT KHARAGPUR</a:t>
            </a:r>
          </a:p>
        </p:txBody>
      </p:sp>
      <p:sp>
        <p:nvSpPr>
          <p:cNvPr id="7" name="TextBox 5"/>
          <p:cNvSpPr txBox="1">
            <a:spLocks noChangeArrowheads="1"/>
          </p:cNvSpPr>
          <p:nvPr/>
        </p:nvSpPr>
        <p:spPr bwMode="auto">
          <a:xfrm>
            <a:off x="381000" y="1498600"/>
            <a:ext cx="8610600" cy="1754326"/>
          </a:xfrm>
          <a:prstGeom prst="rect">
            <a:avLst/>
          </a:prstGeom>
          <a:noFill/>
          <a:ln>
            <a:noFill/>
          </a:ln>
          <a:extLst/>
        </p:spPr>
        <p:txBody>
          <a:bodyPr wrap="square">
            <a:spAutoFit/>
          </a:bodyPr>
          <a:lstStyle>
            <a:lvl1pPr marL="285750" indent="-2857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50000"/>
              </a:lnSpc>
              <a:buFont typeface="Wingdings" panose="05000000000000000000" pitchFamily="2" charset="2"/>
              <a:buChar char="ü"/>
              <a:defRPr/>
            </a:pPr>
            <a:r>
              <a:rPr lang="en-US" sz="2400" b="1" dirty="0">
                <a:latin typeface="+mn-lt"/>
              </a:rPr>
              <a:t>An illustrative example of Variable Demand and Variable Lead Time</a:t>
            </a:r>
          </a:p>
          <a:p>
            <a:pPr eaLnBrk="1" hangingPunct="1">
              <a:lnSpc>
                <a:spcPct val="150000"/>
              </a:lnSpc>
              <a:buFont typeface="Wingdings" panose="05000000000000000000" pitchFamily="2" charset="2"/>
              <a:buChar char="ü"/>
              <a:defRPr/>
            </a:pPr>
            <a:r>
              <a:rPr lang="en-US" sz="2400" b="1" dirty="0" smtClean="0">
                <a:latin typeface="+mn-lt"/>
              </a:rPr>
              <a:t>Mathematical Formulation for Continuous Demand Distribution</a:t>
            </a:r>
          </a:p>
        </p:txBody>
      </p:sp>
    </p:spTree>
    <p:extLst>
      <p:ext uri="{BB962C8B-B14F-4D97-AF65-F5344CB8AC3E}">
        <p14:creationId xmlns:p14="http://schemas.microsoft.com/office/powerpoint/2010/main" val="12553556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51</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0955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Numerical Example-1</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12" name="TextBox 11"/>
          <p:cNvSpPr txBox="1"/>
          <p:nvPr/>
        </p:nvSpPr>
        <p:spPr>
          <a:xfrm>
            <a:off x="304800" y="666750"/>
            <a:ext cx="8458200" cy="1015663"/>
          </a:xfrm>
          <a:prstGeom prst="rect">
            <a:avLst/>
          </a:prstGeom>
          <a:noFill/>
        </p:spPr>
        <p:txBody>
          <a:bodyPr wrap="square" rtlCol="0">
            <a:spAutoFit/>
          </a:bodyPr>
          <a:lstStyle/>
          <a:p>
            <a:pPr algn="just"/>
            <a:r>
              <a:rPr lang="en-US" sz="2000" dirty="0" smtClean="0">
                <a:ea typeface="Cambria Math" panose="02040503050406030204" pitchFamily="18" charset="0"/>
              </a:rPr>
              <a:t>From the distributions </a:t>
            </a:r>
            <a:r>
              <a:rPr lang="en-US" sz="2000" smtClean="0">
                <a:ea typeface="Cambria Math" panose="02040503050406030204" pitchFamily="18" charset="0"/>
              </a:rPr>
              <a:t>given below, </a:t>
            </a:r>
            <a:r>
              <a:rPr lang="en-US" sz="2000" dirty="0" smtClean="0">
                <a:ea typeface="Cambria Math" panose="02040503050406030204" pitchFamily="18" charset="0"/>
              </a:rPr>
              <a:t>determine the lead time demand probability distribution. What is the reorder point for a probability of stockout of 0.20?</a:t>
            </a:r>
          </a:p>
        </p:txBody>
      </p:sp>
      <p:graphicFrame>
        <p:nvGraphicFramePr>
          <p:cNvPr id="4" name="Table 3"/>
          <p:cNvGraphicFramePr>
            <a:graphicFrameLocks noGrp="1"/>
          </p:cNvGraphicFramePr>
          <p:nvPr>
            <p:extLst/>
          </p:nvPr>
        </p:nvGraphicFramePr>
        <p:xfrm>
          <a:off x="1524000" y="1621790"/>
          <a:ext cx="6096000" cy="175260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pPr algn="ctr"/>
                      <a:r>
                        <a:rPr lang="en-US" b="1" dirty="0" smtClean="0"/>
                        <a:t>Daily Demand D (units)</a:t>
                      </a:r>
                      <a:endParaRPr lang="en-US"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Probability </a:t>
                      </a:r>
                    </a:p>
                    <a:p>
                      <a:pPr algn="ctr"/>
                      <a:r>
                        <a:rPr lang="en-US" b="1" dirty="0" smtClean="0"/>
                        <a:t>P(D)</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Lead time </a:t>
                      </a:r>
                    </a:p>
                    <a:p>
                      <a:pPr algn="ctr"/>
                      <a:r>
                        <a:rPr lang="en-US" b="1" dirty="0" smtClean="0"/>
                        <a:t>L (days)</a:t>
                      </a:r>
                      <a:endParaRPr lang="en-US" b="1"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Probability </a:t>
                      </a:r>
                    </a:p>
                    <a:p>
                      <a:pPr algn="ctr"/>
                      <a:r>
                        <a:rPr lang="en-US" b="1" dirty="0" smtClean="0"/>
                        <a:t>P(L)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r>
                        <a:rPr lang="en-US" dirty="0" smtClean="0"/>
                        <a:t>0</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smtClean="0"/>
                        <a:t>0.30</a:t>
                      </a:r>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smtClean="0"/>
                        <a:t>0.75</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r>
                        <a:rPr lang="en-US" dirty="0" smtClean="0"/>
                        <a:t>1</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smtClean="0"/>
                        <a:t>0.50</a:t>
                      </a:r>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smtClean="0"/>
                        <a:t>0.25</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r>
                        <a:rPr lang="en-US" dirty="0" smtClean="0"/>
                        <a:t>2</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smtClean="0"/>
                        <a:t>0.20</a:t>
                      </a:r>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4454983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52</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0955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Solution</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12" name="TextBox 11"/>
          <p:cNvSpPr txBox="1"/>
          <p:nvPr/>
        </p:nvSpPr>
        <p:spPr>
          <a:xfrm>
            <a:off x="304800" y="590550"/>
            <a:ext cx="8458200" cy="3170099"/>
          </a:xfrm>
          <a:prstGeom prst="rect">
            <a:avLst/>
          </a:prstGeom>
          <a:noFill/>
        </p:spPr>
        <p:txBody>
          <a:bodyPr wrap="square" rtlCol="0">
            <a:spAutoFit/>
          </a:bodyPr>
          <a:lstStyle/>
          <a:p>
            <a:pPr algn="just"/>
            <a:r>
              <a:rPr lang="en-US" sz="2000" dirty="0" smtClean="0">
                <a:ea typeface="Cambria Math" panose="02040503050406030204" pitchFamily="18" charset="0"/>
              </a:rPr>
              <a:t>From the two distributions, it is apparent that demand during lead time can be as low as 0 and as high as 4 (a demand of 2 units on each of 2 lead time days). To determine the probability of each given lead time demand, it is necessary to sum the probabilities of the various ways a specific lead time demand can occur as illustrated below:</a:t>
            </a:r>
          </a:p>
          <a:p>
            <a:pPr algn="just"/>
            <a:endParaRPr lang="en-US" sz="2000" dirty="0">
              <a:ea typeface="Cambria Math" panose="02040503050406030204" pitchFamily="18" charset="0"/>
            </a:endParaRPr>
          </a:p>
          <a:p>
            <a:pPr algn="just"/>
            <a:r>
              <a:rPr lang="en-US" sz="2000" dirty="0" smtClean="0">
                <a:ea typeface="Cambria Math" panose="02040503050406030204" pitchFamily="18" charset="0"/>
              </a:rPr>
              <a:t>Lead time Demand = 0:</a:t>
            </a:r>
          </a:p>
          <a:p>
            <a:pPr algn="just"/>
            <a:endParaRPr lang="en-US" sz="2000" dirty="0" smtClean="0">
              <a:ea typeface="Cambria Math" panose="02040503050406030204" pitchFamily="18" charset="0"/>
            </a:endParaRPr>
          </a:p>
          <a:p>
            <a:pPr algn="just"/>
            <a:endParaRPr lang="en-US" sz="2000" dirty="0">
              <a:ea typeface="Cambria Math" panose="02040503050406030204" pitchFamily="18" charset="0"/>
            </a:endParaRPr>
          </a:p>
          <a:p>
            <a:pPr algn="just"/>
            <a:endParaRPr lang="en-US" sz="2000" dirty="0" smtClean="0">
              <a:ea typeface="Cambria Math" panose="02040503050406030204" pitchFamily="18" charset="0"/>
            </a:endParaRPr>
          </a:p>
        </p:txBody>
      </p:sp>
      <p:graphicFrame>
        <p:nvGraphicFramePr>
          <p:cNvPr id="4" name="Table 3"/>
          <p:cNvGraphicFramePr>
            <a:graphicFrameLocks noGrp="1"/>
          </p:cNvGraphicFramePr>
          <p:nvPr>
            <p:extLst/>
          </p:nvPr>
        </p:nvGraphicFramePr>
        <p:xfrm>
          <a:off x="1066800" y="2800350"/>
          <a:ext cx="6629400" cy="1483360"/>
        </p:xfrm>
        <a:graphic>
          <a:graphicData uri="http://schemas.openxmlformats.org/drawingml/2006/table">
            <a:tbl>
              <a:tblPr firstRow="1" bandRow="1">
                <a:tableStyleId>{2D5ABB26-0587-4C30-8999-92F81FD0307C}</a:tableStyleId>
              </a:tblPr>
              <a:tblGrid>
                <a:gridCol w="3810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tblGrid>
              <a:tr h="370840">
                <a:tc>
                  <a:txBody>
                    <a:bodyPr/>
                    <a:lstStyle/>
                    <a:p>
                      <a:pPr algn="ctr"/>
                      <a:r>
                        <a:rPr lang="en-US" dirty="0" smtClean="0"/>
                        <a:t>1.</a:t>
                      </a:r>
                      <a:endParaRPr lang="en-US" dirty="0"/>
                    </a:p>
                  </a:txBody>
                  <a:tcPr/>
                </a:tc>
                <a:tc>
                  <a:txBody>
                    <a:bodyPr/>
                    <a:lstStyle/>
                    <a:p>
                      <a:pPr algn="ctr"/>
                      <a:r>
                        <a:rPr lang="en-US" dirty="0" smtClean="0"/>
                        <a:t>First day</a:t>
                      </a:r>
                      <a:endParaRPr lang="en-US" dirty="0"/>
                    </a:p>
                  </a:txBody>
                  <a:tcPr/>
                </a:tc>
                <a:tc>
                  <a:txBody>
                    <a:bodyPr/>
                    <a:lstStyle/>
                    <a:p>
                      <a:pPr algn="ctr"/>
                      <a:r>
                        <a:rPr lang="en-US" dirty="0" smtClean="0"/>
                        <a:t>0</a:t>
                      </a:r>
                      <a:r>
                        <a:rPr lang="en-US" baseline="0" dirty="0" smtClean="0"/>
                        <a:t> Demand</a:t>
                      </a:r>
                      <a:endParaRPr lang="en-US" dirty="0"/>
                    </a:p>
                  </a:txBody>
                  <a:tcPr/>
                </a:tc>
                <a:tc>
                  <a:txBody>
                    <a:bodyPr/>
                    <a:lstStyle/>
                    <a:p>
                      <a:pPr algn="ctr"/>
                      <a:r>
                        <a:rPr lang="en-US" dirty="0" smtClean="0"/>
                        <a:t>0.75(0.30)               =</a:t>
                      </a:r>
                      <a:endParaRPr lang="en-US" dirty="0"/>
                    </a:p>
                  </a:txBody>
                  <a:tcPr/>
                </a:tc>
                <a:tc>
                  <a:txBody>
                    <a:bodyPr/>
                    <a:lstStyle/>
                    <a:p>
                      <a:pPr algn="ctr"/>
                      <a:r>
                        <a:rPr lang="en-US" dirty="0" smtClean="0"/>
                        <a:t>0.2250</a:t>
                      </a:r>
                      <a:endParaRPr lang="en-US" dirty="0"/>
                    </a:p>
                  </a:txBody>
                  <a:tcPr/>
                </a:tc>
                <a:extLst>
                  <a:ext uri="{0D108BD9-81ED-4DB2-BD59-A6C34878D82A}">
                    <a16:rowId xmlns:a16="http://schemas.microsoft.com/office/drawing/2014/main" val="10000"/>
                  </a:ext>
                </a:extLst>
              </a:tr>
              <a:tr h="370840">
                <a:tc>
                  <a:txBody>
                    <a:bodyPr/>
                    <a:lstStyle/>
                    <a:p>
                      <a:pPr algn="ctr"/>
                      <a:r>
                        <a:rPr lang="en-US" dirty="0" smtClean="0"/>
                        <a:t>2.</a:t>
                      </a:r>
                      <a:endParaRPr lang="en-US" dirty="0"/>
                    </a:p>
                  </a:txBody>
                  <a:tcPr/>
                </a:tc>
                <a:tc>
                  <a:txBody>
                    <a:bodyPr/>
                    <a:lstStyle/>
                    <a:p>
                      <a:pPr marL="0" marR="0" indent="0" algn="ctr" defTabSz="914434" rtl="0" eaLnBrk="1" fontAlgn="auto" latinLnBrk="0" hangingPunct="1">
                        <a:lnSpc>
                          <a:spcPct val="100000"/>
                        </a:lnSpc>
                        <a:spcBef>
                          <a:spcPts val="0"/>
                        </a:spcBef>
                        <a:spcAft>
                          <a:spcPts val="0"/>
                        </a:spcAft>
                        <a:buClrTx/>
                        <a:buSzTx/>
                        <a:buFontTx/>
                        <a:buNone/>
                        <a:tabLst/>
                        <a:defRPr/>
                      </a:pPr>
                      <a:r>
                        <a:rPr lang="en-US" dirty="0" smtClean="0"/>
                        <a:t>First day</a:t>
                      </a:r>
                    </a:p>
                  </a:txBody>
                  <a:tcPr/>
                </a:tc>
                <a:tc>
                  <a:txBody>
                    <a:bodyPr/>
                    <a:lstStyle/>
                    <a:p>
                      <a:pPr marL="0" marR="0" indent="0" algn="ctr" defTabSz="914434" rtl="0" eaLnBrk="1" fontAlgn="auto" latinLnBrk="0" hangingPunct="1">
                        <a:lnSpc>
                          <a:spcPct val="100000"/>
                        </a:lnSpc>
                        <a:spcBef>
                          <a:spcPts val="0"/>
                        </a:spcBef>
                        <a:spcAft>
                          <a:spcPts val="0"/>
                        </a:spcAft>
                        <a:buClrTx/>
                        <a:buSzTx/>
                        <a:buFontTx/>
                        <a:buNone/>
                        <a:tabLst/>
                        <a:defRPr/>
                      </a:pPr>
                      <a:r>
                        <a:rPr lang="en-US" dirty="0" smtClean="0"/>
                        <a:t>0</a:t>
                      </a:r>
                      <a:r>
                        <a:rPr lang="en-US" baseline="0" dirty="0" smtClean="0"/>
                        <a:t> Demand</a:t>
                      </a:r>
                      <a:endParaRPr lang="en-US" dirty="0" smtClean="0"/>
                    </a:p>
                  </a:txBody>
                  <a:tcPr/>
                </a:tc>
                <a:tc>
                  <a:txBody>
                    <a:bodyPr/>
                    <a:lstStyle/>
                    <a:p>
                      <a:pPr algn="ctr"/>
                      <a:r>
                        <a:rPr lang="en-US" dirty="0" smtClean="0"/>
                        <a:t>0.25(0.30) 0.30      =</a:t>
                      </a:r>
                      <a:endParaRPr lang="en-US" dirty="0"/>
                    </a:p>
                  </a:txBody>
                  <a:tcPr/>
                </a:tc>
                <a:tc>
                  <a:txBody>
                    <a:bodyPr/>
                    <a:lstStyle/>
                    <a:p>
                      <a:pPr algn="ctr"/>
                      <a:r>
                        <a:rPr lang="en-US" dirty="0" smtClean="0"/>
                        <a:t>0.0225</a:t>
                      </a:r>
                      <a:endParaRPr lang="en-US" dirty="0"/>
                    </a:p>
                  </a:txBody>
                  <a:tcPr/>
                </a:tc>
                <a:extLst>
                  <a:ext uri="{0D108BD9-81ED-4DB2-BD59-A6C34878D82A}">
                    <a16:rowId xmlns:a16="http://schemas.microsoft.com/office/drawing/2014/main" val="10001"/>
                  </a:ext>
                </a:extLst>
              </a:tr>
              <a:tr h="370840">
                <a:tc>
                  <a:txBody>
                    <a:bodyPr/>
                    <a:lstStyle/>
                    <a:p>
                      <a:pPr algn="ctr"/>
                      <a:endParaRPr lang="en-US"/>
                    </a:p>
                  </a:txBody>
                  <a:tcPr/>
                </a:tc>
                <a:tc>
                  <a:txBody>
                    <a:bodyPr/>
                    <a:lstStyle/>
                    <a:p>
                      <a:pPr algn="ctr"/>
                      <a:r>
                        <a:rPr lang="en-US" dirty="0" smtClean="0"/>
                        <a:t>Second day</a:t>
                      </a:r>
                      <a:endParaRPr lang="en-US" dirty="0"/>
                    </a:p>
                  </a:txBody>
                  <a:tcPr/>
                </a:tc>
                <a:tc>
                  <a:txBody>
                    <a:bodyPr/>
                    <a:lstStyle/>
                    <a:p>
                      <a:pPr marL="0" marR="0" indent="0" algn="ctr" defTabSz="914434" rtl="0" eaLnBrk="1" fontAlgn="auto" latinLnBrk="0" hangingPunct="1">
                        <a:lnSpc>
                          <a:spcPct val="100000"/>
                        </a:lnSpc>
                        <a:spcBef>
                          <a:spcPts val="0"/>
                        </a:spcBef>
                        <a:spcAft>
                          <a:spcPts val="0"/>
                        </a:spcAft>
                        <a:buClrTx/>
                        <a:buSzTx/>
                        <a:buFontTx/>
                        <a:buNone/>
                        <a:tabLst/>
                        <a:defRPr/>
                      </a:pPr>
                      <a:r>
                        <a:rPr lang="en-US" dirty="0" smtClean="0"/>
                        <a:t>0</a:t>
                      </a:r>
                      <a:r>
                        <a:rPr lang="en-US" baseline="0" dirty="0" smtClean="0"/>
                        <a:t> Demand</a:t>
                      </a:r>
                      <a:endParaRPr lang="en-US" dirty="0" smtClean="0"/>
                    </a:p>
                  </a:txBody>
                  <a:tcPr/>
                </a:tc>
                <a:tc>
                  <a:txBody>
                    <a:bodyPr/>
                    <a:lstStyle/>
                    <a:p>
                      <a:pPr algn="ctr"/>
                      <a:endParaRPr lang="en-US"/>
                    </a:p>
                  </a:txBody>
                  <a:tcPr/>
                </a:tc>
                <a:tc>
                  <a:txBody>
                    <a:bodyPr/>
                    <a:lstStyle/>
                    <a:p>
                      <a:pPr algn="ctr"/>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endParaRPr lang="en-US"/>
                    </a:p>
                  </a:txBody>
                  <a:tcPr/>
                </a:tc>
                <a:tc>
                  <a:txBody>
                    <a:bodyPr/>
                    <a:lstStyle/>
                    <a:p>
                      <a:pPr algn="ctr"/>
                      <a:r>
                        <a:rPr lang="en-US" b="1" dirty="0" smtClean="0"/>
                        <a:t>Total</a:t>
                      </a:r>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r>
                        <a:rPr lang="en-US" b="1" dirty="0" smtClean="0"/>
                        <a:t>0.2475</a:t>
                      </a:r>
                      <a:endParaRPr lang="en-US" b="1"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235071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53</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0955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Solution</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12" name="TextBox 11"/>
          <p:cNvSpPr txBox="1"/>
          <p:nvPr/>
        </p:nvSpPr>
        <p:spPr>
          <a:xfrm>
            <a:off x="304800" y="590550"/>
            <a:ext cx="8458200" cy="400110"/>
          </a:xfrm>
          <a:prstGeom prst="rect">
            <a:avLst/>
          </a:prstGeom>
          <a:noFill/>
        </p:spPr>
        <p:txBody>
          <a:bodyPr wrap="square" rtlCol="0">
            <a:spAutoFit/>
          </a:bodyPr>
          <a:lstStyle/>
          <a:p>
            <a:pPr algn="just"/>
            <a:r>
              <a:rPr lang="en-US" sz="2000" dirty="0" smtClean="0">
                <a:ea typeface="Cambria Math" panose="02040503050406030204" pitchFamily="18" charset="0"/>
              </a:rPr>
              <a:t>Lead time Demand = 1:</a:t>
            </a:r>
          </a:p>
        </p:txBody>
      </p:sp>
      <p:graphicFrame>
        <p:nvGraphicFramePr>
          <p:cNvPr id="4" name="Table 3"/>
          <p:cNvGraphicFramePr>
            <a:graphicFrameLocks noGrp="1"/>
          </p:cNvGraphicFramePr>
          <p:nvPr>
            <p:extLst/>
          </p:nvPr>
        </p:nvGraphicFramePr>
        <p:xfrm>
          <a:off x="1066800" y="1047750"/>
          <a:ext cx="6629400" cy="2225040"/>
        </p:xfrm>
        <a:graphic>
          <a:graphicData uri="http://schemas.openxmlformats.org/drawingml/2006/table">
            <a:tbl>
              <a:tblPr firstRow="1" bandRow="1">
                <a:tableStyleId>{2D5ABB26-0587-4C30-8999-92F81FD0307C}</a:tableStyleId>
              </a:tblPr>
              <a:tblGrid>
                <a:gridCol w="3810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tblGrid>
              <a:tr h="370840">
                <a:tc>
                  <a:txBody>
                    <a:bodyPr/>
                    <a:lstStyle/>
                    <a:p>
                      <a:pPr algn="ctr"/>
                      <a:r>
                        <a:rPr lang="en-US" dirty="0" smtClean="0"/>
                        <a:t>1.</a:t>
                      </a:r>
                      <a:endParaRPr lang="en-US" dirty="0"/>
                    </a:p>
                  </a:txBody>
                  <a:tcPr/>
                </a:tc>
                <a:tc>
                  <a:txBody>
                    <a:bodyPr/>
                    <a:lstStyle/>
                    <a:p>
                      <a:pPr algn="ctr"/>
                      <a:r>
                        <a:rPr lang="en-US" dirty="0" smtClean="0"/>
                        <a:t>First day</a:t>
                      </a:r>
                      <a:endParaRPr lang="en-US" dirty="0"/>
                    </a:p>
                  </a:txBody>
                  <a:tcPr/>
                </a:tc>
                <a:tc>
                  <a:txBody>
                    <a:bodyPr/>
                    <a:lstStyle/>
                    <a:p>
                      <a:pPr algn="ctr"/>
                      <a:r>
                        <a:rPr lang="en-US" baseline="0" dirty="0" smtClean="0"/>
                        <a:t>1 Demand</a:t>
                      </a:r>
                      <a:endParaRPr lang="en-US" dirty="0"/>
                    </a:p>
                  </a:txBody>
                  <a:tcPr/>
                </a:tc>
                <a:tc>
                  <a:txBody>
                    <a:bodyPr/>
                    <a:lstStyle/>
                    <a:p>
                      <a:pPr algn="ctr"/>
                      <a:r>
                        <a:rPr lang="en-US" dirty="0" smtClean="0"/>
                        <a:t>0.75(0.50)               =</a:t>
                      </a:r>
                      <a:endParaRPr lang="en-US" dirty="0"/>
                    </a:p>
                  </a:txBody>
                  <a:tcPr/>
                </a:tc>
                <a:tc>
                  <a:txBody>
                    <a:bodyPr/>
                    <a:lstStyle/>
                    <a:p>
                      <a:pPr algn="ctr"/>
                      <a:r>
                        <a:rPr lang="en-US" dirty="0" smtClean="0"/>
                        <a:t>0.3750</a:t>
                      </a:r>
                      <a:endParaRPr lang="en-US" dirty="0"/>
                    </a:p>
                  </a:txBody>
                  <a:tcPr/>
                </a:tc>
                <a:extLst>
                  <a:ext uri="{0D108BD9-81ED-4DB2-BD59-A6C34878D82A}">
                    <a16:rowId xmlns:a16="http://schemas.microsoft.com/office/drawing/2014/main" val="10000"/>
                  </a:ext>
                </a:extLst>
              </a:tr>
              <a:tr h="370840">
                <a:tc>
                  <a:txBody>
                    <a:bodyPr/>
                    <a:lstStyle/>
                    <a:p>
                      <a:pPr algn="ctr"/>
                      <a:r>
                        <a:rPr lang="en-US" dirty="0" smtClean="0"/>
                        <a:t>2.</a:t>
                      </a:r>
                      <a:endParaRPr lang="en-US" dirty="0"/>
                    </a:p>
                  </a:txBody>
                  <a:tcPr/>
                </a:tc>
                <a:tc>
                  <a:txBody>
                    <a:bodyPr/>
                    <a:lstStyle/>
                    <a:p>
                      <a:pPr marL="0" marR="0" indent="0" algn="ctr" defTabSz="914434" rtl="0" eaLnBrk="1" fontAlgn="auto" latinLnBrk="0" hangingPunct="1">
                        <a:lnSpc>
                          <a:spcPct val="100000"/>
                        </a:lnSpc>
                        <a:spcBef>
                          <a:spcPts val="0"/>
                        </a:spcBef>
                        <a:spcAft>
                          <a:spcPts val="0"/>
                        </a:spcAft>
                        <a:buClrTx/>
                        <a:buSzTx/>
                        <a:buFontTx/>
                        <a:buNone/>
                        <a:tabLst/>
                        <a:defRPr/>
                      </a:pPr>
                      <a:r>
                        <a:rPr lang="en-US" dirty="0" smtClean="0"/>
                        <a:t>First day</a:t>
                      </a:r>
                    </a:p>
                  </a:txBody>
                  <a:tcPr/>
                </a:tc>
                <a:tc>
                  <a:txBody>
                    <a:bodyPr/>
                    <a:lstStyle/>
                    <a:p>
                      <a:pPr marL="0" marR="0" indent="0" algn="ctr" defTabSz="914434" rtl="0" eaLnBrk="1" fontAlgn="auto" latinLnBrk="0" hangingPunct="1">
                        <a:lnSpc>
                          <a:spcPct val="100000"/>
                        </a:lnSpc>
                        <a:spcBef>
                          <a:spcPts val="0"/>
                        </a:spcBef>
                        <a:spcAft>
                          <a:spcPts val="0"/>
                        </a:spcAft>
                        <a:buClrTx/>
                        <a:buSzTx/>
                        <a:buFontTx/>
                        <a:buNone/>
                        <a:tabLst/>
                        <a:defRPr/>
                      </a:pPr>
                      <a:r>
                        <a:rPr lang="en-US" dirty="0" smtClean="0"/>
                        <a:t>0</a:t>
                      </a:r>
                      <a:r>
                        <a:rPr lang="en-US" baseline="0" dirty="0" smtClean="0"/>
                        <a:t> Demand</a:t>
                      </a:r>
                      <a:endParaRPr lang="en-US" dirty="0" smtClean="0"/>
                    </a:p>
                  </a:txBody>
                  <a:tcPr/>
                </a:tc>
                <a:tc>
                  <a:txBody>
                    <a:bodyPr/>
                    <a:lstStyle/>
                    <a:p>
                      <a:pPr algn="ctr"/>
                      <a:r>
                        <a:rPr lang="en-US" dirty="0" smtClean="0"/>
                        <a:t>0.25(0.30) 0.50      =</a:t>
                      </a:r>
                      <a:endParaRPr lang="en-US" dirty="0"/>
                    </a:p>
                  </a:txBody>
                  <a:tcPr/>
                </a:tc>
                <a:tc>
                  <a:txBody>
                    <a:bodyPr/>
                    <a:lstStyle/>
                    <a:p>
                      <a:pPr algn="ctr"/>
                      <a:r>
                        <a:rPr lang="en-US" dirty="0" smtClean="0"/>
                        <a:t>0.0375</a:t>
                      </a:r>
                      <a:endParaRPr lang="en-US" dirty="0"/>
                    </a:p>
                  </a:txBody>
                  <a:tcPr/>
                </a:tc>
                <a:extLst>
                  <a:ext uri="{0D108BD9-81ED-4DB2-BD59-A6C34878D82A}">
                    <a16:rowId xmlns:a16="http://schemas.microsoft.com/office/drawing/2014/main" val="10001"/>
                  </a:ext>
                </a:extLst>
              </a:tr>
              <a:tr h="370840">
                <a:tc>
                  <a:txBody>
                    <a:bodyPr/>
                    <a:lstStyle/>
                    <a:p>
                      <a:pPr algn="ctr"/>
                      <a:endParaRPr lang="en-US" dirty="0"/>
                    </a:p>
                  </a:txBody>
                  <a:tcPr/>
                </a:tc>
                <a:tc>
                  <a:txBody>
                    <a:bodyPr/>
                    <a:lstStyle/>
                    <a:p>
                      <a:pPr algn="ctr"/>
                      <a:r>
                        <a:rPr lang="en-US" dirty="0" smtClean="0"/>
                        <a:t>Second day</a:t>
                      </a:r>
                      <a:endParaRPr lang="en-US" dirty="0"/>
                    </a:p>
                  </a:txBody>
                  <a:tcPr/>
                </a:tc>
                <a:tc>
                  <a:txBody>
                    <a:bodyPr/>
                    <a:lstStyle/>
                    <a:p>
                      <a:pPr marL="0" marR="0" indent="0" algn="ctr" defTabSz="914434" rtl="0" eaLnBrk="1" fontAlgn="auto" latinLnBrk="0" hangingPunct="1">
                        <a:lnSpc>
                          <a:spcPct val="100000"/>
                        </a:lnSpc>
                        <a:spcBef>
                          <a:spcPts val="0"/>
                        </a:spcBef>
                        <a:spcAft>
                          <a:spcPts val="0"/>
                        </a:spcAft>
                        <a:buClrTx/>
                        <a:buSzTx/>
                        <a:buFontTx/>
                        <a:buNone/>
                        <a:tabLst/>
                        <a:defRPr/>
                      </a:pPr>
                      <a:r>
                        <a:rPr lang="en-US" baseline="0" dirty="0" smtClean="0"/>
                        <a:t>1 Demand</a:t>
                      </a:r>
                      <a:endParaRPr lang="en-US" dirty="0" smtClean="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ctr"/>
                      <a:r>
                        <a:rPr lang="en-US" dirty="0" smtClean="0"/>
                        <a:t>3.</a:t>
                      </a:r>
                      <a:endParaRPr lang="en-US" dirty="0"/>
                    </a:p>
                  </a:txBody>
                  <a:tcPr/>
                </a:tc>
                <a:tc>
                  <a:txBody>
                    <a:bodyPr/>
                    <a:lstStyle/>
                    <a:p>
                      <a:pPr marL="0" marR="0" indent="0" algn="ctr" defTabSz="914434" rtl="0" eaLnBrk="1" fontAlgn="auto" latinLnBrk="0" hangingPunct="1">
                        <a:lnSpc>
                          <a:spcPct val="100000"/>
                        </a:lnSpc>
                        <a:spcBef>
                          <a:spcPts val="0"/>
                        </a:spcBef>
                        <a:spcAft>
                          <a:spcPts val="0"/>
                        </a:spcAft>
                        <a:buClrTx/>
                        <a:buSzTx/>
                        <a:buFontTx/>
                        <a:buNone/>
                        <a:tabLst/>
                        <a:defRPr/>
                      </a:pPr>
                      <a:r>
                        <a:rPr lang="en-US" dirty="0" smtClean="0"/>
                        <a:t>First day</a:t>
                      </a:r>
                    </a:p>
                  </a:txBody>
                  <a:tcPr/>
                </a:tc>
                <a:tc>
                  <a:txBody>
                    <a:bodyPr/>
                    <a:lstStyle/>
                    <a:p>
                      <a:pPr marL="0" marR="0" indent="0" algn="ctr" defTabSz="914434" rtl="0" eaLnBrk="1" fontAlgn="auto" latinLnBrk="0" hangingPunct="1">
                        <a:lnSpc>
                          <a:spcPct val="100000"/>
                        </a:lnSpc>
                        <a:spcBef>
                          <a:spcPts val="0"/>
                        </a:spcBef>
                        <a:spcAft>
                          <a:spcPts val="0"/>
                        </a:spcAft>
                        <a:buClrTx/>
                        <a:buSzTx/>
                        <a:buFontTx/>
                        <a:buNone/>
                        <a:tabLst/>
                        <a:defRPr/>
                      </a:pPr>
                      <a:r>
                        <a:rPr lang="en-US" baseline="0" dirty="0" smtClean="0"/>
                        <a:t>1 Demand</a:t>
                      </a:r>
                      <a:endParaRPr lang="en-US" dirty="0" smtClean="0"/>
                    </a:p>
                  </a:txBody>
                  <a:tcPr/>
                </a:tc>
                <a:tc>
                  <a:txBody>
                    <a:bodyPr/>
                    <a:lstStyle/>
                    <a:p>
                      <a:pPr algn="ctr"/>
                      <a:r>
                        <a:rPr lang="en-US" dirty="0" smtClean="0"/>
                        <a:t>0.25(0.50) 0.30      =</a:t>
                      </a:r>
                    </a:p>
                  </a:txBody>
                  <a:tcPr/>
                </a:tc>
                <a:tc>
                  <a:txBody>
                    <a:bodyPr/>
                    <a:lstStyle/>
                    <a:p>
                      <a:pPr marL="0" marR="0" indent="0" algn="ctr" defTabSz="914434" rtl="0" eaLnBrk="1" fontAlgn="auto" latinLnBrk="0" hangingPunct="1">
                        <a:lnSpc>
                          <a:spcPct val="100000"/>
                        </a:lnSpc>
                        <a:spcBef>
                          <a:spcPts val="0"/>
                        </a:spcBef>
                        <a:spcAft>
                          <a:spcPts val="0"/>
                        </a:spcAft>
                        <a:buClrTx/>
                        <a:buSzTx/>
                        <a:buFontTx/>
                        <a:buNone/>
                        <a:tabLst/>
                        <a:defRPr/>
                      </a:pPr>
                      <a:r>
                        <a:rPr lang="en-US" dirty="0" smtClean="0"/>
                        <a:t>0.0375</a:t>
                      </a:r>
                    </a:p>
                  </a:txBody>
                  <a:tcPr/>
                </a:tc>
                <a:extLst>
                  <a:ext uri="{0D108BD9-81ED-4DB2-BD59-A6C34878D82A}">
                    <a16:rowId xmlns:a16="http://schemas.microsoft.com/office/drawing/2014/main" val="10003"/>
                  </a:ext>
                </a:extLst>
              </a:tr>
              <a:tr h="370840">
                <a:tc>
                  <a:txBody>
                    <a:bodyPr/>
                    <a:lstStyle/>
                    <a:p>
                      <a:pPr algn="ctr"/>
                      <a:endParaRPr lang="en-US" dirty="0"/>
                    </a:p>
                  </a:txBody>
                  <a:tcPr/>
                </a:tc>
                <a:tc>
                  <a:txBody>
                    <a:bodyPr/>
                    <a:lstStyle/>
                    <a:p>
                      <a:pPr algn="ctr"/>
                      <a:r>
                        <a:rPr lang="en-US" dirty="0" smtClean="0"/>
                        <a:t>Second day</a:t>
                      </a:r>
                      <a:endParaRPr lang="en-US" dirty="0"/>
                    </a:p>
                  </a:txBody>
                  <a:tcPr/>
                </a:tc>
                <a:tc>
                  <a:txBody>
                    <a:bodyPr/>
                    <a:lstStyle/>
                    <a:p>
                      <a:pPr marL="0" marR="0" indent="0" algn="ctr" defTabSz="914434" rtl="0" eaLnBrk="1" fontAlgn="auto" latinLnBrk="0" hangingPunct="1">
                        <a:lnSpc>
                          <a:spcPct val="100000"/>
                        </a:lnSpc>
                        <a:spcBef>
                          <a:spcPts val="0"/>
                        </a:spcBef>
                        <a:spcAft>
                          <a:spcPts val="0"/>
                        </a:spcAft>
                        <a:buClrTx/>
                        <a:buSzTx/>
                        <a:buFontTx/>
                        <a:buNone/>
                        <a:tabLst/>
                        <a:defRPr/>
                      </a:pPr>
                      <a:r>
                        <a:rPr lang="en-US" dirty="0" smtClean="0"/>
                        <a:t>0</a:t>
                      </a:r>
                      <a:r>
                        <a:rPr lang="en-US" baseline="0" dirty="0" smtClean="0"/>
                        <a:t> Demand</a:t>
                      </a:r>
                      <a:endParaRPr lang="en-US" dirty="0" smtClean="0"/>
                    </a:p>
                  </a:txBody>
                  <a:tcPr/>
                </a:tc>
                <a:tc>
                  <a:txBody>
                    <a:bodyPr/>
                    <a:lstStyle/>
                    <a:p>
                      <a:pPr algn="ctr"/>
                      <a:endParaRPr lang="en-US" dirty="0"/>
                    </a:p>
                  </a:txBody>
                  <a:tcPr/>
                </a:tc>
                <a:tc>
                  <a:txBody>
                    <a:bodyPr/>
                    <a:lstStyle/>
                    <a:p>
                      <a:pPr algn="ctr"/>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endParaRPr lang="en-US"/>
                    </a:p>
                  </a:txBody>
                  <a:tcPr/>
                </a:tc>
                <a:tc>
                  <a:txBody>
                    <a:bodyPr/>
                    <a:lstStyle/>
                    <a:p>
                      <a:pPr algn="ctr"/>
                      <a:r>
                        <a:rPr lang="en-US" b="1" dirty="0" smtClean="0"/>
                        <a:t>Total</a:t>
                      </a:r>
                      <a:endParaRPr lang="en-US" b="1" dirty="0"/>
                    </a:p>
                  </a:txBody>
                  <a:tcPr/>
                </a:tc>
                <a:tc>
                  <a:txBody>
                    <a:bodyPr/>
                    <a:lstStyle/>
                    <a:p>
                      <a:pPr algn="ctr"/>
                      <a:endParaRPr lang="en-US" b="1"/>
                    </a:p>
                  </a:txBody>
                  <a:tcPr/>
                </a:tc>
                <a:tc>
                  <a:txBody>
                    <a:bodyPr/>
                    <a:lstStyle/>
                    <a:p>
                      <a:pPr algn="ctr"/>
                      <a:endParaRPr lang="en-US" b="1" dirty="0"/>
                    </a:p>
                  </a:txBody>
                  <a:tcPr/>
                </a:tc>
                <a:tc>
                  <a:txBody>
                    <a:bodyPr/>
                    <a:lstStyle/>
                    <a:p>
                      <a:pPr algn="ctr"/>
                      <a:r>
                        <a:rPr lang="en-US" b="1" dirty="0" smtClean="0"/>
                        <a:t>0.4500</a:t>
                      </a:r>
                      <a:endParaRPr lang="en-US" b="1"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3489568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54</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0955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Solution</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12" name="TextBox 11"/>
          <p:cNvSpPr txBox="1"/>
          <p:nvPr/>
        </p:nvSpPr>
        <p:spPr>
          <a:xfrm>
            <a:off x="304800" y="590550"/>
            <a:ext cx="8458200" cy="400110"/>
          </a:xfrm>
          <a:prstGeom prst="rect">
            <a:avLst/>
          </a:prstGeom>
          <a:noFill/>
        </p:spPr>
        <p:txBody>
          <a:bodyPr wrap="square" rtlCol="0">
            <a:spAutoFit/>
          </a:bodyPr>
          <a:lstStyle/>
          <a:p>
            <a:pPr algn="just"/>
            <a:r>
              <a:rPr lang="en-US" sz="2000" dirty="0" smtClean="0">
                <a:ea typeface="Cambria Math" panose="02040503050406030204" pitchFamily="18" charset="0"/>
              </a:rPr>
              <a:t>Lead time Demand = 2:</a:t>
            </a:r>
          </a:p>
        </p:txBody>
      </p:sp>
      <p:graphicFrame>
        <p:nvGraphicFramePr>
          <p:cNvPr id="4" name="Table 3"/>
          <p:cNvGraphicFramePr>
            <a:graphicFrameLocks noGrp="1"/>
          </p:cNvGraphicFramePr>
          <p:nvPr>
            <p:extLst/>
          </p:nvPr>
        </p:nvGraphicFramePr>
        <p:xfrm>
          <a:off x="1066800" y="1047750"/>
          <a:ext cx="6629400" cy="2966720"/>
        </p:xfrm>
        <a:graphic>
          <a:graphicData uri="http://schemas.openxmlformats.org/drawingml/2006/table">
            <a:tbl>
              <a:tblPr firstRow="1" bandRow="1">
                <a:tableStyleId>{2D5ABB26-0587-4C30-8999-92F81FD0307C}</a:tableStyleId>
              </a:tblPr>
              <a:tblGrid>
                <a:gridCol w="3810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tblGrid>
              <a:tr h="370840">
                <a:tc>
                  <a:txBody>
                    <a:bodyPr/>
                    <a:lstStyle/>
                    <a:p>
                      <a:pPr algn="ctr"/>
                      <a:r>
                        <a:rPr lang="en-US" dirty="0" smtClean="0"/>
                        <a:t>1.</a:t>
                      </a:r>
                      <a:endParaRPr lang="en-US" dirty="0"/>
                    </a:p>
                  </a:txBody>
                  <a:tcPr/>
                </a:tc>
                <a:tc>
                  <a:txBody>
                    <a:bodyPr/>
                    <a:lstStyle/>
                    <a:p>
                      <a:pPr algn="ctr"/>
                      <a:r>
                        <a:rPr lang="en-US" dirty="0" smtClean="0"/>
                        <a:t>First day</a:t>
                      </a:r>
                      <a:endParaRPr lang="en-US" dirty="0"/>
                    </a:p>
                  </a:txBody>
                  <a:tcPr/>
                </a:tc>
                <a:tc>
                  <a:txBody>
                    <a:bodyPr/>
                    <a:lstStyle/>
                    <a:p>
                      <a:pPr algn="ctr"/>
                      <a:r>
                        <a:rPr lang="en-US" baseline="0" dirty="0" smtClean="0"/>
                        <a:t>2 Demand</a:t>
                      </a:r>
                      <a:endParaRPr lang="en-US" dirty="0"/>
                    </a:p>
                  </a:txBody>
                  <a:tcPr/>
                </a:tc>
                <a:tc>
                  <a:txBody>
                    <a:bodyPr/>
                    <a:lstStyle/>
                    <a:p>
                      <a:pPr algn="ctr"/>
                      <a:r>
                        <a:rPr lang="en-US" dirty="0" smtClean="0"/>
                        <a:t>0.75(0.20)               =</a:t>
                      </a:r>
                      <a:endParaRPr lang="en-US" dirty="0"/>
                    </a:p>
                  </a:txBody>
                  <a:tcPr/>
                </a:tc>
                <a:tc>
                  <a:txBody>
                    <a:bodyPr/>
                    <a:lstStyle/>
                    <a:p>
                      <a:pPr algn="ctr"/>
                      <a:r>
                        <a:rPr lang="en-US" dirty="0" smtClean="0"/>
                        <a:t>0.1500</a:t>
                      </a:r>
                      <a:endParaRPr lang="en-US" dirty="0"/>
                    </a:p>
                  </a:txBody>
                  <a:tcPr/>
                </a:tc>
                <a:extLst>
                  <a:ext uri="{0D108BD9-81ED-4DB2-BD59-A6C34878D82A}">
                    <a16:rowId xmlns:a16="http://schemas.microsoft.com/office/drawing/2014/main" val="10000"/>
                  </a:ext>
                </a:extLst>
              </a:tr>
              <a:tr h="370840">
                <a:tc>
                  <a:txBody>
                    <a:bodyPr/>
                    <a:lstStyle/>
                    <a:p>
                      <a:pPr algn="ctr"/>
                      <a:r>
                        <a:rPr lang="en-US" dirty="0" smtClean="0"/>
                        <a:t>2.</a:t>
                      </a:r>
                      <a:endParaRPr lang="en-US" dirty="0"/>
                    </a:p>
                  </a:txBody>
                  <a:tcPr/>
                </a:tc>
                <a:tc>
                  <a:txBody>
                    <a:bodyPr/>
                    <a:lstStyle/>
                    <a:p>
                      <a:pPr marL="0" marR="0" indent="0" algn="ctr" defTabSz="914434" rtl="0" eaLnBrk="1" fontAlgn="auto" latinLnBrk="0" hangingPunct="1">
                        <a:lnSpc>
                          <a:spcPct val="100000"/>
                        </a:lnSpc>
                        <a:spcBef>
                          <a:spcPts val="0"/>
                        </a:spcBef>
                        <a:spcAft>
                          <a:spcPts val="0"/>
                        </a:spcAft>
                        <a:buClrTx/>
                        <a:buSzTx/>
                        <a:buFontTx/>
                        <a:buNone/>
                        <a:tabLst/>
                        <a:defRPr/>
                      </a:pPr>
                      <a:r>
                        <a:rPr lang="en-US" dirty="0" smtClean="0"/>
                        <a:t>First day</a:t>
                      </a:r>
                    </a:p>
                  </a:txBody>
                  <a:tcPr/>
                </a:tc>
                <a:tc>
                  <a:txBody>
                    <a:bodyPr/>
                    <a:lstStyle/>
                    <a:p>
                      <a:pPr marL="0" marR="0" indent="0" algn="ctr" defTabSz="914434" rtl="0" eaLnBrk="1" fontAlgn="auto" latinLnBrk="0" hangingPunct="1">
                        <a:lnSpc>
                          <a:spcPct val="100000"/>
                        </a:lnSpc>
                        <a:spcBef>
                          <a:spcPts val="0"/>
                        </a:spcBef>
                        <a:spcAft>
                          <a:spcPts val="0"/>
                        </a:spcAft>
                        <a:buClrTx/>
                        <a:buSzTx/>
                        <a:buFontTx/>
                        <a:buNone/>
                        <a:tabLst/>
                        <a:defRPr/>
                      </a:pPr>
                      <a:r>
                        <a:rPr lang="en-US" dirty="0" smtClean="0"/>
                        <a:t>0</a:t>
                      </a:r>
                      <a:r>
                        <a:rPr lang="en-US" baseline="0" dirty="0" smtClean="0"/>
                        <a:t> Demand</a:t>
                      </a:r>
                      <a:endParaRPr lang="en-US" dirty="0" smtClean="0"/>
                    </a:p>
                  </a:txBody>
                  <a:tcPr/>
                </a:tc>
                <a:tc>
                  <a:txBody>
                    <a:bodyPr/>
                    <a:lstStyle/>
                    <a:p>
                      <a:pPr algn="ctr"/>
                      <a:r>
                        <a:rPr lang="en-US" dirty="0" smtClean="0"/>
                        <a:t>0.25(0.30) 0.20      =</a:t>
                      </a:r>
                      <a:endParaRPr lang="en-US" dirty="0"/>
                    </a:p>
                  </a:txBody>
                  <a:tcPr/>
                </a:tc>
                <a:tc>
                  <a:txBody>
                    <a:bodyPr/>
                    <a:lstStyle/>
                    <a:p>
                      <a:pPr algn="ctr"/>
                      <a:r>
                        <a:rPr lang="en-US" dirty="0" smtClean="0"/>
                        <a:t>0.0150</a:t>
                      </a:r>
                      <a:endParaRPr lang="en-US" dirty="0"/>
                    </a:p>
                  </a:txBody>
                  <a:tcPr/>
                </a:tc>
                <a:extLst>
                  <a:ext uri="{0D108BD9-81ED-4DB2-BD59-A6C34878D82A}">
                    <a16:rowId xmlns:a16="http://schemas.microsoft.com/office/drawing/2014/main" val="10001"/>
                  </a:ext>
                </a:extLst>
              </a:tr>
              <a:tr h="370840">
                <a:tc>
                  <a:txBody>
                    <a:bodyPr/>
                    <a:lstStyle/>
                    <a:p>
                      <a:pPr algn="ctr"/>
                      <a:endParaRPr lang="en-US" dirty="0"/>
                    </a:p>
                  </a:txBody>
                  <a:tcPr/>
                </a:tc>
                <a:tc>
                  <a:txBody>
                    <a:bodyPr/>
                    <a:lstStyle/>
                    <a:p>
                      <a:pPr algn="ctr"/>
                      <a:r>
                        <a:rPr lang="en-US" dirty="0" smtClean="0"/>
                        <a:t>Second day</a:t>
                      </a:r>
                      <a:endParaRPr lang="en-US" dirty="0"/>
                    </a:p>
                  </a:txBody>
                  <a:tcPr/>
                </a:tc>
                <a:tc>
                  <a:txBody>
                    <a:bodyPr/>
                    <a:lstStyle/>
                    <a:p>
                      <a:pPr marL="0" marR="0" indent="0" algn="ctr" defTabSz="914434" rtl="0" eaLnBrk="1" fontAlgn="auto" latinLnBrk="0" hangingPunct="1">
                        <a:lnSpc>
                          <a:spcPct val="100000"/>
                        </a:lnSpc>
                        <a:spcBef>
                          <a:spcPts val="0"/>
                        </a:spcBef>
                        <a:spcAft>
                          <a:spcPts val="0"/>
                        </a:spcAft>
                        <a:buClrTx/>
                        <a:buSzTx/>
                        <a:buFontTx/>
                        <a:buNone/>
                        <a:tabLst/>
                        <a:defRPr/>
                      </a:pPr>
                      <a:r>
                        <a:rPr lang="en-US" baseline="0" dirty="0" smtClean="0"/>
                        <a:t>2 Demand</a:t>
                      </a:r>
                      <a:endParaRPr lang="en-US" dirty="0" smtClean="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ctr"/>
                      <a:r>
                        <a:rPr lang="en-US" dirty="0" smtClean="0"/>
                        <a:t>3.</a:t>
                      </a:r>
                      <a:endParaRPr lang="en-US" dirty="0"/>
                    </a:p>
                  </a:txBody>
                  <a:tcPr/>
                </a:tc>
                <a:tc>
                  <a:txBody>
                    <a:bodyPr/>
                    <a:lstStyle/>
                    <a:p>
                      <a:pPr marL="0" marR="0" indent="0" algn="ctr" defTabSz="914434" rtl="0" eaLnBrk="1" fontAlgn="auto" latinLnBrk="0" hangingPunct="1">
                        <a:lnSpc>
                          <a:spcPct val="100000"/>
                        </a:lnSpc>
                        <a:spcBef>
                          <a:spcPts val="0"/>
                        </a:spcBef>
                        <a:spcAft>
                          <a:spcPts val="0"/>
                        </a:spcAft>
                        <a:buClrTx/>
                        <a:buSzTx/>
                        <a:buFontTx/>
                        <a:buNone/>
                        <a:tabLst/>
                        <a:defRPr/>
                      </a:pPr>
                      <a:r>
                        <a:rPr lang="en-US" dirty="0" smtClean="0"/>
                        <a:t>First day</a:t>
                      </a:r>
                    </a:p>
                  </a:txBody>
                  <a:tcPr/>
                </a:tc>
                <a:tc>
                  <a:txBody>
                    <a:bodyPr/>
                    <a:lstStyle/>
                    <a:p>
                      <a:pPr marL="0" marR="0" indent="0" algn="ctr" defTabSz="914434" rtl="0" eaLnBrk="1" fontAlgn="auto" latinLnBrk="0" hangingPunct="1">
                        <a:lnSpc>
                          <a:spcPct val="100000"/>
                        </a:lnSpc>
                        <a:spcBef>
                          <a:spcPts val="0"/>
                        </a:spcBef>
                        <a:spcAft>
                          <a:spcPts val="0"/>
                        </a:spcAft>
                        <a:buClrTx/>
                        <a:buSzTx/>
                        <a:buFontTx/>
                        <a:buNone/>
                        <a:tabLst/>
                        <a:defRPr/>
                      </a:pPr>
                      <a:r>
                        <a:rPr lang="en-US" baseline="0" dirty="0" smtClean="0"/>
                        <a:t>1 Demand</a:t>
                      </a:r>
                      <a:endParaRPr lang="en-US" dirty="0" smtClean="0"/>
                    </a:p>
                  </a:txBody>
                  <a:tcPr/>
                </a:tc>
                <a:tc>
                  <a:txBody>
                    <a:bodyPr/>
                    <a:lstStyle/>
                    <a:p>
                      <a:pPr algn="ctr"/>
                      <a:r>
                        <a:rPr lang="en-US" dirty="0" smtClean="0"/>
                        <a:t>0.25(0.50) 0.50      =</a:t>
                      </a:r>
                    </a:p>
                  </a:txBody>
                  <a:tcPr/>
                </a:tc>
                <a:tc>
                  <a:txBody>
                    <a:bodyPr/>
                    <a:lstStyle/>
                    <a:p>
                      <a:pPr marL="0" marR="0" indent="0" algn="ctr" defTabSz="914434" rtl="0" eaLnBrk="1" fontAlgn="auto" latinLnBrk="0" hangingPunct="1">
                        <a:lnSpc>
                          <a:spcPct val="100000"/>
                        </a:lnSpc>
                        <a:spcBef>
                          <a:spcPts val="0"/>
                        </a:spcBef>
                        <a:spcAft>
                          <a:spcPts val="0"/>
                        </a:spcAft>
                        <a:buClrTx/>
                        <a:buSzTx/>
                        <a:buFontTx/>
                        <a:buNone/>
                        <a:tabLst/>
                        <a:defRPr/>
                      </a:pPr>
                      <a:r>
                        <a:rPr lang="en-US" dirty="0" smtClean="0"/>
                        <a:t>0.0625</a:t>
                      </a:r>
                    </a:p>
                  </a:txBody>
                  <a:tcPr/>
                </a:tc>
                <a:extLst>
                  <a:ext uri="{0D108BD9-81ED-4DB2-BD59-A6C34878D82A}">
                    <a16:rowId xmlns:a16="http://schemas.microsoft.com/office/drawing/2014/main" val="10003"/>
                  </a:ext>
                </a:extLst>
              </a:tr>
              <a:tr h="370840">
                <a:tc>
                  <a:txBody>
                    <a:bodyPr/>
                    <a:lstStyle/>
                    <a:p>
                      <a:pPr algn="ctr"/>
                      <a:endParaRPr lang="en-US" dirty="0"/>
                    </a:p>
                  </a:txBody>
                  <a:tcPr/>
                </a:tc>
                <a:tc>
                  <a:txBody>
                    <a:bodyPr/>
                    <a:lstStyle/>
                    <a:p>
                      <a:pPr algn="ctr"/>
                      <a:r>
                        <a:rPr lang="en-US" dirty="0" smtClean="0"/>
                        <a:t>Second day</a:t>
                      </a:r>
                      <a:endParaRPr lang="en-US" dirty="0"/>
                    </a:p>
                  </a:txBody>
                  <a:tcPr/>
                </a:tc>
                <a:tc>
                  <a:txBody>
                    <a:bodyPr/>
                    <a:lstStyle/>
                    <a:p>
                      <a:pPr marL="0" marR="0" indent="0" algn="ctr" defTabSz="914434" rtl="0" eaLnBrk="1" fontAlgn="auto" latinLnBrk="0" hangingPunct="1">
                        <a:lnSpc>
                          <a:spcPct val="100000"/>
                        </a:lnSpc>
                        <a:spcBef>
                          <a:spcPts val="0"/>
                        </a:spcBef>
                        <a:spcAft>
                          <a:spcPts val="0"/>
                        </a:spcAft>
                        <a:buClrTx/>
                        <a:buSzTx/>
                        <a:buFontTx/>
                        <a:buNone/>
                        <a:tabLst/>
                        <a:defRPr/>
                      </a:pPr>
                      <a:r>
                        <a:rPr lang="en-US" baseline="0" dirty="0" smtClean="0"/>
                        <a:t>1 Demand</a:t>
                      </a:r>
                      <a:endParaRPr lang="en-US" dirty="0" smtClean="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4"/>
                  </a:ext>
                </a:extLst>
              </a:tr>
              <a:tr h="370840">
                <a:tc>
                  <a:txBody>
                    <a:bodyPr/>
                    <a:lstStyle/>
                    <a:p>
                      <a:pPr algn="ctr"/>
                      <a:r>
                        <a:rPr lang="en-US" dirty="0" smtClean="0"/>
                        <a:t>4.</a:t>
                      </a:r>
                      <a:endParaRPr lang="en-US" dirty="0"/>
                    </a:p>
                  </a:txBody>
                  <a:tcPr/>
                </a:tc>
                <a:tc>
                  <a:txBody>
                    <a:bodyPr/>
                    <a:lstStyle/>
                    <a:p>
                      <a:pPr marL="0" marR="0" indent="0" algn="ctr" defTabSz="914434" rtl="0" eaLnBrk="1" fontAlgn="auto" latinLnBrk="0" hangingPunct="1">
                        <a:lnSpc>
                          <a:spcPct val="100000"/>
                        </a:lnSpc>
                        <a:spcBef>
                          <a:spcPts val="0"/>
                        </a:spcBef>
                        <a:spcAft>
                          <a:spcPts val="0"/>
                        </a:spcAft>
                        <a:buClrTx/>
                        <a:buSzTx/>
                        <a:buFontTx/>
                        <a:buNone/>
                        <a:tabLst/>
                        <a:defRPr/>
                      </a:pPr>
                      <a:r>
                        <a:rPr lang="en-US" dirty="0" smtClean="0"/>
                        <a:t>First day</a:t>
                      </a:r>
                    </a:p>
                  </a:txBody>
                  <a:tcPr/>
                </a:tc>
                <a:tc>
                  <a:txBody>
                    <a:bodyPr/>
                    <a:lstStyle/>
                    <a:p>
                      <a:pPr marL="0" marR="0" indent="0" algn="ctr" defTabSz="914434" rtl="0" eaLnBrk="1" fontAlgn="auto" latinLnBrk="0" hangingPunct="1">
                        <a:lnSpc>
                          <a:spcPct val="100000"/>
                        </a:lnSpc>
                        <a:spcBef>
                          <a:spcPts val="0"/>
                        </a:spcBef>
                        <a:spcAft>
                          <a:spcPts val="0"/>
                        </a:spcAft>
                        <a:buClrTx/>
                        <a:buSzTx/>
                        <a:buFontTx/>
                        <a:buNone/>
                        <a:tabLst/>
                        <a:defRPr/>
                      </a:pPr>
                      <a:r>
                        <a:rPr lang="en-US" dirty="0" smtClean="0"/>
                        <a:t>2 </a:t>
                      </a:r>
                      <a:r>
                        <a:rPr lang="en-US" baseline="0" dirty="0" smtClean="0"/>
                        <a:t>Demand</a:t>
                      </a:r>
                      <a:endParaRPr lang="en-US" dirty="0" smtClean="0"/>
                    </a:p>
                  </a:txBody>
                  <a:tcPr/>
                </a:tc>
                <a:tc>
                  <a:txBody>
                    <a:bodyPr/>
                    <a:lstStyle/>
                    <a:p>
                      <a:pPr algn="ctr"/>
                      <a:r>
                        <a:rPr lang="en-US" dirty="0" smtClean="0"/>
                        <a:t>0.25(0.20) 0.30      =</a:t>
                      </a:r>
                      <a:endParaRPr lang="en-US" dirty="0"/>
                    </a:p>
                  </a:txBody>
                  <a:tcPr/>
                </a:tc>
                <a:tc>
                  <a:txBody>
                    <a:bodyPr/>
                    <a:lstStyle/>
                    <a:p>
                      <a:pPr marL="0" marR="0" indent="0" algn="ctr" defTabSz="914434" rtl="0" eaLnBrk="1" fontAlgn="auto" latinLnBrk="0" hangingPunct="1">
                        <a:lnSpc>
                          <a:spcPct val="100000"/>
                        </a:lnSpc>
                        <a:spcBef>
                          <a:spcPts val="0"/>
                        </a:spcBef>
                        <a:spcAft>
                          <a:spcPts val="0"/>
                        </a:spcAft>
                        <a:buClrTx/>
                        <a:buSzTx/>
                        <a:buFontTx/>
                        <a:buNone/>
                        <a:tabLst/>
                        <a:defRPr/>
                      </a:pPr>
                      <a:r>
                        <a:rPr lang="en-US" dirty="0" smtClean="0"/>
                        <a:t>0.0150</a:t>
                      </a:r>
                    </a:p>
                  </a:txBody>
                  <a:tcPr/>
                </a:tc>
                <a:extLst>
                  <a:ext uri="{0D108BD9-81ED-4DB2-BD59-A6C34878D82A}">
                    <a16:rowId xmlns:a16="http://schemas.microsoft.com/office/drawing/2014/main" val="10005"/>
                  </a:ext>
                </a:extLst>
              </a:tr>
              <a:tr h="370840">
                <a:tc>
                  <a:txBody>
                    <a:bodyPr/>
                    <a:lstStyle/>
                    <a:p>
                      <a:pPr algn="ctr"/>
                      <a:endParaRPr lang="en-US" dirty="0"/>
                    </a:p>
                  </a:txBody>
                  <a:tcPr/>
                </a:tc>
                <a:tc>
                  <a:txBody>
                    <a:bodyPr/>
                    <a:lstStyle/>
                    <a:p>
                      <a:pPr algn="ctr"/>
                      <a:r>
                        <a:rPr lang="en-US" dirty="0" smtClean="0"/>
                        <a:t>Second day</a:t>
                      </a:r>
                      <a:endParaRPr lang="en-US" dirty="0"/>
                    </a:p>
                  </a:txBody>
                  <a:tcPr/>
                </a:tc>
                <a:tc>
                  <a:txBody>
                    <a:bodyPr/>
                    <a:lstStyle/>
                    <a:p>
                      <a:pPr marL="0" marR="0" indent="0" algn="ctr" defTabSz="914434" rtl="0" eaLnBrk="1" fontAlgn="auto" latinLnBrk="0" hangingPunct="1">
                        <a:lnSpc>
                          <a:spcPct val="100000"/>
                        </a:lnSpc>
                        <a:spcBef>
                          <a:spcPts val="0"/>
                        </a:spcBef>
                        <a:spcAft>
                          <a:spcPts val="0"/>
                        </a:spcAft>
                        <a:buClrTx/>
                        <a:buSzTx/>
                        <a:buFontTx/>
                        <a:buNone/>
                        <a:tabLst/>
                        <a:defRPr/>
                      </a:pPr>
                      <a:r>
                        <a:rPr lang="en-US" dirty="0" smtClean="0"/>
                        <a:t>0 </a:t>
                      </a:r>
                      <a:r>
                        <a:rPr lang="en-US" baseline="0" dirty="0" smtClean="0"/>
                        <a:t>Demand</a:t>
                      </a:r>
                      <a:endParaRPr lang="en-US" dirty="0" smtClean="0"/>
                    </a:p>
                  </a:txBody>
                  <a:tcPr/>
                </a:tc>
                <a:tc>
                  <a:txBody>
                    <a:bodyPr/>
                    <a:lstStyle/>
                    <a:p>
                      <a:pPr algn="ctr"/>
                      <a:endParaRPr lang="en-US" dirty="0"/>
                    </a:p>
                  </a:txBody>
                  <a:tcPr/>
                </a:tc>
                <a:tc>
                  <a:txBody>
                    <a:bodyPr/>
                    <a:lstStyle/>
                    <a:p>
                      <a:pPr algn="ctr"/>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endParaRPr lang="en-US"/>
                    </a:p>
                  </a:txBody>
                  <a:tcPr/>
                </a:tc>
                <a:tc>
                  <a:txBody>
                    <a:bodyPr/>
                    <a:lstStyle/>
                    <a:p>
                      <a:pPr algn="ctr"/>
                      <a:r>
                        <a:rPr lang="en-US" dirty="0" smtClean="0"/>
                        <a:t>Total</a:t>
                      </a: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dirty="0" smtClean="0"/>
                        <a:t>0.2425</a:t>
                      </a:r>
                      <a:endParaRPr lang="en-US" b="1"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9503932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55</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0955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Solution</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12" name="TextBox 11"/>
          <p:cNvSpPr txBox="1"/>
          <p:nvPr/>
        </p:nvSpPr>
        <p:spPr>
          <a:xfrm>
            <a:off x="304800" y="590550"/>
            <a:ext cx="8458200" cy="400110"/>
          </a:xfrm>
          <a:prstGeom prst="rect">
            <a:avLst/>
          </a:prstGeom>
          <a:noFill/>
        </p:spPr>
        <p:txBody>
          <a:bodyPr wrap="square" rtlCol="0">
            <a:spAutoFit/>
          </a:bodyPr>
          <a:lstStyle/>
          <a:p>
            <a:pPr algn="just"/>
            <a:r>
              <a:rPr lang="en-US" sz="2000" dirty="0" smtClean="0">
                <a:ea typeface="Cambria Math" panose="02040503050406030204" pitchFamily="18" charset="0"/>
              </a:rPr>
              <a:t>Lead time Demand = 3:</a:t>
            </a:r>
          </a:p>
        </p:txBody>
      </p:sp>
      <p:graphicFrame>
        <p:nvGraphicFramePr>
          <p:cNvPr id="4" name="Table 3"/>
          <p:cNvGraphicFramePr>
            <a:graphicFrameLocks noGrp="1"/>
          </p:cNvGraphicFramePr>
          <p:nvPr>
            <p:extLst/>
          </p:nvPr>
        </p:nvGraphicFramePr>
        <p:xfrm>
          <a:off x="1066800" y="1047750"/>
          <a:ext cx="6629400" cy="1854200"/>
        </p:xfrm>
        <a:graphic>
          <a:graphicData uri="http://schemas.openxmlformats.org/drawingml/2006/table">
            <a:tbl>
              <a:tblPr firstRow="1" bandRow="1">
                <a:tableStyleId>{2D5ABB26-0587-4C30-8999-92F81FD0307C}</a:tableStyleId>
              </a:tblPr>
              <a:tblGrid>
                <a:gridCol w="3810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tblGrid>
              <a:tr h="370840">
                <a:tc>
                  <a:txBody>
                    <a:bodyPr/>
                    <a:lstStyle/>
                    <a:p>
                      <a:pPr algn="ctr"/>
                      <a:r>
                        <a:rPr lang="en-US" dirty="0" smtClean="0"/>
                        <a:t>1.</a:t>
                      </a:r>
                      <a:endParaRPr lang="en-US" dirty="0"/>
                    </a:p>
                  </a:txBody>
                  <a:tcPr/>
                </a:tc>
                <a:tc>
                  <a:txBody>
                    <a:bodyPr/>
                    <a:lstStyle/>
                    <a:p>
                      <a:pPr algn="ctr"/>
                      <a:r>
                        <a:rPr lang="en-US" dirty="0" smtClean="0"/>
                        <a:t>First day</a:t>
                      </a:r>
                      <a:endParaRPr lang="en-US" dirty="0"/>
                    </a:p>
                  </a:txBody>
                  <a:tcPr/>
                </a:tc>
                <a:tc>
                  <a:txBody>
                    <a:bodyPr/>
                    <a:lstStyle/>
                    <a:p>
                      <a:pPr algn="ctr"/>
                      <a:r>
                        <a:rPr lang="en-US" baseline="0" dirty="0" smtClean="0"/>
                        <a:t>1 Demand</a:t>
                      </a:r>
                      <a:endParaRPr lang="en-US" dirty="0"/>
                    </a:p>
                  </a:txBody>
                  <a:tcPr/>
                </a:tc>
                <a:tc>
                  <a:txBody>
                    <a:bodyPr/>
                    <a:lstStyle/>
                    <a:p>
                      <a:pPr algn="ctr"/>
                      <a:r>
                        <a:rPr lang="en-US" dirty="0" smtClean="0"/>
                        <a:t>0.25(0.50)0.20       =</a:t>
                      </a:r>
                      <a:endParaRPr lang="en-US" dirty="0"/>
                    </a:p>
                  </a:txBody>
                  <a:tcPr/>
                </a:tc>
                <a:tc>
                  <a:txBody>
                    <a:bodyPr/>
                    <a:lstStyle/>
                    <a:p>
                      <a:pPr algn="ctr"/>
                      <a:r>
                        <a:rPr lang="en-US" dirty="0" smtClean="0"/>
                        <a:t>0.0250</a:t>
                      </a:r>
                      <a:endParaRPr lang="en-US" dirty="0"/>
                    </a:p>
                  </a:txBody>
                  <a:tcPr/>
                </a:tc>
                <a:extLst>
                  <a:ext uri="{0D108BD9-81ED-4DB2-BD59-A6C34878D82A}">
                    <a16:rowId xmlns:a16="http://schemas.microsoft.com/office/drawing/2014/main" val="10000"/>
                  </a:ext>
                </a:extLst>
              </a:tr>
              <a:tr h="370840">
                <a:tc>
                  <a:txBody>
                    <a:bodyPr/>
                    <a:lstStyle/>
                    <a:p>
                      <a:pPr algn="ctr"/>
                      <a:endParaRPr lang="en-US" dirty="0"/>
                    </a:p>
                  </a:txBody>
                  <a:tcPr/>
                </a:tc>
                <a:tc>
                  <a:txBody>
                    <a:bodyPr/>
                    <a:lstStyle/>
                    <a:p>
                      <a:pPr algn="ctr"/>
                      <a:r>
                        <a:rPr lang="en-US" dirty="0" smtClean="0"/>
                        <a:t>Second day</a:t>
                      </a:r>
                      <a:endParaRPr lang="en-US" dirty="0"/>
                    </a:p>
                  </a:txBody>
                  <a:tcPr/>
                </a:tc>
                <a:tc>
                  <a:txBody>
                    <a:bodyPr/>
                    <a:lstStyle/>
                    <a:p>
                      <a:pPr algn="ctr"/>
                      <a:r>
                        <a:rPr lang="en-US" dirty="0" smtClean="0"/>
                        <a:t>2 Demand</a:t>
                      </a: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r>
                        <a:rPr lang="en-US" dirty="0" smtClean="0"/>
                        <a:t>2.</a:t>
                      </a:r>
                      <a:endParaRPr lang="en-US" dirty="0"/>
                    </a:p>
                  </a:txBody>
                  <a:tcPr/>
                </a:tc>
                <a:tc>
                  <a:txBody>
                    <a:bodyPr/>
                    <a:lstStyle/>
                    <a:p>
                      <a:pPr marL="0" marR="0" indent="0" algn="ctr" defTabSz="914434" rtl="0" eaLnBrk="1" fontAlgn="auto" latinLnBrk="0" hangingPunct="1">
                        <a:lnSpc>
                          <a:spcPct val="100000"/>
                        </a:lnSpc>
                        <a:spcBef>
                          <a:spcPts val="0"/>
                        </a:spcBef>
                        <a:spcAft>
                          <a:spcPts val="0"/>
                        </a:spcAft>
                        <a:buClrTx/>
                        <a:buSzTx/>
                        <a:buFontTx/>
                        <a:buNone/>
                        <a:tabLst/>
                        <a:defRPr/>
                      </a:pPr>
                      <a:r>
                        <a:rPr lang="en-US" dirty="0" smtClean="0"/>
                        <a:t>First day</a:t>
                      </a:r>
                    </a:p>
                  </a:txBody>
                  <a:tcPr/>
                </a:tc>
                <a:tc>
                  <a:txBody>
                    <a:bodyPr/>
                    <a:lstStyle/>
                    <a:p>
                      <a:pPr marL="0" marR="0" indent="0" algn="ctr" defTabSz="914434" rtl="0" eaLnBrk="1" fontAlgn="auto" latinLnBrk="0" hangingPunct="1">
                        <a:lnSpc>
                          <a:spcPct val="100000"/>
                        </a:lnSpc>
                        <a:spcBef>
                          <a:spcPts val="0"/>
                        </a:spcBef>
                        <a:spcAft>
                          <a:spcPts val="0"/>
                        </a:spcAft>
                        <a:buClrTx/>
                        <a:buSzTx/>
                        <a:buFontTx/>
                        <a:buNone/>
                        <a:tabLst/>
                        <a:defRPr/>
                      </a:pPr>
                      <a:r>
                        <a:rPr lang="en-US" baseline="0" dirty="0" smtClean="0"/>
                        <a:t>2 Demand</a:t>
                      </a:r>
                      <a:endParaRPr lang="en-US" dirty="0" smtClean="0"/>
                    </a:p>
                  </a:txBody>
                  <a:tcPr/>
                </a:tc>
                <a:tc>
                  <a:txBody>
                    <a:bodyPr/>
                    <a:lstStyle/>
                    <a:p>
                      <a:pPr algn="ctr"/>
                      <a:r>
                        <a:rPr lang="en-US" dirty="0" smtClean="0"/>
                        <a:t>0.25(0.20)0.50      =</a:t>
                      </a:r>
                      <a:endParaRPr lang="en-US" dirty="0"/>
                    </a:p>
                  </a:txBody>
                  <a:tcPr/>
                </a:tc>
                <a:tc>
                  <a:txBody>
                    <a:bodyPr/>
                    <a:lstStyle/>
                    <a:p>
                      <a:pPr algn="ctr"/>
                      <a:r>
                        <a:rPr lang="en-US" dirty="0" smtClean="0"/>
                        <a:t>0.0250</a:t>
                      </a:r>
                      <a:endParaRPr lang="en-US" dirty="0"/>
                    </a:p>
                  </a:txBody>
                  <a:tcPr/>
                </a:tc>
                <a:extLst>
                  <a:ext uri="{0D108BD9-81ED-4DB2-BD59-A6C34878D82A}">
                    <a16:rowId xmlns:a16="http://schemas.microsoft.com/office/drawing/2014/main" val="10002"/>
                  </a:ext>
                </a:extLst>
              </a:tr>
              <a:tr h="370840">
                <a:tc>
                  <a:txBody>
                    <a:bodyPr/>
                    <a:lstStyle/>
                    <a:p>
                      <a:pPr algn="ctr"/>
                      <a:endParaRPr lang="en-US"/>
                    </a:p>
                  </a:txBody>
                  <a:tcPr/>
                </a:tc>
                <a:tc>
                  <a:txBody>
                    <a:bodyPr/>
                    <a:lstStyle/>
                    <a:p>
                      <a:pPr algn="ctr"/>
                      <a:r>
                        <a:rPr lang="en-US" dirty="0" smtClean="0"/>
                        <a:t>Second day</a:t>
                      </a:r>
                      <a:endParaRPr lang="en-US" dirty="0"/>
                    </a:p>
                  </a:txBody>
                  <a:tcPr/>
                </a:tc>
                <a:tc>
                  <a:txBody>
                    <a:bodyPr/>
                    <a:lstStyle/>
                    <a:p>
                      <a:pPr marL="0" marR="0" indent="0" algn="ctr" defTabSz="914434" rtl="0" eaLnBrk="1" fontAlgn="auto" latinLnBrk="0" hangingPunct="1">
                        <a:lnSpc>
                          <a:spcPct val="100000"/>
                        </a:lnSpc>
                        <a:spcBef>
                          <a:spcPts val="0"/>
                        </a:spcBef>
                        <a:spcAft>
                          <a:spcPts val="0"/>
                        </a:spcAft>
                        <a:buClrTx/>
                        <a:buSzTx/>
                        <a:buFontTx/>
                        <a:buNone/>
                        <a:tabLst/>
                        <a:defRPr/>
                      </a:pPr>
                      <a:r>
                        <a:rPr lang="en-US" baseline="0" dirty="0" smtClean="0"/>
                        <a:t>1 Demand</a:t>
                      </a:r>
                      <a:endParaRPr lang="en-US" dirty="0" smtClean="0"/>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pPr algn="ctr"/>
                      <a:endParaRPr lang="en-US"/>
                    </a:p>
                  </a:txBody>
                  <a:tcPr/>
                </a:tc>
                <a:tc>
                  <a:txBody>
                    <a:bodyPr/>
                    <a:lstStyle/>
                    <a:p>
                      <a:pPr algn="ctr"/>
                      <a:r>
                        <a:rPr lang="en-US" b="1" dirty="0" smtClean="0"/>
                        <a:t>Total</a:t>
                      </a: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smtClean="0"/>
                        <a:t>0.0500</a:t>
                      </a:r>
                      <a:endParaRPr lang="en-US" b="1" dirty="0"/>
                    </a:p>
                  </a:txBody>
                  <a:tcPr/>
                </a:tc>
                <a:extLst>
                  <a:ext uri="{0D108BD9-81ED-4DB2-BD59-A6C34878D82A}">
                    <a16:rowId xmlns:a16="http://schemas.microsoft.com/office/drawing/2014/main" val="10004"/>
                  </a:ext>
                </a:extLst>
              </a:tr>
            </a:tbl>
          </a:graphicData>
        </a:graphic>
      </p:graphicFrame>
      <p:sp>
        <p:nvSpPr>
          <p:cNvPr id="10" name="TextBox 9"/>
          <p:cNvSpPr txBox="1"/>
          <p:nvPr/>
        </p:nvSpPr>
        <p:spPr>
          <a:xfrm>
            <a:off x="304800" y="3009840"/>
            <a:ext cx="8458200" cy="400110"/>
          </a:xfrm>
          <a:prstGeom prst="rect">
            <a:avLst/>
          </a:prstGeom>
          <a:noFill/>
        </p:spPr>
        <p:txBody>
          <a:bodyPr wrap="square" rtlCol="0">
            <a:spAutoFit/>
          </a:bodyPr>
          <a:lstStyle/>
          <a:p>
            <a:pPr algn="just"/>
            <a:r>
              <a:rPr lang="en-US" sz="2000" dirty="0" smtClean="0">
                <a:ea typeface="Cambria Math" panose="02040503050406030204" pitchFamily="18" charset="0"/>
              </a:rPr>
              <a:t>Lead time Demand = 4:</a:t>
            </a:r>
          </a:p>
        </p:txBody>
      </p:sp>
      <p:graphicFrame>
        <p:nvGraphicFramePr>
          <p:cNvPr id="13" name="Table 12"/>
          <p:cNvGraphicFramePr>
            <a:graphicFrameLocks noGrp="1"/>
          </p:cNvGraphicFramePr>
          <p:nvPr>
            <p:extLst/>
          </p:nvPr>
        </p:nvGraphicFramePr>
        <p:xfrm>
          <a:off x="1066800" y="3430270"/>
          <a:ext cx="6629400" cy="741680"/>
        </p:xfrm>
        <a:graphic>
          <a:graphicData uri="http://schemas.openxmlformats.org/drawingml/2006/table">
            <a:tbl>
              <a:tblPr firstRow="1" bandRow="1">
                <a:tableStyleId>{2D5ABB26-0587-4C30-8999-92F81FD0307C}</a:tableStyleId>
              </a:tblPr>
              <a:tblGrid>
                <a:gridCol w="3810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tblGrid>
              <a:tr h="370840">
                <a:tc>
                  <a:txBody>
                    <a:bodyPr/>
                    <a:lstStyle/>
                    <a:p>
                      <a:pPr algn="ctr"/>
                      <a:r>
                        <a:rPr lang="en-US" dirty="0" smtClean="0"/>
                        <a:t>1.</a:t>
                      </a:r>
                      <a:endParaRPr lang="en-US" dirty="0"/>
                    </a:p>
                  </a:txBody>
                  <a:tcPr/>
                </a:tc>
                <a:tc>
                  <a:txBody>
                    <a:bodyPr/>
                    <a:lstStyle/>
                    <a:p>
                      <a:pPr algn="ctr"/>
                      <a:r>
                        <a:rPr lang="en-US" dirty="0" smtClean="0"/>
                        <a:t>First day</a:t>
                      </a:r>
                      <a:endParaRPr lang="en-US" dirty="0"/>
                    </a:p>
                  </a:txBody>
                  <a:tcPr/>
                </a:tc>
                <a:tc>
                  <a:txBody>
                    <a:bodyPr/>
                    <a:lstStyle/>
                    <a:p>
                      <a:pPr algn="ctr"/>
                      <a:r>
                        <a:rPr lang="en-US" baseline="0" dirty="0" smtClean="0"/>
                        <a:t>2 Demand</a:t>
                      </a:r>
                      <a:endParaRPr lang="en-US" dirty="0"/>
                    </a:p>
                  </a:txBody>
                  <a:tcPr/>
                </a:tc>
                <a:tc>
                  <a:txBody>
                    <a:bodyPr/>
                    <a:lstStyle/>
                    <a:p>
                      <a:pPr algn="ctr"/>
                      <a:r>
                        <a:rPr lang="en-US" dirty="0" smtClean="0"/>
                        <a:t>0.25(0.20)0.25       =</a:t>
                      </a:r>
                      <a:endParaRPr lang="en-US" dirty="0"/>
                    </a:p>
                  </a:txBody>
                  <a:tcPr/>
                </a:tc>
                <a:tc>
                  <a:txBody>
                    <a:bodyPr/>
                    <a:lstStyle/>
                    <a:p>
                      <a:pPr algn="ctr"/>
                      <a:r>
                        <a:rPr lang="en-US" dirty="0" smtClean="0"/>
                        <a:t>0.0100</a:t>
                      </a:r>
                      <a:endParaRPr lang="en-US" dirty="0"/>
                    </a:p>
                  </a:txBody>
                  <a:tcPr/>
                </a:tc>
                <a:extLst>
                  <a:ext uri="{0D108BD9-81ED-4DB2-BD59-A6C34878D82A}">
                    <a16:rowId xmlns:a16="http://schemas.microsoft.com/office/drawing/2014/main" val="10000"/>
                  </a:ext>
                </a:extLst>
              </a:tr>
              <a:tr h="370840">
                <a:tc>
                  <a:txBody>
                    <a:bodyPr/>
                    <a:lstStyle/>
                    <a:p>
                      <a:pPr algn="ctr"/>
                      <a:endParaRPr lang="en-US" dirty="0"/>
                    </a:p>
                  </a:txBody>
                  <a:tcPr/>
                </a:tc>
                <a:tc>
                  <a:txBody>
                    <a:bodyPr/>
                    <a:lstStyle/>
                    <a:p>
                      <a:pPr algn="ctr"/>
                      <a:r>
                        <a:rPr lang="en-US" dirty="0" smtClean="0"/>
                        <a:t>Second day</a:t>
                      </a:r>
                      <a:endParaRPr lang="en-US" dirty="0"/>
                    </a:p>
                  </a:txBody>
                  <a:tcPr/>
                </a:tc>
                <a:tc>
                  <a:txBody>
                    <a:bodyPr/>
                    <a:lstStyle/>
                    <a:p>
                      <a:pPr algn="ctr"/>
                      <a:r>
                        <a:rPr lang="en-US" dirty="0" smtClean="0"/>
                        <a:t>2 Demand</a:t>
                      </a: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1670700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56</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0955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Solution</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12" name="TextBox 11"/>
          <p:cNvSpPr txBox="1"/>
          <p:nvPr/>
        </p:nvSpPr>
        <p:spPr>
          <a:xfrm>
            <a:off x="304800" y="590550"/>
            <a:ext cx="8458200" cy="1015663"/>
          </a:xfrm>
          <a:prstGeom prst="rect">
            <a:avLst/>
          </a:prstGeom>
          <a:noFill/>
        </p:spPr>
        <p:txBody>
          <a:bodyPr wrap="square" rtlCol="0">
            <a:spAutoFit/>
          </a:bodyPr>
          <a:lstStyle/>
          <a:p>
            <a:pPr algn="just"/>
            <a:r>
              <a:rPr lang="en-US" sz="2000" dirty="0" smtClean="0">
                <a:ea typeface="Cambria Math" panose="02040503050406030204" pitchFamily="18" charset="0"/>
              </a:rPr>
              <a:t>The following table contains the joint probability distribution for the lead time demand for the example. A probability of stockout of 0.20 would require a reorder point of 2 units </a:t>
            </a:r>
          </a:p>
        </p:txBody>
      </p:sp>
      <p:graphicFrame>
        <p:nvGraphicFramePr>
          <p:cNvPr id="2" name="Table 1"/>
          <p:cNvGraphicFramePr>
            <a:graphicFrameLocks noGrp="1"/>
          </p:cNvGraphicFramePr>
          <p:nvPr>
            <p:extLst/>
          </p:nvPr>
        </p:nvGraphicFramePr>
        <p:xfrm>
          <a:off x="1524000" y="1596390"/>
          <a:ext cx="6096000" cy="280416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en-US" sz="1600" dirty="0" smtClean="0"/>
                        <a:t>Lead time </a:t>
                      </a:r>
                    </a:p>
                    <a:p>
                      <a:pPr algn="ctr"/>
                      <a:r>
                        <a:rPr lang="en-US" sz="1600" dirty="0" smtClean="0"/>
                        <a:t>Demand (M)</a:t>
                      </a:r>
                      <a:endParaRPr lang="en-US" sz="1600" dirty="0"/>
                    </a:p>
                  </a:txBody>
                  <a:tcPr/>
                </a:tc>
                <a:tc>
                  <a:txBody>
                    <a:bodyPr/>
                    <a:lstStyle/>
                    <a:p>
                      <a:pPr algn="ctr"/>
                      <a:r>
                        <a:rPr lang="en-US" sz="1600" dirty="0" smtClean="0"/>
                        <a:t>Probability</a:t>
                      </a:r>
                    </a:p>
                    <a:p>
                      <a:pPr algn="ctr"/>
                      <a:r>
                        <a:rPr lang="en-US" sz="1600" dirty="0" smtClean="0"/>
                        <a:t>P(M)</a:t>
                      </a:r>
                      <a:endParaRPr lang="en-US" sz="1600" dirty="0"/>
                    </a:p>
                  </a:txBody>
                  <a:tcPr/>
                </a:tc>
                <a:tc>
                  <a:txBody>
                    <a:bodyPr/>
                    <a:lstStyle/>
                    <a:p>
                      <a:pPr algn="ctr"/>
                      <a:r>
                        <a:rPr lang="en-US" sz="1600" dirty="0" smtClean="0"/>
                        <a:t>P(M &gt; B)</a:t>
                      </a:r>
                      <a:endParaRPr lang="en-US" sz="1600" dirty="0"/>
                    </a:p>
                  </a:txBody>
                  <a:tcPr anchor="ctr"/>
                </a:tc>
                <a:extLst>
                  <a:ext uri="{0D108BD9-81ED-4DB2-BD59-A6C34878D82A}">
                    <a16:rowId xmlns:a16="http://schemas.microsoft.com/office/drawing/2014/main" val="10000"/>
                  </a:ext>
                </a:extLst>
              </a:tr>
              <a:tr h="370840">
                <a:tc>
                  <a:txBody>
                    <a:bodyPr/>
                    <a:lstStyle/>
                    <a:p>
                      <a:pPr algn="ctr"/>
                      <a:r>
                        <a:rPr lang="en-US" sz="1600" dirty="0" smtClean="0"/>
                        <a:t>0</a:t>
                      </a:r>
                      <a:endParaRPr lang="en-US" sz="1600" dirty="0"/>
                    </a:p>
                  </a:txBody>
                  <a:tcPr/>
                </a:tc>
                <a:tc>
                  <a:txBody>
                    <a:bodyPr/>
                    <a:lstStyle/>
                    <a:p>
                      <a:pPr algn="ctr"/>
                      <a:r>
                        <a:rPr lang="en-US" sz="1600" dirty="0" smtClean="0"/>
                        <a:t>0.2475</a:t>
                      </a:r>
                      <a:endParaRPr lang="en-US" sz="1600" dirty="0"/>
                    </a:p>
                  </a:txBody>
                  <a:tcPr/>
                </a:tc>
                <a:tc>
                  <a:txBody>
                    <a:bodyPr/>
                    <a:lstStyle/>
                    <a:p>
                      <a:pPr algn="ctr"/>
                      <a:r>
                        <a:rPr lang="en-US" sz="1600" dirty="0" smtClean="0"/>
                        <a:t>0.7525</a:t>
                      </a:r>
                      <a:endParaRPr lang="en-US" sz="1600" dirty="0"/>
                    </a:p>
                  </a:txBody>
                  <a:tcPr/>
                </a:tc>
                <a:extLst>
                  <a:ext uri="{0D108BD9-81ED-4DB2-BD59-A6C34878D82A}">
                    <a16:rowId xmlns:a16="http://schemas.microsoft.com/office/drawing/2014/main" val="10001"/>
                  </a:ext>
                </a:extLst>
              </a:tr>
              <a:tr h="370840">
                <a:tc>
                  <a:txBody>
                    <a:bodyPr/>
                    <a:lstStyle/>
                    <a:p>
                      <a:pPr algn="ctr"/>
                      <a:r>
                        <a:rPr lang="en-US" sz="1600" dirty="0" smtClean="0"/>
                        <a:t>1</a:t>
                      </a:r>
                      <a:endParaRPr lang="en-US" sz="1600" dirty="0"/>
                    </a:p>
                  </a:txBody>
                  <a:tcPr/>
                </a:tc>
                <a:tc>
                  <a:txBody>
                    <a:bodyPr/>
                    <a:lstStyle/>
                    <a:p>
                      <a:pPr algn="ctr"/>
                      <a:r>
                        <a:rPr lang="en-US" sz="1600" dirty="0" smtClean="0"/>
                        <a:t>0.4500</a:t>
                      </a:r>
                      <a:endParaRPr lang="en-US" sz="1600" dirty="0"/>
                    </a:p>
                  </a:txBody>
                  <a:tcPr/>
                </a:tc>
                <a:tc>
                  <a:txBody>
                    <a:bodyPr/>
                    <a:lstStyle/>
                    <a:p>
                      <a:pPr algn="ctr"/>
                      <a:r>
                        <a:rPr lang="en-US" sz="1600" dirty="0" smtClean="0"/>
                        <a:t>0.3025</a:t>
                      </a:r>
                      <a:endParaRPr lang="en-US" sz="1600" dirty="0"/>
                    </a:p>
                  </a:txBody>
                  <a:tcPr/>
                </a:tc>
                <a:extLst>
                  <a:ext uri="{0D108BD9-81ED-4DB2-BD59-A6C34878D82A}">
                    <a16:rowId xmlns:a16="http://schemas.microsoft.com/office/drawing/2014/main" val="10002"/>
                  </a:ext>
                </a:extLst>
              </a:tr>
              <a:tr h="370840">
                <a:tc>
                  <a:txBody>
                    <a:bodyPr/>
                    <a:lstStyle/>
                    <a:p>
                      <a:pPr algn="ctr"/>
                      <a:r>
                        <a:rPr lang="en-US" sz="1600" dirty="0" smtClean="0"/>
                        <a:t>2</a:t>
                      </a:r>
                      <a:endParaRPr lang="en-US" sz="1600" dirty="0"/>
                    </a:p>
                  </a:txBody>
                  <a:tcPr/>
                </a:tc>
                <a:tc>
                  <a:txBody>
                    <a:bodyPr/>
                    <a:lstStyle/>
                    <a:p>
                      <a:pPr algn="ctr"/>
                      <a:r>
                        <a:rPr lang="en-US" sz="1600" dirty="0" smtClean="0"/>
                        <a:t>0.2425</a:t>
                      </a:r>
                      <a:endParaRPr lang="en-US" sz="1600" dirty="0"/>
                    </a:p>
                  </a:txBody>
                  <a:tcPr/>
                </a:tc>
                <a:tc>
                  <a:txBody>
                    <a:bodyPr/>
                    <a:lstStyle/>
                    <a:p>
                      <a:pPr algn="ctr"/>
                      <a:r>
                        <a:rPr lang="en-US" sz="1600" dirty="0" smtClean="0"/>
                        <a:t>0.0600</a:t>
                      </a:r>
                      <a:endParaRPr lang="en-US" sz="1600" dirty="0"/>
                    </a:p>
                  </a:txBody>
                  <a:tcPr/>
                </a:tc>
                <a:extLst>
                  <a:ext uri="{0D108BD9-81ED-4DB2-BD59-A6C34878D82A}">
                    <a16:rowId xmlns:a16="http://schemas.microsoft.com/office/drawing/2014/main" val="10003"/>
                  </a:ext>
                </a:extLst>
              </a:tr>
              <a:tr h="370840">
                <a:tc>
                  <a:txBody>
                    <a:bodyPr/>
                    <a:lstStyle/>
                    <a:p>
                      <a:pPr algn="ctr"/>
                      <a:r>
                        <a:rPr lang="en-US" sz="1600" dirty="0" smtClean="0"/>
                        <a:t>3</a:t>
                      </a:r>
                      <a:endParaRPr lang="en-US" sz="1600" dirty="0"/>
                    </a:p>
                  </a:txBody>
                  <a:tcPr/>
                </a:tc>
                <a:tc>
                  <a:txBody>
                    <a:bodyPr/>
                    <a:lstStyle/>
                    <a:p>
                      <a:pPr algn="ctr"/>
                      <a:r>
                        <a:rPr lang="en-US" sz="1600" dirty="0" smtClean="0"/>
                        <a:t>0.0500</a:t>
                      </a:r>
                      <a:endParaRPr lang="en-US" sz="1600" dirty="0"/>
                    </a:p>
                  </a:txBody>
                  <a:tcPr/>
                </a:tc>
                <a:tc>
                  <a:txBody>
                    <a:bodyPr/>
                    <a:lstStyle/>
                    <a:p>
                      <a:pPr algn="ctr"/>
                      <a:r>
                        <a:rPr lang="en-US" sz="1600" dirty="0" smtClean="0"/>
                        <a:t>0.0100</a:t>
                      </a:r>
                      <a:endParaRPr lang="en-US" sz="1600" dirty="0"/>
                    </a:p>
                  </a:txBody>
                  <a:tcPr/>
                </a:tc>
                <a:extLst>
                  <a:ext uri="{0D108BD9-81ED-4DB2-BD59-A6C34878D82A}">
                    <a16:rowId xmlns:a16="http://schemas.microsoft.com/office/drawing/2014/main" val="10004"/>
                  </a:ext>
                </a:extLst>
              </a:tr>
              <a:tr h="370840">
                <a:tc>
                  <a:txBody>
                    <a:bodyPr/>
                    <a:lstStyle/>
                    <a:p>
                      <a:pPr algn="ctr"/>
                      <a:r>
                        <a:rPr lang="en-US" sz="1600" dirty="0" smtClean="0"/>
                        <a:t>4</a:t>
                      </a:r>
                      <a:endParaRPr lang="en-US" sz="1600" dirty="0"/>
                    </a:p>
                  </a:txBody>
                  <a:tcPr/>
                </a:tc>
                <a:tc>
                  <a:txBody>
                    <a:bodyPr/>
                    <a:lstStyle/>
                    <a:p>
                      <a:pPr algn="ctr"/>
                      <a:r>
                        <a:rPr lang="en-US" sz="1600" dirty="0" smtClean="0"/>
                        <a:t>0.0100</a:t>
                      </a:r>
                      <a:endParaRPr lang="en-US" sz="1600" dirty="0"/>
                    </a:p>
                  </a:txBody>
                  <a:tcPr/>
                </a:tc>
                <a:tc>
                  <a:txBody>
                    <a:bodyPr/>
                    <a:lstStyle/>
                    <a:p>
                      <a:pPr algn="ctr"/>
                      <a:r>
                        <a:rPr lang="en-US" sz="1600" dirty="0" smtClean="0"/>
                        <a:t>0.0000</a:t>
                      </a:r>
                      <a:endParaRPr lang="en-US" sz="1600" dirty="0"/>
                    </a:p>
                  </a:txBody>
                  <a:tcPr/>
                </a:tc>
                <a:extLst>
                  <a:ext uri="{0D108BD9-81ED-4DB2-BD59-A6C34878D82A}">
                    <a16:rowId xmlns:a16="http://schemas.microsoft.com/office/drawing/2014/main" val="10005"/>
                  </a:ext>
                </a:extLst>
              </a:tr>
              <a:tr h="370840">
                <a:tc>
                  <a:txBody>
                    <a:bodyPr/>
                    <a:lstStyle/>
                    <a:p>
                      <a:pPr algn="ctr"/>
                      <a:endParaRPr lang="en-US" sz="1600"/>
                    </a:p>
                  </a:txBody>
                  <a:tcPr/>
                </a:tc>
                <a:tc>
                  <a:txBody>
                    <a:bodyPr/>
                    <a:lstStyle/>
                    <a:p>
                      <a:pPr algn="ctr"/>
                      <a:r>
                        <a:rPr lang="en-US" sz="1600" dirty="0" smtClean="0"/>
                        <a:t>1.0000</a:t>
                      </a:r>
                      <a:endParaRPr lang="en-US" sz="1600" dirty="0"/>
                    </a:p>
                  </a:txBody>
                  <a:tcPr/>
                </a:tc>
                <a:tc>
                  <a:txBody>
                    <a:bodyPr/>
                    <a:lstStyle/>
                    <a:p>
                      <a:pPr algn="ctr"/>
                      <a:endParaRPr lang="en-US" sz="16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5615772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57</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438150"/>
            <a:ext cx="9067800" cy="954107"/>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Mathematical Formulation for Continuous Demand Distribution</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12" name="TextBox 11"/>
          <p:cNvSpPr txBox="1"/>
          <p:nvPr/>
        </p:nvSpPr>
        <p:spPr>
          <a:xfrm>
            <a:off x="533400" y="1504950"/>
            <a:ext cx="8458200" cy="255454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ea typeface="Cambria Math" panose="02040503050406030204" pitchFamily="18" charset="0"/>
              </a:rPr>
              <a:t>Depending on the types of costs made available and/or relevant in a given problem, the problem is formulated.</a:t>
            </a:r>
          </a:p>
          <a:p>
            <a:pPr marL="342900" indent="-342900" algn="just">
              <a:buFont typeface="Arial" panose="020B0604020202020204" pitchFamily="34" charset="0"/>
              <a:buChar char="•"/>
            </a:pPr>
            <a:endParaRPr lang="en-US" sz="2000" dirty="0" smtClean="0">
              <a:ea typeface="Cambria Math" panose="02040503050406030204" pitchFamily="18" charset="0"/>
            </a:endParaRPr>
          </a:p>
          <a:p>
            <a:pPr marL="342900" indent="-342900" algn="just">
              <a:buFont typeface="Arial" panose="020B0604020202020204" pitchFamily="34" charset="0"/>
              <a:buChar char="•"/>
            </a:pPr>
            <a:r>
              <a:rPr lang="en-US" sz="2000" dirty="0" smtClean="0">
                <a:ea typeface="Cambria Math" panose="02040503050406030204" pitchFamily="18" charset="0"/>
              </a:rPr>
              <a:t>These costs can also be in the form of opportunity cost.</a:t>
            </a:r>
          </a:p>
          <a:p>
            <a:pPr marL="342900" indent="-342900" algn="just">
              <a:buFont typeface="Arial" panose="020B0604020202020204" pitchFamily="34" charset="0"/>
              <a:buChar char="•"/>
            </a:pPr>
            <a:endParaRPr lang="en-US" sz="2000" dirty="0" smtClean="0">
              <a:ea typeface="Cambria Math" panose="02040503050406030204" pitchFamily="18" charset="0"/>
            </a:endParaRPr>
          </a:p>
          <a:p>
            <a:pPr marL="342900" indent="-342900" algn="just">
              <a:buFont typeface="Arial" panose="020B0604020202020204" pitchFamily="34" charset="0"/>
              <a:buChar char="•"/>
            </a:pPr>
            <a:r>
              <a:rPr lang="en-US" sz="2000" dirty="0" smtClean="0">
                <a:ea typeface="Cambria Math" panose="02040503050406030204" pitchFamily="18" charset="0"/>
              </a:rPr>
              <a:t>The objective is to determine order quantity when total relevant cost is minimum.</a:t>
            </a:r>
            <a:endParaRPr lang="en-US" sz="2000" dirty="0">
              <a:ea typeface="Cambria Math" panose="02040503050406030204" pitchFamily="18" charset="0"/>
            </a:endParaRPr>
          </a:p>
          <a:p>
            <a:pPr marL="342900" indent="-342900" algn="just">
              <a:buFont typeface="Arial" panose="020B0604020202020204" pitchFamily="34" charset="0"/>
              <a:buChar char="•"/>
            </a:pPr>
            <a:endParaRPr lang="en-US" sz="2000" dirty="0" smtClean="0">
              <a:ea typeface="Cambria Math" panose="02040503050406030204" pitchFamily="18" charset="0"/>
            </a:endParaRPr>
          </a:p>
        </p:txBody>
      </p:sp>
    </p:spTree>
    <p:extLst>
      <p:ext uri="{BB962C8B-B14F-4D97-AF65-F5344CB8AC3E}">
        <p14:creationId xmlns:p14="http://schemas.microsoft.com/office/powerpoint/2010/main" val="246426349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58</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43815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Formulation-1</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mc:AlternateContent xmlns:mc="http://schemas.openxmlformats.org/markup-compatibility/2006" xmlns:a14="http://schemas.microsoft.com/office/drawing/2010/main">
        <mc:Choice Requires="a14">
          <p:sp>
            <p:nvSpPr>
              <p:cNvPr id="12" name="TextBox 11"/>
              <p:cNvSpPr txBox="1"/>
              <p:nvPr/>
            </p:nvSpPr>
            <p:spPr>
              <a:xfrm>
                <a:off x="533400" y="1047750"/>
                <a:ext cx="8458200" cy="132343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ea typeface="Cambria Math" panose="02040503050406030204" pitchFamily="18" charset="0"/>
                  </a:rPr>
                  <a:t>Given </a:t>
                </a:r>
                <a14:m>
                  <m:oMath xmlns:m="http://schemas.openxmlformats.org/officeDocument/2006/math">
                    <m:r>
                      <a:rPr lang="en-US" sz="2000" b="0" i="1" smtClean="0">
                        <a:latin typeface="Cambria Math" panose="02040503050406030204" pitchFamily="18" charset="0"/>
                        <a:ea typeface="Cambria Math" panose="02040503050406030204" pitchFamily="18" charset="0"/>
                      </a:rPr>
                      <m:t>𝑐</m:t>
                    </m:r>
                    <m:r>
                      <a:rPr lang="en-US" sz="2000" i="1">
                        <a:latin typeface="Cambria Math" panose="02040503050406030204" pitchFamily="18" charset="0"/>
                        <a:ea typeface="Cambria Math" panose="02040503050406030204" pitchFamily="18" charset="0"/>
                      </a:rPr>
                      <m:t> </m:t>
                    </m:r>
                  </m:oMath>
                </a14:m>
                <a:r>
                  <a:rPr lang="en-US" sz="2000" dirty="0" smtClean="0">
                    <a:ea typeface="Cambria Math" panose="02040503050406030204" pitchFamily="18" charset="0"/>
                  </a:rPr>
                  <a:t>(cost per unit) and </a:t>
                </a:r>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𝐶</m:t>
                        </m:r>
                      </m:e>
                      <m:sub>
                        <m:r>
                          <a:rPr lang="en-US" sz="2000" b="0" i="1" smtClean="0">
                            <a:latin typeface="Cambria Math" panose="02040503050406030204" pitchFamily="18" charset="0"/>
                            <a:ea typeface="Cambria Math" panose="02040503050406030204" pitchFamily="18" charset="0"/>
                          </a:rPr>
                          <m:t>𝑢</m:t>
                        </m:r>
                      </m:sub>
                    </m:sSub>
                  </m:oMath>
                </a14:m>
                <a:r>
                  <a:rPr lang="en-US" sz="2000" dirty="0" smtClean="0">
                    <a:ea typeface="Cambria Math" panose="02040503050406030204" pitchFamily="18" charset="0"/>
                  </a:rPr>
                  <a:t> (per unit understock cost), determine order quantity, </a:t>
                </a:r>
                <a14:m>
                  <m:oMath xmlns:m="http://schemas.openxmlformats.org/officeDocument/2006/math">
                    <m:r>
                      <a:rPr lang="en-US" sz="2000" b="0" i="1" smtClean="0">
                        <a:latin typeface="Cambria Math" panose="02040503050406030204" pitchFamily="18" charset="0"/>
                        <a:ea typeface="Cambria Math" panose="02040503050406030204" pitchFamily="18" charset="0"/>
                      </a:rPr>
                      <m:t>𝑥</m:t>
                    </m:r>
                  </m:oMath>
                </a14:m>
                <a:r>
                  <a:rPr lang="en-US" sz="2000" dirty="0" smtClean="0">
                    <a:ea typeface="Cambria Math" panose="02040503050406030204" pitchFamily="18" charset="0"/>
                  </a:rPr>
                  <a:t> with demand density function, </a:t>
                </a:r>
                <a14:m>
                  <m:oMath xmlns:m="http://schemas.openxmlformats.org/officeDocument/2006/math">
                    <m:r>
                      <a:rPr lang="en-US" sz="2000" b="0" i="1" smtClean="0">
                        <a:latin typeface="Cambria Math" panose="02040503050406030204" pitchFamily="18" charset="0"/>
                        <a:ea typeface="Cambria Math" panose="02040503050406030204" pitchFamily="18" charset="0"/>
                      </a:rPr>
                      <m:t>𝑓</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𝑦</m:t>
                    </m:r>
                    <m:r>
                      <a:rPr lang="en-US" sz="2000" b="0" i="1" smtClean="0">
                        <a:latin typeface="Cambria Math" panose="02040503050406030204" pitchFamily="18" charset="0"/>
                        <a:ea typeface="Cambria Math" panose="02040503050406030204" pitchFamily="18" charset="0"/>
                      </a:rPr>
                      <m:t>)</m:t>
                    </m:r>
                  </m:oMath>
                </a14:m>
                <a:r>
                  <a:rPr lang="en-US" sz="2000" dirty="0" smtClean="0">
                    <a:ea typeface="Cambria Math" panose="02040503050406030204" pitchFamily="18" charset="0"/>
                  </a:rPr>
                  <a:t> for demand </a:t>
                </a:r>
                <a14:m>
                  <m:oMath xmlns:m="http://schemas.openxmlformats.org/officeDocument/2006/math">
                    <m:r>
                      <a:rPr lang="en-US" sz="2000" b="0" i="1" smtClean="0">
                        <a:latin typeface="Cambria Math" panose="02040503050406030204" pitchFamily="18" charset="0"/>
                        <a:ea typeface="Cambria Math" panose="02040503050406030204" pitchFamily="18" charset="0"/>
                      </a:rPr>
                      <m:t>𝑦</m:t>
                    </m:r>
                    <m:r>
                      <a:rPr lang="en-US" sz="2000" b="0" i="0" smtClean="0">
                        <a:latin typeface="Cambria Math" panose="02040503050406030204" pitchFamily="18" charset="0"/>
                        <a:ea typeface="Cambria Math" panose="02040503050406030204" pitchFamily="18" charset="0"/>
                      </a:rPr>
                      <m:t>.</m:t>
                    </m:r>
                  </m:oMath>
                </a14:m>
                <a:endParaRPr lang="en-US" sz="2000" b="0" dirty="0" smtClean="0">
                  <a:ea typeface="Cambria Math" panose="02040503050406030204" pitchFamily="18" charset="0"/>
                </a:endParaRPr>
              </a:p>
              <a:p>
                <a:pPr marL="342900" indent="-342900" algn="just">
                  <a:buFont typeface="Arial" panose="020B0604020202020204" pitchFamily="34" charset="0"/>
                  <a:buChar char="•"/>
                </a:pPr>
                <a:endParaRPr lang="en-US" sz="2000" b="0" dirty="0" smtClean="0">
                  <a:ea typeface="Cambria Math" panose="02040503050406030204" pitchFamily="18" charset="0"/>
                </a:endParaRPr>
              </a:p>
              <a:p>
                <a:pPr marL="342900" indent="-342900" algn="just">
                  <a:buFont typeface="Arial" panose="020B0604020202020204" pitchFamily="34" charset="0"/>
                  <a:buChar char="•"/>
                </a:pPr>
                <a:r>
                  <a:rPr lang="en-US" sz="2000" dirty="0" smtClean="0">
                    <a:ea typeface="Cambria Math" panose="02040503050406030204" pitchFamily="18" charset="0"/>
                  </a:rPr>
                  <a:t>Expected cost corresponding to the order quantity, </a:t>
                </a:r>
                <a14:m>
                  <m:oMath xmlns:m="http://schemas.openxmlformats.org/officeDocument/2006/math">
                    <m:r>
                      <a:rPr lang="en-US" sz="2000" i="1">
                        <a:latin typeface="Cambria Math" panose="02040503050406030204" pitchFamily="18" charset="0"/>
                        <a:ea typeface="Cambria Math" panose="02040503050406030204" pitchFamily="18" charset="0"/>
                      </a:rPr>
                      <m:t>𝑥</m:t>
                    </m:r>
                  </m:oMath>
                </a14:m>
                <a:r>
                  <a:rPr lang="en-US" sz="2000" dirty="0" smtClean="0">
                    <a:ea typeface="Cambria Math" panose="02040503050406030204" pitchFamily="18" charset="0"/>
                  </a:rPr>
                  <a:t> (</a:t>
                </a:r>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𝐸𝐹</m:t>
                        </m:r>
                      </m:e>
                      <m:sub>
                        <m:r>
                          <a:rPr lang="en-US" sz="2000" b="0" i="1" smtClean="0">
                            <a:latin typeface="Cambria Math" panose="02040503050406030204" pitchFamily="18" charset="0"/>
                            <a:ea typeface="Cambria Math" panose="02040503050406030204" pitchFamily="18" charset="0"/>
                          </a:rPr>
                          <m:t>𝑥</m:t>
                        </m:r>
                      </m:sub>
                    </m:sSub>
                  </m:oMath>
                </a14:m>
                <a:r>
                  <a:rPr lang="en-US" sz="2000" dirty="0" smtClean="0">
                    <a:ea typeface="Cambria Math" panose="02040503050406030204" pitchFamily="18" charset="0"/>
                  </a:rPr>
                  <a:t>) is given by </a:t>
                </a:r>
              </a:p>
            </p:txBody>
          </p:sp>
        </mc:Choice>
        <mc:Fallback xmlns="">
          <p:sp>
            <p:nvSpPr>
              <p:cNvPr id="12" name="TextBox 11"/>
              <p:cNvSpPr txBox="1">
                <a:spLocks noRot="1" noChangeAspect="1" noMove="1" noResize="1" noEditPoints="1" noAdjustHandles="1" noChangeArrowheads="1" noChangeShapeType="1" noTextEdit="1"/>
              </p:cNvSpPr>
              <p:nvPr/>
            </p:nvSpPr>
            <p:spPr>
              <a:xfrm>
                <a:off x="533400" y="1047750"/>
                <a:ext cx="8458200" cy="1323439"/>
              </a:xfrm>
              <a:prstGeom prst="rect">
                <a:avLst/>
              </a:prstGeom>
              <a:blipFill rotWithShape="0">
                <a:blip r:embed="rId3"/>
                <a:stretch>
                  <a:fillRect l="-649" t="-2765" r="-721" b="-73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33400" y="2936965"/>
                <a:ext cx="8458200" cy="70788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ea typeface="Cambria Math" panose="02040503050406030204" pitchFamily="18" charset="0"/>
                  </a:rPr>
                  <a:t>Taking the first derivative with respect to </a:t>
                </a:r>
                <a14:m>
                  <m:oMath xmlns:m="http://schemas.openxmlformats.org/officeDocument/2006/math">
                    <m:r>
                      <a:rPr lang="en-US" sz="2000" i="1">
                        <a:latin typeface="Cambria Math" panose="02040503050406030204" pitchFamily="18" charset="0"/>
                        <a:ea typeface="Cambria Math" panose="02040503050406030204" pitchFamily="18" charset="0"/>
                      </a:rPr>
                      <m:t>𝑥</m:t>
                    </m:r>
                  </m:oMath>
                </a14:m>
                <a:r>
                  <a:rPr lang="en-US" sz="2000" dirty="0" smtClean="0">
                    <a:ea typeface="Cambria Math" panose="02040503050406030204" pitchFamily="18" charset="0"/>
                  </a:rPr>
                  <a:t> (decision variable) and setting it to zero, we get</a:t>
                </a:r>
              </a:p>
            </p:txBody>
          </p:sp>
        </mc:Choice>
        <mc:Fallback xmlns="">
          <p:sp>
            <p:nvSpPr>
              <p:cNvPr id="10" name="TextBox 9"/>
              <p:cNvSpPr txBox="1">
                <a:spLocks noRot="1" noChangeAspect="1" noMove="1" noResize="1" noEditPoints="1" noAdjustHandles="1" noChangeArrowheads="1" noChangeShapeType="1" noTextEdit="1"/>
              </p:cNvSpPr>
              <p:nvPr/>
            </p:nvSpPr>
            <p:spPr>
              <a:xfrm>
                <a:off x="533400" y="2936965"/>
                <a:ext cx="8458200" cy="707886"/>
              </a:xfrm>
              <a:prstGeom prst="rect">
                <a:avLst/>
              </a:prstGeom>
              <a:blipFill rotWithShape="0">
                <a:blip r:embed="rId4"/>
                <a:stretch>
                  <a:fillRect l="-649" t="-5172" r="-721" b="-14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125592" y="3644789"/>
                <a:ext cx="1584023" cy="567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𝑢</m:t>
                              </m:r>
                              <m:r>
                                <a:rPr lang="en-US" b="0" i="1" smtClean="0">
                                  <a:latin typeface="Cambria Math" panose="02040503050406030204" pitchFamily="18" charset="0"/>
                                </a:rPr>
                                <m:t> </m:t>
                              </m:r>
                            </m:sub>
                          </m:sSub>
                          <m:r>
                            <a:rPr lang="en-US" b="0" i="1" smtClean="0">
                              <a:latin typeface="Cambria Math" panose="02040503050406030204" pitchFamily="18" charset="0"/>
                            </a:rPr>
                            <m:t>−</m:t>
                          </m:r>
                          <m:r>
                            <a:rPr lang="en-US" b="0" i="1" smtClean="0">
                              <a:latin typeface="Cambria Math" panose="02040503050406030204" pitchFamily="18" charset="0"/>
                            </a:rPr>
                            <m:t>𝑐</m:t>
                          </m:r>
                        </m:num>
                        <m:den>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𝑢</m:t>
                              </m:r>
                              <m:r>
                                <a:rPr lang="en-US" i="1">
                                  <a:latin typeface="Cambria Math" panose="02040503050406030204" pitchFamily="18" charset="0"/>
                                </a:rPr>
                                <m:t> </m:t>
                              </m:r>
                            </m:sub>
                          </m:sSub>
                        </m:den>
                      </m:f>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3125592" y="3644789"/>
                <a:ext cx="1584023" cy="567207"/>
              </a:xfrm>
              <a:prstGeom prst="rect">
                <a:avLst/>
              </a:prstGeom>
              <a:blipFill rotWithShape="0">
                <a:blip r:embed="rId5"/>
                <a:stretch>
                  <a:fillRect/>
                </a:stretch>
              </a:blipFill>
            </p:spPr>
            <p:txBody>
              <a:bodyPr/>
              <a:lstStyle/>
              <a:p>
                <a:r>
                  <a:rPr lang="en-US">
                    <a:noFill/>
                  </a:rPr>
                  <a:t> </a:t>
                </a:r>
              </a:p>
            </p:txBody>
          </p:sp>
        </mc:Fallback>
      </mc:AlternateContent>
      <p:sp>
        <p:nvSpPr>
          <p:cNvPr id="13" name="TextBox 12"/>
          <p:cNvSpPr txBox="1"/>
          <p:nvPr/>
        </p:nvSpPr>
        <p:spPr>
          <a:xfrm>
            <a:off x="4725944" y="3679287"/>
            <a:ext cx="2676342" cy="400110"/>
          </a:xfrm>
          <a:prstGeom prst="rect">
            <a:avLst/>
          </a:prstGeom>
          <a:noFill/>
        </p:spPr>
        <p:txBody>
          <a:bodyPr wrap="square" rtlCol="0">
            <a:spAutoFit/>
          </a:bodyPr>
          <a:lstStyle/>
          <a:p>
            <a:pPr algn="just"/>
            <a:r>
              <a:rPr lang="en-US" sz="2000" dirty="0" smtClean="0">
                <a:ea typeface="Cambria Math" panose="02040503050406030204" pitchFamily="18" charset="0"/>
              </a:rPr>
              <a:t>(</a:t>
            </a:r>
            <a:r>
              <a:rPr lang="en-US" sz="2000" b="1" dirty="0" smtClean="0">
                <a:ea typeface="Cambria Math" panose="02040503050406030204" pitchFamily="18" charset="0"/>
              </a:rPr>
              <a:t>applying Leibniz's rule</a:t>
            </a:r>
            <a:r>
              <a:rPr lang="en-US" sz="2000" dirty="0" smtClean="0">
                <a:ea typeface="Cambria Math" panose="02040503050406030204" pitchFamily="18" charset="0"/>
              </a:rPr>
              <a:t>) </a:t>
            </a:r>
          </a:p>
        </p:txBody>
      </p:sp>
      <p:pic>
        <p:nvPicPr>
          <p:cNvPr id="5" name="Picture 4"/>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905036" y="2355848"/>
            <a:ext cx="3244790" cy="553166"/>
          </a:xfrm>
          <a:prstGeom prst="rect">
            <a:avLst/>
          </a:prstGeom>
        </p:spPr>
      </p:pic>
    </p:spTree>
    <p:extLst>
      <p:ext uri="{BB962C8B-B14F-4D97-AF65-F5344CB8AC3E}">
        <p14:creationId xmlns:p14="http://schemas.microsoft.com/office/powerpoint/2010/main" val="185823784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59</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438150"/>
            <a:ext cx="9067800" cy="523220"/>
          </a:xfrm>
          <a:prstGeom prst="rect">
            <a:avLst/>
          </a:prstGeom>
          <a:noFill/>
        </p:spPr>
        <p:txBody>
          <a:bodyPr wrap="square" rtlCol="0">
            <a:spAutoFit/>
          </a:bodyPr>
          <a:lstStyle/>
          <a:p>
            <a:pPr marL="342914" indent="-342914" algn="ctr">
              <a:spcBef>
                <a:spcPct val="20000"/>
              </a:spcBef>
              <a:defRPr/>
            </a:pPr>
            <a:r>
              <a:rPr lang="en-US" sz="2800" b="1" dirty="0">
                <a:solidFill>
                  <a:srgbClr val="C0504D"/>
                </a:solidFill>
                <a:latin typeface="Century Gothic" pitchFamily="34" charset="0"/>
                <a:cs typeface="Arial" pitchFamily="34" charset="0"/>
              </a:rPr>
              <a:t>Leibniz's rule</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12" name="TextBox 11"/>
          <p:cNvSpPr txBox="1"/>
          <p:nvPr/>
        </p:nvSpPr>
        <p:spPr>
          <a:xfrm>
            <a:off x="533400" y="1047750"/>
            <a:ext cx="8458200" cy="400110"/>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ea typeface="Cambria Math" panose="02040503050406030204" pitchFamily="18" charset="0"/>
              </a:rPr>
              <a:t>The derivative of any expression of the form:</a:t>
            </a:r>
          </a:p>
        </p:txBody>
      </p:sp>
      <p:pic>
        <p:nvPicPr>
          <p:cNvPr id="2" name="Picture 1"/>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013797" y="1526075"/>
            <a:ext cx="2466251" cy="717939"/>
          </a:xfrm>
          <a:prstGeom prst="rect">
            <a:avLst/>
          </a:prstGeom>
        </p:spPr>
      </p:pic>
      <p:sp>
        <p:nvSpPr>
          <p:cNvPr id="14" name="TextBox 13"/>
          <p:cNvSpPr txBox="1"/>
          <p:nvPr/>
        </p:nvSpPr>
        <p:spPr>
          <a:xfrm>
            <a:off x="533400" y="2248883"/>
            <a:ext cx="8458200" cy="400110"/>
          </a:xfrm>
          <a:prstGeom prst="rect">
            <a:avLst/>
          </a:prstGeom>
          <a:noFill/>
        </p:spPr>
        <p:txBody>
          <a:bodyPr wrap="square" rtlCol="0">
            <a:spAutoFit/>
          </a:bodyPr>
          <a:lstStyle/>
          <a:p>
            <a:pPr algn="just"/>
            <a:r>
              <a:rPr lang="en-US" sz="2000" dirty="0">
                <a:ea typeface="Cambria Math" panose="02040503050406030204" pitchFamily="18" charset="0"/>
              </a:rPr>
              <a:t> </a:t>
            </a:r>
            <a:r>
              <a:rPr lang="en-US" sz="2000" dirty="0" smtClean="0">
                <a:ea typeface="Cambria Math" panose="02040503050406030204" pitchFamily="18" charset="0"/>
              </a:rPr>
              <a:t>     is given by</a:t>
            </a:r>
          </a:p>
        </p:txBody>
      </p:sp>
      <p:pic>
        <p:nvPicPr>
          <p:cNvPr id="7" name="Picture 6"/>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76400" y="2821147"/>
            <a:ext cx="6032503" cy="699716"/>
          </a:xfrm>
          <a:prstGeom prst="rect">
            <a:avLst/>
          </a:prstGeom>
        </p:spPr>
      </p:pic>
      <p:sp>
        <p:nvSpPr>
          <p:cNvPr id="16" name="TextBox 15"/>
          <p:cNvSpPr txBox="1"/>
          <p:nvPr/>
        </p:nvSpPr>
        <p:spPr>
          <a:xfrm>
            <a:off x="533400" y="3583359"/>
            <a:ext cx="8458200" cy="70788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ea typeface="Cambria Math" panose="02040503050406030204" pitchFamily="18" charset="0"/>
              </a:rPr>
              <a:t>This rule will enable us to differentiate all of the integrals which we need for this kind of inventory problems.</a:t>
            </a:r>
          </a:p>
        </p:txBody>
      </p:sp>
    </p:spTree>
    <p:extLst>
      <p:ext uri="{BB962C8B-B14F-4D97-AF65-F5344CB8AC3E}">
        <p14:creationId xmlns:p14="http://schemas.microsoft.com/office/powerpoint/2010/main" val="31424190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6</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43815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General Characteristics of the Problem</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grpSp>
        <p:nvGrpSpPr>
          <p:cNvPr id="4" name="Group 3"/>
          <p:cNvGrpSpPr/>
          <p:nvPr/>
        </p:nvGrpSpPr>
        <p:grpSpPr>
          <a:xfrm>
            <a:off x="2511749" y="1123950"/>
            <a:ext cx="3736652" cy="3048000"/>
            <a:chOff x="2587992" y="2586239"/>
            <a:chExt cx="2521155" cy="1792751"/>
          </a:xfrm>
        </p:grpSpPr>
        <p:sp>
          <p:nvSpPr>
            <p:cNvPr id="116" name="Oval 115"/>
            <p:cNvSpPr/>
            <p:nvPr/>
          </p:nvSpPr>
          <p:spPr>
            <a:xfrm>
              <a:off x="3842356" y="3958906"/>
              <a:ext cx="168740" cy="149605"/>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grpSp>
          <p:nvGrpSpPr>
            <p:cNvPr id="2" name="Group 1"/>
            <p:cNvGrpSpPr/>
            <p:nvPr/>
          </p:nvGrpSpPr>
          <p:grpSpPr>
            <a:xfrm>
              <a:off x="2587992" y="2586239"/>
              <a:ext cx="2521155" cy="1792751"/>
              <a:chOff x="2587992" y="2586239"/>
              <a:chExt cx="2521155" cy="1792751"/>
            </a:xfrm>
          </p:grpSpPr>
          <p:sp useBgFill="1">
            <p:nvSpPr>
              <p:cNvPr id="16" name="Rectangle 15"/>
              <p:cNvSpPr/>
              <p:nvPr/>
            </p:nvSpPr>
            <p:spPr>
              <a:xfrm rot="20514236">
                <a:off x="4573376" y="3977333"/>
                <a:ext cx="244896" cy="131983"/>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800" dirty="0"/>
                  <a:t>CLT</a:t>
                </a:r>
              </a:p>
            </p:txBody>
          </p:sp>
          <p:sp useBgFill="1">
            <p:nvSpPr>
              <p:cNvPr id="18" name="Rectangle 17"/>
              <p:cNvSpPr/>
              <p:nvPr/>
            </p:nvSpPr>
            <p:spPr>
              <a:xfrm rot="711105">
                <a:off x="4723760" y="4151073"/>
                <a:ext cx="176191" cy="131983"/>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800" dirty="0"/>
                  <a:t>VLT</a:t>
                </a:r>
              </a:p>
            </p:txBody>
          </p:sp>
          <p:grpSp>
            <p:nvGrpSpPr>
              <p:cNvPr id="21" name="Group 20"/>
              <p:cNvGrpSpPr/>
              <p:nvPr/>
            </p:nvGrpSpPr>
            <p:grpSpPr>
              <a:xfrm>
                <a:off x="4358608" y="3458808"/>
                <a:ext cx="750375" cy="412899"/>
                <a:chOff x="2492516" y="2410816"/>
                <a:chExt cx="1225092" cy="712423"/>
              </a:xfrm>
            </p:grpSpPr>
            <p:sp>
              <p:nvSpPr>
                <p:cNvPr id="179" name="Oval 178"/>
                <p:cNvSpPr/>
                <p:nvPr/>
              </p:nvSpPr>
              <p:spPr>
                <a:xfrm>
                  <a:off x="2492516" y="2708792"/>
                  <a:ext cx="275491" cy="258131"/>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80" name="Oval 179"/>
                <p:cNvSpPr/>
                <p:nvPr/>
              </p:nvSpPr>
              <p:spPr>
                <a:xfrm>
                  <a:off x="3437641" y="2865108"/>
                  <a:ext cx="275491" cy="258131"/>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81" name="Oval 180"/>
                <p:cNvSpPr/>
                <p:nvPr/>
              </p:nvSpPr>
              <p:spPr>
                <a:xfrm>
                  <a:off x="3442117" y="2410816"/>
                  <a:ext cx="275491" cy="258131"/>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cxnSp>
              <p:nvCxnSpPr>
                <p:cNvPr id="182" name="Straight Connector 181"/>
                <p:cNvCxnSpPr>
                  <a:endCxn id="181" idx="2"/>
                </p:cNvCxnSpPr>
                <p:nvPr/>
              </p:nvCxnSpPr>
              <p:spPr>
                <a:xfrm flipV="1">
                  <a:off x="2768007" y="2539882"/>
                  <a:ext cx="674110" cy="260907"/>
                </a:xfrm>
                <a:prstGeom prst="line">
                  <a:avLst/>
                </a:prstGeom>
              </p:spPr>
              <p:style>
                <a:lnRef idx="1">
                  <a:schemeClr val="dk1"/>
                </a:lnRef>
                <a:fillRef idx="0">
                  <a:schemeClr val="dk1"/>
                </a:fillRef>
                <a:effectRef idx="0">
                  <a:schemeClr val="dk1"/>
                </a:effectRef>
                <a:fontRef idx="minor">
                  <a:schemeClr val="tx1"/>
                </a:fontRef>
              </p:style>
            </p:cxnSp>
            <p:cxnSp>
              <p:nvCxnSpPr>
                <p:cNvPr id="183" name="Straight Connector 182"/>
                <p:cNvCxnSpPr>
                  <a:stCxn id="179" idx="6"/>
                  <a:endCxn id="180" idx="2"/>
                </p:cNvCxnSpPr>
                <p:nvPr/>
              </p:nvCxnSpPr>
              <p:spPr>
                <a:xfrm>
                  <a:off x="2768007" y="2837858"/>
                  <a:ext cx="669634" cy="156316"/>
                </a:xfrm>
                <a:prstGeom prst="line">
                  <a:avLst/>
                </a:prstGeom>
              </p:spPr>
              <p:style>
                <a:lnRef idx="1">
                  <a:schemeClr val="dk1"/>
                </a:lnRef>
                <a:fillRef idx="0">
                  <a:schemeClr val="dk1"/>
                </a:fillRef>
                <a:effectRef idx="0">
                  <a:schemeClr val="dk1"/>
                </a:effectRef>
                <a:fontRef idx="minor">
                  <a:schemeClr val="tx1"/>
                </a:fontRef>
              </p:style>
            </p:cxnSp>
          </p:grpSp>
          <p:sp useBgFill="1">
            <p:nvSpPr>
              <p:cNvPr id="25" name="Rectangle 24"/>
              <p:cNvSpPr/>
              <p:nvPr/>
            </p:nvSpPr>
            <p:spPr>
              <a:xfrm rot="20340996">
                <a:off x="4615770" y="3481323"/>
                <a:ext cx="232502" cy="113621"/>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800" dirty="0"/>
                  <a:t>CLT</a:t>
                </a:r>
              </a:p>
            </p:txBody>
          </p:sp>
          <p:sp useBgFill="1">
            <p:nvSpPr>
              <p:cNvPr id="28" name="Rectangle 27"/>
              <p:cNvSpPr/>
              <p:nvPr/>
            </p:nvSpPr>
            <p:spPr>
              <a:xfrm rot="711105">
                <a:off x="4746620" y="3630575"/>
                <a:ext cx="176191" cy="131983"/>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800" dirty="0"/>
                  <a:t>VLT</a:t>
                </a:r>
              </a:p>
            </p:txBody>
          </p:sp>
          <p:cxnSp>
            <p:nvCxnSpPr>
              <p:cNvPr id="43" name="Straight Connector 42"/>
              <p:cNvCxnSpPr>
                <a:stCxn id="116" idx="5"/>
                <a:endCxn id="140" idx="2"/>
              </p:cNvCxnSpPr>
              <p:nvPr/>
            </p:nvCxnSpPr>
            <p:spPr>
              <a:xfrm>
                <a:off x="3986384" y="4086603"/>
                <a:ext cx="365738" cy="126990"/>
              </a:xfrm>
              <a:prstGeom prst="line">
                <a:avLst/>
              </a:prstGeom>
            </p:spPr>
            <p:style>
              <a:lnRef idx="1">
                <a:schemeClr val="dk1"/>
              </a:lnRef>
              <a:fillRef idx="0">
                <a:schemeClr val="dk1"/>
              </a:fillRef>
              <a:effectRef idx="0">
                <a:schemeClr val="dk1"/>
              </a:effectRef>
              <a:fontRef idx="minor">
                <a:schemeClr val="tx1"/>
              </a:fontRef>
            </p:style>
          </p:cxnSp>
          <p:sp useBgFill="1">
            <p:nvSpPr>
              <p:cNvPr id="71" name="Rectangle 70"/>
              <p:cNvSpPr/>
              <p:nvPr/>
            </p:nvSpPr>
            <p:spPr>
              <a:xfrm rot="20514236">
                <a:off x="4582802" y="2593713"/>
                <a:ext cx="244896" cy="131983"/>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800" dirty="0"/>
                  <a:t>CLT</a:t>
                </a:r>
              </a:p>
            </p:txBody>
          </p:sp>
          <p:sp useBgFill="1">
            <p:nvSpPr>
              <p:cNvPr id="73" name="Rectangle 72"/>
              <p:cNvSpPr/>
              <p:nvPr/>
            </p:nvSpPr>
            <p:spPr>
              <a:xfrm rot="711105">
                <a:off x="4757761" y="2750037"/>
                <a:ext cx="176191" cy="131983"/>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800" dirty="0"/>
                  <a:t>VLT</a:t>
                </a:r>
              </a:p>
            </p:txBody>
          </p:sp>
          <p:grpSp>
            <p:nvGrpSpPr>
              <p:cNvPr id="95" name="Group 94"/>
              <p:cNvGrpSpPr/>
              <p:nvPr/>
            </p:nvGrpSpPr>
            <p:grpSpPr>
              <a:xfrm>
                <a:off x="3844669" y="2586239"/>
                <a:ext cx="1264478" cy="423410"/>
                <a:chOff x="1653170" y="2230051"/>
                <a:chExt cx="2064438" cy="730559"/>
              </a:xfrm>
            </p:grpSpPr>
            <p:sp>
              <p:nvSpPr>
                <p:cNvPr id="152" name="Oval 151"/>
                <p:cNvSpPr/>
                <p:nvPr/>
              </p:nvSpPr>
              <p:spPr>
                <a:xfrm>
                  <a:off x="1653170" y="2702479"/>
                  <a:ext cx="275491" cy="258131"/>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cxnSp>
              <p:nvCxnSpPr>
                <p:cNvPr id="153" name="Straight Connector 152"/>
                <p:cNvCxnSpPr>
                  <a:stCxn id="152" idx="6"/>
                  <a:endCxn id="155" idx="2"/>
                </p:cNvCxnSpPr>
                <p:nvPr/>
              </p:nvCxnSpPr>
              <p:spPr>
                <a:xfrm flipV="1">
                  <a:off x="1928661" y="2657093"/>
                  <a:ext cx="563855" cy="174452"/>
                </a:xfrm>
                <a:prstGeom prst="line">
                  <a:avLst/>
                </a:prstGeom>
              </p:spPr>
              <p:style>
                <a:lnRef idx="1">
                  <a:schemeClr val="dk1"/>
                </a:lnRef>
                <a:fillRef idx="0">
                  <a:schemeClr val="dk1"/>
                </a:fillRef>
                <a:effectRef idx="0">
                  <a:schemeClr val="dk1"/>
                </a:effectRef>
                <a:fontRef idx="minor">
                  <a:schemeClr val="tx1"/>
                </a:fontRef>
              </p:style>
            </p:cxnSp>
            <p:grpSp>
              <p:nvGrpSpPr>
                <p:cNvPr id="154" name="Group 153"/>
                <p:cNvGrpSpPr/>
                <p:nvPr/>
              </p:nvGrpSpPr>
              <p:grpSpPr>
                <a:xfrm>
                  <a:off x="2492516" y="2230051"/>
                  <a:ext cx="1225092" cy="691680"/>
                  <a:chOff x="2492516" y="2410816"/>
                  <a:chExt cx="1225092" cy="691680"/>
                </a:xfrm>
              </p:grpSpPr>
              <p:sp>
                <p:nvSpPr>
                  <p:cNvPr id="155" name="Oval 154"/>
                  <p:cNvSpPr/>
                  <p:nvPr/>
                </p:nvSpPr>
                <p:spPr>
                  <a:xfrm>
                    <a:off x="2492516" y="2708792"/>
                    <a:ext cx="275491" cy="258131"/>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56" name="Oval 155"/>
                  <p:cNvSpPr/>
                  <p:nvPr/>
                </p:nvSpPr>
                <p:spPr>
                  <a:xfrm>
                    <a:off x="3438764" y="2844365"/>
                    <a:ext cx="275491" cy="258131"/>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57" name="Oval 156"/>
                  <p:cNvSpPr/>
                  <p:nvPr/>
                </p:nvSpPr>
                <p:spPr>
                  <a:xfrm>
                    <a:off x="3442117" y="2410816"/>
                    <a:ext cx="275491" cy="258131"/>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cxnSp>
                <p:nvCxnSpPr>
                  <p:cNvPr id="158" name="Straight Connector 157"/>
                  <p:cNvCxnSpPr>
                    <a:endCxn id="157" idx="2"/>
                  </p:cNvCxnSpPr>
                  <p:nvPr/>
                </p:nvCxnSpPr>
                <p:spPr>
                  <a:xfrm flipV="1">
                    <a:off x="2755757" y="2539882"/>
                    <a:ext cx="686360" cy="249645"/>
                  </a:xfrm>
                  <a:prstGeom prst="line">
                    <a:avLst/>
                  </a:prstGeom>
                </p:spPr>
                <p:style>
                  <a:lnRef idx="1">
                    <a:schemeClr val="dk1"/>
                  </a:lnRef>
                  <a:fillRef idx="0">
                    <a:schemeClr val="dk1"/>
                  </a:fillRef>
                  <a:effectRef idx="0">
                    <a:schemeClr val="dk1"/>
                  </a:effectRef>
                  <a:fontRef idx="minor">
                    <a:schemeClr val="tx1"/>
                  </a:fontRef>
                </p:style>
              </p:cxnSp>
              <p:cxnSp>
                <p:nvCxnSpPr>
                  <p:cNvPr id="159" name="Straight Connector 158"/>
                  <p:cNvCxnSpPr>
                    <a:stCxn id="155" idx="6"/>
                    <a:endCxn id="156" idx="2"/>
                  </p:cNvCxnSpPr>
                  <p:nvPr/>
                </p:nvCxnSpPr>
                <p:spPr>
                  <a:xfrm>
                    <a:off x="2768007" y="2837858"/>
                    <a:ext cx="670757" cy="135573"/>
                  </a:xfrm>
                  <a:prstGeom prst="line">
                    <a:avLst/>
                  </a:prstGeom>
                </p:spPr>
                <p:style>
                  <a:lnRef idx="1">
                    <a:schemeClr val="dk1"/>
                  </a:lnRef>
                  <a:fillRef idx="0">
                    <a:schemeClr val="dk1"/>
                  </a:fillRef>
                  <a:effectRef idx="0">
                    <a:schemeClr val="dk1"/>
                  </a:effectRef>
                  <a:fontRef idx="minor">
                    <a:schemeClr val="tx1"/>
                  </a:fontRef>
                </p:style>
              </p:cxnSp>
            </p:grpSp>
          </p:grpSp>
          <p:grpSp>
            <p:nvGrpSpPr>
              <p:cNvPr id="96" name="Group 95"/>
              <p:cNvGrpSpPr/>
              <p:nvPr/>
            </p:nvGrpSpPr>
            <p:grpSpPr>
              <a:xfrm>
                <a:off x="3988697" y="2987740"/>
                <a:ext cx="1118541" cy="456007"/>
                <a:chOff x="1896767" y="2195060"/>
                <a:chExt cx="1826175" cy="786802"/>
              </a:xfrm>
            </p:grpSpPr>
            <p:cxnSp>
              <p:nvCxnSpPr>
                <p:cNvPr id="145" name="Straight Connector 144"/>
                <p:cNvCxnSpPr>
                  <a:stCxn id="152" idx="5"/>
                  <a:endCxn id="147" idx="2"/>
                </p:cNvCxnSpPr>
                <p:nvPr/>
              </p:nvCxnSpPr>
              <p:spPr>
                <a:xfrm>
                  <a:off x="1896767" y="2195060"/>
                  <a:ext cx="595749" cy="462033"/>
                </a:xfrm>
                <a:prstGeom prst="line">
                  <a:avLst/>
                </a:prstGeom>
              </p:spPr>
              <p:style>
                <a:lnRef idx="1">
                  <a:schemeClr val="dk1"/>
                </a:lnRef>
                <a:fillRef idx="0">
                  <a:schemeClr val="dk1"/>
                </a:fillRef>
                <a:effectRef idx="0">
                  <a:schemeClr val="dk1"/>
                </a:effectRef>
                <a:fontRef idx="minor">
                  <a:schemeClr val="tx1"/>
                </a:fontRef>
              </p:style>
            </p:cxnSp>
            <p:grpSp>
              <p:nvGrpSpPr>
                <p:cNvPr id="146" name="Group 145"/>
                <p:cNvGrpSpPr/>
                <p:nvPr/>
              </p:nvGrpSpPr>
              <p:grpSpPr>
                <a:xfrm>
                  <a:off x="2492516" y="2230051"/>
                  <a:ext cx="1230426" cy="751811"/>
                  <a:chOff x="2492516" y="2410816"/>
                  <a:chExt cx="1230426" cy="751811"/>
                </a:xfrm>
              </p:grpSpPr>
              <p:sp>
                <p:nvSpPr>
                  <p:cNvPr id="147" name="Oval 146"/>
                  <p:cNvSpPr/>
                  <p:nvPr/>
                </p:nvSpPr>
                <p:spPr>
                  <a:xfrm>
                    <a:off x="2492516" y="2708792"/>
                    <a:ext cx="275491" cy="258131"/>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48" name="Oval 147"/>
                  <p:cNvSpPr/>
                  <p:nvPr/>
                </p:nvSpPr>
                <p:spPr>
                  <a:xfrm>
                    <a:off x="3447451" y="2904496"/>
                    <a:ext cx="275491" cy="258131"/>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49" name="Oval 148"/>
                  <p:cNvSpPr/>
                  <p:nvPr/>
                </p:nvSpPr>
                <p:spPr>
                  <a:xfrm>
                    <a:off x="3442117" y="2410816"/>
                    <a:ext cx="275491" cy="258131"/>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cxnSp>
                <p:nvCxnSpPr>
                  <p:cNvPr id="150" name="Straight Connector 149"/>
                  <p:cNvCxnSpPr/>
                  <p:nvPr/>
                </p:nvCxnSpPr>
                <p:spPr>
                  <a:xfrm flipV="1">
                    <a:off x="2755757" y="2563675"/>
                    <a:ext cx="698610" cy="245617"/>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p:cNvCxnSpPr>
                    <a:stCxn id="147" idx="6"/>
                    <a:endCxn id="148" idx="2"/>
                  </p:cNvCxnSpPr>
                  <p:nvPr/>
                </p:nvCxnSpPr>
                <p:spPr>
                  <a:xfrm>
                    <a:off x="2768007" y="2837858"/>
                    <a:ext cx="679444" cy="195704"/>
                  </a:xfrm>
                  <a:prstGeom prst="line">
                    <a:avLst/>
                  </a:prstGeom>
                </p:spPr>
                <p:style>
                  <a:lnRef idx="1">
                    <a:schemeClr val="dk1"/>
                  </a:lnRef>
                  <a:fillRef idx="0">
                    <a:schemeClr val="dk1"/>
                  </a:fillRef>
                  <a:effectRef idx="0">
                    <a:schemeClr val="dk1"/>
                  </a:effectRef>
                  <a:fontRef idx="minor">
                    <a:schemeClr val="tx1"/>
                  </a:fontRef>
                </p:style>
              </p:cxnSp>
            </p:grpSp>
          </p:grpSp>
          <p:cxnSp>
            <p:nvCxnSpPr>
              <p:cNvPr id="97" name="Straight Connector 96"/>
              <p:cNvCxnSpPr>
                <a:stCxn id="116" idx="7"/>
                <a:endCxn id="179" idx="2"/>
              </p:cNvCxnSpPr>
              <p:nvPr/>
            </p:nvCxnSpPr>
            <p:spPr>
              <a:xfrm flipV="1">
                <a:off x="3986384" y="3706308"/>
                <a:ext cx="372224" cy="274507"/>
              </a:xfrm>
              <a:prstGeom prst="line">
                <a:avLst/>
              </a:prstGeom>
            </p:spPr>
            <p:style>
              <a:lnRef idx="1">
                <a:schemeClr val="dk1"/>
              </a:lnRef>
              <a:fillRef idx="0">
                <a:schemeClr val="dk1"/>
              </a:fillRef>
              <a:effectRef idx="0">
                <a:schemeClr val="dk1"/>
              </a:effectRef>
              <a:fontRef idx="minor">
                <a:schemeClr val="tx1"/>
              </a:fontRef>
            </p:style>
          </p:cxnSp>
          <p:grpSp>
            <p:nvGrpSpPr>
              <p:cNvPr id="98" name="Group 97"/>
              <p:cNvGrpSpPr/>
              <p:nvPr/>
            </p:nvGrpSpPr>
            <p:grpSpPr>
              <a:xfrm>
                <a:off x="4352122" y="3966091"/>
                <a:ext cx="750375" cy="412899"/>
                <a:chOff x="2492516" y="2410816"/>
                <a:chExt cx="1225092" cy="712423"/>
              </a:xfrm>
            </p:grpSpPr>
            <p:sp>
              <p:nvSpPr>
                <p:cNvPr id="140" name="Oval 139"/>
                <p:cNvSpPr/>
                <p:nvPr/>
              </p:nvSpPr>
              <p:spPr>
                <a:xfrm>
                  <a:off x="2492516" y="2708792"/>
                  <a:ext cx="275491" cy="258131"/>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41" name="Oval 140"/>
                <p:cNvSpPr/>
                <p:nvPr/>
              </p:nvSpPr>
              <p:spPr>
                <a:xfrm>
                  <a:off x="3437641" y="2865108"/>
                  <a:ext cx="275491" cy="258131"/>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42" name="Oval 141"/>
                <p:cNvSpPr/>
                <p:nvPr/>
              </p:nvSpPr>
              <p:spPr>
                <a:xfrm>
                  <a:off x="3442117" y="2410816"/>
                  <a:ext cx="275491" cy="258131"/>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cxnSp>
              <p:nvCxnSpPr>
                <p:cNvPr id="143" name="Straight Connector 142"/>
                <p:cNvCxnSpPr>
                  <a:endCxn id="142" idx="2"/>
                </p:cNvCxnSpPr>
                <p:nvPr/>
              </p:nvCxnSpPr>
              <p:spPr>
                <a:xfrm flipV="1">
                  <a:off x="2768007" y="2539882"/>
                  <a:ext cx="674110" cy="260907"/>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p:cNvCxnSpPr>
                  <a:stCxn id="140" idx="6"/>
                  <a:endCxn id="141" idx="2"/>
                </p:cNvCxnSpPr>
                <p:nvPr/>
              </p:nvCxnSpPr>
              <p:spPr>
                <a:xfrm>
                  <a:off x="2768007" y="2837858"/>
                  <a:ext cx="669634" cy="156316"/>
                </a:xfrm>
                <a:prstGeom prst="line">
                  <a:avLst/>
                </a:prstGeom>
              </p:spPr>
              <p:style>
                <a:lnRef idx="1">
                  <a:schemeClr val="dk1"/>
                </a:lnRef>
                <a:fillRef idx="0">
                  <a:schemeClr val="dk1"/>
                </a:fillRef>
                <a:effectRef idx="0">
                  <a:schemeClr val="dk1"/>
                </a:effectRef>
                <a:fontRef idx="minor">
                  <a:schemeClr val="tx1"/>
                </a:fontRef>
              </p:style>
            </p:cxnSp>
          </p:grpSp>
          <p:sp>
            <p:nvSpPr>
              <p:cNvPr id="107" name="Oval 106"/>
              <p:cNvSpPr/>
              <p:nvPr/>
            </p:nvSpPr>
            <p:spPr>
              <a:xfrm>
                <a:off x="2587992" y="3566681"/>
                <a:ext cx="168740" cy="149605"/>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cxnSp>
            <p:nvCxnSpPr>
              <p:cNvPr id="108" name="Straight Connector 107"/>
              <p:cNvCxnSpPr>
                <a:stCxn id="107" idx="6"/>
                <a:endCxn id="115" idx="2"/>
              </p:cNvCxnSpPr>
              <p:nvPr/>
            </p:nvCxnSpPr>
            <p:spPr>
              <a:xfrm>
                <a:off x="2756732" y="3641484"/>
                <a:ext cx="554057" cy="0"/>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p:cNvCxnSpPr>
                <a:stCxn id="115" idx="7"/>
                <a:endCxn id="152" idx="3"/>
              </p:cNvCxnSpPr>
              <p:nvPr/>
            </p:nvCxnSpPr>
            <p:spPr>
              <a:xfrm flipV="1">
                <a:off x="3454817" y="2987740"/>
                <a:ext cx="414564" cy="600850"/>
              </a:xfrm>
              <a:prstGeom prst="line">
                <a:avLst/>
              </a:prstGeom>
            </p:spPr>
            <p:style>
              <a:lnRef idx="1">
                <a:schemeClr val="dk1"/>
              </a:lnRef>
              <a:fillRef idx="0">
                <a:schemeClr val="dk1"/>
              </a:fillRef>
              <a:effectRef idx="0">
                <a:schemeClr val="dk1"/>
              </a:effectRef>
              <a:fontRef idx="minor">
                <a:schemeClr val="tx1"/>
              </a:fontRef>
            </p:style>
          </p:cxnSp>
          <p:sp>
            <p:nvSpPr>
              <p:cNvPr id="115" name="Oval 114"/>
              <p:cNvSpPr/>
              <p:nvPr/>
            </p:nvSpPr>
            <p:spPr>
              <a:xfrm>
                <a:off x="3310789" y="3566681"/>
                <a:ext cx="168740" cy="149605"/>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cxnSp>
            <p:nvCxnSpPr>
              <p:cNvPr id="117" name="Straight Connector 116"/>
              <p:cNvCxnSpPr>
                <a:stCxn id="115" idx="5"/>
                <a:endCxn id="116" idx="2"/>
              </p:cNvCxnSpPr>
              <p:nvPr/>
            </p:nvCxnSpPr>
            <p:spPr>
              <a:xfrm>
                <a:off x="3454818" y="3694377"/>
                <a:ext cx="387538" cy="339332"/>
              </a:xfrm>
              <a:prstGeom prst="line">
                <a:avLst/>
              </a:prstGeom>
            </p:spPr>
            <p:style>
              <a:lnRef idx="1">
                <a:schemeClr val="dk1"/>
              </a:lnRef>
              <a:fillRef idx="0">
                <a:schemeClr val="dk1"/>
              </a:fillRef>
              <a:effectRef idx="0">
                <a:schemeClr val="dk1"/>
              </a:effectRef>
              <a:fontRef idx="minor">
                <a:schemeClr val="tx1"/>
              </a:fontRef>
            </p:style>
          </p:cxnSp>
          <p:sp useBgFill="1">
            <p:nvSpPr>
              <p:cNvPr id="119" name="Rectangle 118"/>
              <p:cNvSpPr/>
              <p:nvPr/>
            </p:nvSpPr>
            <p:spPr>
              <a:xfrm>
                <a:off x="2794268" y="3512665"/>
                <a:ext cx="509553" cy="119660"/>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800" dirty="0" smtClean="0"/>
                  <a:t>Single-order</a:t>
                </a:r>
                <a:endParaRPr lang="en-US" sz="800" dirty="0"/>
              </a:p>
            </p:txBody>
          </p:sp>
          <p:sp useBgFill="1">
            <p:nvSpPr>
              <p:cNvPr id="121" name="Rectangle 120"/>
              <p:cNvSpPr/>
              <p:nvPr/>
            </p:nvSpPr>
            <p:spPr>
              <a:xfrm rot="18035578">
                <a:off x="3349850" y="3185616"/>
                <a:ext cx="454382" cy="139809"/>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800" dirty="0" smtClean="0"/>
                  <a:t>Outside Supply</a:t>
                </a:r>
                <a:endParaRPr lang="en-US" sz="800" dirty="0"/>
              </a:p>
            </p:txBody>
          </p:sp>
          <p:sp useBgFill="1">
            <p:nvSpPr>
              <p:cNvPr id="123" name="Rectangle 122"/>
              <p:cNvSpPr/>
              <p:nvPr/>
            </p:nvSpPr>
            <p:spPr>
              <a:xfrm rot="2706721">
                <a:off x="3517708" y="3709074"/>
                <a:ext cx="382009" cy="139809"/>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800" dirty="0" smtClean="0"/>
                  <a:t>Inside Supply</a:t>
                </a:r>
                <a:endParaRPr lang="en-US" sz="600" dirty="0"/>
              </a:p>
            </p:txBody>
          </p:sp>
          <p:sp useBgFill="1">
            <p:nvSpPr>
              <p:cNvPr id="101" name="Rectangle 100"/>
              <p:cNvSpPr/>
              <p:nvPr/>
            </p:nvSpPr>
            <p:spPr>
              <a:xfrm rot="20514236">
                <a:off x="4597698" y="3021046"/>
                <a:ext cx="244896" cy="131983"/>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800" dirty="0"/>
                  <a:t>CLT</a:t>
                </a:r>
              </a:p>
            </p:txBody>
          </p:sp>
          <p:sp useBgFill="1">
            <p:nvSpPr>
              <p:cNvPr id="102" name="Rectangle 101"/>
              <p:cNvSpPr/>
              <p:nvPr/>
            </p:nvSpPr>
            <p:spPr>
              <a:xfrm rot="1031027">
                <a:off x="4742075" y="3189845"/>
                <a:ext cx="176191" cy="131983"/>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800" dirty="0"/>
                  <a:t>VLT</a:t>
                </a:r>
              </a:p>
            </p:txBody>
          </p:sp>
          <p:sp useBgFill="1">
            <p:nvSpPr>
              <p:cNvPr id="103" name="Rectangle 102"/>
              <p:cNvSpPr/>
              <p:nvPr/>
            </p:nvSpPr>
            <p:spPr>
              <a:xfrm rot="20388371">
                <a:off x="4078201" y="2733756"/>
                <a:ext cx="194236" cy="131983"/>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800" dirty="0"/>
                  <a:t>C</a:t>
                </a:r>
                <a:r>
                  <a:rPr lang="en-US" sz="800" dirty="0" smtClean="0"/>
                  <a:t>D</a:t>
                </a:r>
                <a:endParaRPr lang="en-US" sz="800" dirty="0"/>
              </a:p>
            </p:txBody>
          </p:sp>
          <p:sp useBgFill="1">
            <p:nvSpPr>
              <p:cNvPr id="104" name="Rectangle 103"/>
              <p:cNvSpPr/>
              <p:nvPr/>
            </p:nvSpPr>
            <p:spPr>
              <a:xfrm rot="19407707">
                <a:off x="3954976" y="3726719"/>
                <a:ext cx="291286" cy="131983"/>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800" dirty="0"/>
                  <a:t>C</a:t>
                </a:r>
                <a:r>
                  <a:rPr lang="en-US" sz="800" dirty="0" smtClean="0"/>
                  <a:t>D</a:t>
                </a:r>
                <a:endParaRPr lang="en-US" sz="800" dirty="0"/>
              </a:p>
            </p:txBody>
          </p:sp>
          <p:sp useBgFill="1">
            <p:nvSpPr>
              <p:cNvPr id="105" name="Rectangle 104"/>
              <p:cNvSpPr/>
              <p:nvPr/>
            </p:nvSpPr>
            <p:spPr>
              <a:xfrm rot="2170057">
                <a:off x="4129314" y="2998822"/>
                <a:ext cx="244896" cy="131983"/>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800" dirty="0"/>
                  <a:t>V</a:t>
                </a:r>
                <a:r>
                  <a:rPr lang="en-US" sz="800" dirty="0" smtClean="0"/>
                  <a:t>D</a:t>
                </a:r>
                <a:endParaRPr lang="en-US" sz="800" dirty="0"/>
              </a:p>
            </p:txBody>
          </p:sp>
          <p:sp useBgFill="1">
            <p:nvSpPr>
              <p:cNvPr id="106" name="Rectangle 105"/>
              <p:cNvSpPr/>
              <p:nvPr/>
            </p:nvSpPr>
            <p:spPr>
              <a:xfrm rot="1236733">
                <a:off x="4108877" y="4011151"/>
                <a:ext cx="244896" cy="131983"/>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800" dirty="0"/>
                  <a:t>V</a:t>
                </a:r>
                <a:r>
                  <a:rPr lang="en-US" sz="800" dirty="0" smtClean="0"/>
                  <a:t>D</a:t>
                </a:r>
                <a:endParaRPr lang="en-US" sz="800" dirty="0"/>
              </a:p>
            </p:txBody>
          </p:sp>
        </p:grpSp>
      </p:grpSp>
    </p:spTree>
    <p:extLst>
      <p:ext uri="{BB962C8B-B14F-4D97-AF65-F5344CB8AC3E}">
        <p14:creationId xmlns:p14="http://schemas.microsoft.com/office/powerpoint/2010/main" val="413477735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60</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43815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Formulation-1</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mc:AlternateContent xmlns:mc="http://schemas.openxmlformats.org/markup-compatibility/2006" xmlns:a14="http://schemas.microsoft.com/office/drawing/2010/main">
        <mc:Choice Requires="a14">
          <p:sp>
            <p:nvSpPr>
              <p:cNvPr id="12" name="TextBox 11"/>
              <p:cNvSpPr txBox="1"/>
              <p:nvPr/>
            </p:nvSpPr>
            <p:spPr>
              <a:xfrm>
                <a:off x="533400" y="1047750"/>
                <a:ext cx="8458200" cy="1323439"/>
              </a:xfrm>
              <a:prstGeom prst="rect">
                <a:avLst/>
              </a:prstGeom>
              <a:noFill/>
            </p:spPr>
            <p:txBody>
              <a:bodyPr wrap="square" rtlCol="0">
                <a:spAutoFit/>
              </a:bodyPr>
              <a:lstStyle/>
              <a:p>
                <a:pPr algn="just"/>
                <a:r>
                  <a:rPr lang="en-US" sz="2000" dirty="0" smtClean="0">
                    <a:ea typeface="Cambria Math" panose="02040503050406030204" pitchFamily="18" charset="0"/>
                  </a:rPr>
                  <a:t>Example: Let us assume that, for the given item, demand is normal with mean of 100 (</a:t>
                </a:r>
                <a:r>
                  <a:rPr lang="el-GR" sz="2000" dirty="0" smtClean="0">
                    <a:ea typeface="Cambria Math" panose="02040503050406030204" pitchFamily="18" charset="0"/>
                  </a:rPr>
                  <a:t>μ</a:t>
                </a:r>
                <a:r>
                  <a:rPr lang="en-US" sz="2000" dirty="0" smtClean="0">
                    <a:ea typeface="Cambria Math" panose="02040503050406030204" pitchFamily="18" charset="0"/>
                  </a:rPr>
                  <a:t>) and standard deviation of 20 (</a:t>
                </a:r>
                <a:r>
                  <a:rPr lang="el-GR" sz="2000" dirty="0" smtClean="0">
                    <a:ea typeface="Cambria Math" panose="02040503050406030204" pitchFamily="18" charset="0"/>
                  </a:rPr>
                  <a:t>σ</a:t>
                </a:r>
                <a:r>
                  <a:rPr lang="en-US" sz="2000" dirty="0" smtClean="0">
                    <a:ea typeface="Cambria Math" panose="020405030504060302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rPr>
                      <m:t>𝑐</m:t>
                    </m:r>
                  </m:oMath>
                </a14:m>
                <a:r>
                  <a:rPr lang="en-US" sz="2000" dirty="0" smtClean="0">
                    <a:ea typeface="Cambria Math" panose="02040503050406030204" pitchFamily="18" charset="0"/>
                  </a:rPr>
                  <a:t> = 100,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𝐶</m:t>
                        </m:r>
                      </m:e>
                      <m:sub>
                        <m:r>
                          <a:rPr lang="en-US" sz="2000" i="1">
                            <a:latin typeface="Cambria Math" panose="02040503050406030204" pitchFamily="18" charset="0"/>
                            <a:ea typeface="Cambria Math" panose="02040503050406030204" pitchFamily="18" charset="0"/>
                          </a:rPr>
                          <m:t>𝑢</m:t>
                        </m:r>
                      </m:sub>
                    </m:sSub>
                  </m:oMath>
                </a14:m>
                <a:r>
                  <a:rPr lang="en-US" sz="2000" dirty="0" smtClean="0">
                    <a:ea typeface="Cambria Math" panose="02040503050406030204" pitchFamily="18" charset="0"/>
                  </a:rPr>
                  <a:t> = 1,000,</a:t>
                </a:r>
              </a:p>
              <a:p>
                <a:pPr algn="just"/>
                <a:endParaRPr lang="en-US" sz="2000" dirty="0">
                  <a:ea typeface="Cambria Math" panose="02040503050406030204" pitchFamily="18" charset="0"/>
                </a:endParaRPr>
              </a:p>
              <a:p>
                <a:pPr algn="just"/>
                <a:endParaRPr lang="en-US" sz="2000" dirty="0" smtClean="0">
                  <a:ea typeface="Cambria Math" panose="02040503050406030204" pitchFamily="18"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533400" y="1047750"/>
                <a:ext cx="8458200" cy="1323439"/>
              </a:xfrm>
              <a:prstGeom prst="rect">
                <a:avLst/>
              </a:prstGeom>
              <a:blipFill rotWithShape="0">
                <a:blip r:embed="rId3"/>
                <a:stretch>
                  <a:fillRect l="-793" t="-2765" r="-7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200400" y="1885950"/>
                <a:ext cx="2144048" cy="393441"/>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1000−100</m:t>
                        </m:r>
                      </m:num>
                      <m:den>
                        <m:r>
                          <a:rPr lang="en-US" b="0" i="1" smtClean="0">
                            <a:latin typeface="Cambria Math" panose="02040503050406030204" pitchFamily="18" charset="0"/>
                          </a:rPr>
                          <m:t>1000</m:t>
                        </m:r>
                      </m:den>
                    </m:f>
                  </m:oMath>
                </a14:m>
                <a:r>
                  <a:rPr lang="en-US" dirty="0" smtClean="0"/>
                  <a:t> = 0.9</a:t>
                </a:r>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3200400" y="1885950"/>
                <a:ext cx="2144048" cy="393441"/>
              </a:xfrm>
              <a:prstGeom prst="rect">
                <a:avLst/>
              </a:prstGeom>
              <a:blipFill>
                <a:blip r:embed="rId4"/>
                <a:stretch>
                  <a:fillRect l="-3693" t="-4615" r="-5682" b="-2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533400" y="2569232"/>
                <a:ext cx="8458200" cy="1323439"/>
              </a:xfrm>
              <a:prstGeom prst="rect">
                <a:avLst/>
              </a:prstGeom>
              <a:noFill/>
            </p:spPr>
            <p:txBody>
              <a:bodyPr wrap="square" rtlCol="0">
                <a:spAutoFit/>
              </a:bodyPr>
              <a:lstStyle/>
              <a:p>
                <a:pPr algn="just"/>
                <a:r>
                  <a:rPr lang="en-US" sz="2000" dirty="0" smtClean="0">
                    <a:ea typeface="Cambria Math" panose="02040503050406030204" pitchFamily="18" charset="0"/>
                  </a:rPr>
                  <a:t>Reference to a standard normal distribution table, we get a value of z = 1.28 against </a:t>
                </a:r>
                <a14:m>
                  <m:oMath xmlns:m="http://schemas.openxmlformats.org/officeDocument/2006/math">
                    <m:r>
                      <a:rPr lang="en-US" sz="2000" i="1">
                        <a:latin typeface="Cambria Math" panose="02040503050406030204" pitchFamily="18" charset="0"/>
                      </a:rPr>
                      <m:t>𝐹</m:t>
                    </m:r>
                    <m:d>
                      <m:dPr>
                        <m:ctrlPr>
                          <a:rPr lang="en-US" sz="2000" i="1">
                            <a:latin typeface="Cambria Math" panose="02040503050406030204" pitchFamily="18" charset="0"/>
                          </a:rPr>
                        </m:ctrlPr>
                      </m:dPr>
                      <m:e>
                        <m:r>
                          <a:rPr lang="en-US" sz="2000" i="1">
                            <a:latin typeface="Cambria Math" panose="02040503050406030204" pitchFamily="18" charset="0"/>
                          </a:rPr>
                          <m:t>𝑥</m:t>
                        </m:r>
                      </m:e>
                    </m:d>
                  </m:oMath>
                </a14:m>
                <a:r>
                  <a:rPr lang="en-US" sz="2000" dirty="0" smtClean="0">
                    <a:ea typeface="Cambria Math" panose="02040503050406030204" pitchFamily="18" charset="0"/>
                  </a:rPr>
                  <a:t> = 0.90. Hence, order quantity, </a:t>
                </a:r>
                <a:endParaRPr lang="en-US" sz="2000" i="1" dirty="0" smtClean="0">
                  <a:latin typeface="Cambria Math" panose="02040503050406030204" pitchFamily="18" charset="0"/>
                  <a:ea typeface="Cambria Math" panose="02040503050406030204" pitchFamily="18" charset="0"/>
                </a:endParaRPr>
              </a:p>
              <a:p>
                <a:pPr algn="just"/>
                <a14:m>
                  <m:oMath xmlns:m="http://schemas.openxmlformats.org/officeDocument/2006/math">
                    <m:r>
                      <a:rPr lang="en-US" sz="2000" b="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𝑥</m:t>
                    </m:r>
                  </m:oMath>
                </a14:m>
                <a:r>
                  <a:rPr lang="en-US" sz="2000" dirty="0" smtClean="0">
                    <a:ea typeface="Cambria Math" panose="02040503050406030204" pitchFamily="18" charset="0"/>
                  </a:rPr>
                  <a:t> = </a:t>
                </a:r>
                <a:r>
                  <a:rPr lang="el-GR" sz="2000" dirty="0" smtClean="0">
                    <a:ea typeface="Cambria Math" panose="02040503050406030204" pitchFamily="18" charset="0"/>
                  </a:rPr>
                  <a:t>μ</a:t>
                </a:r>
                <a:r>
                  <a:rPr lang="en-US" sz="2000" dirty="0" smtClean="0">
                    <a:ea typeface="Cambria Math" panose="02040503050406030204" pitchFamily="18" charset="0"/>
                  </a:rPr>
                  <a:t> + z.</a:t>
                </a:r>
                <a:r>
                  <a:rPr lang="el-GR" sz="2000" dirty="0" smtClean="0">
                    <a:ea typeface="Cambria Math" panose="02040503050406030204" pitchFamily="18" charset="0"/>
                  </a:rPr>
                  <a:t>σ</a:t>
                </a:r>
                <a:endParaRPr lang="en-US" sz="2000" dirty="0" smtClean="0">
                  <a:ea typeface="Cambria Math" panose="02040503050406030204" pitchFamily="18" charset="0"/>
                </a:endParaRPr>
              </a:p>
              <a:p>
                <a:pPr algn="just"/>
                <a:r>
                  <a:rPr lang="en-US" sz="2000" dirty="0" smtClean="0">
                    <a:ea typeface="Cambria Math" panose="02040503050406030204" pitchFamily="18" charset="0"/>
                  </a:rPr>
                  <a:t>	= 100 + 1.28 × 20 = 125.6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oMath>
                </a14:m>
                <a:r>
                  <a:rPr lang="en-US" sz="2000" dirty="0" smtClean="0">
                    <a:ea typeface="Cambria Math" panose="02040503050406030204" pitchFamily="18" charset="0"/>
                  </a:rPr>
                  <a:t> 126</a:t>
                </a:r>
              </a:p>
            </p:txBody>
          </p:sp>
        </mc:Choice>
        <mc:Fallback xmlns="">
          <p:sp>
            <p:nvSpPr>
              <p:cNvPr id="15" name="TextBox 14"/>
              <p:cNvSpPr txBox="1">
                <a:spLocks noRot="1" noChangeAspect="1" noMove="1" noResize="1" noEditPoints="1" noAdjustHandles="1" noChangeArrowheads="1" noChangeShapeType="1" noTextEdit="1"/>
              </p:cNvSpPr>
              <p:nvPr/>
            </p:nvSpPr>
            <p:spPr>
              <a:xfrm>
                <a:off x="533400" y="2569232"/>
                <a:ext cx="8458200" cy="1323439"/>
              </a:xfrm>
              <a:prstGeom prst="rect">
                <a:avLst/>
              </a:prstGeom>
              <a:blipFill>
                <a:blip r:embed="rId5"/>
                <a:stretch>
                  <a:fillRect l="-793" t="-2294" r="-721" b="-6881"/>
                </a:stretch>
              </a:blipFill>
            </p:spPr>
            <p:txBody>
              <a:bodyPr/>
              <a:lstStyle/>
              <a:p>
                <a:r>
                  <a:rPr lang="en-US">
                    <a:noFill/>
                  </a:rPr>
                  <a:t> </a:t>
                </a:r>
              </a:p>
            </p:txBody>
          </p:sp>
        </mc:Fallback>
      </mc:AlternateContent>
    </p:spTree>
    <p:extLst>
      <p:ext uri="{BB962C8B-B14F-4D97-AF65-F5344CB8AC3E}">
        <p14:creationId xmlns:p14="http://schemas.microsoft.com/office/powerpoint/2010/main" val="284583065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61</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43815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Formulation-2</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mc:AlternateContent xmlns:mc="http://schemas.openxmlformats.org/markup-compatibility/2006" xmlns:a14="http://schemas.microsoft.com/office/drawing/2010/main">
        <mc:Choice Requires="a14">
          <p:sp>
            <p:nvSpPr>
              <p:cNvPr id="12" name="TextBox 11"/>
              <p:cNvSpPr txBox="1"/>
              <p:nvPr/>
            </p:nvSpPr>
            <p:spPr>
              <a:xfrm>
                <a:off x="533400" y="1047750"/>
                <a:ext cx="8458200" cy="2554545"/>
              </a:xfrm>
              <a:prstGeom prst="rect">
                <a:avLst/>
              </a:prstGeom>
              <a:noFill/>
            </p:spPr>
            <p:txBody>
              <a:bodyPr wrap="square" rtlCol="0">
                <a:spAutoFit/>
              </a:bodyPr>
              <a:lstStyle/>
              <a:p>
                <a:pPr algn="just"/>
                <a:r>
                  <a:rPr lang="en-US" sz="2000" dirty="0" smtClean="0">
                    <a:ea typeface="Cambria Math" panose="02040503050406030204" pitchFamily="18" charset="0"/>
                  </a:rPr>
                  <a:t>Given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𝐾</m:t>
                        </m:r>
                      </m:e>
                      <m:sub>
                        <m:r>
                          <a:rPr lang="en-US" sz="2000" b="0" i="1" smtClean="0">
                            <a:latin typeface="Cambria Math" panose="02040503050406030204" pitchFamily="18" charset="0"/>
                            <a:ea typeface="Cambria Math" panose="02040503050406030204" pitchFamily="18" charset="0"/>
                          </a:rPr>
                          <m:t>𝑜</m:t>
                        </m:r>
                      </m:sub>
                    </m:sSub>
                  </m:oMath>
                </a14:m>
                <a:r>
                  <a:rPr lang="en-US" sz="2000" dirty="0" smtClean="0">
                    <a:ea typeface="Cambria Math" panose="02040503050406030204" pitchFamily="18" charset="0"/>
                  </a:rPr>
                  <a:t>= opportunity cost of one unit of overstock,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𝐾</m:t>
                        </m:r>
                      </m:e>
                      <m:sub>
                        <m:r>
                          <a:rPr lang="en-US" sz="2000" i="1">
                            <a:latin typeface="Cambria Math" panose="02040503050406030204" pitchFamily="18" charset="0"/>
                            <a:ea typeface="Cambria Math" panose="02040503050406030204" pitchFamily="18" charset="0"/>
                          </a:rPr>
                          <m:t>𝑢</m:t>
                        </m:r>
                      </m:sub>
                    </m:sSub>
                  </m:oMath>
                </a14:m>
                <a:r>
                  <a:rPr lang="en-US" sz="2000" dirty="0">
                    <a:ea typeface="Cambria Math" panose="02040503050406030204" pitchFamily="18" charset="0"/>
                  </a:rPr>
                  <a:t>= opportunity cost of one unit of </a:t>
                </a:r>
                <a:r>
                  <a:rPr lang="en-US" sz="2000" dirty="0" smtClean="0">
                    <a:ea typeface="Cambria Math" panose="02040503050406030204" pitchFamily="18" charset="0"/>
                  </a:rPr>
                  <a:t>understock, order quantity is </a:t>
                </a:r>
                <a14:m>
                  <m:oMath xmlns:m="http://schemas.openxmlformats.org/officeDocument/2006/math">
                    <m:r>
                      <a:rPr lang="en-US" sz="2000" i="1">
                        <a:latin typeface="Cambria Math" panose="02040503050406030204" pitchFamily="18" charset="0"/>
                        <a:ea typeface="Cambria Math" panose="02040503050406030204" pitchFamily="18" charset="0"/>
                      </a:rPr>
                      <m:t>𝑥</m:t>
                    </m:r>
                    <m:r>
                      <a:rPr lang="en-US" sz="2000" b="0" i="0" smtClean="0">
                        <a:latin typeface="Cambria Math" panose="02040503050406030204" pitchFamily="18" charset="0"/>
                        <a:ea typeface="Cambria Math" panose="02040503050406030204" pitchFamily="18" charset="0"/>
                      </a:rPr>
                      <m:t>, </m:t>
                    </m:r>
                  </m:oMath>
                </a14:m>
                <a:r>
                  <a:rPr lang="en-US" sz="2000" dirty="0" smtClean="0">
                    <a:ea typeface="Cambria Math" panose="02040503050406030204" pitchFamily="18" charset="0"/>
                  </a:rPr>
                  <a:t>and </a:t>
                </a:r>
                <a14:m>
                  <m:oMath xmlns:m="http://schemas.openxmlformats.org/officeDocument/2006/math">
                    <m:r>
                      <a:rPr lang="en-US" sz="2000" b="0" i="1" smtClean="0">
                        <a:latin typeface="Cambria Math" panose="02040503050406030204" pitchFamily="18" charset="0"/>
                        <a:ea typeface="Cambria Math" panose="02040503050406030204" pitchFamily="18" charset="0"/>
                      </a:rPr>
                      <m:t>𝑦</m:t>
                    </m:r>
                  </m:oMath>
                </a14:m>
                <a:r>
                  <a:rPr lang="en-US" sz="2000" dirty="0" smtClean="0">
                    <a:ea typeface="Cambria Math" panose="02040503050406030204" pitchFamily="18" charset="0"/>
                  </a:rPr>
                  <a:t> is the demand with its probability density function </a:t>
                </a:r>
                <a14:m>
                  <m:oMath xmlns:m="http://schemas.openxmlformats.org/officeDocument/2006/math">
                    <m:r>
                      <a:rPr lang="en-US" sz="2000" i="1">
                        <a:latin typeface="Cambria Math" panose="02040503050406030204" pitchFamily="18" charset="0"/>
                        <a:ea typeface="Cambria Math" panose="02040503050406030204" pitchFamily="18" charset="0"/>
                      </a:rPr>
                      <m:t>𝑓</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𝑦</m:t>
                    </m:r>
                    <m:r>
                      <a:rPr lang="en-US" sz="2000" i="1">
                        <a:latin typeface="Cambria Math" panose="02040503050406030204" pitchFamily="18" charset="0"/>
                        <a:ea typeface="Cambria Math" panose="02040503050406030204" pitchFamily="18" charset="0"/>
                      </a:rPr>
                      <m:t>)</m:t>
                    </m:r>
                  </m:oMath>
                </a14:m>
                <a:r>
                  <a:rPr lang="en-US" sz="2000" dirty="0" smtClean="0">
                    <a:ea typeface="Cambria Math" panose="02040503050406030204" pitchFamily="18" charset="0"/>
                  </a:rPr>
                  <a:t>, the expected relevant cost for ordering </a:t>
                </a:r>
                <a14:m>
                  <m:oMath xmlns:m="http://schemas.openxmlformats.org/officeDocument/2006/math">
                    <m:r>
                      <a:rPr lang="en-US" sz="2000" i="1">
                        <a:latin typeface="Cambria Math" panose="02040503050406030204" pitchFamily="18" charset="0"/>
                        <a:ea typeface="Cambria Math" panose="02040503050406030204" pitchFamily="18" charset="0"/>
                      </a:rPr>
                      <m:t>𝑥</m:t>
                    </m:r>
                  </m:oMath>
                </a14:m>
                <a:r>
                  <a:rPr lang="en-US" sz="2000" dirty="0" smtClean="0">
                    <a:ea typeface="Cambria Math" panose="02040503050406030204" pitchFamily="18" charset="0"/>
                  </a:rPr>
                  <a:t> units is given by</a:t>
                </a:r>
              </a:p>
              <a:p>
                <a:pPr algn="just"/>
                <a:endParaRPr lang="en-US" sz="2000" dirty="0">
                  <a:ea typeface="Cambria Math" panose="02040503050406030204" pitchFamily="18" charset="0"/>
                </a:endParaRPr>
              </a:p>
              <a:p>
                <a:pPr algn="just"/>
                <a:endParaRPr lang="en-US" sz="2000" dirty="0">
                  <a:ea typeface="Cambria Math" panose="02040503050406030204" pitchFamily="18" charset="0"/>
                </a:endParaRPr>
              </a:p>
              <a:p>
                <a:pPr algn="just"/>
                <a:r>
                  <a:rPr lang="en-US" sz="2000" dirty="0">
                    <a:ea typeface="Cambria Math" panose="02040503050406030204" pitchFamily="18" charset="0"/>
                  </a:rPr>
                  <a:t>Taking the first derivative with respect to </a:t>
                </a:r>
                <a14:m>
                  <m:oMath xmlns:m="http://schemas.openxmlformats.org/officeDocument/2006/math">
                    <m:r>
                      <a:rPr lang="en-US" sz="2000" i="1">
                        <a:latin typeface="Cambria Math" panose="02040503050406030204" pitchFamily="18" charset="0"/>
                        <a:ea typeface="Cambria Math" panose="02040503050406030204" pitchFamily="18" charset="0"/>
                      </a:rPr>
                      <m:t>𝑥</m:t>
                    </m:r>
                  </m:oMath>
                </a14:m>
                <a:r>
                  <a:rPr lang="en-US" sz="2000" dirty="0">
                    <a:ea typeface="Cambria Math" panose="02040503050406030204" pitchFamily="18" charset="0"/>
                  </a:rPr>
                  <a:t> (decision variable) and setting it to </a:t>
                </a:r>
                <a:r>
                  <a:rPr lang="en-US" sz="2000" dirty="0" smtClean="0">
                    <a:ea typeface="Cambria Math" panose="02040503050406030204" pitchFamily="18" charset="0"/>
                  </a:rPr>
                  <a:t>zero for minimization of expected cost, we get</a:t>
                </a:r>
                <a:endParaRPr lang="en-US" sz="2000" dirty="0">
                  <a:ea typeface="Cambria Math" panose="02040503050406030204" pitchFamily="18"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533400" y="1047750"/>
                <a:ext cx="8458200" cy="2554545"/>
              </a:xfrm>
              <a:prstGeom prst="rect">
                <a:avLst/>
              </a:prstGeom>
              <a:blipFill>
                <a:blip r:embed="rId3"/>
                <a:stretch>
                  <a:fillRect l="-793" t="-1432" r="-721" b="-33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581400" y="3682614"/>
                <a:ext cx="1704826" cy="5654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𝐾</m:t>
                              </m:r>
                            </m:e>
                            <m:sub>
                              <m:r>
                                <a:rPr lang="en-US" i="1">
                                  <a:latin typeface="Cambria Math" panose="02040503050406030204" pitchFamily="18" charset="0"/>
                                  <a:ea typeface="Cambria Math" panose="02040503050406030204" pitchFamily="18" charset="0"/>
                                </a:rPr>
                                <m:t>𝑢</m:t>
                              </m:r>
                            </m:sub>
                          </m:sSub>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𝐾</m:t>
                              </m:r>
                            </m:e>
                            <m:sub>
                              <m:r>
                                <a:rPr lang="en-US" i="1">
                                  <a:latin typeface="Cambria Math" panose="02040503050406030204" pitchFamily="18" charset="0"/>
                                  <a:ea typeface="Cambria Math" panose="02040503050406030204" pitchFamily="18" charset="0"/>
                                </a:rPr>
                                <m:t>𝑜</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𝐾</m:t>
                              </m:r>
                            </m:e>
                            <m:sub>
                              <m:r>
                                <a:rPr lang="en-US" i="1">
                                  <a:latin typeface="Cambria Math" panose="02040503050406030204" pitchFamily="18" charset="0"/>
                                  <a:ea typeface="Cambria Math" panose="02040503050406030204" pitchFamily="18" charset="0"/>
                                </a:rPr>
                                <m:t>𝑢</m:t>
                              </m:r>
                            </m:sub>
                          </m:sSub>
                        </m:den>
                      </m:f>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3581400" y="3682614"/>
                <a:ext cx="1704826" cy="565476"/>
              </a:xfrm>
              <a:prstGeom prst="rect">
                <a:avLst/>
              </a:prstGeom>
              <a:blipFill>
                <a:blip r:embed="rId4"/>
                <a:stretch>
                  <a:fillRect/>
                </a:stretch>
              </a:blipFill>
            </p:spPr>
            <p:txBody>
              <a:bodyPr/>
              <a:lstStyle/>
              <a:p>
                <a:r>
                  <a:rPr lang="en-US">
                    <a:noFill/>
                  </a:rPr>
                  <a:t> </a:t>
                </a:r>
              </a:p>
            </p:txBody>
          </p:sp>
        </mc:Fallback>
      </mc:AlternateContent>
      <p:pic>
        <p:nvPicPr>
          <p:cNvPr id="4" name="Picture 3"/>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14600" y="2266950"/>
            <a:ext cx="4972050" cy="554677"/>
          </a:xfrm>
          <a:prstGeom prst="rect">
            <a:avLst/>
          </a:prstGeom>
        </p:spPr>
      </p:pic>
    </p:spTree>
    <p:extLst>
      <p:ext uri="{BB962C8B-B14F-4D97-AF65-F5344CB8AC3E}">
        <p14:creationId xmlns:p14="http://schemas.microsoft.com/office/powerpoint/2010/main" val="246809213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62</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43815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Formulation-2</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mc:AlternateContent xmlns:mc="http://schemas.openxmlformats.org/markup-compatibility/2006" xmlns:a14="http://schemas.microsoft.com/office/drawing/2010/main">
        <mc:Choice Requires="a14">
          <p:sp>
            <p:nvSpPr>
              <p:cNvPr id="12" name="TextBox 11"/>
              <p:cNvSpPr txBox="1"/>
              <p:nvPr/>
            </p:nvSpPr>
            <p:spPr>
              <a:xfrm>
                <a:off x="533400" y="1047750"/>
                <a:ext cx="8458200" cy="255454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ea typeface="Cambria Math" panose="02040503050406030204" pitchFamily="18" charset="0"/>
                  </a:rPr>
                  <a:t>Since both the formulations refer to the same problem, the relationship between opportunity costs and total costs are given as</a:t>
                </a:r>
              </a:p>
              <a:p>
                <a:pPr marL="2519363" lvl="8"/>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𝐾</m:t>
                        </m:r>
                      </m:e>
                      <m:sub>
                        <m:r>
                          <a:rPr lang="en-US" sz="2000" b="0" i="1" smtClean="0">
                            <a:latin typeface="Cambria Math" panose="02040503050406030204" pitchFamily="18" charset="0"/>
                            <a:ea typeface="Cambria Math" panose="02040503050406030204" pitchFamily="18" charset="0"/>
                          </a:rPr>
                          <m:t>𝑜</m:t>
                        </m:r>
                      </m:sub>
                    </m:sSub>
                  </m:oMath>
                </a14:m>
                <a:r>
                  <a:rPr lang="en-US" sz="2000" dirty="0" smtClean="0">
                    <a:ea typeface="Cambria Math" panose="020405030504060302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rPr>
                      <m:t>𝑐</m:t>
                    </m:r>
                  </m:oMath>
                </a14:m>
                <a:endParaRPr lang="en-US" sz="2000" b="0" i="1" dirty="0" smtClean="0">
                  <a:latin typeface="Cambria Math" panose="02040503050406030204" pitchFamily="18" charset="0"/>
                  <a:ea typeface="Cambria Math" panose="02040503050406030204" pitchFamily="18" charset="0"/>
                </a:endParaRPr>
              </a:p>
              <a:p>
                <a:pPr marL="2519363" lvl="8"/>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𝐾</m:t>
                        </m:r>
                      </m:e>
                      <m:sub>
                        <m:r>
                          <a:rPr lang="en-US" sz="2000" b="0" i="1" smtClean="0">
                            <a:latin typeface="Cambria Math" panose="02040503050406030204" pitchFamily="18" charset="0"/>
                            <a:ea typeface="Cambria Math" panose="02040503050406030204" pitchFamily="18" charset="0"/>
                          </a:rPr>
                          <m:t>𝑢</m:t>
                        </m:r>
                      </m:sub>
                    </m:sSub>
                  </m:oMath>
                </a14:m>
                <a:r>
                  <a:rPr lang="en-US" sz="2000" dirty="0" smtClean="0">
                    <a:ea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𝐶</m:t>
                        </m:r>
                      </m:e>
                      <m:sub>
                        <m:r>
                          <a:rPr lang="en-US" sz="2000" i="1">
                            <a:latin typeface="Cambria Math" panose="02040503050406030204" pitchFamily="18" charset="0"/>
                            <a:ea typeface="Cambria Math" panose="02040503050406030204" pitchFamily="18" charset="0"/>
                          </a:rPr>
                          <m:t>𝑢</m:t>
                        </m:r>
                      </m:sub>
                    </m:sSub>
                  </m:oMath>
                </a14:m>
                <a:r>
                  <a:rPr lang="en-US" sz="2000" dirty="0" smtClean="0">
                    <a:ea typeface="Cambria Math" panose="020405030504060302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rPr>
                      <m:t>𝑐</m:t>
                    </m:r>
                  </m:oMath>
                </a14:m>
                <a:endParaRPr lang="en-US" sz="2000" dirty="0" smtClean="0">
                  <a:ea typeface="Cambria Math" panose="02040503050406030204" pitchFamily="18" charset="0"/>
                </a:endParaRPr>
              </a:p>
              <a:p>
                <a:pPr marL="341313" lvl="7" indent="-341313">
                  <a:buFont typeface="Arial" panose="020B0604020202020204" pitchFamily="34" charset="0"/>
                  <a:buChar char="•"/>
                </a:pPr>
                <a:r>
                  <a:rPr lang="en-US" sz="2000" dirty="0" smtClean="0">
                    <a:ea typeface="Cambria Math" panose="02040503050406030204" pitchFamily="18" charset="0"/>
                  </a:rPr>
                  <a:t>Other costs, as considered relevant, can also be considered in problem formulation. For example, if we consider a salvage value,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𝐶</m:t>
                        </m:r>
                      </m:e>
                      <m:sub>
                        <m:r>
                          <a:rPr lang="en-US" sz="2000" b="0" i="1" smtClean="0">
                            <a:latin typeface="Cambria Math" panose="02040503050406030204" pitchFamily="18" charset="0"/>
                            <a:ea typeface="Cambria Math" panose="02040503050406030204" pitchFamily="18" charset="0"/>
                          </a:rPr>
                          <m:t>𝑠</m:t>
                        </m:r>
                      </m:sub>
                    </m:sSub>
                  </m:oMath>
                </a14:m>
                <a:r>
                  <a:rPr lang="en-US" sz="2000" dirty="0" smtClean="0">
                    <a:ea typeface="Cambria Math" panose="02040503050406030204" pitchFamily="18" charset="0"/>
                  </a:rPr>
                  <a:t> per unit unused or unsold, the expected cost equation becomes</a:t>
                </a:r>
                <a:endParaRPr lang="en-US" sz="2000" dirty="0">
                  <a:ea typeface="Cambria Math" panose="02040503050406030204" pitchFamily="18" charset="0"/>
                </a:endParaRPr>
              </a:p>
              <a:p>
                <a:pPr lvl="7" algn="just"/>
                <a:endParaRPr lang="en-US" sz="2000" dirty="0">
                  <a:ea typeface="Cambria Math" panose="02040503050406030204" pitchFamily="18"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533400" y="1047750"/>
                <a:ext cx="8458200" cy="2554545"/>
              </a:xfrm>
              <a:prstGeom prst="rect">
                <a:avLst/>
              </a:prstGeom>
              <a:blipFill rotWithShape="0">
                <a:blip r:embed="rId3"/>
                <a:stretch>
                  <a:fillRect l="-649" t="-1432" r="-721"/>
                </a:stretch>
              </a:blipFill>
            </p:spPr>
            <p:txBody>
              <a:bodyPr/>
              <a:lstStyle/>
              <a:p>
                <a:r>
                  <a:rPr lang="en-US">
                    <a:noFill/>
                  </a:rPr>
                  <a:t> </a:t>
                </a:r>
              </a:p>
            </p:txBody>
          </p:sp>
        </mc:Fallback>
      </mc:AlternateContent>
      <p:pic>
        <p:nvPicPr>
          <p:cNvPr id="2" name="Picture 1"/>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981200" y="3369774"/>
            <a:ext cx="5325112" cy="547688"/>
          </a:xfrm>
          <a:prstGeom prst="rect">
            <a:avLst/>
          </a:prstGeom>
        </p:spPr>
      </p:pic>
    </p:spTree>
    <p:extLst>
      <p:ext uri="{BB962C8B-B14F-4D97-AF65-F5344CB8AC3E}">
        <p14:creationId xmlns:p14="http://schemas.microsoft.com/office/powerpoint/2010/main" val="48189842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63</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43815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Formulation-2</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mc:AlternateContent xmlns:mc="http://schemas.openxmlformats.org/markup-compatibility/2006" xmlns:a14="http://schemas.microsoft.com/office/drawing/2010/main">
        <mc:Choice Requires="a14">
          <p:sp>
            <p:nvSpPr>
              <p:cNvPr id="10" name="TextBox 9"/>
              <p:cNvSpPr txBox="1"/>
              <p:nvPr/>
            </p:nvSpPr>
            <p:spPr>
              <a:xfrm>
                <a:off x="381000" y="1047750"/>
                <a:ext cx="8458200" cy="70788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ea typeface="Cambria Math" panose="02040503050406030204" pitchFamily="18" charset="0"/>
                  </a:rPr>
                  <a:t>With first derivative with respect to </a:t>
                </a:r>
                <a14:m>
                  <m:oMath xmlns:m="http://schemas.openxmlformats.org/officeDocument/2006/math">
                    <m:r>
                      <a:rPr lang="en-US" sz="2000" i="1">
                        <a:latin typeface="Cambria Math" panose="02040503050406030204" pitchFamily="18" charset="0"/>
                        <a:ea typeface="Cambria Math" panose="02040503050406030204" pitchFamily="18" charset="0"/>
                      </a:rPr>
                      <m:t>𝑥</m:t>
                    </m:r>
                  </m:oMath>
                </a14:m>
                <a:r>
                  <a:rPr lang="en-US" sz="2000" dirty="0" smtClean="0">
                    <a:ea typeface="Cambria Math" panose="02040503050406030204" pitchFamily="18" charset="0"/>
                  </a:rPr>
                  <a:t> set at zero for minimization of expected cost, we get the solution of the problem as </a:t>
                </a:r>
              </a:p>
            </p:txBody>
          </p:sp>
        </mc:Choice>
        <mc:Fallback xmlns="">
          <p:sp>
            <p:nvSpPr>
              <p:cNvPr id="10" name="TextBox 9"/>
              <p:cNvSpPr txBox="1">
                <a:spLocks noRot="1" noChangeAspect="1" noMove="1" noResize="1" noEditPoints="1" noAdjustHandles="1" noChangeArrowheads="1" noChangeShapeType="1" noTextEdit="1"/>
              </p:cNvSpPr>
              <p:nvPr/>
            </p:nvSpPr>
            <p:spPr>
              <a:xfrm>
                <a:off x="381000" y="1047750"/>
                <a:ext cx="8458200" cy="707886"/>
              </a:xfrm>
              <a:prstGeom prst="rect">
                <a:avLst/>
              </a:prstGeom>
              <a:blipFill>
                <a:blip r:embed="rId3"/>
                <a:stretch>
                  <a:fillRect l="-649" t="-5172" r="-721" b="-14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3657600" y="1994701"/>
                <a:ext cx="1618264" cy="567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𝑢</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num>
                        <m:den>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𝑢</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𝑠</m:t>
                              </m:r>
                            </m:sub>
                          </m:sSub>
                        </m:den>
                      </m:f>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3657600" y="1994701"/>
                <a:ext cx="1618264" cy="567207"/>
              </a:xfrm>
              <a:prstGeom prst="rect">
                <a:avLst/>
              </a:prstGeom>
              <a:blipFill rotWithShape="0">
                <a:blip r:embed="rId4"/>
                <a:stretch>
                  <a:fillRect/>
                </a:stretch>
              </a:blipFill>
            </p:spPr>
            <p:txBody>
              <a:bodyPr/>
              <a:lstStyle/>
              <a:p>
                <a:r>
                  <a:rPr lang="en-US">
                    <a:noFill/>
                  </a:rPr>
                  <a:t> </a:t>
                </a:r>
              </a:p>
            </p:txBody>
          </p:sp>
        </mc:Fallback>
      </mc:AlternateContent>
      <p:sp>
        <p:nvSpPr>
          <p:cNvPr id="14" name="TextBox 13"/>
          <p:cNvSpPr txBox="1"/>
          <p:nvPr/>
        </p:nvSpPr>
        <p:spPr>
          <a:xfrm>
            <a:off x="381000" y="2728230"/>
            <a:ext cx="8458200" cy="1015663"/>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ea typeface="Cambria Math" panose="02040503050406030204" pitchFamily="18" charset="0"/>
              </a:rPr>
              <a:t>As it goes, there can be different formulations of the static inventory problem under risk depending on the types of demand distribution we assume and the types of relevant costs we consider.</a:t>
            </a:r>
          </a:p>
        </p:txBody>
      </p:sp>
    </p:spTree>
    <p:extLst>
      <p:ext uri="{BB962C8B-B14F-4D97-AF65-F5344CB8AC3E}">
        <p14:creationId xmlns:p14="http://schemas.microsoft.com/office/powerpoint/2010/main" val="335125591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64</a:t>
            </a:fld>
            <a:endParaRPr lang="en-US"/>
          </a:p>
        </p:txBody>
      </p:sp>
      <p:sp>
        <p:nvSpPr>
          <p:cNvPr id="4" name="Title 9"/>
          <p:cNvSpPr txBox="1">
            <a:spLocks/>
          </p:cNvSpPr>
          <p:nvPr/>
        </p:nvSpPr>
        <p:spPr>
          <a:xfrm>
            <a:off x="457200" y="732770"/>
            <a:ext cx="8229600" cy="1534180"/>
          </a:xfrm>
          <a:prstGeom prst="rect">
            <a:avLst/>
          </a:prstGeom>
        </p:spPr>
        <p:txBody>
          <a:bodyPr vert="horz" lIns="91440" tIns="45720" rIns="91440" bIns="45720" rtlCol="0" anchor="ctr">
            <a:noAutofit/>
          </a:bodyPr>
          <a:lstStyle/>
          <a:p>
            <a:pPr lvl="0" algn="just">
              <a:spcBef>
                <a:spcPct val="0"/>
              </a:spcBef>
              <a:buFont typeface="Wingdings" pitchFamily="2" charset="2"/>
              <a:buChar char="ü"/>
              <a:defRPr/>
            </a:pPr>
            <a:endParaRPr kumimoji="0" lang="en-US" sz="2000" b="1" i="0" u="none" strike="noStrike" kern="1200" cap="none" spc="0" normalizeH="0" baseline="0" noProof="0" dirty="0">
              <a:ln>
                <a:noFill/>
              </a:ln>
              <a:solidFill>
                <a:schemeClr val="tx1"/>
              </a:solidFill>
              <a:effectLst/>
              <a:uLnTx/>
              <a:uFillTx/>
              <a:latin typeface="+mj-lt"/>
              <a:ea typeface="+mj-ea"/>
              <a:cs typeface="+mj-cs"/>
            </a:endParaRPr>
          </a:p>
        </p:txBody>
      </p:sp>
      <p:sp>
        <p:nvSpPr>
          <p:cNvPr id="6" name="TextBox 5"/>
          <p:cNvSpPr txBox="1"/>
          <p:nvPr/>
        </p:nvSpPr>
        <p:spPr>
          <a:xfrm>
            <a:off x="152400" y="295930"/>
            <a:ext cx="6553200" cy="523220"/>
          </a:xfrm>
          <a:prstGeom prst="rect">
            <a:avLst/>
          </a:prstGeom>
          <a:noFill/>
        </p:spPr>
        <p:txBody>
          <a:bodyPr wrap="square" rtlCol="0">
            <a:spAutoFit/>
          </a:bodyPr>
          <a:lstStyle/>
          <a:p>
            <a:r>
              <a:rPr lang="en-US" sz="2800" b="1" dirty="0" smtClean="0">
                <a:solidFill>
                  <a:schemeClr val="accent2">
                    <a:lumMod val="75000"/>
                  </a:schemeClr>
                </a:solidFill>
                <a:latin typeface="Century Gothic" pitchFamily="34" charset="0"/>
              </a:rPr>
              <a:t>List of Reference Textbooks</a:t>
            </a:r>
            <a:endParaRPr lang="en-US" sz="2800" b="1" dirty="0">
              <a:solidFill>
                <a:schemeClr val="accent2">
                  <a:lumMod val="75000"/>
                </a:schemeClr>
              </a:solidFill>
              <a:latin typeface="Century Gothic" pitchFamily="34" charset="0"/>
            </a:endParaRPr>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9" name="TextBox 8"/>
          <p:cNvSpPr txBox="1"/>
          <p:nvPr/>
        </p:nvSpPr>
        <p:spPr>
          <a:xfrm>
            <a:off x="4419600" y="4517707"/>
            <a:ext cx="4114800" cy="492443"/>
          </a:xfrm>
          <a:prstGeom prst="rect">
            <a:avLst/>
          </a:prstGeom>
          <a:noFill/>
        </p:spPr>
        <p:txBody>
          <a:bodyPr wrap="square" rtlCol="0">
            <a:spAutoFit/>
          </a:bodyPr>
          <a:lstStyle/>
          <a:p>
            <a:pPr algn="ctr"/>
            <a:r>
              <a:rPr lang="en-US" sz="1400" b="1" dirty="0">
                <a:solidFill>
                  <a:schemeClr val="accent6">
                    <a:lumMod val="20000"/>
                    <a:lumOff val="80000"/>
                  </a:schemeClr>
                </a:solidFill>
              </a:rPr>
              <a:t>Prof Pradip Kumar Ray</a:t>
            </a:r>
          </a:p>
          <a:p>
            <a:pPr algn="ctr"/>
            <a:r>
              <a:rPr lang="en-US" sz="1200" b="1" dirty="0">
                <a:solidFill>
                  <a:schemeClr val="accent6">
                    <a:lumMod val="20000"/>
                    <a:lumOff val="80000"/>
                  </a:schemeClr>
                </a:solidFill>
              </a:rPr>
              <a:t>Department of Industrial and Systems Engineering</a:t>
            </a:r>
          </a:p>
        </p:txBody>
      </p:sp>
      <p:sp>
        <p:nvSpPr>
          <p:cNvPr id="2" name="Rectangle 1"/>
          <p:cNvSpPr/>
          <p:nvPr/>
        </p:nvSpPr>
        <p:spPr>
          <a:xfrm>
            <a:off x="457200" y="1191949"/>
            <a:ext cx="8077200" cy="2726900"/>
          </a:xfrm>
          <a:prstGeom prst="rect">
            <a:avLst/>
          </a:prstGeom>
        </p:spPr>
        <p:txBody>
          <a:bodyPr wrap="square">
            <a:spAutoFit/>
          </a:bodyPr>
          <a:lstStyle/>
          <a:p>
            <a:pPr marL="342900" marR="0" lvl="0" indent="-342900" algn="just">
              <a:lnSpc>
                <a:spcPct val="107000"/>
              </a:lnSpc>
              <a:spcBef>
                <a:spcPts val="0"/>
              </a:spcBef>
              <a:spcAft>
                <a:spcPts val="0"/>
              </a:spcAft>
              <a:buFont typeface="Arial" panose="020B0604020202020204" pitchFamily="34" charset="0"/>
              <a:buChar char="•"/>
            </a:pPr>
            <a:r>
              <a:rPr lang="en-US" sz="2000" b="1" dirty="0">
                <a:ea typeface="Calibri" panose="020F0502020204030204" pitchFamily="34" charset="0"/>
                <a:cs typeface="Times New Roman" panose="02020603050405020304" pitchFamily="18" charset="0"/>
              </a:rPr>
              <a:t>Starr, M K and Miller</a:t>
            </a:r>
            <a:r>
              <a:rPr lang="en-US" sz="2000" b="1" dirty="0" smtClean="0">
                <a:ea typeface="Calibri" panose="020F0502020204030204" pitchFamily="34" charset="0"/>
                <a:cs typeface="Times New Roman" panose="02020603050405020304" pitchFamily="18" charset="0"/>
              </a:rPr>
              <a:t>, D </a:t>
            </a:r>
            <a:r>
              <a:rPr lang="en-US" sz="2000" b="1" dirty="0">
                <a:ea typeface="Calibri" panose="020F0502020204030204" pitchFamily="34" charset="0"/>
                <a:cs typeface="Times New Roman" panose="02020603050405020304" pitchFamily="18" charset="0"/>
              </a:rPr>
              <a:t>W, Inventory Control: Theory and Practice, Prentice Hall</a:t>
            </a:r>
            <a:r>
              <a:rPr lang="en-US" sz="2000" b="1" dirty="0" smtClean="0">
                <a:ea typeface="Calibri" panose="020F0502020204030204" pitchFamily="34" charset="0"/>
                <a:cs typeface="Times New Roman" panose="02020603050405020304" pitchFamily="18" charset="0"/>
              </a:rPr>
              <a:t>.</a:t>
            </a:r>
          </a:p>
          <a:p>
            <a:pPr marL="342900" marR="0" lvl="0" indent="-342900" algn="just">
              <a:lnSpc>
                <a:spcPct val="107000"/>
              </a:lnSpc>
              <a:spcBef>
                <a:spcPts val="0"/>
              </a:spcBef>
              <a:spcAft>
                <a:spcPts val="0"/>
              </a:spcAft>
              <a:buFont typeface="Arial" panose="020B0604020202020204" pitchFamily="34" charset="0"/>
              <a:buChar char="•"/>
            </a:pPr>
            <a:endParaRPr lang="en-US" sz="2000" b="1" dirty="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Arial" panose="020B0604020202020204" pitchFamily="34" charset="0"/>
              <a:buChar char="•"/>
            </a:pPr>
            <a:r>
              <a:rPr lang="en-US" sz="2000" b="1" dirty="0" err="1">
                <a:ea typeface="Calibri" panose="020F0502020204030204" pitchFamily="34" charset="0"/>
                <a:cs typeface="Times New Roman" panose="02020603050405020304" pitchFamily="18" charset="0"/>
              </a:rPr>
              <a:t>Tersine</a:t>
            </a:r>
            <a:r>
              <a:rPr lang="en-US" sz="2000" b="1" dirty="0">
                <a:ea typeface="Calibri" panose="020F0502020204030204" pitchFamily="34" charset="0"/>
                <a:cs typeface="Times New Roman" panose="02020603050405020304" pitchFamily="18" charset="0"/>
              </a:rPr>
              <a:t>, R J, Principles of Inventory and Materials Management, PTR Prentice Hall. </a:t>
            </a:r>
            <a:endParaRPr lang="en-US" sz="2000" b="1" dirty="0" smtClean="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Arial" panose="020B0604020202020204" pitchFamily="34" charset="0"/>
              <a:buChar char="•"/>
            </a:pPr>
            <a:endParaRPr lang="en-US" sz="2000" b="1" dirty="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Arial" panose="020B0604020202020204" pitchFamily="34" charset="0"/>
              <a:buChar char="•"/>
            </a:pPr>
            <a:r>
              <a:rPr lang="en-US" sz="2000" b="1" dirty="0">
                <a:ea typeface="Calibri" panose="020F0502020204030204" pitchFamily="34" charset="0"/>
                <a:cs typeface="Times New Roman" panose="02020603050405020304" pitchFamily="18" charset="0"/>
              </a:rPr>
              <a:t>Silver, E A, </a:t>
            </a:r>
            <a:r>
              <a:rPr lang="en-US" sz="2000" b="1" dirty="0" err="1">
                <a:ea typeface="Calibri" panose="020F0502020204030204" pitchFamily="34" charset="0"/>
                <a:cs typeface="Times New Roman" panose="02020603050405020304" pitchFamily="18" charset="0"/>
              </a:rPr>
              <a:t>Pyke</a:t>
            </a:r>
            <a:r>
              <a:rPr lang="en-US" sz="2000" b="1" dirty="0">
                <a:ea typeface="Calibri" panose="020F0502020204030204" pitchFamily="34" charset="0"/>
                <a:cs typeface="Times New Roman" panose="02020603050405020304" pitchFamily="18" charset="0"/>
              </a:rPr>
              <a:t>, D F and Peterson, R, Inventory Management and Production Planning and Scheduling, John Wiley.</a:t>
            </a:r>
            <a:endParaRPr lang="en-US" sz="2000" b="1"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913077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pPr/>
              <a:t>65</a:t>
            </a:fld>
            <a:endParaRPr lang="en-US"/>
          </a:p>
        </p:txBody>
      </p:sp>
      <p:sp>
        <p:nvSpPr>
          <p:cNvPr id="3" name="Rectangle 2"/>
          <p:cNvSpPr/>
          <p:nvPr/>
        </p:nvSpPr>
        <p:spPr>
          <a:xfrm>
            <a:off x="1600200" y="1428752"/>
            <a:ext cx="6858000" cy="1323439"/>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8000" b="1" dirty="0">
                <a:ln/>
                <a:solidFill>
                  <a:schemeClr val="accent3"/>
                </a:solidFill>
              </a:rPr>
              <a:t>Thank You!!</a:t>
            </a:r>
          </a:p>
        </p:txBody>
      </p:sp>
      <p:cxnSp>
        <p:nvCxnSpPr>
          <p:cNvPr id="8" name="Straight Connector 7"/>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42741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7</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43815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Types of Problems</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13" name="TextBox 12"/>
          <p:cNvSpPr txBox="1"/>
          <p:nvPr/>
        </p:nvSpPr>
        <p:spPr>
          <a:xfrm>
            <a:off x="298331" y="1047750"/>
            <a:ext cx="8458200" cy="2862322"/>
          </a:xfrm>
          <a:prstGeom prst="rect">
            <a:avLst/>
          </a:prstGeom>
          <a:noFill/>
        </p:spPr>
        <p:txBody>
          <a:bodyPr wrap="square" rtlCol="0">
            <a:spAutoFit/>
          </a:bodyPr>
          <a:lstStyle/>
          <a:p>
            <a:pPr marL="342900" indent="-342900" algn="just">
              <a:buFont typeface="Arial" panose="020B0604020202020204" pitchFamily="34" charset="0"/>
              <a:buChar char="•"/>
            </a:pPr>
            <a:r>
              <a:rPr lang="en-US" sz="2000" b="1" dirty="0" smtClean="0"/>
              <a:t>Four types of problems may exist</a:t>
            </a:r>
            <a:r>
              <a:rPr lang="en-US" sz="2000" dirty="0" smtClean="0"/>
              <a:t>:</a:t>
            </a:r>
          </a:p>
          <a:p>
            <a:pPr marL="1196975" indent="-282575" algn="just">
              <a:buFont typeface="+mj-lt"/>
              <a:buAutoNum type="romanLcPeriod"/>
            </a:pPr>
            <a:r>
              <a:rPr lang="en-US" sz="2000" dirty="0" smtClean="0"/>
              <a:t>Constant demand and constant lead time: No need to consider this problem.</a:t>
            </a:r>
          </a:p>
          <a:p>
            <a:pPr marL="1196975" indent="-282575" algn="just">
              <a:buFont typeface="+mj-lt"/>
              <a:buAutoNum type="romanLcPeriod"/>
            </a:pPr>
            <a:endParaRPr lang="en-US" sz="2000" dirty="0" smtClean="0"/>
          </a:p>
          <a:p>
            <a:pPr marL="1196975" indent="-282575" algn="just">
              <a:buFont typeface="+mj-lt"/>
              <a:buAutoNum type="romanLcPeriod"/>
            </a:pPr>
            <a:r>
              <a:rPr lang="en-US" sz="2000" dirty="0" smtClean="0"/>
              <a:t>Variable demand, constant lead time </a:t>
            </a:r>
          </a:p>
          <a:p>
            <a:pPr marL="1196975" indent="-282575" algn="just">
              <a:buFont typeface="+mj-lt"/>
              <a:buAutoNum type="romanLcPeriod"/>
            </a:pPr>
            <a:endParaRPr lang="en-US" sz="2000" dirty="0" smtClean="0"/>
          </a:p>
          <a:p>
            <a:pPr marL="1196975" indent="-282575" algn="just">
              <a:buFont typeface="+mj-lt"/>
              <a:buAutoNum type="romanLcPeriod"/>
            </a:pPr>
            <a:r>
              <a:rPr lang="en-US" sz="2000" dirty="0" smtClean="0"/>
              <a:t>Variable lead time, constant demand</a:t>
            </a:r>
          </a:p>
          <a:p>
            <a:pPr marL="1196975" indent="-282575" algn="just">
              <a:buFont typeface="+mj-lt"/>
              <a:buAutoNum type="romanLcPeriod"/>
            </a:pPr>
            <a:endParaRPr lang="en-US" sz="2000" dirty="0" smtClean="0"/>
          </a:p>
          <a:p>
            <a:pPr marL="1196975" indent="-282575" algn="just">
              <a:buFont typeface="+mj-lt"/>
              <a:buAutoNum type="romanLcPeriod"/>
            </a:pPr>
            <a:r>
              <a:rPr lang="en-US" sz="2000" dirty="0" smtClean="0"/>
              <a:t>Variable demand, variable lead time</a:t>
            </a:r>
          </a:p>
        </p:txBody>
      </p:sp>
      <p:sp>
        <p:nvSpPr>
          <p:cNvPr id="4" name="Right Brace 3"/>
          <p:cNvSpPr/>
          <p:nvPr/>
        </p:nvSpPr>
        <p:spPr>
          <a:xfrm>
            <a:off x="5562600" y="2266950"/>
            <a:ext cx="457200" cy="164312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TextBox 4"/>
          <p:cNvSpPr txBox="1"/>
          <p:nvPr/>
        </p:nvSpPr>
        <p:spPr>
          <a:xfrm>
            <a:off x="6450163" y="2426791"/>
            <a:ext cx="1828800" cy="1323439"/>
          </a:xfrm>
          <a:prstGeom prst="rect">
            <a:avLst/>
          </a:prstGeom>
          <a:noFill/>
        </p:spPr>
        <p:txBody>
          <a:bodyPr wrap="square" rtlCol="0">
            <a:spAutoFit/>
          </a:bodyPr>
          <a:lstStyle/>
          <a:p>
            <a:pPr algn="ctr"/>
            <a:r>
              <a:rPr lang="en-US" sz="2000" dirty="0" smtClean="0"/>
              <a:t>These problems need to be formulated and solved</a:t>
            </a:r>
            <a:endParaRPr lang="en-US" sz="2000" dirty="0"/>
          </a:p>
        </p:txBody>
      </p:sp>
    </p:spTree>
    <p:extLst>
      <p:ext uri="{BB962C8B-B14F-4D97-AF65-F5344CB8AC3E}">
        <p14:creationId xmlns:p14="http://schemas.microsoft.com/office/powerpoint/2010/main" val="24453569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8</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85750"/>
            <a:ext cx="9067800" cy="954107"/>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Type-1 Problem: Variable Demand (VD), Constant Lead Time (CLT)</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mc:AlternateContent xmlns:mc="http://schemas.openxmlformats.org/markup-compatibility/2006" xmlns:a14="http://schemas.microsoft.com/office/drawing/2010/main">
        <mc:Choice Requires="a14">
          <p:sp>
            <p:nvSpPr>
              <p:cNvPr id="13" name="TextBox 12"/>
              <p:cNvSpPr txBox="1"/>
              <p:nvPr/>
            </p:nvSpPr>
            <p:spPr>
              <a:xfrm>
                <a:off x="298331" y="1392257"/>
                <a:ext cx="8458200" cy="255454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Here, probability distribution of demand is known, and order quantity of the given inventory item needs to be determined (decision variable), assuming lead time is constant or known.</a:t>
                </a:r>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r>
                  <a:rPr lang="en-US" sz="2000" dirty="0" smtClean="0"/>
                  <a:t>If 	Q = Single order quantity in units,</a:t>
                </a:r>
              </a:p>
              <a:p>
                <a:pPr algn="just"/>
                <a:r>
                  <a:rPr lang="en-US" sz="2000" dirty="0" smtClean="0"/>
                  <a:t>	M = Demand in units (a discrete random variable),</a:t>
                </a:r>
              </a:p>
              <a:p>
                <a:pPr algn="just"/>
                <a:r>
                  <a:rPr lang="en-US" sz="2000" dirty="0" smtClean="0"/>
                  <a:t>P(M) = probability of demand of M units,</a:t>
                </a:r>
              </a:p>
              <a:p>
                <a:pPr algn="just"/>
                <a14:m>
                  <m:oMath xmlns:m="http://schemas.openxmlformats.org/officeDocument/2006/math">
                    <m:sSub>
                      <m:sSubPr>
                        <m:ctrlPr>
                          <a:rPr lang="en-US" sz="2000" i="1" smtClean="0">
                            <a:latin typeface="Cambria Math" panose="02040503050406030204" pitchFamily="18" charset="0"/>
                          </a:rPr>
                        </m:ctrlPr>
                      </m:sSubPr>
                      <m:e>
                        <m:r>
                          <m:rPr>
                            <m:sty m:val="p"/>
                          </m:rPr>
                          <a:rPr lang="en-US" sz="2000" b="0" i="0" smtClean="0">
                            <a:latin typeface="Cambria Math" panose="02040503050406030204" pitchFamily="18" charset="0"/>
                          </a:rPr>
                          <m:t>M</m:t>
                        </m:r>
                      </m:e>
                      <m:sub>
                        <m:r>
                          <m:rPr>
                            <m:sty m:val="p"/>
                          </m:rPr>
                          <a:rPr lang="en-US" sz="2000" b="0" i="0" smtClean="0">
                            <a:latin typeface="Cambria Math" panose="02040503050406030204" pitchFamily="18" charset="0"/>
                          </a:rPr>
                          <m:t>max</m:t>
                        </m:r>
                      </m:sub>
                    </m:sSub>
                  </m:oMath>
                </a14:m>
                <a:r>
                  <a:rPr lang="en-US" sz="2000" dirty="0" smtClean="0"/>
                  <a:t> = maximum demand in units,</a:t>
                </a:r>
              </a:p>
            </p:txBody>
          </p:sp>
        </mc:Choice>
        <mc:Fallback xmlns="">
          <p:sp>
            <p:nvSpPr>
              <p:cNvPr id="13" name="TextBox 12"/>
              <p:cNvSpPr txBox="1">
                <a:spLocks noRot="1" noChangeAspect="1" noMove="1" noResize="1" noEditPoints="1" noAdjustHandles="1" noChangeArrowheads="1" noChangeShapeType="1" noTextEdit="1"/>
              </p:cNvSpPr>
              <p:nvPr/>
            </p:nvSpPr>
            <p:spPr>
              <a:xfrm>
                <a:off x="298331" y="1392257"/>
                <a:ext cx="8458200" cy="2554545"/>
              </a:xfrm>
              <a:prstGeom prst="rect">
                <a:avLst/>
              </a:prstGeom>
              <a:blipFill>
                <a:blip r:embed="rId3"/>
                <a:stretch>
                  <a:fillRect l="-649" t="-1193" r="-721" b="-3341"/>
                </a:stretch>
              </a:blipFill>
            </p:spPr>
            <p:txBody>
              <a:bodyPr/>
              <a:lstStyle/>
              <a:p>
                <a:r>
                  <a:rPr lang="en-US">
                    <a:noFill/>
                  </a:rPr>
                  <a:t> </a:t>
                </a:r>
              </a:p>
            </p:txBody>
          </p:sp>
        </mc:Fallback>
      </mc:AlternateContent>
    </p:spTree>
    <p:extLst>
      <p:ext uri="{BB962C8B-B14F-4D97-AF65-F5344CB8AC3E}">
        <p14:creationId xmlns:p14="http://schemas.microsoft.com/office/powerpoint/2010/main" val="3809447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9</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85750"/>
            <a:ext cx="9067800" cy="954107"/>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Type–1 Problem: Variable Demand (VD), Constant Lead Time (CLT)</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13" name="TextBox 12"/>
          <p:cNvSpPr txBox="1"/>
          <p:nvPr/>
        </p:nvSpPr>
        <p:spPr>
          <a:xfrm>
            <a:off x="298331" y="1392257"/>
            <a:ext cx="8458200" cy="400110"/>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Probability that M ≤ Q is given by</a:t>
            </a:r>
          </a:p>
        </p:txBody>
      </p:sp>
      <p:pic>
        <p:nvPicPr>
          <p:cNvPr id="4" name="Picture 3"/>
          <p:cNvPicPr>
            <a:picLocks noChangeAspect="1"/>
          </p:cNvPicPr>
          <p:nvPr/>
        </p:nvPicPr>
        <p:blipFill>
          <a:blip r:embed="rId3">
            <a:clrChange>
              <a:clrFrom>
                <a:srgbClr val="FFFFFF"/>
              </a:clrFrom>
              <a:clrTo>
                <a:srgbClr val="FFFFFF">
                  <a:alpha val="0"/>
                </a:srgbClr>
              </a:clrTo>
            </a:clrChange>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717955" y="1962150"/>
            <a:ext cx="3843337" cy="641546"/>
          </a:xfrm>
          <a:prstGeom prst="rect">
            <a:avLst/>
          </a:prstGeom>
        </p:spPr>
      </p:pic>
      <p:sp>
        <p:nvSpPr>
          <p:cNvPr id="10" name="TextBox 9"/>
          <p:cNvSpPr txBox="1"/>
          <p:nvPr/>
        </p:nvSpPr>
        <p:spPr>
          <a:xfrm>
            <a:off x="323281" y="2693482"/>
            <a:ext cx="8458200" cy="400110"/>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Probability that M &gt; Q is given by</a:t>
            </a:r>
          </a:p>
        </p:txBody>
      </p:sp>
      <p:pic>
        <p:nvPicPr>
          <p:cNvPr id="5" name="Picture 4"/>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17955" y="3148675"/>
            <a:ext cx="3843337" cy="621158"/>
          </a:xfrm>
          <a:prstGeom prst="rect">
            <a:avLst/>
          </a:prstGeom>
        </p:spPr>
      </p:pic>
    </p:spTree>
    <p:extLst>
      <p:ext uri="{BB962C8B-B14F-4D97-AF65-F5344CB8AC3E}">
        <p14:creationId xmlns:p14="http://schemas.microsoft.com/office/powerpoint/2010/main" val="28707499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3101</TotalTime>
  <Words>4088</Words>
  <Application>Microsoft Office PowerPoint</Application>
  <PresentationFormat>On-screen Show (16:9)</PresentationFormat>
  <Paragraphs>1071</Paragraphs>
  <Slides>65</Slides>
  <Notes>56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73" baseType="lpstr">
      <vt:lpstr>Arial</vt:lpstr>
      <vt:lpstr>Calibri</vt:lpstr>
      <vt:lpstr>Cambria Math</vt:lpstr>
      <vt:lpstr>Century Gothic</vt:lpstr>
      <vt:lpstr>Times New Roman</vt:lpstr>
      <vt:lpstr>Wingdings</vt:lpstr>
      <vt:lpstr>Office Theme</vt:lpstr>
      <vt:lpstr>Equation</vt:lpstr>
      <vt:lpstr>PowerPoint Presentation</vt:lpstr>
      <vt:lpstr>Sub Topics</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i4344 sushanta</dc:creator>
  <cp:lastModifiedBy>VGSOM</cp:lastModifiedBy>
  <cp:revision>307</cp:revision>
  <dcterms:created xsi:type="dcterms:W3CDTF">2016-12-13T07:50:37Z</dcterms:created>
  <dcterms:modified xsi:type="dcterms:W3CDTF">2022-01-03T09:41:59Z</dcterms:modified>
</cp:coreProperties>
</file>