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00" r:id="rId3"/>
    <p:sldId id="301" r:id="rId4"/>
    <p:sldId id="279" r:id="rId5"/>
    <p:sldId id="354" r:id="rId6"/>
    <p:sldId id="302" r:id="rId7"/>
    <p:sldId id="343" r:id="rId8"/>
    <p:sldId id="344" r:id="rId9"/>
    <p:sldId id="345" r:id="rId10"/>
    <p:sldId id="355" r:id="rId11"/>
    <p:sldId id="346" r:id="rId12"/>
    <p:sldId id="347" r:id="rId13"/>
    <p:sldId id="348" r:id="rId14"/>
    <p:sldId id="349" r:id="rId15"/>
    <p:sldId id="350" r:id="rId16"/>
    <p:sldId id="351" r:id="rId17"/>
    <p:sldId id="352"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342" r:id="rId71"/>
    <p:sldId id="277" r:id="rId7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F6F2C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55" autoAdjust="0"/>
  </p:normalViewPr>
  <p:slideViewPr>
    <p:cSldViewPr>
      <p:cViewPr varScale="1">
        <p:scale>
          <a:sx n="120" d="100"/>
          <a:sy n="120" d="100"/>
        </p:scale>
        <p:origin x="13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a:t>
            </a:fld>
            <a:endParaRPr lang="en-US"/>
          </a:p>
        </p:txBody>
      </p:sp>
    </p:spTree>
    <p:extLst>
      <p:ext uri="{BB962C8B-B14F-4D97-AF65-F5344CB8AC3E}">
        <p14:creationId xmlns:p14="http://schemas.microsoft.com/office/powerpoint/2010/main" val="2169826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13</a:t>
            </a:fld>
            <a:endParaRPr lang="en-US"/>
          </a:p>
        </p:txBody>
      </p:sp>
    </p:spTree>
    <p:extLst>
      <p:ext uri="{BB962C8B-B14F-4D97-AF65-F5344CB8AC3E}">
        <p14:creationId xmlns:p14="http://schemas.microsoft.com/office/powerpoint/2010/main" val="13415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14</a:t>
            </a:fld>
            <a:endParaRPr lang="en-US"/>
          </a:p>
        </p:txBody>
      </p:sp>
    </p:spTree>
    <p:extLst>
      <p:ext uri="{BB962C8B-B14F-4D97-AF65-F5344CB8AC3E}">
        <p14:creationId xmlns:p14="http://schemas.microsoft.com/office/powerpoint/2010/main" val="146771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15</a:t>
            </a:fld>
            <a:endParaRPr lang="en-US"/>
          </a:p>
        </p:txBody>
      </p:sp>
    </p:spTree>
    <p:extLst>
      <p:ext uri="{BB962C8B-B14F-4D97-AF65-F5344CB8AC3E}">
        <p14:creationId xmlns:p14="http://schemas.microsoft.com/office/powerpoint/2010/main" val="2503031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16</a:t>
            </a:fld>
            <a:endParaRPr lang="en-US"/>
          </a:p>
        </p:txBody>
      </p:sp>
    </p:spTree>
    <p:extLst>
      <p:ext uri="{BB962C8B-B14F-4D97-AF65-F5344CB8AC3E}">
        <p14:creationId xmlns:p14="http://schemas.microsoft.com/office/powerpoint/2010/main" val="122411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17</a:t>
            </a:fld>
            <a:endParaRPr lang="en-US"/>
          </a:p>
        </p:txBody>
      </p:sp>
    </p:spTree>
    <p:extLst>
      <p:ext uri="{BB962C8B-B14F-4D97-AF65-F5344CB8AC3E}">
        <p14:creationId xmlns:p14="http://schemas.microsoft.com/office/powerpoint/2010/main" val="263075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19</a:t>
            </a:fld>
            <a:endParaRPr lang="en-US"/>
          </a:p>
        </p:txBody>
      </p:sp>
    </p:spTree>
    <p:extLst>
      <p:ext uri="{BB962C8B-B14F-4D97-AF65-F5344CB8AC3E}">
        <p14:creationId xmlns:p14="http://schemas.microsoft.com/office/powerpoint/2010/main" val="2130473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20</a:t>
            </a:fld>
            <a:endParaRPr lang="en-US"/>
          </a:p>
        </p:txBody>
      </p:sp>
    </p:spTree>
    <p:extLst>
      <p:ext uri="{BB962C8B-B14F-4D97-AF65-F5344CB8AC3E}">
        <p14:creationId xmlns:p14="http://schemas.microsoft.com/office/powerpoint/2010/main" val="1090330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21</a:t>
            </a:fld>
            <a:endParaRPr lang="en-US"/>
          </a:p>
        </p:txBody>
      </p:sp>
    </p:spTree>
    <p:extLst>
      <p:ext uri="{BB962C8B-B14F-4D97-AF65-F5344CB8AC3E}">
        <p14:creationId xmlns:p14="http://schemas.microsoft.com/office/powerpoint/2010/main" val="2116734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22</a:t>
            </a:fld>
            <a:endParaRPr lang="en-US"/>
          </a:p>
        </p:txBody>
      </p:sp>
    </p:spTree>
    <p:extLst>
      <p:ext uri="{BB962C8B-B14F-4D97-AF65-F5344CB8AC3E}">
        <p14:creationId xmlns:p14="http://schemas.microsoft.com/office/powerpoint/2010/main" val="3164466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23</a:t>
            </a:fld>
            <a:endParaRPr lang="en-US"/>
          </a:p>
        </p:txBody>
      </p:sp>
    </p:spTree>
    <p:extLst>
      <p:ext uri="{BB962C8B-B14F-4D97-AF65-F5344CB8AC3E}">
        <p14:creationId xmlns:p14="http://schemas.microsoft.com/office/powerpoint/2010/main" val="371032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a:t>
            </a:fld>
            <a:endParaRPr lang="en-US"/>
          </a:p>
        </p:txBody>
      </p:sp>
    </p:spTree>
    <p:extLst>
      <p:ext uri="{BB962C8B-B14F-4D97-AF65-F5344CB8AC3E}">
        <p14:creationId xmlns:p14="http://schemas.microsoft.com/office/powerpoint/2010/main" val="2277002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24</a:t>
            </a:fld>
            <a:endParaRPr lang="en-US"/>
          </a:p>
        </p:txBody>
      </p:sp>
    </p:spTree>
    <p:extLst>
      <p:ext uri="{BB962C8B-B14F-4D97-AF65-F5344CB8AC3E}">
        <p14:creationId xmlns:p14="http://schemas.microsoft.com/office/powerpoint/2010/main" val="274857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25</a:t>
            </a:fld>
            <a:endParaRPr lang="en-US"/>
          </a:p>
        </p:txBody>
      </p:sp>
    </p:spTree>
    <p:extLst>
      <p:ext uri="{BB962C8B-B14F-4D97-AF65-F5344CB8AC3E}">
        <p14:creationId xmlns:p14="http://schemas.microsoft.com/office/powerpoint/2010/main" val="3248824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26</a:t>
            </a:fld>
            <a:endParaRPr lang="en-US"/>
          </a:p>
        </p:txBody>
      </p:sp>
    </p:spTree>
    <p:extLst>
      <p:ext uri="{BB962C8B-B14F-4D97-AF65-F5344CB8AC3E}">
        <p14:creationId xmlns:p14="http://schemas.microsoft.com/office/powerpoint/2010/main" val="21685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27</a:t>
            </a:fld>
            <a:endParaRPr lang="en-US"/>
          </a:p>
        </p:txBody>
      </p:sp>
    </p:spTree>
    <p:extLst>
      <p:ext uri="{BB962C8B-B14F-4D97-AF65-F5344CB8AC3E}">
        <p14:creationId xmlns:p14="http://schemas.microsoft.com/office/powerpoint/2010/main" val="787239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28</a:t>
            </a:fld>
            <a:endParaRPr lang="en-US"/>
          </a:p>
        </p:txBody>
      </p:sp>
    </p:spTree>
    <p:extLst>
      <p:ext uri="{BB962C8B-B14F-4D97-AF65-F5344CB8AC3E}">
        <p14:creationId xmlns:p14="http://schemas.microsoft.com/office/powerpoint/2010/main" val="2862091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30</a:t>
            </a:fld>
            <a:endParaRPr lang="en-US"/>
          </a:p>
        </p:txBody>
      </p:sp>
    </p:spTree>
    <p:extLst>
      <p:ext uri="{BB962C8B-B14F-4D97-AF65-F5344CB8AC3E}">
        <p14:creationId xmlns:p14="http://schemas.microsoft.com/office/powerpoint/2010/main" val="249545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31</a:t>
            </a:fld>
            <a:endParaRPr lang="en-US"/>
          </a:p>
        </p:txBody>
      </p:sp>
    </p:spTree>
    <p:extLst>
      <p:ext uri="{BB962C8B-B14F-4D97-AF65-F5344CB8AC3E}">
        <p14:creationId xmlns:p14="http://schemas.microsoft.com/office/powerpoint/2010/main" val="4074064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32</a:t>
            </a:fld>
            <a:endParaRPr lang="en-US"/>
          </a:p>
        </p:txBody>
      </p:sp>
    </p:spTree>
    <p:extLst>
      <p:ext uri="{BB962C8B-B14F-4D97-AF65-F5344CB8AC3E}">
        <p14:creationId xmlns:p14="http://schemas.microsoft.com/office/powerpoint/2010/main" val="349535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33</a:t>
            </a:fld>
            <a:endParaRPr lang="en-US"/>
          </a:p>
        </p:txBody>
      </p:sp>
    </p:spTree>
    <p:extLst>
      <p:ext uri="{BB962C8B-B14F-4D97-AF65-F5344CB8AC3E}">
        <p14:creationId xmlns:p14="http://schemas.microsoft.com/office/powerpoint/2010/main" val="356486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34</a:t>
            </a:fld>
            <a:endParaRPr lang="en-US"/>
          </a:p>
        </p:txBody>
      </p:sp>
    </p:spTree>
    <p:extLst>
      <p:ext uri="{BB962C8B-B14F-4D97-AF65-F5344CB8AC3E}">
        <p14:creationId xmlns:p14="http://schemas.microsoft.com/office/powerpoint/2010/main" val="359763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a:t>
            </a:fld>
            <a:endParaRPr lang="en-US"/>
          </a:p>
        </p:txBody>
      </p:sp>
    </p:spTree>
    <p:extLst>
      <p:ext uri="{BB962C8B-B14F-4D97-AF65-F5344CB8AC3E}">
        <p14:creationId xmlns:p14="http://schemas.microsoft.com/office/powerpoint/2010/main" val="103906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35</a:t>
            </a:fld>
            <a:endParaRPr lang="en-US"/>
          </a:p>
        </p:txBody>
      </p:sp>
    </p:spTree>
    <p:extLst>
      <p:ext uri="{BB962C8B-B14F-4D97-AF65-F5344CB8AC3E}">
        <p14:creationId xmlns:p14="http://schemas.microsoft.com/office/powerpoint/2010/main" val="1448118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36</a:t>
            </a:fld>
            <a:endParaRPr lang="en-US"/>
          </a:p>
        </p:txBody>
      </p:sp>
    </p:spTree>
    <p:extLst>
      <p:ext uri="{BB962C8B-B14F-4D97-AF65-F5344CB8AC3E}">
        <p14:creationId xmlns:p14="http://schemas.microsoft.com/office/powerpoint/2010/main" val="1322268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37</a:t>
            </a:fld>
            <a:endParaRPr lang="en-US"/>
          </a:p>
        </p:txBody>
      </p:sp>
    </p:spTree>
    <p:extLst>
      <p:ext uri="{BB962C8B-B14F-4D97-AF65-F5344CB8AC3E}">
        <p14:creationId xmlns:p14="http://schemas.microsoft.com/office/powerpoint/2010/main" val="255441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38</a:t>
            </a:fld>
            <a:endParaRPr lang="en-US"/>
          </a:p>
        </p:txBody>
      </p:sp>
    </p:spTree>
    <p:extLst>
      <p:ext uri="{BB962C8B-B14F-4D97-AF65-F5344CB8AC3E}">
        <p14:creationId xmlns:p14="http://schemas.microsoft.com/office/powerpoint/2010/main" val="4060914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39</a:t>
            </a:fld>
            <a:endParaRPr lang="en-US"/>
          </a:p>
        </p:txBody>
      </p:sp>
    </p:spTree>
    <p:extLst>
      <p:ext uri="{BB962C8B-B14F-4D97-AF65-F5344CB8AC3E}">
        <p14:creationId xmlns:p14="http://schemas.microsoft.com/office/powerpoint/2010/main" val="3346269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40</a:t>
            </a:fld>
            <a:endParaRPr lang="en-US"/>
          </a:p>
        </p:txBody>
      </p:sp>
    </p:spTree>
    <p:extLst>
      <p:ext uri="{BB962C8B-B14F-4D97-AF65-F5344CB8AC3E}">
        <p14:creationId xmlns:p14="http://schemas.microsoft.com/office/powerpoint/2010/main" val="1058923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41</a:t>
            </a:fld>
            <a:endParaRPr lang="en-US"/>
          </a:p>
        </p:txBody>
      </p:sp>
    </p:spTree>
    <p:extLst>
      <p:ext uri="{BB962C8B-B14F-4D97-AF65-F5344CB8AC3E}">
        <p14:creationId xmlns:p14="http://schemas.microsoft.com/office/powerpoint/2010/main" val="3308826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43</a:t>
            </a:fld>
            <a:endParaRPr lang="en-US"/>
          </a:p>
        </p:txBody>
      </p:sp>
    </p:spTree>
    <p:extLst>
      <p:ext uri="{BB962C8B-B14F-4D97-AF65-F5344CB8AC3E}">
        <p14:creationId xmlns:p14="http://schemas.microsoft.com/office/powerpoint/2010/main" val="138086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44</a:t>
            </a:fld>
            <a:endParaRPr lang="en-US"/>
          </a:p>
        </p:txBody>
      </p:sp>
    </p:spTree>
    <p:extLst>
      <p:ext uri="{BB962C8B-B14F-4D97-AF65-F5344CB8AC3E}">
        <p14:creationId xmlns:p14="http://schemas.microsoft.com/office/powerpoint/2010/main" val="1543501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45</a:t>
            </a:fld>
            <a:endParaRPr lang="en-US"/>
          </a:p>
        </p:txBody>
      </p:sp>
    </p:spTree>
    <p:extLst>
      <p:ext uri="{BB962C8B-B14F-4D97-AF65-F5344CB8AC3E}">
        <p14:creationId xmlns:p14="http://schemas.microsoft.com/office/powerpoint/2010/main" val="358429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7</a:t>
            </a:fld>
            <a:endParaRPr lang="en-US"/>
          </a:p>
        </p:txBody>
      </p:sp>
    </p:spTree>
    <p:extLst>
      <p:ext uri="{BB962C8B-B14F-4D97-AF65-F5344CB8AC3E}">
        <p14:creationId xmlns:p14="http://schemas.microsoft.com/office/powerpoint/2010/main" val="686935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46</a:t>
            </a:fld>
            <a:endParaRPr lang="en-US"/>
          </a:p>
        </p:txBody>
      </p:sp>
    </p:spTree>
    <p:extLst>
      <p:ext uri="{BB962C8B-B14F-4D97-AF65-F5344CB8AC3E}">
        <p14:creationId xmlns:p14="http://schemas.microsoft.com/office/powerpoint/2010/main" val="1513022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47</a:t>
            </a:fld>
            <a:endParaRPr lang="en-US"/>
          </a:p>
        </p:txBody>
      </p:sp>
    </p:spTree>
    <p:extLst>
      <p:ext uri="{BB962C8B-B14F-4D97-AF65-F5344CB8AC3E}">
        <p14:creationId xmlns:p14="http://schemas.microsoft.com/office/powerpoint/2010/main" val="2899022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48</a:t>
            </a:fld>
            <a:endParaRPr lang="en-US"/>
          </a:p>
        </p:txBody>
      </p:sp>
    </p:spTree>
    <p:extLst>
      <p:ext uri="{BB962C8B-B14F-4D97-AF65-F5344CB8AC3E}">
        <p14:creationId xmlns:p14="http://schemas.microsoft.com/office/powerpoint/2010/main" val="4073320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49</a:t>
            </a:fld>
            <a:endParaRPr lang="en-US"/>
          </a:p>
        </p:txBody>
      </p:sp>
    </p:spTree>
    <p:extLst>
      <p:ext uri="{BB962C8B-B14F-4D97-AF65-F5344CB8AC3E}">
        <p14:creationId xmlns:p14="http://schemas.microsoft.com/office/powerpoint/2010/main" val="4163691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50</a:t>
            </a:fld>
            <a:endParaRPr lang="en-US"/>
          </a:p>
        </p:txBody>
      </p:sp>
    </p:spTree>
    <p:extLst>
      <p:ext uri="{BB962C8B-B14F-4D97-AF65-F5344CB8AC3E}">
        <p14:creationId xmlns:p14="http://schemas.microsoft.com/office/powerpoint/2010/main" val="4035683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51</a:t>
            </a:fld>
            <a:endParaRPr lang="en-US"/>
          </a:p>
        </p:txBody>
      </p:sp>
    </p:spTree>
    <p:extLst>
      <p:ext uri="{BB962C8B-B14F-4D97-AF65-F5344CB8AC3E}">
        <p14:creationId xmlns:p14="http://schemas.microsoft.com/office/powerpoint/2010/main" val="42591518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52</a:t>
            </a:fld>
            <a:endParaRPr lang="en-US"/>
          </a:p>
        </p:txBody>
      </p:sp>
    </p:spTree>
    <p:extLst>
      <p:ext uri="{BB962C8B-B14F-4D97-AF65-F5344CB8AC3E}">
        <p14:creationId xmlns:p14="http://schemas.microsoft.com/office/powerpoint/2010/main" val="7196020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53</a:t>
            </a:fld>
            <a:endParaRPr lang="en-US"/>
          </a:p>
        </p:txBody>
      </p:sp>
    </p:spTree>
    <p:extLst>
      <p:ext uri="{BB962C8B-B14F-4D97-AF65-F5344CB8AC3E}">
        <p14:creationId xmlns:p14="http://schemas.microsoft.com/office/powerpoint/2010/main" val="405776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55</a:t>
            </a:fld>
            <a:endParaRPr lang="en-US"/>
          </a:p>
        </p:txBody>
      </p:sp>
    </p:spTree>
    <p:extLst>
      <p:ext uri="{BB962C8B-B14F-4D97-AF65-F5344CB8AC3E}">
        <p14:creationId xmlns:p14="http://schemas.microsoft.com/office/powerpoint/2010/main" val="3824978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56</a:t>
            </a:fld>
            <a:endParaRPr lang="en-US"/>
          </a:p>
        </p:txBody>
      </p:sp>
    </p:spTree>
    <p:extLst>
      <p:ext uri="{BB962C8B-B14F-4D97-AF65-F5344CB8AC3E}">
        <p14:creationId xmlns:p14="http://schemas.microsoft.com/office/powerpoint/2010/main" val="184801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8</a:t>
            </a:fld>
            <a:endParaRPr lang="en-US"/>
          </a:p>
        </p:txBody>
      </p:sp>
    </p:spTree>
    <p:extLst>
      <p:ext uri="{BB962C8B-B14F-4D97-AF65-F5344CB8AC3E}">
        <p14:creationId xmlns:p14="http://schemas.microsoft.com/office/powerpoint/2010/main" val="716513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57</a:t>
            </a:fld>
            <a:endParaRPr lang="en-US"/>
          </a:p>
        </p:txBody>
      </p:sp>
    </p:spTree>
    <p:extLst>
      <p:ext uri="{BB962C8B-B14F-4D97-AF65-F5344CB8AC3E}">
        <p14:creationId xmlns:p14="http://schemas.microsoft.com/office/powerpoint/2010/main" val="2143509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58</a:t>
            </a:fld>
            <a:endParaRPr lang="en-US"/>
          </a:p>
        </p:txBody>
      </p:sp>
    </p:spTree>
    <p:extLst>
      <p:ext uri="{BB962C8B-B14F-4D97-AF65-F5344CB8AC3E}">
        <p14:creationId xmlns:p14="http://schemas.microsoft.com/office/powerpoint/2010/main" val="44503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59</a:t>
            </a:fld>
            <a:endParaRPr lang="en-US"/>
          </a:p>
        </p:txBody>
      </p:sp>
    </p:spTree>
    <p:extLst>
      <p:ext uri="{BB962C8B-B14F-4D97-AF65-F5344CB8AC3E}">
        <p14:creationId xmlns:p14="http://schemas.microsoft.com/office/powerpoint/2010/main" val="22964827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60</a:t>
            </a:fld>
            <a:endParaRPr lang="en-US"/>
          </a:p>
        </p:txBody>
      </p:sp>
    </p:spTree>
    <p:extLst>
      <p:ext uri="{BB962C8B-B14F-4D97-AF65-F5344CB8AC3E}">
        <p14:creationId xmlns:p14="http://schemas.microsoft.com/office/powerpoint/2010/main" val="834249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474518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35286168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2252752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1660494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41842340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395161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9</a:t>
            </a:fld>
            <a:endParaRPr lang="en-US"/>
          </a:p>
        </p:txBody>
      </p:sp>
    </p:spTree>
    <p:extLst>
      <p:ext uri="{BB962C8B-B14F-4D97-AF65-F5344CB8AC3E}">
        <p14:creationId xmlns:p14="http://schemas.microsoft.com/office/powerpoint/2010/main" val="17048378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3879678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42317302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313437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10</a:t>
            </a:fld>
            <a:endParaRPr lang="en-US"/>
          </a:p>
        </p:txBody>
      </p:sp>
    </p:spTree>
    <p:extLst>
      <p:ext uri="{BB962C8B-B14F-4D97-AF65-F5344CB8AC3E}">
        <p14:creationId xmlns:p14="http://schemas.microsoft.com/office/powerpoint/2010/main" val="170226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11</a:t>
            </a:fld>
            <a:endParaRPr lang="en-US"/>
          </a:p>
        </p:txBody>
      </p:sp>
    </p:spTree>
    <p:extLst>
      <p:ext uri="{BB962C8B-B14F-4D97-AF65-F5344CB8AC3E}">
        <p14:creationId xmlns:p14="http://schemas.microsoft.com/office/powerpoint/2010/main" val="224697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12</a:t>
            </a:fld>
            <a:endParaRPr lang="en-US"/>
          </a:p>
        </p:txBody>
      </p:sp>
    </p:spTree>
    <p:extLst>
      <p:ext uri="{BB962C8B-B14F-4D97-AF65-F5344CB8AC3E}">
        <p14:creationId xmlns:p14="http://schemas.microsoft.com/office/powerpoint/2010/main" val="323759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5"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17" indent="0" algn="ctr">
              <a:buNone/>
              <a:defRPr>
                <a:solidFill>
                  <a:schemeClr val="tx1">
                    <a:tint val="75000"/>
                  </a:schemeClr>
                </a:solidFill>
              </a:defRPr>
            </a:lvl2pPr>
            <a:lvl3pPr marL="914434"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0" indent="0" algn="ctr">
              <a:buNone/>
              <a:defRPr>
                <a:solidFill>
                  <a:schemeClr val="tx1">
                    <a:tint val="75000"/>
                  </a:schemeClr>
                </a:solidFill>
              </a:defRPr>
            </a:lvl8pPr>
            <a:lvl9pPr marL="36577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0D2C6-D875-4F1F-86FC-5EAD4FD08937}"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5E6A8-11E6-40D8-A81C-C686F40F9008}"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154781"/>
            <a:ext cx="2057401"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1"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368BF-D6E9-474E-A2B4-3BB0369E8953}"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6BD18-1B82-4DDC-B3F7-6C230F5D450D}"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180035"/>
            <a:ext cx="7772400" cy="1125140"/>
          </a:xfrm>
        </p:spPr>
        <p:txBody>
          <a:bodyPr anchor="b"/>
          <a:lstStyle>
            <a:lvl1pPr marL="0" indent="0">
              <a:buNone/>
              <a:defRPr sz="2000">
                <a:solidFill>
                  <a:schemeClr val="tx1">
                    <a:tint val="75000"/>
                  </a:schemeClr>
                </a:solidFill>
              </a:defRPr>
            </a:lvl1pPr>
            <a:lvl2pPr marL="457217" indent="0">
              <a:buNone/>
              <a:defRPr sz="1800">
                <a:solidFill>
                  <a:schemeClr val="tx1">
                    <a:tint val="75000"/>
                  </a:schemeClr>
                </a:solidFill>
              </a:defRPr>
            </a:lvl2pPr>
            <a:lvl3pPr marL="914434" indent="0">
              <a:buNone/>
              <a:defRPr sz="1600">
                <a:solidFill>
                  <a:schemeClr val="tx1">
                    <a:tint val="75000"/>
                  </a:schemeClr>
                </a:solidFill>
              </a:defRPr>
            </a:lvl3pPr>
            <a:lvl4pPr marL="1371652" indent="0">
              <a:buNone/>
              <a:defRPr sz="1400">
                <a:solidFill>
                  <a:schemeClr val="tx1">
                    <a:tint val="75000"/>
                  </a:schemeClr>
                </a:solidFill>
              </a:defRPr>
            </a:lvl4pPr>
            <a:lvl5pPr marL="1828869" indent="0">
              <a:buNone/>
              <a:defRPr sz="1400">
                <a:solidFill>
                  <a:schemeClr val="tx1">
                    <a:tint val="75000"/>
                  </a:schemeClr>
                </a:solidFill>
              </a:defRPr>
            </a:lvl5pPr>
            <a:lvl6pPr marL="2286086" indent="0">
              <a:buNone/>
              <a:defRPr sz="1400">
                <a:solidFill>
                  <a:schemeClr val="tx1">
                    <a:tint val="75000"/>
                  </a:schemeClr>
                </a:solidFill>
              </a:defRPr>
            </a:lvl6pPr>
            <a:lvl7pPr marL="2743302" indent="0">
              <a:buNone/>
              <a:defRPr sz="1400">
                <a:solidFill>
                  <a:schemeClr val="tx1">
                    <a:tint val="75000"/>
                  </a:schemeClr>
                </a:solidFill>
              </a:defRPr>
            </a:lvl7pPr>
            <a:lvl8pPr marL="3200520" indent="0">
              <a:buNone/>
              <a:defRPr sz="1400">
                <a:solidFill>
                  <a:schemeClr val="tx1">
                    <a:tint val="75000"/>
                  </a:schemeClr>
                </a:solidFill>
              </a:defRPr>
            </a:lvl8pPr>
            <a:lvl9pPr marL="365773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60760-1FB0-4515-A135-66301A77C3CA}"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13200B-F567-4DEF-9199-7E2B7D7F5190}"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4"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318F88-C00F-456D-8418-C22CF1B44A8F}" type="datetime1">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DBEC1-A4C6-4ECF-97F9-8EEAF88F409C}" type="datetime1">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F81DD-A58B-4006-9F4B-52471FDB0474}" type="datetime1">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B594B-FA0F-4042-A096-273FF1F567C9}"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17" indent="0">
              <a:buNone/>
              <a:defRPr sz="2800"/>
            </a:lvl2pPr>
            <a:lvl3pPr marL="914434" indent="0">
              <a:buNone/>
              <a:defRPr sz="2400"/>
            </a:lvl3pPr>
            <a:lvl4pPr marL="1371652" indent="0">
              <a:buNone/>
              <a:defRPr sz="2000"/>
            </a:lvl4pPr>
            <a:lvl5pPr marL="1828869" indent="0">
              <a:buNone/>
              <a:defRPr sz="2000"/>
            </a:lvl5pPr>
            <a:lvl6pPr marL="2286086" indent="0">
              <a:buNone/>
              <a:defRPr sz="2000"/>
            </a:lvl6pPr>
            <a:lvl7pPr marL="2743302" indent="0">
              <a:buNone/>
              <a:defRPr sz="2000"/>
            </a:lvl7pPr>
            <a:lvl8pPr marL="3200520" indent="0">
              <a:buNone/>
              <a:defRPr sz="2000"/>
            </a:lvl8pPr>
            <a:lvl9pPr marL="3657738"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AA92-4EAD-4334-9A36-A06C640F52AD}"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9C9CC8-A701-4FE6-BF44-6BB88A97CFF6}" type="datetime1">
              <a:rPr lang="en-US" smtClean="0"/>
              <a:pPr/>
              <a:t>1/3/2022</a:t>
            </a:fld>
            <a:endParaRPr lang="en-US"/>
          </a:p>
        </p:txBody>
      </p:sp>
      <p:sp>
        <p:nvSpPr>
          <p:cNvPr id="5" name="Footer Placeholder 4"/>
          <p:cNvSpPr>
            <a:spLocks noGrp="1"/>
          </p:cNvSpPr>
          <p:nvPr>
            <p:ph type="ftr" sz="quarter" idx="3"/>
          </p:nvPr>
        </p:nvSpPr>
        <p:spPr>
          <a:xfrm>
            <a:off x="3124205"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34" rtl="0" eaLnBrk="1" latinLnBrk="0" hangingPunct="1">
        <a:spcBef>
          <a:spcPct val="0"/>
        </a:spcBef>
        <a:buNone/>
        <a:defRPr sz="4400" kern="1200">
          <a:solidFill>
            <a:schemeClr val="tx1"/>
          </a:solidFill>
          <a:latin typeface="+mj-lt"/>
          <a:ea typeface="+mj-ea"/>
          <a:cs typeface="+mj-cs"/>
        </a:defRPr>
      </a:lvl1pPr>
    </p:titleStyle>
    <p:bodyStyle>
      <a:lvl1pPr marL="342914" indent="-342914" algn="l" defTabSz="91443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79" indent="-285761" algn="l" defTabSz="91443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42" indent="-228608" algn="l" defTabSz="91443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60"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78"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9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11"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29"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4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2"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2" algn="l" defTabSz="914434" rtl="0" eaLnBrk="1" latinLnBrk="0" hangingPunct="1">
        <a:defRPr sz="1800" kern="1200">
          <a:solidFill>
            <a:schemeClr val="tx1"/>
          </a:solidFill>
          <a:latin typeface="+mn-lt"/>
          <a:ea typeface="+mn-ea"/>
          <a:cs typeface="+mn-cs"/>
        </a:defRPr>
      </a:lvl7pPr>
      <a:lvl8pPr marL="3200520" algn="l" defTabSz="914434" rtl="0" eaLnBrk="1" latinLnBrk="0" hangingPunct="1">
        <a:defRPr sz="1800" kern="1200">
          <a:solidFill>
            <a:schemeClr val="tx1"/>
          </a:solidFill>
          <a:latin typeface="+mn-lt"/>
          <a:ea typeface="+mn-ea"/>
          <a:cs typeface="+mn-cs"/>
        </a:defRPr>
      </a:lvl8pPr>
      <a:lvl9pPr marL="3657738"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9.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media/image20.jpeg"/></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NULL"/><Relationship Id="rId4" Type="http://schemas.openxmlformats.org/officeDocument/2006/relationships/image" Target="../media/image20.jpeg"/></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media/image2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1</a:t>
            </a:fld>
            <a:endParaRPr lang="en-US"/>
          </a:p>
        </p:txBody>
      </p:sp>
      <p:sp>
        <p:nvSpPr>
          <p:cNvPr id="5" name="Subtitle 2"/>
          <p:cNvSpPr txBox="1">
            <a:spLocks/>
          </p:cNvSpPr>
          <p:nvPr/>
        </p:nvSpPr>
        <p:spPr>
          <a:xfrm>
            <a:off x="0" y="1962150"/>
            <a:ext cx="9144000" cy="887506"/>
          </a:xfrm>
          <a:prstGeom prst="rect">
            <a:avLst/>
          </a:prstGeom>
        </p:spPr>
        <p:txBody>
          <a:bodyPr>
            <a:normAutofit/>
          </a:bodyPr>
          <a:lstStyle/>
          <a:p>
            <a:pPr marL="342914" indent="-342914" algn="ctr">
              <a:spcBef>
                <a:spcPct val="20000"/>
              </a:spcBef>
              <a:defRPr/>
            </a:pPr>
            <a:r>
              <a:rPr lang="en-US" sz="2800" b="1" dirty="0">
                <a:solidFill>
                  <a:srgbClr val="353C5F"/>
                </a:solidFill>
                <a:latin typeface="Century Gothic" pitchFamily="34" charset="0"/>
                <a:cs typeface="Times New Roman" pitchFamily="18" charset="0"/>
              </a:rPr>
              <a:t>MANAGEMENT OF INVENTORY SYSTEMS</a:t>
            </a:r>
          </a:p>
          <a:p>
            <a:pPr marL="342914" indent="-342914" algn="ctr">
              <a:spcBef>
                <a:spcPct val="20000"/>
              </a:spcBef>
              <a:defRPr/>
            </a:pPr>
            <a:r>
              <a:rPr lang="en-US" sz="2000" b="1" dirty="0" smtClean="0">
                <a:solidFill>
                  <a:schemeClr val="accent2"/>
                </a:solidFill>
                <a:latin typeface="Century Gothic" pitchFamily="34" charset="0"/>
                <a:cs typeface="Arial" pitchFamily="34" charset="0"/>
              </a:rPr>
              <a:t>Static Inventory Problems under Uncertainty</a:t>
            </a:r>
            <a:endParaRPr lang="en-US" sz="2000" b="1" dirty="0">
              <a:solidFill>
                <a:schemeClr val="accent2"/>
              </a:solidFill>
              <a:latin typeface="Century Gothic" pitchFamily="34" charset="0"/>
              <a:cs typeface="Arial" pitchFamily="34" charset="0"/>
            </a:endParaRPr>
          </a:p>
        </p:txBody>
      </p:sp>
      <p:sp>
        <p:nvSpPr>
          <p:cNvPr id="7" name="Subtitle 2"/>
          <p:cNvSpPr txBox="1">
            <a:spLocks/>
          </p:cNvSpPr>
          <p:nvPr/>
        </p:nvSpPr>
        <p:spPr>
          <a:xfrm>
            <a:off x="1371600" y="3105150"/>
            <a:ext cx="6781800" cy="1120582"/>
          </a:xfrm>
          <a:prstGeom prst="rect">
            <a:avLst/>
          </a:prstGeom>
        </p:spPr>
        <p:txBody>
          <a:bodyPr vert="horz" lIns="91440" tIns="45720" rIns="91440" bIns="45720" rtlCol="0">
            <a:normAutofit/>
          </a:bodyPr>
          <a:lstStyle/>
          <a:p>
            <a:pPr algn="ctr">
              <a:spcBef>
                <a:spcPct val="20000"/>
              </a:spcBef>
              <a:defRPr/>
            </a:pPr>
            <a:r>
              <a:rPr lang="en-US" sz="1400" b="1" dirty="0">
                <a:solidFill>
                  <a:srgbClr val="353C5F"/>
                </a:solidFill>
                <a:latin typeface="Century Gothic" pitchFamily="34" charset="0"/>
                <a:cs typeface="Arial" pitchFamily="34" charset="0"/>
              </a:rPr>
              <a:t>PROF PRADIP KUMAR RAY</a:t>
            </a:r>
          </a:p>
          <a:p>
            <a:pPr lvl="0" algn="ctr">
              <a:spcBef>
                <a:spcPct val="20000"/>
              </a:spcBef>
              <a:defRPr/>
            </a:pPr>
            <a:r>
              <a:rPr lang="en-US" sz="1200" b="1" dirty="0">
                <a:solidFill>
                  <a:schemeClr val="accent2"/>
                </a:solidFill>
                <a:latin typeface="Century Gothic" pitchFamily="34" charset="0"/>
                <a:cs typeface="Arial" pitchFamily="34" charset="0"/>
              </a:rPr>
              <a:t>DEPARTMENT OF INDUSTRIAL AND SYSTEMS ENGINEERING</a:t>
            </a:r>
          </a:p>
          <a:p>
            <a:pPr lvl="0" algn="ctr">
              <a:spcBef>
                <a:spcPct val="20000"/>
              </a:spcBef>
              <a:defRPr/>
            </a:pPr>
            <a:r>
              <a:rPr lang="en-US" sz="1200" b="1" dirty="0">
                <a:solidFill>
                  <a:schemeClr val="accent2"/>
                </a:solidFill>
                <a:latin typeface="Century Gothic" pitchFamily="34" charset="0"/>
                <a:cs typeface="Arial" pitchFamily="34" charset="0"/>
              </a:rPr>
              <a:t> IIT KHARAGPUR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Wald Criterion: How to use?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200" y="971550"/>
            <a:ext cx="8229601"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select that order strategy which has</a:t>
            </a:r>
          </a:p>
          <a:p>
            <a:pPr algn="just"/>
            <a:endParaRPr lang="en-US" sz="2000" dirty="0" smtClean="0"/>
          </a:p>
          <a:p>
            <a:pPr marL="800100" indent="-514350" algn="just">
              <a:buAutoNum type="romanLcParenBoth"/>
            </a:pPr>
            <a:r>
              <a:rPr lang="en-US" sz="2000" dirty="0" smtClean="0"/>
              <a:t>maximum of such minimums, if payoffs are in terms of profit. This strategy is referred to as </a:t>
            </a:r>
            <a:r>
              <a:rPr lang="en-US" sz="2000" b="1" dirty="0" smtClean="0"/>
              <a:t>‘Maximin’ strategy</a:t>
            </a:r>
            <a:r>
              <a:rPr lang="en-US" sz="2000" dirty="0" smtClean="0"/>
              <a:t>.</a:t>
            </a:r>
          </a:p>
          <a:p>
            <a:pPr marL="800100" indent="-514350" algn="just">
              <a:buAutoNum type="romanLcParenBoth"/>
            </a:pPr>
            <a:endParaRPr lang="en-US" sz="2000" dirty="0" smtClean="0"/>
          </a:p>
          <a:p>
            <a:pPr marL="800100" indent="-514350" algn="just">
              <a:buAutoNum type="romanLcParenBoth"/>
            </a:pPr>
            <a:r>
              <a:rPr lang="en-US" sz="2000" dirty="0"/>
              <a:t>m</a:t>
            </a:r>
            <a:r>
              <a:rPr lang="en-US" sz="2000" dirty="0" smtClean="0"/>
              <a:t>inimum of such maximums, if </a:t>
            </a:r>
            <a:r>
              <a:rPr lang="en-US" sz="2000" dirty="0"/>
              <a:t>payoffs are in </a:t>
            </a:r>
            <a:r>
              <a:rPr lang="en-US" sz="2000" dirty="0" smtClean="0"/>
              <a:t>terms </a:t>
            </a:r>
            <a:r>
              <a:rPr lang="en-US" sz="2000" dirty="0"/>
              <a:t>of </a:t>
            </a:r>
            <a:r>
              <a:rPr lang="en-US" sz="2000" dirty="0" smtClean="0"/>
              <a:t>cost. This </a:t>
            </a:r>
            <a:r>
              <a:rPr lang="en-US" sz="2000" dirty="0"/>
              <a:t>strategy is referred to as </a:t>
            </a:r>
            <a:r>
              <a:rPr lang="en-US" sz="2000" b="1" dirty="0" smtClean="0"/>
              <a:t>‘Minimax’ strategy</a:t>
            </a:r>
            <a:r>
              <a:rPr lang="en-US" sz="2000" dirty="0" smtClean="0"/>
              <a:t>.</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745479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971550"/>
            <a:ext cx="7772400" cy="400110"/>
          </a:xfrm>
          <a:prstGeom prst="rect">
            <a:avLst/>
          </a:prstGeom>
          <a:noFill/>
        </p:spPr>
        <p:txBody>
          <a:bodyPr wrap="square" rtlCol="0">
            <a:spAutoFit/>
          </a:bodyPr>
          <a:lstStyle/>
          <a:p>
            <a:pPr marL="285750" indent="-285750"/>
            <a:r>
              <a:rPr lang="en-US" sz="2000" dirty="0" smtClean="0"/>
              <a:t>Suppose, the payoff matrix (in terms of profit) is as follows:</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037960608"/>
              </p:ext>
            </p:extLst>
          </p:nvPr>
        </p:nvGraphicFramePr>
        <p:xfrm>
          <a:off x="1524000" y="1581150"/>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rowSpan="2">
                  <a:txBody>
                    <a:bodyPr/>
                    <a:lstStyle/>
                    <a:p>
                      <a:pPr algn="ctr"/>
                      <a:r>
                        <a:rPr lang="en-US" dirty="0" smtClean="0"/>
                        <a:t>Order</a:t>
                      </a:r>
                      <a:endParaRPr lang="en-US" dirty="0"/>
                    </a:p>
                  </a:txBody>
                  <a:tcPr anchor="ctr"/>
                </a:tc>
                <a:tc gridSpan="3">
                  <a:txBody>
                    <a:bodyPr/>
                    <a:lstStyle/>
                    <a:p>
                      <a:pPr algn="ctr"/>
                      <a:r>
                        <a:rPr lang="en-US" dirty="0" smtClean="0"/>
                        <a:t>Demand</a:t>
                      </a:r>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1</a:t>
                      </a:r>
                      <a:endParaRPr lang="en-US" dirty="0"/>
                    </a:p>
                  </a:txBody>
                  <a:tcPr anchor="ctr"/>
                </a:tc>
                <a:tc>
                  <a:txBody>
                    <a:bodyPr/>
                    <a:lstStyle/>
                    <a:p>
                      <a:pPr algn="ctr"/>
                      <a:r>
                        <a:rPr lang="en-US" dirty="0" smtClean="0"/>
                        <a:t>3.50</a:t>
                      </a:r>
                      <a:endParaRPr lang="en-US" dirty="0"/>
                    </a:p>
                  </a:txBody>
                  <a:tcPr anchor="ctr"/>
                </a:tc>
                <a:tc>
                  <a:txBody>
                    <a:bodyPr/>
                    <a:lstStyle/>
                    <a:p>
                      <a:pPr algn="ctr"/>
                      <a:r>
                        <a:rPr lang="en-US" dirty="0" smtClean="0"/>
                        <a:t>3.50</a:t>
                      </a:r>
                      <a:endParaRPr lang="en-US" dirty="0"/>
                    </a:p>
                  </a:txBody>
                  <a:tcPr anchor="ctr"/>
                </a:tc>
                <a:tc>
                  <a:txBody>
                    <a:bodyPr/>
                    <a:lstStyle/>
                    <a:p>
                      <a:pPr algn="ctr"/>
                      <a:r>
                        <a:rPr lang="en-US" dirty="0" smtClean="0"/>
                        <a:t>3.50</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2</a:t>
                      </a:r>
                      <a:endParaRPr lang="en-US" dirty="0"/>
                    </a:p>
                  </a:txBody>
                  <a:tcPr anchor="ctr"/>
                </a:tc>
                <a:tc>
                  <a:txBody>
                    <a:bodyPr/>
                    <a:lstStyle/>
                    <a:p>
                      <a:pPr algn="ctr"/>
                      <a:r>
                        <a:rPr lang="en-US" dirty="0" smtClean="0"/>
                        <a:t>2.00</a:t>
                      </a:r>
                      <a:endParaRPr lang="en-US" dirty="0"/>
                    </a:p>
                  </a:txBody>
                  <a:tcPr anchor="ctr"/>
                </a:tc>
                <a:tc>
                  <a:txBody>
                    <a:bodyPr/>
                    <a:lstStyle/>
                    <a:p>
                      <a:pPr algn="ctr"/>
                      <a:r>
                        <a:rPr lang="en-US" dirty="0" smtClean="0"/>
                        <a:t>7.00</a:t>
                      </a:r>
                      <a:endParaRPr lang="en-US" dirty="0"/>
                    </a:p>
                  </a:txBody>
                  <a:tcPr anchor="ctr"/>
                </a:tc>
                <a:tc>
                  <a:txBody>
                    <a:bodyPr/>
                    <a:lstStyle/>
                    <a:p>
                      <a:pPr algn="ctr"/>
                      <a:r>
                        <a:rPr lang="en-US" dirty="0" smtClean="0"/>
                        <a:t>7.00</a:t>
                      </a:r>
                      <a:endParaRPr lang="en-US" dirty="0"/>
                    </a:p>
                  </a:txBody>
                  <a:tcPr anchor="ctr"/>
                </a:tc>
                <a:extLst>
                  <a:ext uri="{0D108BD9-81ED-4DB2-BD59-A6C34878D82A}">
                    <a16:rowId xmlns:a16="http://schemas.microsoft.com/office/drawing/2014/main" val="10003"/>
                  </a:ext>
                </a:extLst>
              </a:tr>
              <a:tr h="370840">
                <a:tc>
                  <a:txBody>
                    <a:bodyPr/>
                    <a:lstStyle/>
                    <a:p>
                      <a:pPr algn="ctr"/>
                      <a:r>
                        <a:rPr lang="en-US" dirty="0" smtClean="0"/>
                        <a:t>3</a:t>
                      </a:r>
                      <a:endParaRPr lang="en-US" dirty="0"/>
                    </a:p>
                  </a:txBody>
                  <a:tcPr anchor="ctr"/>
                </a:tc>
                <a:tc>
                  <a:txBody>
                    <a:bodyPr/>
                    <a:lstStyle/>
                    <a:p>
                      <a:pPr algn="ctr"/>
                      <a:r>
                        <a:rPr lang="en-US" dirty="0" smtClean="0"/>
                        <a:t>0.50</a:t>
                      </a:r>
                      <a:endParaRPr lang="en-US" dirty="0"/>
                    </a:p>
                  </a:txBody>
                  <a:tcPr anchor="ctr"/>
                </a:tc>
                <a:tc>
                  <a:txBody>
                    <a:bodyPr/>
                    <a:lstStyle/>
                    <a:p>
                      <a:pPr algn="ctr"/>
                      <a:r>
                        <a:rPr lang="en-US" dirty="0" smtClean="0"/>
                        <a:t>5.50</a:t>
                      </a:r>
                      <a:endParaRPr lang="en-US" dirty="0"/>
                    </a:p>
                  </a:txBody>
                  <a:tcPr anchor="ctr"/>
                </a:tc>
                <a:tc>
                  <a:txBody>
                    <a:bodyPr/>
                    <a:lstStyle/>
                    <a:p>
                      <a:pPr algn="ctr"/>
                      <a:r>
                        <a:rPr lang="en-US" dirty="0" smtClean="0"/>
                        <a:t>10.50</a:t>
                      </a:r>
                      <a:endParaRPr lang="en-US"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70526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971550"/>
            <a:ext cx="7772400" cy="400110"/>
          </a:xfrm>
          <a:prstGeom prst="rect">
            <a:avLst/>
          </a:prstGeom>
          <a:noFill/>
        </p:spPr>
        <p:txBody>
          <a:bodyPr wrap="square" rtlCol="0">
            <a:spAutoFit/>
          </a:bodyPr>
          <a:lstStyle/>
          <a:p>
            <a:pPr marL="342900" indent="-342900">
              <a:buFont typeface="Arial" pitchFamily="34" charset="0"/>
              <a:buChar char="•"/>
            </a:pPr>
            <a:r>
              <a:rPr lang="en-US" sz="2000" dirty="0" smtClean="0"/>
              <a:t>The ‘worst’ values for each order strategy are:</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575273702"/>
              </p:ext>
            </p:extLst>
          </p:nvPr>
        </p:nvGraphicFramePr>
        <p:xfrm>
          <a:off x="2971800" y="1545590"/>
          <a:ext cx="3200400" cy="148336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70840">
                <a:tc>
                  <a:txBody>
                    <a:bodyPr/>
                    <a:lstStyle/>
                    <a:p>
                      <a:pPr algn="ctr"/>
                      <a:r>
                        <a:rPr lang="en-US" dirty="0" smtClean="0"/>
                        <a:t>Order</a:t>
                      </a:r>
                      <a:endParaRPr lang="en-US" dirty="0"/>
                    </a:p>
                  </a:txBody>
                  <a:tcPr anchor="ctr"/>
                </a:tc>
                <a:tc>
                  <a:txBody>
                    <a:bodyPr/>
                    <a:lstStyle/>
                    <a:p>
                      <a:pPr algn="ctr"/>
                      <a:r>
                        <a:rPr lang="en-US" dirty="0" smtClean="0"/>
                        <a:t>Minimum payoff</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nchor="ctr"/>
                </a:tc>
                <a:tc>
                  <a:txBody>
                    <a:bodyPr/>
                    <a:lstStyle/>
                    <a:p>
                      <a:pPr algn="ctr"/>
                      <a:r>
                        <a:rPr lang="en-US" b="1" dirty="0" smtClean="0"/>
                        <a:t>3.50</a:t>
                      </a:r>
                      <a:endParaRPr lang="en-US" b="1" dirty="0"/>
                    </a:p>
                  </a:txBody>
                  <a:tcPr anchor="ct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nchor="ctr"/>
                </a:tc>
                <a:tc>
                  <a:txBody>
                    <a:bodyPr/>
                    <a:lstStyle/>
                    <a:p>
                      <a:pPr algn="ctr"/>
                      <a:r>
                        <a:rPr lang="en-US" dirty="0" smtClean="0"/>
                        <a:t>2.00</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nchor="ctr"/>
                </a:tc>
                <a:tc>
                  <a:txBody>
                    <a:bodyPr/>
                    <a:lstStyle/>
                    <a:p>
                      <a:pPr algn="ctr"/>
                      <a:r>
                        <a:rPr lang="en-US" dirty="0" smtClean="0"/>
                        <a:t>0.50</a:t>
                      </a:r>
                      <a:endParaRPr lang="en-US" dirty="0"/>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533400" y="3486150"/>
            <a:ext cx="7696200" cy="707886"/>
          </a:xfrm>
          <a:prstGeom prst="rect">
            <a:avLst/>
          </a:prstGeom>
          <a:noFill/>
        </p:spPr>
        <p:txBody>
          <a:bodyPr wrap="square" rtlCol="0">
            <a:spAutoFit/>
          </a:bodyPr>
          <a:lstStyle/>
          <a:p>
            <a:pPr algn="just"/>
            <a:r>
              <a:rPr lang="en-US" sz="2000" dirty="0" smtClean="0"/>
              <a:t>Hence, maximum value of the ‘minimum’ or ‘worst’ values is 3.50 and order quantity is 1.</a:t>
            </a:r>
            <a:endParaRPr lang="en-US" sz="2000" dirty="0"/>
          </a:p>
        </p:txBody>
      </p:sp>
    </p:spTree>
    <p:extLst>
      <p:ext uri="{BB962C8B-B14F-4D97-AF65-F5344CB8AC3E}">
        <p14:creationId xmlns:p14="http://schemas.microsoft.com/office/powerpoint/2010/main" val="275800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Savage Criterion: How to use?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200" y="1084005"/>
            <a:ext cx="8229601"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With respect to the ‘payoff’ matrix created for the given problem, calculate the ‘regrets’ or ‘opportunity costs’ under all possible demand levels for a particular order strategy or quantity.</a:t>
            </a:r>
          </a:p>
          <a:p>
            <a:pPr algn="just"/>
            <a:endParaRPr lang="en-US" sz="2000" dirty="0" smtClean="0"/>
          </a:p>
          <a:p>
            <a:pPr marL="342900" indent="-342900" algn="just">
              <a:buFont typeface="Arial" panose="020B0604020202020204" pitchFamily="34" charset="0"/>
              <a:buChar char="•"/>
            </a:pPr>
            <a:r>
              <a:rPr lang="en-US" sz="2000" dirty="0" smtClean="0"/>
              <a:t>When ‘regrets’ are computed for each possible order strategy, a ‘regret’ matrix, in terms of the opportunity costs, is formed for the given problem.</a:t>
            </a:r>
          </a:p>
          <a:p>
            <a:pPr algn="just"/>
            <a:endParaRPr lang="en-US" sz="2000" dirty="0" smtClean="0"/>
          </a:p>
          <a:p>
            <a:pPr marL="342900" indent="-342900" algn="just">
              <a:buFont typeface="Arial" panose="020B0604020202020204" pitchFamily="34" charset="0"/>
              <a:buChar char="•"/>
            </a:pPr>
            <a:r>
              <a:rPr lang="en-US" sz="2000" dirty="0" smtClean="0"/>
              <a:t>Apply ‘minimax’ criterion to regret matrix to get solution (order quantity).</a:t>
            </a:r>
            <a:endParaRPr lang="en-US" sz="2000" dirty="0"/>
          </a:p>
        </p:txBody>
      </p:sp>
    </p:spTree>
    <p:extLst>
      <p:ext uri="{BB962C8B-B14F-4D97-AF65-F5344CB8AC3E}">
        <p14:creationId xmlns:p14="http://schemas.microsoft.com/office/powerpoint/2010/main" val="662715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Example-2</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971550"/>
            <a:ext cx="7772400" cy="400110"/>
          </a:xfrm>
          <a:prstGeom prst="rect">
            <a:avLst/>
          </a:prstGeom>
          <a:noFill/>
        </p:spPr>
        <p:txBody>
          <a:bodyPr wrap="square" rtlCol="0">
            <a:spAutoFit/>
          </a:bodyPr>
          <a:lstStyle/>
          <a:p>
            <a:r>
              <a:rPr lang="en-US" sz="2000" dirty="0" smtClean="0"/>
              <a:t>Suppose, the payoff matrix (in terms of profit) in as follows:</a:t>
            </a:r>
            <a:endParaRPr lang="en-US" sz="2000" dirty="0"/>
          </a:p>
        </p:txBody>
      </p:sp>
      <p:graphicFrame>
        <p:nvGraphicFramePr>
          <p:cNvPr id="5" name="Table 4"/>
          <p:cNvGraphicFramePr>
            <a:graphicFrameLocks noGrp="1"/>
          </p:cNvGraphicFramePr>
          <p:nvPr/>
        </p:nvGraphicFramePr>
        <p:xfrm>
          <a:off x="1524000" y="1581150"/>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rowSpan="2">
                  <a:txBody>
                    <a:bodyPr/>
                    <a:lstStyle/>
                    <a:p>
                      <a:pPr algn="ctr"/>
                      <a:r>
                        <a:rPr lang="en-US" dirty="0" smtClean="0"/>
                        <a:t>Order</a:t>
                      </a:r>
                      <a:endParaRPr lang="en-US" dirty="0"/>
                    </a:p>
                  </a:txBody>
                  <a:tcPr anchor="ctr"/>
                </a:tc>
                <a:tc gridSpan="3">
                  <a:txBody>
                    <a:bodyPr/>
                    <a:lstStyle/>
                    <a:p>
                      <a:pPr algn="ctr"/>
                      <a:r>
                        <a:rPr lang="en-US" dirty="0" smtClean="0"/>
                        <a:t>Demand</a:t>
                      </a:r>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1</a:t>
                      </a:r>
                      <a:endParaRPr lang="en-US" dirty="0"/>
                    </a:p>
                  </a:txBody>
                  <a:tcPr anchor="ctr"/>
                </a:tc>
                <a:tc>
                  <a:txBody>
                    <a:bodyPr/>
                    <a:lstStyle/>
                    <a:p>
                      <a:pPr algn="ctr"/>
                      <a:r>
                        <a:rPr lang="en-US" dirty="0" smtClean="0"/>
                        <a:t>3.50</a:t>
                      </a:r>
                      <a:endParaRPr lang="en-US" dirty="0"/>
                    </a:p>
                  </a:txBody>
                  <a:tcPr anchor="ctr"/>
                </a:tc>
                <a:tc>
                  <a:txBody>
                    <a:bodyPr/>
                    <a:lstStyle/>
                    <a:p>
                      <a:pPr algn="ctr"/>
                      <a:r>
                        <a:rPr lang="en-US" dirty="0" smtClean="0"/>
                        <a:t>3.50</a:t>
                      </a:r>
                      <a:endParaRPr lang="en-US" dirty="0"/>
                    </a:p>
                  </a:txBody>
                  <a:tcPr anchor="ctr"/>
                </a:tc>
                <a:tc>
                  <a:txBody>
                    <a:bodyPr/>
                    <a:lstStyle/>
                    <a:p>
                      <a:pPr algn="ctr"/>
                      <a:r>
                        <a:rPr lang="en-US" dirty="0" smtClean="0"/>
                        <a:t>3.50</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2</a:t>
                      </a:r>
                      <a:endParaRPr lang="en-US" dirty="0"/>
                    </a:p>
                  </a:txBody>
                  <a:tcPr anchor="ctr"/>
                </a:tc>
                <a:tc>
                  <a:txBody>
                    <a:bodyPr/>
                    <a:lstStyle/>
                    <a:p>
                      <a:pPr algn="ctr"/>
                      <a:r>
                        <a:rPr lang="en-US" dirty="0" smtClean="0"/>
                        <a:t>2.00</a:t>
                      </a:r>
                      <a:endParaRPr lang="en-US" dirty="0"/>
                    </a:p>
                  </a:txBody>
                  <a:tcPr anchor="ctr"/>
                </a:tc>
                <a:tc>
                  <a:txBody>
                    <a:bodyPr/>
                    <a:lstStyle/>
                    <a:p>
                      <a:pPr algn="ctr"/>
                      <a:r>
                        <a:rPr lang="en-US" dirty="0" smtClean="0"/>
                        <a:t>7.00</a:t>
                      </a:r>
                      <a:endParaRPr lang="en-US" dirty="0"/>
                    </a:p>
                  </a:txBody>
                  <a:tcPr anchor="ctr"/>
                </a:tc>
                <a:tc>
                  <a:txBody>
                    <a:bodyPr/>
                    <a:lstStyle/>
                    <a:p>
                      <a:pPr algn="ctr"/>
                      <a:r>
                        <a:rPr lang="en-US" dirty="0" smtClean="0"/>
                        <a:t>7.00</a:t>
                      </a:r>
                      <a:endParaRPr lang="en-US" dirty="0"/>
                    </a:p>
                  </a:txBody>
                  <a:tcPr anchor="ctr"/>
                </a:tc>
                <a:extLst>
                  <a:ext uri="{0D108BD9-81ED-4DB2-BD59-A6C34878D82A}">
                    <a16:rowId xmlns:a16="http://schemas.microsoft.com/office/drawing/2014/main" val="10003"/>
                  </a:ext>
                </a:extLst>
              </a:tr>
              <a:tr h="370840">
                <a:tc>
                  <a:txBody>
                    <a:bodyPr/>
                    <a:lstStyle/>
                    <a:p>
                      <a:pPr algn="ctr"/>
                      <a:r>
                        <a:rPr lang="en-US" dirty="0" smtClean="0"/>
                        <a:t>3</a:t>
                      </a:r>
                      <a:endParaRPr lang="en-US" dirty="0"/>
                    </a:p>
                  </a:txBody>
                  <a:tcPr anchor="ctr"/>
                </a:tc>
                <a:tc>
                  <a:txBody>
                    <a:bodyPr/>
                    <a:lstStyle/>
                    <a:p>
                      <a:pPr algn="ctr"/>
                      <a:r>
                        <a:rPr lang="en-US" dirty="0" smtClean="0"/>
                        <a:t>0.50</a:t>
                      </a:r>
                      <a:endParaRPr lang="en-US" dirty="0"/>
                    </a:p>
                  </a:txBody>
                  <a:tcPr anchor="ctr"/>
                </a:tc>
                <a:tc>
                  <a:txBody>
                    <a:bodyPr/>
                    <a:lstStyle/>
                    <a:p>
                      <a:pPr algn="ctr"/>
                      <a:r>
                        <a:rPr lang="en-US" dirty="0" smtClean="0"/>
                        <a:t>5.50</a:t>
                      </a:r>
                      <a:endParaRPr lang="en-US" dirty="0"/>
                    </a:p>
                  </a:txBody>
                  <a:tcPr anchor="ctr"/>
                </a:tc>
                <a:tc>
                  <a:txBody>
                    <a:bodyPr/>
                    <a:lstStyle/>
                    <a:p>
                      <a:pPr algn="ctr"/>
                      <a:r>
                        <a:rPr lang="en-US" dirty="0" smtClean="0"/>
                        <a:t>10.50</a:t>
                      </a:r>
                      <a:endParaRPr lang="en-US"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1571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971550"/>
            <a:ext cx="7772400" cy="400110"/>
          </a:xfrm>
          <a:prstGeom prst="rect">
            <a:avLst/>
          </a:prstGeom>
          <a:noFill/>
        </p:spPr>
        <p:txBody>
          <a:bodyPr wrap="square" rtlCol="0">
            <a:spAutoFit/>
          </a:bodyPr>
          <a:lstStyle/>
          <a:p>
            <a:pPr marL="228600" indent="-228600"/>
            <a:r>
              <a:rPr lang="en-US" sz="2000" dirty="0"/>
              <a:t>T</a:t>
            </a:r>
            <a:r>
              <a:rPr lang="en-US" sz="2000" dirty="0" smtClean="0"/>
              <a:t>he regret matrix is as follows:</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898427874"/>
              </p:ext>
            </p:extLst>
          </p:nvPr>
        </p:nvGraphicFramePr>
        <p:xfrm>
          <a:off x="1524000" y="1581150"/>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rowSpan="2">
                  <a:txBody>
                    <a:bodyPr/>
                    <a:lstStyle/>
                    <a:p>
                      <a:pPr algn="ctr"/>
                      <a:r>
                        <a:rPr lang="en-US" dirty="0" smtClean="0"/>
                        <a:t>Order</a:t>
                      </a:r>
                      <a:endParaRPr lang="en-US" dirty="0"/>
                    </a:p>
                  </a:txBody>
                  <a:tcPr anchor="ctr"/>
                </a:tc>
                <a:tc gridSpan="3">
                  <a:txBody>
                    <a:bodyPr/>
                    <a:lstStyle/>
                    <a:p>
                      <a:pPr algn="ctr"/>
                      <a:r>
                        <a:rPr lang="en-US" dirty="0" smtClean="0"/>
                        <a:t>Demand</a:t>
                      </a:r>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3.50</a:t>
                      </a:r>
                      <a:endParaRPr lang="en-US" dirty="0"/>
                    </a:p>
                  </a:txBody>
                  <a:tcPr anchor="ctr"/>
                </a:tc>
                <a:tc>
                  <a:txBody>
                    <a:bodyPr/>
                    <a:lstStyle/>
                    <a:p>
                      <a:pPr algn="ctr"/>
                      <a:r>
                        <a:rPr lang="en-US" dirty="0" smtClean="0"/>
                        <a:t>7.00</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2</a:t>
                      </a:r>
                      <a:endParaRPr lang="en-US" dirty="0"/>
                    </a:p>
                  </a:txBody>
                  <a:tcPr anchor="ctr"/>
                </a:tc>
                <a:tc>
                  <a:txBody>
                    <a:bodyPr/>
                    <a:lstStyle/>
                    <a:p>
                      <a:pPr algn="ctr"/>
                      <a:r>
                        <a:rPr lang="en-US" dirty="0" smtClean="0"/>
                        <a:t>1.50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3.50</a:t>
                      </a:r>
                      <a:endParaRPr lang="en-US" dirty="0"/>
                    </a:p>
                  </a:txBody>
                  <a:tcPr anchor="ctr"/>
                </a:tc>
                <a:extLst>
                  <a:ext uri="{0D108BD9-81ED-4DB2-BD59-A6C34878D82A}">
                    <a16:rowId xmlns:a16="http://schemas.microsoft.com/office/drawing/2014/main" val="10003"/>
                  </a:ext>
                </a:extLst>
              </a:tr>
              <a:tr h="370840">
                <a:tc>
                  <a:txBody>
                    <a:bodyPr/>
                    <a:lstStyle/>
                    <a:p>
                      <a:pPr algn="ctr"/>
                      <a:r>
                        <a:rPr lang="en-US" dirty="0" smtClean="0"/>
                        <a:t>3</a:t>
                      </a:r>
                      <a:endParaRPr lang="en-US" dirty="0"/>
                    </a:p>
                  </a:txBody>
                  <a:tcPr anchor="ctr"/>
                </a:tc>
                <a:tc>
                  <a:txBody>
                    <a:bodyPr/>
                    <a:lstStyle/>
                    <a:p>
                      <a:pPr algn="ctr"/>
                      <a:r>
                        <a:rPr lang="en-US" dirty="0" smtClean="0"/>
                        <a:t>3.00</a:t>
                      </a:r>
                      <a:endParaRPr lang="en-US" dirty="0"/>
                    </a:p>
                  </a:txBody>
                  <a:tcPr anchor="ctr"/>
                </a:tc>
                <a:tc>
                  <a:txBody>
                    <a:bodyPr/>
                    <a:lstStyle/>
                    <a:p>
                      <a:pPr algn="ctr"/>
                      <a:r>
                        <a:rPr lang="en-US" dirty="0" smtClean="0"/>
                        <a:t>1.50</a:t>
                      </a:r>
                      <a:endParaRPr lang="en-US" dirty="0"/>
                    </a:p>
                  </a:txBody>
                  <a:tcPr anchor="ctr"/>
                </a:tc>
                <a:tc>
                  <a:txBody>
                    <a:bodyPr/>
                    <a:lstStyle/>
                    <a:p>
                      <a:pPr algn="ctr"/>
                      <a:r>
                        <a:rPr lang="en-US" dirty="0" smtClean="0"/>
                        <a:t>0</a:t>
                      </a:r>
                      <a:endParaRPr lang="en-US"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7535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971550"/>
            <a:ext cx="7772400" cy="400110"/>
          </a:xfrm>
          <a:prstGeom prst="rect">
            <a:avLst/>
          </a:prstGeom>
          <a:noFill/>
        </p:spPr>
        <p:txBody>
          <a:bodyPr wrap="square" rtlCol="0">
            <a:spAutoFit/>
          </a:bodyPr>
          <a:lstStyle/>
          <a:p>
            <a:pPr marL="285750" indent="-285750">
              <a:buFont typeface="Arial" pitchFamily="34" charset="0"/>
              <a:buChar char="•"/>
            </a:pPr>
            <a:r>
              <a:rPr lang="en-US" sz="2000" dirty="0" smtClean="0"/>
              <a:t>Applying ‘minimax’ criterion, the result is as follows:</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337639645"/>
              </p:ext>
            </p:extLst>
          </p:nvPr>
        </p:nvGraphicFramePr>
        <p:xfrm>
          <a:off x="2971800" y="1545590"/>
          <a:ext cx="3200400" cy="148336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70840">
                <a:tc>
                  <a:txBody>
                    <a:bodyPr/>
                    <a:lstStyle/>
                    <a:p>
                      <a:pPr algn="ctr"/>
                      <a:r>
                        <a:rPr lang="en-US" dirty="0" smtClean="0"/>
                        <a:t>Order</a:t>
                      </a:r>
                      <a:endParaRPr lang="en-US" dirty="0"/>
                    </a:p>
                  </a:txBody>
                  <a:tcPr anchor="ctr"/>
                </a:tc>
                <a:tc>
                  <a:txBody>
                    <a:bodyPr/>
                    <a:lstStyle/>
                    <a:p>
                      <a:pPr algn="ctr"/>
                      <a:r>
                        <a:rPr lang="en-US" dirty="0" smtClean="0"/>
                        <a:t>Maximum regret</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nchor="ctr"/>
                </a:tc>
                <a:tc>
                  <a:txBody>
                    <a:bodyPr/>
                    <a:lstStyle/>
                    <a:p>
                      <a:pPr algn="ctr"/>
                      <a:r>
                        <a:rPr lang="en-US" b="0" dirty="0" smtClean="0"/>
                        <a:t>7.00</a:t>
                      </a:r>
                      <a:endParaRPr lang="en-US" b="0" dirty="0"/>
                    </a:p>
                  </a:txBody>
                  <a:tcPr anchor="ct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nchor="ctr"/>
                </a:tc>
                <a:tc>
                  <a:txBody>
                    <a:bodyPr/>
                    <a:lstStyle/>
                    <a:p>
                      <a:pPr algn="ctr"/>
                      <a:r>
                        <a:rPr lang="en-US" dirty="0" smtClean="0"/>
                        <a:t>3.50</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nchor="ctr"/>
                </a:tc>
                <a:tc>
                  <a:txBody>
                    <a:bodyPr/>
                    <a:lstStyle/>
                    <a:p>
                      <a:pPr algn="ctr"/>
                      <a:r>
                        <a:rPr lang="en-US" b="1" dirty="0" smtClean="0"/>
                        <a:t>3.00</a:t>
                      </a:r>
                      <a:endParaRPr lang="en-US" b="1" dirty="0"/>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609600" y="3409950"/>
            <a:ext cx="7696200" cy="707886"/>
          </a:xfrm>
          <a:prstGeom prst="rect">
            <a:avLst/>
          </a:prstGeom>
          <a:noFill/>
        </p:spPr>
        <p:txBody>
          <a:bodyPr wrap="square" rtlCol="0">
            <a:spAutoFit/>
          </a:bodyPr>
          <a:lstStyle/>
          <a:p>
            <a:pPr marL="285750" indent="-285750" algn="just">
              <a:buFont typeface="Arial" pitchFamily="34" charset="0"/>
              <a:buChar char="•"/>
            </a:pPr>
            <a:r>
              <a:rPr lang="en-US" sz="2000" dirty="0" smtClean="0"/>
              <a:t>Hence, the solution is minimum among the maximums i.e. 3 units (order quantity).</a:t>
            </a:r>
            <a:endParaRPr lang="en-US" sz="2000" dirty="0"/>
          </a:p>
        </p:txBody>
      </p:sp>
    </p:spTree>
    <p:extLst>
      <p:ext uri="{BB962C8B-B14F-4D97-AF65-F5344CB8AC3E}">
        <p14:creationId xmlns:p14="http://schemas.microsoft.com/office/powerpoint/2010/main" val="4014550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971550"/>
            <a:ext cx="77724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From the regret or opportunity cost matrix, we have two important information: (</a:t>
            </a:r>
            <a:r>
              <a:rPr lang="en-US" sz="2000" dirty="0" err="1" smtClean="0"/>
              <a:t>i</a:t>
            </a:r>
            <a:r>
              <a:rPr lang="en-US" sz="2000" dirty="0" smtClean="0"/>
              <a:t>) Unit overstock cost, and (ii) Unit understock cost.</a:t>
            </a:r>
          </a:p>
          <a:p>
            <a:pPr algn="just"/>
            <a:endParaRPr lang="en-US" sz="2000" dirty="0" smtClean="0"/>
          </a:p>
          <a:p>
            <a:pPr marL="342900" indent="-342900" algn="just">
              <a:buFont typeface="Arial" panose="020B0604020202020204" pitchFamily="34" charset="0"/>
              <a:buChar char="•"/>
            </a:pPr>
            <a:r>
              <a:rPr lang="en-US" sz="2000" dirty="0" smtClean="0"/>
              <a:t>For the given regret or opportunity cost matrix, we get:</a:t>
            </a:r>
          </a:p>
          <a:p>
            <a:pPr algn="just"/>
            <a:endParaRPr lang="en-US" sz="2000" dirty="0" smtClean="0"/>
          </a:p>
          <a:p>
            <a:pPr marL="342900" algn="just"/>
            <a:r>
              <a:rPr lang="en-US" sz="2000" dirty="0" smtClean="0"/>
              <a:t>Unit overstock cost    = 1.5, and</a:t>
            </a:r>
          </a:p>
          <a:p>
            <a:pPr marL="342900" algn="just"/>
            <a:endParaRPr lang="en-US" sz="2000" dirty="0" smtClean="0"/>
          </a:p>
          <a:p>
            <a:pPr marL="342900" algn="just"/>
            <a:r>
              <a:rPr lang="en-US" sz="2000" dirty="0" smtClean="0"/>
              <a:t>Unit understock cost = 3.5</a:t>
            </a:r>
            <a:endParaRPr lang="en-US" sz="2000" dirty="0"/>
          </a:p>
        </p:txBody>
      </p:sp>
    </p:spTree>
    <p:extLst>
      <p:ext uri="{BB962C8B-B14F-4D97-AF65-F5344CB8AC3E}">
        <p14:creationId xmlns:p14="http://schemas.microsoft.com/office/powerpoint/2010/main" val="2608134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a:t>
            </a:r>
            <a:r>
              <a:rPr lang="en-US" sz="2800" b="1" dirty="0" smtClean="0">
                <a:solidFill>
                  <a:schemeClr val="accent2"/>
                </a:solidFill>
                <a:latin typeface="Century Gothic" pitchFamily="34" charset="0"/>
                <a:cs typeface="Arial" pitchFamily="34" charset="0"/>
              </a:rPr>
              <a:t>Problems </a:t>
            </a:r>
            <a:r>
              <a:rPr lang="en-US" sz="2800" b="1" dirty="0">
                <a:solidFill>
                  <a:schemeClr val="accent2"/>
                </a:solidFill>
                <a:latin typeface="Century Gothic" pitchFamily="34" charset="0"/>
                <a:cs typeface="Arial" pitchFamily="34" charset="0"/>
              </a:rPr>
              <a:t>under Uncertainty</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200150"/>
            <a:ext cx="8472488" cy="1200329"/>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err="1" smtClean="0">
                <a:latin typeface="+mn-lt"/>
              </a:rPr>
              <a:t>Bayes</a:t>
            </a:r>
            <a:r>
              <a:rPr lang="en-US" sz="2400" b="1" dirty="0" smtClean="0">
                <a:latin typeface="+mn-lt"/>
              </a:rPr>
              <a:t> Criterion </a:t>
            </a:r>
          </a:p>
          <a:p>
            <a:pPr algn="just" eaLnBrk="1" hangingPunct="1">
              <a:lnSpc>
                <a:spcPct val="150000"/>
              </a:lnSpc>
              <a:buFont typeface="Wingdings" panose="05000000000000000000" pitchFamily="2" charset="2"/>
              <a:buChar char="ü"/>
              <a:defRPr/>
            </a:pPr>
            <a:r>
              <a:rPr lang="en-US" altLang="en-US" sz="2400" b="1" dirty="0" smtClean="0">
                <a:latin typeface="+mn-lt"/>
              </a:rPr>
              <a:t>Problem Formulation with Partial Information</a:t>
            </a:r>
            <a:endParaRPr lang="en-US" sz="2400" b="1" dirty="0" smtClean="0">
              <a:latin typeface="+mn-lt"/>
            </a:endParaRPr>
          </a:p>
        </p:txBody>
      </p:sp>
    </p:spTree>
    <p:extLst>
      <p:ext uri="{BB962C8B-B14F-4D97-AF65-F5344CB8AC3E}">
        <p14:creationId xmlns:p14="http://schemas.microsoft.com/office/powerpoint/2010/main" val="2467912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Bayes Criterion: How to use?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200" y="1084005"/>
            <a:ext cx="8229601"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In this approach, we assume equal probability for all the possible demand levels. For example, if there are four possible demand level, (1, 2, 3, and 4), the probability of each demand level is assumed to be 0.25.</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The basic assumption is: </a:t>
            </a:r>
          </a:p>
          <a:p>
            <a:pPr marL="342900" algn="just"/>
            <a:r>
              <a:rPr lang="en-US" sz="2000" dirty="0" smtClean="0"/>
              <a:t>when probability of a demand level is not known, we may assume that each demand level occurs with same or equal probability.</a:t>
            </a:r>
          </a:p>
          <a:p>
            <a:pPr marL="342900" algn="just"/>
            <a:endParaRPr lang="en-US" sz="2000" dirty="0" smtClean="0"/>
          </a:p>
          <a:p>
            <a:pPr marL="342900" indent="-342900" algn="just">
              <a:buFont typeface="Arial" panose="020B0604020202020204" pitchFamily="34" charset="0"/>
              <a:buChar char="•"/>
            </a:pPr>
            <a:r>
              <a:rPr lang="en-US" sz="2000" dirty="0" smtClean="0"/>
              <a:t>When probability value is assigned to each demand level, the problem under uncertainty is converted into problem under risk.</a:t>
            </a:r>
            <a:endParaRPr lang="en-US" sz="2000" dirty="0"/>
          </a:p>
        </p:txBody>
      </p:sp>
    </p:spTree>
    <p:extLst>
      <p:ext uri="{BB962C8B-B14F-4D97-AF65-F5344CB8AC3E}">
        <p14:creationId xmlns:p14="http://schemas.microsoft.com/office/powerpoint/2010/main" val="247763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77982" y="285750"/>
            <a:ext cx="8001000" cy="857250"/>
          </a:xfrm>
        </p:spPr>
        <p:txBody>
          <a:bodyPr>
            <a:noAutofit/>
          </a:bodyPr>
          <a:lstStyle/>
          <a:p>
            <a:pPr marL="342914" indent="-342914" algn="l">
              <a:spcBef>
                <a:spcPct val="20000"/>
              </a:spcBef>
              <a:defRPr/>
            </a:pPr>
            <a:r>
              <a:rPr lang="en-US" sz="2800" b="1" dirty="0" smtClean="0">
                <a:solidFill>
                  <a:schemeClr val="accent2"/>
                </a:solidFill>
                <a:latin typeface="Century Gothic" pitchFamily="34" charset="0"/>
                <a:cs typeface="Arial" pitchFamily="34" charset="0"/>
              </a:rPr>
              <a:t>Sub Topics</a:t>
            </a:r>
            <a:endParaRPr lang="en-US" sz="2800" b="1" dirty="0">
              <a:solidFill>
                <a:schemeClr val="accent2"/>
              </a:solidFill>
              <a:latin typeface="Century Gothic" pitchFamily="34" charset="0"/>
              <a:cs typeface="Arial" pitchFamily="34" charset="0"/>
            </a:endParaRPr>
          </a:p>
        </p:txBody>
      </p:sp>
      <p:sp>
        <p:nvSpPr>
          <p:cNvPr id="3075" name="Content Placeholder 2"/>
          <p:cNvSpPr>
            <a:spLocks noGrp="1"/>
          </p:cNvSpPr>
          <p:nvPr>
            <p:ph idx="1"/>
          </p:nvPr>
        </p:nvSpPr>
        <p:spPr>
          <a:xfrm>
            <a:off x="457200" y="1123950"/>
            <a:ext cx="8229600" cy="3394075"/>
          </a:xfrm>
        </p:spPr>
        <p:txBody>
          <a:bodyPr/>
          <a:lstStyle/>
          <a:p>
            <a:pPr marL="457200" indent="-457200" algn="just" eaLnBrk="1" hangingPunct="1">
              <a:buFont typeface="+mj-lt"/>
              <a:buAutoNum type="arabicPeriod"/>
            </a:pPr>
            <a:r>
              <a:rPr lang="en-US" altLang="en-US" sz="2000" dirty="0" smtClean="0"/>
              <a:t>General </a:t>
            </a:r>
            <a:r>
              <a:rPr lang="en-US" altLang="en-US" sz="2000" dirty="0" smtClean="0"/>
              <a:t>Characteristics, Possible Decision Criteria, Wald Criterion, Savage Criterion</a:t>
            </a:r>
            <a:r>
              <a:rPr lang="en-US" altLang="en-US" sz="2000" b="1" dirty="0" smtClean="0"/>
              <a:t> </a:t>
            </a:r>
          </a:p>
          <a:p>
            <a:pPr marL="457200" indent="-457200" algn="just" eaLnBrk="1" hangingPunct="1">
              <a:buFont typeface="+mj-lt"/>
              <a:buAutoNum type="arabicPeriod"/>
            </a:pPr>
            <a:r>
              <a:rPr lang="en-US" altLang="en-US" sz="2000" dirty="0" smtClean="0"/>
              <a:t>Bayes </a:t>
            </a:r>
            <a:r>
              <a:rPr lang="en-US" altLang="en-US" sz="2000" dirty="0" smtClean="0"/>
              <a:t>Criterion, Problem Formulation with Partial Information</a:t>
            </a:r>
            <a:r>
              <a:rPr lang="en-US" altLang="en-US" sz="2000" b="1" dirty="0" smtClean="0"/>
              <a:t> </a:t>
            </a:r>
          </a:p>
          <a:p>
            <a:pPr marL="457200" indent="-457200" algn="just" eaLnBrk="1" hangingPunct="1">
              <a:buFont typeface="+mj-lt"/>
              <a:buAutoNum type="arabicPeriod"/>
            </a:pPr>
            <a:r>
              <a:rPr lang="en-US" altLang="en-US" sz="2000" dirty="0" err="1" smtClean="0"/>
              <a:t>Tchebycheff</a:t>
            </a:r>
            <a:r>
              <a:rPr lang="en-US" altLang="en-US" sz="2000" dirty="0" smtClean="0"/>
              <a:t> </a:t>
            </a:r>
            <a:r>
              <a:rPr lang="en-US" altLang="en-US" sz="2000" dirty="0" smtClean="0"/>
              <a:t>and Other Inequalities, Numerical Examples</a:t>
            </a:r>
          </a:p>
          <a:p>
            <a:pPr marL="457200" indent="-457200" algn="just">
              <a:buFont typeface="+mj-lt"/>
              <a:buAutoNum type="arabicPeriod"/>
            </a:pPr>
            <a:r>
              <a:rPr lang="en-US" altLang="en-US" sz="2000" dirty="0" smtClean="0"/>
              <a:t>Numerical </a:t>
            </a:r>
            <a:r>
              <a:rPr lang="en-US" altLang="en-US" sz="2000" dirty="0" smtClean="0"/>
              <a:t>Examples, Determination of order quantity when understock cost is estimated per unit basis</a:t>
            </a:r>
            <a:endParaRPr lang="en-US" altLang="en-US" sz="2000" b="1" dirty="0" smtClean="0"/>
          </a:p>
          <a:p>
            <a:pPr marL="457200" indent="-457200" algn="just" eaLnBrk="1" hangingPunct="1">
              <a:buFont typeface="+mj-lt"/>
              <a:buAutoNum type="arabicPeriod"/>
            </a:pPr>
            <a:r>
              <a:rPr lang="en-US" altLang="en-US" sz="2000" dirty="0" smtClean="0"/>
              <a:t>Important </a:t>
            </a:r>
            <a:r>
              <a:rPr lang="en-US" altLang="en-US" sz="2000" dirty="0" smtClean="0"/>
              <a:t>Points to note, Dynamic Inventory Problems under Uncertainty</a:t>
            </a:r>
            <a:endParaRPr lang="en-US" altLang="en-US" dirty="0" smtClean="0"/>
          </a:p>
        </p:txBody>
      </p:sp>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E4C7E3-6BDD-4006-8CD9-B47AEC9A2302}"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5" name="TextBox 4"/>
          <p:cNvSpPr txBox="1"/>
          <p:nvPr/>
        </p:nvSpPr>
        <p:spPr>
          <a:xfrm>
            <a:off x="5105400" y="4476750"/>
            <a:ext cx="3962400" cy="647700"/>
          </a:xfrm>
          <a:prstGeom prst="rect">
            <a:avLst/>
          </a:prstGeom>
          <a:noFill/>
        </p:spPr>
        <p:txBody>
          <a:bodyPr wrap="none">
            <a:spAutoFit/>
          </a:bodyPr>
          <a:lstStyle/>
          <a:p>
            <a:pPr algn="ctr">
              <a:defRPr/>
            </a:pPr>
            <a:r>
              <a:rPr lang="en-US" sz="1200" b="1" dirty="0">
                <a:solidFill>
                  <a:schemeClr val="bg1">
                    <a:lumMod val="85000"/>
                  </a:schemeClr>
                </a:solidFill>
                <a:latin typeface="+mn-lt"/>
                <a:cs typeface="Arial" charset="0"/>
              </a:rPr>
              <a:t>PROF PRADIP KUMAR RAY</a:t>
            </a:r>
          </a:p>
          <a:p>
            <a:pPr algn="ctr">
              <a:defRPr/>
            </a:pPr>
            <a:r>
              <a:rPr lang="en-US" sz="1200" b="1" dirty="0">
                <a:solidFill>
                  <a:schemeClr val="bg1">
                    <a:lumMod val="85000"/>
                  </a:schemeClr>
                </a:solidFill>
                <a:latin typeface="+mn-lt"/>
                <a:cs typeface="Arial" charset="0"/>
              </a:rPr>
              <a:t>DEPARTMENT OF INDUSTRIAL AND SYSTEMS ENGINEERING</a:t>
            </a:r>
          </a:p>
          <a:p>
            <a:pPr algn="ctr">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565472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819150"/>
            <a:ext cx="7772400" cy="400110"/>
          </a:xfrm>
          <a:prstGeom prst="rect">
            <a:avLst/>
          </a:prstGeom>
          <a:noFill/>
        </p:spPr>
        <p:txBody>
          <a:bodyPr wrap="square" rtlCol="0">
            <a:spAutoFit/>
          </a:bodyPr>
          <a:lstStyle/>
          <a:p>
            <a:r>
              <a:rPr lang="en-US" sz="2000" dirty="0" smtClean="0"/>
              <a:t>For the given payoff matrix,</a:t>
            </a:r>
            <a:endParaRPr lang="en-US" sz="2000" dirty="0"/>
          </a:p>
        </p:txBody>
      </p:sp>
      <p:graphicFrame>
        <p:nvGraphicFramePr>
          <p:cNvPr id="5" name="Table 4"/>
          <p:cNvGraphicFramePr>
            <a:graphicFrameLocks noGrp="1"/>
          </p:cNvGraphicFramePr>
          <p:nvPr>
            <p:extLst/>
          </p:nvPr>
        </p:nvGraphicFramePr>
        <p:xfrm>
          <a:off x="1524000" y="1428750"/>
          <a:ext cx="6096000" cy="1981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rowSpan="2">
                  <a:txBody>
                    <a:bodyPr/>
                    <a:lstStyle/>
                    <a:p>
                      <a:pPr algn="ctr"/>
                      <a:r>
                        <a:rPr lang="en-US" sz="2000" dirty="0" smtClean="0"/>
                        <a:t>Order</a:t>
                      </a:r>
                      <a:endParaRPr lang="en-US" sz="2000" dirty="0"/>
                    </a:p>
                  </a:txBody>
                  <a:tcPr anchor="ctr"/>
                </a:tc>
                <a:tc gridSpan="3">
                  <a:txBody>
                    <a:bodyPr/>
                    <a:lstStyle/>
                    <a:p>
                      <a:pPr algn="ctr"/>
                      <a:r>
                        <a:rPr lang="en-US" sz="2000" dirty="0" smtClean="0"/>
                        <a:t>Demand</a:t>
                      </a:r>
                      <a:endParaRPr lang="en-US" sz="2000"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sz="2000" dirty="0" smtClean="0"/>
                        <a:t>1</a:t>
                      </a:r>
                      <a:endParaRPr lang="en-US" sz="2000" dirty="0"/>
                    </a:p>
                  </a:txBody>
                  <a:tcPr anchor="ctr"/>
                </a:tc>
                <a:tc>
                  <a:txBody>
                    <a:bodyPr/>
                    <a:lstStyle/>
                    <a:p>
                      <a:pPr algn="ctr"/>
                      <a:r>
                        <a:rPr lang="en-US" sz="2000" dirty="0" smtClean="0"/>
                        <a:t>2</a:t>
                      </a:r>
                      <a:endParaRPr lang="en-US" sz="2000" dirty="0"/>
                    </a:p>
                  </a:txBody>
                  <a:tcPr anchor="ctr"/>
                </a:tc>
                <a:tc>
                  <a:txBody>
                    <a:bodyPr/>
                    <a:lstStyle/>
                    <a:p>
                      <a:pPr algn="ctr"/>
                      <a:r>
                        <a:rPr lang="en-US" sz="2000" dirty="0" smtClean="0"/>
                        <a:t>3</a:t>
                      </a:r>
                      <a:endParaRPr lang="en-US" sz="2000" dirty="0"/>
                    </a:p>
                  </a:txBody>
                  <a:tcPr anchor="ctr"/>
                </a:tc>
                <a:extLst>
                  <a:ext uri="{0D108BD9-81ED-4DB2-BD59-A6C34878D82A}">
                    <a16:rowId xmlns:a16="http://schemas.microsoft.com/office/drawing/2014/main" val="10001"/>
                  </a:ext>
                </a:extLst>
              </a:tr>
              <a:tr h="370840">
                <a:tc>
                  <a:txBody>
                    <a:bodyPr/>
                    <a:lstStyle/>
                    <a:p>
                      <a:pPr algn="ctr"/>
                      <a:r>
                        <a:rPr lang="en-US" sz="2000" dirty="0" smtClean="0"/>
                        <a:t>1</a:t>
                      </a:r>
                      <a:endParaRPr lang="en-US" sz="2000" dirty="0"/>
                    </a:p>
                  </a:txBody>
                  <a:tcPr anchor="ctr"/>
                </a:tc>
                <a:tc>
                  <a:txBody>
                    <a:bodyPr/>
                    <a:lstStyle/>
                    <a:p>
                      <a:pPr algn="ctr"/>
                      <a:r>
                        <a:rPr lang="en-US" sz="2000" dirty="0" smtClean="0"/>
                        <a:t>3.50</a:t>
                      </a:r>
                      <a:endParaRPr lang="en-US" sz="2000" dirty="0"/>
                    </a:p>
                  </a:txBody>
                  <a:tcPr anchor="ctr"/>
                </a:tc>
                <a:tc>
                  <a:txBody>
                    <a:bodyPr/>
                    <a:lstStyle/>
                    <a:p>
                      <a:pPr algn="ctr"/>
                      <a:r>
                        <a:rPr lang="en-US" sz="2000" dirty="0" smtClean="0"/>
                        <a:t>3.50</a:t>
                      </a:r>
                      <a:endParaRPr lang="en-US" sz="2000" dirty="0"/>
                    </a:p>
                  </a:txBody>
                  <a:tcPr anchor="ctr"/>
                </a:tc>
                <a:tc>
                  <a:txBody>
                    <a:bodyPr/>
                    <a:lstStyle/>
                    <a:p>
                      <a:pPr algn="ctr"/>
                      <a:r>
                        <a:rPr lang="en-US" sz="2000" dirty="0" smtClean="0"/>
                        <a:t>3.50</a:t>
                      </a:r>
                      <a:endParaRPr lang="en-US" sz="2000" dirty="0"/>
                    </a:p>
                  </a:txBody>
                  <a:tcPr anchor="ctr"/>
                </a:tc>
                <a:extLst>
                  <a:ext uri="{0D108BD9-81ED-4DB2-BD59-A6C34878D82A}">
                    <a16:rowId xmlns:a16="http://schemas.microsoft.com/office/drawing/2014/main" val="10002"/>
                  </a:ext>
                </a:extLst>
              </a:tr>
              <a:tr h="370840">
                <a:tc>
                  <a:txBody>
                    <a:bodyPr/>
                    <a:lstStyle/>
                    <a:p>
                      <a:pPr algn="ctr"/>
                      <a:r>
                        <a:rPr lang="en-US" sz="2000" dirty="0" smtClean="0"/>
                        <a:t>2</a:t>
                      </a:r>
                      <a:endParaRPr lang="en-US" sz="2000" dirty="0"/>
                    </a:p>
                  </a:txBody>
                  <a:tcPr anchor="ctr"/>
                </a:tc>
                <a:tc>
                  <a:txBody>
                    <a:bodyPr/>
                    <a:lstStyle/>
                    <a:p>
                      <a:pPr algn="ctr"/>
                      <a:r>
                        <a:rPr lang="en-US" sz="2000" dirty="0" smtClean="0"/>
                        <a:t>2.00</a:t>
                      </a:r>
                      <a:endParaRPr lang="en-US" sz="2000" dirty="0"/>
                    </a:p>
                  </a:txBody>
                  <a:tcPr anchor="ctr"/>
                </a:tc>
                <a:tc>
                  <a:txBody>
                    <a:bodyPr/>
                    <a:lstStyle/>
                    <a:p>
                      <a:pPr algn="ctr"/>
                      <a:r>
                        <a:rPr lang="en-US" sz="2000" dirty="0" smtClean="0"/>
                        <a:t>7.00</a:t>
                      </a:r>
                      <a:endParaRPr lang="en-US" sz="2000" dirty="0"/>
                    </a:p>
                  </a:txBody>
                  <a:tcPr anchor="ctr"/>
                </a:tc>
                <a:tc>
                  <a:txBody>
                    <a:bodyPr/>
                    <a:lstStyle/>
                    <a:p>
                      <a:pPr algn="ctr"/>
                      <a:r>
                        <a:rPr lang="en-US" sz="2000" dirty="0" smtClean="0"/>
                        <a:t>7.00</a:t>
                      </a:r>
                      <a:endParaRPr lang="en-US" sz="2000" dirty="0"/>
                    </a:p>
                  </a:txBody>
                  <a:tcPr anchor="ctr"/>
                </a:tc>
                <a:extLst>
                  <a:ext uri="{0D108BD9-81ED-4DB2-BD59-A6C34878D82A}">
                    <a16:rowId xmlns:a16="http://schemas.microsoft.com/office/drawing/2014/main" val="10003"/>
                  </a:ext>
                </a:extLst>
              </a:tr>
              <a:tr h="370840">
                <a:tc>
                  <a:txBody>
                    <a:bodyPr/>
                    <a:lstStyle/>
                    <a:p>
                      <a:pPr algn="ctr"/>
                      <a:r>
                        <a:rPr lang="en-US" sz="2000" dirty="0" smtClean="0"/>
                        <a:t>3</a:t>
                      </a:r>
                      <a:endParaRPr lang="en-US" sz="2000" dirty="0"/>
                    </a:p>
                  </a:txBody>
                  <a:tcPr anchor="ctr"/>
                </a:tc>
                <a:tc>
                  <a:txBody>
                    <a:bodyPr/>
                    <a:lstStyle/>
                    <a:p>
                      <a:pPr algn="ctr"/>
                      <a:r>
                        <a:rPr lang="en-US" sz="2000" dirty="0" smtClean="0"/>
                        <a:t>0.50</a:t>
                      </a:r>
                      <a:endParaRPr lang="en-US" sz="2000" dirty="0"/>
                    </a:p>
                  </a:txBody>
                  <a:tcPr anchor="ctr"/>
                </a:tc>
                <a:tc>
                  <a:txBody>
                    <a:bodyPr/>
                    <a:lstStyle/>
                    <a:p>
                      <a:pPr algn="ctr"/>
                      <a:r>
                        <a:rPr lang="en-US" sz="2000" dirty="0" smtClean="0"/>
                        <a:t>5.50</a:t>
                      </a:r>
                      <a:endParaRPr lang="en-US" sz="2000" dirty="0"/>
                    </a:p>
                  </a:txBody>
                  <a:tcPr anchor="ctr"/>
                </a:tc>
                <a:tc>
                  <a:txBody>
                    <a:bodyPr/>
                    <a:lstStyle/>
                    <a:p>
                      <a:pPr algn="ctr"/>
                      <a:r>
                        <a:rPr lang="en-US" sz="2000" dirty="0" smtClean="0"/>
                        <a:t>10.50</a:t>
                      </a:r>
                      <a:endParaRPr lang="en-US" sz="20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0551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Solution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609600" y="819150"/>
            <a:ext cx="77724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Probability for each demand level is assumed to be 1/3 or 0.33.</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Calculate expected payoff for each order strategy:</a:t>
            </a:r>
          </a:p>
          <a:p>
            <a:pPr marL="342900" indent="-342900">
              <a:buFont typeface="Arial" panose="020B0604020202020204" pitchFamily="34" charset="0"/>
              <a:buChar char="•"/>
            </a:pPr>
            <a:endParaRPr lang="en-US" sz="2000" dirty="0"/>
          </a:p>
          <a:p>
            <a:pPr marL="1257300"/>
            <a:r>
              <a:rPr lang="en-US" sz="2000" b="1" dirty="0" smtClean="0"/>
              <a:t>Order-1:</a:t>
            </a:r>
            <a:r>
              <a:rPr lang="en-US" sz="2000" dirty="0" smtClean="0"/>
              <a:t>  3.50 × 1/3 + </a:t>
            </a:r>
            <a:r>
              <a:rPr lang="en-US" sz="2000" dirty="0"/>
              <a:t>3.50 × 1/3 </a:t>
            </a:r>
            <a:r>
              <a:rPr lang="en-US" sz="2000" dirty="0" smtClean="0"/>
              <a:t>+ </a:t>
            </a:r>
            <a:r>
              <a:rPr lang="en-US" sz="2000" dirty="0"/>
              <a:t>3.50 × 1/3 </a:t>
            </a:r>
            <a:r>
              <a:rPr lang="en-US" sz="2000" dirty="0" smtClean="0"/>
              <a:t>  =  3.50</a:t>
            </a:r>
          </a:p>
          <a:p>
            <a:pPr marL="1257300"/>
            <a:r>
              <a:rPr lang="en-US" sz="2000" b="1" dirty="0" smtClean="0"/>
              <a:t>Order-2:</a:t>
            </a:r>
            <a:r>
              <a:rPr lang="en-US" sz="2000" dirty="0" smtClean="0"/>
              <a:t>  2.00 </a:t>
            </a:r>
            <a:r>
              <a:rPr lang="en-US" sz="2000" dirty="0"/>
              <a:t>× 1/3 + </a:t>
            </a:r>
            <a:r>
              <a:rPr lang="en-US" sz="2000" dirty="0" smtClean="0"/>
              <a:t>7.00 </a:t>
            </a:r>
            <a:r>
              <a:rPr lang="en-US" sz="2000" dirty="0"/>
              <a:t>× 1/3 + </a:t>
            </a:r>
            <a:r>
              <a:rPr lang="en-US" sz="2000" dirty="0" smtClean="0"/>
              <a:t>7.00 </a:t>
            </a:r>
            <a:r>
              <a:rPr lang="en-US" sz="2000" dirty="0"/>
              <a:t>× 1/3 </a:t>
            </a:r>
            <a:r>
              <a:rPr lang="en-US" sz="2000" dirty="0" smtClean="0"/>
              <a:t>  =  5.33</a:t>
            </a:r>
          </a:p>
          <a:p>
            <a:pPr marL="1257300"/>
            <a:r>
              <a:rPr lang="en-US" sz="2000" b="1" dirty="0" smtClean="0"/>
              <a:t>Order-3:</a:t>
            </a:r>
            <a:r>
              <a:rPr lang="en-US" sz="2000" dirty="0" smtClean="0"/>
              <a:t>  0.50 </a:t>
            </a:r>
            <a:r>
              <a:rPr lang="en-US" sz="2000" dirty="0"/>
              <a:t>× 1/3 + </a:t>
            </a:r>
            <a:r>
              <a:rPr lang="en-US" sz="2000" dirty="0" smtClean="0"/>
              <a:t>5.50 </a:t>
            </a:r>
            <a:r>
              <a:rPr lang="en-US" sz="2000" dirty="0"/>
              <a:t>× 1/3 + </a:t>
            </a:r>
            <a:r>
              <a:rPr lang="en-US" sz="2000" dirty="0" smtClean="0"/>
              <a:t>10.50 </a:t>
            </a:r>
            <a:r>
              <a:rPr lang="en-US" sz="2000" dirty="0"/>
              <a:t>× 1/3 = </a:t>
            </a:r>
            <a:r>
              <a:rPr lang="en-US" sz="2000" dirty="0" smtClean="0"/>
              <a:t> 5.50</a:t>
            </a:r>
          </a:p>
          <a:p>
            <a:endParaRPr lang="en-US" sz="2000" dirty="0"/>
          </a:p>
          <a:p>
            <a:pPr marL="342900" indent="-342900">
              <a:buFont typeface="Arial" pitchFamily="34" charset="0"/>
              <a:buChar char="•"/>
            </a:pPr>
            <a:r>
              <a:rPr lang="en-US" sz="2000" dirty="0" smtClean="0"/>
              <a:t>Hence, order strategy is to order for 3 units.</a:t>
            </a:r>
            <a:endParaRPr lang="en-US" sz="2000" dirty="0"/>
          </a:p>
          <a:p>
            <a:endParaRPr lang="en-US" sz="2000" dirty="0"/>
          </a:p>
        </p:txBody>
      </p:sp>
    </p:spTree>
    <p:extLst>
      <p:ext uri="{BB962C8B-B14F-4D97-AF65-F5344CB8AC3E}">
        <p14:creationId xmlns:p14="http://schemas.microsoft.com/office/powerpoint/2010/main" val="581054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Problem Formulation with partial information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971550"/>
            <a:ext cx="83058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As has been stated earlier, in the majority of the cases, information is made available about the characteristics of demand, such as mean and standard deviation of demand.</a:t>
            </a:r>
          </a:p>
          <a:p>
            <a:pPr marL="342900" indent="-342900" algn="just">
              <a:buFont typeface="Arial" panose="020B0604020202020204" pitchFamily="34" charset="0"/>
              <a:buChar char="•"/>
            </a:pPr>
            <a:r>
              <a:rPr lang="en-US" sz="2000" dirty="0" smtClean="0"/>
              <a:t>However, with this set of information, it is not possible to conclude about the distribution of demand.</a:t>
            </a:r>
          </a:p>
          <a:p>
            <a:pPr marL="342900" indent="-342900" algn="just">
              <a:buFont typeface="Arial" panose="020B0604020202020204" pitchFamily="34" charset="0"/>
              <a:buChar char="•"/>
            </a:pPr>
            <a:r>
              <a:rPr lang="en-US" sz="2000" dirty="0" smtClean="0"/>
              <a:t>The question is: to what extent we can make use of this partial information to determine the order quantity?</a:t>
            </a:r>
          </a:p>
          <a:p>
            <a:pPr marL="342900" indent="-342900" algn="just">
              <a:buFont typeface="Arial" panose="020B0604020202020204" pitchFamily="34" charset="0"/>
              <a:buChar char="•"/>
            </a:pPr>
            <a:r>
              <a:rPr lang="en-US" sz="2000" dirty="0" smtClean="0"/>
              <a:t>In the context, the types of information that we may have as we start getting data on various characteristics of the demand are worth mentioning.</a:t>
            </a:r>
            <a:endParaRPr lang="en-US" sz="2000" dirty="0"/>
          </a:p>
        </p:txBody>
      </p:sp>
    </p:spTree>
    <p:extLst>
      <p:ext uri="{BB962C8B-B14F-4D97-AF65-F5344CB8AC3E}">
        <p14:creationId xmlns:p14="http://schemas.microsoft.com/office/powerpoint/2010/main" val="3063479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artial </a:t>
            </a:r>
            <a:r>
              <a:rPr lang="en-US" sz="2800" b="1" dirty="0">
                <a:solidFill>
                  <a:srgbClr val="C0504D"/>
                </a:solidFill>
                <a:latin typeface="Century Gothic" pitchFamily="34" charset="0"/>
                <a:cs typeface="Arial" pitchFamily="34" charset="0"/>
              </a:rPr>
              <a:t>I</a:t>
            </a:r>
            <a:r>
              <a:rPr lang="en-US" sz="2800" b="1" dirty="0" smtClean="0">
                <a:solidFill>
                  <a:srgbClr val="C0504D"/>
                </a:solidFill>
                <a:latin typeface="Century Gothic" pitchFamily="34" charset="0"/>
                <a:cs typeface="Arial" pitchFamily="34" charset="0"/>
              </a:rPr>
              <a:t>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971550"/>
            <a:ext cx="83058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Partial information may be expressed in terms of moments of the demand distribution. In a given situation, we may know only some of the moments.</a:t>
            </a:r>
          </a:p>
          <a:p>
            <a:pPr marL="342900" indent="-342900" algn="just">
              <a:buFont typeface="Arial" panose="020B0604020202020204" pitchFamily="34" charset="0"/>
              <a:buChar char="•"/>
            </a:pPr>
            <a:r>
              <a:rPr lang="en-US" sz="2000" dirty="0" smtClean="0"/>
              <a:t>The following moments are relevant in this context:</a:t>
            </a:r>
          </a:p>
          <a:p>
            <a:pPr marL="342900" indent="-342900" algn="just">
              <a:buFont typeface="Arial" panose="020B0604020202020204" pitchFamily="34" charset="0"/>
              <a:buChar char="•"/>
            </a:pPr>
            <a:endParaRPr lang="en-US" sz="2000" dirty="0" smtClean="0"/>
          </a:p>
        </p:txBody>
      </p:sp>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0" y="1968226"/>
            <a:ext cx="6580200" cy="2457898"/>
          </a:xfrm>
          <a:prstGeom prst="rect">
            <a:avLst/>
          </a:prstGeom>
        </p:spPr>
      </p:pic>
    </p:spTree>
    <p:extLst>
      <p:ext uri="{BB962C8B-B14F-4D97-AF65-F5344CB8AC3E}">
        <p14:creationId xmlns:p14="http://schemas.microsoft.com/office/powerpoint/2010/main" val="470552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artial </a:t>
            </a:r>
            <a:r>
              <a:rPr lang="en-US" sz="2800" b="1" dirty="0">
                <a:solidFill>
                  <a:srgbClr val="C0504D"/>
                </a:solidFill>
                <a:latin typeface="Century Gothic" pitchFamily="34" charset="0"/>
                <a:cs typeface="Arial" pitchFamily="34" charset="0"/>
              </a:rPr>
              <a:t>I</a:t>
            </a:r>
            <a:r>
              <a:rPr lang="en-US" sz="2800" b="1" dirty="0" smtClean="0">
                <a:solidFill>
                  <a:srgbClr val="C0504D"/>
                </a:solidFill>
                <a:latin typeface="Century Gothic" pitchFamily="34" charset="0"/>
                <a:cs typeface="Arial" pitchFamily="34" charset="0"/>
              </a:rPr>
              <a:t>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1700" y="1276350"/>
            <a:ext cx="7517900" cy="2252088"/>
          </a:xfrm>
          <a:prstGeom prst="rect">
            <a:avLst/>
          </a:prstGeom>
        </p:spPr>
      </p:pic>
    </p:spTree>
    <p:extLst>
      <p:ext uri="{BB962C8B-B14F-4D97-AF65-F5344CB8AC3E}">
        <p14:creationId xmlns:p14="http://schemas.microsoft.com/office/powerpoint/2010/main" val="3290042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artial </a:t>
            </a:r>
            <a:r>
              <a:rPr lang="en-US" sz="2800" b="1" dirty="0">
                <a:solidFill>
                  <a:srgbClr val="C0504D"/>
                </a:solidFill>
                <a:latin typeface="Century Gothic" pitchFamily="34" charset="0"/>
                <a:cs typeface="Arial" pitchFamily="34" charset="0"/>
              </a:rPr>
              <a:t>I</a:t>
            </a:r>
            <a:r>
              <a:rPr lang="en-US" sz="2800" b="1" dirty="0" smtClean="0">
                <a:solidFill>
                  <a:srgbClr val="C0504D"/>
                </a:solidFill>
                <a:latin typeface="Century Gothic" pitchFamily="34" charset="0"/>
                <a:cs typeface="Arial" pitchFamily="34" charset="0"/>
              </a:rPr>
              <a:t>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971550"/>
            <a:ext cx="83058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have the following relationships</a:t>
            </a:r>
          </a:p>
          <a:p>
            <a:pPr marL="342900" indent="-342900" algn="just">
              <a:buFont typeface="Arial" panose="020B0604020202020204" pitchFamily="34" charset="0"/>
              <a:buChar char="•"/>
            </a:pPr>
            <a:endParaRPr lang="en-US" sz="2000" dirty="0" smtClean="0"/>
          </a:p>
        </p:txBody>
      </p:sp>
      <p:pic>
        <p:nvPicPr>
          <p:cNvPr id="5" name="Picture 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5557"/>
          <a:stretch/>
        </p:blipFill>
        <p:spPr>
          <a:xfrm>
            <a:off x="609600" y="1581150"/>
            <a:ext cx="3810000" cy="2362200"/>
          </a:xfrm>
          <a:prstGeom prst="rect">
            <a:avLst/>
          </a:prstGeom>
        </p:spPr>
      </p:pic>
    </p:spTree>
    <p:extLst>
      <p:ext uri="{BB962C8B-B14F-4D97-AF65-F5344CB8AC3E}">
        <p14:creationId xmlns:p14="http://schemas.microsoft.com/office/powerpoint/2010/main" val="2083778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artial </a:t>
            </a:r>
            <a:r>
              <a:rPr lang="en-US" sz="2800" b="1" dirty="0">
                <a:solidFill>
                  <a:srgbClr val="C0504D"/>
                </a:solidFill>
                <a:latin typeface="Century Gothic" pitchFamily="34" charset="0"/>
                <a:cs typeface="Arial" pitchFamily="34" charset="0"/>
              </a:rPr>
              <a:t>I</a:t>
            </a:r>
            <a:r>
              <a:rPr lang="en-US" sz="2800" b="1" dirty="0" smtClean="0">
                <a:solidFill>
                  <a:srgbClr val="C0504D"/>
                </a:solidFill>
                <a:latin typeface="Century Gothic" pitchFamily="34" charset="0"/>
                <a:cs typeface="Arial" pitchFamily="34" charset="0"/>
              </a:rPr>
              <a:t>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971550"/>
            <a:ext cx="83058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have the following relationships</a:t>
            </a:r>
          </a:p>
          <a:p>
            <a:pPr marL="342900" indent="-342900" algn="just">
              <a:buFont typeface="Arial" panose="020B0604020202020204" pitchFamily="34" charset="0"/>
              <a:buChar char="•"/>
            </a:pPr>
            <a:endParaRPr lang="en-US" sz="2000" dirty="0" smtClean="0"/>
          </a:p>
        </p:txBody>
      </p:sp>
      <p:pic>
        <p:nvPicPr>
          <p:cNvPr id="2" name="Picture 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3508"/>
          <a:stretch/>
        </p:blipFill>
        <p:spPr>
          <a:xfrm>
            <a:off x="593793" y="1831836"/>
            <a:ext cx="3933638" cy="1381033"/>
          </a:xfrm>
          <a:prstGeom prst="rect">
            <a:avLst/>
          </a:prstGeom>
        </p:spPr>
      </p:pic>
    </p:spTree>
    <p:extLst>
      <p:ext uri="{BB962C8B-B14F-4D97-AF65-F5344CB8AC3E}">
        <p14:creationId xmlns:p14="http://schemas.microsoft.com/office/powerpoint/2010/main" val="782956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artial </a:t>
            </a:r>
            <a:r>
              <a:rPr lang="en-US" sz="2800" b="1" dirty="0">
                <a:solidFill>
                  <a:srgbClr val="C0504D"/>
                </a:solidFill>
                <a:latin typeface="Century Gothic" pitchFamily="34" charset="0"/>
                <a:cs typeface="Arial" pitchFamily="34" charset="0"/>
              </a:rPr>
              <a:t>I</a:t>
            </a:r>
            <a:r>
              <a:rPr lang="en-US" sz="2800" b="1" dirty="0" smtClean="0">
                <a:solidFill>
                  <a:srgbClr val="C0504D"/>
                </a:solidFill>
                <a:latin typeface="Century Gothic" pitchFamily="34" charset="0"/>
                <a:cs typeface="Arial" pitchFamily="34" charset="0"/>
              </a:rPr>
              <a:t>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2" name="TextBox 1"/>
              <p:cNvSpPr txBox="1"/>
              <p:nvPr/>
            </p:nvSpPr>
            <p:spPr>
              <a:xfrm>
                <a:off x="457199" y="1120701"/>
                <a:ext cx="8229601"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In a given running situation, information up to 3</a:t>
                </a:r>
                <a:r>
                  <a:rPr lang="en-US" sz="2000" baseline="30000" dirty="0" smtClean="0"/>
                  <a:t>rd</a:t>
                </a:r>
                <a:r>
                  <a:rPr lang="en-US" sz="2000" dirty="0" smtClean="0"/>
                  <a:t> and 4</a:t>
                </a:r>
                <a:r>
                  <a:rPr lang="en-US" sz="2000" baseline="30000" dirty="0" smtClean="0"/>
                  <a:t>th</a:t>
                </a:r>
                <a:r>
                  <a:rPr lang="en-US" sz="2000" dirty="0" smtClean="0"/>
                  <a:t> moments about the mean is quite common and made available.</a:t>
                </a:r>
              </a:p>
              <a:p>
                <a:pPr algn="just"/>
                <a:endParaRPr lang="en-US" sz="2000" dirty="0"/>
              </a:p>
              <a:p>
                <a:pPr marL="342900" indent="-342900" algn="just">
                  <a:buFont typeface="Arial" panose="020B0604020202020204" pitchFamily="34" charset="0"/>
                  <a:buChar char="•"/>
                </a:pPr>
                <a:r>
                  <a:rPr lang="en-US" sz="2000" dirty="0" smtClean="0"/>
                  <a:t>With this information, the characteristics like skewness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smtClean="0">
                            <a:latin typeface="Cambria Math" panose="02040503050406030204" pitchFamily="18" charset="0"/>
                          </a:rPr>
                          <m:t>γ</m:t>
                        </m:r>
                      </m:e>
                      <m:sub>
                        <m:r>
                          <a:rPr lang="en-US" sz="2000" b="0" i="1" smtClean="0">
                            <a:latin typeface="Cambria Math" panose="02040503050406030204" pitchFamily="18" charset="0"/>
                          </a:rPr>
                          <m:t>1</m:t>
                        </m:r>
                      </m:sub>
                    </m:sSub>
                  </m:oMath>
                </a14:m>
                <a:r>
                  <a:rPr lang="en-US" sz="2000" dirty="0" smtClean="0"/>
                  <a:t> and kurtosis</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m:rPr>
                            <m:sty m:val="p"/>
                          </m:rPr>
                          <a:rPr lang="el-GR" sz="2000" i="1">
                            <a:latin typeface="Cambria Math" panose="02040503050406030204" pitchFamily="18" charset="0"/>
                          </a:rPr>
                          <m:t>γ</m:t>
                        </m:r>
                      </m:e>
                      <m:sub>
                        <m:r>
                          <a:rPr lang="en-US" sz="2000" b="0" i="1" smtClean="0">
                            <a:latin typeface="Cambria Math" panose="02040503050406030204" pitchFamily="18" charset="0"/>
                          </a:rPr>
                          <m:t>2</m:t>
                        </m:r>
                      </m:sub>
                    </m:sSub>
                  </m:oMath>
                </a14:m>
                <a:r>
                  <a:rPr lang="en-US" sz="2000" dirty="0" smtClean="0"/>
                  <a:t> of a distribution can be measured. These measures are given by</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57199" y="1120701"/>
                <a:ext cx="8229601" cy="1631216"/>
              </a:xfrm>
              <a:prstGeom prst="rect">
                <a:avLst/>
              </a:prstGeom>
              <a:blipFill>
                <a:blip r:embed="rId3"/>
                <a:stretch>
                  <a:fillRect l="-667" t="-2247" r="-741" b="-59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71600" y="3028950"/>
                <a:ext cx="818366"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dirty="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3</m:t>
                              </m:r>
                            </m:sub>
                          </m:sSub>
                        </m:num>
                        <m:den>
                          <m:sSup>
                            <m:sSupPr>
                              <m:ctrlPr>
                                <a:rPr lang="en-US"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ea typeface="Cambria Math" panose="02040503050406030204" pitchFamily="18" charset="0"/>
                                </a:rPr>
                                <m:t>2</m:t>
                              </m:r>
                            </m:sup>
                          </m:sSup>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371600" y="3028950"/>
                <a:ext cx="818366" cy="370614"/>
              </a:xfrm>
              <a:prstGeom prst="rect">
                <a:avLst/>
              </a:prstGeom>
              <a:blipFill rotWithShape="0">
                <a:blip r:embed="rId4"/>
                <a:stretch>
                  <a:fillRect b="-27869"/>
                </a:stretch>
              </a:blipFill>
            </p:spPr>
            <p:txBody>
              <a:bodyPr/>
              <a:lstStyle/>
              <a:p>
                <a:r>
                  <a:rPr lang="en-US">
                    <a:noFill/>
                  </a:rPr>
                  <a:t> </a:t>
                </a:r>
              </a:p>
            </p:txBody>
          </p:sp>
        </mc:Fallback>
      </mc:AlternateContent>
      <p:sp>
        <p:nvSpPr>
          <p:cNvPr id="7" name="TextBox 6"/>
          <p:cNvSpPr txBox="1"/>
          <p:nvPr/>
        </p:nvSpPr>
        <p:spPr>
          <a:xfrm>
            <a:off x="2514600" y="3105150"/>
            <a:ext cx="538930" cy="369332"/>
          </a:xfrm>
          <a:prstGeom prst="rect">
            <a:avLst/>
          </a:prstGeom>
          <a:noFill/>
        </p:spPr>
        <p:txBody>
          <a:bodyPr wrap="none" rtlCol="0">
            <a:spAutoFit/>
          </a:bodyPr>
          <a:lstStyle/>
          <a:p>
            <a:r>
              <a:rPr lang="en-US" dirty="0" smtClean="0"/>
              <a:t>and</a:t>
            </a:r>
            <a:endParaRPr lang="en-US" dirty="0"/>
          </a:p>
        </p:txBody>
      </p:sp>
      <mc:AlternateContent xmlns:mc="http://schemas.openxmlformats.org/markup-compatibility/2006" xmlns:a14="http://schemas.microsoft.com/office/drawing/2010/main">
        <mc:Choice Requires="a14">
          <p:sp>
            <p:nvSpPr>
              <p:cNvPr id="10" name="Rectangle 9"/>
              <p:cNvSpPr/>
              <p:nvPr/>
            </p:nvSpPr>
            <p:spPr>
              <a:xfrm>
                <a:off x="3276600" y="3028950"/>
                <a:ext cx="1246688" cy="462947"/>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𝑚</m:t>
                            </m:r>
                          </m:e>
                          <m:sub>
                            <m:r>
                              <a:rPr lang="en-US" b="0" i="1" dirty="0" smtClean="0">
                                <a:latin typeface="Cambria Math" panose="02040503050406030204" pitchFamily="18" charset="0"/>
                                <a:ea typeface="Cambria Math" panose="02040503050406030204" pitchFamily="18" charset="0"/>
                              </a:rPr>
                              <m:t>4</m:t>
                            </m:r>
                          </m:sub>
                        </m:sSub>
                      </m:num>
                      <m:den>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ea typeface="Cambria Math" panose="02040503050406030204" pitchFamily="18" charset="0"/>
                              </a:rPr>
                              <m:t>4</m:t>
                            </m:r>
                          </m:sup>
                        </m:sSup>
                      </m:den>
                    </m:f>
                  </m:oMath>
                </a14:m>
                <a:r>
                  <a:rPr lang="en-US" dirty="0" smtClean="0"/>
                  <a:t> - 3</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276600" y="3028950"/>
                <a:ext cx="1246688" cy="462947"/>
              </a:xfrm>
              <a:prstGeom prst="rect">
                <a:avLst/>
              </a:prstGeom>
              <a:blipFill rotWithShape="0">
                <a:blip r:embed="rId5"/>
                <a:stretch>
                  <a:fillRect r="-3431" b="-7895"/>
                </a:stretch>
              </a:blipFill>
            </p:spPr>
            <p:txBody>
              <a:bodyPr/>
              <a:lstStyle/>
              <a:p>
                <a:r>
                  <a:rPr lang="en-US">
                    <a:noFill/>
                  </a:rPr>
                  <a:t> </a:t>
                </a:r>
              </a:p>
            </p:txBody>
          </p:sp>
        </mc:Fallback>
      </mc:AlternateContent>
    </p:spTree>
    <p:extLst>
      <p:ext uri="{BB962C8B-B14F-4D97-AF65-F5344CB8AC3E}">
        <p14:creationId xmlns:p14="http://schemas.microsoft.com/office/powerpoint/2010/main" val="938381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artial </a:t>
            </a:r>
            <a:r>
              <a:rPr lang="en-US" sz="2800" b="1" dirty="0">
                <a:solidFill>
                  <a:srgbClr val="C0504D"/>
                </a:solidFill>
                <a:latin typeface="Century Gothic" pitchFamily="34" charset="0"/>
                <a:cs typeface="Arial" pitchFamily="34" charset="0"/>
              </a:rPr>
              <a:t>I</a:t>
            </a:r>
            <a:r>
              <a:rPr lang="en-US" sz="2800" b="1" dirty="0" smtClean="0">
                <a:solidFill>
                  <a:srgbClr val="C0504D"/>
                </a:solidFill>
                <a:latin typeface="Century Gothic" pitchFamily="34" charset="0"/>
                <a:cs typeface="Arial" pitchFamily="34" charset="0"/>
              </a:rPr>
              <a:t>nformation</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199" y="1120701"/>
            <a:ext cx="822960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expression for absolute moment about the mean has a special relevance in this case. When we do not know distribution type of the demand, we can use certain expressions derived in probability theory applicable for any type of distribution.</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inequality of probability theory, known as Tchebycheff’s inequality, we can use for problem formulation, and this inequality expression resembles closely with the expression for absolute moment of distribution around its mean.</a:t>
            </a:r>
            <a:endParaRPr lang="en-US" sz="2000" dirty="0"/>
          </a:p>
        </p:txBody>
      </p:sp>
    </p:spTree>
    <p:extLst>
      <p:ext uri="{BB962C8B-B14F-4D97-AF65-F5344CB8AC3E}">
        <p14:creationId xmlns:p14="http://schemas.microsoft.com/office/powerpoint/2010/main" val="846547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29</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a:t>
            </a:r>
            <a:r>
              <a:rPr lang="en-US" sz="2800" b="1" dirty="0" smtClean="0">
                <a:solidFill>
                  <a:schemeClr val="accent2"/>
                </a:solidFill>
                <a:latin typeface="Century Gothic" pitchFamily="34" charset="0"/>
                <a:cs typeface="Arial" pitchFamily="34" charset="0"/>
              </a:rPr>
              <a:t>Problems </a:t>
            </a:r>
            <a:r>
              <a:rPr lang="en-US" sz="2800" b="1" dirty="0">
                <a:solidFill>
                  <a:schemeClr val="accent2"/>
                </a:solidFill>
                <a:latin typeface="Century Gothic" pitchFamily="34" charset="0"/>
                <a:cs typeface="Arial" pitchFamily="34" charset="0"/>
              </a:rPr>
              <a:t>under Uncertainty</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200150"/>
            <a:ext cx="8472488" cy="175432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err="1" smtClean="0">
                <a:latin typeface="+mn-lt"/>
              </a:rPr>
              <a:t>Tchebycheff</a:t>
            </a:r>
            <a:r>
              <a:rPr lang="en-US" sz="2400" b="1" dirty="0" smtClean="0">
                <a:latin typeface="+mn-lt"/>
              </a:rPr>
              <a:t> and Other Inequalities</a:t>
            </a:r>
          </a:p>
          <a:p>
            <a:pPr algn="just" eaLnBrk="1" hangingPunct="1">
              <a:lnSpc>
                <a:spcPct val="150000"/>
              </a:lnSpc>
              <a:buFont typeface="Wingdings" panose="05000000000000000000" pitchFamily="2" charset="2"/>
              <a:buChar char="ü"/>
              <a:defRPr/>
            </a:pPr>
            <a:r>
              <a:rPr lang="en-US" sz="2400" b="1" dirty="0" smtClean="0">
                <a:latin typeface="+mn-lt"/>
              </a:rPr>
              <a:t>Numerical Examples </a:t>
            </a:r>
          </a:p>
          <a:p>
            <a:pPr algn="just" eaLnBrk="1" hangingPunct="1">
              <a:lnSpc>
                <a:spcPct val="150000"/>
              </a:lnSpc>
              <a:buFont typeface="Wingdings" panose="05000000000000000000" pitchFamily="2" charset="2"/>
              <a:buChar char="ü"/>
              <a:defRPr/>
            </a:pPr>
            <a:endParaRPr lang="en-US" sz="2400" b="1" dirty="0" smtClean="0">
              <a:latin typeface="+mn-lt"/>
            </a:endParaRPr>
          </a:p>
        </p:txBody>
      </p:sp>
    </p:spTree>
    <p:extLst>
      <p:ext uri="{BB962C8B-B14F-4D97-AF65-F5344CB8AC3E}">
        <p14:creationId xmlns:p14="http://schemas.microsoft.com/office/powerpoint/2010/main" val="3850787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a:t>
            </a:r>
            <a:r>
              <a:rPr lang="en-US" sz="2800" b="1" dirty="0" smtClean="0">
                <a:solidFill>
                  <a:schemeClr val="accent2"/>
                </a:solidFill>
                <a:latin typeface="Century Gothic" pitchFamily="34" charset="0"/>
                <a:cs typeface="Arial" pitchFamily="34" charset="0"/>
              </a:rPr>
              <a:t>Problems </a:t>
            </a:r>
            <a:r>
              <a:rPr lang="en-US" sz="2800" b="1" dirty="0">
                <a:solidFill>
                  <a:schemeClr val="accent2"/>
                </a:solidFill>
                <a:latin typeface="Century Gothic" pitchFamily="34" charset="0"/>
                <a:cs typeface="Arial" pitchFamily="34" charset="0"/>
              </a:rPr>
              <a:t>under Uncertainty</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200150"/>
            <a:ext cx="8472488" cy="2862322"/>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General Characteristics</a:t>
            </a:r>
          </a:p>
          <a:p>
            <a:pPr algn="just" eaLnBrk="1" hangingPunct="1">
              <a:lnSpc>
                <a:spcPct val="150000"/>
              </a:lnSpc>
              <a:buFont typeface="Wingdings" panose="05000000000000000000" pitchFamily="2" charset="2"/>
              <a:buChar char="ü"/>
              <a:defRPr/>
            </a:pPr>
            <a:r>
              <a:rPr lang="en-US" sz="2400" b="1" dirty="0" smtClean="0">
                <a:latin typeface="+mn-lt"/>
              </a:rPr>
              <a:t>Possible Decision Criteria</a:t>
            </a:r>
          </a:p>
          <a:p>
            <a:pPr algn="just" eaLnBrk="1" hangingPunct="1">
              <a:lnSpc>
                <a:spcPct val="150000"/>
              </a:lnSpc>
              <a:buFont typeface="Wingdings" panose="05000000000000000000" pitchFamily="2" charset="2"/>
              <a:buChar char="ü"/>
              <a:defRPr/>
            </a:pPr>
            <a:r>
              <a:rPr lang="en-US" altLang="en-US" sz="2400" b="1" dirty="0" smtClean="0">
                <a:latin typeface="+mn-lt"/>
              </a:rPr>
              <a:t>Wald Criterion </a:t>
            </a:r>
          </a:p>
          <a:p>
            <a:pPr algn="just" eaLnBrk="1" hangingPunct="1">
              <a:lnSpc>
                <a:spcPct val="150000"/>
              </a:lnSpc>
              <a:buFont typeface="Wingdings" panose="05000000000000000000" pitchFamily="2" charset="2"/>
              <a:buChar char="ü"/>
              <a:defRPr/>
            </a:pPr>
            <a:r>
              <a:rPr lang="en-US" altLang="en-US" sz="2400" b="1" dirty="0" smtClean="0">
                <a:latin typeface="+mn-lt"/>
              </a:rPr>
              <a:t>Savage Criterion</a:t>
            </a:r>
            <a:endParaRPr lang="en-US" sz="2400" b="1" dirty="0" smtClean="0">
              <a:latin typeface="+mn-lt"/>
            </a:endParaRPr>
          </a:p>
          <a:p>
            <a:pPr algn="just" eaLnBrk="1" hangingPunct="1">
              <a:lnSpc>
                <a:spcPct val="150000"/>
              </a:lnSpc>
              <a:buFont typeface="Wingdings" panose="05000000000000000000" pitchFamily="2" charset="2"/>
              <a:buChar char="ü"/>
              <a:defRPr/>
            </a:pPr>
            <a:endParaRPr lang="en-US" sz="2400" b="1" dirty="0" smtClean="0">
              <a:latin typeface="+mn-lt"/>
            </a:endParaRPr>
          </a:p>
        </p:txBody>
      </p:sp>
    </p:spTree>
    <p:extLst>
      <p:ext uri="{BB962C8B-B14F-4D97-AF65-F5344CB8AC3E}">
        <p14:creationId xmlns:p14="http://schemas.microsoft.com/office/powerpoint/2010/main" val="754748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Tchebycheff and other Inequalities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57200" y="971550"/>
            <a:ext cx="830580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err="1" smtClean="0"/>
              <a:t>Tchebycheff</a:t>
            </a:r>
            <a:r>
              <a:rPr lang="en-US" sz="2000" b="1" dirty="0" smtClean="0"/>
              <a:t> </a:t>
            </a:r>
            <a:r>
              <a:rPr lang="en-US" sz="2000" b="1" smtClean="0"/>
              <a:t>inequality expression </a:t>
            </a:r>
            <a:r>
              <a:rPr lang="en-US" sz="2000" b="1" dirty="0" smtClean="0"/>
              <a:t>is available in different forms</a:t>
            </a:r>
            <a:r>
              <a:rPr lang="en-US" sz="2000" dirty="0" smtClean="0"/>
              <a:t>. Some of the useful forms that we can use for problem formulation are as follows:</a:t>
            </a:r>
          </a:p>
          <a:p>
            <a:pPr marL="342900" indent="-342900" algn="just">
              <a:buFont typeface="Arial" panose="020B0604020202020204" pitchFamily="34" charset="0"/>
              <a:buChar char="•"/>
            </a:pPr>
            <a:endParaRPr lang="en-US" sz="2000" dirty="0" smtClean="0"/>
          </a:p>
        </p:txBody>
      </p:sp>
      <mc:AlternateContent xmlns:mc="http://schemas.openxmlformats.org/markup-compatibility/2006" xmlns:a14="http://schemas.microsoft.com/office/drawing/2010/main">
        <mc:Choice Requires="a14">
          <p:sp>
            <p:nvSpPr>
              <p:cNvPr id="10" name="TextBox 9"/>
              <p:cNvSpPr txBox="1"/>
              <p:nvPr/>
            </p:nvSpPr>
            <p:spPr>
              <a:xfrm>
                <a:off x="793575" y="2464534"/>
                <a:ext cx="8305800" cy="1631216"/>
              </a:xfrm>
              <a:prstGeom prst="rect">
                <a:avLst/>
              </a:prstGeom>
              <a:noFill/>
            </p:spPr>
            <p:txBody>
              <a:bodyPr wrap="square" rtlCol="0">
                <a:spAutoFit/>
              </a:bodyPr>
              <a:lstStyle/>
              <a:p>
                <a:pPr algn="just"/>
                <a:r>
                  <a:rPr lang="en-US" sz="2000" dirty="0" smtClean="0"/>
                  <a:t>where, </a:t>
                </a:r>
                <a:endParaRPr lang="en-US" sz="2000" b="0" i="1" dirty="0" smtClean="0">
                  <a:latin typeface="Cambria Math" panose="02040503050406030204" pitchFamily="18" charset="0"/>
                </a:endParaRPr>
              </a:p>
              <a:p>
                <a:pPr algn="just"/>
                <a14:m>
                  <m:oMath xmlns:m="http://schemas.openxmlformats.org/officeDocument/2006/math">
                    <m:r>
                      <a:rPr lang="en-US" sz="2000" b="0" i="1" smtClean="0">
                        <a:latin typeface="Cambria Math" panose="02040503050406030204" pitchFamily="18" charset="0"/>
                      </a:rPr>
                      <m:t>𝑦</m:t>
                    </m:r>
                  </m:oMath>
                </a14:m>
                <a:r>
                  <a:rPr lang="en-US" sz="2000" dirty="0" smtClean="0"/>
                  <a:t> = random variable (demand in this case)</a:t>
                </a:r>
              </a:p>
              <a:p>
                <a:pPr algn="just"/>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smtClean="0"/>
                  <a:t> = mean of demand distribution</a:t>
                </a:r>
              </a:p>
              <a:p>
                <a:pPr algn="just"/>
                <a14:m>
                  <m:oMath xmlns:m="http://schemas.openxmlformats.org/officeDocument/2006/math">
                    <m:r>
                      <a:rPr lang="en-US" sz="2000" b="0" i="1" smtClean="0">
                        <a:latin typeface="Cambria Math" panose="02040503050406030204" pitchFamily="18" charset="0"/>
                      </a:rPr>
                      <m:t>𝑠</m:t>
                    </m:r>
                  </m:oMath>
                </a14:m>
                <a:r>
                  <a:rPr lang="en-US" sz="2000" dirty="0" smtClean="0"/>
                  <a:t> = standard deviation of demand distribution</a:t>
                </a:r>
              </a:p>
              <a:p>
                <a:pPr algn="just"/>
                <a14:m>
                  <m:oMath xmlns:m="http://schemas.openxmlformats.org/officeDocument/2006/math">
                    <m:r>
                      <a:rPr lang="en-US" sz="2000" b="0" i="1" smtClean="0">
                        <a:latin typeface="Cambria Math" panose="02040503050406030204" pitchFamily="18" charset="0"/>
                      </a:rPr>
                      <m:t>𝑘</m:t>
                    </m:r>
                  </m:oMath>
                </a14:m>
                <a:r>
                  <a:rPr lang="en-US" sz="2000" dirty="0" smtClean="0"/>
                  <a:t> = multiplying factor</a:t>
                </a:r>
              </a:p>
            </p:txBody>
          </p:sp>
        </mc:Choice>
        <mc:Fallback xmlns="">
          <p:sp>
            <p:nvSpPr>
              <p:cNvPr id="10" name="TextBox 9"/>
              <p:cNvSpPr txBox="1">
                <a:spLocks noRot="1" noChangeAspect="1" noMove="1" noResize="1" noEditPoints="1" noAdjustHandles="1" noChangeArrowheads="1" noChangeShapeType="1" noTextEdit="1"/>
              </p:cNvSpPr>
              <p:nvPr/>
            </p:nvSpPr>
            <p:spPr>
              <a:xfrm>
                <a:off x="793575" y="2464534"/>
                <a:ext cx="8305800" cy="1631216"/>
              </a:xfrm>
              <a:prstGeom prst="rect">
                <a:avLst/>
              </a:prstGeom>
              <a:blipFill>
                <a:blip r:embed="rId3"/>
                <a:stretch>
                  <a:fillRect l="-734" t="-1866" b="-5597"/>
                </a:stretch>
              </a:blipFill>
            </p:spPr>
            <p:txBody>
              <a:bodyPr/>
              <a:lstStyle/>
              <a:p>
                <a:r>
                  <a:rPr lang="en-US">
                    <a:noFill/>
                  </a:rPr>
                  <a:t> </a:t>
                </a:r>
              </a:p>
            </p:txBody>
          </p:sp>
        </mc:Fallback>
      </mc:AlternateContent>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000" r="58333" b="82998"/>
          <a:stretch/>
        </p:blipFill>
        <p:spPr>
          <a:xfrm>
            <a:off x="822670" y="1885153"/>
            <a:ext cx="2606330" cy="610397"/>
          </a:xfrm>
          <a:prstGeom prst="rect">
            <a:avLst/>
          </a:prstGeom>
        </p:spPr>
      </p:pic>
    </p:spTree>
    <p:extLst>
      <p:ext uri="{BB962C8B-B14F-4D97-AF65-F5344CB8AC3E}">
        <p14:creationId xmlns:p14="http://schemas.microsoft.com/office/powerpoint/2010/main" val="643145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err="1" smtClean="0">
                <a:solidFill>
                  <a:srgbClr val="C0504D"/>
                </a:solidFill>
                <a:latin typeface="Century Gothic" pitchFamily="34" charset="0"/>
                <a:cs typeface="Arial" pitchFamily="34" charset="0"/>
              </a:rPr>
              <a:t>Tchebycheff</a:t>
            </a:r>
            <a:r>
              <a:rPr lang="en-US" sz="2800" b="1" dirty="0" smtClean="0">
                <a:solidFill>
                  <a:srgbClr val="C0504D"/>
                </a:solidFill>
                <a:latin typeface="Century Gothic" pitchFamily="34" charset="0"/>
                <a:cs typeface="Arial" pitchFamily="34" charset="0"/>
              </a:rPr>
              <a:t> and other Inequalities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4" name="TextBox 3"/>
          <p:cNvSpPr txBox="1"/>
          <p:nvPr/>
        </p:nvSpPr>
        <p:spPr>
          <a:xfrm>
            <a:off x="418955" y="777561"/>
            <a:ext cx="830580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This inequality you may use when information upto standard deviation is made available.</a:t>
            </a:r>
          </a:p>
          <a:p>
            <a:pPr marL="342900" indent="-342900" algn="just">
              <a:buFont typeface="Arial" panose="020B0604020202020204" pitchFamily="34" charset="0"/>
              <a:buChar char="•"/>
            </a:pPr>
            <a:endParaRPr lang="en-US" sz="2000" dirty="0" smtClean="0"/>
          </a:p>
        </p:txBody>
      </p:sp>
      <p:sp>
        <p:nvSpPr>
          <p:cNvPr id="13" name="TextBox 12"/>
          <p:cNvSpPr txBox="1"/>
          <p:nvPr/>
        </p:nvSpPr>
        <p:spPr>
          <a:xfrm>
            <a:off x="434195" y="3943350"/>
            <a:ext cx="83058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Here, deviation from mean is on one direction only.</a:t>
            </a:r>
          </a:p>
          <a:p>
            <a:pPr marL="342900" indent="-342900" algn="just">
              <a:buFont typeface="Arial" panose="020B0604020202020204" pitchFamily="34" charset="0"/>
              <a:buChar char="•"/>
            </a:pPr>
            <a:endParaRPr lang="en-US" sz="2000" dirty="0" smtClean="0"/>
          </a:p>
        </p:txBody>
      </p:sp>
      <p:pic>
        <p:nvPicPr>
          <p:cNvPr id="2" name="Picture 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333" t="21952" b="5452"/>
          <a:stretch/>
        </p:blipFill>
        <p:spPr>
          <a:xfrm>
            <a:off x="762000" y="1472190"/>
            <a:ext cx="6705600" cy="2543504"/>
          </a:xfrm>
          <a:prstGeom prst="rect">
            <a:avLst/>
          </a:prstGeom>
        </p:spPr>
      </p:pic>
    </p:spTree>
    <p:extLst>
      <p:ext uri="{BB962C8B-B14F-4D97-AF65-F5344CB8AC3E}">
        <p14:creationId xmlns:p14="http://schemas.microsoft.com/office/powerpoint/2010/main" val="839536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err="1" smtClean="0">
                <a:solidFill>
                  <a:srgbClr val="C0504D"/>
                </a:solidFill>
                <a:latin typeface="Century Gothic" pitchFamily="34" charset="0"/>
                <a:cs typeface="Arial" pitchFamily="34" charset="0"/>
              </a:rPr>
              <a:t>Tchebycheff</a:t>
            </a:r>
            <a:r>
              <a:rPr lang="en-US" sz="2800" b="1" dirty="0" smtClean="0">
                <a:solidFill>
                  <a:srgbClr val="C0504D"/>
                </a:solidFill>
                <a:latin typeface="Century Gothic" pitchFamily="34" charset="0"/>
                <a:cs typeface="Arial" pitchFamily="34" charset="0"/>
              </a:rPr>
              <a:t> and other Inequalities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2" name="Picture 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18" b="20371"/>
          <a:stretch/>
        </p:blipFill>
        <p:spPr>
          <a:xfrm>
            <a:off x="680291" y="895350"/>
            <a:ext cx="5900618" cy="3165417"/>
          </a:xfrm>
          <a:prstGeom prst="rect">
            <a:avLst/>
          </a:prstGeom>
        </p:spPr>
      </p:pic>
    </p:spTree>
    <p:extLst>
      <p:ext uri="{BB962C8B-B14F-4D97-AF65-F5344CB8AC3E}">
        <p14:creationId xmlns:p14="http://schemas.microsoft.com/office/powerpoint/2010/main" val="2569358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err="1" smtClean="0">
                <a:solidFill>
                  <a:srgbClr val="C0504D"/>
                </a:solidFill>
                <a:latin typeface="Century Gothic" pitchFamily="34" charset="0"/>
                <a:cs typeface="Arial" pitchFamily="34" charset="0"/>
              </a:rPr>
              <a:t>Tchebycheff</a:t>
            </a:r>
            <a:r>
              <a:rPr lang="en-US" sz="2800" b="1" dirty="0" smtClean="0">
                <a:solidFill>
                  <a:srgbClr val="C0504D"/>
                </a:solidFill>
                <a:latin typeface="Century Gothic" pitchFamily="34" charset="0"/>
                <a:cs typeface="Arial" pitchFamily="34" charset="0"/>
              </a:rPr>
              <a:t> and other Inequalities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5" name="Picture 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91" b="58889"/>
          <a:stretch/>
        </p:blipFill>
        <p:spPr>
          <a:xfrm>
            <a:off x="838200" y="1428750"/>
            <a:ext cx="5980619" cy="1836925"/>
          </a:xfrm>
          <a:prstGeom prst="rect">
            <a:avLst/>
          </a:prstGeom>
        </p:spPr>
      </p:pic>
    </p:spTree>
    <p:extLst>
      <p:ext uri="{BB962C8B-B14F-4D97-AF65-F5344CB8AC3E}">
        <p14:creationId xmlns:p14="http://schemas.microsoft.com/office/powerpoint/2010/main" val="1994325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err="1" smtClean="0">
                <a:solidFill>
                  <a:srgbClr val="C0504D"/>
                </a:solidFill>
                <a:latin typeface="Century Gothic" pitchFamily="34" charset="0"/>
                <a:cs typeface="Arial" pitchFamily="34" charset="0"/>
              </a:rPr>
              <a:t>Tchebycheff</a:t>
            </a:r>
            <a:r>
              <a:rPr lang="en-US" sz="2800" b="1" dirty="0" smtClean="0">
                <a:solidFill>
                  <a:srgbClr val="C0504D"/>
                </a:solidFill>
                <a:latin typeface="Century Gothic" pitchFamily="34" charset="0"/>
                <a:cs typeface="Arial" pitchFamily="34" charset="0"/>
              </a:rPr>
              <a:t> and other Inequalities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2" name="Picture 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91" t="44074" b="2593"/>
          <a:stretch/>
        </p:blipFill>
        <p:spPr>
          <a:xfrm>
            <a:off x="914400" y="1261012"/>
            <a:ext cx="5775580" cy="2301338"/>
          </a:xfrm>
          <a:prstGeom prst="rect">
            <a:avLst/>
          </a:prstGeom>
        </p:spPr>
      </p:pic>
    </p:spTree>
    <p:extLst>
      <p:ext uri="{BB962C8B-B14F-4D97-AF65-F5344CB8AC3E}">
        <p14:creationId xmlns:p14="http://schemas.microsoft.com/office/powerpoint/2010/main" val="1949078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err="1" smtClean="0">
                <a:solidFill>
                  <a:srgbClr val="C0504D"/>
                </a:solidFill>
                <a:latin typeface="Century Gothic" pitchFamily="34" charset="0"/>
                <a:cs typeface="Arial" pitchFamily="34" charset="0"/>
              </a:rPr>
              <a:t>Tchebycheff</a:t>
            </a:r>
            <a:r>
              <a:rPr lang="en-US" sz="2800" b="1" dirty="0" smtClean="0">
                <a:solidFill>
                  <a:srgbClr val="C0504D"/>
                </a:solidFill>
                <a:latin typeface="Century Gothic" pitchFamily="34" charset="0"/>
                <a:cs typeface="Arial" pitchFamily="34" charset="0"/>
              </a:rPr>
              <a:t> and other Inequalities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418955" y="854626"/>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Depending on the kinds of data made available, a particular inequality expression can be used for problem formulation.</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 number of illustrative examples will be presented now. You will come to know the usefulness of these inequality expressions.</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b="1" dirty="0" smtClean="0"/>
              <a:t>One important point: </a:t>
            </a:r>
            <a:r>
              <a:rPr lang="en-US" sz="2000" dirty="0" smtClean="0"/>
              <a:t> With the use of these inequalities, the solution you get is not the best one, but a ‘satisficing’ one. As of now, the distribution of the demand is not known and the solution of the problem is overdue – a typical situation with respect to many inventory items.</a:t>
            </a:r>
            <a:endParaRPr lang="en-US" sz="2000" b="1" dirty="0" smtClean="0"/>
          </a:p>
          <a:p>
            <a:pPr marL="342900" indent="-342900"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517885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0" name="TextBox 9"/>
              <p:cNvSpPr txBox="1"/>
              <p:nvPr/>
            </p:nvSpPr>
            <p:spPr>
              <a:xfrm>
                <a:off x="418955" y="819150"/>
                <a:ext cx="8305800" cy="707886"/>
              </a:xfrm>
              <a:prstGeom prst="rect">
                <a:avLst/>
              </a:prstGeom>
              <a:noFill/>
            </p:spPr>
            <p:txBody>
              <a:bodyPr wrap="square" rtlCol="0">
                <a:spAutoFit/>
              </a:bodyPr>
              <a:lstStyle/>
              <a:p>
                <a:pPr algn="just"/>
                <a:r>
                  <a:rPr lang="en-US" sz="2000" dirty="0" smtClean="0"/>
                  <a:t>If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oMath>
                </a14:m>
                <a:r>
                  <a:rPr lang="en-US" sz="2000" dirty="0" smtClean="0"/>
                  <a:t> cost of one unit, and </a:t>
                </a:r>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 </m:t>
                    </m:r>
                  </m:oMath>
                </a14:m>
                <a:r>
                  <a:rPr lang="en-US" sz="2000" dirty="0" smtClean="0"/>
                  <a:t>fixed understock cost, determine the order quantity, </a:t>
                </a:r>
                <a14:m>
                  <m:oMath xmlns:m="http://schemas.openxmlformats.org/officeDocument/2006/math">
                    <m:r>
                      <a:rPr lang="en-US" sz="2000" b="0" i="1" smtClean="0">
                        <a:latin typeface="Cambria Math" panose="02040503050406030204" pitchFamily="18" charset="0"/>
                      </a:rPr>
                      <m:t>𝑥</m:t>
                    </m:r>
                  </m:oMath>
                </a14:m>
                <a:r>
                  <a:rPr lang="en-US" sz="2000" dirty="0" smtClean="0"/>
                  <a:t> using the inequality expression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endParaRPr lang="en-US" sz="20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418955" y="819150"/>
                <a:ext cx="8305800" cy="707886"/>
              </a:xfrm>
              <a:prstGeom prst="rect">
                <a:avLst/>
              </a:prstGeom>
              <a:blipFill>
                <a:blip r:embed="rId3"/>
                <a:stretch>
                  <a:fillRect l="-808" t="-4310" r="-734"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3400" y="1602131"/>
                <a:ext cx="830580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With respect to </a:t>
                </a:r>
                <a14:m>
                  <m:oMath xmlns:m="http://schemas.openxmlformats.org/officeDocument/2006/math">
                    <m:r>
                      <a:rPr lang="en-US" sz="2000" i="1">
                        <a:latin typeface="Cambria Math" panose="02040503050406030204" pitchFamily="18" charset="0"/>
                      </a:rPr>
                      <m:t>𝑥</m:t>
                    </m:r>
                  </m:oMath>
                </a14:m>
                <a:r>
                  <a:rPr lang="en-US" sz="2000" dirty="0" smtClean="0"/>
                  <a:t>, the expected total cost,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𝐸𝐹</m:t>
                        </m:r>
                      </m:e>
                      <m:sub>
                        <m:r>
                          <a:rPr lang="en-US" sz="2000" b="0" i="1" smtClean="0">
                            <a:latin typeface="Cambria Math" panose="02040503050406030204" pitchFamily="18" charset="0"/>
                          </a:rPr>
                          <m:t>𝑥</m:t>
                        </m:r>
                      </m:sub>
                    </m:sSub>
                  </m:oMath>
                </a14:m>
                <a:r>
                  <a:rPr lang="en-US" sz="2000" dirty="0" smtClean="0"/>
                  <a:t> is given by</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533400" y="1602131"/>
                <a:ext cx="8305800" cy="1015663"/>
              </a:xfrm>
              <a:prstGeom prst="rect">
                <a:avLst/>
              </a:prstGeom>
              <a:blipFill>
                <a:blip r:embed="rId4"/>
                <a:stretch>
                  <a:fillRect l="-661" t="-3614"/>
                </a:stretch>
              </a:blipFill>
            </p:spPr>
            <p:txBody>
              <a:bodyPr/>
              <a:lstStyle/>
              <a:p>
                <a:r>
                  <a:rPr lang="en-US">
                    <a:noFill/>
                  </a:rPr>
                  <a:t> </a:t>
                </a:r>
              </a:p>
            </p:txBody>
          </p:sp>
        </mc:Fallback>
      </mc:AlternateContent>
      <p:pic>
        <p:nvPicPr>
          <p:cNvPr id="2" name="Picture 1"/>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039" b="48810"/>
          <a:stretch/>
        </p:blipFill>
        <p:spPr>
          <a:xfrm>
            <a:off x="1676400" y="2038350"/>
            <a:ext cx="6366664" cy="2367726"/>
          </a:xfrm>
          <a:prstGeom prst="rect">
            <a:avLst/>
          </a:prstGeom>
        </p:spPr>
      </p:pic>
    </p:spTree>
    <p:extLst>
      <p:ext uri="{BB962C8B-B14F-4D97-AF65-F5344CB8AC3E}">
        <p14:creationId xmlns:p14="http://schemas.microsoft.com/office/powerpoint/2010/main" val="44971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039" t="51481" r="48748" b="33852"/>
          <a:stretch/>
        </p:blipFill>
        <p:spPr>
          <a:xfrm>
            <a:off x="1143000" y="895350"/>
            <a:ext cx="3200400" cy="685800"/>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2571750"/>
            <a:ext cx="1066800" cy="599640"/>
          </a:xfrm>
          <a:prstGeom prst="rect">
            <a:avLst/>
          </a:prstGeom>
        </p:spPr>
      </p:pic>
      <p:sp>
        <p:nvSpPr>
          <p:cNvPr id="6" name="TextBox 5"/>
          <p:cNvSpPr txBox="1"/>
          <p:nvPr/>
        </p:nvSpPr>
        <p:spPr>
          <a:xfrm>
            <a:off x="1143000" y="2680277"/>
            <a:ext cx="457200" cy="369332"/>
          </a:xfrm>
          <a:prstGeom prst="rect">
            <a:avLst/>
          </a:prstGeom>
          <a:noFill/>
        </p:spPr>
        <p:txBody>
          <a:bodyPr wrap="square" rtlCol="0">
            <a:spAutoFit/>
          </a:bodyPr>
          <a:lstStyle/>
          <a:p>
            <a:r>
              <a:rPr lang="en-US" dirty="0"/>
              <a:t>o</a:t>
            </a:r>
            <a:r>
              <a:rPr lang="en-US" dirty="0" smtClean="0"/>
              <a:t>r,</a:t>
            </a:r>
            <a:endParaRPr lang="en-US" dirty="0"/>
          </a:p>
        </p:txBody>
      </p:sp>
      <p:pic>
        <p:nvPicPr>
          <p:cNvPr id="12" name="Picture 1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039" t="69407" b="15926"/>
          <a:stretch/>
        </p:blipFill>
        <p:spPr>
          <a:xfrm>
            <a:off x="1143000" y="1733550"/>
            <a:ext cx="6436302" cy="685800"/>
          </a:xfrm>
          <a:prstGeom prst="rect">
            <a:avLst/>
          </a:prstGeom>
        </p:spPr>
      </p:pic>
      <p:sp>
        <p:nvSpPr>
          <p:cNvPr id="13" name="TextBox 12"/>
          <p:cNvSpPr txBox="1"/>
          <p:nvPr/>
        </p:nvSpPr>
        <p:spPr>
          <a:xfrm>
            <a:off x="4372234" y="1053584"/>
            <a:ext cx="461936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ssuming the ‘worst’ case equality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406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761710" y="1001396"/>
                <a:ext cx="8305800" cy="1641988"/>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smtClean="0"/>
                  <a:t>If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smtClean="0"/>
                  <a:t> = 50, </a:t>
                </a:r>
                <a14:m>
                  <m:oMath xmlns:m="http://schemas.openxmlformats.org/officeDocument/2006/math">
                    <m:r>
                      <a:rPr lang="en-US" sz="2000" b="0" i="1" smtClean="0">
                        <a:latin typeface="Cambria Math" panose="02040503050406030204" pitchFamily="18" charset="0"/>
                      </a:rPr>
                      <m:t>𝑠</m:t>
                    </m:r>
                    <m:r>
                      <a:rPr lang="en-US" sz="2000" b="0" i="0" smtClean="0">
                        <a:latin typeface="Cambria Math" panose="02040503050406030204" pitchFamily="18" charset="0"/>
                      </a:rPr>
                      <m:t>= </m:t>
                    </m:r>
                  </m:oMath>
                </a14:m>
                <a:r>
                  <a:rPr lang="en-US" sz="2000" dirty="0" smtClean="0"/>
                  <a:t>5, </a:t>
                </a:r>
                <a14:m>
                  <m:oMath xmlns:m="http://schemas.openxmlformats.org/officeDocument/2006/math">
                    <m:r>
                      <a:rPr lang="en-US" sz="2000" i="1">
                        <a:latin typeface="Cambria Math" panose="02040503050406030204" pitchFamily="18" charset="0"/>
                      </a:rPr>
                      <m:t>𝑐</m:t>
                    </m:r>
                  </m:oMath>
                </a14:m>
                <a:r>
                  <a:rPr lang="en-US" sz="2000" dirty="0" smtClean="0"/>
                  <a:t> = 5, and </a:t>
                </a:r>
                <a14:m>
                  <m:oMath xmlns:m="http://schemas.openxmlformats.org/officeDocument/2006/math">
                    <m:r>
                      <a:rPr lang="en-US" sz="2000" b="0" i="1" smtClean="0">
                        <a:latin typeface="Cambria Math" panose="02040503050406030204" pitchFamily="18" charset="0"/>
                      </a:rPr>
                      <m:t>𝐾</m:t>
                    </m:r>
                  </m:oMath>
                </a14:m>
                <a:r>
                  <a:rPr lang="en-US" sz="2000" dirty="0" smtClean="0"/>
                  <a:t> = 1,000,</a:t>
                </a:r>
              </a:p>
              <a:p>
                <a:pPr algn="just"/>
                <a:endParaRPr lang="en-US" sz="2000" dirty="0"/>
              </a:p>
              <a:p>
                <a:pPr marL="341313" indent="573088" algn="just"/>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rad>
                      <m:radPr>
                        <m:ctrlPr>
                          <a:rPr lang="en-US" sz="2000" b="0" i="1" smtClean="0">
                            <a:latin typeface="Cambria Math" panose="02040503050406030204" pitchFamily="18" charset="0"/>
                            <a:ea typeface="Cambria Math" panose="02040503050406030204" pitchFamily="18" charset="0"/>
                          </a:rPr>
                        </m:ctrlPr>
                      </m:radPr>
                      <m:deg>
                        <m:r>
                          <m:rPr>
                            <m:brk m:alnAt="7"/>
                          </m:rPr>
                          <a:rPr lang="en-US" sz="2000" b="0" i="1" smtClean="0">
                            <a:latin typeface="Cambria Math" panose="02040503050406030204" pitchFamily="18" charset="0"/>
                            <a:ea typeface="Cambria Math" panose="02040503050406030204" pitchFamily="18" charset="0"/>
                          </a:rPr>
                          <m:t>3</m:t>
                        </m:r>
                      </m:deg>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2×1000</m:t>
                            </m:r>
                          </m:num>
                          <m:den>
                            <m:r>
                              <a:rPr lang="en-US" sz="2000" b="0" i="1" smtClean="0">
                                <a:latin typeface="Cambria Math" panose="02040503050406030204" pitchFamily="18" charset="0"/>
                                <a:ea typeface="Cambria Math" panose="02040503050406030204" pitchFamily="18" charset="0"/>
                              </a:rPr>
                              <m:t>5×5</m:t>
                            </m:r>
                          </m:den>
                        </m:f>
                      </m:e>
                    </m:rad>
                  </m:oMath>
                </a14:m>
                <a:r>
                  <a:rPr lang="en-US" sz="2000" dirty="0" smtClean="0"/>
                  <a:t> = 4.31</a:t>
                </a:r>
              </a:p>
              <a:p>
                <a:pPr marL="341313" indent="573088" algn="just"/>
                <a:r>
                  <a:rPr lang="en-US" sz="2000" dirty="0" smtClean="0"/>
                  <a:t>and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=50+4.31×5=71.55≈72</m:t>
                    </m:r>
                  </m:oMath>
                </a14:m>
                <a:endParaRPr lang="en-US"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761710" y="1001396"/>
                <a:ext cx="8305800" cy="1641988"/>
              </a:xfrm>
              <a:prstGeom prst="rect">
                <a:avLst/>
              </a:prstGeom>
              <a:blipFill>
                <a:blip r:embed="rId3"/>
                <a:stretch>
                  <a:fillRect l="-661" t="-1852" b="-5556"/>
                </a:stretch>
              </a:blipFill>
            </p:spPr>
            <p:txBody>
              <a:bodyPr/>
              <a:lstStyle/>
              <a:p>
                <a:r>
                  <a:rPr lang="en-US">
                    <a:noFill/>
                  </a:rPr>
                  <a:t> </a:t>
                </a:r>
              </a:p>
            </p:txBody>
          </p:sp>
        </mc:Fallback>
      </mc:AlternateContent>
      <p:sp>
        <p:nvSpPr>
          <p:cNvPr id="13" name="TextBox 12"/>
          <p:cNvSpPr txBox="1"/>
          <p:nvPr/>
        </p:nvSpPr>
        <p:spPr>
          <a:xfrm>
            <a:off x="750626" y="2671439"/>
            <a:ext cx="830580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If we use the inequality expression (iii), we get  </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p:txBody>
      </p:sp>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389" r="45815" b="85047"/>
          <a:stretch/>
        </p:blipFill>
        <p:spPr>
          <a:xfrm>
            <a:off x="1600199" y="3297446"/>
            <a:ext cx="3048001" cy="603249"/>
          </a:xfrm>
          <a:prstGeom prst="rect">
            <a:avLst/>
          </a:prstGeom>
        </p:spPr>
      </p:pic>
    </p:spTree>
    <p:extLst>
      <p:ext uri="{BB962C8B-B14F-4D97-AF65-F5344CB8AC3E}">
        <p14:creationId xmlns:p14="http://schemas.microsoft.com/office/powerpoint/2010/main" val="3944472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Example-1</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189" t="21852" b="40542"/>
          <a:stretch/>
        </p:blipFill>
        <p:spPr>
          <a:xfrm>
            <a:off x="1066800" y="857476"/>
            <a:ext cx="5105401" cy="133327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761710" y="2823592"/>
                <a:ext cx="83058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Solving the equation for </a:t>
                </a:r>
                <a14:m>
                  <m:oMath xmlns:m="http://schemas.openxmlformats.org/officeDocument/2006/math">
                    <m:r>
                      <a:rPr lang="en-US" sz="2000" i="1">
                        <a:latin typeface="Cambria Math" panose="02040503050406030204" pitchFamily="18" charset="0"/>
                      </a:rPr>
                      <m:t>𝑘</m:t>
                    </m:r>
                  </m:oMath>
                </a14:m>
                <a:r>
                  <a:rPr lang="en-US" sz="2000" dirty="0" smtClean="0"/>
                  <a:t>, we get </a:t>
                </a:r>
                <a14:m>
                  <m:oMath xmlns:m="http://schemas.openxmlformats.org/officeDocument/2006/math">
                    <m:r>
                      <a:rPr lang="en-US" sz="2000" i="1">
                        <a:latin typeface="Cambria Math" panose="02040503050406030204" pitchFamily="18" charset="0"/>
                      </a:rPr>
                      <m:t>𝑘</m:t>
                    </m:r>
                  </m:oMath>
                </a14:m>
                <a:r>
                  <a:rPr lang="en-US" sz="2000" dirty="0" smtClean="0"/>
                  <a:t> = 4.15, and</a:t>
                </a:r>
              </a:p>
              <a:p>
                <a:pPr algn="just"/>
                <a:r>
                  <a:rPr lang="en-US" sz="2000" dirty="0" smtClean="0"/>
                  <a:t>	hence,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r>
                  <a:rPr lang="en-US" sz="2000" dirty="0" smtClean="0"/>
                  <a:t> 50 + 4.15 × 5 = 70.75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 71</a:t>
                </a:r>
              </a:p>
              <a:p>
                <a:pPr marL="342900" indent="-342900" algn="just">
                  <a:buFont typeface="Arial" panose="020B0604020202020204" pitchFamily="34" charset="0"/>
                  <a:buChar char="•"/>
                </a:pPr>
                <a:r>
                  <a:rPr lang="en-US" sz="2000" dirty="0" smtClean="0"/>
                  <a:t>For both the above cases, we have followed ‘minimax’ criterion (over probability distributions).</a:t>
                </a:r>
              </a:p>
            </p:txBody>
          </p:sp>
        </mc:Choice>
        <mc:Fallback xmlns="">
          <p:sp>
            <p:nvSpPr>
              <p:cNvPr id="10" name="TextBox 9"/>
              <p:cNvSpPr txBox="1">
                <a:spLocks noRot="1" noChangeAspect="1" noMove="1" noResize="1" noEditPoints="1" noAdjustHandles="1" noChangeArrowheads="1" noChangeShapeType="1" noTextEdit="1"/>
              </p:cNvSpPr>
              <p:nvPr/>
            </p:nvSpPr>
            <p:spPr>
              <a:xfrm>
                <a:off x="761710" y="2823592"/>
                <a:ext cx="8305800" cy="1323439"/>
              </a:xfrm>
              <a:prstGeom prst="rect">
                <a:avLst/>
              </a:prstGeom>
              <a:blipFill>
                <a:blip r:embed="rId4"/>
                <a:stretch>
                  <a:fillRect l="-661" t="-2304" r="-734" b="-7373"/>
                </a:stretch>
              </a:blipFill>
            </p:spPr>
            <p:txBody>
              <a:bodyPr/>
              <a:lstStyle/>
              <a:p>
                <a:r>
                  <a:rPr lang="en-US">
                    <a:noFill/>
                  </a:rPr>
                  <a:t> </a:t>
                </a:r>
              </a:p>
            </p:txBody>
          </p:sp>
        </mc:Fallback>
      </mc:AlternateContent>
      <p:pic>
        <p:nvPicPr>
          <p:cNvPr id="2" name="Picture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2525" y="2258459"/>
            <a:ext cx="2352675" cy="497423"/>
          </a:xfrm>
          <a:prstGeom prst="rect">
            <a:avLst/>
          </a:prstGeom>
        </p:spPr>
      </p:pic>
    </p:spTree>
    <p:extLst>
      <p:ext uri="{BB962C8B-B14F-4D97-AF65-F5344CB8AC3E}">
        <p14:creationId xmlns:p14="http://schemas.microsoft.com/office/powerpoint/2010/main" val="160438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General Characteristics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047750"/>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Only one order is possible to be raised for meeting the demand of an item for a specific time period.</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demand levels of the inventory item under consideration are not known in the sense that probabilities of possible demand levels are not known.</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If the inventory item is a new one and past data related to its demand are not available, the problem is of uncertain demand.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Example-2</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761710" y="895350"/>
            <a:ext cx="83058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In case we use the inequality in most general form given by (ii), the expected cost equation is given by</a:t>
            </a:r>
          </a:p>
        </p:txBody>
      </p:sp>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3000" y="1660386"/>
            <a:ext cx="2290763" cy="480217"/>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761710" y="2187154"/>
                <a:ext cx="8305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With cost minimization, the optimal value of </a:t>
                </a:r>
                <a14:m>
                  <m:oMath xmlns:m="http://schemas.openxmlformats.org/officeDocument/2006/math">
                    <m:r>
                      <a:rPr lang="en-US" sz="2000" i="1">
                        <a:latin typeface="Cambria Math" panose="02040503050406030204" pitchFamily="18" charset="0"/>
                      </a:rPr>
                      <m:t>𝑘</m:t>
                    </m:r>
                  </m:oMath>
                </a14:m>
                <a:r>
                  <a:rPr lang="en-US" sz="2000" dirty="0" smtClean="0"/>
                  <a:t> is given by </a:t>
                </a:r>
              </a:p>
            </p:txBody>
          </p:sp>
        </mc:Choice>
        <mc:Fallback xmlns="">
          <p:sp>
            <p:nvSpPr>
              <p:cNvPr id="12" name="TextBox 11"/>
              <p:cNvSpPr txBox="1">
                <a:spLocks noRot="1" noChangeAspect="1" noMove="1" noResize="1" noEditPoints="1" noAdjustHandles="1" noChangeArrowheads="1" noChangeShapeType="1" noTextEdit="1"/>
              </p:cNvSpPr>
              <p:nvPr/>
            </p:nvSpPr>
            <p:spPr>
              <a:xfrm>
                <a:off x="761710" y="2187154"/>
                <a:ext cx="8305800" cy="400110"/>
              </a:xfrm>
              <a:prstGeom prst="rect">
                <a:avLst/>
              </a:prstGeom>
              <a:blipFill>
                <a:blip r:embed="rId4"/>
                <a:stretch>
                  <a:fillRect l="-661" t="-9231" b="-27692"/>
                </a:stretch>
              </a:blipFill>
            </p:spPr>
            <p:txBody>
              <a:bodyPr/>
              <a:lstStyle/>
              <a:p>
                <a:r>
                  <a:rPr lang="en-US">
                    <a:noFill/>
                  </a:rPr>
                  <a:t> </a:t>
                </a:r>
              </a:p>
            </p:txBody>
          </p:sp>
        </mc:Fallback>
      </mc:AlternateContent>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6195" t="-31780" r="75221" b="106625"/>
          <a:stretch/>
        </p:blipFill>
        <p:spPr>
          <a:xfrm>
            <a:off x="533400" y="271463"/>
            <a:ext cx="2667000" cy="1157288"/>
          </a:xfrm>
          <a:prstGeom prst="rect">
            <a:avLst/>
          </a:prstGeom>
        </p:spPr>
      </p:pic>
      <p:pic>
        <p:nvPicPr>
          <p:cNvPr id="4" name="Picture 3"/>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1615" y="2800350"/>
            <a:ext cx="1677785" cy="789988"/>
          </a:xfrm>
          <a:prstGeom prst="rect">
            <a:avLst/>
          </a:prstGeom>
        </p:spPr>
      </p:pic>
    </p:spTree>
    <p:extLst>
      <p:ext uri="{BB962C8B-B14F-4D97-AF65-F5344CB8AC3E}">
        <p14:creationId xmlns:p14="http://schemas.microsoft.com/office/powerpoint/2010/main" val="21640671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Example-2</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195" t="-31780" r="75221" b="106625"/>
          <a:stretch/>
        </p:blipFill>
        <p:spPr>
          <a:xfrm>
            <a:off x="533400" y="271463"/>
            <a:ext cx="2667000" cy="1157288"/>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982" t="30125" b="24242"/>
          <a:stretch/>
        </p:blipFill>
        <p:spPr>
          <a:xfrm>
            <a:off x="990600" y="1333312"/>
            <a:ext cx="5777313" cy="1467038"/>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676400" y="3114477"/>
                <a:ext cx="33528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=50+2.61×</m:t>
                      </m:r>
                      <m:r>
                        <a:rPr lang="en-US" b="0" i="0" smtClean="0">
                          <a:latin typeface="Cambria Math" panose="02040503050406030204" pitchFamily="18" charset="0"/>
                          <a:ea typeface="Cambria Math" panose="02040503050406030204" pitchFamily="18" charset="0"/>
                        </a:rPr>
                        <m:t>6.58=67.17</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676400" y="3114477"/>
                <a:ext cx="3352800" cy="276999"/>
              </a:xfrm>
              <a:prstGeom prst="rect">
                <a:avLst/>
              </a:prstGeom>
              <a:blipFill>
                <a:blip r:embed="rId4"/>
                <a:stretch>
                  <a:fillRect b="-11111"/>
                </a:stretch>
              </a:blipFill>
            </p:spPr>
            <p:txBody>
              <a:bodyPr/>
              <a:lstStyle/>
              <a:p>
                <a:r>
                  <a:rPr lang="en-US">
                    <a:noFill/>
                  </a:rPr>
                  <a:t> </a:t>
                </a:r>
              </a:p>
            </p:txBody>
          </p:sp>
        </mc:Fallback>
      </mc:AlternateContent>
      <p:sp>
        <p:nvSpPr>
          <p:cNvPr id="10" name="TextBox 9"/>
          <p:cNvSpPr txBox="1"/>
          <p:nvPr/>
        </p:nvSpPr>
        <p:spPr>
          <a:xfrm>
            <a:off x="990600" y="3052922"/>
            <a:ext cx="1001974"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h</a:t>
            </a:r>
            <a:r>
              <a:rPr lang="en-US" sz="2000" dirty="0" smtClean="0">
                <a:latin typeface="Times New Roman" panose="02020603050405020304" pitchFamily="18" charset="0"/>
                <a:cs typeface="Times New Roman" panose="02020603050405020304" pitchFamily="18" charset="0"/>
              </a:rPr>
              <a:t>ence,</a:t>
            </a:r>
          </a:p>
        </p:txBody>
      </p:sp>
    </p:spTree>
    <p:extLst>
      <p:ext uri="{BB962C8B-B14F-4D97-AF65-F5344CB8AC3E}">
        <p14:creationId xmlns:p14="http://schemas.microsoft.com/office/powerpoint/2010/main" val="530507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42</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a:t>
            </a:r>
            <a:r>
              <a:rPr lang="en-US" sz="2800" b="1" dirty="0" smtClean="0">
                <a:solidFill>
                  <a:schemeClr val="accent2"/>
                </a:solidFill>
                <a:latin typeface="Century Gothic" pitchFamily="34" charset="0"/>
                <a:cs typeface="Arial" pitchFamily="34" charset="0"/>
              </a:rPr>
              <a:t>Problems </a:t>
            </a:r>
            <a:r>
              <a:rPr lang="en-US" sz="2800" b="1" dirty="0">
                <a:solidFill>
                  <a:schemeClr val="accent2"/>
                </a:solidFill>
                <a:latin typeface="Century Gothic" pitchFamily="34" charset="0"/>
                <a:cs typeface="Arial" pitchFamily="34" charset="0"/>
              </a:rPr>
              <a:t>under Uncertainty</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200150"/>
            <a:ext cx="8472488" cy="2308324"/>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Numerical Examples</a:t>
            </a:r>
          </a:p>
          <a:p>
            <a:pPr algn="just" eaLnBrk="1" hangingPunct="1">
              <a:lnSpc>
                <a:spcPct val="150000"/>
              </a:lnSpc>
              <a:buFont typeface="Wingdings" panose="05000000000000000000" pitchFamily="2" charset="2"/>
              <a:buChar char="ü"/>
              <a:defRPr/>
            </a:pPr>
            <a:r>
              <a:rPr lang="en-US" sz="2400" b="1" dirty="0" smtClean="0">
                <a:latin typeface="+mn-lt"/>
              </a:rPr>
              <a:t>Determination of order quantity when understock cost is estimated per unit basis </a:t>
            </a:r>
          </a:p>
          <a:p>
            <a:pPr algn="just" eaLnBrk="1" hangingPunct="1">
              <a:lnSpc>
                <a:spcPct val="150000"/>
              </a:lnSpc>
              <a:buFont typeface="Wingdings" panose="05000000000000000000" pitchFamily="2" charset="2"/>
              <a:buChar char="ü"/>
              <a:defRPr/>
            </a:pPr>
            <a:endParaRPr lang="en-US" sz="2400" b="1" dirty="0" smtClean="0">
              <a:latin typeface="+mn-lt"/>
            </a:endParaRPr>
          </a:p>
        </p:txBody>
      </p:sp>
    </p:spTree>
    <p:extLst>
      <p:ext uri="{BB962C8B-B14F-4D97-AF65-F5344CB8AC3E}">
        <p14:creationId xmlns:p14="http://schemas.microsoft.com/office/powerpoint/2010/main" val="10650643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Example-3</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418955" y="819150"/>
            <a:ext cx="8305800" cy="707886"/>
          </a:xfrm>
          <a:prstGeom prst="rect">
            <a:avLst/>
          </a:prstGeom>
          <a:noFill/>
        </p:spPr>
        <p:txBody>
          <a:bodyPr wrap="square" rtlCol="0">
            <a:spAutoFit/>
          </a:bodyPr>
          <a:lstStyle/>
          <a:p>
            <a:pPr algn="just"/>
            <a:r>
              <a:rPr lang="en-US" sz="2000" dirty="0" smtClean="0"/>
              <a:t>Suppose, we conclude that the distribution is symmetrical. How to incorporate this information in making the decision (determination of order quantity)?</a:t>
            </a:r>
          </a:p>
        </p:txBody>
      </p:sp>
      <p:sp>
        <p:nvSpPr>
          <p:cNvPr id="12" name="TextBox 11"/>
          <p:cNvSpPr txBox="1"/>
          <p:nvPr/>
        </p:nvSpPr>
        <p:spPr>
          <a:xfrm>
            <a:off x="533400" y="1602131"/>
            <a:ext cx="83058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Assumption of symmetry means, for any demand distribution, </a:t>
            </a:r>
          </a:p>
          <a:p>
            <a:pPr marL="342900" indent="-342900" algn="just">
              <a:buFont typeface="Arial" panose="020B0604020202020204" pitchFamily="34" charset="0"/>
              <a:buChar char="•"/>
            </a:pPr>
            <a:endParaRPr lang="en-US" sz="2000" dirty="0" smtClean="0"/>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129" r="46330" b="79875"/>
          <a:stretch/>
        </p:blipFill>
        <p:spPr>
          <a:xfrm>
            <a:off x="2743200" y="2114550"/>
            <a:ext cx="3048000" cy="342195"/>
          </a:xfrm>
          <a:prstGeom prst="rect">
            <a:avLst/>
          </a:prstGeom>
        </p:spPr>
      </p:pic>
      <p:sp>
        <p:nvSpPr>
          <p:cNvPr id="13" name="TextBox 12"/>
          <p:cNvSpPr txBox="1"/>
          <p:nvPr/>
        </p:nvSpPr>
        <p:spPr>
          <a:xfrm>
            <a:off x="533400" y="2546687"/>
            <a:ext cx="8305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Under this condition, the inequality changes to </a:t>
            </a:r>
          </a:p>
        </p:txBody>
      </p:sp>
      <p:pic>
        <p:nvPicPr>
          <p:cNvPr id="5" name="Picture 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6764" r="10457" b="40042"/>
          <a:stretch/>
        </p:blipFill>
        <p:spPr>
          <a:xfrm>
            <a:off x="1447800" y="3236638"/>
            <a:ext cx="5410200" cy="554312"/>
          </a:xfrm>
          <a:prstGeom prst="rect">
            <a:avLst/>
          </a:prstGeom>
        </p:spPr>
      </p:pic>
      <p:pic>
        <p:nvPicPr>
          <p:cNvPr id="14" name="Picture 1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6764" r="10457" b="40042"/>
          <a:stretch/>
        </p:blipFill>
        <p:spPr>
          <a:xfrm>
            <a:off x="1447800" y="3236638"/>
            <a:ext cx="5410200" cy="554312"/>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95407" y="3257878"/>
            <a:ext cx="641127" cy="533072"/>
          </a:xfrm>
          <a:prstGeom prst="rect">
            <a:avLst/>
          </a:prstGeom>
        </p:spPr>
      </p:pic>
    </p:spTree>
    <p:extLst>
      <p:ext uri="{BB962C8B-B14F-4D97-AF65-F5344CB8AC3E}">
        <p14:creationId xmlns:p14="http://schemas.microsoft.com/office/powerpoint/2010/main" val="28748898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Example-3</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533400" y="876240"/>
                <a:ext cx="83058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For the previous cost equation, with incorporation of this change in the upper limit, the optimal value of </a:t>
                </a:r>
                <a14:m>
                  <m:oMath xmlns:m="http://schemas.openxmlformats.org/officeDocument/2006/math">
                    <m:r>
                      <a:rPr lang="en-US" sz="2000" i="1">
                        <a:latin typeface="Cambria Math" panose="02040503050406030204" pitchFamily="18" charset="0"/>
                      </a:rPr>
                      <m:t>𝑘</m:t>
                    </m:r>
                  </m:oMath>
                </a14:m>
                <a:r>
                  <a:rPr lang="en-US" sz="2000" dirty="0" smtClean="0"/>
                  <a:t> is given by</a:t>
                </a:r>
              </a:p>
            </p:txBody>
          </p:sp>
        </mc:Choice>
        <mc:Fallback xmlns="">
          <p:sp>
            <p:nvSpPr>
              <p:cNvPr id="12" name="TextBox 11"/>
              <p:cNvSpPr txBox="1">
                <a:spLocks noRot="1" noChangeAspect="1" noMove="1" noResize="1" noEditPoints="1" noAdjustHandles="1" noChangeArrowheads="1" noChangeShapeType="1" noTextEdit="1"/>
              </p:cNvSpPr>
              <p:nvPr/>
            </p:nvSpPr>
            <p:spPr>
              <a:xfrm>
                <a:off x="533400" y="876240"/>
                <a:ext cx="8305800" cy="707886"/>
              </a:xfrm>
              <a:prstGeom prst="rect">
                <a:avLst/>
              </a:prstGeom>
              <a:blipFill>
                <a:blip r:embed="rId3"/>
                <a:stretch>
                  <a:fillRect l="-661" t="-5172" r="-734" b="-14655"/>
                </a:stretch>
              </a:blipFill>
            </p:spPr>
            <p:txBody>
              <a:bodyPr/>
              <a:lstStyle/>
              <a:p>
                <a:r>
                  <a:rPr lang="en-US">
                    <a:noFill/>
                  </a:rPr>
                  <a:t> </a:t>
                </a:r>
              </a:p>
            </p:txBody>
          </p:sp>
        </mc:Fallback>
      </mc:AlternateContent>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3278" r="83028"/>
          <a:stretch/>
        </p:blipFill>
        <p:spPr>
          <a:xfrm>
            <a:off x="3657600" y="1857633"/>
            <a:ext cx="1066800" cy="637917"/>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533400" y="2798100"/>
                <a:ext cx="8305800" cy="98488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With previous set of data, </a:t>
                </a:r>
                <a14:m>
                  <m:oMath xmlns:m="http://schemas.openxmlformats.org/officeDocument/2006/math">
                    <m:r>
                      <a:rPr lang="en-US" sz="2000" i="1">
                        <a:latin typeface="Cambria Math" panose="02040503050406030204" pitchFamily="18" charset="0"/>
                      </a:rPr>
                      <m:t>𝑘</m:t>
                    </m:r>
                  </m:oMath>
                </a14:m>
                <a:r>
                  <a:rPr lang="en-US" sz="2000" dirty="0" smtClean="0"/>
                  <a:t> = 3.42 and hence, the order quantity is determined as </a:t>
                </a:r>
              </a:p>
              <a:p>
                <a:pPr indent="914400"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=50+5×3.42=67.1</m:t>
                      </m:r>
                    </m:oMath>
                  </m:oMathPara>
                </a14:m>
                <a:endParaRPr lang="en-US" sz="20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533400" y="2798100"/>
                <a:ext cx="8305800" cy="984885"/>
              </a:xfrm>
              <a:prstGeom prst="rect">
                <a:avLst/>
              </a:prstGeom>
              <a:blipFill>
                <a:blip r:embed="rId5"/>
                <a:stretch>
                  <a:fillRect l="-661" t="-3086" r="-734"/>
                </a:stretch>
              </a:blipFill>
            </p:spPr>
            <p:txBody>
              <a:bodyPr/>
              <a:lstStyle/>
              <a:p>
                <a:r>
                  <a:rPr lang="en-US">
                    <a:noFill/>
                  </a:rPr>
                  <a:t> </a:t>
                </a:r>
              </a:p>
            </p:txBody>
          </p:sp>
        </mc:Fallback>
      </mc:AlternateContent>
    </p:spTree>
    <p:extLst>
      <p:ext uri="{BB962C8B-B14F-4D97-AF65-F5344CB8AC3E}">
        <p14:creationId xmlns:p14="http://schemas.microsoft.com/office/powerpoint/2010/main" val="3581441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43116"/>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Example-4</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0" name="TextBox 9"/>
              <p:cNvSpPr txBox="1"/>
              <p:nvPr/>
            </p:nvSpPr>
            <p:spPr>
              <a:xfrm>
                <a:off x="235527" y="699196"/>
                <a:ext cx="8831983" cy="400110"/>
              </a:xfrm>
              <a:prstGeom prst="rect">
                <a:avLst/>
              </a:prstGeom>
              <a:noFill/>
            </p:spPr>
            <p:txBody>
              <a:bodyPr wrap="square" rtlCol="0">
                <a:spAutoFit/>
              </a:bodyPr>
              <a:lstStyle/>
              <a:p>
                <a:pPr algn="just"/>
                <a:r>
                  <a:rPr lang="en-US" sz="2000" dirty="0" smtClean="0"/>
                  <a:t>Using the Gauss inequalities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𝑣𝑖𝑖</m:t>
                        </m:r>
                      </m:e>
                    </m:d>
                  </m:oMath>
                </a14:m>
                <a:r>
                  <a:rPr lang="en-US" dirty="0" smtClean="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𝑣𝑖𝑖</m:t>
                        </m:r>
                        <m:r>
                          <a:rPr lang="en-US" b="0" i="1" smtClean="0">
                            <a:latin typeface="Cambria Math" panose="02040503050406030204" pitchFamily="18" charset="0"/>
                          </a:rPr>
                          <m:t>𝑖</m:t>
                        </m:r>
                      </m:e>
                    </m:d>
                  </m:oMath>
                </a14:m>
                <a:r>
                  <a:rPr lang="en-US" sz="2000" dirty="0" smtClean="0"/>
                  <a:t>), how to determine the order quantity? </a:t>
                </a:r>
              </a:p>
            </p:txBody>
          </p:sp>
        </mc:Choice>
        <mc:Fallback xmlns="">
          <p:sp>
            <p:nvSpPr>
              <p:cNvPr id="10" name="TextBox 9"/>
              <p:cNvSpPr txBox="1">
                <a:spLocks noRot="1" noChangeAspect="1" noMove="1" noResize="1" noEditPoints="1" noAdjustHandles="1" noChangeArrowheads="1" noChangeShapeType="1" noTextEdit="1"/>
              </p:cNvSpPr>
              <p:nvPr/>
            </p:nvSpPr>
            <p:spPr>
              <a:xfrm>
                <a:off x="235527" y="699196"/>
                <a:ext cx="8831983" cy="400110"/>
              </a:xfrm>
              <a:prstGeom prst="rect">
                <a:avLst/>
              </a:prstGeom>
              <a:blipFill>
                <a:blip r:embed="rId3"/>
                <a:stretch>
                  <a:fillRect l="-760" t="-9231" r="-622" b="-27692"/>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44" t="-869" b="8555"/>
          <a:stretch/>
        </p:blipFill>
        <p:spPr>
          <a:xfrm>
            <a:off x="1371600" y="1064306"/>
            <a:ext cx="4191000" cy="3280388"/>
          </a:xfrm>
          <a:prstGeom prst="rect">
            <a:avLst/>
          </a:prstGeom>
        </p:spPr>
      </p:pic>
    </p:spTree>
    <p:extLst>
      <p:ext uri="{BB962C8B-B14F-4D97-AF65-F5344CB8AC3E}">
        <p14:creationId xmlns:p14="http://schemas.microsoft.com/office/powerpoint/2010/main" val="8751075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43116"/>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Example-4</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374531" y="742950"/>
                <a:ext cx="8305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You need to determine </a:t>
                </a:r>
                <a14:m>
                  <m:oMath xmlns:m="http://schemas.openxmlformats.org/officeDocument/2006/math">
                    <m:r>
                      <a:rPr lang="en-US" sz="2000" b="0" i="1" smtClean="0">
                        <a:latin typeface="Cambria Math" panose="02040503050406030204" pitchFamily="18" charset="0"/>
                      </a:rPr>
                      <m:t>𝑡</m:t>
                    </m:r>
                  </m:oMath>
                </a14:m>
                <a:r>
                  <a:rPr lang="en-US" sz="2000" dirty="0" smtClean="0"/>
                  <a:t> using the equation: </a:t>
                </a:r>
              </a:p>
            </p:txBody>
          </p:sp>
        </mc:Choice>
        <mc:Fallback xmlns="">
          <p:sp>
            <p:nvSpPr>
              <p:cNvPr id="12" name="TextBox 11"/>
              <p:cNvSpPr txBox="1">
                <a:spLocks noRot="1" noChangeAspect="1" noMove="1" noResize="1" noEditPoints="1" noAdjustHandles="1" noChangeArrowheads="1" noChangeShapeType="1" noTextEdit="1"/>
              </p:cNvSpPr>
              <p:nvPr/>
            </p:nvSpPr>
            <p:spPr>
              <a:xfrm>
                <a:off x="374531" y="742950"/>
                <a:ext cx="8305800" cy="400110"/>
              </a:xfrm>
              <a:prstGeom prst="rect">
                <a:avLst/>
              </a:prstGeom>
              <a:blipFill>
                <a:blip r:embed="rId3"/>
                <a:stretch>
                  <a:fillRect l="-660" t="-9091" b="-25758"/>
                </a:stretch>
              </a:blipFill>
            </p:spPr>
            <p:txBody>
              <a:bodyPr/>
              <a:lstStyle/>
              <a:p>
                <a:r>
                  <a:rPr lang="en-US">
                    <a:noFill/>
                  </a:rPr>
                  <a:t> </a:t>
                </a:r>
              </a:p>
            </p:txBody>
          </p:sp>
        </mc:Fallback>
      </mc:AlternateContent>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367" t="-1" b="83222"/>
          <a:stretch/>
        </p:blipFill>
        <p:spPr>
          <a:xfrm>
            <a:off x="762000" y="1203517"/>
            <a:ext cx="1931189" cy="500017"/>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346447" y="3486150"/>
                <a:ext cx="846466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oMath>
                </a14:m>
                <a:r>
                  <a:rPr lang="en-US" sz="2000" dirty="0" smtClean="0"/>
                  <a:t> = 25,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3</m:t>
                        </m:r>
                      </m:sub>
                    </m:sSub>
                  </m:oMath>
                </a14:m>
                <a:r>
                  <a:rPr lang="en-US" sz="2000" dirty="0" smtClean="0"/>
                  <a:t> = 125,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4</m:t>
                        </m:r>
                      </m:sub>
                    </m:sSub>
                  </m:oMath>
                </a14:m>
                <a:r>
                  <a:rPr lang="en-US" sz="2000" dirty="0" smtClean="0"/>
                  <a:t> = 2,000,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0</m:t>
                        </m:r>
                      </m:sub>
                    </m:sSub>
                  </m:oMath>
                </a14:m>
                <a:r>
                  <a:rPr lang="en-US" sz="2000" dirty="0" smtClean="0"/>
                  <a:t> = 47.5,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smtClean="0"/>
                  <a:t> = 50,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𝑡</m:t>
                        </m:r>
                      </m:e>
                      <m:sub>
                        <m:r>
                          <a:rPr lang="en-US" sz="2000" i="1">
                            <a:latin typeface="Cambria Math" panose="02040503050406030204" pitchFamily="18" charset="0"/>
                          </a:rPr>
                          <m:t>4</m:t>
                        </m:r>
                      </m:sub>
                    </m:sSub>
                  </m:oMath>
                </a14:m>
                <a:r>
                  <a:rPr lang="en-US" sz="2000" dirty="0" smtClean="0"/>
                  <a:t> = 4,227, and </a:t>
                </a:r>
                <a14:m>
                  <m:oMath xmlns:m="http://schemas.openxmlformats.org/officeDocument/2006/math">
                    <m:r>
                      <a:rPr lang="en-US" sz="2000" i="1">
                        <a:latin typeface="Cambria Math" panose="02040503050406030204" pitchFamily="18" charset="0"/>
                      </a:rPr>
                      <m:t>𝑘</m:t>
                    </m:r>
                  </m:oMath>
                </a14:m>
                <a:r>
                  <a:rPr lang="en-US" sz="2000" dirty="0" smtClean="0"/>
                  <a:t> = 2.29</a:t>
                </a:r>
              </a:p>
              <a:p>
                <a:pPr marL="342900" indent="-342900" algn="just">
                  <a:buFont typeface="Arial" panose="020B0604020202020204" pitchFamily="34" charset="0"/>
                  <a:buChar char="•"/>
                </a:pPr>
                <a:r>
                  <a:rPr lang="en-US" sz="2000" dirty="0" smtClean="0"/>
                  <a:t>The optimal order quantity is </a:t>
                </a:r>
                <a14:m>
                  <m:oMath xmlns:m="http://schemas.openxmlformats.org/officeDocument/2006/math">
                    <m:r>
                      <a:rPr lang="en-US" sz="2000" b="0" i="1" smtClean="0">
                        <a:latin typeface="Cambria Math" panose="02040503050406030204" pitchFamily="18" charset="0"/>
                      </a:rPr>
                      <m:t>𝑥</m:t>
                    </m:r>
                  </m:oMath>
                </a14:m>
                <a:r>
                  <a:rPr lang="en-US" sz="2000" dirty="0" smtClean="0"/>
                  <a:t> = 66.00</a:t>
                </a:r>
              </a:p>
            </p:txBody>
          </p:sp>
        </mc:Choice>
        <mc:Fallback xmlns="">
          <p:sp>
            <p:nvSpPr>
              <p:cNvPr id="13" name="TextBox 12"/>
              <p:cNvSpPr txBox="1">
                <a:spLocks noRot="1" noChangeAspect="1" noMove="1" noResize="1" noEditPoints="1" noAdjustHandles="1" noChangeArrowheads="1" noChangeShapeType="1" noTextEdit="1"/>
              </p:cNvSpPr>
              <p:nvPr/>
            </p:nvSpPr>
            <p:spPr>
              <a:xfrm>
                <a:off x="346447" y="3486150"/>
                <a:ext cx="8464669" cy="707886"/>
              </a:xfrm>
              <a:prstGeom prst="rect">
                <a:avLst/>
              </a:prstGeom>
              <a:blipFill>
                <a:blip r:embed="rId5"/>
                <a:stretch>
                  <a:fillRect l="-648" t="-5172" b="-14655"/>
                </a:stretch>
              </a:blipFill>
            </p:spPr>
            <p:txBody>
              <a:bodyPr/>
              <a:lstStyle/>
              <a:p>
                <a:r>
                  <a:rPr lang="en-US">
                    <a:noFill/>
                  </a:rPr>
                  <a:t> </a:t>
                </a:r>
              </a:p>
            </p:txBody>
          </p:sp>
        </mc:Fallback>
      </mc:AlternateContent>
      <p:pic>
        <p:nvPicPr>
          <p:cNvPr id="14" name="Picture 13"/>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367" t="24449" b="44800"/>
          <a:stretch/>
        </p:blipFill>
        <p:spPr>
          <a:xfrm>
            <a:off x="762000" y="2120005"/>
            <a:ext cx="1931189" cy="916429"/>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81000" y="1618158"/>
                <a:ext cx="8305800"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If we use inequality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𝑣𝑖𝑖𝑖</m:t>
                        </m:r>
                      </m:e>
                    </m:d>
                  </m:oMath>
                </a14:m>
                <a:r>
                  <a:rPr lang="en-US" sz="2000" dirty="0" smtClean="0"/>
                  <a:t>, the optimal value of </a:t>
                </a:r>
                <a14:m>
                  <m:oMath xmlns:m="http://schemas.openxmlformats.org/officeDocument/2006/math">
                    <m:r>
                      <a:rPr lang="en-US" sz="2000" i="1">
                        <a:latin typeface="Cambria Math" panose="02040503050406030204" pitchFamily="18" charset="0"/>
                      </a:rPr>
                      <m:t>𝑘</m:t>
                    </m:r>
                  </m:oMath>
                </a14:m>
                <a:r>
                  <a:rPr lang="en-US" sz="2000" dirty="0" smtClean="0"/>
                  <a:t> is given by  </a:t>
                </a:r>
              </a:p>
            </p:txBody>
          </p:sp>
        </mc:Choice>
        <mc:Fallback xmlns="">
          <p:sp>
            <p:nvSpPr>
              <p:cNvPr id="10" name="TextBox 9"/>
              <p:cNvSpPr txBox="1">
                <a:spLocks noRot="1" noChangeAspect="1" noMove="1" noResize="1" noEditPoints="1" noAdjustHandles="1" noChangeArrowheads="1" noChangeShapeType="1" noTextEdit="1"/>
              </p:cNvSpPr>
              <p:nvPr/>
            </p:nvSpPr>
            <p:spPr>
              <a:xfrm>
                <a:off x="381000" y="1618158"/>
                <a:ext cx="8305800" cy="400110"/>
              </a:xfrm>
              <a:prstGeom prst="rect">
                <a:avLst/>
              </a:prstGeom>
              <a:blipFill>
                <a:blip r:embed="rId6"/>
                <a:stretch>
                  <a:fillRect l="-661" t="-7576" b="-25758"/>
                </a:stretch>
              </a:blipFill>
            </p:spPr>
            <p:txBody>
              <a:bodyPr/>
              <a:lstStyle/>
              <a:p>
                <a:r>
                  <a:rPr lang="en-US">
                    <a:noFill/>
                  </a:rPr>
                  <a:t> </a:t>
                </a:r>
              </a:p>
            </p:txBody>
          </p:sp>
        </mc:Fallback>
      </mc:AlternateContent>
      <p:pic>
        <p:nvPicPr>
          <p:cNvPr id="15" name="Picture 14"/>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367" t="55201" b="27193"/>
          <a:stretch/>
        </p:blipFill>
        <p:spPr>
          <a:xfrm>
            <a:off x="762000" y="2952749"/>
            <a:ext cx="1931189" cy="524683"/>
          </a:xfrm>
          <a:prstGeom prst="rect">
            <a:avLst/>
          </a:prstGeom>
        </p:spPr>
      </p:pic>
    </p:spTree>
    <p:extLst>
      <p:ext uri="{BB962C8B-B14F-4D97-AF65-F5344CB8AC3E}">
        <p14:creationId xmlns:p14="http://schemas.microsoft.com/office/powerpoint/2010/main" val="3258608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74530" y="1544181"/>
            <a:ext cx="8464669"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In all the previous cases, we assume that understock cost remains fixed or constant irrespective of the number or amount of shortages.</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In many cases of inventory management, the understock cost is estimated per unit basis, that means, understock cost varies proportionately with the number of units in shortage.</a:t>
            </a:r>
          </a:p>
          <a:p>
            <a:pPr marL="342900" indent="-342900"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6402698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374530" y="1276350"/>
                <a:ext cx="8464669"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Assuming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𝑢</m:t>
                        </m:r>
                      </m:sub>
                    </m:sSub>
                  </m:oMath>
                </a14:m>
                <a:r>
                  <a:rPr lang="en-US" sz="2000" dirty="0" smtClean="0"/>
                  <a:t> = understock cost per unit, the total cost expression with </a:t>
                </a:r>
                <a14:m>
                  <m:oMath xmlns:m="http://schemas.openxmlformats.org/officeDocument/2006/math">
                    <m:r>
                      <a:rPr lang="en-US" sz="2000" b="0" i="1" smtClean="0">
                        <a:latin typeface="Cambria Math" panose="02040503050406030204" pitchFamily="18" charset="0"/>
                      </a:rPr>
                      <m:t>𝑥</m:t>
                    </m:r>
                  </m:oMath>
                </a14:m>
                <a:r>
                  <a:rPr lang="en-US" sz="2000" dirty="0" smtClean="0"/>
                  <a:t> ordering quantity, for the given inventory item is given by   </a:t>
                </a:r>
              </a:p>
              <a:p>
                <a:pPr marL="342900" indent="-342900" algn="just">
                  <a:buFont typeface="Arial" panose="020B0604020202020204" pitchFamily="34" charset="0"/>
                  <a:buChar char="•"/>
                </a:pPr>
                <a:endParaRPr lang="en-US"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374530" y="1276350"/>
                <a:ext cx="8464669" cy="1015663"/>
              </a:xfrm>
              <a:prstGeom prst="rect">
                <a:avLst/>
              </a:prstGeom>
              <a:blipFill>
                <a:blip r:embed="rId3"/>
                <a:stretch>
                  <a:fillRect l="-648" t="-2994"/>
                </a:stretch>
              </a:blipFill>
            </p:spPr>
            <p:txBody>
              <a:bodyPr/>
              <a:lstStyle/>
              <a:p>
                <a:r>
                  <a:rPr lang="en-US">
                    <a:noFill/>
                  </a:rPr>
                  <a:t> </a:t>
                </a:r>
              </a:p>
            </p:txBody>
          </p:sp>
        </mc:Fallback>
      </mc:AlternateContent>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672" r="25499" b="84074"/>
          <a:stretch/>
        </p:blipFill>
        <p:spPr>
          <a:xfrm>
            <a:off x="685800" y="2001253"/>
            <a:ext cx="3429000" cy="646697"/>
          </a:xfrm>
          <a:prstGeom prst="rect">
            <a:avLst/>
          </a:prstGeom>
        </p:spPr>
      </p:pic>
      <p:sp>
        <p:nvSpPr>
          <p:cNvPr id="10" name="TextBox 9"/>
          <p:cNvSpPr txBox="1"/>
          <p:nvPr/>
        </p:nvSpPr>
        <p:spPr>
          <a:xfrm>
            <a:off x="374529" y="2625864"/>
            <a:ext cx="846466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cost is minimized when</a:t>
            </a:r>
          </a:p>
          <a:p>
            <a:pPr marL="342900" indent="-342900" algn="just">
              <a:buFont typeface="Arial" panose="020B0604020202020204" pitchFamily="34" charset="0"/>
              <a:buChar char="•"/>
            </a:pPr>
            <a:endParaRPr lang="en-US" sz="2000" dirty="0" smtClean="0"/>
          </a:p>
        </p:txBody>
      </p:sp>
      <p:pic>
        <p:nvPicPr>
          <p:cNvPr id="4" name="Picture 3"/>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0371" r="67151" b="64815"/>
          <a:stretch/>
        </p:blipFill>
        <p:spPr>
          <a:xfrm>
            <a:off x="762000" y="3213419"/>
            <a:ext cx="1594110" cy="594507"/>
          </a:xfrm>
          <a:prstGeom prst="rect">
            <a:avLst/>
          </a:prstGeom>
        </p:spPr>
      </p:pic>
    </p:spTree>
    <p:extLst>
      <p:ext uri="{BB962C8B-B14F-4D97-AF65-F5344CB8AC3E}">
        <p14:creationId xmlns:p14="http://schemas.microsoft.com/office/powerpoint/2010/main" val="6670226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2" name="TextBox 11"/>
          <p:cNvSpPr txBox="1"/>
          <p:nvPr/>
        </p:nvSpPr>
        <p:spPr>
          <a:xfrm>
            <a:off x="374530" y="1276350"/>
            <a:ext cx="8464669"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want to find a solution with a distribution-free method of analysis. A set of </a:t>
            </a:r>
            <a:r>
              <a:rPr lang="en-US" sz="2000" dirty="0" err="1" smtClean="0"/>
              <a:t>Tchebycheff</a:t>
            </a:r>
            <a:r>
              <a:rPr lang="en-US" sz="2000" dirty="0" smtClean="0"/>
              <a:t> inequality expressions we can use in this case under different assumptions.</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Using one particular inequality expression, we get the following expression for the expected cost:</a:t>
            </a:r>
          </a:p>
          <a:p>
            <a:pPr marL="342900" indent="-342900" algn="just">
              <a:buFont typeface="Arial" panose="020B0604020202020204" pitchFamily="34" charset="0"/>
              <a:buChar char="•"/>
            </a:pPr>
            <a:endParaRPr lang="en-US" sz="2000" dirty="0" smtClean="0"/>
          </a:p>
        </p:txBody>
      </p:sp>
      <p:pic>
        <p:nvPicPr>
          <p:cNvPr id="5" name="Picture 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2593" r="18148" b="42593"/>
          <a:stretch/>
        </p:blipFill>
        <p:spPr>
          <a:xfrm>
            <a:off x="762000" y="3387886"/>
            <a:ext cx="4220392" cy="631664"/>
          </a:xfrm>
          <a:prstGeom prst="rect">
            <a:avLst/>
          </a:prstGeom>
        </p:spPr>
      </p:pic>
    </p:spTree>
    <p:extLst>
      <p:ext uri="{BB962C8B-B14F-4D97-AF65-F5344CB8AC3E}">
        <p14:creationId xmlns:p14="http://schemas.microsoft.com/office/powerpoint/2010/main" val="4104152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General Characteristics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047750"/>
            <a:ext cx="84582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However, it is not the case of ‘no information’ about the demand level. If no information is available regarding demand level, no analysis is possible. We are not considering such an extreme case.</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a:t>It is assumed that partial information about the demand in terms of say, mean, standard deviation, </a:t>
            </a:r>
            <a:r>
              <a:rPr lang="en-US" sz="2000" dirty="0" smtClean="0"/>
              <a:t>etc. </a:t>
            </a:r>
            <a:r>
              <a:rPr lang="en-US" sz="2000" dirty="0"/>
              <a:t>is made available</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However, with the available information, no </a:t>
            </a:r>
            <a:r>
              <a:rPr lang="en-US" sz="2000" dirty="0" smtClean="0"/>
              <a:t>conclusions </a:t>
            </a:r>
            <a:r>
              <a:rPr lang="en-US" sz="2000" dirty="0"/>
              <a:t>can be drawn about the </a:t>
            </a:r>
            <a:r>
              <a:rPr lang="en-US" sz="2000" dirty="0" smtClean="0"/>
              <a:t>distribution </a:t>
            </a:r>
            <a:r>
              <a:rPr lang="en-US" sz="2000" dirty="0"/>
              <a:t>of demand.</a:t>
            </a:r>
          </a:p>
          <a:p>
            <a:pPr marL="342900" indent="-342900"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0281608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2" name="TextBox 11"/>
              <p:cNvSpPr txBox="1"/>
              <p:nvPr/>
            </p:nvSpPr>
            <p:spPr>
              <a:xfrm>
                <a:off x="374530" y="1276350"/>
                <a:ext cx="8464669"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optimal value of </a:t>
                </a:r>
                <a14:m>
                  <m:oMath xmlns:m="http://schemas.openxmlformats.org/officeDocument/2006/math">
                    <m:r>
                      <a:rPr lang="en-US" sz="2000" b="0" i="1" smtClean="0">
                        <a:latin typeface="Cambria Math" panose="02040503050406030204" pitchFamily="18" charset="0"/>
                      </a:rPr>
                      <m:t>𝑘</m:t>
                    </m:r>
                  </m:oMath>
                </a14:m>
                <a:r>
                  <a:rPr lang="en-US" sz="2000" dirty="0" smtClean="0"/>
                  <a:t> is determined by solving the following equation (obtained by differentiating the above expression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𝐸𝐹</m:t>
                        </m:r>
                      </m:e>
                      <m:sub>
                        <m:r>
                          <a:rPr lang="en-US" sz="2000" b="0" i="1" smtClean="0">
                            <a:latin typeface="Cambria Math" panose="02040503050406030204" pitchFamily="18" charset="0"/>
                          </a:rPr>
                          <m:t>𝑥</m:t>
                        </m:r>
                      </m:sub>
                    </m:sSub>
                  </m:oMath>
                </a14:m>
                <a:r>
                  <a:rPr lang="en-US" sz="2000" dirty="0" smtClean="0"/>
                  <a:t>),</a:t>
                </a:r>
              </a:p>
              <a:p>
                <a:pPr marL="342900" indent="-342900" algn="just">
                  <a:buFont typeface="Arial" panose="020B0604020202020204" pitchFamily="34" charset="0"/>
                  <a:buChar char="•"/>
                </a:pPr>
                <a:endParaRPr lang="en-US"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374530" y="1276350"/>
                <a:ext cx="8464669" cy="1015663"/>
              </a:xfrm>
              <a:prstGeom prst="rect">
                <a:avLst/>
              </a:prstGeom>
              <a:blipFill>
                <a:blip r:embed="rId3"/>
                <a:stretch>
                  <a:fillRect l="-648" t="-2994" r="-720"/>
                </a:stretch>
              </a:blipFill>
            </p:spPr>
            <p:txBody>
              <a:bodyPr/>
              <a:lstStyle/>
              <a:p>
                <a:r>
                  <a:rPr lang="en-US">
                    <a:noFill/>
                  </a:rPr>
                  <a:t> </a:t>
                </a:r>
              </a:p>
            </p:txBody>
          </p:sp>
        </mc:Fallback>
      </mc:AlternateContent>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3333" r="43874" b="21852"/>
          <a:stretch/>
        </p:blipFill>
        <p:spPr>
          <a:xfrm>
            <a:off x="838200" y="1987460"/>
            <a:ext cx="3025966" cy="66049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74530" y="2697878"/>
                <a:ext cx="8464669"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𝑧</m:t>
                        </m:r>
                      </m:e>
                    </m:acc>
                  </m:oMath>
                </a14:m>
                <a:r>
                  <a:rPr lang="en-US" sz="2000" dirty="0" smtClean="0"/>
                  <a:t>= 50, </a:t>
                </a:r>
                <a14:m>
                  <m:oMath xmlns:m="http://schemas.openxmlformats.org/officeDocument/2006/math">
                    <m:r>
                      <a:rPr lang="en-US" sz="2000" b="0" i="1" smtClean="0">
                        <a:latin typeface="Cambria Math" panose="02040503050406030204" pitchFamily="18" charset="0"/>
                      </a:rPr>
                      <m:t>𝑠</m:t>
                    </m:r>
                  </m:oMath>
                </a14:m>
                <a:r>
                  <a:rPr lang="en-US" sz="2000" dirty="0" smtClean="0"/>
                  <a:t> = 5, </a:t>
                </a:r>
                <a14:m>
                  <m:oMath xmlns:m="http://schemas.openxmlformats.org/officeDocument/2006/math">
                    <m:r>
                      <a:rPr lang="en-US" sz="2000" b="0" i="1" smtClean="0">
                        <a:latin typeface="Cambria Math" panose="02040503050406030204" pitchFamily="18" charset="0"/>
                      </a:rPr>
                      <m:t>𝑐</m:t>
                    </m:r>
                  </m:oMath>
                </a14:m>
                <a:r>
                  <a:rPr lang="en-US" sz="2000" dirty="0" smtClean="0"/>
                  <a:t> = 5,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𝑢</m:t>
                        </m:r>
                      </m:sub>
                    </m:sSub>
                  </m:oMath>
                </a14:m>
                <a:r>
                  <a:rPr lang="en-US" sz="2000" dirty="0" smtClean="0"/>
                  <a:t>= 50, we find </a:t>
                </a:r>
                <a14:m>
                  <m:oMath xmlns:m="http://schemas.openxmlformats.org/officeDocument/2006/math">
                    <m:r>
                      <a:rPr lang="en-US" sz="2000" i="1">
                        <a:latin typeface="Cambria Math" panose="02040503050406030204" pitchFamily="18" charset="0"/>
                      </a:rPr>
                      <m:t>𝑘</m:t>
                    </m:r>
                  </m:oMath>
                </a14:m>
                <a:r>
                  <a:rPr lang="en-US" sz="2000" dirty="0" smtClean="0"/>
                  <a:t>= 3.62</a:t>
                </a:r>
              </a:p>
              <a:p>
                <a:pPr marL="342900" indent="-342900" algn="just">
                  <a:buFont typeface="Arial" panose="020B0604020202020204" pitchFamily="34" charset="0"/>
                  <a:buChar char="•"/>
                </a:pPr>
                <a:endParaRPr lang="en-US" sz="2000" dirty="0" smtClean="0"/>
              </a:p>
              <a:p>
                <a:pPr indent="341313" algn="just"/>
                <a:r>
                  <a:rPr lang="en-US" sz="2000" dirty="0"/>
                  <a:t>a</a:t>
                </a:r>
                <a:r>
                  <a:rPr lang="en-US" sz="2000" dirty="0" smtClean="0"/>
                  <a:t>nd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=50+5×3.</m:t>
                    </m:r>
                    <m:r>
                      <a:rPr lang="en-US" b="0" i="1" smtClean="0">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2=6</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oMath>
                </a14:m>
                <a:endParaRPr lang="en-US" dirty="0" smtClean="0"/>
              </a:p>
              <a:p>
                <a:pPr indent="341313" algn="just"/>
                <a:endParaRPr lang="en-US" sz="2000" dirty="0"/>
              </a:p>
              <a:p>
                <a:pPr indent="341313" algn="just"/>
                <a:r>
                  <a:rPr lang="en-US" sz="2000" dirty="0"/>
                  <a:t>a</a:t>
                </a:r>
                <a:r>
                  <a:rPr lang="en-US" sz="2000" dirty="0" smtClean="0"/>
                  <a:t>ssuming the order size is greater than mean</a:t>
                </a:r>
              </a:p>
              <a:p>
                <a:pPr marL="342900" indent="-342900" algn="just">
                  <a:buFont typeface="Arial" panose="020B0604020202020204" pitchFamily="34" charset="0"/>
                  <a:buChar char="•"/>
                </a:pPr>
                <a:endParaRPr lang="en-US" sz="20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374530" y="2697878"/>
                <a:ext cx="8464669" cy="1938992"/>
              </a:xfrm>
              <a:prstGeom prst="rect">
                <a:avLst/>
              </a:prstGeom>
              <a:blipFill>
                <a:blip r:embed="rId5"/>
                <a:stretch>
                  <a:fillRect l="-648" t="-1887"/>
                </a:stretch>
              </a:blipFill>
            </p:spPr>
            <p:txBody>
              <a:bodyPr/>
              <a:lstStyle/>
              <a:p>
                <a:r>
                  <a:rPr lang="en-US">
                    <a:noFill/>
                  </a:rPr>
                  <a:t> </a:t>
                </a:r>
              </a:p>
            </p:txBody>
          </p:sp>
        </mc:Fallback>
      </mc:AlternateContent>
    </p:spTree>
    <p:extLst>
      <p:ext uri="{BB962C8B-B14F-4D97-AF65-F5344CB8AC3E}">
        <p14:creationId xmlns:p14="http://schemas.microsoft.com/office/powerpoint/2010/main" val="29315047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3" name="TextBox 12"/>
              <p:cNvSpPr txBox="1"/>
              <p:nvPr/>
            </p:nvSpPr>
            <p:spPr>
              <a:xfrm>
                <a:off x="381000" y="1340235"/>
                <a:ext cx="8464669"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If order size </a:t>
                </a:r>
                <a14:m>
                  <m:oMath xmlns:m="http://schemas.openxmlformats.org/officeDocument/2006/math">
                    <m:r>
                      <a:rPr lang="en-US" sz="2000" i="1">
                        <a:latin typeface="Cambria Math" panose="02040503050406030204" pitchFamily="18" charset="0"/>
                      </a:rPr>
                      <m:t>𝑥</m:t>
                    </m:r>
                  </m:oMath>
                </a14:m>
                <a:r>
                  <a:rPr lang="en-US" sz="2000" dirty="0"/>
                  <a:t> is assumed to be less than mean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𝑧</m:t>
                        </m:r>
                      </m:e>
                    </m:acc>
                  </m:oMath>
                </a14:m>
                <a:r>
                  <a:rPr lang="en-US" sz="2000" dirty="0"/>
                  <a:t>, the following expression for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𝐸𝐹</m:t>
                        </m:r>
                      </m:e>
                      <m:sub>
                        <m:r>
                          <a:rPr lang="en-US" sz="2000" b="0" i="1" smtClean="0">
                            <a:latin typeface="Cambria Math" panose="02040503050406030204" pitchFamily="18" charset="0"/>
                          </a:rPr>
                          <m:t>𝑥</m:t>
                        </m:r>
                      </m:sub>
                    </m:sSub>
                  </m:oMath>
                </a14:m>
                <a:r>
                  <a:rPr lang="en-US" sz="2000" dirty="0" smtClean="0"/>
                  <a:t> is obtained based on </a:t>
                </a:r>
                <a:r>
                  <a:rPr lang="en-US" sz="2000" dirty="0" err="1" smtClean="0"/>
                  <a:t>Tchebycheff</a:t>
                </a:r>
                <a:r>
                  <a:rPr lang="en-US" sz="2000" dirty="0" smtClean="0"/>
                  <a:t> inequality:</a:t>
                </a:r>
              </a:p>
              <a:p>
                <a:pPr marL="342900" indent="-342900" algn="just">
                  <a:buFont typeface="Arial" panose="020B0604020202020204" pitchFamily="34" charset="0"/>
                  <a:buChar char="•"/>
                </a:pPr>
                <a:endParaRPr lang="en-US"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381000" y="1340235"/>
                <a:ext cx="8464669" cy="1015663"/>
              </a:xfrm>
              <a:prstGeom prst="rect">
                <a:avLst/>
              </a:prstGeom>
              <a:blipFill>
                <a:blip r:embed="rId3"/>
                <a:stretch>
                  <a:fillRect l="-648" t="-3614" r="-720"/>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 t="85556" r="48711"/>
          <a:stretch/>
        </p:blipFill>
        <p:spPr>
          <a:xfrm>
            <a:off x="1828800" y="2144410"/>
            <a:ext cx="2590800" cy="603371"/>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365760" y="2747781"/>
                <a:ext cx="8464669"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optimal value of </a:t>
                </a:r>
                <a14:m>
                  <m:oMath xmlns:m="http://schemas.openxmlformats.org/officeDocument/2006/math">
                    <m:r>
                      <a:rPr lang="en-US" sz="2000" i="1">
                        <a:latin typeface="Cambria Math" panose="02040503050406030204" pitchFamily="18" charset="0"/>
                      </a:rPr>
                      <m:t>𝑘</m:t>
                    </m:r>
                  </m:oMath>
                </a14:m>
                <a:r>
                  <a:rPr lang="en-US" sz="2000" dirty="0" smtClean="0"/>
                  <a:t> is given by the positive root of the equation,  </a:t>
                </a:r>
              </a:p>
            </p:txBody>
          </p:sp>
        </mc:Choice>
        <mc:Fallback xmlns="">
          <p:sp>
            <p:nvSpPr>
              <p:cNvPr id="14" name="TextBox 13"/>
              <p:cNvSpPr txBox="1">
                <a:spLocks noRot="1" noChangeAspect="1" noMove="1" noResize="1" noEditPoints="1" noAdjustHandles="1" noChangeArrowheads="1" noChangeShapeType="1" noTextEdit="1"/>
              </p:cNvSpPr>
              <p:nvPr/>
            </p:nvSpPr>
            <p:spPr>
              <a:xfrm>
                <a:off x="365760" y="2747781"/>
                <a:ext cx="8464669" cy="400110"/>
              </a:xfrm>
              <a:prstGeom prst="rect">
                <a:avLst/>
              </a:prstGeom>
              <a:blipFill>
                <a:blip r:embed="rId5"/>
                <a:stretch>
                  <a:fillRect l="-648" t="-9231" b="-27692"/>
                </a:stretch>
              </a:blipFill>
            </p:spPr>
            <p:txBody>
              <a:bodyPr/>
              <a:lstStyle/>
              <a:p>
                <a:r>
                  <a:rPr lang="en-US">
                    <a:noFill/>
                  </a:rPr>
                  <a:t> </a:t>
                </a:r>
              </a:p>
            </p:txBody>
          </p:sp>
        </mc:Fallback>
      </mc:AlternateContent>
      <p:pic>
        <p:nvPicPr>
          <p:cNvPr id="7" name="Picture 6"/>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736" r="24088" b="72988"/>
          <a:stretch/>
        </p:blipFill>
        <p:spPr>
          <a:xfrm>
            <a:off x="1752600" y="3337271"/>
            <a:ext cx="3511669" cy="634802"/>
          </a:xfrm>
          <a:prstGeom prst="rect">
            <a:avLst/>
          </a:prstGeom>
        </p:spPr>
      </p:pic>
      <p:pic>
        <p:nvPicPr>
          <p:cNvPr id="10" name="Picture 9"/>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2513" t="42593" r="18148" b="42593"/>
          <a:stretch/>
        </p:blipFill>
        <p:spPr>
          <a:xfrm>
            <a:off x="4395125" y="2138062"/>
            <a:ext cx="2543992" cy="631664"/>
          </a:xfrm>
          <a:prstGeom prst="rect">
            <a:avLst/>
          </a:prstGeom>
        </p:spPr>
      </p:pic>
    </p:spTree>
    <p:extLst>
      <p:ext uri="{BB962C8B-B14F-4D97-AF65-F5344CB8AC3E}">
        <p14:creationId xmlns:p14="http://schemas.microsoft.com/office/powerpoint/2010/main" val="206279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3" name="TextBox 12"/>
              <p:cNvSpPr txBox="1"/>
              <p:nvPr/>
            </p:nvSpPr>
            <p:spPr>
              <a:xfrm>
                <a:off x="381000" y="1340235"/>
                <a:ext cx="8464669"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𝑧</m:t>
                        </m:r>
                      </m:e>
                    </m:acc>
                  </m:oMath>
                </a14:m>
                <a:r>
                  <a:rPr lang="en-US" sz="2000" dirty="0"/>
                  <a:t> = 50, </a:t>
                </a:r>
                <a14:m>
                  <m:oMath xmlns:m="http://schemas.openxmlformats.org/officeDocument/2006/math">
                    <m:r>
                      <a:rPr lang="en-US" sz="2000" i="1">
                        <a:latin typeface="Cambria Math" panose="02040503050406030204" pitchFamily="18" charset="0"/>
                      </a:rPr>
                      <m:t>𝑠</m:t>
                    </m:r>
                  </m:oMath>
                </a14:m>
                <a:r>
                  <a:rPr lang="en-US" sz="2000" dirty="0"/>
                  <a:t> = 5, </a:t>
                </a:r>
                <a14:m>
                  <m:oMath xmlns:m="http://schemas.openxmlformats.org/officeDocument/2006/math">
                    <m:r>
                      <a:rPr lang="en-US" sz="2000" i="1">
                        <a:latin typeface="Cambria Math" panose="02040503050406030204" pitchFamily="18" charset="0"/>
                      </a:rPr>
                      <m:t>𝑐</m:t>
                    </m:r>
                  </m:oMath>
                </a14:m>
                <a:r>
                  <a:rPr lang="en-US" sz="2000" dirty="0"/>
                  <a:t> = </a:t>
                </a:r>
                <a:r>
                  <a:rPr lang="en-US" sz="2000" dirty="0" smtClean="0"/>
                  <a:t>40, </a:t>
                </a:r>
                <a:r>
                  <a:rPr lang="en-US" sz="2000" dirty="0"/>
                  <a:t>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𝑢</m:t>
                        </m:r>
                      </m:sub>
                    </m:sSub>
                  </m:oMath>
                </a14:m>
                <a:r>
                  <a:rPr lang="en-US" sz="2000" dirty="0"/>
                  <a:t> = 50, </a:t>
                </a:r>
              </a:p>
              <a:p>
                <a:pPr marL="342900" indent="-342900" algn="just">
                  <a:buFont typeface="Arial" panose="020B0604020202020204" pitchFamily="34" charset="0"/>
                  <a:buChar char="•"/>
                </a:pPr>
                <a:endParaRPr lang="en-US" sz="2000" dirty="0" smtClean="0"/>
              </a:p>
              <a:p>
                <a:pPr indent="341313" algn="just"/>
                <a14:m>
                  <m:oMath xmlns:m="http://schemas.openxmlformats.org/officeDocument/2006/math">
                    <m:r>
                      <a:rPr lang="en-US" sz="2000" i="1">
                        <a:latin typeface="Cambria Math" panose="02040503050406030204" pitchFamily="18" charset="0"/>
                      </a:rPr>
                      <m:t>𝑘</m:t>
                    </m:r>
                  </m:oMath>
                </a14:m>
                <a:r>
                  <a:rPr lang="en-US" sz="2000" dirty="0"/>
                  <a:t> = </a:t>
                </a:r>
                <a:r>
                  <a:rPr lang="en-US" sz="2000" dirty="0" smtClean="0"/>
                  <a:t>1.31 and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43.45</m:t>
                    </m:r>
                  </m:oMath>
                </a14:m>
                <a:endParaRPr lang="en-US" sz="2000" dirty="0" smtClean="0"/>
              </a:p>
              <a:p>
                <a:pPr marL="342900" indent="-342900" algn="just">
                  <a:buFont typeface="Arial" panose="020B0604020202020204" pitchFamily="34" charset="0"/>
                  <a:buChar char="•"/>
                </a:pPr>
                <a:endParaRPr lang="en-US"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381000" y="1340235"/>
                <a:ext cx="8464669" cy="1323439"/>
              </a:xfrm>
              <a:prstGeom prst="rect">
                <a:avLst/>
              </a:prstGeom>
              <a:blipFill>
                <a:blip r:embed="rId3"/>
                <a:stretch>
                  <a:fillRect l="-648" t="-2765"/>
                </a:stretch>
              </a:blipFill>
            </p:spPr>
            <p:txBody>
              <a:bodyPr/>
              <a:lstStyle/>
              <a:p>
                <a:r>
                  <a:rPr lang="en-US">
                    <a:noFill/>
                  </a:rPr>
                  <a:t> </a:t>
                </a:r>
              </a:p>
            </p:txBody>
          </p:sp>
        </mc:Fallback>
      </mc:AlternateContent>
      <p:sp>
        <p:nvSpPr>
          <p:cNvPr id="10" name="TextBox 9"/>
          <p:cNvSpPr txBox="1"/>
          <p:nvPr/>
        </p:nvSpPr>
        <p:spPr>
          <a:xfrm>
            <a:off x="365760" y="2445683"/>
            <a:ext cx="8464669"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If </a:t>
            </a:r>
            <a:r>
              <a:rPr lang="en-US" sz="2000" dirty="0" smtClean="0"/>
              <a:t>the demand distribution is assumed to be symmetrical and unimodal, the cost equation is given by</a:t>
            </a:r>
          </a:p>
          <a:p>
            <a:pPr marL="342900" indent="-342900" algn="just">
              <a:buFont typeface="Arial" panose="020B0604020202020204" pitchFamily="34" charset="0"/>
              <a:buChar char="•"/>
            </a:pPr>
            <a:endParaRPr lang="en-US" sz="2000" dirty="0" smtClean="0"/>
          </a:p>
        </p:txBody>
      </p:sp>
      <p:pic>
        <p:nvPicPr>
          <p:cNvPr id="2" name="Picture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6207" b="36207"/>
          <a:stretch/>
        </p:blipFill>
        <p:spPr>
          <a:xfrm>
            <a:off x="1770465" y="3225025"/>
            <a:ext cx="5334001" cy="691045"/>
          </a:xfrm>
          <a:prstGeom prst="rect">
            <a:avLst/>
          </a:prstGeom>
        </p:spPr>
      </p:pic>
    </p:spTree>
    <p:extLst>
      <p:ext uri="{BB962C8B-B14F-4D97-AF65-F5344CB8AC3E}">
        <p14:creationId xmlns:p14="http://schemas.microsoft.com/office/powerpoint/2010/main" val="2199094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3127" y="295930"/>
            <a:ext cx="899131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Determination of order quantity when understock cost is estimated per unit basis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10" name="TextBox 9"/>
              <p:cNvSpPr txBox="1"/>
              <p:nvPr/>
            </p:nvSpPr>
            <p:spPr>
              <a:xfrm>
                <a:off x="365760" y="1482864"/>
                <a:ext cx="846466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Minimization of cost results in the following equation for </a:t>
                </a:r>
                <a14:m>
                  <m:oMath xmlns:m="http://schemas.openxmlformats.org/officeDocument/2006/math">
                    <m:r>
                      <a:rPr lang="en-US" sz="2000" i="1">
                        <a:latin typeface="Cambria Math" panose="02040503050406030204" pitchFamily="18" charset="0"/>
                      </a:rPr>
                      <m:t>𝑘</m:t>
                    </m:r>
                  </m:oMath>
                </a14:m>
                <a:r>
                  <a:rPr lang="en-US" sz="2000" dirty="0" smtClean="0"/>
                  <a:t>: </a:t>
                </a:r>
              </a:p>
              <a:p>
                <a:pPr marL="342900" indent="-342900" algn="just">
                  <a:buFont typeface="Arial" panose="020B0604020202020204" pitchFamily="34" charset="0"/>
                  <a:buChar char="•"/>
                </a:pPr>
                <a:endParaRPr lang="en-US" sz="20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365760" y="1482864"/>
                <a:ext cx="8464669" cy="707886"/>
              </a:xfrm>
              <a:prstGeom prst="rect">
                <a:avLst/>
              </a:prstGeom>
              <a:blipFill>
                <a:blip r:embed="rId3"/>
                <a:stretch>
                  <a:fillRect l="-648" t="-4310"/>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75287" r="32726"/>
          <a:stretch/>
        </p:blipFill>
        <p:spPr>
          <a:xfrm>
            <a:off x="838200" y="2195641"/>
            <a:ext cx="3505200" cy="604709"/>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365760" y="3083064"/>
                <a:ext cx="8464669"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With the previous data, we find that </a:t>
                </a:r>
                <a14:m>
                  <m:oMath xmlns:m="http://schemas.openxmlformats.org/officeDocument/2006/math">
                    <m:r>
                      <a:rPr lang="en-US" sz="2000" i="1">
                        <a:latin typeface="Cambria Math" panose="02040503050406030204" pitchFamily="18" charset="0"/>
                      </a:rPr>
                      <m:t>𝑘</m:t>
                    </m:r>
                  </m:oMath>
                </a14:m>
                <a:r>
                  <a:rPr lang="en-US" sz="2000" dirty="0"/>
                  <a:t> = </a:t>
                </a:r>
                <a:r>
                  <a:rPr lang="en-US" sz="2000" dirty="0" smtClean="0"/>
                  <a:t>1.46 </a:t>
                </a:r>
                <a:r>
                  <a:rPr lang="en-US" sz="2000" dirty="0"/>
                  <a:t>and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2.7</m:t>
                    </m:r>
                  </m:oMath>
                </a14:m>
                <a:endParaRPr lang="en-US" sz="2000" dirty="0"/>
              </a:p>
              <a:p>
                <a:pPr marL="342900" indent="-342900" algn="just">
                  <a:buFont typeface="Arial" panose="020B0604020202020204" pitchFamily="34" charset="0"/>
                  <a:buChar char="•"/>
                </a:pPr>
                <a:endParaRPr lang="en-US"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365760" y="3083064"/>
                <a:ext cx="8464669" cy="707886"/>
              </a:xfrm>
              <a:prstGeom prst="rect">
                <a:avLst/>
              </a:prstGeom>
              <a:blipFill>
                <a:blip r:embed="rId5"/>
                <a:stretch>
                  <a:fillRect l="-648" t="-5172"/>
                </a:stretch>
              </a:blipFill>
            </p:spPr>
            <p:txBody>
              <a:bodyPr/>
              <a:lstStyle/>
              <a:p>
                <a:r>
                  <a:rPr lang="en-US">
                    <a:noFill/>
                  </a:rPr>
                  <a:t> </a:t>
                </a:r>
              </a:p>
            </p:txBody>
          </p:sp>
        </mc:Fallback>
      </mc:AlternateContent>
    </p:spTree>
    <p:extLst>
      <p:ext uri="{BB962C8B-B14F-4D97-AF65-F5344CB8AC3E}">
        <p14:creationId xmlns:p14="http://schemas.microsoft.com/office/powerpoint/2010/main" val="23731889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54</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523220"/>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Static Inventory </a:t>
            </a:r>
            <a:r>
              <a:rPr lang="en-US" sz="2800" b="1" dirty="0" smtClean="0">
                <a:solidFill>
                  <a:schemeClr val="accent2"/>
                </a:solidFill>
                <a:latin typeface="Century Gothic" pitchFamily="34" charset="0"/>
                <a:cs typeface="Arial" pitchFamily="34" charset="0"/>
              </a:rPr>
              <a:t>Problems </a:t>
            </a:r>
            <a:r>
              <a:rPr lang="en-US" sz="2800" b="1" dirty="0">
                <a:solidFill>
                  <a:schemeClr val="accent2"/>
                </a:solidFill>
                <a:latin typeface="Century Gothic" pitchFamily="34" charset="0"/>
                <a:cs typeface="Arial" pitchFamily="34" charset="0"/>
              </a:rPr>
              <a:t>under Uncertainty</a:t>
            </a:r>
          </a:p>
        </p:txBody>
      </p:sp>
      <p:sp>
        <p:nvSpPr>
          <p:cNvPr id="4101" name="TextBox 5"/>
          <p:cNvSpPr txBox="1">
            <a:spLocks noChangeArrowheads="1"/>
          </p:cNvSpPr>
          <p:nvPr/>
        </p:nvSpPr>
        <p:spPr bwMode="auto">
          <a:xfrm>
            <a:off x="381000" y="1498600"/>
            <a:ext cx="8472488" cy="496996"/>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
        <p:nvSpPr>
          <p:cNvPr id="7" name="TextBox 5"/>
          <p:cNvSpPr txBox="1">
            <a:spLocks noChangeArrowheads="1"/>
          </p:cNvSpPr>
          <p:nvPr/>
        </p:nvSpPr>
        <p:spPr bwMode="auto">
          <a:xfrm>
            <a:off x="381000" y="1200150"/>
            <a:ext cx="8472488" cy="1200329"/>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Important points to note </a:t>
            </a:r>
          </a:p>
          <a:p>
            <a:pPr algn="just" eaLnBrk="1" hangingPunct="1">
              <a:lnSpc>
                <a:spcPct val="150000"/>
              </a:lnSpc>
              <a:buFont typeface="Wingdings" panose="05000000000000000000" pitchFamily="2" charset="2"/>
              <a:buChar char="ü"/>
              <a:defRPr/>
            </a:pPr>
            <a:r>
              <a:rPr lang="en-US" altLang="en-US" sz="2400" b="1" dirty="0" smtClean="0">
                <a:latin typeface="+mn-lt"/>
              </a:rPr>
              <a:t>Dynamic Inventory Problems under Uncertainty</a:t>
            </a:r>
            <a:endParaRPr lang="en-US" sz="2400" b="1" dirty="0" smtClean="0">
              <a:latin typeface="+mn-lt"/>
            </a:endParaRPr>
          </a:p>
        </p:txBody>
      </p:sp>
    </p:spTree>
    <p:extLst>
      <p:ext uri="{BB962C8B-B14F-4D97-AF65-F5344CB8AC3E}">
        <p14:creationId xmlns:p14="http://schemas.microsoft.com/office/powerpoint/2010/main" val="29171996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Important points to note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199" y="1120701"/>
            <a:ext cx="822960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need to study the problem in depth and the kinds of data related to demand distribution made available.</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Depending on the type of data available and knowledge about the characteristics of demand distribution (like, if the distribution is symmetrical, the distribution is unimodal, etc), a particular inequality expression is to be selected in developing the relevant cost equation in terms of the decision variable (order quantity for the given inventory item).</a:t>
            </a:r>
            <a:endParaRPr lang="en-US" sz="2000" dirty="0"/>
          </a:p>
        </p:txBody>
      </p:sp>
    </p:spTree>
    <p:extLst>
      <p:ext uri="{BB962C8B-B14F-4D97-AF65-F5344CB8AC3E}">
        <p14:creationId xmlns:p14="http://schemas.microsoft.com/office/powerpoint/2010/main" val="13126447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Important points to note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199" y="895350"/>
            <a:ext cx="8229601"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As we add more information about the demand distribution, better and improved solution for the decision variable is obtained.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When we encounter dynamic inventory problem under uncertainty, the kinds of methods and inequalities as we discuss here can be used with certain obvious  changes.</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a:t>The methods employed for solving static inventory problems under uncertainty can be extended for dynamic inventory problems, with certain changes.</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12026333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12605"/>
            <a:ext cx="8229601"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As dynamic inventory problems deal with ordering in multiple time periods (more than one order), we need to consider convolution of the demand distribution for more than one period, say n time periods.</a:t>
            </a:r>
          </a:p>
          <a:p>
            <a:pPr algn="just"/>
            <a:endParaRPr lang="en-US" sz="2000" dirty="0" smtClean="0"/>
          </a:p>
          <a:p>
            <a:pPr marL="342900" indent="-342900" algn="just">
              <a:buFont typeface="Arial" panose="020B0604020202020204" pitchFamily="34" charset="0"/>
              <a:buChar char="•"/>
            </a:pPr>
            <a:r>
              <a:rPr lang="en-US" sz="2000" dirty="0" smtClean="0"/>
              <a:t>However, in this case, as the demand distribution is not known, the convolution of demand distribution cannot be computed. With respect to the moments of the distribution, the convolution can be computed.</a:t>
            </a:r>
          </a:p>
          <a:p>
            <a:pPr algn="just"/>
            <a:endParaRPr lang="en-US" sz="2000" dirty="0"/>
          </a:p>
        </p:txBody>
      </p:sp>
    </p:spTree>
    <p:extLst>
      <p:ext uri="{BB962C8B-B14F-4D97-AF65-F5344CB8AC3E}">
        <p14:creationId xmlns:p14="http://schemas.microsoft.com/office/powerpoint/2010/main" val="8296105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2" name="TextBox 1"/>
              <p:cNvSpPr txBox="1"/>
              <p:nvPr/>
            </p:nvSpPr>
            <p:spPr>
              <a:xfrm>
                <a:off x="457199" y="742950"/>
                <a:ext cx="8229601" cy="104201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Let the moments of the basic distribution are: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smtClean="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oMath>
                </a14:m>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3</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b="0" i="1" smtClean="0">
                            <a:latin typeface="Cambria Math" panose="02040503050406030204" pitchFamily="18" charset="0"/>
                          </a:rPr>
                          <m:t>4</m:t>
                        </m:r>
                      </m:sub>
                    </m:sSub>
                  </m:oMath>
                </a14:m>
                <a:r>
                  <a:rPr lang="en-US" sz="2000" dirty="0" smtClean="0"/>
                  <a:t> and skewness and kurtosis are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2</m:t>
                        </m:r>
                      </m:sub>
                    </m:sSub>
                  </m:oMath>
                </a14:m>
                <a:r>
                  <a:rPr lang="en-US" sz="2000" dirty="0" smtClean="0"/>
                  <a:t>, respectively.</a:t>
                </a:r>
              </a:p>
              <a:p>
                <a:pPr marL="342900" indent="-342900" algn="just">
                  <a:buFont typeface="Arial" panose="020B0604020202020204" pitchFamily="34" charset="0"/>
                  <a:buChar char="•"/>
                </a:pPr>
                <a:r>
                  <a:rPr lang="en-US" sz="2000" dirty="0" smtClean="0"/>
                  <a:t>The moments of </a:t>
                </a:r>
                <a:r>
                  <a:rPr lang="en-US" sz="2000" dirty="0" err="1" smtClean="0"/>
                  <a:t>i</a:t>
                </a:r>
                <a:r>
                  <a:rPr lang="en-US" sz="2000" dirty="0" err="1"/>
                  <a:t>-</a:t>
                </a:r>
                <a:r>
                  <a:rPr lang="en-US" sz="2000" dirty="0" err="1" smtClean="0"/>
                  <a:t>th</a:t>
                </a:r>
                <a:r>
                  <a:rPr lang="en-US" sz="2000" dirty="0" smtClean="0"/>
                  <a:t>convolution are as follows:</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57199" y="742950"/>
                <a:ext cx="8229601" cy="1042017"/>
              </a:xfrm>
              <a:prstGeom prst="rect">
                <a:avLst/>
              </a:prstGeom>
              <a:blipFill rotWithShape="0">
                <a:blip r:embed="rId3"/>
                <a:stretch>
                  <a:fillRect l="-667" t="-3509" r="-741" b="-7018"/>
                </a:stretch>
              </a:blipFill>
            </p:spPr>
            <p:txBody>
              <a:bodyPr/>
              <a:lstStyle/>
              <a:p>
                <a:r>
                  <a:rPr lang="en-US">
                    <a:noFill/>
                  </a:rPr>
                  <a:t> </a:t>
                </a:r>
              </a:p>
            </p:txBody>
          </p:sp>
        </mc:Fallback>
      </mc:AlternateContent>
      <p:pic>
        <p:nvPicPr>
          <p:cNvPr id="4" name="Picture 3"/>
          <p:cNvPicPr>
            <a:picLocks noChangeAspect="1"/>
          </p:cNvPicPr>
          <p:nvPr/>
        </p:nvPicPr>
        <p:blipFill>
          <a:blip r:embed="rId4">
            <a:clrChange>
              <a:clrFrom>
                <a:srgbClr val="FEFEFE"/>
              </a:clrFrom>
              <a:clrTo>
                <a:srgbClr val="FEFEFE">
                  <a:alpha val="0"/>
                </a:srgbClr>
              </a:clrTo>
            </a:clrChange>
            <a:lum bright="-29000" contrast="50000"/>
          </a:blip>
          <a:stretch>
            <a:fillRect/>
          </a:stretch>
        </p:blipFill>
        <p:spPr>
          <a:xfrm>
            <a:off x="711200" y="1657350"/>
            <a:ext cx="2946400" cy="1353495"/>
          </a:xfrm>
          <a:prstGeom prst="rect">
            <a:avLst/>
          </a:prstGeom>
        </p:spPr>
      </p:pic>
      <p:pic>
        <p:nvPicPr>
          <p:cNvPr id="5" name="Picture 4"/>
          <p:cNvPicPr>
            <a:picLocks noChangeAspect="1"/>
          </p:cNvPicPr>
          <p:nvPr/>
        </p:nvPicPr>
        <p:blipFill>
          <a:blip r:embed="rId5">
            <a:clrChange>
              <a:clrFrom>
                <a:srgbClr val="FEFEFE"/>
              </a:clrFrom>
              <a:clrTo>
                <a:srgbClr val="FEFEFE">
                  <a:alpha val="0"/>
                </a:srgbClr>
              </a:clrTo>
            </a:clrChange>
            <a:lum bright="-20000" contrast="40000"/>
          </a:blip>
          <a:stretch>
            <a:fillRect/>
          </a:stretch>
        </p:blipFill>
        <p:spPr>
          <a:xfrm>
            <a:off x="762000" y="2875830"/>
            <a:ext cx="1524000" cy="534120"/>
          </a:xfrm>
          <a:prstGeom prst="rect">
            <a:avLst/>
          </a:prstGeom>
        </p:spPr>
      </p:pic>
      <p:pic>
        <p:nvPicPr>
          <p:cNvPr id="6" name="Picture 5"/>
          <p:cNvPicPr>
            <a:picLocks noChangeAspect="1"/>
          </p:cNvPicPr>
          <p:nvPr/>
        </p:nvPicPr>
        <p:blipFill>
          <a:blip r:embed="rId6">
            <a:clrChange>
              <a:clrFrom>
                <a:srgbClr val="FEFEFE"/>
              </a:clrFrom>
              <a:clrTo>
                <a:srgbClr val="FEFEFE">
                  <a:alpha val="0"/>
                </a:srgbClr>
              </a:clrTo>
            </a:clrChange>
            <a:lum bright="-20000" contrast="40000"/>
          </a:blip>
          <a:stretch>
            <a:fillRect/>
          </a:stretch>
        </p:blipFill>
        <p:spPr>
          <a:xfrm>
            <a:off x="762000" y="3333750"/>
            <a:ext cx="1295400" cy="457200"/>
          </a:xfrm>
          <a:prstGeom prst="rect">
            <a:avLst/>
          </a:prstGeom>
        </p:spPr>
      </p:pic>
      <p:sp>
        <p:nvSpPr>
          <p:cNvPr id="10" name="TextBox 9"/>
          <p:cNvSpPr txBox="1"/>
          <p:nvPr/>
        </p:nvSpPr>
        <p:spPr>
          <a:xfrm>
            <a:off x="228600" y="20955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7" name="Rectangle 6"/>
          <p:cNvSpPr/>
          <p:nvPr/>
        </p:nvSpPr>
        <p:spPr>
          <a:xfrm>
            <a:off x="381000" y="3692664"/>
            <a:ext cx="8458201" cy="707886"/>
          </a:xfrm>
          <a:prstGeom prst="rect">
            <a:avLst/>
          </a:prstGeom>
        </p:spPr>
        <p:txBody>
          <a:bodyPr wrap="square">
            <a:spAutoFit/>
          </a:bodyPr>
          <a:lstStyle/>
          <a:p>
            <a:pPr marL="342900" indent="-342900" algn="just">
              <a:buFont typeface="Arial" panose="020B0604020202020204" pitchFamily="34" charset="0"/>
              <a:buChar char="•"/>
            </a:pPr>
            <a:r>
              <a:rPr lang="en-US" sz="2000" dirty="0"/>
              <a:t>While using a particular inequality expression for a given problem, we need to consider convoluted moments and measures in the inequality expression.</a:t>
            </a:r>
          </a:p>
        </p:txBody>
      </p:sp>
    </p:spTree>
    <p:extLst>
      <p:ext uri="{BB962C8B-B14F-4D97-AF65-F5344CB8AC3E}">
        <p14:creationId xmlns:p14="http://schemas.microsoft.com/office/powerpoint/2010/main" val="2678371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199" y="1120701"/>
            <a:ext cx="8229601" cy="400110"/>
          </a:xfrm>
          <a:prstGeom prst="rect">
            <a:avLst/>
          </a:prstGeom>
          <a:noFill/>
        </p:spPr>
        <p:txBody>
          <a:bodyPr wrap="square" rtlCol="0">
            <a:spAutoFit/>
          </a:bodyPr>
          <a:lstStyle/>
          <a:p>
            <a:pPr marL="342900" indent="-342900" algn="just">
              <a:buFont typeface="Arial" panose="020B0604020202020204" pitchFamily="34" charset="0"/>
              <a:buChar char="•"/>
            </a:pPr>
            <a:r>
              <a:rPr lang="en-US" sz="2000" u="sng" dirty="0" smtClean="0"/>
              <a:t>For example</a:t>
            </a:r>
            <a:r>
              <a:rPr lang="en-US" sz="2000" dirty="0" smtClean="0"/>
              <a:t>, </a:t>
            </a:r>
            <a:r>
              <a:rPr lang="en-US" sz="2000" dirty="0"/>
              <a:t>w</a:t>
            </a:r>
            <a:r>
              <a:rPr lang="en-US" sz="2000" dirty="0" smtClean="0"/>
              <a:t>e may use the following inequality expressions:</a:t>
            </a:r>
            <a:endParaRPr lang="en-US" sz="2000" dirty="0"/>
          </a:p>
        </p:txBody>
      </p:sp>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8200" y="1589302"/>
            <a:ext cx="6962533" cy="2743200"/>
          </a:xfrm>
          <a:prstGeom prst="rect">
            <a:avLst/>
          </a:prstGeom>
        </p:spPr>
      </p:pic>
    </p:spTree>
    <p:extLst>
      <p:ext uri="{BB962C8B-B14F-4D97-AF65-F5344CB8AC3E}">
        <p14:creationId xmlns:p14="http://schemas.microsoft.com/office/powerpoint/2010/main" val="53881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General Characteristics</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160205"/>
            <a:ext cx="8458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Hence, the kind of analysis to be adopted for determination of order quantity (decision variable) is referred to as ‘distribution-free’ analysis.</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This is a problem quite frequently occurring in the domain of inventory management.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We need to study a number of approaches, simple in nature, for solving this problem.</a:t>
            </a:r>
          </a:p>
        </p:txBody>
      </p:sp>
    </p:spTree>
    <p:extLst>
      <p:ext uri="{BB962C8B-B14F-4D97-AF65-F5344CB8AC3E}">
        <p14:creationId xmlns:p14="http://schemas.microsoft.com/office/powerpoint/2010/main" val="10239131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199" y="895350"/>
            <a:ext cx="8229601"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While determining the order quantity and safety stock/reorder points in Q-system of inventory control or the maximum inventory and order period in P-system of inventory control, we need to minimize the total relevant cost in both appropriate and exact methods.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While developing the total cost expression, we need to use one of the relevant inequalities depending on the assumptions considered valid on understock cost (fixed or per unit).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Details of the methods to be used in this context (for both Q- and P-system) will be discussed in later weeks with numerical exercises.</a:t>
            </a:r>
            <a:endParaRPr lang="en-US" sz="2000" dirty="0"/>
          </a:p>
        </p:txBody>
      </p:sp>
    </p:spTree>
    <p:extLst>
      <p:ext uri="{BB962C8B-B14F-4D97-AF65-F5344CB8AC3E}">
        <p14:creationId xmlns:p14="http://schemas.microsoft.com/office/powerpoint/2010/main" val="22264257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61</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p:sp>
        <p:nvSpPr>
          <p:cNvPr id="2" name="TextBox 1"/>
          <p:cNvSpPr txBox="1"/>
          <p:nvPr/>
        </p:nvSpPr>
        <p:spPr>
          <a:xfrm>
            <a:off x="457199" y="895350"/>
            <a:ext cx="8229601"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solidFill>
                  <a:prstClr val="black"/>
                </a:solidFill>
              </a:rPr>
              <a:t>While dealing with Q-system of inventory control, there may be occasions/situations where out-of-stock cost may be difficult to measure.</a:t>
            </a:r>
          </a:p>
          <a:p>
            <a:pPr marL="342900" indent="-342900" algn="just">
              <a:buFont typeface="Arial" panose="020B0604020202020204" pitchFamily="34" charset="0"/>
              <a:buChar char="•"/>
            </a:pPr>
            <a:endParaRPr lang="en-US" sz="2000" dirty="0" smtClean="0">
              <a:solidFill>
                <a:prstClr val="black"/>
              </a:solidFill>
            </a:endParaRPr>
          </a:p>
          <a:p>
            <a:pPr marL="342900" indent="-342900" algn="just">
              <a:buFont typeface="Arial" panose="020B0604020202020204" pitchFamily="34" charset="0"/>
              <a:buChar char="•"/>
            </a:pPr>
            <a:r>
              <a:rPr lang="en-US" sz="2000" dirty="0" smtClean="0">
                <a:solidFill>
                  <a:prstClr val="black"/>
                </a:solidFill>
              </a:rPr>
              <a:t>There may be three ways this problem can be addressed:</a:t>
            </a:r>
          </a:p>
          <a:p>
            <a:pPr marL="342900" indent="-342900" algn="just">
              <a:buFont typeface="Arial" panose="020B0604020202020204" pitchFamily="34" charset="0"/>
              <a:buChar char="•"/>
            </a:pPr>
            <a:endParaRPr lang="en-US" sz="2000" dirty="0" smtClean="0">
              <a:solidFill>
                <a:prstClr val="black"/>
              </a:solidFill>
            </a:endParaRPr>
          </a:p>
          <a:p>
            <a:pPr marL="514350" indent="-514350" algn="just">
              <a:buFont typeface="+mj-lt"/>
              <a:buAutoNum type="romanLcPeriod"/>
            </a:pPr>
            <a:r>
              <a:rPr lang="en-US" sz="2000" dirty="0" smtClean="0">
                <a:solidFill>
                  <a:prstClr val="black"/>
                </a:solidFill>
              </a:rPr>
              <a:t>Performance standard set by management</a:t>
            </a:r>
          </a:p>
          <a:p>
            <a:pPr marL="514350" indent="-514350" algn="just">
              <a:buFont typeface="+mj-lt"/>
              <a:buAutoNum type="romanLcPeriod"/>
            </a:pPr>
            <a:endParaRPr lang="en-US" sz="2000" dirty="0" smtClean="0">
              <a:solidFill>
                <a:prstClr val="black"/>
              </a:solidFill>
            </a:endParaRPr>
          </a:p>
          <a:p>
            <a:pPr marL="514350" indent="-514350" algn="just">
              <a:buFont typeface="+mj-lt"/>
              <a:buAutoNum type="romanLcPeriod"/>
            </a:pPr>
            <a:r>
              <a:rPr lang="en-US" sz="2000" dirty="0" smtClean="0">
                <a:solidFill>
                  <a:prstClr val="black"/>
                </a:solidFill>
              </a:rPr>
              <a:t>Fixed out-of-stock cost regardless of the number of units short</a:t>
            </a:r>
          </a:p>
          <a:p>
            <a:pPr marL="514350" indent="-514350" algn="just">
              <a:buFont typeface="+mj-lt"/>
              <a:buAutoNum type="romanLcPeriod"/>
            </a:pPr>
            <a:endParaRPr lang="en-US" sz="2000" dirty="0" smtClean="0">
              <a:solidFill>
                <a:prstClr val="black"/>
              </a:solidFill>
            </a:endParaRPr>
          </a:p>
          <a:p>
            <a:pPr marL="514350" indent="-514350" algn="just">
              <a:buFont typeface="+mj-lt"/>
              <a:buAutoNum type="romanLcPeriod"/>
            </a:pPr>
            <a:r>
              <a:rPr lang="en-US" sz="2000" dirty="0" smtClean="0">
                <a:solidFill>
                  <a:prstClr val="black"/>
                </a:solidFill>
              </a:rPr>
              <a:t>Per unit out-of-stock cost</a:t>
            </a:r>
            <a:endParaRPr lang="en-US" sz="2000" dirty="0">
              <a:solidFill>
                <a:prstClr val="black"/>
              </a:solidFill>
            </a:endParaRPr>
          </a:p>
        </p:txBody>
      </p:sp>
    </p:spTree>
    <p:extLst>
      <p:ext uri="{BB962C8B-B14F-4D97-AF65-F5344CB8AC3E}">
        <p14:creationId xmlns:p14="http://schemas.microsoft.com/office/powerpoint/2010/main" val="14014979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62</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mc:AlternateContent xmlns:mc="http://schemas.openxmlformats.org/markup-compatibility/2006" xmlns:a14="http://schemas.microsoft.com/office/drawing/2010/main">
        <mc:Choice Requires="a14">
          <p:sp>
            <p:nvSpPr>
              <p:cNvPr id="2" name="TextBox 1"/>
              <p:cNvSpPr txBox="1"/>
              <p:nvPr/>
            </p:nvSpPr>
            <p:spPr>
              <a:xfrm>
                <a:off x="457199" y="895350"/>
                <a:ext cx="8229601" cy="3427092"/>
              </a:xfrm>
              <a:prstGeom prst="rect">
                <a:avLst/>
              </a:prstGeom>
              <a:noFill/>
            </p:spPr>
            <p:txBody>
              <a:bodyPr wrap="square" rtlCol="0">
                <a:spAutoFit/>
              </a:bodyPr>
              <a:lstStyle/>
              <a:p>
                <a:pPr algn="just"/>
                <a:r>
                  <a:rPr lang="en-US" sz="2000" b="1" dirty="0" smtClean="0">
                    <a:solidFill>
                      <a:prstClr val="black"/>
                    </a:solidFill>
                  </a:rPr>
                  <a:t>First Approach: </a:t>
                </a:r>
                <a:r>
                  <a:rPr lang="en-US" sz="2000" dirty="0" smtClean="0">
                    <a:solidFill>
                      <a:prstClr val="black"/>
                    </a:solidFill>
                  </a:rPr>
                  <a:t> Performance standard set</a:t>
                </a:r>
              </a:p>
              <a:p>
                <a:pPr algn="just"/>
                <a:endParaRPr lang="en-US" sz="2000" dirty="0" smtClean="0">
                  <a:solidFill>
                    <a:prstClr val="black"/>
                  </a:solidFill>
                </a:endParaRPr>
              </a:p>
              <a:p>
                <a:pPr marL="342900" indent="-342900" algn="just">
                  <a:buFont typeface="Arial" panose="020B0604020202020204" pitchFamily="34" charset="0"/>
                  <a:buChar char="•"/>
                </a:pPr>
                <a:r>
                  <a:rPr lang="en-US" sz="2000" dirty="0">
                    <a:solidFill>
                      <a:prstClr val="black"/>
                    </a:solidFill>
                  </a:rPr>
                  <a:t>L</a:t>
                </a:r>
                <a:r>
                  <a:rPr lang="en-US" sz="2000" dirty="0" smtClean="0">
                    <a:solidFill>
                      <a:prstClr val="black"/>
                    </a:solidFill>
                  </a:rPr>
                  <a:t>et us assume, in respect of demand per week, mean = 50, standard deviation = 5, lead time = 3 weeks.</a:t>
                </a:r>
              </a:p>
              <a:p>
                <a:pPr marL="342900" indent="-342900" algn="just">
                  <a:buFont typeface="Arial" panose="020B0604020202020204" pitchFamily="34" charset="0"/>
                  <a:buChar char="•"/>
                </a:pPr>
                <a:r>
                  <a:rPr lang="en-US" sz="2000" dirty="0" smtClean="0">
                    <a:solidFill>
                      <a:prstClr val="black"/>
                    </a:solidFill>
                  </a:rPr>
                  <a:t>The Tchebycheff inequality in this case is given by </a:t>
                </a:r>
                <a:endParaRPr lang="en-US" sz="2000" b="0" i="1" dirty="0" smtClean="0">
                  <a:solidFill>
                    <a:prstClr val="black"/>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𝑃</m:t>
                      </m:r>
                      <m:r>
                        <a:rPr lang="en-US" sz="2000" b="0" i="1" smtClean="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𝑦</m:t>
                      </m:r>
                      <m:r>
                        <a:rPr lang="en-US" sz="2000" b="0" i="1" smtClean="0">
                          <a:solidFill>
                            <a:prstClr val="black"/>
                          </a:solidFill>
                          <a:latin typeface="Cambria Math" panose="02040503050406030204" pitchFamily="18" charset="0"/>
                        </a:rPr>
                        <m:t>−150≥8.66</m:t>
                      </m:r>
                      <m:r>
                        <a:rPr lang="en-US" sz="2000" b="0" i="1" smtClean="0">
                          <a:solidFill>
                            <a:prstClr val="black"/>
                          </a:solidFill>
                          <a:latin typeface="Cambria Math" panose="02040503050406030204" pitchFamily="18" charset="0"/>
                          <a:ea typeface="Cambria Math" panose="02040503050406030204" pitchFamily="18" charset="0"/>
                        </a:rPr>
                        <m:t>𝑘</m:t>
                      </m:r>
                      <m:r>
                        <a:rPr lang="en-US" sz="2000" b="0" i="1" smtClean="0">
                          <a:solidFill>
                            <a:prstClr val="black"/>
                          </a:solidFill>
                          <a:latin typeface="Cambria Math" panose="02040503050406030204" pitchFamily="18" charset="0"/>
                          <a:ea typeface="Cambria Math" panose="02040503050406030204" pitchFamily="18" charset="0"/>
                        </a:rPr>
                        <m:t>)≤</m:t>
                      </m:r>
                      <m:f>
                        <m:fPr>
                          <m:ctrlPr>
                            <a:rPr lang="en-US" sz="2000" b="0" i="1" smtClean="0">
                              <a:solidFill>
                                <a:prstClr val="black"/>
                              </a:solidFill>
                              <a:latin typeface="Cambria Math" panose="02040503050406030204" pitchFamily="18" charset="0"/>
                              <a:ea typeface="Cambria Math" panose="02040503050406030204" pitchFamily="18" charset="0"/>
                            </a:rPr>
                          </m:ctrlPr>
                        </m:fPr>
                        <m:num>
                          <m:r>
                            <a:rPr lang="en-US" sz="2000" b="0" i="1" smtClean="0">
                              <a:solidFill>
                                <a:prstClr val="black"/>
                              </a:solidFill>
                              <a:latin typeface="Cambria Math" panose="02040503050406030204" pitchFamily="18" charset="0"/>
                              <a:ea typeface="Cambria Math" panose="02040503050406030204" pitchFamily="18" charset="0"/>
                            </a:rPr>
                            <m:t>1</m:t>
                          </m:r>
                        </m:num>
                        <m:den>
                          <m:sSup>
                            <m:sSupPr>
                              <m:ctrlPr>
                                <a:rPr lang="en-US" sz="2000" b="0" i="1" smtClean="0">
                                  <a:solidFill>
                                    <a:prstClr val="black"/>
                                  </a:solidFill>
                                  <a:latin typeface="Cambria Math" panose="02040503050406030204" pitchFamily="18" charset="0"/>
                                  <a:ea typeface="Cambria Math" panose="02040503050406030204" pitchFamily="18" charset="0"/>
                                </a:rPr>
                              </m:ctrlPr>
                            </m:sSupPr>
                            <m:e>
                              <m:r>
                                <a:rPr lang="en-US" sz="2000" b="0" i="1" smtClean="0">
                                  <a:solidFill>
                                    <a:prstClr val="black"/>
                                  </a:solidFill>
                                  <a:latin typeface="Cambria Math" panose="02040503050406030204" pitchFamily="18" charset="0"/>
                                  <a:ea typeface="Cambria Math" panose="02040503050406030204" pitchFamily="18" charset="0"/>
                                </a:rPr>
                                <m:t>𝑘</m:t>
                              </m:r>
                            </m:e>
                            <m:sup>
                              <m:r>
                                <a:rPr lang="en-US" sz="2000" b="0" i="1" smtClean="0">
                                  <a:solidFill>
                                    <a:prstClr val="black"/>
                                  </a:solidFill>
                                  <a:latin typeface="Cambria Math" panose="02040503050406030204" pitchFamily="18" charset="0"/>
                                  <a:ea typeface="Cambria Math" panose="02040503050406030204" pitchFamily="18" charset="0"/>
                                </a:rPr>
                                <m:t>2</m:t>
                              </m:r>
                            </m:sup>
                          </m:sSup>
                        </m:den>
                      </m:f>
                    </m:oMath>
                  </m:oMathPara>
                </a14:m>
                <a:endParaRPr lang="en-US" sz="2000" b="0" i="1" dirty="0" smtClean="0">
                  <a:solidFill>
                    <a:prstClr val="black"/>
                  </a:solidFill>
                  <a:latin typeface="Cambria Math" panose="02040503050406030204" pitchFamily="18" charset="0"/>
                </a:endParaRPr>
              </a:p>
              <a:p>
                <a:pPr marL="342900" indent="-342900">
                  <a:buFont typeface="Arial" panose="020B0604020202020204" pitchFamily="34" charset="0"/>
                  <a:buChar char="•"/>
                </a:pPr>
                <a:r>
                  <a:rPr lang="en-US" sz="2000" dirty="0" smtClean="0">
                    <a:solidFill>
                      <a:prstClr val="black"/>
                    </a:solidFill>
                  </a:rPr>
                  <a:t>Let us assume that there is not an out-of-stock more than one time in a thousand lead time periods. Hence,</a:t>
                </a:r>
              </a:p>
              <a:p>
                <a:pPr algn="ct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𝑘</m:t>
                            </m:r>
                          </m:e>
                          <m:sup>
                            <m:r>
                              <a:rPr lang="en-US" sz="2000" i="1">
                                <a:solidFill>
                                  <a:prstClr val="black"/>
                                </a:solidFill>
                                <a:latin typeface="Cambria Math" panose="02040503050406030204" pitchFamily="18" charset="0"/>
                                <a:ea typeface="Cambria Math" panose="02040503050406030204" pitchFamily="18" charset="0"/>
                              </a:rPr>
                              <m:t>2</m:t>
                            </m:r>
                          </m:sup>
                        </m:sSup>
                      </m:den>
                    </m:f>
                  </m:oMath>
                </a14:m>
                <a:r>
                  <a:rPr lang="en-US" sz="2000" dirty="0" smtClean="0">
                    <a:solidFill>
                      <a:prstClr val="black"/>
                    </a:solidFill>
                  </a:rPr>
                  <a:t>= 0.001 or k = 31.62</a:t>
                </a:r>
                <a:endParaRPr lang="en-US" sz="2000" dirty="0">
                  <a:solidFill>
                    <a:prstClr val="black"/>
                  </a:solidFill>
                </a:endParaRPr>
              </a:p>
              <a:p>
                <a:pPr marL="342900" indent="-342900">
                  <a:buFont typeface="Arial" panose="020B0604020202020204" pitchFamily="34" charset="0"/>
                  <a:buChar char="•"/>
                </a:pPr>
                <a:endParaRPr lang="en-US" sz="2000"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199" y="895350"/>
                <a:ext cx="8229601" cy="3427092"/>
              </a:xfrm>
              <a:prstGeom prst="rect">
                <a:avLst/>
              </a:prstGeom>
              <a:blipFill rotWithShape="0">
                <a:blip r:embed="rId3"/>
                <a:stretch>
                  <a:fillRect l="-741" t="-1068" r="-741"/>
                </a:stretch>
              </a:blipFill>
            </p:spPr>
            <p:txBody>
              <a:bodyPr/>
              <a:lstStyle/>
              <a:p>
                <a:r>
                  <a:rPr lang="en-US">
                    <a:noFill/>
                  </a:rPr>
                  <a:t> </a:t>
                </a:r>
              </a:p>
            </p:txBody>
          </p:sp>
        </mc:Fallback>
      </mc:AlternateContent>
    </p:spTree>
    <p:extLst>
      <p:ext uri="{BB962C8B-B14F-4D97-AF65-F5344CB8AC3E}">
        <p14:creationId xmlns:p14="http://schemas.microsoft.com/office/powerpoint/2010/main" val="34060589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63</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mc:AlternateContent xmlns:mc="http://schemas.openxmlformats.org/markup-compatibility/2006" xmlns:a14="http://schemas.microsoft.com/office/drawing/2010/main">
        <mc:Choice Requires="a14">
          <p:sp>
            <p:nvSpPr>
              <p:cNvPr id="2" name="TextBox 1"/>
              <p:cNvSpPr txBox="1"/>
              <p:nvPr/>
            </p:nvSpPr>
            <p:spPr>
              <a:xfrm>
                <a:off x="457199" y="742950"/>
                <a:ext cx="8229601" cy="392755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prstClr val="black"/>
                    </a:solidFill>
                  </a:rPr>
                  <a:t>Safety Stock = 8.66 × 31.62 = 273.8 units</a:t>
                </a:r>
              </a:p>
              <a:p>
                <a:pPr marL="342900" indent="-342900">
                  <a:buFont typeface="Arial" panose="020B0604020202020204" pitchFamily="34" charset="0"/>
                  <a:buChar char="•"/>
                </a:pPr>
                <a:endParaRPr lang="en-US" sz="2000" dirty="0" smtClean="0">
                  <a:solidFill>
                    <a:prstClr val="black"/>
                  </a:solidFill>
                </a:endParaRPr>
              </a:p>
              <a:p>
                <a:pPr marL="342900" indent="-342900">
                  <a:buFont typeface="Arial" panose="020B0604020202020204" pitchFamily="34" charset="0"/>
                  <a:buChar char="•"/>
                </a:pPr>
                <a:r>
                  <a:rPr lang="en-US" sz="2000" dirty="0" smtClean="0">
                    <a:solidFill>
                      <a:prstClr val="black"/>
                    </a:solidFill>
                  </a:rPr>
                  <a:t>If the demand distribution is assumed to be symmetrical, </a:t>
                </a:r>
              </a:p>
              <a:p>
                <a:pPr marL="342900" indent="-342900">
                  <a:buFont typeface="Arial" panose="020B0604020202020204" pitchFamily="34" charset="0"/>
                  <a:buChar char="•"/>
                </a:pPr>
                <a:endParaRPr lang="en-US" sz="2000" dirty="0" smtClean="0">
                  <a:solidFill>
                    <a:prstClr val="black"/>
                  </a:solidFill>
                </a:endParaRPr>
              </a:p>
              <a:p>
                <a:pPr algn="ct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b="0" i="1" smtClean="0">
                                <a:solidFill>
                                  <a:prstClr val="black"/>
                                </a:solidFill>
                                <a:latin typeface="Cambria Math" panose="02040503050406030204" pitchFamily="18" charset="0"/>
                                <a:ea typeface="Cambria Math" panose="02040503050406030204" pitchFamily="18" charset="0"/>
                              </a:rPr>
                              <m:t>2</m:t>
                            </m:r>
                            <m:r>
                              <a:rPr lang="en-US" sz="2000" i="1">
                                <a:solidFill>
                                  <a:prstClr val="black"/>
                                </a:solidFill>
                                <a:latin typeface="Cambria Math" panose="02040503050406030204" pitchFamily="18" charset="0"/>
                                <a:ea typeface="Cambria Math" panose="02040503050406030204" pitchFamily="18" charset="0"/>
                              </a:rPr>
                              <m:t>𝑘</m:t>
                            </m:r>
                          </m:e>
                          <m:sup>
                            <m:r>
                              <a:rPr lang="en-US" sz="2000" i="1">
                                <a:solidFill>
                                  <a:prstClr val="black"/>
                                </a:solidFill>
                                <a:latin typeface="Cambria Math" panose="02040503050406030204" pitchFamily="18" charset="0"/>
                                <a:ea typeface="Cambria Math" panose="02040503050406030204" pitchFamily="18" charset="0"/>
                              </a:rPr>
                              <m:t>2</m:t>
                            </m:r>
                          </m:sup>
                        </m:sSup>
                      </m:den>
                    </m:f>
                  </m:oMath>
                </a14:m>
                <a:r>
                  <a:rPr lang="en-US" sz="2000" dirty="0" smtClean="0">
                    <a:solidFill>
                      <a:prstClr val="black"/>
                    </a:solidFill>
                  </a:rPr>
                  <a:t> = 0.001 or k = 22.36 and hence, safety stock = 8.66 × 22.36 = 193.6</a:t>
                </a:r>
              </a:p>
              <a:p>
                <a:pPr algn="ctr"/>
                <a:endParaRPr lang="en-US" sz="2000" dirty="0" smtClean="0">
                  <a:solidFill>
                    <a:prstClr val="black"/>
                  </a:solidFill>
                </a:endParaRPr>
              </a:p>
              <a:p>
                <a:pPr marL="342900" indent="-342900">
                  <a:buFont typeface="Arial" panose="020B0604020202020204" pitchFamily="34" charset="0"/>
                  <a:buChar char="•"/>
                </a:pPr>
                <a:r>
                  <a:rPr lang="en-US" sz="2000" dirty="0" smtClean="0">
                    <a:solidFill>
                      <a:prstClr val="black"/>
                    </a:solidFill>
                  </a:rPr>
                  <a:t>With the addition of more information like kurtosis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𝛾</m:t>
                        </m:r>
                      </m:e>
                      <m:sub>
                        <m:r>
                          <a:rPr lang="en-US" sz="2000" b="0" i="1" smtClean="0">
                            <a:solidFill>
                              <a:prstClr val="black"/>
                            </a:solidFill>
                            <a:latin typeface="Cambria Math" panose="02040503050406030204" pitchFamily="18" charset="0"/>
                          </a:rPr>
                          <m:t>2</m:t>
                        </m:r>
                      </m:sub>
                    </m:sSub>
                  </m:oMath>
                </a14:m>
                <a:r>
                  <a:rPr lang="en-US" sz="2000" dirty="0" smtClean="0">
                    <a:solidFill>
                      <a:prstClr val="black"/>
                    </a:solidFill>
                  </a:rPr>
                  <a:t>= 0, we may use the inequality</a:t>
                </a:r>
              </a:p>
              <a:p>
                <a:pPr marL="342900" indent="-342900">
                  <a:buFont typeface="Arial" panose="020B0604020202020204" pitchFamily="34" charset="0"/>
                  <a:buChar char="•"/>
                </a:pPr>
                <a:endParaRPr lang="en-US" sz="2000" dirty="0">
                  <a:solidFill>
                    <a:prstClr val="black"/>
                  </a:solidFill>
                </a:endParaRPr>
              </a:p>
              <a:p>
                <a:pPr marL="342900" indent="-342900">
                  <a:buFont typeface="Arial" panose="020B0604020202020204" pitchFamily="34" charset="0"/>
                  <a:buChar char="•"/>
                </a:pPr>
                <a:endParaRPr lang="en-US" sz="2000" dirty="0" smtClean="0">
                  <a:solidFill>
                    <a:prstClr val="black"/>
                  </a:solidFill>
                </a:endParaRPr>
              </a:p>
              <a:p>
                <a:pPr marL="342900" indent="-342900">
                  <a:buFont typeface="Arial" panose="020B0604020202020204" pitchFamily="34" charset="0"/>
                  <a:buChar char="•"/>
                </a:pPr>
                <a:r>
                  <a:rPr lang="en-US" sz="2000" dirty="0" smtClean="0">
                    <a:solidFill>
                      <a:prstClr val="black"/>
                    </a:solidFill>
                  </a:rPr>
                  <a:t>As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𝛾</m:t>
                        </m:r>
                      </m:e>
                      <m:sub>
                        <m:r>
                          <a:rPr lang="en-US" sz="2000" i="1">
                            <a:solidFill>
                              <a:prstClr val="black"/>
                            </a:solidFill>
                            <a:latin typeface="Cambria Math" panose="02040503050406030204" pitchFamily="18" charset="0"/>
                          </a:rPr>
                          <m:t>2</m:t>
                        </m:r>
                      </m:sub>
                    </m:sSub>
                  </m:oMath>
                </a14:m>
                <a:r>
                  <a:rPr lang="en-US" sz="2000" dirty="0" smtClean="0">
                    <a:solidFill>
                      <a:prstClr val="black"/>
                    </a:solidFill>
                  </a:rPr>
                  <a:t>= 0,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𝛾</m:t>
                        </m:r>
                      </m:e>
                      <m:sub>
                        <m:r>
                          <a:rPr lang="en-US" sz="2000" i="1">
                            <a:solidFill>
                              <a:prstClr val="black"/>
                            </a:solidFill>
                            <a:latin typeface="Cambria Math" panose="02040503050406030204" pitchFamily="18" charset="0"/>
                          </a:rPr>
                          <m:t>2</m:t>
                        </m:r>
                        <m:r>
                          <a:rPr lang="en-US" sz="2000" b="0" i="1" smtClean="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𝑖</m:t>
                        </m:r>
                      </m:sub>
                    </m:sSub>
                  </m:oMath>
                </a14:m>
                <a:r>
                  <a:rPr lang="en-US" sz="2000" dirty="0" smtClean="0">
                    <a:solidFill>
                      <a:prstClr val="black"/>
                    </a:solidFill>
                  </a:rPr>
                  <a:t>= 0, we get k = 6.76 and the safety stock is </a:t>
                </a:r>
                <a:r>
                  <a:rPr lang="en-US" sz="2000" dirty="0">
                    <a:solidFill>
                      <a:prstClr val="black"/>
                    </a:solidFill>
                  </a:rPr>
                  <a:t>8.66 × </a:t>
                </a:r>
                <a:r>
                  <a:rPr lang="en-US" sz="2000" dirty="0" smtClean="0">
                    <a:solidFill>
                      <a:prstClr val="black"/>
                    </a:solidFill>
                  </a:rPr>
                  <a:t>6.76 </a:t>
                </a:r>
                <a:r>
                  <a:rPr lang="en-US" sz="2000" dirty="0">
                    <a:solidFill>
                      <a:prstClr val="black"/>
                    </a:solidFill>
                  </a:rPr>
                  <a:t>= </a:t>
                </a:r>
                <a:r>
                  <a:rPr lang="en-US" sz="2000" dirty="0" smtClean="0">
                    <a:solidFill>
                      <a:prstClr val="black"/>
                    </a:solidFill>
                  </a:rPr>
                  <a:t>58.5</a:t>
                </a:r>
                <a:endParaRPr lang="en-US" sz="2000" dirty="0">
                  <a:solidFill>
                    <a:prstClr val="black"/>
                  </a:solidFill>
                </a:endParaRPr>
              </a:p>
              <a:p>
                <a:pPr marL="342900" indent="-342900">
                  <a:buFont typeface="Arial" panose="020B0604020202020204" pitchFamily="34" charset="0"/>
                  <a:buChar char="•"/>
                </a:pPr>
                <a:endParaRPr lang="en-US" sz="2000" dirty="0" smtClean="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199" y="742950"/>
                <a:ext cx="8229601" cy="3927550"/>
              </a:xfrm>
              <a:prstGeom prst="rect">
                <a:avLst/>
              </a:prstGeom>
              <a:blipFill rotWithShape="0">
                <a:blip r:embed="rId3"/>
                <a:stretch>
                  <a:fillRect l="-667" t="-932" r="-222"/>
                </a:stretch>
              </a:blipFill>
            </p:spPr>
            <p:txBody>
              <a:bodyPr/>
              <a:lstStyle/>
              <a:p>
                <a:r>
                  <a:rPr lang="en-US">
                    <a:noFill/>
                  </a:rPr>
                  <a:t> </a:t>
                </a:r>
              </a:p>
            </p:txBody>
          </p:sp>
        </mc:Fallback>
      </mc:AlternateContent>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00" y="3257550"/>
            <a:ext cx="4419600" cy="567117"/>
          </a:xfrm>
          <a:prstGeom prst="rect">
            <a:avLst/>
          </a:prstGeom>
        </p:spPr>
      </p:pic>
    </p:spTree>
    <p:extLst>
      <p:ext uri="{BB962C8B-B14F-4D97-AF65-F5344CB8AC3E}">
        <p14:creationId xmlns:p14="http://schemas.microsoft.com/office/powerpoint/2010/main" val="73096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64</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mc:AlternateContent xmlns:mc="http://schemas.openxmlformats.org/markup-compatibility/2006" xmlns:a14="http://schemas.microsoft.com/office/drawing/2010/main">
        <mc:Choice Requires="a14">
          <p:sp>
            <p:nvSpPr>
              <p:cNvPr id="2" name="TextBox 1"/>
              <p:cNvSpPr txBox="1"/>
              <p:nvPr/>
            </p:nvSpPr>
            <p:spPr>
              <a:xfrm>
                <a:off x="457199" y="933177"/>
                <a:ext cx="8610311" cy="343722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prstClr val="black"/>
                    </a:solidFill>
                  </a:rPr>
                  <a:t>As has been observed, with the addition of more information regarding distribution of demand, more accurate the result becomes.</a:t>
                </a:r>
              </a:p>
              <a:p>
                <a:pPr marL="342900" indent="-342900">
                  <a:buFont typeface="Arial" panose="020B0604020202020204" pitchFamily="34" charset="0"/>
                  <a:buChar char="•"/>
                </a:pPr>
                <a:endParaRPr lang="en-US" sz="2000" dirty="0">
                  <a:solidFill>
                    <a:prstClr val="black"/>
                  </a:solidFill>
                </a:endParaRPr>
              </a:p>
              <a:p>
                <a:r>
                  <a:rPr lang="en-US" sz="2000" b="1" dirty="0" smtClean="0">
                    <a:solidFill>
                      <a:prstClr val="black"/>
                    </a:solidFill>
                  </a:rPr>
                  <a:t>Second Approach: </a:t>
                </a:r>
                <a:r>
                  <a:rPr lang="en-US" sz="2000" dirty="0" smtClean="0">
                    <a:solidFill>
                      <a:prstClr val="black"/>
                    </a:solidFill>
                  </a:rPr>
                  <a:t>Fixed out-of-stock cost assumed.</a:t>
                </a:r>
              </a:p>
              <a:p>
                <a:endParaRPr lang="en-US" sz="2000" b="1" dirty="0">
                  <a:solidFill>
                    <a:prstClr val="black"/>
                  </a:solidFill>
                </a:endParaRPr>
              </a:p>
              <a:p>
                <a:pPr marL="342900" indent="-342900">
                  <a:buFont typeface="Arial" panose="020B0604020202020204" pitchFamily="34" charset="0"/>
                  <a:buChar char="•"/>
                </a:pPr>
                <a:r>
                  <a:rPr lang="en-US" sz="2000" dirty="0" smtClean="0">
                    <a:solidFill>
                      <a:prstClr val="black"/>
                    </a:solidFill>
                  </a:rPr>
                  <a:t>In approximate analysis, the total cost equation </a:t>
                </a:r>
                <a:r>
                  <a:rPr lang="en-US" sz="2000" dirty="0" err="1" smtClean="0">
                    <a:solidFill>
                      <a:prstClr val="black"/>
                    </a:solidFill>
                  </a:rPr>
                  <a:t>TC</a:t>
                </a:r>
                <a:r>
                  <a:rPr lang="en-US" sz="1600" dirty="0" err="1" smtClean="0">
                    <a:solidFill>
                      <a:prstClr val="black"/>
                    </a:solidFill>
                  </a:rPr>
                  <a:t>r</a:t>
                </a:r>
                <a:r>
                  <a:rPr lang="en-US" sz="1600" dirty="0" smtClean="0">
                    <a:solidFill>
                      <a:prstClr val="black"/>
                    </a:solidFill>
                  </a:rPr>
                  <a:t>, </a:t>
                </a:r>
                <a:r>
                  <a:rPr lang="en-US" sz="2000" dirty="0" smtClean="0">
                    <a:solidFill>
                      <a:prstClr val="black"/>
                    </a:solidFill>
                  </a:rPr>
                  <a:t>in relation to the safety stock, r is given by</a:t>
                </a:r>
                <a:endParaRPr lang="en-US" sz="2000" dirty="0">
                  <a:solidFill>
                    <a:prstClr val="black"/>
                  </a:solidFill>
                </a:endParaRPr>
              </a:p>
              <a:p>
                <a14:m>
                  <m:oMath xmlns:m="http://schemas.openxmlformats.org/officeDocument/2006/math">
                    <m:sSub>
                      <m:sSubPr>
                        <m:ctrlPr>
                          <a:rPr lang="en-US" sz="2000" i="1" smtClean="0">
                            <a:solidFill>
                              <a:prstClr val="black"/>
                            </a:solidFill>
                            <a:latin typeface="Cambria Math" panose="02040503050406030204" pitchFamily="18" charset="0"/>
                          </a:rPr>
                        </m:ctrlPr>
                      </m:sSubPr>
                      <m:e>
                        <m:r>
                          <m:rPr>
                            <m:sty m:val="p"/>
                          </m:rPr>
                          <a:rPr lang="en-US" sz="2000" b="0" i="0" smtClean="0">
                            <a:solidFill>
                              <a:prstClr val="black"/>
                            </a:solidFill>
                            <a:latin typeface="Cambria Math" panose="02040503050406030204" pitchFamily="18" charset="0"/>
                          </a:rPr>
                          <m:t>TC</m:t>
                        </m:r>
                      </m:e>
                      <m:sub>
                        <m:r>
                          <m:rPr>
                            <m:sty m:val="p"/>
                          </m:rPr>
                          <a:rPr lang="en-US" sz="2000" b="0" i="0" smtClean="0">
                            <a:solidFill>
                              <a:prstClr val="black"/>
                            </a:solidFill>
                            <a:latin typeface="Cambria Math" panose="02040503050406030204" pitchFamily="18" charset="0"/>
                          </a:rPr>
                          <m:t>r</m:t>
                        </m:r>
                      </m:sub>
                    </m:sSub>
                    <m:r>
                      <a:rPr lang="en-US" sz="2000" b="0" i="0" smtClean="0">
                        <a:solidFill>
                          <a:prstClr val="black"/>
                        </a:solidFill>
                        <a:latin typeface="Cambria Math" panose="02040503050406030204" pitchFamily="18" charset="0"/>
                      </a:rPr>
                      <m:t>=</m:t>
                    </m:r>
                    <m:r>
                      <m:rPr>
                        <m:sty m:val="p"/>
                      </m:rPr>
                      <a:rPr lang="en-US" sz="2000" b="0" i="0" smtClean="0">
                        <a:solidFill>
                          <a:prstClr val="black"/>
                        </a:solidFill>
                        <a:latin typeface="Cambria Math" panose="02040503050406030204" pitchFamily="18" charset="0"/>
                      </a:rPr>
                      <m:t>ri</m:t>
                    </m:r>
                    <m:sSub>
                      <m:sSubPr>
                        <m:ctrlPr>
                          <a:rPr lang="en-US" sz="2000" b="0" i="1" smtClean="0">
                            <a:solidFill>
                              <a:prstClr val="black"/>
                            </a:solidFill>
                            <a:latin typeface="Cambria Math" panose="02040503050406030204" pitchFamily="18" charset="0"/>
                          </a:rPr>
                        </m:ctrlPr>
                      </m:sSubPr>
                      <m:e>
                        <m:r>
                          <m:rPr>
                            <m:sty m:val="p"/>
                          </m:rPr>
                          <a:rPr lang="en-US" sz="2000" b="0" i="0" smtClean="0">
                            <a:solidFill>
                              <a:prstClr val="black"/>
                            </a:solidFill>
                            <a:latin typeface="Cambria Math" panose="02040503050406030204" pitchFamily="18" charset="0"/>
                          </a:rPr>
                          <m:t>C</m:t>
                        </m:r>
                      </m:e>
                      <m:sub>
                        <m:r>
                          <m:rPr>
                            <m:sty m:val="p"/>
                          </m:rPr>
                          <a:rPr lang="en-US" sz="2000" b="0" i="0" smtClean="0">
                            <a:solidFill>
                              <a:prstClr val="black"/>
                            </a:solidFill>
                            <a:latin typeface="Cambria Math" panose="02040503050406030204" pitchFamily="18" charset="0"/>
                          </a:rPr>
                          <m:t>u</m:t>
                        </m:r>
                      </m:sub>
                    </m:sSub>
                  </m:oMath>
                </a14:m>
                <a:r>
                  <a:rPr lang="en-US" sz="2000" dirty="0" smtClean="0">
                    <a:solidFill>
                      <a:prstClr val="black"/>
                    </a:solidFill>
                  </a:rPr>
                  <a:t> + </a:t>
                </a:r>
                <a14:m>
                  <m:oMath xmlns:m="http://schemas.openxmlformats.org/officeDocument/2006/math">
                    <m:f>
                      <m:fPr>
                        <m:ctrlPr>
                          <a:rPr lang="en-US" sz="2000" i="1" dirty="0" smtClean="0">
                            <a:solidFill>
                              <a:prstClr val="black"/>
                            </a:solidFill>
                            <a:latin typeface="Cambria Math" panose="02040503050406030204" pitchFamily="18" charset="0"/>
                          </a:rPr>
                        </m:ctrlPr>
                      </m:fPr>
                      <m:num>
                        <m:r>
                          <a:rPr lang="en-US" sz="2000" b="0" i="0" dirty="0" smtClean="0">
                            <a:solidFill>
                              <a:prstClr val="black"/>
                            </a:solidFill>
                            <a:latin typeface="Cambria Math" panose="02040503050406030204" pitchFamily="18" charset="0"/>
                          </a:rPr>
                          <m:t>52</m:t>
                        </m:r>
                      </m:num>
                      <m:den>
                        <m:r>
                          <m:rPr>
                            <m:sty m:val="p"/>
                          </m:rPr>
                          <a:rPr lang="en-US" sz="2000" b="0" i="0" dirty="0" smtClean="0">
                            <a:solidFill>
                              <a:prstClr val="black"/>
                            </a:solidFill>
                            <a:latin typeface="Cambria Math" panose="02040503050406030204" pitchFamily="18" charset="0"/>
                          </a:rPr>
                          <m:t>t</m:t>
                        </m:r>
                      </m:den>
                    </m:f>
                    <m:r>
                      <m:rPr>
                        <m:sty m:val="p"/>
                      </m:rPr>
                      <a:rPr lang="en-US" sz="2000" b="0" i="0" dirty="0" smtClean="0">
                        <a:solidFill>
                          <a:prstClr val="black"/>
                        </a:solidFill>
                        <a:latin typeface="Cambria Math" panose="02040503050406030204" pitchFamily="18" charset="0"/>
                      </a:rPr>
                      <m:t>KP</m:t>
                    </m:r>
                    <m:d>
                      <m:dPr>
                        <m:ctrlPr>
                          <a:rPr lang="en-US" sz="2000" b="0" i="1" dirty="0" smtClean="0">
                            <a:solidFill>
                              <a:prstClr val="black"/>
                            </a:solidFill>
                            <a:latin typeface="Cambria Math" panose="02040503050406030204" pitchFamily="18" charset="0"/>
                          </a:rPr>
                        </m:ctrlPr>
                      </m:dPr>
                      <m:e>
                        <m:r>
                          <m:rPr>
                            <m:sty m:val="p"/>
                          </m:rPr>
                          <a:rPr lang="en-US" sz="2000" b="0" i="0" dirty="0" smtClean="0">
                            <a:solidFill>
                              <a:prstClr val="black"/>
                            </a:solidFill>
                            <a:latin typeface="Cambria Math" panose="02040503050406030204" pitchFamily="18" charset="0"/>
                          </a:rPr>
                          <m:t>y</m:t>
                        </m:r>
                        <m:r>
                          <a:rPr lang="en-US" sz="2000" b="0" i="0" dirty="0" smtClean="0">
                            <a:solidFill>
                              <a:prstClr val="black"/>
                            </a:solidFill>
                            <a:latin typeface="Cambria Math" panose="02040503050406030204" pitchFamily="18" charset="0"/>
                          </a:rPr>
                          <m:t>&gt;</m:t>
                        </m:r>
                        <m:r>
                          <m:rPr>
                            <m:sty m:val="p"/>
                          </m:rPr>
                          <a:rPr lang="en-US" sz="2000" b="0" i="0" dirty="0" smtClean="0">
                            <a:solidFill>
                              <a:prstClr val="black"/>
                            </a:solidFill>
                            <a:latin typeface="Cambria Math" panose="02040503050406030204" pitchFamily="18" charset="0"/>
                          </a:rPr>
                          <m:t>r</m:t>
                        </m:r>
                      </m:e>
                    </m:d>
                  </m:oMath>
                </a14:m>
                <a:endParaRPr lang="en-US" sz="2000" b="0" dirty="0" smtClean="0">
                  <a:solidFill>
                    <a:prstClr val="black"/>
                  </a:solidFill>
                </a:endParaRPr>
              </a:p>
              <a:p>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m:t>
                    </m:r>
                    <m:r>
                      <m:rPr>
                        <m:sty m:val="p"/>
                      </m:rPr>
                      <a:rPr lang="en-US" sz="2000" b="0" i="0" smtClean="0">
                        <a:solidFill>
                          <a:prstClr val="black"/>
                        </a:solidFill>
                        <a:latin typeface="Cambria Math" panose="02040503050406030204" pitchFamily="18" charset="0"/>
                        <a:ea typeface="Cambria Math" panose="02040503050406030204" pitchFamily="18" charset="0"/>
                      </a:rPr>
                      <m:t>k</m:t>
                    </m:r>
                    <m:sSub>
                      <m:sSubPr>
                        <m:ctrlPr>
                          <a:rPr lang="en-US" sz="2000" b="0" i="1" smtClean="0">
                            <a:solidFill>
                              <a:prstClr val="black"/>
                            </a:solidFill>
                            <a:latin typeface="Cambria Math" panose="02040503050406030204" pitchFamily="18" charset="0"/>
                            <a:ea typeface="Cambria Math" panose="02040503050406030204" pitchFamily="18" charset="0"/>
                          </a:rPr>
                        </m:ctrlPr>
                      </m:sSubPr>
                      <m:e>
                        <m:r>
                          <m:rPr>
                            <m:sty m:val="p"/>
                          </m:rPr>
                          <a:rPr lang="en-US" sz="2000" b="0" i="0" smtClean="0">
                            <a:solidFill>
                              <a:prstClr val="black"/>
                            </a:solidFill>
                            <a:latin typeface="Cambria Math" panose="02040503050406030204" pitchFamily="18" charset="0"/>
                            <a:ea typeface="Cambria Math" panose="02040503050406030204" pitchFamily="18" charset="0"/>
                          </a:rPr>
                          <m:t>s</m:t>
                        </m:r>
                      </m:e>
                      <m:sub>
                        <m:r>
                          <m:rPr>
                            <m:sty m:val="p"/>
                          </m:rPr>
                          <a:rPr lang="en-US" sz="2000" b="0" i="0" smtClean="0">
                            <a:solidFill>
                              <a:prstClr val="black"/>
                            </a:solidFill>
                            <a:latin typeface="Cambria Math" panose="02040503050406030204" pitchFamily="18" charset="0"/>
                            <a:ea typeface="Cambria Math" panose="02040503050406030204" pitchFamily="18" charset="0"/>
                          </a:rPr>
                          <m:t>j</m:t>
                        </m:r>
                      </m:sub>
                    </m:sSub>
                    <m:r>
                      <m:rPr>
                        <m:sty m:val="p"/>
                      </m:rPr>
                      <a:rPr lang="en-US" sz="2000" i="0">
                        <a:solidFill>
                          <a:prstClr val="black"/>
                        </a:solidFill>
                        <a:latin typeface="Cambria Math" panose="02040503050406030204" pitchFamily="18" charset="0"/>
                        <a:ea typeface="Cambria Math" panose="02040503050406030204" pitchFamily="18" charset="0"/>
                      </a:rPr>
                      <m:t>i</m:t>
                    </m:r>
                    <m:sSub>
                      <m:sSubPr>
                        <m:ctrlPr>
                          <a:rPr lang="en-US" sz="2000" i="1">
                            <a:solidFill>
                              <a:prstClr val="black"/>
                            </a:solidFill>
                            <a:latin typeface="Cambria Math" panose="02040503050406030204" pitchFamily="18" charset="0"/>
                            <a:ea typeface="Cambria Math" panose="02040503050406030204" pitchFamily="18" charset="0"/>
                          </a:rPr>
                        </m:ctrlPr>
                      </m:sSubPr>
                      <m:e>
                        <m:r>
                          <m:rPr>
                            <m:sty m:val="p"/>
                          </m:rPr>
                          <a:rPr lang="en-US" sz="2000" i="0">
                            <a:solidFill>
                              <a:prstClr val="black"/>
                            </a:solidFill>
                            <a:latin typeface="Cambria Math" panose="02040503050406030204" pitchFamily="18" charset="0"/>
                            <a:ea typeface="Cambria Math" panose="02040503050406030204" pitchFamily="18" charset="0"/>
                          </a:rPr>
                          <m:t>C</m:t>
                        </m:r>
                      </m:e>
                      <m:sub>
                        <m:r>
                          <m:rPr>
                            <m:sty m:val="p"/>
                          </m:rPr>
                          <a:rPr lang="en-US" sz="2000" i="0">
                            <a:solidFill>
                              <a:prstClr val="black"/>
                            </a:solidFill>
                            <a:latin typeface="Cambria Math" panose="02040503050406030204" pitchFamily="18" charset="0"/>
                            <a:ea typeface="Cambria Math" panose="02040503050406030204" pitchFamily="18" charset="0"/>
                          </a:rPr>
                          <m:t>u</m:t>
                        </m:r>
                      </m:sub>
                    </m:sSub>
                  </m:oMath>
                </a14:m>
                <a:r>
                  <a:rPr lang="en-US" sz="2000" dirty="0" smtClean="0">
                    <a:solidFill>
                      <a:prstClr val="black"/>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prstClr val="black"/>
                            </a:solidFill>
                            <a:latin typeface="Cambria Math" panose="02040503050406030204" pitchFamily="18" charset="0"/>
                            <a:ea typeface="Cambria Math" panose="02040503050406030204" pitchFamily="18" charset="0"/>
                          </a:rPr>
                        </m:ctrlPr>
                      </m:fPr>
                      <m:num>
                        <m:r>
                          <a:rPr lang="en-US" sz="2000" i="0" dirty="0">
                            <a:solidFill>
                              <a:prstClr val="black"/>
                            </a:solidFill>
                            <a:latin typeface="Cambria Math" panose="02040503050406030204" pitchFamily="18" charset="0"/>
                            <a:ea typeface="Cambria Math" panose="02040503050406030204" pitchFamily="18" charset="0"/>
                          </a:rPr>
                          <m:t>52</m:t>
                        </m:r>
                      </m:num>
                      <m:den>
                        <m:r>
                          <m:rPr>
                            <m:sty m:val="p"/>
                          </m:rPr>
                          <a:rPr lang="en-US" sz="2000" i="0" dirty="0">
                            <a:solidFill>
                              <a:prstClr val="black"/>
                            </a:solidFill>
                            <a:latin typeface="Cambria Math" panose="02040503050406030204" pitchFamily="18" charset="0"/>
                            <a:ea typeface="Cambria Math" panose="02040503050406030204" pitchFamily="18" charset="0"/>
                          </a:rPr>
                          <m:t>t</m:t>
                        </m:r>
                      </m:den>
                    </m:f>
                  </m:oMath>
                </a14:m>
                <a:r>
                  <a:rPr lang="en-US" sz="2000" dirty="0" smtClean="0">
                    <a:solidFill>
                      <a:prstClr val="black"/>
                    </a:solidFill>
                    <a:latin typeface="Cambria Math" panose="02040503050406030204" pitchFamily="18" charset="0"/>
                    <a:ea typeface="Cambria Math" panose="02040503050406030204" pitchFamily="18" charset="0"/>
                  </a:rPr>
                  <a:t> K </a:t>
                </a: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0">
                            <a:solidFill>
                              <a:prstClr val="black"/>
                            </a:solidFill>
                            <a:latin typeface="Cambria Math" panose="02040503050406030204" pitchFamily="18" charset="0"/>
                            <a:ea typeface="Cambria Math" panose="02040503050406030204" pitchFamily="18" charset="0"/>
                          </a:rPr>
                          <m:t>1</m:t>
                        </m:r>
                      </m:num>
                      <m:den>
                        <m:sSup>
                          <m:sSupPr>
                            <m:ctrlPr>
                              <a:rPr lang="en-US" sz="2000" i="1">
                                <a:solidFill>
                                  <a:prstClr val="black"/>
                                </a:solidFill>
                                <a:latin typeface="Cambria Math" panose="02040503050406030204" pitchFamily="18" charset="0"/>
                                <a:ea typeface="Cambria Math" panose="02040503050406030204" pitchFamily="18" charset="0"/>
                              </a:rPr>
                            </m:ctrlPr>
                          </m:sSupPr>
                          <m:e>
                            <m:r>
                              <m:rPr>
                                <m:sty m:val="p"/>
                              </m:rPr>
                              <a:rPr lang="en-US" sz="2000" i="0">
                                <a:solidFill>
                                  <a:prstClr val="black"/>
                                </a:solidFill>
                                <a:latin typeface="Cambria Math" panose="02040503050406030204" pitchFamily="18" charset="0"/>
                                <a:ea typeface="Cambria Math" panose="02040503050406030204" pitchFamily="18" charset="0"/>
                              </a:rPr>
                              <m:t>k</m:t>
                            </m:r>
                          </m:e>
                          <m:sup>
                            <m:r>
                              <a:rPr lang="en-US" sz="2000" i="0">
                                <a:solidFill>
                                  <a:prstClr val="black"/>
                                </a:solidFill>
                                <a:latin typeface="Cambria Math" panose="02040503050406030204" pitchFamily="18" charset="0"/>
                                <a:ea typeface="Cambria Math" panose="02040503050406030204" pitchFamily="18" charset="0"/>
                              </a:rPr>
                              <m:t>2</m:t>
                            </m:r>
                          </m:sup>
                        </m:sSup>
                      </m:den>
                    </m:f>
                  </m:oMath>
                </a14:m>
                <a:r>
                  <a:rPr lang="en-US" sz="2000" dirty="0" smtClean="0">
                    <a:solidFill>
                      <a:prstClr val="black"/>
                    </a:solidFill>
                    <a:ea typeface="Cambria Math" panose="02040503050406030204" pitchFamily="18" charset="0"/>
                  </a:rPr>
                  <a:t>(j = time period for which the safety stock is</a:t>
                </a:r>
              </a:p>
              <a:p>
                <a:r>
                  <a:rPr lang="en-US" sz="2000" dirty="0" smtClean="0">
                    <a:solidFill>
                      <a:prstClr val="black"/>
                    </a:solidFill>
                    <a:ea typeface="Cambria Math" panose="02040503050406030204" pitchFamily="18" charset="0"/>
                  </a:rPr>
                  <a:t>                                                            determined)</a:t>
                </a:r>
                <a:endParaRPr lang="en-US" sz="2000" dirty="0">
                  <a:solidFill>
                    <a:prstClr val="black"/>
                  </a:solidFill>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199" y="933177"/>
                <a:ext cx="8610311" cy="3437223"/>
              </a:xfrm>
              <a:prstGeom prst="rect">
                <a:avLst/>
              </a:prstGeom>
              <a:blipFill rotWithShape="0">
                <a:blip r:embed="rId3"/>
                <a:stretch>
                  <a:fillRect l="-708" t="-887" b="-2305"/>
                </a:stretch>
              </a:blipFill>
            </p:spPr>
            <p:txBody>
              <a:bodyPr/>
              <a:lstStyle/>
              <a:p>
                <a:r>
                  <a:rPr lang="en-US">
                    <a:noFill/>
                  </a:rPr>
                  <a:t> </a:t>
                </a:r>
              </a:p>
            </p:txBody>
          </p:sp>
        </mc:Fallback>
      </mc:AlternateContent>
    </p:spTree>
    <p:extLst>
      <p:ext uri="{BB962C8B-B14F-4D97-AF65-F5344CB8AC3E}">
        <p14:creationId xmlns:p14="http://schemas.microsoft.com/office/powerpoint/2010/main" val="2157693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65</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mc:AlternateContent xmlns:mc="http://schemas.openxmlformats.org/markup-compatibility/2006" xmlns:a14="http://schemas.microsoft.com/office/drawing/2010/main">
        <mc:Choice Requires="a14">
          <p:sp>
            <p:nvSpPr>
              <p:cNvPr id="2" name="TextBox 1"/>
              <p:cNvSpPr txBox="1"/>
              <p:nvPr/>
            </p:nvSpPr>
            <p:spPr>
              <a:xfrm>
                <a:off x="457199" y="933177"/>
                <a:ext cx="8610311" cy="331642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prstClr val="black"/>
                    </a:solidFill>
                  </a:rPr>
                  <a:t>Assuming equation of </a:t>
                </a:r>
                <a:r>
                  <a:rPr lang="en-US" sz="2000" dirty="0" err="1" smtClean="0">
                    <a:solidFill>
                      <a:prstClr val="black"/>
                    </a:solidFill>
                  </a:rPr>
                  <a:t>TC</a:t>
                </a:r>
                <a:r>
                  <a:rPr lang="en-US" sz="1600" dirty="0" err="1" smtClean="0">
                    <a:solidFill>
                      <a:prstClr val="black"/>
                    </a:solidFill>
                  </a:rPr>
                  <a:t>r</a:t>
                </a:r>
                <a:r>
                  <a:rPr lang="en-US" sz="2000" dirty="0" smtClean="0">
                    <a:solidFill>
                      <a:prstClr val="black"/>
                    </a:solidFill>
                  </a:rPr>
                  <a:t>having the minimum possible cost, we get the optimal value of k as </a:t>
                </a:r>
              </a:p>
              <a:p>
                <a:pPr marL="800100"/>
                <a:endParaRPr lang="en-US" sz="2000" dirty="0">
                  <a:solidFill>
                    <a:prstClr val="black"/>
                  </a:solidFill>
                </a:endParaRPr>
              </a:p>
              <a:p>
                <a:pPr marL="800100"/>
                <a14:m>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b="0" i="1" smtClean="0">
                            <a:solidFill>
                              <a:prstClr val="black"/>
                            </a:solidFill>
                            <a:latin typeface="Cambria Math" panose="02040503050406030204" pitchFamily="18" charset="0"/>
                          </a:rPr>
                          <m:t>𝑑</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𝑇𝐶</m:t>
                            </m:r>
                          </m:e>
                          <m:sub>
                            <m:r>
                              <a:rPr lang="en-US" sz="2000" b="0" i="1" smtClean="0">
                                <a:solidFill>
                                  <a:prstClr val="black"/>
                                </a:solidFill>
                                <a:latin typeface="Cambria Math" panose="02040503050406030204" pitchFamily="18" charset="0"/>
                              </a:rPr>
                              <m:t>𝑟</m:t>
                            </m:r>
                          </m:sub>
                        </m:sSub>
                      </m:num>
                      <m:den>
                        <m:r>
                          <a:rPr lang="en-US" sz="2000" b="0" i="1" smtClean="0">
                            <a:solidFill>
                              <a:prstClr val="black"/>
                            </a:solidFill>
                            <a:latin typeface="Cambria Math" panose="02040503050406030204" pitchFamily="18" charset="0"/>
                          </a:rPr>
                          <m:t>𝑑𝑘</m:t>
                        </m:r>
                      </m:den>
                    </m:f>
                  </m:oMath>
                </a14:m>
                <a:r>
                  <a:rPr lang="en-US" sz="2000" dirty="0" smtClean="0">
                    <a:solidFill>
                      <a:prstClr val="black"/>
                    </a:solidFill>
                  </a:rPr>
                  <a:t> =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𝑠</m:t>
                        </m:r>
                      </m:e>
                      <m:sub>
                        <m:r>
                          <a:rPr lang="en-US" sz="2000" b="0" i="1" smtClean="0">
                            <a:solidFill>
                              <a:prstClr val="black"/>
                            </a:solidFill>
                            <a:latin typeface="Cambria Math" panose="02040503050406030204" pitchFamily="18" charset="0"/>
                          </a:rPr>
                          <m:t>𝑗</m:t>
                        </m:r>
                        <m:r>
                          <a:rPr lang="en-US" sz="2000" b="0" i="1" smtClean="0">
                            <a:solidFill>
                              <a:prstClr val="black"/>
                            </a:solidFill>
                            <a:latin typeface="Cambria Math" panose="02040503050406030204" pitchFamily="18" charset="0"/>
                          </a:rPr>
                          <m:t> </m:t>
                        </m:r>
                      </m:sub>
                    </m:sSub>
                    <m:r>
                      <a:rPr lang="en-US" sz="2000" b="0" i="1" smtClean="0">
                        <a:solidFill>
                          <a:prstClr val="black"/>
                        </a:solidFill>
                        <a:latin typeface="Cambria Math" panose="02040503050406030204" pitchFamily="18" charset="0"/>
                      </a:rPr>
                      <m:t>𝑖</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𝐶</m:t>
                        </m:r>
                      </m:e>
                      <m:sub>
                        <m:r>
                          <a:rPr lang="en-US" sz="2000" b="0" i="1" smtClean="0">
                            <a:solidFill>
                              <a:prstClr val="black"/>
                            </a:solidFill>
                            <a:latin typeface="Cambria Math" panose="02040503050406030204" pitchFamily="18" charset="0"/>
                          </a:rPr>
                          <m:t>𝑢</m:t>
                        </m:r>
                        <m:r>
                          <a:rPr lang="en-US" sz="2000" b="0" i="1" smtClean="0">
                            <a:solidFill>
                              <a:prstClr val="black"/>
                            </a:solidFill>
                            <a:latin typeface="Cambria Math" panose="02040503050406030204" pitchFamily="18" charset="0"/>
                          </a:rPr>
                          <m:t>  </m:t>
                        </m:r>
                      </m:sub>
                    </m:sSub>
                    <m:r>
                      <a:rPr lang="en-US" sz="2000" b="0" i="1" smtClean="0">
                        <a:solidFill>
                          <a:prstClr val="black"/>
                        </a:solidFill>
                        <a:latin typeface="Cambria Math" panose="02040503050406030204" pitchFamily="18" charset="0"/>
                      </a:rPr>
                      <m:t>− </m:t>
                    </m:r>
                    <m:f>
                      <m:fPr>
                        <m:ctrlPr>
                          <a:rPr lang="en-US" sz="2000" b="0" i="1" smtClean="0">
                            <a:solidFill>
                              <a:prstClr val="black"/>
                            </a:solidFill>
                            <a:latin typeface="Cambria Math" panose="02040503050406030204" pitchFamily="18" charset="0"/>
                          </a:rPr>
                        </m:ctrlPr>
                      </m:fPr>
                      <m:num>
                        <m:r>
                          <a:rPr lang="en-US" sz="2000" b="0" i="1" smtClean="0">
                            <a:solidFill>
                              <a:prstClr val="black"/>
                            </a:solidFill>
                            <a:latin typeface="Cambria Math" panose="02040503050406030204" pitchFamily="18" charset="0"/>
                          </a:rPr>
                          <m:t>104</m:t>
                        </m:r>
                        <m:r>
                          <a:rPr lang="en-US" sz="2000" b="0" i="1" smtClean="0">
                            <a:solidFill>
                              <a:prstClr val="black"/>
                            </a:solidFill>
                            <a:latin typeface="Cambria Math" panose="02040503050406030204" pitchFamily="18" charset="0"/>
                          </a:rPr>
                          <m:t>𝐾</m:t>
                        </m:r>
                      </m:num>
                      <m:den>
                        <m:r>
                          <a:rPr lang="en-US" sz="2000" b="0" i="1" smtClean="0">
                            <a:solidFill>
                              <a:prstClr val="black"/>
                            </a:solidFill>
                            <a:latin typeface="Cambria Math" panose="02040503050406030204" pitchFamily="18" charset="0"/>
                          </a:rPr>
                          <m:t>𝑡</m:t>
                        </m:r>
                        <m:sSup>
                          <m:sSupPr>
                            <m:ctrlPr>
                              <a:rPr lang="en-US" sz="2000" b="0" i="1" smtClean="0">
                                <a:solidFill>
                                  <a:prstClr val="black"/>
                                </a:solidFill>
                                <a:latin typeface="Cambria Math" panose="02040503050406030204" pitchFamily="18" charset="0"/>
                              </a:rPr>
                            </m:ctrlPr>
                          </m:sSupPr>
                          <m:e>
                            <m:r>
                              <a:rPr lang="en-US" sz="2000" b="0" i="1" smtClean="0">
                                <a:solidFill>
                                  <a:prstClr val="black"/>
                                </a:solidFill>
                                <a:latin typeface="Cambria Math" panose="02040503050406030204" pitchFamily="18" charset="0"/>
                              </a:rPr>
                              <m:t>𝑘</m:t>
                            </m:r>
                          </m:e>
                          <m:sup>
                            <m:r>
                              <a:rPr lang="en-US" sz="2000" b="0" i="1" smtClean="0">
                                <a:solidFill>
                                  <a:prstClr val="black"/>
                                </a:solidFill>
                                <a:latin typeface="Cambria Math" panose="02040503050406030204" pitchFamily="18" charset="0"/>
                              </a:rPr>
                              <m:t>3</m:t>
                            </m:r>
                          </m:sup>
                        </m:sSup>
                      </m:den>
                    </m:f>
                  </m:oMath>
                </a14:m>
                <a:r>
                  <a:rPr lang="en-US" sz="2000" dirty="0" smtClean="0">
                    <a:solidFill>
                      <a:prstClr val="black"/>
                    </a:solidFill>
                    <a:latin typeface="Cambria Math" panose="02040503050406030204" pitchFamily="18" charset="0"/>
                    <a:ea typeface="Cambria Math" panose="02040503050406030204" pitchFamily="18" charset="0"/>
                  </a:rPr>
                  <a:t> = 0 </a:t>
                </a:r>
              </a:p>
              <a:p>
                <a:pPr marL="800100"/>
                <a:endParaRPr lang="en-US" sz="2000" dirty="0" smtClean="0">
                  <a:solidFill>
                    <a:prstClr val="black"/>
                  </a:solidFill>
                  <a:latin typeface="Cambria Math" panose="02040503050406030204" pitchFamily="18" charset="0"/>
                  <a:ea typeface="Cambria Math" panose="02040503050406030204" pitchFamily="18" charset="0"/>
                </a:endParaRPr>
              </a:p>
              <a:p>
                <a:pPr marL="800100"/>
                <a:r>
                  <a:rPr lang="en-US" sz="2000" dirty="0" smtClean="0">
                    <a:solidFill>
                      <a:prstClr val="black"/>
                    </a:solidFill>
                    <a:latin typeface="Cambria Math" panose="02040503050406030204" pitchFamily="18" charset="0"/>
                    <a:ea typeface="Cambria Math" panose="02040503050406030204" pitchFamily="18" charset="0"/>
                  </a:rPr>
                  <a:t>or, k = </a:t>
                </a:r>
                <a14:m>
                  <m:oMath xmlns:m="http://schemas.openxmlformats.org/officeDocument/2006/math">
                    <m:rad>
                      <m:radPr>
                        <m:ctrlPr>
                          <a:rPr lang="en-US" sz="2000" i="1" smtClean="0">
                            <a:solidFill>
                              <a:prstClr val="black"/>
                            </a:solidFill>
                            <a:latin typeface="Cambria Math" panose="02040503050406030204" pitchFamily="18" charset="0"/>
                            <a:ea typeface="Cambria Math" panose="02040503050406030204" pitchFamily="18" charset="0"/>
                          </a:rPr>
                        </m:ctrlPr>
                      </m:radPr>
                      <m:deg>
                        <m:r>
                          <a:rPr lang="en-US" sz="2000" i="1" smtClean="0">
                            <a:solidFill>
                              <a:prstClr val="black"/>
                            </a:solidFill>
                            <a:latin typeface="Cambria Math" panose="02040503050406030204" pitchFamily="18" charset="0"/>
                            <a:ea typeface="Cambria Math" panose="02040503050406030204" pitchFamily="18" charset="0"/>
                          </a:rPr>
                          <m:t>3</m:t>
                        </m:r>
                      </m:deg>
                      <m:e>
                        <m:f>
                          <m:fPr>
                            <m:ctrlPr>
                              <a:rPr lang="en-US" sz="2000" i="1" smtClean="0">
                                <a:solidFill>
                                  <a:prstClr val="black"/>
                                </a:solidFill>
                                <a:latin typeface="Cambria Math" panose="02040503050406030204" pitchFamily="18" charset="0"/>
                                <a:ea typeface="Cambria Math" panose="02040503050406030204" pitchFamily="18" charset="0"/>
                              </a:rPr>
                            </m:ctrlPr>
                          </m:fPr>
                          <m:num>
                            <m:r>
                              <a:rPr lang="en-US" sz="2000" b="0" i="1" smtClean="0">
                                <a:solidFill>
                                  <a:prstClr val="black"/>
                                </a:solidFill>
                                <a:latin typeface="Cambria Math" panose="02040503050406030204" pitchFamily="18" charset="0"/>
                                <a:ea typeface="Cambria Math" panose="02040503050406030204" pitchFamily="18" charset="0"/>
                              </a:rPr>
                              <m:t>104</m:t>
                            </m:r>
                            <m:r>
                              <a:rPr lang="en-US" sz="2000" b="0" i="1" smtClean="0">
                                <a:solidFill>
                                  <a:prstClr val="black"/>
                                </a:solidFill>
                                <a:latin typeface="Cambria Math" panose="02040503050406030204" pitchFamily="18" charset="0"/>
                                <a:ea typeface="Cambria Math" panose="02040503050406030204" pitchFamily="18" charset="0"/>
                              </a:rPr>
                              <m:t>𝐾</m:t>
                            </m:r>
                          </m:num>
                          <m:den>
                            <m:r>
                              <a:rPr lang="en-US" sz="2000" b="0" i="1" smtClean="0">
                                <a:solidFill>
                                  <a:prstClr val="black"/>
                                </a:solidFill>
                                <a:latin typeface="Cambria Math" panose="02040503050406030204" pitchFamily="18" charset="0"/>
                                <a:ea typeface="Cambria Math" panose="02040503050406030204" pitchFamily="18" charset="0"/>
                              </a:rPr>
                              <m:t>𝑡</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𝑠</m:t>
                                </m:r>
                              </m:e>
                              <m:sub>
                                <m:r>
                                  <a:rPr lang="en-US" sz="2000" i="1">
                                    <a:solidFill>
                                      <a:prstClr val="black"/>
                                    </a:solidFill>
                                    <a:latin typeface="Cambria Math" panose="02040503050406030204" pitchFamily="18" charset="0"/>
                                  </a:rPr>
                                  <m:t>𝑗</m:t>
                                </m:r>
                                <m:r>
                                  <a:rPr lang="en-US" sz="2000" i="1">
                                    <a:solidFill>
                                      <a:prstClr val="black"/>
                                    </a:solidFill>
                                    <a:latin typeface="Cambria Math" panose="02040503050406030204" pitchFamily="18" charset="0"/>
                                  </a:rPr>
                                  <m:t> </m:t>
                                </m:r>
                              </m:sub>
                            </m:sSub>
                            <m:r>
                              <a:rPr lang="en-US" sz="2000" i="1">
                                <a:solidFill>
                                  <a:prstClr val="black"/>
                                </a:solidFill>
                                <a:latin typeface="Cambria Math" panose="02040503050406030204" pitchFamily="18" charset="0"/>
                              </a:rPr>
                              <m:t>𝑖</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𝐶</m:t>
                                </m:r>
                              </m:e>
                              <m:sub>
                                <m:r>
                                  <a:rPr lang="en-US" sz="2000" i="1">
                                    <a:solidFill>
                                      <a:prstClr val="black"/>
                                    </a:solidFill>
                                    <a:latin typeface="Cambria Math" panose="02040503050406030204" pitchFamily="18" charset="0"/>
                                  </a:rPr>
                                  <m:t>𝑢</m:t>
                                </m:r>
                                <m:r>
                                  <a:rPr lang="en-US" sz="2000" i="1">
                                    <a:solidFill>
                                      <a:prstClr val="black"/>
                                    </a:solidFill>
                                    <a:latin typeface="Cambria Math" panose="02040503050406030204" pitchFamily="18" charset="0"/>
                                  </a:rPr>
                                  <m:t>  </m:t>
                                </m:r>
                              </m:sub>
                            </m:sSub>
                          </m:den>
                        </m:f>
                      </m:e>
                    </m:rad>
                  </m:oMath>
                </a14:m>
                <a:endParaRPr lang="en-US" sz="2000" dirty="0" smtClean="0">
                  <a:solidFill>
                    <a:prstClr val="black"/>
                  </a:solidFill>
                  <a:latin typeface="Cambria Math" panose="02040503050406030204" pitchFamily="18" charset="0"/>
                  <a:ea typeface="Cambria Math" panose="02040503050406030204" pitchFamily="18" charset="0"/>
                </a:endParaRPr>
              </a:p>
              <a:p>
                <a:pPr marL="800100"/>
                <a:endParaRPr lang="en-US" sz="2000" dirty="0" smtClean="0">
                  <a:solidFill>
                    <a:prstClr val="black"/>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smtClean="0">
                    <a:solidFill>
                      <a:prstClr val="black"/>
                    </a:solidFill>
                    <a:ea typeface="Cambria Math" panose="02040503050406030204" pitchFamily="18" charset="0"/>
                  </a:rPr>
                  <a:t>For example, If K = 1000, k = 15, using previous values of other parameters, the corresponding value of safety stock = 129.9</a:t>
                </a:r>
                <a:endParaRPr lang="en-US" sz="2000" dirty="0">
                  <a:solidFill>
                    <a:prstClr val="black"/>
                  </a:solidFill>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199" y="933177"/>
                <a:ext cx="8610311" cy="3316421"/>
              </a:xfrm>
              <a:prstGeom prst="rect">
                <a:avLst/>
              </a:prstGeom>
              <a:blipFill rotWithShape="0">
                <a:blip r:embed="rId3"/>
                <a:stretch>
                  <a:fillRect l="-637" t="-919" b="-2390"/>
                </a:stretch>
              </a:blipFill>
            </p:spPr>
            <p:txBody>
              <a:bodyPr/>
              <a:lstStyle/>
              <a:p>
                <a:r>
                  <a:rPr lang="en-US">
                    <a:noFill/>
                  </a:rPr>
                  <a:t> </a:t>
                </a:r>
              </a:p>
            </p:txBody>
          </p:sp>
        </mc:Fallback>
      </mc:AlternateContent>
    </p:spTree>
    <p:extLst>
      <p:ext uri="{BB962C8B-B14F-4D97-AF65-F5344CB8AC3E}">
        <p14:creationId xmlns:p14="http://schemas.microsoft.com/office/powerpoint/2010/main" val="608672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66</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p:sp>
        <p:nvSpPr>
          <p:cNvPr id="2" name="TextBox 1"/>
          <p:cNvSpPr txBox="1"/>
          <p:nvPr/>
        </p:nvSpPr>
        <p:spPr>
          <a:xfrm>
            <a:off x="457199" y="933177"/>
            <a:ext cx="8382001"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solidFill>
                  <a:prstClr val="black"/>
                </a:solidFill>
                <a:ea typeface="Cambria Math" panose="02040503050406030204" pitchFamily="18" charset="0"/>
              </a:rPr>
              <a:t>As we use other inequality expressions with the addition other information about the demand distribution, we get more accurate value for the safety stock.</a:t>
            </a:r>
          </a:p>
          <a:p>
            <a:pPr marL="342900" indent="-342900" algn="just">
              <a:buFont typeface="Arial" panose="020B0604020202020204" pitchFamily="34" charset="0"/>
              <a:buChar char="•"/>
            </a:pPr>
            <a:r>
              <a:rPr lang="en-US" sz="2000" dirty="0" smtClean="0">
                <a:solidFill>
                  <a:prstClr val="black"/>
                </a:solidFill>
                <a:ea typeface="Cambria Math" panose="02040503050406030204" pitchFamily="18" charset="0"/>
              </a:rPr>
              <a:t>For getting the exact solution, we form the total cost expression using Tchebycheff inequality in terms of both the decision variables (t and k) as</a:t>
            </a:r>
          </a:p>
          <a:p>
            <a:pPr marL="342900" indent="-342900" algn="just">
              <a:buFont typeface="Arial" panose="020B0604020202020204" pitchFamily="34" charset="0"/>
              <a:buChar char="•"/>
            </a:pPr>
            <a:endParaRPr lang="en-US" sz="2000" dirty="0">
              <a:solidFill>
                <a:prstClr val="black"/>
              </a:solidFill>
              <a:ea typeface="Cambria Math" panose="02040503050406030204" pitchFamily="18" charset="0"/>
            </a:endParaRPr>
          </a:p>
          <a:p>
            <a:pPr algn="just"/>
            <a:endParaRPr lang="en-US" sz="2000" dirty="0">
              <a:solidFill>
                <a:prstClr val="black"/>
              </a:solidFill>
              <a:ea typeface="Cambria Math" panose="02040503050406030204" pitchFamily="18" charset="0"/>
            </a:endParaRPr>
          </a:p>
          <a:p>
            <a:pPr marL="342900" indent="-342900" algn="just">
              <a:buFont typeface="Arial" panose="020B0604020202020204" pitchFamily="34" charset="0"/>
              <a:buChar char="•"/>
            </a:pPr>
            <a:r>
              <a:rPr lang="en-US" sz="2000" dirty="0" smtClean="0">
                <a:solidFill>
                  <a:prstClr val="black"/>
                </a:solidFill>
                <a:ea typeface="Cambria Math" panose="02040503050406030204" pitchFamily="18" charset="0"/>
              </a:rPr>
              <a:t>Setting partial derivatives with respect to t and k to zero and solving the resulting simultaneous equations, we get </a:t>
            </a:r>
          </a:p>
          <a:p>
            <a:pPr marL="342900" indent="-342900">
              <a:buFont typeface="Arial" panose="020B0604020202020204" pitchFamily="34" charset="0"/>
              <a:buChar char="•"/>
            </a:pPr>
            <a:endParaRPr lang="en-US" sz="2000" dirty="0">
              <a:solidFill>
                <a:prstClr val="black"/>
              </a:solidFill>
              <a:ea typeface="Cambria Math" panose="02040503050406030204" pitchFamily="18" charset="0"/>
            </a:endParaRPr>
          </a:p>
        </p:txBody>
      </p:sp>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0000" r="10193"/>
          <a:stretch/>
        </p:blipFill>
        <p:spPr>
          <a:xfrm>
            <a:off x="2819399" y="3759933"/>
            <a:ext cx="3557925" cy="559602"/>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53399" y="2571750"/>
            <a:ext cx="3548063" cy="454880"/>
          </a:xfrm>
          <a:prstGeom prst="rect">
            <a:avLst/>
          </a:prstGeom>
        </p:spPr>
      </p:pic>
    </p:spTree>
    <p:extLst>
      <p:ext uri="{BB962C8B-B14F-4D97-AF65-F5344CB8AC3E}">
        <p14:creationId xmlns:p14="http://schemas.microsoft.com/office/powerpoint/2010/main" val="7559973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67</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p:sp>
        <p:nvSpPr>
          <p:cNvPr id="2" name="TextBox 1"/>
          <p:cNvSpPr txBox="1"/>
          <p:nvPr/>
        </p:nvSpPr>
        <p:spPr>
          <a:xfrm>
            <a:off x="457199" y="933177"/>
            <a:ext cx="8382001"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prstClr val="black"/>
                </a:solidFill>
                <a:ea typeface="Cambria Math" panose="02040503050406030204" pitchFamily="18" charset="0"/>
              </a:rPr>
              <a:t>Equating expression of t, we get</a:t>
            </a:r>
          </a:p>
          <a:p>
            <a:pPr marL="342900" indent="-342900">
              <a:buFont typeface="Arial" panose="020B0604020202020204" pitchFamily="34" charset="0"/>
              <a:buChar char="•"/>
            </a:pPr>
            <a:endParaRPr lang="en-US" sz="2000" dirty="0" smtClean="0">
              <a:solidFill>
                <a:prstClr val="black"/>
              </a:solidFill>
              <a:ea typeface="Cambria Math" panose="02040503050406030204" pitchFamily="18" charset="0"/>
            </a:endParaRPr>
          </a:p>
          <a:p>
            <a:pPr marL="342900" indent="-342900">
              <a:buFont typeface="Arial" panose="020B0604020202020204" pitchFamily="34" charset="0"/>
              <a:buChar char="•"/>
            </a:pPr>
            <a:endParaRPr lang="en-US" sz="2000" dirty="0">
              <a:solidFill>
                <a:prstClr val="black"/>
              </a:solidFill>
              <a:ea typeface="Cambria Math" panose="02040503050406030204" pitchFamily="18" charset="0"/>
            </a:endParaRPr>
          </a:p>
          <a:p>
            <a:pPr marL="342900" indent="-342900">
              <a:buFont typeface="Arial" panose="020B0604020202020204" pitchFamily="34" charset="0"/>
              <a:buChar char="•"/>
            </a:pPr>
            <a:endParaRPr lang="en-US" sz="2000" dirty="0" smtClean="0">
              <a:solidFill>
                <a:prstClr val="black"/>
              </a:solidFill>
              <a:ea typeface="Cambria Math" panose="02040503050406030204" pitchFamily="18" charset="0"/>
            </a:endParaRPr>
          </a:p>
          <a:p>
            <a:pPr marL="342900" indent="-342900">
              <a:buFont typeface="Arial" panose="020B0604020202020204" pitchFamily="34" charset="0"/>
              <a:buChar char="•"/>
            </a:pPr>
            <a:endParaRPr lang="en-US" sz="2000" dirty="0">
              <a:solidFill>
                <a:prstClr val="black"/>
              </a:solidFill>
              <a:ea typeface="Cambria Math" panose="02040503050406030204" pitchFamily="18" charset="0"/>
            </a:endParaRPr>
          </a:p>
          <a:p>
            <a:pPr marL="342900" indent="-342900">
              <a:buFont typeface="Arial" panose="020B0604020202020204" pitchFamily="34" charset="0"/>
              <a:buChar char="•"/>
            </a:pPr>
            <a:r>
              <a:rPr lang="en-US" sz="2000" dirty="0" smtClean="0">
                <a:solidFill>
                  <a:prstClr val="black"/>
                </a:solidFill>
                <a:ea typeface="Cambria Math" panose="02040503050406030204" pitchFamily="18" charset="0"/>
              </a:rPr>
              <a:t>The above equation can  be solved for any specified set of values for </a:t>
            </a:r>
            <a:r>
              <a:rPr lang="en-US" sz="2000" smtClean="0">
                <a:solidFill>
                  <a:prstClr val="black"/>
                </a:solidFill>
                <a:ea typeface="Cambria Math" panose="02040503050406030204" pitchFamily="18" charset="0"/>
              </a:rPr>
              <a:t>the order </a:t>
            </a:r>
            <a:r>
              <a:rPr lang="en-US" sz="2000" dirty="0" smtClean="0">
                <a:solidFill>
                  <a:prstClr val="black"/>
                </a:solidFill>
                <a:ea typeface="Cambria Math" panose="02040503050406030204" pitchFamily="18" charset="0"/>
              </a:rPr>
              <a:t>quantities.</a:t>
            </a:r>
          </a:p>
          <a:p>
            <a:endParaRPr lang="en-US" sz="2000" dirty="0">
              <a:solidFill>
                <a:prstClr val="black"/>
              </a:solidFill>
              <a:ea typeface="Cambria Math" panose="02040503050406030204" pitchFamily="18" charset="0"/>
            </a:endParaRPr>
          </a:p>
          <a:p>
            <a:pPr marL="342900" indent="-342900">
              <a:buFont typeface="Arial" panose="020B0604020202020204" pitchFamily="34" charset="0"/>
              <a:buChar char="•"/>
            </a:pPr>
            <a:r>
              <a:rPr lang="en-US" sz="2000" dirty="0" smtClean="0">
                <a:solidFill>
                  <a:prstClr val="black"/>
                </a:solidFill>
                <a:ea typeface="Cambria Math" panose="02040503050406030204" pitchFamily="18" charset="0"/>
              </a:rPr>
              <a:t>For K = 1000, k = 14.4, t = 7.23. Hence, order quantity is 7.23 × 50 = 361.5 and safety stock = 121.6</a:t>
            </a:r>
            <a:endParaRPr lang="en-US" sz="2000" dirty="0">
              <a:solidFill>
                <a:prstClr val="black"/>
              </a:solidFill>
              <a:ea typeface="Cambria Math" panose="02040503050406030204" pitchFamily="18" charset="0"/>
            </a:endParaRPr>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660" r="44392" b="74891"/>
          <a:stretch/>
        </p:blipFill>
        <p:spPr>
          <a:xfrm>
            <a:off x="2590800" y="1581150"/>
            <a:ext cx="2895600" cy="566530"/>
          </a:xfrm>
          <a:prstGeom prst="rect">
            <a:avLst/>
          </a:prstGeom>
        </p:spPr>
      </p:pic>
    </p:spTree>
    <p:extLst>
      <p:ext uri="{BB962C8B-B14F-4D97-AF65-F5344CB8AC3E}">
        <p14:creationId xmlns:p14="http://schemas.microsoft.com/office/powerpoint/2010/main" val="16702445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68</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p:sp>
        <p:nvSpPr>
          <p:cNvPr id="2" name="TextBox 1"/>
          <p:cNvSpPr txBox="1"/>
          <p:nvPr/>
        </p:nvSpPr>
        <p:spPr>
          <a:xfrm>
            <a:off x="457199" y="933177"/>
            <a:ext cx="8382001" cy="113877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smtClean="0">
                <a:solidFill>
                  <a:prstClr val="black"/>
                </a:solidFill>
                <a:ea typeface="Cambria Math" panose="02040503050406030204" pitchFamily="18" charset="0"/>
              </a:rPr>
              <a:t>Third Approach : </a:t>
            </a:r>
            <a:r>
              <a:rPr lang="en-US" sz="2000" dirty="0" smtClean="0">
                <a:solidFill>
                  <a:prstClr val="black"/>
                </a:solidFill>
                <a:ea typeface="Cambria Math" panose="02040503050406030204" pitchFamily="18" charset="0"/>
              </a:rPr>
              <a:t>per unit out-of-stock cost</a:t>
            </a:r>
          </a:p>
          <a:p>
            <a:pPr marL="342900" indent="-342900" algn="just">
              <a:buFont typeface="Arial" panose="020B0604020202020204" pitchFamily="34" charset="0"/>
              <a:buChar char="•"/>
            </a:pPr>
            <a:endParaRPr lang="en-US" sz="800" dirty="0">
              <a:solidFill>
                <a:prstClr val="black"/>
              </a:solidFill>
              <a:ea typeface="Cambria Math" panose="02040503050406030204" pitchFamily="18" charset="0"/>
            </a:endParaRPr>
          </a:p>
          <a:p>
            <a:pPr marL="342900" indent="-342900" algn="just">
              <a:buFont typeface="Arial" panose="020B0604020202020204" pitchFamily="34" charset="0"/>
              <a:buChar char="•"/>
            </a:pPr>
            <a:r>
              <a:rPr lang="en-US" sz="2000" dirty="0" smtClean="0">
                <a:solidFill>
                  <a:prstClr val="black"/>
                </a:solidFill>
                <a:ea typeface="Cambria Math" panose="02040503050406030204" pitchFamily="18" charset="0"/>
              </a:rPr>
              <a:t>As an approximate analysis, we can use the following equation for determination of safety stock:</a:t>
            </a:r>
            <a:endParaRPr lang="en-US" sz="2000" dirty="0">
              <a:solidFill>
                <a:prstClr val="black"/>
              </a:solidFill>
              <a:ea typeface="Cambria Math" panose="02040503050406030204" pitchFamily="18" charset="0"/>
            </a:endParaRPr>
          </a:p>
        </p:txBody>
      </p:sp>
      <p:pic>
        <p:nvPicPr>
          <p:cNvPr id="5" name="Picture 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5350" r="26387" b="50000"/>
          <a:stretch/>
        </p:blipFill>
        <p:spPr>
          <a:xfrm>
            <a:off x="1447799" y="2343150"/>
            <a:ext cx="4002273" cy="533400"/>
          </a:xfrm>
          <a:prstGeom prst="rect">
            <a:avLst/>
          </a:prstGeom>
        </p:spPr>
      </p:pic>
      <p:pic>
        <p:nvPicPr>
          <p:cNvPr id="6" name="Picture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0000" r="57556" b="23109"/>
          <a:stretch/>
        </p:blipFill>
        <p:spPr>
          <a:xfrm>
            <a:off x="1447800" y="3105150"/>
            <a:ext cx="2438400" cy="609600"/>
          </a:xfrm>
          <a:prstGeom prst="rect">
            <a:avLst/>
          </a:prstGeom>
        </p:spPr>
      </p:pic>
    </p:spTree>
    <p:extLst>
      <p:ext uri="{BB962C8B-B14F-4D97-AF65-F5344CB8AC3E}">
        <p14:creationId xmlns:p14="http://schemas.microsoft.com/office/powerpoint/2010/main" val="19540449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solidFill>
                  <a:prstClr val="black">
                    <a:tint val="75000"/>
                  </a:prstClr>
                </a:solidFill>
              </a:rPr>
              <a:pPr/>
              <a:t>69</a:t>
            </a:fld>
            <a:endParaRPr lang="en-US">
              <a:solidFill>
                <a:prstClr val="black">
                  <a:tint val="75000"/>
                </a:prstClr>
              </a:solidFill>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5930"/>
            <a:ext cx="899131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Dynamic Inventory Problem under Uncertainty</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prstClr val="white">
                    <a:lumMod val="85000"/>
                  </a:prstClr>
                </a:solidFill>
              </a:rPr>
              <a:t>PROF PRADIP KUMAR RAY</a:t>
            </a:r>
          </a:p>
          <a:p>
            <a:pPr algn="ctr"/>
            <a:r>
              <a:rPr lang="en-US" sz="1200" b="1" dirty="0">
                <a:solidFill>
                  <a:prstClr val="white">
                    <a:lumMod val="85000"/>
                  </a:prstClr>
                </a:solidFill>
              </a:rPr>
              <a:t>DEPARTMENT OF INDUSTRIAL AND SYSTEMS ENGINEERING</a:t>
            </a:r>
          </a:p>
          <a:p>
            <a:pPr algn="ctr"/>
            <a:r>
              <a:rPr lang="en-US" sz="1200" b="1" dirty="0">
                <a:solidFill>
                  <a:prstClr val="white">
                    <a:lumMod val="85000"/>
                  </a:prstClr>
                </a:solidFill>
              </a:rPr>
              <a:t>IIT KHARAGPUR</a:t>
            </a:r>
          </a:p>
        </p:txBody>
      </p:sp>
      <p:sp>
        <p:nvSpPr>
          <p:cNvPr id="2" name="TextBox 1"/>
          <p:cNvSpPr txBox="1"/>
          <p:nvPr/>
        </p:nvSpPr>
        <p:spPr>
          <a:xfrm>
            <a:off x="457199" y="933177"/>
            <a:ext cx="838200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solidFill>
                  <a:prstClr val="black"/>
                </a:solidFill>
                <a:ea typeface="Cambria Math" panose="02040503050406030204" pitchFamily="18" charset="0"/>
              </a:rPr>
              <a:t>As an exact analysis, we can use the following equation for determination of optimal order point and safety stock:</a:t>
            </a:r>
          </a:p>
          <a:p>
            <a:pPr marL="342900" indent="-342900" algn="just">
              <a:buFont typeface="Arial" panose="020B0604020202020204" pitchFamily="34" charset="0"/>
              <a:buChar char="•"/>
            </a:pPr>
            <a:endParaRPr lang="en-US" sz="2000" dirty="0">
              <a:solidFill>
                <a:prstClr val="black"/>
              </a:solidFill>
              <a:ea typeface="Cambria Math" panose="02040503050406030204" pitchFamily="18" charset="0"/>
            </a:endParaRPr>
          </a:p>
          <a:p>
            <a:pPr marL="342900" indent="-342900" algn="just">
              <a:buFont typeface="Arial" panose="020B0604020202020204" pitchFamily="34" charset="0"/>
              <a:buChar char="•"/>
            </a:pPr>
            <a:endParaRPr lang="en-US" sz="2000" dirty="0" smtClean="0">
              <a:solidFill>
                <a:prstClr val="black"/>
              </a:solidFill>
              <a:ea typeface="Cambria Math" panose="02040503050406030204" pitchFamily="18" charset="0"/>
            </a:endParaRPr>
          </a:p>
          <a:p>
            <a:pPr algn="just"/>
            <a:endParaRPr lang="en-US" sz="2000" dirty="0" smtClean="0">
              <a:solidFill>
                <a:prstClr val="black"/>
              </a:solidFill>
              <a:ea typeface="Cambria Math" panose="02040503050406030204" pitchFamily="18" charset="0"/>
            </a:endParaRPr>
          </a:p>
          <a:p>
            <a:pPr marL="342900" indent="-342900" algn="just">
              <a:buFont typeface="Arial" panose="020B0604020202020204" pitchFamily="34" charset="0"/>
              <a:buChar char="•"/>
            </a:pPr>
            <a:endParaRPr lang="en-US" sz="2000" dirty="0">
              <a:solidFill>
                <a:prstClr val="black"/>
              </a:solidFill>
              <a:ea typeface="Cambria Math" panose="02040503050406030204" pitchFamily="18" charset="0"/>
            </a:endParaRPr>
          </a:p>
          <a:p>
            <a:pPr marL="342900" indent="-342900" algn="just">
              <a:buFont typeface="Arial" panose="020B0604020202020204" pitchFamily="34" charset="0"/>
              <a:buChar char="•"/>
            </a:pPr>
            <a:r>
              <a:rPr lang="en-US" sz="2000" dirty="0" smtClean="0">
                <a:solidFill>
                  <a:prstClr val="black"/>
                </a:solidFill>
                <a:ea typeface="Cambria Math" panose="02040503050406030204" pitchFamily="18" charset="0"/>
              </a:rPr>
              <a:t>There may be other inequality expressions that may be used as more information regarding demand probability distribution is made available with adequate information system support.</a:t>
            </a:r>
            <a:endParaRPr lang="en-US" sz="2000" dirty="0">
              <a:solidFill>
                <a:prstClr val="black"/>
              </a:solidFill>
              <a:ea typeface="Cambria Math" panose="02040503050406030204" pitchFamily="18" charset="0"/>
            </a:endParaRPr>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72409"/>
          <a:stretch/>
        </p:blipFill>
        <p:spPr>
          <a:xfrm>
            <a:off x="1084729" y="1809750"/>
            <a:ext cx="5697071" cy="662450"/>
          </a:xfrm>
          <a:prstGeom prst="rect">
            <a:avLst/>
          </a:prstGeom>
        </p:spPr>
      </p:pic>
    </p:spTree>
    <p:extLst>
      <p:ext uri="{BB962C8B-B14F-4D97-AF65-F5344CB8AC3E}">
        <p14:creationId xmlns:p14="http://schemas.microsoft.com/office/powerpoint/2010/main" val="2683004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Possible Decision </a:t>
            </a:r>
            <a:r>
              <a:rPr lang="en-US" sz="2800" b="1" dirty="0">
                <a:solidFill>
                  <a:srgbClr val="C0504D"/>
                </a:solidFill>
                <a:latin typeface="Century Gothic" pitchFamily="34" charset="0"/>
                <a:cs typeface="Arial" pitchFamily="34" charset="0"/>
              </a:rPr>
              <a:t>C</a:t>
            </a:r>
            <a:r>
              <a:rPr lang="en-US" sz="2800" b="1" dirty="0" smtClean="0">
                <a:solidFill>
                  <a:srgbClr val="C0504D"/>
                </a:solidFill>
                <a:latin typeface="Century Gothic" pitchFamily="34" charset="0"/>
                <a:cs typeface="Arial" pitchFamily="34" charset="0"/>
              </a:rPr>
              <a:t>riteria</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895350"/>
            <a:ext cx="84582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are aware that in problems under risk, the demand probability distribution is known. However, here in this case, this distribution is not known, whatever may be the reason.</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We need to solve the problem, even if the probability distribution of demand is not known.</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Researchers, in the past, have suggested a solution of this problem based on selection of decision criteria.</a:t>
            </a:r>
          </a:p>
        </p:txBody>
      </p:sp>
    </p:spTree>
    <p:extLst>
      <p:ext uri="{BB962C8B-B14F-4D97-AF65-F5344CB8AC3E}">
        <p14:creationId xmlns:p14="http://schemas.microsoft.com/office/powerpoint/2010/main" val="6949641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70</a:t>
            </a:fld>
            <a:endParaRPr lang="en-US"/>
          </a:p>
        </p:txBody>
      </p:sp>
      <p:sp>
        <p:nvSpPr>
          <p:cNvPr id="4" name="Title 9"/>
          <p:cNvSpPr txBox="1">
            <a:spLocks/>
          </p:cNvSpPr>
          <p:nvPr/>
        </p:nvSpPr>
        <p:spPr>
          <a:xfrm>
            <a:off x="457200" y="732770"/>
            <a:ext cx="8229600" cy="1534180"/>
          </a:xfrm>
          <a:prstGeom prst="rect">
            <a:avLst/>
          </a:prstGeom>
        </p:spPr>
        <p:txBody>
          <a:bodyPr vert="horz" lIns="91440" tIns="45720" rIns="91440" bIns="45720" rtlCol="0" anchor="ctr">
            <a:noAutofit/>
          </a:bodyPr>
          <a:lstStyle/>
          <a:p>
            <a:pPr lvl="0" algn="just">
              <a:spcBef>
                <a:spcPct val="0"/>
              </a:spcBef>
              <a:buFont typeface="Wingdings" pitchFamily="2" charset="2"/>
              <a:buChar char="ü"/>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152400" y="295930"/>
            <a:ext cx="6553200" cy="523220"/>
          </a:xfrm>
          <a:prstGeom prst="rect">
            <a:avLst/>
          </a:prstGeom>
          <a:noFill/>
        </p:spPr>
        <p:txBody>
          <a:bodyPr wrap="square" rtlCol="0">
            <a:spAutoFit/>
          </a:bodyPr>
          <a:lstStyle/>
          <a:p>
            <a:r>
              <a:rPr lang="en-US" sz="2800" b="1" dirty="0" smtClean="0">
                <a:solidFill>
                  <a:schemeClr val="accent2">
                    <a:lumMod val="75000"/>
                  </a:schemeClr>
                </a:solidFill>
                <a:latin typeface="Century Gothic" pitchFamily="34" charset="0"/>
              </a:rPr>
              <a:t>List of Reference Textbooks</a:t>
            </a:r>
            <a:endParaRPr lang="en-US" sz="2800" b="1" dirty="0">
              <a:solidFill>
                <a:schemeClr val="accent2">
                  <a:lumMod val="75000"/>
                </a:schemeClr>
              </a:solidFill>
              <a:latin typeface="Century Gothic" pitchFamily="34" charset="0"/>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4419600" y="4517707"/>
            <a:ext cx="4114800" cy="492443"/>
          </a:xfrm>
          <a:prstGeom prst="rect">
            <a:avLst/>
          </a:prstGeom>
          <a:noFill/>
        </p:spPr>
        <p:txBody>
          <a:bodyPr wrap="square" rtlCol="0">
            <a:spAutoFit/>
          </a:bodyPr>
          <a:lstStyle/>
          <a:p>
            <a:pPr algn="ctr"/>
            <a:r>
              <a:rPr lang="en-US" sz="1400" b="1" dirty="0">
                <a:solidFill>
                  <a:schemeClr val="accent6">
                    <a:lumMod val="20000"/>
                    <a:lumOff val="80000"/>
                  </a:schemeClr>
                </a:solidFill>
              </a:rPr>
              <a:t>Prof Pradip Kumar Ray</a:t>
            </a:r>
          </a:p>
          <a:p>
            <a:pPr algn="ctr"/>
            <a:r>
              <a:rPr lang="en-US" sz="1200" b="1" dirty="0">
                <a:solidFill>
                  <a:schemeClr val="accent6">
                    <a:lumMod val="20000"/>
                    <a:lumOff val="80000"/>
                  </a:schemeClr>
                </a:solidFill>
              </a:rPr>
              <a:t>Department of Industrial and Systems Engineering</a:t>
            </a:r>
          </a:p>
        </p:txBody>
      </p:sp>
      <p:sp>
        <p:nvSpPr>
          <p:cNvPr id="2" name="Rectangle 1"/>
          <p:cNvSpPr/>
          <p:nvPr/>
        </p:nvSpPr>
        <p:spPr>
          <a:xfrm>
            <a:off x="457200" y="1191949"/>
            <a:ext cx="8077200" cy="2726900"/>
          </a:xfrm>
          <a:prstGeom prst="rect">
            <a:avLst/>
          </a:prstGeom>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Starr, M K and Miller</a:t>
            </a:r>
            <a:r>
              <a:rPr lang="en-US" sz="2000" b="1" dirty="0" smtClean="0">
                <a:ea typeface="Calibri" panose="020F0502020204030204" pitchFamily="34" charset="0"/>
                <a:cs typeface="Times New Roman" panose="02020603050405020304" pitchFamily="18" charset="0"/>
              </a:rPr>
              <a:t>, D </a:t>
            </a:r>
            <a:r>
              <a:rPr lang="en-US" sz="2000" b="1" dirty="0">
                <a:ea typeface="Calibri" panose="020F0502020204030204" pitchFamily="34" charset="0"/>
                <a:cs typeface="Times New Roman" panose="02020603050405020304" pitchFamily="18" charset="0"/>
              </a:rPr>
              <a:t>W, Inventory Control: Theory and Practice, Prentice Hall</a:t>
            </a:r>
            <a:r>
              <a:rPr lang="en-US" sz="2000" b="1"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000" b="1" dirty="0" err="1">
                <a:ea typeface="Calibri" panose="020F0502020204030204" pitchFamily="34" charset="0"/>
                <a:cs typeface="Times New Roman" panose="02020603050405020304" pitchFamily="18" charset="0"/>
              </a:rPr>
              <a:t>Tersine</a:t>
            </a:r>
            <a:r>
              <a:rPr lang="en-US" sz="2000" b="1" dirty="0">
                <a:ea typeface="Calibri" panose="020F0502020204030204" pitchFamily="34" charset="0"/>
                <a:cs typeface="Times New Roman" panose="02020603050405020304" pitchFamily="18" charset="0"/>
              </a:rPr>
              <a:t>, R J, Principles of Inventory and Materials Management, PTR Prentice Hall. </a:t>
            </a:r>
            <a:endParaRPr lang="en-US" sz="2000" b="1" dirty="0" smtClean="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Silver, E A, </a:t>
            </a:r>
            <a:r>
              <a:rPr lang="en-US" sz="2000" b="1" dirty="0" err="1">
                <a:ea typeface="Calibri" panose="020F0502020204030204" pitchFamily="34" charset="0"/>
                <a:cs typeface="Times New Roman" panose="02020603050405020304" pitchFamily="18" charset="0"/>
              </a:rPr>
              <a:t>Pyke</a:t>
            </a:r>
            <a:r>
              <a:rPr lang="en-US" sz="2000" b="1" dirty="0">
                <a:ea typeface="Calibri" panose="020F0502020204030204" pitchFamily="34" charset="0"/>
                <a:cs typeface="Times New Roman" panose="02020603050405020304" pitchFamily="18" charset="0"/>
              </a:rPr>
              <a:t>, D F and Peterson, R, Inventory Management and Production Planning and Scheduling, John Wiley.</a:t>
            </a:r>
            <a:endParaRPr lang="en-US" sz="20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21063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71</a:t>
            </a:fld>
            <a:endParaRPr lang="en-US"/>
          </a:p>
        </p:txBody>
      </p:sp>
      <p:sp>
        <p:nvSpPr>
          <p:cNvPr id="3" name="Rectangle 2"/>
          <p:cNvSpPr/>
          <p:nvPr/>
        </p:nvSpPr>
        <p:spPr>
          <a:xfrm>
            <a:off x="1600200" y="1428752"/>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cxnSp>
        <p:nvCxnSpPr>
          <p:cNvPr id="8" name="Straight Connector 7"/>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274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Possible Decision </a:t>
            </a:r>
            <a:r>
              <a:rPr lang="en-US" sz="2800" b="1" dirty="0">
                <a:solidFill>
                  <a:srgbClr val="C0504D"/>
                </a:solidFill>
                <a:latin typeface="Century Gothic" pitchFamily="34" charset="0"/>
                <a:cs typeface="Arial" pitchFamily="34" charset="0"/>
              </a:rPr>
              <a:t>C</a:t>
            </a:r>
            <a:r>
              <a:rPr lang="en-US" sz="2800" b="1" dirty="0" smtClean="0">
                <a:solidFill>
                  <a:srgbClr val="C0504D"/>
                </a:solidFill>
                <a:latin typeface="Century Gothic" pitchFamily="34" charset="0"/>
                <a:cs typeface="Arial" pitchFamily="34" charset="0"/>
              </a:rPr>
              <a:t>riteria</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228600" y="971550"/>
            <a:ext cx="87630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There are three decision criteria recommended. You may </a:t>
            </a:r>
            <a:r>
              <a:rPr lang="en-US" sz="2000" dirty="0" smtClean="0"/>
              <a:t>select any one </a:t>
            </a:r>
            <a:r>
              <a:rPr lang="en-US" sz="2000" dirty="0"/>
              <a:t>of these criteria for solving the problem.</a:t>
            </a:r>
          </a:p>
          <a:p>
            <a:pPr algn="just"/>
            <a:endParaRPr lang="en-US" sz="2000" dirty="0" smtClean="0"/>
          </a:p>
          <a:p>
            <a:pPr marL="342900" indent="-342900" algn="just">
              <a:buFont typeface="Arial" panose="020B0604020202020204" pitchFamily="34" charset="0"/>
              <a:buChar char="•"/>
            </a:pPr>
            <a:r>
              <a:rPr lang="en-US" sz="2000" dirty="0" smtClean="0"/>
              <a:t>The Decision Criteria are as follows:</a:t>
            </a:r>
          </a:p>
          <a:p>
            <a:pPr marL="342900" indent="-342900" algn="just">
              <a:buFont typeface="Arial" panose="020B0604020202020204" pitchFamily="34" charset="0"/>
              <a:buChar char="•"/>
            </a:pPr>
            <a:endParaRPr lang="en-US" sz="2000" dirty="0" smtClean="0"/>
          </a:p>
          <a:p>
            <a:pPr marL="342900" indent="-342900" algn="just"/>
            <a:r>
              <a:rPr lang="en-US" sz="2000" dirty="0" smtClean="0"/>
              <a:t>	(</a:t>
            </a:r>
            <a:r>
              <a:rPr lang="en-US" sz="2000" dirty="0" err="1" smtClean="0"/>
              <a:t>i</a:t>
            </a:r>
            <a:r>
              <a:rPr lang="en-US" sz="2000" dirty="0" smtClean="0"/>
              <a:t>) </a:t>
            </a:r>
            <a:r>
              <a:rPr lang="en-US" sz="2000" b="1" dirty="0" err="1" smtClean="0"/>
              <a:t>Minimax</a:t>
            </a:r>
            <a:r>
              <a:rPr lang="en-US" sz="2000" b="1" dirty="0" smtClean="0"/>
              <a:t> or Maximin criterion</a:t>
            </a:r>
            <a:r>
              <a:rPr lang="en-US" sz="2000" dirty="0" smtClean="0"/>
              <a:t>, proposed by Abraham Wald (Wald Criterion)</a:t>
            </a:r>
          </a:p>
          <a:p>
            <a:pPr marL="342900" indent="-342900" algn="just"/>
            <a:endParaRPr lang="en-US" sz="2000" dirty="0" smtClean="0"/>
          </a:p>
          <a:p>
            <a:pPr marL="571500" indent="-228600" algn="just"/>
            <a:r>
              <a:rPr lang="en-US" sz="2000" dirty="0" smtClean="0"/>
              <a:t>(ii) </a:t>
            </a:r>
            <a:r>
              <a:rPr lang="en-US" sz="2000" b="1" dirty="0" smtClean="0"/>
              <a:t>Regret criterion</a:t>
            </a:r>
            <a:r>
              <a:rPr lang="en-US" sz="2000" dirty="0" smtClean="0"/>
              <a:t>, proposed by Leonard Savage (</a:t>
            </a:r>
            <a:r>
              <a:rPr lang="en-US" sz="2000" dirty="0"/>
              <a:t>S</a:t>
            </a:r>
            <a:r>
              <a:rPr lang="en-US" sz="2000" dirty="0" smtClean="0"/>
              <a:t>avage Criterion)</a:t>
            </a:r>
          </a:p>
          <a:p>
            <a:pPr marL="571500" indent="-228600" algn="just"/>
            <a:endParaRPr lang="en-US" sz="2000" dirty="0" smtClean="0"/>
          </a:p>
          <a:p>
            <a:pPr marL="685800" indent="-342900" algn="just"/>
            <a:r>
              <a:rPr lang="en-US" sz="2000" dirty="0" smtClean="0"/>
              <a:t>(iii)</a:t>
            </a:r>
            <a:r>
              <a:rPr lang="en-US" sz="2000" b="1" dirty="0" smtClean="0"/>
              <a:t>Equal probability criterion</a:t>
            </a:r>
            <a:r>
              <a:rPr lang="en-US" sz="2000" dirty="0" smtClean="0"/>
              <a:t>, </a:t>
            </a:r>
            <a:r>
              <a:rPr lang="en-US" sz="2000" dirty="0"/>
              <a:t>proposed by </a:t>
            </a:r>
            <a:r>
              <a:rPr lang="en-US" sz="2000" dirty="0" smtClean="0"/>
              <a:t>Bayes and Laplace (Bayes Criterion)</a:t>
            </a:r>
          </a:p>
          <a:p>
            <a:pPr algn="just"/>
            <a:endParaRPr lang="en-US" sz="2000" dirty="0" smtClean="0"/>
          </a:p>
        </p:txBody>
      </p:sp>
    </p:spTree>
    <p:extLst>
      <p:ext uri="{BB962C8B-B14F-4D97-AF65-F5344CB8AC3E}">
        <p14:creationId xmlns:p14="http://schemas.microsoft.com/office/powerpoint/2010/main" val="633152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593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Wald Criterion: How to use?</a:t>
            </a:r>
            <a:endParaRPr lang="en-US" sz="24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457200" y="1239381"/>
            <a:ext cx="8229601"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First, create a ‘payoff matrix’ or ‘outcome matrix’ for the given problem (follow the procedure described in Week-3 lectures).</a:t>
            </a:r>
          </a:p>
          <a:p>
            <a:pPr algn="just"/>
            <a:endParaRPr lang="en-US" sz="2000" dirty="0" smtClean="0"/>
          </a:p>
          <a:p>
            <a:pPr marL="342900" indent="-342900" algn="just">
              <a:buFont typeface="Arial" panose="020B0604020202020204" pitchFamily="34" charset="0"/>
              <a:buChar char="•"/>
            </a:pPr>
            <a:r>
              <a:rPr lang="en-US" sz="2000" dirty="0" smtClean="0"/>
              <a:t>For each possible order strategy, select the ‘worst’ outcome or payoff. If the payoffs are in terms of ‘profit’, the worst is the minimum value. If the payoffs are in terms of ‘cost’, the worst is the maximum value.</a:t>
            </a:r>
          </a:p>
          <a:p>
            <a:pPr algn="just"/>
            <a:endParaRPr lang="en-US" sz="2000" dirty="0"/>
          </a:p>
        </p:txBody>
      </p:sp>
    </p:spTree>
    <p:extLst>
      <p:ext uri="{BB962C8B-B14F-4D97-AF65-F5344CB8AC3E}">
        <p14:creationId xmlns:p14="http://schemas.microsoft.com/office/powerpoint/2010/main" val="3583575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4193</TotalTime>
  <Words>3975</Words>
  <Application>Microsoft Office PowerPoint</Application>
  <PresentationFormat>On-screen Show (16:9)</PresentationFormat>
  <Paragraphs>764</Paragraphs>
  <Slides>71</Slides>
  <Notes>62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Cambria Math</vt:lpstr>
      <vt:lpstr>Century Gothic</vt:lpstr>
      <vt:lpstr>Times New Roman</vt:lpstr>
      <vt:lpstr>Wingdings</vt:lpstr>
      <vt:lpstr>Office Theme</vt:lpstr>
      <vt:lpstr>PowerPoint Presentation</vt:lpstr>
      <vt:lpstr>Sub Topics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VGSOM</cp:lastModifiedBy>
  <cp:revision>403</cp:revision>
  <dcterms:created xsi:type="dcterms:W3CDTF">2016-12-13T07:50:37Z</dcterms:created>
  <dcterms:modified xsi:type="dcterms:W3CDTF">2022-01-03T09:44:38Z</dcterms:modified>
</cp:coreProperties>
</file>