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8" r:id="rId3"/>
    <p:sldId id="289" r:id="rId4"/>
    <p:sldId id="290" r:id="rId5"/>
    <p:sldId id="294" r:id="rId6"/>
    <p:sldId id="292" r:id="rId7"/>
    <p:sldId id="293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4660"/>
  </p:normalViewPr>
  <p:slideViewPr>
    <p:cSldViewPr snapToGrid="0">
      <p:cViewPr varScale="1">
        <p:scale>
          <a:sx n="81" d="100"/>
          <a:sy n="81" d="100"/>
        </p:scale>
        <p:origin x="81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C0DD-B844-446B-A7C2-6ED7E8695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B2251-2F17-4CC1-B052-AB0258905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D1BF7-0EBD-47C2-BC2F-A533DB2E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E792-8450-4BB2-A684-99D380DCC05E}" type="datetimeFigureOut">
              <a:rPr lang="en-IN" smtClean="0"/>
              <a:t>16-03-2022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AEE67-B281-4F11-B6BD-C2C0FFAF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72178-2303-4024-A187-C41F10CFD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53AF-801E-4E5B-9D5D-7E9AE0E221B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296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B774-5A8E-48B9-B83B-A00ECA45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13E64-5FBF-407F-BA5E-9C0331846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5F5F0-C57C-4DE3-803F-5191B943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E792-8450-4BB2-A684-99D380DCC05E}" type="datetimeFigureOut">
              <a:rPr lang="en-IN" smtClean="0"/>
              <a:t>16-03-2022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EC63E-A9B6-4361-B62F-5F4EFB1AA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2297E-7935-4695-86A8-E9DE5BE7A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53AF-801E-4E5B-9D5D-7E9AE0E221B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449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8B0EA3-4F79-4FAC-B89F-CED1D018C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07791-039E-48CC-AF2D-D1DAFAB46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91005-9074-47E2-90A7-F14E9F2B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E792-8450-4BB2-A684-99D380DCC05E}" type="datetimeFigureOut">
              <a:rPr lang="en-IN" smtClean="0"/>
              <a:t>16-03-2022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F2067-4900-439D-99B4-C3B4801D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C0EE4-B611-4BAE-AC1A-4F5FE588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53AF-801E-4E5B-9D5D-7E9AE0E221B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814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FC41-E5B5-44BE-A3D5-F5EF57424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F7C72-A9FF-4954-9C58-CEEC07CAB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1ACE6-232A-4A6A-A4DC-825A0849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E792-8450-4BB2-A684-99D380DCC05E}" type="datetimeFigureOut">
              <a:rPr lang="en-IN" smtClean="0"/>
              <a:t>16-03-2022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EA753-58CF-43A0-9300-139258EF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68D3E-4D83-4CFB-A1F6-2846F955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53AF-801E-4E5B-9D5D-7E9AE0E221B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252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CF247-B184-4788-94BF-F363E4235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E59D0-E1E7-43D5-9BB4-F34BC8345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BDB16-1E49-437C-BAB8-31396EE3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E792-8450-4BB2-A684-99D380DCC05E}" type="datetimeFigureOut">
              <a:rPr lang="en-IN" smtClean="0"/>
              <a:t>16-03-2022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3F6FB-0A3A-4ADC-A32D-8D8C6CF2E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237C9-B817-43A8-8B94-07685FCD8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53AF-801E-4E5B-9D5D-7E9AE0E221B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98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397F-C0C0-4840-9CFE-F631E900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4AF83-522B-4CC1-AD59-E0CF3A7B5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BE78E-534A-4983-97A8-B35EBEBB2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978C9-5323-4A31-9C92-83DE097FF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E792-8450-4BB2-A684-99D380DCC05E}" type="datetimeFigureOut">
              <a:rPr lang="en-IN" smtClean="0"/>
              <a:t>16-03-2022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94437-FB9C-4BDC-9C9B-784D95C4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E73A9-249D-4621-8661-D28E1875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53AF-801E-4E5B-9D5D-7E9AE0E221B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882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128B-6B04-4B22-8E31-4BC69E41A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E12A2-9C21-4755-A026-26A4A6370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13F76-C849-4811-A739-2586C34EA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CE653-93B7-4589-A5B6-B357F49B6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953CF4-B0CD-4DF3-A63B-27F99ACF8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49F8B5-5ADA-49AD-AE7A-75699D616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E792-8450-4BB2-A684-99D380DCC05E}" type="datetimeFigureOut">
              <a:rPr lang="en-IN" smtClean="0"/>
              <a:t>16-03-2022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8E054-41B8-4D40-8428-743EEE2A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4DE3BF-4B86-47FA-99E1-5CD44D79B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53AF-801E-4E5B-9D5D-7E9AE0E221B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03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1AFC-3253-4E86-B6DE-E7FAF243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C376F0-B5A1-4D1B-9363-1F64FCC1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E792-8450-4BB2-A684-99D380DCC05E}" type="datetimeFigureOut">
              <a:rPr lang="en-IN" smtClean="0"/>
              <a:t>16-03-2022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75D73-A530-40CA-8F2E-0BA5CE95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EAF1B-8B77-4789-A877-02A04BA2E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53AF-801E-4E5B-9D5D-7E9AE0E221B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446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8DF49-22C4-4DC7-A387-197CC6C0C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E792-8450-4BB2-A684-99D380DCC05E}" type="datetimeFigureOut">
              <a:rPr lang="en-IN" smtClean="0"/>
              <a:t>16-03-2022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E3AE0A-F6B4-47BB-9173-4A14A5BB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FCD3B-7379-44AB-BB38-C25B26B3B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53AF-801E-4E5B-9D5D-7E9AE0E221B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204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09B2B-E462-4840-BAE3-748E5026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A3FA7-2494-41A2-8EC6-A5FAF523E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C07F6-A454-4707-9E23-4EB80EB42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24A4D-3422-498D-BABC-775CA9D9F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E792-8450-4BB2-A684-99D380DCC05E}" type="datetimeFigureOut">
              <a:rPr lang="en-IN" smtClean="0"/>
              <a:t>16-03-2022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99FD8-DFBC-48BC-A8BC-A21E2EF3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A0964-F72A-4FB8-96B8-170DB486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53AF-801E-4E5B-9D5D-7E9AE0E221B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216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CC09-69B9-42C9-B2AA-FA2E23B0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3C936C-E326-4285-B12D-E513E7D3A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CCC4-46D8-4FD4-A39E-7D38F5ACC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8F66D-BE93-420A-8491-F90C07CE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E792-8450-4BB2-A684-99D380DCC05E}" type="datetimeFigureOut">
              <a:rPr lang="en-IN" smtClean="0"/>
              <a:t>16-03-2022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3091B-14CD-4659-83F2-167EDF337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91EAE-5C20-484C-8E9B-1E05862C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53AF-801E-4E5B-9D5D-7E9AE0E221B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765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DE173-3D3B-439E-9F08-72A1F6486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90DE1-C146-46E8-A938-ABF701E10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E576F-BAF4-4191-BB12-689D191A1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3E792-8450-4BB2-A684-99D380DCC05E}" type="datetimeFigureOut">
              <a:rPr lang="en-IN" smtClean="0"/>
              <a:t>16-03-2022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2B06A-2AEE-44DA-81EB-933E4120B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DA110-B0DE-4510-B1D1-10729A836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253AF-801E-4E5B-9D5D-7E9AE0E221B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126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aculty.math.illinois.edu/~mlavrov/slides/482-spring-2020/slides35.pdf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F9745-C98B-47CC-ACA4-C1B12A3CF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26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The Travelling Salesman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40E99-1D1D-462D-88E4-C42E645FE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441541"/>
            <a:ext cx="4271129" cy="2752627"/>
          </a:xfrm>
        </p:spPr>
        <p:txBody>
          <a:bodyPr/>
          <a:lstStyle/>
          <a:p>
            <a:r>
              <a:rPr lang="en-IN" dirty="0"/>
              <a:t>N-cities exist and a person (salesman) has to travel to all of these cities.</a:t>
            </a:r>
          </a:p>
          <a:p>
            <a:r>
              <a:rPr lang="en-IN" dirty="0"/>
              <a:t>The salesman (traveller) is not allowed to visit any city more than once.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B336DE-7C22-480A-B276-1A191EE2A0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8" t="8193" r="9070" b="3476"/>
          <a:stretch/>
        </p:blipFill>
        <p:spPr>
          <a:xfrm>
            <a:off x="6096000" y="1018096"/>
            <a:ext cx="5462048" cy="565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34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DBC91E-F5BC-4D7B-8B66-4E336669D58A}"/>
              </a:ext>
            </a:extLst>
          </p:cNvPr>
          <p:cNvSpPr txBox="1"/>
          <p:nvPr/>
        </p:nvSpPr>
        <p:spPr>
          <a:xfrm>
            <a:off x="381000" y="308313"/>
            <a:ext cx="45910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import pandas as pd</a:t>
            </a:r>
          </a:p>
          <a:p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import numpy as np</a:t>
            </a:r>
          </a:p>
          <a:p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import matplotlib.pylab as plt</a:t>
            </a:r>
          </a:p>
          <a:p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import seaborn as sns</a:t>
            </a:r>
          </a:p>
          <a:p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import pulp as p</a:t>
            </a:r>
          </a:p>
          <a:p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import random</a:t>
            </a:r>
          </a:p>
          <a:p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from itertools import combinations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BD9C7B-38B1-43F1-BA6A-D65F01332F6E}"/>
              </a:ext>
            </a:extLst>
          </p:cNvPr>
          <p:cNvSpPr txBox="1"/>
          <p:nvPr/>
        </p:nvSpPr>
        <p:spPr>
          <a:xfrm>
            <a:off x="2047875" y="2895600"/>
            <a:ext cx="1014412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 Depot has both vehicles as well as resources</a:t>
            </a:r>
          </a:p>
          <a:p>
            <a:r>
              <a:rPr lang="en-I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 Get the Input</a:t>
            </a:r>
          </a:p>
          <a:p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Nodes=pd.read_excel("DataFile.xlsx","Nodes &amp; Quantities",index_col=0)</a:t>
            </a:r>
          </a:p>
          <a:p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num_of_Nodes=Nodes.shape[0]</a:t>
            </a:r>
          </a:p>
          <a:p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num_of_Nodes=int(input("Enter the number of Nodes to consider which must be less than "+str(num_of_Nodes)+" :  "))</a:t>
            </a:r>
          </a:p>
          <a:p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print()</a:t>
            </a:r>
          </a:p>
          <a:p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K=int(input("Enter the number of vehicles available:  "))</a:t>
            </a:r>
          </a:p>
          <a:p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print()</a:t>
            </a:r>
          </a:p>
          <a:p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Q=int(input("Enter the capacity of each vehicle:  "))</a:t>
            </a:r>
          </a:p>
          <a:p>
            <a:b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Distances=pd.read_excel("DataFile.xlsx","Distance Matrix",index_col=0)</a:t>
            </a:r>
          </a:p>
        </p:txBody>
      </p:sp>
    </p:spTree>
    <p:extLst>
      <p:ext uri="{BB962C8B-B14F-4D97-AF65-F5344CB8AC3E}">
        <p14:creationId xmlns:p14="http://schemas.microsoft.com/office/powerpoint/2010/main" val="1091833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0A022C-49F5-40A8-BC81-03711050D4A8}"/>
              </a:ext>
            </a:extLst>
          </p:cNvPr>
          <p:cNvSpPr txBox="1"/>
          <p:nvPr/>
        </p:nvSpPr>
        <p:spPr>
          <a:xfrm>
            <a:off x="1200150" y="1443841"/>
            <a:ext cx="104394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plt.figure(figsize=(7,7))</a:t>
            </a:r>
          </a:p>
          <a:p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 i, row in Nodes.iterrows():</a:t>
            </a:r>
          </a:p>
          <a:p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if i==num_of_Nodes:</a:t>
            </a:r>
          </a:p>
          <a:p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break</a:t>
            </a:r>
          </a:p>
          <a:p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if i==0:</a:t>
            </a:r>
          </a:p>
          <a:p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plt.scatter(row["Longitude"],row["Latitude"], c='r',marker='s')</a:t>
            </a:r>
          </a:p>
          <a:p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plt.text( row["Longitude"] + 0.33, row["Latitude"] + 0.33, "Depot")</a:t>
            </a:r>
          </a:p>
          <a:p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else:</a:t>
            </a:r>
          </a:p>
          <a:p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plt.scatter(row["Longitude"], row["Latitude"], c='black')</a:t>
            </a:r>
          </a:p>
          <a:p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plt.text(row["Longitude"] + 0.33, row["Latitude"] + 0.33, i)</a:t>
            </a:r>
          </a:p>
          <a:p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plt.title('Depot[RED] -&amp;- Relief Centres[BLACK]')</a:t>
            </a:r>
          </a:p>
          <a:p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plt.ylabel("Latitude")</a:t>
            </a:r>
          </a:p>
          <a:p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plt.xlabel("Longitude")</a:t>
            </a:r>
          </a:p>
          <a:p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plt.show()</a:t>
            </a:r>
          </a:p>
        </p:txBody>
      </p:sp>
    </p:spTree>
    <p:extLst>
      <p:ext uri="{BB962C8B-B14F-4D97-AF65-F5344CB8AC3E}">
        <p14:creationId xmlns:p14="http://schemas.microsoft.com/office/powerpoint/2010/main" val="4151800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659D3C-DF97-437E-A45B-4F37BA5F4320}"/>
              </a:ext>
            </a:extLst>
          </p:cNvPr>
          <p:cNvSpPr txBox="1"/>
          <p:nvPr/>
        </p:nvSpPr>
        <p:spPr>
          <a:xfrm>
            <a:off x="466725" y="1074509"/>
            <a:ext cx="1157287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 Set the problem</a:t>
            </a:r>
          </a:p>
          <a:p>
            <a:r>
              <a:rPr lang="en-IN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prob=p.LpProblem("VRP_Homogeneous_Vehicles_Single_Depot",p.LpMinimize)</a:t>
            </a:r>
          </a:p>
          <a:p>
            <a:br>
              <a:rPr lang="en-IN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 Decision Variables</a:t>
            </a:r>
          </a:p>
          <a:p>
            <a:r>
              <a:rPr lang="en-I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 Iff Arc joining i &amp; j is included within the solution</a:t>
            </a:r>
          </a:p>
          <a:p>
            <a:r>
              <a:rPr lang="en-IN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x=p.LpVariable.dicts('x',((i,j) for i in range(num_of_Nodes) for j in range(num_of_Nodes)),cat='Binary')</a:t>
            </a:r>
          </a:p>
          <a:p>
            <a:br>
              <a:rPr lang="en-IN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 Amount of delivery load across Arc(i,j)</a:t>
            </a:r>
          </a:p>
          <a:p>
            <a:r>
              <a:rPr lang="en-IN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D=p.LpVariable.dicts('D',((i,j) for i in range(num_of_Nodes) for j in range(num_of_Nodes)),lowBound=0)</a:t>
            </a:r>
          </a:p>
          <a:p>
            <a:br>
              <a:rPr lang="en-IN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 Set Objective Function</a:t>
            </a:r>
          </a:p>
          <a:p>
            <a:r>
              <a:rPr lang="en-IN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prob+=p.lpSum(Distances.iloc[i,j]*x[i,j] for i in range(num_of_Nodes) for j in range(num_of_Nodes))</a:t>
            </a:r>
          </a:p>
        </p:txBody>
      </p:sp>
    </p:spTree>
    <p:extLst>
      <p:ext uri="{BB962C8B-B14F-4D97-AF65-F5344CB8AC3E}">
        <p14:creationId xmlns:p14="http://schemas.microsoft.com/office/powerpoint/2010/main" val="2399358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F2B6E1-B691-4080-8D3D-94E510B993C3}"/>
              </a:ext>
            </a:extLst>
          </p:cNvPr>
          <p:cNvSpPr txBox="1"/>
          <p:nvPr/>
        </p:nvSpPr>
        <p:spPr>
          <a:xfrm>
            <a:off x="0" y="0"/>
            <a:ext cx="12192000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 Set Constraints</a:t>
            </a:r>
          </a:p>
          <a:p>
            <a:endParaRPr lang="en-US" sz="20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 Ensuring only 1 outgoing path is available from the Nodes other than the Depot</a:t>
            </a:r>
          </a:p>
          <a:p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 i in range(1,num_of_Nodes):</a:t>
            </a:r>
          </a:p>
          <a:p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prob+=p.lpSum(x[i,j] for j in range(num_of_Nodes))==1</a:t>
            </a:r>
          </a:p>
          <a:p>
            <a:b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 Ensuring at most K outgoing paths are available at the Depot</a:t>
            </a:r>
          </a:p>
          <a:p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prob+=p.lpSum(x[0,j] for j in range(1,num_of_Nodes))&lt;=K</a:t>
            </a:r>
          </a:p>
          <a:p>
            <a:b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 Ensuring equal number of Incoming and Outgoing paths are available from all Nodes</a:t>
            </a:r>
          </a:p>
          <a:p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 i in range(num_of_Nodes):</a:t>
            </a:r>
          </a:p>
          <a:p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prob+=p.lpSum(x[i,j] for j in range(num_of_Nodes))==p.lpSum(x[j,i] for j in range(num_of_Nodes))</a:t>
            </a:r>
          </a:p>
          <a:p>
            <a:b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 Delivery Constraints</a:t>
            </a:r>
          </a:p>
          <a:p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 i in range(1,num_of_Nodes):</a:t>
            </a:r>
          </a:p>
          <a:p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prob+=p.lpSum(D[j,i]-D[i,j] for j in range(num_of_Nodes))==Nodes.iloc[i,2]</a:t>
            </a:r>
          </a:p>
          <a:p>
            <a:b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 Ensuring the vehicle capacity is never exceeded</a:t>
            </a:r>
          </a:p>
          <a:p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 i in range(num_of_Nodes):</a:t>
            </a:r>
          </a:p>
          <a:p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for j in range(num_of_Nodes):</a:t>
            </a:r>
          </a:p>
          <a:p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prob+=D[i,j]&lt;=Q*x[i,j]</a:t>
            </a:r>
          </a:p>
        </p:txBody>
      </p:sp>
    </p:spTree>
    <p:extLst>
      <p:ext uri="{BB962C8B-B14F-4D97-AF65-F5344CB8AC3E}">
        <p14:creationId xmlns:p14="http://schemas.microsoft.com/office/powerpoint/2010/main" val="2272138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1F7F6C-B2CC-466C-AF06-16EACBBAB5C9}"/>
              </a:ext>
            </a:extLst>
          </p:cNvPr>
          <p:cNvSpPr txBox="1"/>
          <p:nvPr/>
        </p:nvSpPr>
        <p:spPr>
          <a:xfrm>
            <a:off x="266700" y="13212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Solve the problem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status=prob.solve()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7B1A8-BCC8-4B6A-A8FE-CAF5D9E435F7}"/>
              </a:ext>
            </a:extLst>
          </p:cNvPr>
          <p:cNvSpPr txBox="1"/>
          <p:nvPr/>
        </p:nvSpPr>
        <p:spPr>
          <a:xfrm>
            <a:off x="628651" y="1774091"/>
            <a:ext cx="1129665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plt.figure(figsize=(9,9))</a:t>
            </a:r>
          </a:p>
          <a:p>
            <a:r>
              <a:rPr lang="en-IN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for i, row in Nodes.iterrows():</a:t>
            </a:r>
          </a:p>
          <a:p>
            <a:r>
              <a:rPr lang="en-IN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if i==num_of_Nodes:</a:t>
            </a:r>
          </a:p>
          <a:p>
            <a:r>
              <a:rPr lang="en-IN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    break</a:t>
            </a:r>
          </a:p>
          <a:p>
            <a:r>
              <a:rPr lang="en-IN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if i==0:</a:t>
            </a:r>
          </a:p>
          <a:p>
            <a:r>
              <a:rPr lang="en-IN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    plt.scatter(row["Longitude"],row["Latitude"], c='r',marker='s')</a:t>
            </a:r>
          </a:p>
          <a:p>
            <a:r>
              <a:rPr lang="en-IN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    plt.text( row["Longitude"] + 0.33, row["Latitude"] + 0.33, "Depot")</a:t>
            </a:r>
          </a:p>
          <a:p>
            <a:r>
              <a:rPr lang="en-IN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else:</a:t>
            </a:r>
          </a:p>
          <a:p>
            <a:r>
              <a:rPr lang="en-IN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    plt.scatter(row["Longitude"], row["Latitude"], c='black')</a:t>
            </a:r>
          </a:p>
          <a:p>
            <a:r>
              <a:rPr lang="en-IN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    plt.text(row["Longitude"] + 0.33, row["Latitude"] + 0.33, i)</a:t>
            </a:r>
          </a:p>
          <a:p>
            <a:r>
              <a:rPr lang="en-IN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plt.title('mVRPSDC Tours')</a:t>
            </a:r>
          </a:p>
          <a:p>
            <a:r>
              <a:rPr lang="en-IN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plt.ylabel("Latitude")</a:t>
            </a:r>
          </a:p>
          <a:p>
            <a:r>
              <a:rPr lang="en-IN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plt.xlabel("Longitude")</a:t>
            </a:r>
          </a:p>
        </p:txBody>
      </p:sp>
    </p:spTree>
    <p:extLst>
      <p:ext uri="{BB962C8B-B14F-4D97-AF65-F5344CB8AC3E}">
        <p14:creationId xmlns:p14="http://schemas.microsoft.com/office/powerpoint/2010/main" val="3183544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188773-5303-47F2-8147-294C6490B146}"/>
              </a:ext>
            </a:extLst>
          </p:cNvPr>
          <p:cNvSpPr txBox="1"/>
          <p:nvPr/>
        </p:nvSpPr>
        <p:spPr>
          <a:xfrm>
            <a:off x="571500" y="289679"/>
            <a:ext cx="108966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routes = [(i, j) for i in range(num_of_Nodes) for j in range(num_of_Nodes) if p.value(x[i,j])==1]</a:t>
            </a:r>
          </a:p>
          <a:p>
            <a:endParaRPr lang="en-IN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arrowprops = dict(arrowstyle='-&gt;', connectionstyle='arc3', edgecolor='blue’)</a:t>
            </a:r>
          </a:p>
          <a:p>
            <a:endParaRPr lang="en-IN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 i, j in routes:</a:t>
            </a:r>
          </a:p>
          <a:p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plt.annotate('', xy=[Nodes.iloc[j]["Longitude"], Nodes.iloc[j]["Latitude"]], xytext=[Nodes.iloc[i]["Longitude"], Nodes.iloc[i]["Latitude"]], arrowprops=arrowprops)</a:t>
            </a:r>
          </a:p>
          <a:p>
            <a:endParaRPr lang="en-IN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plt.show()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FCE31-DF96-4CED-A5E5-09D8970557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09" t="12500" r="28203" b="5833"/>
          <a:stretch/>
        </p:blipFill>
        <p:spPr>
          <a:xfrm>
            <a:off x="7664320" y="3038475"/>
            <a:ext cx="395618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F15161-FAC9-4DE0-9708-12F862BEBD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4" t="10278" r="8672" b="13611"/>
          <a:stretch/>
        </p:blipFill>
        <p:spPr>
          <a:xfrm>
            <a:off x="2781300" y="2944667"/>
            <a:ext cx="3956180" cy="391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7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21FE-86AA-4CD8-929F-47F676E9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671" y="836465"/>
            <a:ext cx="11039573" cy="315911"/>
          </a:xfrm>
        </p:spPr>
        <p:txBody>
          <a:bodyPr>
            <a:noAutofit/>
          </a:bodyPr>
          <a:lstStyle/>
          <a:p>
            <a:r>
              <a:rPr lang="en-IN" sz="2800" dirty="0"/>
              <a:t>The distance Matrix denoting the distances between any 2 cities is provided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E9142C-0B2C-4752-9C3D-0C344E1A65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8546"/>
            <a:ext cx="6598763" cy="4552694"/>
          </a:xfrm>
          <a:prstGeom prst="rect">
            <a:avLst/>
          </a:prstGeom>
        </p:spPr>
      </p:pic>
      <p:graphicFrame>
        <p:nvGraphicFramePr>
          <p:cNvPr id="6" name="Content Placeholder 8">
            <a:extLst>
              <a:ext uri="{FF2B5EF4-FFF2-40B4-BE49-F238E27FC236}">
                <a16:creationId xmlns:a16="http://schemas.microsoft.com/office/drawing/2014/main" id="{452DCD53-DC80-4DB5-A7CE-FA534225BF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4286207"/>
              </p:ext>
            </p:extLst>
          </p:nvPr>
        </p:nvGraphicFramePr>
        <p:xfrm>
          <a:off x="6598763" y="1758546"/>
          <a:ext cx="5593245" cy="45526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2883">
                  <a:extLst>
                    <a:ext uri="{9D8B030D-6E8A-4147-A177-3AD203B41FA5}">
                      <a16:colId xmlns:a16="http://schemas.microsoft.com/office/drawing/2014/main" val="1563278976"/>
                    </a:ext>
                  </a:extLst>
                </a:gridCol>
                <a:gridCol w="372883">
                  <a:extLst>
                    <a:ext uri="{9D8B030D-6E8A-4147-A177-3AD203B41FA5}">
                      <a16:colId xmlns:a16="http://schemas.microsoft.com/office/drawing/2014/main" val="1736142633"/>
                    </a:ext>
                  </a:extLst>
                </a:gridCol>
                <a:gridCol w="372883">
                  <a:extLst>
                    <a:ext uri="{9D8B030D-6E8A-4147-A177-3AD203B41FA5}">
                      <a16:colId xmlns:a16="http://schemas.microsoft.com/office/drawing/2014/main" val="2147497567"/>
                    </a:ext>
                  </a:extLst>
                </a:gridCol>
                <a:gridCol w="372883">
                  <a:extLst>
                    <a:ext uri="{9D8B030D-6E8A-4147-A177-3AD203B41FA5}">
                      <a16:colId xmlns:a16="http://schemas.microsoft.com/office/drawing/2014/main" val="3421116344"/>
                    </a:ext>
                  </a:extLst>
                </a:gridCol>
                <a:gridCol w="372883">
                  <a:extLst>
                    <a:ext uri="{9D8B030D-6E8A-4147-A177-3AD203B41FA5}">
                      <a16:colId xmlns:a16="http://schemas.microsoft.com/office/drawing/2014/main" val="926663802"/>
                    </a:ext>
                  </a:extLst>
                </a:gridCol>
                <a:gridCol w="372883">
                  <a:extLst>
                    <a:ext uri="{9D8B030D-6E8A-4147-A177-3AD203B41FA5}">
                      <a16:colId xmlns:a16="http://schemas.microsoft.com/office/drawing/2014/main" val="1815483762"/>
                    </a:ext>
                  </a:extLst>
                </a:gridCol>
                <a:gridCol w="372883">
                  <a:extLst>
                    <a:ext uri="{9D8B030D-6E8A-4147-A177-3AD203B41FA5}">
                      <a16:colId xmlns:a16="http://schemas.microsoft.com/office/drawing/2014/main" val="4154989142"/>
                    </a:ext>
                  </a:extLst>
                </a:gridCol>
                <a:gridCol w="372883">
                  <a:extLst>
                    <a:ext uri="{9D8B030D-6E8A-4147-A177-3AD203B41FA5}">
                      <a16:colId xmlns:a16="http://schemas.microsoft.com/office/drawing/2014/main" val="2371742827"/>
                    </a:ext>
                  </a:extLst>
                </a:gridCol>
                <a:gridCol w="372883">
                  <a:extLst>
                    <a:ext uri="{9D8B030D-6E8A-4147-A177-3AD203B41FA5}">
                      <a16:colId xmlns:a16="http://schemas.microsoft.com/office/drawing/2014/main" val="687777069"/>
                    </a:ext>
                  </a:extLst>
                </a:gridCol>
                <a:gridCol w="372883">
                  <a:extLst>
                    <a:ext uri="{9D8B030D-6E8A-4147-A177-3AD203B41FA5}">
                      <a16:colId xmlns:a16="http://schemas.microsoft.com/office/drawing/2014/main" val="1035955736"/>
                    </a:ext>
                  </a:extLst>
                </a:gridCol>
                <a:gridCol w="372883">
                  <a:extLst>
                    <a:ext uri="{9D8B030D-6E8A-4147-A177-3AD203B41FA5}">
                      <a16:colId xmlns:a16="http://schemas.microsoft.com/office/drawing/2014/main" val="2210210227"/>
                    </a:ext>
                  </a:extLst>
                </a:gridCol>
                <a:gridCol w="372883">
                  <a:extLst>
                    <a:ext uri="{9D8B030D-6E8A-4147-A177-3AD203B41FA5}">
                      <a16:colId xmlns:a16="http://schemas.microsoft.com/office/drawing/2014/main" val="4174701480"/>
                    </a:ext>
                  </a:extLst>
                </a:gridCol>
                <a:gridCol w="372883">
                  <a:extLst>
                    <a:ext uri="{9D8B030D-6E8A-4147-A177-3AD203B41FA5}">
                      <a16:colId xmlns:a16="http://schemas.microsoft.com/office/drawing/2014/main" val="1735224960"/>
                    </a:ext>
                  </a:extLst>
                </a:gridCol>
                <a:gridCol w="372883">
                  <a:extLst>
                    <a:ext uri="{9D8B030D-6E8A-4147-A177-3AD203B41FA5}">
                      <a16:colId xmlns:a16="http://schemas.microsoft.com/office/drawing/2014/main" val="2573757401"/>
                    </a:ext>
                  </a:extLst>
                </a:gridCol>
                <a:gridCol w="372883">
                  <a:extLst>
                    <a:ext uri="{9D8B030D-6E8A-4147-A177-3AD203B41FA5}">
                      <a16:colId xmlns:a16="http://schemas.microsoft.com/office/drawing/2014/main" val="2811429044"/>
                    </a:ext>
                  </a:extLst>
                </a:gridCol>
              </a:tblGrid>
              <a:tr h="78494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Start Node -&gt;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8</a:t>
                      </a: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9</a:t>
                      </a: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10</a:t>
                      </a: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11</a:t>
                      </a: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13</a:t>
                      </a: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14</a:t>
                      </a:r>
                    </a:p>
                  </a:txBody>
                  <a:tcPr marL="5143" marR="5143" marT="5143" marB="0" anchor="b"/>
                </a:tc>
                <a:extLst>
                  <a:ext uri="{0D108BD9-81ED-4DB2-BD59-A6C34878D82A}">
                    <a16:rowId xmlns:a16="http://schemas.microsoft.com/office/drawing/2014/main" val="2497540101"/>
                  </a:ext>
                </a:extLst>
              </a:tr>
              <a:tr h="269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0.0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10.2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11.2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14.4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10.0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7.6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15.6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6.3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8.2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10.0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5.7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19.2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14.4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4.1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extLst>
                  <a:ext uri="{0D108BD9-81ED-4DB2-BD59-A6C34878D82A}">
                    <a16:rowId xmlns:a16="http://schemas.microsoft.com/office/drawing/2014/main" val="2536547033"/>
                  </a:ext>
                </a:extLst>
              </a:tr>
              <a:tr h="269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10.2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0.0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7.0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10.2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15.6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5.8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24.4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12.6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10.0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16.3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14.1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25.6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6.3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11.2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extLst>
                  <a:ext uri="{0D108BD9-81ED-4DB2-BD59-A6C34878D82A}">
                    <a16:rowId xmlns:a16="http://schemas.microsoft.com/office/drawing/2014/main" val="841762646"/>
                  </a:ext>
                </a:extLst>
              </a:tr>
              <a:tr h="269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11.2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7.0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0.0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3.6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11.2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3.6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21.2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16.3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15.3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12.1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16.6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29.7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13.2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14.2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extLst>
                  <a:ext uri="{0D108BD9-81ED-4DB2-BD59-A6C34878D82A}">
                    <a16:rowId xmlns:a16="http://schemas.microsoft.com/office/drawing/2014/main" val="3444196167"/>
                  </a:ext>
                </a:extLst>
              </a:tr>
              <a:tr h="269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14.4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10.2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3.6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0.0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12.2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7.1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22.4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19.8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18.9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13.2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20.0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33.2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16.0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17.7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extLst>
                  <a:ext uri="{0D108BD9-81ED-4DB2-BD59-A6C34878D82A}">
                    <a16:rowId xmlns:a16="http://schemas.microsoft.com/office/drawing/2014/main" val="636628664"/>
                  </a:ext>
                </a:extLst>
              </a:tr>
              <a:tr h="269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10.0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15.6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11.2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12.2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0.0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9.9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10.2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16.1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18.1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1.0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14.6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27.7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21.6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14.0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extLst>
                  <a:ext uri="{0D108BD9-81ED-4DB2-BD59-A6C34878D82A}">
                    <a16:rowId xmlns:a16="http://schemas.microsoft.com/office/drawing/2014/main" val="152597334"/>
                  </a:ext>
                </a:extLst>
              </a:tr>
              <a:tr h="269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7.6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5.8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3.6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7.1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9.9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0.0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19.2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12.7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12.1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10.6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13.0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26.2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12.1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10.6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extLst>
                  <a:ext uri="{0D108BD9-81ED-4DB2-BD59-A6C34878D82A}">
                    <a16:rowId xmlns:a16="http://schemas.microsoft.com/office/drawing/2014/main" val="2207271502"/>
                  </a:ext>
                </a:extLst>
              </a:tr>
              <a:tr h="269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15.6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24.4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21.2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22.4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10.2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19.2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0.0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19.7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23.3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9.2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17.1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27.1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29.7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18.4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extLst>
                  <a:ext uri="{0D108BD9-81ED-4DB2-BD59-A6C34878D82A}">
                    <a16:rowId xmlns:a16="http://schemas.microsoft.com/office/drawing/2014/main" val="2518938330"/>
                  </a:ext>
                </a:extLst>
              </a:tr>
              <a:tr h="269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8</a:t>
                      </a: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6.3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12.6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16.3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19.8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16.1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12.7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19.7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0.0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4.5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16.0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2.8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13.5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14.1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2.2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extLst>
                  <a:ext uri="{0D108BD9-81ED-4DB2-BD59-A6C34878D82A}">
                    <a16:rowId xmlns:a16="http://schemas.microsoft.com/office/drawing/2014/main" val="28964717"/>
                  </a:ext>
                </a:extLst>
              </a:tr>
              <a:tr h="269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9</a:t>
                      </a: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8.2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10.0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15.3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18.9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18.1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12.1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23.3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4.5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0.0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18.2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7.2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15.7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10.0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5.0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extLst>
                  <a:ext uri="{0D108BD9-81ED-4DB2-BD59-A6C34878D82A}">
                    <a16:rowId xmlns:a16="http://schemas.microsoft.com/office/drawing/2014/main" val="3326648982"/>
                  </a:ext>
                </a:extLst>
              </a:tr>
              <a:tr h="269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10</a:t>
                      </a: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10.0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16.3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12.1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13.2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1.0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10.6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9.2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16.0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18.2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0.0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14.3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27.3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22.2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14.0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extLst>
                  <a:ext uri="{0D108BD9-81ED-4DB2-BD59-A6C34878D82A}">
                    <a16:rowId xmlns:a16="http://schemas.microsoft.com/office/drawing/2014/main" val="1524852514"/>
                  </a:ext>
                </a:extLst>
              </a:tr>
              <a:tr h="269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5.7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14.1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16.6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20.0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14.6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13.0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17.1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2.8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7.2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14.3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0.0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13.6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16.5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3.0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extLst>
                  <a:ext uri="{0D108BD9-81ED-4DB2-BD59-A6C34878D82A}">
                    <a16:rowId xmlns:a16="http://schemas.microsoft.com/office/drawing/2014/main" val="3596516284"/>
                  </a:ext>
                </a:extLst>
              </a:tr>
              <a:tr h="269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19.2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25.6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29.7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33.2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27.7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26.2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27.1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13.5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15.7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27.3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13.6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0.0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25.0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15.6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extLst>
                  <a:ext uri="{0D108BD9-81ED-4DB2-BD59-A6C34878D82A}">
                    <a16:rowId xmlns:a16="http://schemas.microsoft.com/office/drawing/2014/main" val="3744541389"/>
                  </a:ext>
                </a:extLst>
              </a:tr>
              <a:tr h="269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14.4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6.3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13.2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16.0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21.6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12.1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29.7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14.1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10.0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22.2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16.5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25.0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0.0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13.6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extLst>
                  <a:ext uri="{0D108BD9-81ED-4DB2-BD59-A6C34878D82A}">
                    <a16:rowId xmlns:a16="http://schemas.microsoft.com/office/drawing/2014/main" val="2156066820"/>
                  </a:ext>
                </a:extLst>
              </a:tr>
              <a:tr h="269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4.1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11.2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14.2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17.7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14.0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10.6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18.4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2.2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5.0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14.0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3.0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15.6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13.6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Georgia" panose="02040502050405020303" pitchFamily="18" charset="0"/>
                        </a:rPr>
                        <a:t>0.0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143" marR="5143" marT="5143" marB="0" anchor="b"/>
                </a:tc>
                <a:extLst>
                  <a:ext uri="{0D108BD9-81ED-4DB2-BD59-A6C34878D82A}">
                    <a16:rowId xmlns:a16="http://schemas.microsoft.com/office/drawing/2014/main" val="90866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96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0AED-DA28-4827-9058-1CB2D33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70" y="167627"/>
            <a:ext cx="9521857" cy="483286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Formulating the Travelling Salesman Problem [TSP]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B15C0F-71F5-495D-AB97-D542DB5123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02" t="25154" r="15876" b="15601"/>
          <a:stretch/>
        </p:blipFill>
        <p:spPr>
          <a:xfrm>
            <a:off x="2070754" y="650913"/>
            <a:ext cx="8050491" cy="620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0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39D84-1C1E-4948-87A8-9A33C5927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4835951" cy="6740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import numpy as np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import matplotlib.pylab as plt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import seaborn as sns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import pulp as p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import random</a:t>
            </a:r>
          </a:p>
          <a:p>
            <a:pPr marL="0" indent="0">
              <a:buNone/>
            </a:pPr>
            <a:b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 Get the Node Locations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location=pd.read_excel("</a:t>
            </a:r>
            <a:r>
              <a:rPr lang="en-IN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DataFile.xlsx","Nodes",index_col</a:t>
            </a: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=0)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Y=location.columns.values[0]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X=location.columns.values[1]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n_point=len(location)</a:t>
            </a:r>
          </a:p>
          <a:p>
            <a:pPr marL="0" indent="0">
              <a:buNone/>
            </a:pPr>
            <a:b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 Get the Distance Matrix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data=pd.read_excel("DataFile.xlsx","Distance Matrix",index_col=0)</a:t>
            </a:r>
          </a:p>
          <a:p>
            <a:pPr marL="0" indent="0">
              <a:buNone/>
            </a:pPr>
            <a:b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 Vehicle Depot is assumed to be the first Node from where the Salesman starts the Journey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vehicle_depot=0</a:t>
            </a:r>
          </a:p>
          <a:p>
            <a:pPr marL="0" indent="0">
              <a:buNone/>
            </a:pPr>
            <a:b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 Check TSP state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plt.figure(figsize=(7,7))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1F0A1-8AF4-4B9F-B6E8-38BE0420F36D}"/>
              </a:ext>
            </a:extLst>
          </p:cNvPr>
          <p:cNvSpPr txBox="1"/>
          <p:nvPr/>
        </p:nvSpPr>
        <p:spPr>
          <a:xfrm>
            <a:off x="5335571" y="0"/>
            <a:ext cx="6860357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 Draw the problem state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 i, row in location.iterrows():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if i == vehicle_depot: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plt.scatter(row[X], row[Y], c='r')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plt.text(row[X] + 0.33, row[Y] + 0.33, 'eV_Depot')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else: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plt.scatter(row[X], row[Y], c='black')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plt.text(row[X] + 0.33, row[Y] + 0.33, f'{i}')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plt.title('Node Points: id')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plt.xlabel(X)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plt.ylabel(Y)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plt.show()</a:t>
            </a:r>
          </a:p>
          <a:p>
            <a:pPr marL="0" indent="0">
              <a:buNone/>
            </a:pPr>
            <a:b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 Set the problem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prob=p.LpProblem("</a:t>
            </a:r>
            <a:r>
              <a:rPr lang="en-IN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MIP_TSP_Minimize_Small",p.LpMinimize</a:t>
            </a: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 Set Variables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x=p.LpVariable.dicts('x',((i,j) for i in range(n_point) for j in range(n_point)),lowBound=0,upBound=1,cat='Binary')</a:t>
            </a:r>
          </a:p>
          <a:p>
            <a:pPr marL="0" indent="0">
              <a:buNone/>
            </a:pPr>
            <a:b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 Set Objective Function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prob+=p.lpSum(data.iloc[i,j]*x[i,j] for i in range(n_point) for j in range(n_point))</a:t>
            </a:r>
          </a:p>
          <a:p>
            <a:pPr marL="0" indent="0">
              <a:buNone/>
            </a:pPr>
            <a:b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 Set Constraints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 i in range(n_point):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prob+=x[i,i]==0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prob+=p.lpSum(x[i,j] for j in range(n_point))==1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prob+=p.lpSum(x[j,i] for j in range(n_point))==1</a:t>
            </a:r>
          </a:p>
          <a:p>
            <a:pPr marL="0" indent="0">
              <a:buNone/>
            </a:pPr>
            <a:b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 Solve the problem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status=prob.solve()</a:t>
            </a:r>
          </a:p>
        </p:txBody>
      </p:sp>
    </p:spTree>
    <p:extLst>
      <p:ext uri="{BB962C8B-B14F-4D97-AF65-F5344CB8AC3E}">
        <p14:creationId xmlns:p14="http://schemas.microsoft.com/office/powerpoint/2010/main" val="68290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6FAFC3-479F-43DD-963B-AB58CB705AC4}"/>
              </a:ext>
            </a:extLst>
          </p:cNvPr>
          <p:cNvSpPr txBox="1"/>
          <p:nvPr/>
        </p:nvSpPr>
        <p:spPr>
          <a:xfrm>
            <a:off x="358219" y="2300140"/>
            <a:ext cx="4147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#Extracting the Final Path</a:t>
            </a:r>
            <a:br>
              <a:rPr lang="en-I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 v in prob.variables():</a:t>
            </a:r>
          </a:p>
          <a:p>
            <a:pPr marL="0" indent="0">
              <a:buNone/>
            </a:pP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z=v.varValue</a:t>
            </a:r>
          </a:p>
          <a:p>
            <a:pPr marL="0" indent="0">
              <a:buNone/>
            </a:pP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if z==1:</a:t>
            </a:r>
          </a:p>
          <a:p>
            <a:pPr marL="0" indent="0">
              <a:buNone/>
            </a:pP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print(v.name, "=", v.varValue)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9F675-3AB7-4C08-BAB9-03510463A25C}"/>
              </a:ext>
            </a:extLst>
          </p:cNvPr>
          <p:cNvSpPr txBox="1"/>
          <p:nvPr/>
        </p:nvSpPr>
        <p:spPr>
          <a:xfrm>
            <a:off x="5147035" y="0"/>
            <a:ext cx="717379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 Draw the optimal route</a:t>
            </a:r>
            <a:br>
              <a:rPr lang="en-IN" sz="18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endParaRPr lang="en-IN" sz="18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plt.figure(figsize=(9,9))</a:t>
            </a:r>
          </a:p>
          <a:p>
            <a:pPr marL="0" indent="0">
              <a:buNone/>
            </a:pPr>
            <a:br>
              <a:rPr lang="en-IN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 i, row in location.iterrows():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if i == vehicle_depot: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plt.scatter(row[X], row[Y], c='r')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plt.text(row[X] + 0.33, row[Y] + 0.33, 'Depot')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else: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plt.scatter(row[X], row[Y], c='black')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plt.text(row[X] + 0.33, row[Y] + 0.33,f'{i}')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plt.title('TSP Tour')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plt.xlabel(X)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plt.ylabel(Y)</a:t>
            </a:r>
          </a:p>
          <a:p>
            <a:pPr marL="0" indent="0">
              <a:buNone/>
            </a:pPr>
            <a:br>
              <a:rPr lang="en-IN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routes = [(i, j) for i in range(n_point) for j in range(n_point) if p.value(x[i, j]) == 1]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arrowprops = dict(arrowstyle='-&gt;', connectionstyle='arc3', edgecolor='blue')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 i, j in routes: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plt.annotate('', xy=[location.iloc[j][X], location.iloc[j][Y]], xytext=[location.iloc[i][X], location.iloc[i][Y]], arrowprops=arrowprops)    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plt.show()</a:t>
            </a:r>
          </a:p>
        </p:txBody>
      </p:sp>
    </p:spTree>
    <p:extLst>
      <p:ext uri="{BB962C8B-B14F-4D97-AF65-F5344CB8AC3E}">
        <p14:creationId xmlns:p14="http://schemas.microsoft.com/office/powerpoint/2010/main" val="711497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D37B8-9621-45D9-8DA0-6D8A64F5D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679" y="1831909"/>
            <a:ext cx="2846092" cy="496430"/>
          </a:xfrm>
        </p:spPr>
        <p:txBody>
          <a:bodyPr>
            <a:noAutofit/>
          </a:bodyPr>
          <a:lstStyle/>
          <a:p>
            <a:r>
              <a:rPr lang="en-IN" sz="2200" dirty="0"/>
              <a:t>Miller, Tucker, Zemlin, 1960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60BE83-EC04-40C1-A571-276EA51F6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9179"/>
            <a:ext cx="10515600" cy="49642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Subtour Elimination Constraints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5CD4EBA-60BC-4247-985B-DE2077BF8109}"/>
              </a:ext>
            </a:extLst>
          </p:cNvPr>
          <p:cNvSpPr txBox="1">
            <a:spLocks/>
          </p:cNvSpPr>
          <p:nvPr/>
        </p:nvSpPr>
        <p:spPr>
          <a:xfrm>
            <a:off x="534380" y="5129704"/>
            <a:ext cx="3456909" cy="4964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200" dirty="0"/>
              <a:t>Dantzig Fulkerson Johnson 1954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EBECE2-5032-48E6-88E1-DDFBE2F9FF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3" t="47285" r="15489" b="27285"/>
          <a:stretch/>
        </p:blipFill>
        <p:spPr>
          <a:xfrm>
            <a:off x="4503355" y="3949831"/>
            <a:ext cx="7394716" cy="27305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F3483D-A88F-47FB-8ED1-737D3978CB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65" t="29141" r="16495" b="37182"/>
          <a:stretch/>
        </p:blipFill>
        <p:spPr>
          <a:xfrm>
            <a:off x="4284683" y="704693"/>
            <a:ext cx="7510173" cy="324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78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8123079B-FF80-4806-A9E5-F994C97AF552}"/>
              </a:ext>
            </a:extLst>
          </p:cNvPr>
          <p:cNvSpPr txBox="1">
            <a:spLocks/>
          </p:cNvSpPr>
          <p:nvPr/>
        </p:nvSpPr>
        <p:spPr>
          <a:xfrm>
            <a:off x="688157" y="725864"/>
            <a:ext cx="11142481" cy="253345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00B050"/>
                </a:solidFill>
                <a:latin typeface="Consolas" panose="020B0609020204030204" pitchFamily="49" charset="0"/>
              </a:rPr>
              <a:t># Miller Tucker Zemlin 1960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00B050"/>
                </a:solidFill>
                <a:latin typeface="Consolas" panose="020B0609020204030204" pitchFamily="49" charset="0"/>
              </a:rPr>
              <a:t># Kept track of the order in the tour to eliminate the possibility of subtours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u=p.LpVariable.dicts('u',(i for i in range(n_point)),lowBound=1,upBound=n_point,cat='Integer')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for i in range(n_point):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    for j in range(n_point):       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        if i!=j and i!=vehicle_depot-1 and j!=vehicle_depot-1: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            prob+=u[i]-u[j]+n_point*x[i,j]&lt;=n_point-1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636D83E0-D539-414B-9DE0-58686A07F57C}"/>
              </a:ext>
            </a:extLst>
          </p:cNvPr>
          <p:cNvSpPr txBox="1">
            <a:spLocks/>
          </p:cNvSpPr>
          <p:nvPr/>
        </p:nvSpPr>
        <p:spPr>
          <a:xfrm>
            <a:off x="848413" y="4091234"/>
            <a:ext cx="9719035" cy="2140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00B050"/>
                </a:solidFill>
                <a:latin typeface="Consolas" panose="020B0609020204030204" pitchFamily="49" charset="0"/>
              </a:rPr>
              <a:t># Dantzig, Fulkerson, Johnson, 1954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from itertools import combinations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for h in range(2,n_point):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    for S in combinations(range(n_point),h):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        prob+=p.lpSum(x[i,j] for i in S for j in S if i!=j)&lt;=h-1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9E123-C733-4AC8-A5F3-66C94B7BE77B}"/>
              </a:ext>
            </a:extLst>
          </p:cNvPr>
          <p:cNvSpPr txBox="1"/>
          <p:nvPr/>
        </p:nvSpPr>
        <p:spPr>
          <a:xfrm>
            <a:off x="4021709" y="71371"/>
            <a:ext cx="4475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solidFill>
                  <a:srgbClr val="00B050"/>
                </a:solidFill>
                <a:latin typeface="Consolas" panose="020B0609020204030204" pitchFamily="49" charset="0"/>
              </a:rPr>
              <a:t># Subtour Elimination Constraints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E784E3-FF3D-431B-B095-79A4330C03DC}"/>
              </a:ext>
            </a:extLst>
          </p:cNvPr>
          <p:cNvSpPr txBox="1"/>
          <p:nvPr/>
        </p:nvSpPr>
        <p:spPr>
          <a:xfrm>
            <a:off x="2966301" y="6316263"/>
            <a:ext cx="625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Traveling Salesman Problem - Math 482, Lecture 35 (illinois.edu)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543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0A50-68E6-4167-9224-FCE7D6436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76300"/>
          </a:xfrm>
        </p:spPr>
        <p:txBody>
          <a:bodyPr>
            <a:normAutofit fontScale="90000"/>
          </a:bodyPr>
          <a:lstStyle/>
          <a:p>
            <a:r>
              <a:rPr lang="en-IN" dirty="0"/>
              <a:t>Basic Vehicle Routing 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F772A-E4BE-4E07-9223-720FB70B0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2400" dirty="0"/>
              <a:t>Here we consider a VRP case where vehicles are to deliver certain goods from the Depot to the Demand Points or Nodes.</a:t>
            </a:r>
          </a:p>
          <a:p>
            <a:endParaRPr lang="en-IN" sz="2400" dirty="0"/>
          </a:p>
          <a:p>
            <a:r>
              <a:rPr lang="en-IN" sz="2400" dirty="0"/>
              <a:t>The capacity of each Vehicle is limited. (Q)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The total number of vehicles available at the depot is also limited. (K)</a:t>
            </a:r>
          </a:p>
          <a:p>
            <a:endParaRPr lang="en-IN" sz="2400" dirty="0"/>
          </a:p>
          <a:p>
            <a:r>
              <a:rPr lang="en-IN" sz="2400" dirty="0"/>
              <a:t>Only a single vehicle is allowed to cater to a single Node. No multi-trip is allowed and any vehicle visits any Node at most once.</a:t>
            </a:r>
          </a:p>
        </p:txBody>
      </p:sp>
      <p:pic>
        <p:nvPicPr>
          <p:cNvPr id="7" name="Content Placeholder 11">
            <a:extLst>
              <a:ext uri="{FF2B5EF4-FFF2-40B4-BE49-F238E27FC236}">
                <a16:creationId xmlns:a16="http://schemas.microsoft.com/office/drawing/2014/main" id="{06362D82-A43F-458B-AF96-7C983B621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24" t="30719" r="13897" b="22650"/>
          <a:stretch/>
        </p:blipFill>
        <p:spPr>
          <a:xfrm>
            <a:off x="4857750" y="619125"/>
            <a:ext cx="7086600" cy="5391150"/>
          </a:xfrm>
        </p:spPr>
      </p:pic>
    </p:spTree>
    <p:extLst>
      <p:ext uri="{BB962C8B-B14F-4D97-AF65-F5344CB8AC3E}">
        <p14:creationId xmlns:p14="http://schemas.microsoft.com/office/powerpoint/2010/main" val="704269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7EBD45-76BF-471F-B270-5CC3BD3ED0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7" t="20000" r="12265" b="10556"/>
          <a:stretch/>
        </p:blipFill>
        <p:spPr>
          <a:xfrm>
            <a:off x="5305426" y="26942"/>
            <a:ext cx="6391274" cy="6831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827EB5-B92A-4F32-816A-A1883D841C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875" t="56389" r="23984" b="30000"/>
          <a:stretch/>
        </p:blipFill>
        <p:spPr>
          <a:xfrm>
            <a:off x="495301" y="2362200"/>
            <a:ext cx="4219574" cy="16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72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26531CA6B29D498611FF44E4B9A516" ma:contentTypeVersion="10" ma:contentTypeDescription="Create a new document." ma:contentTypeScope="" ma:versionID="d1f600a3e2765c242e9134760017cec4">
  <xsd:schema xmlns:xsd="http://www.w3.org/2001/XMLSchema" xmlns:xs="http://www.w3.org/2001/XMLSchema" xmlns:p="http://schemas.microsoft.com/office/2006/metadata/properties" xmlns:ns2="f4f41830-a3a6-4385-8543-65e908e34dde" xmlns:ns3="eb720b27-d539-49d1-94c8-a7395998307e" targetNamespace="http://schemas.microsoft.com/office/2006/metadata/properties" ma:root="true" ma:fieldsID="8be72605c7a7bc6fdf019422a80c1c05" ns2:_="" ns3:_="">
    <xsd:import namespace="f4f41830-a3a6-4385-8543-65e908e34dde"/>
    <xsd:import namespace="eb720b27-d539-49d1-94c8-a739599830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f41830-a3a6-4385-8543-65e908e34d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720b27-d539-49d1-94c8-a7395998307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B00D65-FB60-426C-9295-BD8C6DBD5324}"/>
</file>

<file path=customXml/itemProps2.xml><?xml version="1.0" encoding="utf-8"?>
<ds:datastoreItem xmlns:ds="http://schemas.openxmlformats.org/officeDocument/2006/customXml" ds:itemID="{DAEC44B5-42C2-4B2C-BFAC-163FBE6B067B}"/>
</file>

<file path=customXml/itemProps3.xml><?xml version="1.0" encoding="utf-8"?>
<ds:datastoreItem xmlns:ds="http://schemas.openxmlformats.org/officeDocument/2006/customXml" ds:itemID="{AFF7F255-6535-4283-99BF-F1AF44C093CB}"/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2348</Words>
  <Application>Microsoft Office PowerPoint</Application>
  <PresentationFormat>Widescreen</PresentationFormat>
  <Paragraphs>397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Georgia</vt:lpstr>
      <vt:lpstr>Office Theme</vt:lpstr>
      <vt:lpstr>The Travelling Salesman Problem</vt:lpstr>
      <vt:lpstr>The distance Matrix denoting the distances between any 2 cities is provided</vt:lpstr>
      <vt:lpstr>Formulating the Travelling Salesman Problem [TSP]</vt:lpstr>
      <vt:lpstr>PowerPoint Presentation</vt:lpstr>
      <vt:lpstr>PowerPoint Presentation</vt:lpstr>
      <vt:lpstr>Subtour Elimination Constraints</vt:lpstr>
      <vt:lpstr>PowerPoint Presentation</vt:lpstr>
      <vt:lpstr>Basic Vehicle Routing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Santanu Banerjee</dc:creator>
  <cp:lastModifiedBy>Santanu Banerjee</cp:lastModifiedBy>
  <cp:revision>29</cp:revision>
  <dcterms:created xsi:type="dcterms:W3CDTF">2022-03-07T22:47:52Z</dcterms:created>
  <dcterms:modified xsi:type="dcterms:W3CDTF">2022-03-16T12:08:40Z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0x010100A626531CA6B29D498611FF44E4B9A516</vt:lpwstr>
  </property>
</Properties>
</file>