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3" r:id="rId7"/>
    <p:sldId id="261" r:id="rId8"/>
    <p:sldId id="262" r:id="rId9"/>
    <p:sldId id="263" r:id="rId10"/>
    <p:sldId id="274" r:id="rId11"/>
    <p:sldId id="264" r:id="rId12"/>
    <p:sldId id="265" r:id="rId13"/>
    <p:sldId id="275" r:id="rId14"/>
    <p:sldId id="266" r:id="rId15"/>
    <p:sldId id="267" r:id="rId16"/>
    <p:sldId id="276"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1D3A"/>
    <a:srgbClr val="E60B46"/>
    <a:srgbClr val="FF0044"/>
    <a:srgbClr val="EB0240"/>
    <a:srgbClr val="FF3053"/>
    <a:srgbClr val="E3667B"/>
    <a:srgbClr val="C21F22"/>
    <a:srgbClr val="701214"/>
    <a:srgbClr val="420506"/>
    <a:srgbClr val="21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3D0168-AA97-B43F-413F-156050B2C05D}" v="982" dt="2025-02-04T15:40:34.148"/>
    <p1510:client id="{AE06A8DE-D5AF-CB7A-0597-4E7059232FAE}" v="2945" dt="2025-02-04T12:01:52.032"/>
    <p1510:client id="{E418CC36-E8E8-36C9-B4FA-13356473E04A}" v="1601" dt="2025-02-05T11:55:12.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88BC26ACF8B83FB/Project%20Dataset%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1.xlsx]Monthly revenue!PivotTable3</c:name>
    <c:fmtId val="-1"/>
  </c:pivotSource>
  <c:chart>
    <c:title>
      <c:tx>
        <c:rich>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r>
              <a:rPr lang="en-US"/>
              <a:t>Monthly Revenue</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2"/>
        <c:spPr>
          <a:solidFill>
            <a:srgbClr val="FF0000"/>
          </a:solidFill>
          <a:ln>
            <a:noFill/>
          </a:ln>
          <a:effectLst/>
        </c:spPr>
      </c:pivotFmt>
      <c:pivotFmt>
        <c:idx val="383"/>
        <c:spPr>
          <a:solidFill>
            <a:srgbClr val="FF0000"/>
          </a:solidFill>
          <a:ln>
            <a:noFill/>
          </a:ln>
          <a:effectLst/>
        </c:spPr>
      </c:pivotFmt>
      <c:pivotFmt>
        <c:idx val="384"/>
        <c:spPr>
          <a:solidFill>
            <a:srgbClr val="FF0000"/>
          </a:solidFill>
          <a:ln>
            <a:noFill/>
          </a:ln>
          <a:effectLst/>
        </c:spPr>
      </c:pivotFmt>
      <c:pivotFmt>
        <c:idx val="385"/>
        <c:spPr>
          <a:solidFill>
            <a:srgbClr val="FCB29F"/>
          </a:solidFill>
          <a:ln>
            <a:noFill/>
          </a:ln>
          <a:effectLst/>
        </c:spPr>
      </c:pivotFmt>
      <c:pivotFmt>
        <c:idx val="386"/>
        <c:spPr>
          <a:solidFill>
            <a:srgbClr val="FCB29F"/>
          </a:solidFill>
          <a:ln>
            <a:noFill/>
          </a:ln>
          <a:effectLst/>
        </c:spPr>
      </c:pivotFmt>
      <c:pivotFmt>
        <c:idx val="387"/>
        <c:spPr>
          <a:solidFill>
            <a:srgbClr val="FCB29F"/>
          </a:solidFill>
          <a:ln>
            <a:noFill/>
          </a:ln>
          <a:effectLst/>
        </c:spPr>
      </c:pivotFmt>
      <c:pivotFmt>
        <c:idx val="388"/>
        <c:spPr>
          <a:solidFill>
            <a:srgbClr val="FCB29F"/>
          </a:solidFill>
          <a:ln>
            <a:noFill/>
          </a:ln>
          <a:effectLst/>
        </c:spPr>
      </c:pivotFmt>
      <c:pivotFmt>
        <c:idx val="389"/>
        <c:spPr>
          <a:solidFill>
            <a:srgbClr val="FCB29F"/>
          </a:solidFill>
          <a:ln>
            <a:noFill/>
          </a:ln>
          <a:effectLst/>
        </c:spPr>
      </c:pivotFmt>
      <c:pivotFmt>
        <c:idx val="39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1"/>
        <c:spPr>
          <a:solidFill>
            <a:srgbClr val="FCB29F"/>
          </a:solidFill>
          <a:ln>
            <a:noFill/>
          </a:ln>
          <a:effectLst/>
        </c:spPr>
      </c:pivotFmt>
      <c:pivotFmt>
        <c:idx val="392"/>
        <c:spPr>
          <a:solidFill>
            <a:srgbClr val="FCB29F"/>
          </a:solidFill>
          <a:ln>
            <a:noFill/>
          </a:ln>
          <a:effectLst/>
        </c:spPr>
      </c:pivotFmt>
      <c:pivotFmt>
        <c:idx val="393"/>
        <c:spPr>
          <a:solidFill>
            <a:srgbClr val="FCB29F"/>
          </a:solidFill>
          <a:ln>
            <a:noFill/>
          </a:ln>
          <a:effectLst/>
        </c:spPr>
      </c:pivotFmt>
      <c:pivotFmt>
        <c:idx val="394"/>
        <c:spPr>
          <a:solidFill>
            <a:srgbClr val="FCB29F"/>
          </a:solidFill>
          <a:ln>
            <a:noFill/>
          </a:ln>
          <a:effectLst/>
        </c:spPr>
      </c:pivotFmt>
      <c:pivotFmt>
        <c:idx val="395"/>
        <c:spPr>
          <a:solidFill>
            <a:srgbClr val="FCB29F"/>
          </a:solidFill>
          <a:ln>
            <a:noFill/>
          </a:ln>
          <a:effectLst/>
        </c:spPr>
      </c:pivotFmt>
      <c:pivotFmt>
        <c:idx val="39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rgbClr val="FCB29F"/>
          </a:solidFill>
          <a:ln>
            <a:noFill/>
          </a:ln>
          <a:effectLst/>
        </c:spPr>
      </c:pivotFmt>
      <c:pivotFmt>
        <c:idx val="398"/>
        <c:spPr>
          <a:solidFill>
            <a:srgbClr val="FCB29F"/>
          </a:solidFill>
          <a:ln>
            <a:noFill/>
          </a:ln>
          <a:effectLst/>
        </c:spPr>
      </c:pivotFmt>
      <c:pivotFmt>
        <c:idx val="399"/>
        <c:spPr>
          <a:solidFill>
            <a:srgbClr val="FCB29F"/>
          </a:solidFill>
          <a:ln>
            <a:noFill/>
          </a:ln>
          <a:effectLst/>
        </c:spPr>
      </c:pivotFmt>
      <c:pivotFmt>
        <c:idx val="400"/>
        <c:spPr>
          <a:solidFill>
            <a:srgbClr val="FCB29F"/>
          </a:solidFill>
          <a:ln>
            <a:noFill/>
          </a:ln>
          <a:effectLst/>
        </c:spPr>
      </c:pivotFmt>
      <c:pivotFmt>
        <c:idx val="401"/>
        <c:spPr>
          <a:solidFill>
            <a:srgbClr val="FCB29F"/>
          </a:solidFill>
          <a:ln>
            <a:noFill/>
          </a:ln>
          <a:effectLst/>
        </c:spPr>
      </c:pivotFmt>
    </c:pivotFmts>
    <c:plotArea>
      <c:layout/>
      <c:barChart>
        <c:barDir val="col"/>
        <c:grouping val="clustered"/>
        <c:varyColors val="0"/>
        <c:ser>
          <c:idx val="0"/>
          <c:order val="0"/>
          <c:tx>
            <c:strRef>
              <c:f>'Monthly revenue'!$B$3</c:f>
              <c:strCache>
                <c:ptCount val="1"/>
                <c:pt idx="0">
                  <c:v>Total</c:v>
                </c:pt>
              </c:strCache>
            </c:strRef>
          </c:tx>
          <c:spPr>
            <a:solidFill>
              <a:srgbClr val="FF0000"/>
            </a:solidFill>
            <a:ln>
              <a:noFill/>
            </a:ln>
            <a:effectLst/>
          </c:spPr>
          <c:invertIfNegative val="0"/>
          <c:dPt>
            <c:idx val="1"/>
            <c:invertIfNegative val="0"/>
            <c:bubble3D val="0"/>
            <c:spPr>
              <a:solidFill>
                <a:srgbClr val="FCB29F"/>
              </a:solidFill>
              <a:ln>
                <a:noFill/>
              </a:ln>
              <a:effectLst/>
            </c:spPr>
            <c:extLst>
              <c:ext xmlns:c16="http://schemas.microsoft.com/office/drawing/2014/chart" uri="{C3380CC4-5D6E-409C-BE32-E72D297353CC}">
                <c16:uniqueId val="{00000001-C665-4347-AB64-625D7F36A69C}"/>
              </c:ext>
            </c:extLst>
          </c:dPt>
          <c:dPt>
            <c:idx val="4"/>
            <c:invertIfNegative val="0"/>
            <c:bubble3D val="0"/>
            <c:spPr>
              <a:solidFill>
                <a:srgbClr val="FCB29F"/>
              </a:solidFill>
              <a:ln>
                <a:noFill/>
              </a:ln>
              <a:effectLst/>
            </c:spPr>
            <c:extLst>
              <c:ext xmlns:c16="http://schemas.microsoft.com/office/drawing/2014/chart" uri="{C3380CC4-5D6E-409C-BE32-E72D297353CC}">
                <c16:uniqueId val="{00000003-C665-4347-AB64-625D7F36A69C}"/>
              </c:ext>
            </c:extLst>
          </c:dPt>
          <c:dPt>
            <c:idx val="5"/>
            <c:invertIfNegative val="0"/>
            <c:bubble3D val="0"/>
            <c:spPr>
              <a:solidFill>
                <a:srgbClr val="FCB29F"/>
              </a:solidFill>
              <a:ln>
                <a:noFill/>
              </a:ln>
              <a:effectLst/>
            </c:spPr>
            <c:extLst>
              <c:ext xmlns:c16="http://schemas.microsoft.com/office/drawing/2014/chart" uri="{C3380CC4-5D6E-409C-BE32-E72D297353CC}">
                <c16:uniqueId val="{00000005-C665-4347-AB64-625D7F36A69C}"/>
              </c:ext>
            </c:extLst>
          </c:dPt>
          <c:dPt>
            <c:idx val="6"/>
            <c:invertIfNegative val="0"/>
            <c:bubble3D val="0"/>
            <c:spPr>
              <a:solidFill>
                <a:srgbClr val="FCB29F"/>
              </a:solidFill>
              <a:ln>
                <a:noFill/>
              </a:ln>
              <a:effectLst/>
            </c:spPr>
            <c:extLst>
              <c:ext xmlns:c16="http://schemas.microsoft.com/office/drawing/2014/chart" uri="{C3380CC4-5D6E-409C-BE32-E72D297353CC}">
                <c16:uniqueId val="{00000007-C665-4347-AB64-625D7F36A69C}"/>
              </c:ext>
            </c:extLst>
          </c:dPt>
          <c:dPt>
            <c:idx val="7"/>
            <c:invertIfNegative val="0"/>
            <c:bubble3D val="0"/>
            <c:spPr>
              <a:solidFill>
                <a:srgbClr val="FCB29F"/>
              </a:solidFill>
              <a:ln>
                <a:noFill/>
              </a:ln>
              <a:effectLst/>
            </c:spPr>
            <c:extLst>
              <c:ext xmlns:c16="http://schemas.microsoft.com/office/drawing/2014/chart" uri="{C3380CC4-5D6E-409C-BE32-E72D297353CC}">
                <c16:uniqueId val="{00000009-C665-4347-AB64-625D7F36A69C}"/>
              </c:ext>
            </c:extLst>
          </c:dPt>
          <c:cat>
            <c:strRef>
              <c:f>'Monthly revenue'!$A$4:$A$12</c:f>
              <c:strCache>
                <c:ptCount val="8"/>
                <c:pt idx="0">
                  <c:v>Jan</c:v>
                </c:pt>
                <c:pt idx="1">
                  <c:v>Feb</c:v>
                </c:pt>
                <c:pt idx="2">
                  <c:v>Mar</c:v>
                </c:pt>
                <c:pt idx="3">
                  <c:v>Apr</c:v>
                </c:pt>
                <c:pt idx="4">
                  <c:v>May</c:v>
                </c:pt>
                <c:pt idx="5">
                  <c:v>Jun</c:v>
                </c:pt>
                <c:pt idx="6">
                  <c:v>Jul</c:v>
                </c:pt>
                <c:pt idx="7">
                  <c:v>Aug</c:v>
                </c:pt>
              </c:strCache>
            </c:strRef>
          </c:cat>
          <c:val>
            <c:numRef>
              <c:f>'Monthly revenue'!$B$4:$B$12</c:f>
              <c:numCache>
                <c:formatCode>General</c:formatCode>
                <c:ptCount val="8"/>
                <c:pt idx="0">
                  <c:v>14548.319999999992</c:v>
                </c:pt>
                <c:pt idx="1">
                  <c:v>10803.369999999999</c:v>
                </c:pt>
                <c:pt idx="2">
                  <c:v>12849.239999999996</c:v>
                </c:pt>
                <c:pt idx="3">
                  <c:v>12451.689999999995</c:v>
                </c:pt>
                <c:pt idx="4">
                  <c:v>8455.49</c:v>
                </c:pt>
                <c:pt idx="5">
                  <c:v>7384.5499999999984</c:v>
                </c:pt>
                <c:pt idx="6">
                  <c:v>6797.08</c:v>
                </c:pt>
                <c:pt idx="7">
                  <c:v>7130.1599999999989</c:v>
                </c:pt>
              </c:numCache>
            </c:numRef>
          </c:val>
          <c:extLst>
            <c:ext xmlns:c16="http://schemas.microsoft.com/office/drawing/2014/chart" uri="{C3380CC4-5D6E-409C-BE32-E72D297353CC}">
              <c16:uniqueId val="{0000000A-C665-4347-AB64-625D7F36A69C}"/>
            </c:ext>
          </c:extLst>
        </c:ser>
        <c:dLbls>
          <c:showLegendKey val="0"/>
          <c:showVal val="0"/>
          <c:showCatName val="0"/>
          <c:showSerName val="0"/>
          <c:showPercent val="0"/>
          <c:showBubbleSize val="0"/>
        </c:dLbls>
        <c:gapWidth val="140"/>
        <c:axId val="1749047304"/>
        <c:axId val="1749051400"/>
      </c:barChart>
      <c:catAx>
        <c:axId val="1749047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749051400"/>
        <c:crosses val="autoZero"/>
        <c:auto val="1"/>
        <c:lblAlgn val="ctr"/>
        <c:lblOffset val="100"/>
        <c:noMultiLvlLbl val="0"/>
      </c:catAx>
      <c:valAx>
        <c:axId val="1749051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749047304"/>
        <c:crosses val="autoZero"/>
        <c:crossBetween val="between"/>
      </c:valAx>
      <c:dTable>
        <c:showHorzBorder val="1"/>
        <c:showVertBorder val="1"/>
        <c:showOutline val="1"/>
        <c:showKeys val="1"/>
        <c:spPr>
          <a:noFill/>
          <a:ln w="9525" cap="flat" cmpd="sng" algn="ctr">
            <a:solidFill>
              <a:srgbClr val="D9D9D9"/>
            </a:solidFill>
            <a:prstDash val="solid"/>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1.xlsx]Rev by PC!PivotTable4</c:name>
    <c:fmtId val="-1"/>
  </c:pivotSource>
  <c:chart>
    <c:title>
      <c:tx>
        <c:rich>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r>
              <a:rPr lang="en-US"/>
              <a:t>Revenue generated by product categories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pivotFmt>
      <c:pivotFmt>
        <c:idx val="9"/>
        <c:spPr>
          <a:solidFill>
            <a:srgbClr val="FCB29F"/>
          </a:solidFill>
          <a:ln>
            <a:noFill/>
          </a:ln>
          <a:effectLst/>
        </c:spPr>
      </c:pivotFmt>
      <c:pivotFmt>
        <c:idx val="10"/>
        <c:spPr>
          <a:solidFill>
            <a:srgbClr val="FCB29F"/>
          </a:solidFill>
          <a:ln>
            <a:noFill/>
          </a:ln>
          <a:effectLst/>
        </c:spPr>
      </c:pivotFmt>
      <c:pivotFmt>
        <c:idx val="11"/>
        <c:spPr>
          <a:solidFill>
            <a:srgbClr val="FCB29F"/>
          </a:solidFill>
          <a:ln>
            <a:noFill/>
          </a:ln>
          <a:effectLst/>
        </c:spPr>
      </c:pivotFmt>
      <c:pivotFmt>
        <c:idx val="12"/>
        <c:spPr>
          <a:solidFill>
            <a:srgbClr val="FCB29F"/>
          </a:solidFill>
          <a:ln>
            <a:noFill/>
          </a:ln>
          <a:effectLst/>
        </c:spPr>
      </c:pivotFmt>
      <c:pivotFmt>
        <c:idx val="13"/>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CB29F"/>
          </a:solidFill>
          <a:ln>
            <a:noFill/>
          </a:ln>
          <a:effectLst/>
        </c:spPr>
      </c:pivotFmt>
      <c:pivotFmt>
        <c:idx val="15"/>
        <c:spPr>
          <a:solidFill>
            <a:srgbClr val="FCB29F"/>
          </a:solidFill>
          <a:ln>
            <a:noFill/>
          </a:ln>
          <a:effectLst/>
        </c:spPr>
      </c:pivotFmt>
      <c:pivotFmt>
        <c:idx val="16"/>
        <c:spPr>
          <a:solidFill>
            <a:srgbClr val="FCB29F"/>
          </a:solidFill>
          <a:ln>
            <a:noFill/>
          </a:ln>
          <a:effectLst/>
        </c:spPr>
      </c:pivotFmt>
      <c:pivotFmt>
        <c:idx val="17"/>
        <c:spPr>
          <a:solidFill>
            <a:srgbClr val="FCB29F"/>
          </a:solidFill>
          <a:ln>
            <a:noFill/>
          </a:ln>
          <a:effectLst/>
        </c:spPr>
      </c:pivotFmt>
      <c:pivotFmt>
        <c:idx val="1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FCB29F"/>
          </a:solidFill>
          <a:ln>
            <a:noFill/>
          </a:ln>
          <a:effectLst/>
        </c:spPr>
      </c:pivotFmt>
      <c:pivotFmt>
        <c:idx val="20"/>
        <c:spPr>
          <a:solidFill>
            <a:srgbClr val="FCB29F"/>
          </a:solidFill>
          <a:ln>
            <a:noFill/>
          </a:ln>
          <a:effectLst/>
        </c:spPr>
      </c:pivotFmt>
      <c:pivotFmt>
        <c:idx val="21"/>
        <c:spPr>
          <a:solidFill>
            <a:srgbClr val="FCB29F"/>
          </a:solidFill>
          <a:ln>
            <a:noFill/>
          </a:ln>
          <a:effectLst/>
        </c:spPr>
      </c:pivotFmt>
      <c:pivotFmt>
        <c:idx val="22"/>
        <c:spPr>
          <a:solidFill>
            <a:srgbClr val="FCB29F"/>
          </a:solidFill>
          <a:ln>
            <a:noFill/>
          </a:ln>
          <a:effectLst/>
        </c:spPr>
      </c:pivotFmt>
    </c:pivotFmts>
    <c:plotArea>
      <c:layout/>
      <c:barChart>
        <c:barDir val="bar"/>
        <c:grouping val="clustered"/>
        <c:varyColors val="0"/>
        <c:ser>
          <c:idx val="0"/>
          <c:order val="0"/>
          <c:tx>
            <c:strRef>
              <c:f>'Rev by PC'!$B$3</c:f>
              <c:strCache>
                <c:ptCount val="1"/>
                <c:pt idx="0">
                  <c:v>Total</c:v>
                </c:pt>
              </c:strCache>
            </c:strRef>
          </c:tx>
          <c:spPr>
            <a:solidFill>
              <a:srgbClr val="FF0000"/>
            </a:solidFill>
            <a:ln>
              <a:noFill/>
            </a:ln>
            <a:effectLst/>
          </c:spPr>
          <c:invertIfNegative val="0"/>
          <c:dPt>
            <c:idx val="0"/>
            <c:invertIfNegative val="0"/>
            <c:bubble3D val="0"/>
            <c:spPr>
              <a:solidFill>
                <a:srgbClr val="FCB29F"/>
              </a:solidFill>
              <a:ln>
                <a:noFill/>
              </a:ln>
              <a:effectLst/>
            </c:spPr>
            <c:extLst>
              <c:ext xmlns:c16="http://schemas.microsoft.com/office/drawing/2014/chart" uri="{C3380CC4-5D6E-409C-BE32-E72D297353CC}">
                <c16:uniqueId val="{00000001-FD4A-4C9C-9F39-FD65E063BCEA}"/>
              </c:ext>
            </c:extLst>
          </c:dPt>
          <c:dPt>
            <c:idx val="1"/>
            <c:invertIfNegative val="0"/>
            <c:bubble3D val="0"/>
            <c:spPr>
              <a:solidFill>
                <a:srgbClr val="FCB29F"/>
              </a:solidFill>
              <a:ln>
                <a:noFill/>
              </a:ln>
              <a:effectLst/>
            </c:spPr>
            <c:extLst>
              <c:ext xmlns:c16="http://schemas.microsoft.com/office/drawing/2014/chart" uri="{C3380CC4-5D6E-409C-BE32-E72D297353CC}">
                <c16:uniqueId val="{00000003-FD4A-4C9C-9F39-FD65E063BCEA}"/>
              </c:ext>
            </c:extLst>
          </c:dPt>
          <c:dPt>
            <c:idx val="2"/>
            <c:invertIfNegative val="0"/>
            <c:bubble3D val="0"/>
            <c:spPr>
              <a:solidFill>
                <a:srgbClr val="FCB29F"/>
              </a:solidFill>
              <a:ln>
                <a:noFill/>
              </a:ln>
              <a:effectLst/>
            </c:spPr>
            <c:extLst>
              <c:ext xmlns:c16="http://schemas.microsoft.com/office/drawing/2014/chart" uri="{C3380CC4-5D6E-409C-BE32-E72D297353CC}">
                <c16:uniqueId val="{00000005-FD4A-4C9C-9F39-FD65E063BCEA}"/>
              </c:ext>
            </c:extLst>
          </c:dPt>
          <c:dPt>
            <c:idx val="5"/>
            <c:invertIfNegative val="0"/>
            <c:bubble3D val="0"/>
            <c:spPr>
              <a:solidFill>
                <a:srgbClr val="FCB29F"/>
              </a:solidFill>
              <a:ln>
                <a:noFill/>
              </a:ln>
              <a:effectLst/>
            </c:spPr>
            <c:extLst>
              <c:ext xmlns:c16="http://schemas.microsoft.com/office/drawing/2014/chart" uri="{C3380CC4-5D6E-409C-BE32-E72D297353CC}">
                <c16:uniqueId val="{00000007-FD4A-4C9C-9F39-FD65E063BCEA}"/>
              </c:ext>
            </c:extLst>
          </c:dPt>
          <c:cat>
            <c:strRef>
              <c:f>'Rev by PC'!$A$4:$A$10</c:f>
              <c:strCache>
                <c:ptCount val="6"/>
                <c:pt idx="0">
                  <c:v>Beauty Products</c:v>
                </c:pt>
                <c:pt idx="1">
                  <c:v>Books</c:v>
                </c:pt>
                <c:pt idx="2">
                  <c:v>Clothing</c:v>
                </c:pt>
                <c:pt idx="3">
                  <c:v>Electronics</c:v>
                </c:pt>
                <c:pt idx="4">
                  <c:v>Home Appliances</c:v>
                </c:pt>
                <c:pt idx="5">
                  <c:v>Sports</c:v>
                </c:pt>
              </c:strCache>
            </c:strRef>
          </c:cat>
          <c:val>
            <c:numRef>
              <c:f>'Rev by PC'!$B$4:$B$10</c:f>
              <c:numCache>
                <c:formatCode>General</c:formatCode>
                <c:ptCount val="6"/>
                <c:pt idx="0">
                  <c:v>2566.8999999999996</c:v>
                </c:pt>
                <c:pt idx="1">
                  <c:v>1828.9600000000007</c:v>
                </c:pt>
                <c:pt idx="2">
                  <c:v>8128.9300000000012</c:v>
                </c:pt>
                <c:pt idx="3">
                  <c:v>34982.410000000011</c:v>
                </c:pt>
                <c:pt idx="4">
                  <c:v>18646.16</c:v>
                </c:pt>
                <c:pt idx="5">
                  <c:v>14266.539999999997</c:v>
                </c:pt>
              </c:numCache>
            </c:numRef>
          </c:val>
          <c:extLst>
            <c:ext xmlns:c16="http://schemas.microsoft.com/office/drawing/2014/chart" uri="{C3380CC4-5D6E-409C-BE32-E72D297353CC}">
              <c16:uniqueId val="{00000008-FD4A-4C9C-9F39-FD65E063BCEA}"/>
            </c:ext>
          </c:extLst>
        </c:ser>
        <c:dLbls>
          <c:showLegendKey val="0"/>
          <c:showVal val="0"/>
          <c:showCatName val="0"/>
          <c:showSerName val="0"/>
          <c:showPercent val="0"/>
          <c:showBubbleSize val="0"/>
        </c:dLbls>
        <c:gapWidth val="132"/>
        <c:axId val="1386550280"/>
        <c:axId val="1384967"/>
      </c:barChart>
      <c:catAx>
        <c:axId val="13865502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384967"/>
        <c:crosses val="autoZero"/>
        <c:auto val="1"/>
        <c:lblAlgn val="ctr"/>
        <c:lblOffset val="100"/>
        <c:noMultiLvlLbl val="0"/>
      </c:catAx>
      <c:valAx>
        <c:axId val="13849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D0D0D"/>
                </a:solidFill>
                <a:latin typeface="+mn-lt"/>
                <a:ea typeface="+mn-ea"/>
                <a:cs typeface="+mn-cs"/>
              </a:defRPr>
            </a:pPr>
            <a:endParaRPr lang="en-US"/>
          </a:p>
        </c:txPr>
        <c:crossAx val="13865502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1.xlsx]Pay Method!PivotTable5</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Payment Methods preferred by customers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4"/>
        <c:spPr>
          <a:solidFill>
            <a:srgbClr val="FF0000"/>
          </a:solidFill>
          <a:ln w="19050">
            <a:solidFill>
              <a:srgbClr val="FFFFFF"/>
            </a:solidFill>
            <a:prstDash val="solid"/>
          </a:ln>
          <a:effectLst/>
        </c:spPr>
      </c:pivotFmt>
      <c:pivotFmt>
        <c:idx val="5"/>
        <c:spPr>
          <a:solidFill>
            <a:srgbClr val="FF8383"/>
          </a:solidFill>
          <a:ln w="19050">
            <a:solidFill>
              <a:srgbClr val="FFFFFF"/>
            </a:solidFill>
            <a:prstDash val="solid"/>
          </a:ln>
          <a:effectLst/>
        </c:spPr>
      </c:pivotFmt>
      <c:pivotFmt>
        <c:idx val="6"/>
        <c:spPr>
          <a:solidFill>
            <a:srgbClr val="FCB8A7"/>
          </a:solidFill>
          <a:ln w="19050">
            <a:solidFill>
              <a:srgbClr val="FFFFFF"/>
            </a:solidFill>
            <a:prstDash val="solid"/>
          </a:ln>
          <a:effectLst/>
        </c:spPr>
      </c:pivotFmt>
      <c:pivotFmt>
        <c:idx val="7"/>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8"/>
        <c:spPr>
          <a:solidFill>
            <a:srgbClr val="FF0000"/>
          </a:solidFill>
          <a:ln w="19050">
            <a:solidFill>
              <a:srgbClr val="FFFFFF"/>
            </a:solidFill>
            <a:prstDash val="solid"/>
          </a:ln>
          <a:effectLst/>
        </c:spPr>
      </c:pivotFmt>
      <c:pivotFmt>
        <c:idx val="9"/>
        <c:spPr>
          <a:solidFill>
            <a:srgbClr val="FCB8A7"/>
          </a:solidFill>
          <a:ln w="19050">
            <a:solidFill>
              <a:srgbClr val="FFFFFF"/>
            </a:solidFill>
            <a:prstDash val="solid"/>
          </a:ln>
          <a:effectLst/>
        </c:spPr>
      </c:pivotFmt>
      <c:pivotFmt>
        <c:idx val="10"/>
        <c:spPr>
          <a:solidFill>
            <a:srgbClr val="FF8383"/>
          </a:solidFill>
          <a:ln w="19050">
            <a:solidFill>
              <a:srgbClr val="FFFFFF"/>
            </a:solidFill>
            <a:prstDash val="solid"/>
          </a:ln>
          <a:effectLst/>
        </c:spPr>
      </c:pivotFmt>
      <c:pivotFmt>
        <c:idx val="11"/>
        <c:spPr>
          <a:solidFill>
            <a:srgbClr val="FF0000"/>
          </a:solidFill>
          <a:ln w="19050">
            <a:solidFill>
              <a:srgbClr val="FFFFFF"/>
            </a:solidFill>
            <a:prstDash val="solid"/>
          </a:ln>
          <a:effectLst/>
        </c:spPr>
        <c:marker>
          <c:symbol val="none"/>
        </c:marker>
        <c:dLbl>
          <c:idx val="0"/>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2"/>
        <c:spPr>
          <a:solidFill>
            <a:srgbClr val="FF0000"/>
          </a:solidFill>
          <a:ln w="19050">
            <a:solidFill>
              <a:srgbClr val="FFFFFF"/>
            </a:solidFill>
            <a:prstDash val="solid"/>
          </a:ln>
          <a:effectLst/>
        </c:spPr>
      </c:pivotFmt>
      <c:pivotFmt>
        <c:idx val="13"/>
        <c:spPr>
          <a:solidFill>
            <a:srgbClr val="FCB8A7"/>
          </a:solidFill>
          <a:ln w="19050">
            <a:solidFill>
              <a:srgbClr val="FFFFFF"/>
            </a:solidFill>
            <a:prstDash val="solid"/>
          </a:ln>
          <a:effectLst/>
        </c:spPr>
      </c:pivotFmt>
      <c:pivotFmt>
        <c:idx val="14"/>
        <c:spPr>
          <a:solidFill>
            <a:srgbClr val="FF8383"/>
          </a:solidFill>
          <a:ln w="19050">
            <a:solidFill>
              <a:srgbClr val="FFFFFF"/>
            </a:solidFill>
            <a:prstDash val="solid"/>
          </a:ln>
          <a:effectLst/>
        </c:spPr>
      </c:pivotFmt>
    </c:pivotFmts>
    <c:plotArea>
      <c:layout/>
      <c:pieChart>
        <c:varyColors val="1"/>
        <c:ser>
          <c:idx val="0"/>
          <c:order val="0"/>
          <c:tx>
            <c:strRef>
              <c:f>'Pay Method'!$B$3</c:f>
              <c:strCache>
                <c:ptCount val="1"/>
                <c:pt idx="0">
                  <c:v>Total</c:v>
                </c:pt>
              </c:strCache>
            </c:strRef>
          </c:tx>
          <c:spPr>
            <a:solidFill>
              <a:srgbClr val="FF0000"/>
            </a:solidFill>
            <a:ln>
              <a:solidFill>
                <a:srgbClr val="FFFFFF"/>
              </a:solidFill>
              <a:prstDash val="solid"/>
            </a:ln>
          </c:spPr>
          <c:dPt>
            <c:idx val="0"/>
            <c:bubble3D val="0"/>
            <c:spPr>
              <a:solidFill>
                <a:srgbClr val="FF0000"/>
              </a:solidFill>
              <a:ln w="19050">
                <a:solidFill>
                  <a:srgbClr val="FFFFFF"/>
                </a:solidFill>
                <a:prstDash val="solid"/>
              </a:ln>
              <a:effectLst/>
            </c:spPr>
            <c:extLst>
              <c:ext xmlns:c16="http://schemas.microsoft.com/office/drawing/2014/chart" uri="{C3380CC4-5D6E-409C-BE32-E72D297353CC}">
                <c16:uniqueId val="{00000001-7143-401D-A724-D42B35338FCA}"/>
              </c:ext>
            </c:extLst>
          </c:dPt>
          <c:dPt>
            <c:idx val="1"/>
            <c:bubble3D val="0"/>
            <c:spPr>
              <a:solidFill>
                <a:srgbClr val="FCB8A7"/>
              </a:solidFill>
              <a:ln w="19050">
                <a:solidFill>
                  <a:srgbClr val="FFFFFF"/>
                </a:solidFill>
                <a:prstDash val="solid"/>
              </a:ln>
              <a:effectLst/>
            </c:spPr>
            <c:extLst>
              <c:ext xmlns:c16="http://schemas.microsoft.com/office/drawing/2014/chart" uri="{C3380CC4-5D6E-409C-BE32-E72D297353CC}">
                <c16:uniqueId val="{00000003-7143-401D-A724-D42B35338FCA}"/>
              </c:ext>
            </c:extLst>
          </c:dPt>
          <c:dPt>
            <c:idx val="2"/>
            <c:bubble3D val="0"/>
            <c:spPr>
              <a:solidFill>
                <a:srgbClr val="FF8383"/>
              </a:solidFill>
              <a:ln w="19050">
                <a:solidFill>
                  <a:srgbClr val="FFFFFF"/>
                </a:solidFill>
                <a:prstDash val="solid"/>
              </a:ln>
              <a:effectLst/>
            </c:spPr>
            <c:extLst>
              <c:ext xmlns:c16="http://schemas.microsoft.com/office/drawing/2014/chart" uri="{C3380CC4-5D6E-409C-BE32-E72D297353CC}">
                <c16:uniqueId val="{00000005-7143-401D-A724-D42B35338FCA}"/>
              </c:ext>
            </c:extLst>
          </c:dPt>
          <c:dLbls>
            <c:spPr>
              <a:solidFill>
                <a:srgbClr val="FFFFFF"/>
              </a:solidFill>
              <a:ln>
                <a:solidFill>
                  <a:srgbClr val="FF0000"/>
                </a:solidFill>
                <a:prstDash val="solid"/>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D0D0D"/>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'Pay Method'!$A$4:$A$7</c:f>
              <c:strCache>
                <c:ptCount val="3"/>
                <c:pt idx="0">
                  <c:v>Credit Card</c:v>
                </c:pt>
                <c:pt idx="1">
                  <c:v>Debit Card</c:v>
                </c:pt>
                <c:pt idx="2">
                  <c:v>PayPal</c:v>
                </c:pt>
              </c:strCache>
            </c:strRef>
          </c:cat>
          <c:val>
            <c:numRef>
              <c:f>'Pay Method'!$B$4:$B$7</c:f>
              <c:numCache>
                <c:formatCode>General</c:formatCode>
                <c:ptCount val="3"/>
                <c:pt idx="0">
                  <c:v>118</c:v>
                </c:pt>
                <c:pt idx="1">
                  <c:v>40</c:v>
                </c:pt>
                <c:pt idx="2">
                  <c:v>79</c:v>
                </c:pt>
              </c:numCache>
            </c:numRef>
          </c:val>
          <c:extLst>
            <c:ext xmlns:c16="http://schemas.microsoft.com/office/drawing/2014/chart" uri="{C3380CC4-5D6E-409C-BE32-E72D297353CC}">
              <c16:uniqueId val="{00000006-7143-401D-A724-D42B35338F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rgbClr val="262626"/>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1.xlsx]gender!PivotTable6</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Customer segment contribute the most sales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pivotFmt>
      <c:pivotFmt>
        <c:idx val="12"/>
        <c:spPr>
          <a:solidFill>
            <a:srgbClr val="FCB8A7"/>
          </a:solidFill>
          <a:ln>
            <a:noFill/>
          </a:ln>
          <a:effectLst/>
        </c:spPr>
      </c:pivotFmt>
      <c:pivotFmt>
        <c:idx val="13"/>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0000"/>
          </a:solidFill>
          <a:ln>
            <a:noFill/>
          </a:ln>
          <a:effectLst/>
        </c:spPr>
      </c:pivotFmt>
      <c:pivotFmt>
        <c:idx val="1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FF0000"/>
          </a:solidFill>
          <a:ln>
            <a:noFill/>
          </a:ln>
          <a:effectLst/>
        </c:spPr>
      </c:pivotFmt>
    </c:pivotFmts>
    <c:plotArea>
      <c:layout/>
      <c:barChart>
        <c:barDir val="col"/>
        <c:grouping val="clustered"/>
        <c:varyColors val="0"/>
        <c:ser>
          <c:idx val="0"/>
          <c:order val="0"/>
          <c:tx>
            <c:strRef>
              <c:f>gender!$B$3</c:f>
              <c:strCache>
                <c:ptCount val="1"/>
                <c:pt idx="0">
                  <c:v>Total</c:v>
                </c:pt>
              </c:strCache>
            </c:strRef>
          </c:tx>
          <c:spPr>
            <a:solidFill>
              <a:srgbClr val="FCB8A7"/>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544B-407C-8F82-989FBF135591}"/>
              </c:ext>
            </c:extLst>
          </c:dPt>
          <c:cat>
            <c:strRef>
              <c:f>gender!$A$4:$A$6</c:f>
              <c:strCache>
                <c:ptCount val="2"/>
                <c:pt idx="0">
                  <c:v>Female</c:v>
                </c:pt>
                <c:pt idx="1">
                  <c:v>Male</c:v>
                </c:pt>
              </c:strCache>
            </c:strRef>
          </c:cat>
          <c:val>
            <c:numRef>
              <c:f>gender!$B$4:$B$6</c:f>
              <c:numCache>
                <c:formatCode>General</c:formatCode>
                <c:ptCount val="2"/>
                <c:pt idx="0">
                  <c:v>117</c:v>
                </c:pt>
                <c:pt idx="1">
                  <c:v>120</c:v>
                </c:pt>
              </c:numCache>
            </c:numRef>
          </c:val>
          <c:extLst>
            <c:ext xmlns:c16="http://schemas.microsoft.com/office/drawing/2014/chart" uri="{C3380CC4-5D6E-409C-BE32-E72D297353CC}">
              <c16:uniqueId val="{00000002-544B-407C-8F82-989FBF135591}"/>
            </c:ext>
          </c:extLst>
        </c:ser>
        <c:dLbls>
          <c:showLegendKey val="0"/>
          <c:showVal val="0"/>
          <c:showCatName val="0"/>
          <c:showSerName val="0"/>
          <c:showPercent val="0"/>
          <c:showBubbleSize val="0"/>
        </c:dLbls>
        <c:gapWidth val="283"/>
        <c:overlap val="-27"/>
        <c:axId val="1351898631"/>
        <c:axId val="1351905287"/>
      </c:barChart>
      <c:catAx>
        <c:axId val="1351898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351905287"/>
        <c:crosses val="autoZero"/>
        <c:auto val="1"/>
        <c:lblAlgn val="ctr"/>
        <c:lblOffset val="100"/>
        <c:noMultiLvlLbl val="0"/>
      </c:catAx>
      <c:valAx>
        <c:axId val="1351905287"/>
        <c:scaling>
          <c:orientation val="minMax"/>
        </c:scaling>
        <c:delete val="1"/>
        <c:axPos val="l"/>
        <c:numFmt formatCode="General" sourceLinked="1"/>
        <c:majorTickMark val="none"/>
        <c:minorTickMark val="none"/>
        <c:tickLblPos val="nextTo"/>
        <c:crossAx val="135189863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1.xlsx]Age!PivotTable7</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Customer Age Distribution</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Age!$C$3</c:f>
              <c:strCache>
                <c:ptCount val="1"/>
                <c:pt idx="0">
                  <c:v>Sum of Age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D0D0D"/>
                </a:solidFill>
                <a:prstDash val="sysDot"/>
              </a:ln>
              <a:effectLst/>
            </c:spPr>
            <c:trendlineType val="linear"/>
            <c:dispRSqr val="0"/>
            <c:dispEq val="0"/>
          </c:trendline>
          <c:cat>
            <c:multiLvlStrRef>
              <c:f>Age!$A$4:$B$43</c:f>
              <c:multiLvlStrCache>
                <c:ptCount val="23"/>
                <c:lvl>
                  <c:pt idx="0">
                    <c:v>Miami</c:v>
                  </c:pt>
                  <c:pt idx="1">
                    <c:v>Los Angeles</c:v>
                  </c:pt>
                  <c:pt idx="2">
                    <c:v>Miami</c:v>
                  </c:pt>
                  <c:pt idx="3">
                    <c:v>San Francisco</c:v>
                  </c:pt>
                  <c:pt idx="4">
                    <c:v>Miami</c:v>
                  </c:pt>
                  <c:pt idx="5">
                    <c:v>New York</c:v>
                  </c:pt>
                  <c:pt idx="6">
                    <c:v>San Francisco</c:v>
                  </c:pt>
                  <c:pt idx="7">
                    <c:v>New York</c:v>
                  </c:pt>
                  <c:pt idx="8">
                    <c:v>San Francisco</c:v>
                  </c:pt>
                  <c:pt idx="9">
                    <c:v>New York</c:v>
                  </c:pt>
                  <c:pt idx="10">
                    <c:v>Miami</c:v>
                  </c:pt>
                  <c:pt idx="11">
                    <c:v>New York</c:v>
                  </c:pt>
                  <c:pt idx="12">
                    <c:v>Los Angeles</c:v>
                  </c:pt>
                  <c:pt idx="13">
                    <c:v>Los Angeles</c:v>
                  </c:pt>
                  <c:pt idx="14">
                    <c:v>Houston</c:v>
                  </c:pt>
                  <c:pt idx="15">
                    <c:v>Los Angeles</c:v>
                  </c:pt>
                  <c:pt idx="16">
                    <c:v>Houston</c:v>
                  </c:pt>
                  <c:pt idx="17">
                    <c:v>San Francisco</c:v>
                  </c:pt>
                  <c:pt idx="18">
                    <c:v>Houston</c:v>
                  </c:pt>
                  <c:pt idx="19">
                    <c:v>Houston</c:v>
                  </c:pt>
                  <c:pt idx="20">
                    <c:v>Chicago</c:v>
                  </c:pt>
                  <c:pt idx="21">
                    <c:v>Chicago</c:v>
                  </c:pt>
                  <c:pt idx="22">
                    <c:v>Chicago</c:v>
                  </c:pt>
                </c:lvl>
                <c:lvl>
                  <c:pt idx="0">
                    <c:v>26</c:v>
                  </c:pt>
                  <c:pt idx="1">
                    <c:v>27</c:v>
                  </c:pt>
                  <c:pt idx="3">
                    <c:v>28</c:v>
                  </c:pt>
                  <c:pt idx="4">
                    <c:v>29</c:v>
                  </c:pt>
                  <c:pt idx="7">
                    <c:v>30</c:v>
                  </c:pt>
                  <c:pt idx="9">
                    <c:v>31</c:v>
                  </c:pt>
                  <c:pt idx="10">
                    <c:v>32</c:v>
                  </c:pt>
                  <c:pt idx="12">
                    <c:v>33</c:v>
                  </c:pt>
                  <c:pt idx="13">
                    <c:v>34</c:v>
                  </c:pt>
                  <c:pt idx="14">
                    <c:v>35</c:v>
                  </c:pt>
                  <c:pt idx="16">
                    <c:v>36</c:v>
                  </c:pt>
                  <c:pt idx="18">
                    <c:v>37</c:v>
                  </c:pt>
                  <c:pt idx="19">
                    <c:v>38</c:v>
                  </c:pt>
                  <c:pt idx="20">
                    <c:v>41</c:v>
                  </c:pt>
                  <c:pt idx="21">
                    <c:v>42</c:v>
                  </c:pt>
                  <c:pt idx="22">
                    <c:v>43</c:v>
                  </c:pt>
                </c:lvl>
              </c:multiLvlStrCache>
            </c:multiLvlStrRef>
          </c:cat>
          <c:val>
            <c:numRef>
              <c:f>Age!$C$4:$C$43</c:f>
              <c:numCache>
                <c:formatCode>General</c:formatCode>
                <c:ptCount val="23"/>
                <c:pt idx="0">
                  <c:v>234</c:v>
                </c:pt>
                <c:pt idx="1">
                  <c:v>27</c:v>
                </c:pt>
                <c:pt idx="2">
                  <c:v>405</c:v>
                </c:pt>
                <c:pt idx="3">
                  <c:v>420</c:v>
                </c:pt>
                <c:pt idx="4">
                  <c:v>29</c:v>
                </c:pt>
                <c:pt idx="5">
                  <c:v>29</c:v>
                </c:pt>
                <c:pt idx="6">
                  <c:v>261</c:v>
                </c:pt>
                <c:pt idx="7">
                  <c:v>450</c:v>
                </c:pt>
                <c:pt idx="8">
                  <c:v>450</c:v>
                </c:pt>
                <c:pt idx="9">
                  <c:v>465</c:v>
                </c:pt>
                <c:pt idx="10">
                  <c:v>480</c:v>
                </c:pt>
                <c:pt idx="11">
                  <c:v>288</c:v>
                </c:pt>
                <c:pt idx="12">
                  <c:v>264</c:v>
                </c:pt>
                <c:pt idx="13">
                  <c:v>544</c:v>
                </c:pt>
                <c:pt idx="14">
                  <c:v>35</c:v>
                </c:pt>
                <c:pt idx="15">
                  <c:v>525</c:v>
                </c:pt>
                <c:pt idx="16">
                  <c:v>540</c:v>
                </c:pt>
                <c:pt idx="17">
                  <c:v>36</c:v>
                </c:pt>
                <c:pt idx="18">
                  <c:v>481</c:v>
                </c:pt>
                <c:pt idx="19">
                  <c:v>342</c:v>
                </c:pt>
                <c:pt idx="20">
                  <c:v>615</c:v>
                </c:pt>
                <c:pt idx="21">
                  <c:v>378</c:v>
                </c:pt>
                <c:pt idx="22">
                  <c:v>645</c:v>
                </c:pt>
              </c:numCache>
            </c:numRef>
          </c:val>
          <c:extLst>
            <c:ext xmlns:c16="http://schemas.microsoft.com/office/drawing/2014/chart" uri="{C3380CC4-5D6E-409C-BE32-E72D297353CC}">
              <c16:uniqueId val="{00000001-47F1-472F-8C8C-337297A346AB}"/>
            </c:ext>
          </c:extLst>
        </c:ser>
        <c:ser>
          <c:idx val="1"/>
          <c:order val="1"/>
          <c:tx>
            <c:strRef>
              <c:f>Age!$D$3</c:f>
              <c:strCache>
                <c:ptCount val="1"/>
                <c:pt idx="0">
                  <c:v>Count of City</c:v>
                </c:pt>
              </c:strCache>
            </c:strRef>
          </c:tx>
          <c:spPr>
            <a:solidFill>
              <a:srgbClr val="FCB8A7"/>
            </a:solidFill>
            <a:ln>
              <a:noFill/>
            </a:ln>
            <a:effectLst/>
          </c:spPr>
          <c:invertIfNegative val="0"/>
          <c:cat>
            <c:multiLvlStrRef>
              <c:f>Age!$A$4:$B$43</c:f>
              <c:multiLvlStrCache>
                <c:ptCount val="23"/>
                <c:lvl>
                  <c:pt idx="0">
                    <c:v>Miami</c:v>
                  </c:pt>
                  <c:pt idx="1">
                    <c:v>Los Angeles</c:v>
                  </c:pt>
                  <c:pt idx="2">
                    <c:v>Miami</c:v>
                  </c:pt>
                  <c:pt idx="3">
                    <c:v>San Francisco</c:v>
                  </c:pt>
                  <c:pt idx="4">
                    <c:v>Miami</c:v>
                  </c:pt>
                  <c:pt idx="5">
                    <c:v>New York</c:v>
                  </c:pt>
                  <c:pt idx="6">
                    <c:v>San Francisco</c:v>
                  </c:pt>
                  <c:pt idx="7">
                    <c:v>New York</c:v>
                  </c:pt>
                  <c:pt idx="8">
                    <c:v>San Francisco</c:v>
                  </c:pt>
                  <c:pt idx="9">
                    <c:v>New York</c:v>
                  </c:pt>
                  <c:pt idx="10">
                    <c:v>Miami</c:v>
                  </c:pt>
                  <c:pt idx="11">
                    <c:v>New York</c:v>
                  </c:pt>
                  <c:pt idx="12">
                    <c:v>Los Angeles</c:v>
                  </c:pt>
                  <c:pt idx="13">
                    <c:v>Los Angeles</c:v>
                  </c:pt>
                  <c:pt idx="14">
                    <c:v>Houston</c:v>
                  </c:pt>
                  <c:pt idx="15">
                    <c:v>Los Angeles</c:v>
                  </c:pt>
                  <c:pt idx="16">
                    <c:v>Houston</c:v>
                  </c:pt>
                  <c:pt idx="17">
                    <c:v>San Francisco</c:v>
                  </c:pt>
                  <c:pt idx="18">
                    <c:v>Houston</c:v>
                  </c:pt>
                  <c:pt idx="19">
                    <c:v>Houston</c:v>
                  </c:pt>
                  <c:pt idx="20">
                    <c:v>Chicago</c:v>
                  </c:pt>
                  <c:pt idx="21">
                    <c:v>Chicago</c:v>
                  </c:pt>
                  <c:pt idx="22">
                    <c:v>Chicago</c:v>
                  </c:pt>
                </c:lvl>
                <c:lvl>
                  <c:pt idx="0">
                    <c:v>26</c:v>
                  </c:pt>
                  <c:pt idx="1">
                    <c:v>27</c:v>
                  </c:pt>
                  <c:pt idx="3">
                    <c:v>28</c:v>
                  </c:pt>
                  <c:pt idx="4">
                    <c:v>29</c:v>
                  </c:pt>
                  <c:pt idx="7">
                    <c:v>30</c:v>
                  </c:pt>
                  <c:pt idx="9">
                    <c:v>31</c:v>
                  </c:pt>
                  <c:pt idx="10">
                    <c:v>32</c:v>
                  </c:pt>
                  <c:pt idx="12">
                    <c:v>33</c:v>
                  </c:pt>
                  <c:pt idx="13">
                    <c:v>34</c:v>
                  </c:pt>
                  <c:pt idx="14">
                    <c:v>35</c:v>
                  </c:pt>
                  <c:pt idx="16">
                    <c:v>36</c:v>
                  </c:pt>
                  <c:pt idx="18">
                    <c:v>37</c:v>
                  </c:pt>
                  <c:pt idx="19">
                    <c:v>38</c:v>
                  </c:pt>
                  <c:pt idx="20">
                    <c:v>41</c:v>
                  </c:pt>
                  <c:pt idx="21">
                    <c:v>42</c:v>
                  </c:pt>
                  <c:pt idx="22">
                    <c:v>43</c:v>
                  </c:pt>
                </c:lvl>
              </c:multiLvlStrCache>
            </c:multiLvlStrRef>
          </c:cat>
          <c:val>
            <c:numRef>
              <c:f>Age!$D$4:$D$43</c:f>
              <c:numCache>
                <c:formatCode>General</c:formatCode>
                <c:ptCount val="23"/>
                <c:pt idx="0">
                  <c:v>9</c:v>
                </c:pt>
                <c:pt idx="1">
                  <c:v>1</c:v>
                </c:pt>
                <c:pt idx="2">
                  <c:v>15</c:v>
                </c:pt>
                <c:pt idx="3">
                  <c:v>15</c:v>
                </c:pt>
                <c:pt idx="4">
                  <c:v>1</c:v>
                </c:pt>
                <c:pt idx="5">
                  <c:v>1</c:v>
                </c:pt>
                <c:pt idx="6">
                  <c:v>9</c:v>
                </c:pt>
                <c:pt idx="7">
                  <c:v>15</c:v>
                </c:pt>
                <c:pt idx="8">
                  <c:v>15</c:v>
                </c:pt>
                <c:pt idx="9">
                  <c:v>15</c:v>
                </c:pt>
                <c:pt idx="10">
                  <c:v>15</c:v>
                </c:pt>
                <c:pt idx="11">
                  <c:v>9</c:v>
                </c:pt>
                <c:pt idx="12">
                  <c:v>8</c:v>
                </c:pt>
                <c:pt idx="13">
                  <c:v>16</c:v>
                </c:pt>
                <c:pt idx="14">
                  <c:v>1</c:v>
                </c:pt>
                <c:pt idx="15">
                  <c:v>15</c:v>
                </c:pt>
                <c:pt idx="16">
                  <c:v>15</c:v>
                </c:pt>
                <c:pt idx="17">
                  <c:v>1</c:v>
                </c:pt>
                <c:pt idx="18">
                  <c:v>13</c:v>
                </c:pt>
                <c:pt idx="19">
                  <c:v>9</c:v>
                </c:pt>
                <c:pt idx="20">
                  <c:v>15</c:v>
                </c:pt>
                <c:pt idx="21">
                  <c:v>9</c:v>
                </c:pt>
                <c:pt idx="22">
                  <c:v>15</c:v>
                </c:pt>
              </c:numCache>
            </c:numRef>
          </c:val>
          <c:extLst>
            <c:ext xmlns:c16="http://schemas.microsoft.com/office/drawing/2014/chart" uri="{C3380CC4-5D6E-409C-BE32-E72D297353CC}">
              <c16:uniqueId val="{00000002-47F1-472F-8C8C-337297A346AB}"/>
            </c:ext>
          </c:extLst>
        </c:ser>
        <c:dLbls>
          <c:showLegendKey val="0"/>
          <c:showVal val="0"/>
          <c:showCatName val="0"/>
          <c:showSerName val="0"/>
          <c:showPercent val="0"/>
          <c:showBubbleSize val="0"/>
        </c:dLbls>
        <c:gapWidth val="85"/>
        <c:overlap val="-27"/>
        <c:axId val="1216187400"/>
        <c:axId val="1214423560"/>
      </c:barChart>
      <c:catAx>
        <c:axId val="1216187400"/>
        <c:scaling>
          <c:orientation val="minMax"/>
        </c:scaling>
        <c:delete val="1"/>
        <c:axPos val="b"/>
        <c:numFmt formatCode="General" sourceLinked="1"/>
        <c:majorTickMark val="none"/>
        <c:minorTickMark val="none"/>
        <c:tickLblPos val="nextTo"/>
        <c:crossAx val="1214423560"/>
        <c:crosses val="autoZero"/>
        <c:auto val="1"/>
        <c:lblAlgn val="ctr"/>
        <c:lblOffset val="100"/>
        <c:noMultiLvlLbl val="0"/>
      </c:catAx>
      <c:valAx>
        <c:axId val="1214423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87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1.xlsx]sentiment!PivotTable8</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Sentiment Analysis</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pivotFmt>
      <c:pivotFmt>
        <c:idx val="3"/>
        <c:spPr>
          <a:solidFill>
            <a:srgbClr val="FCB8A7"/>
          </a:solidFill>
          <a:ln>
            <a:noFill/>
          </a:ln>
          <a:effectLst/>
        </c:spPr>
      </c:pivotFmt>
      <c:pivotFmt>
        <c:idx val="4"/>
        <c:spPr>
          <a:solidFill>
            <a:srgbClr val="FCB8A7"/>
          </a:solidFill>
          <a:ln>
            <a:noFill/>
          </a:ln>
          <a:effectLst/>
        </c:spPr>
      </c:pivotFmt>
      <c:pivotFmt>
        <c:idx val="5"/>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pivotFmt>
      <c:pivotFmt>
        <c:idx val="7"/>
        <c:spPr>
          <a:solidFill>
            <a:srgbClr val="FCB8A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pivotFmt>
    </c:pivotFmts>
    <c:plotArea>
      <c:layout/>
      <c:barChart>
        <c:barDir val="bar"/>
        <c:grouping val="clustered"/>
        <c:varyColors val="0"/>
        <c:ser>
          <c:idx val="0"/>
          <c:order val="0"/>
          <c:tx>
            <c:strRef>
              <c:f>sentiment!$B$3</c:f>
              <c:strCache>
                <c:ptCount val="1"/>
                <c:pt idx="0">
                  <c:v>Total</c:v>
                </c:pt>
              </c:strCache>
            </c:strRef>
          </c:tx>
          <c:spPr>
            <a:solidFill>
              <a:srgbClr val="FCB8A7"/>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1-DACE-401B-8770-75BC8A27520E}"/>
              </c:ext>
            </c:extLst>
          </c:dPt>
          <c:cat>
            <c:strRef>
              <c:f>sentiment!$A$4:$A$7</c:f>
              <c:strCache>
                <c:ptCount val="3"/>
                <c:pt idx="0">
                  <c:v>negative</c:v>
                </c:pt>
                <c:pt idx="1">
                  <c:v>neutral</c:v>
                </c:pt>
                <c:pt idx="2">
                  <c:v>positive</c:v>
                </c:pt>
              </c:strCache>
            </c:strRef>
          </c:cat>
          <c:val>
            <c:numRef>
              <c:f>sentiment!$B$4:$B$7</c:f>
              <c:numCache>
                <c:formatCode>General</c:formatCode>
                <c:ptCount val="3"/>
                <c:pt idx="0">
                  <c:v>31</c:v>
                </c:pt>
                <c:pt idx="1">
                  <c:v>7</c:v>
                </c:pt>
                <c:pt idx="2">
                  <c:v>199</c:v>
                </c:pt>
              </c:numCache>
            </c:numRef>
          </c:val>
          <c:extLst>
            <c:ext xmlns:c16="http://schemas.microsoft.com/office/drawing/2014/chart" uri="{C3380CC4-5D6E-409C-BE32-E72D297353CC}">
              <c16:uniqueId val="{00000002-DACE-401B-8770-75BC8A27520E}"/>
            </c:ext>
          </c:extLst>
        </c:ser>
        <c:dLbls>
          <c:showLegendKey val="0"/>
          <c:showVal val="0"/>
          <c:showCatName val="0"/>
          <c:showSerName val="0"/>
          <c:showPercent val="0"/>
          <c:showBubbleSize val="0"/>
        </c:dLbls>
        <c:gapWidth val="140"/>
        <c:axId val="1191421448"/>
        <c:axId val="1214382088"/>
      </c:barChart>
      <c:catAx>
        <c:axId val="1191421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214382088"/>
        <c:crosses val="autoZero"/>
        <c:auto val="1"/>
        <c:lblAlgn val="ctr"/>
        <c:lblOffset val="100"/>
        <c:noMultiLvlLbl val="0"/>
      </c:catAx>
      <c:valAx>
        <c:axId val="1214382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1914214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1.xlsx]rating!PivotTable9</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Compairing Product Rating</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rating!$B$3</c:f>
              <c:strCache>
                <c:ptCount val="1"/>
                <c:pt idx="0">
                  <c:v>Total</c:v>
                </c:pt>
              </c:strCache>
            </c:strRef>
          </c:tx>
          <c:spPr>
            <a:solidFill>
              <a:srgbClr val="FF0000"/>
            </a:solidFill>
            <a:ln>
              <a:noFill/>
            </a:ln>
            <a:effectLst/>
          </c:spPr>
          <c:invertIfNegative val="0"/>
          <c:cat>
            <c:strRef>
              <c:f>rating!$A$4:$A$10</c:f>
              <c:strCache>
                <c:ptCount val="6"/>
                <c:pt idx="0">
                  <c:v>Beauty Products</c:v>
                </c:pt>
                <c:pt idx="1">
                  <c:v>Books</c:v>
                </c:pt>
                <c:pt idx="2">
                  <c:v>Clothing</c:v>
                </c:pt>
                <c:pt idx="3">
                  <c:v>Electronics</c:v>
                </c:pt>
                <c:pt idx="4">
                  <c:v>Home Appliances</c:v>
                </c:pt>
                <c:pt idx="5">
                  <c:v>Sports</c:v>
                </c:pt>
              </c:strCache>
            </c:strRef>
          </c:cat>
          <c:val>
            <c:numRef>
              <c:f>rating!$B$4:$B$10</c:f>
              <c:numCache>
                <c:formatCode>General</c:formatCode>
                <c:ptCount val="6"/>
                <c:pt idx="0">
                  <c:v>4.333333333333333</c:v>
                </c:pt>
                <c:pt idx="1">
                  <c:v>3.4358974358974357</c:v>
                </c:pt>
                <c:pt idx="2">
                  <c:v>4.2249999999999996</c:v>
                </c:pt>
                <c:pt idx="3">
                  <c:v>4.3</c:v>
                </c:pt>
                <c:pt idx="4">
                  <c:v>4.0999999999999996</c:v>
                </c:pt>
                <c:pt idx="5">
                  <c:v>4.1025641025641022</c:v>
                </c:pt>
              </c:numCache>
            </c:numRef>
          </c:val>
          <c:extLst>
            <c:ext xmlns:c16="http://schemas.microsoft.com/office/drawing/2014/chart" uri="{C3380CC4-5D6E-409C-BE32-E72D297353CC}">
              <c16:uniqueId val="{00000000-70A9-4AAD-BDAC-ECD2DDDD24A8}"/>
            </c:ext>
          </c:extLst>
        </c:ser>
        <c:dLbls>
          <c:showLegendKey val="0"/>
          <c:showVal val="0"/>
          <c:showCatName val="0"/>
          <c:showSerName val="0"/>
          <c:showPercent val="0"/>
          <c:showBubbleSize val="0"/>
        </c:dLbls>
        <c:gapWidth val="150"/>
        <c:overlap val="100"/>
        <c:axId val="1440910344"/>
        <c:axId val="1451574280"/>
      </c:barChart>
      <c:catAx>
        <c:axId val="1440910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1574280"/>
        <c:crosses val="autoZero"/>
        <c:auto val="1"/>
        <c:lblAlgn val="ctr"/>
        <c:lblOffset val="100"/>
        <c:noMultiLvlLbl val="0"/>
      </c:catAx>
      <c:valAx>
        <c:axId val="1451574280"/>
        <c:scaling>
          <c:orientation val="minMax"/>
        </c:scaling>
        <c:delete val="1"/>
        <c:axPos val="l"/>
        <c:numFmt formatCode="General" sourceLinked="1"/>
        <c:majorTickMark val="none"/>
        <c:minorTickMark val="none"/>
        <c:tickLblPos val="nextTo"/>
        <c:crossAx val="14409103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Dataset 1.xlsx]Traffic!PivotTable10</c:name>
    <c:fmtId val="-1"/>
  </c:pivotSource>
  <c:chart>
    <c:title>
      <c:tx>
        <c:rich>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r>
              <a:rPr lang="en-US"/>
              <a:t>Traffic Source Distribution</a:t>
            </a:r>
          </a:p>
        </c:rich>
      </c:tx>
      <c:overlay val="0"/>
      <c:spPr>
        <a:noFill/>
        <a:ln>
          <a:noFill/>
        </a:ln>
        <a:effectLst/>
      </c:spPr>
      <c:txPr>
        <a:bodyPr rot="0" spcFirstLastPara="1" vertOverflow="ellipsis" vert="horz" wrap="square" anchor="ctr" anchorCtr="1"/>
        <a:lstStyle/>
        <a:p>
          <a:pPr>
            <a:defRPr sz="1400" b="0" i="1" u="none" strike="noStrike" kern="1200" spc="0" baseline="0">
              <a:solidFill>
                <a:srgbClr val="0D0D0D"/>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CB8A7"/>
          </a:solidFill>
          <a:ln>
            <a:noFill/>
          </a:ln>
          <a:effectLst/>
        </c:spPr>
      </c:pivotFmt>
      <c:pivotFmt>
        <c:idx val="2"/>
        <c:spPr>
          <a:solidFill>
            <a:srgbClr val="FCB8A7"/>
          </a:solidFill>
          <a:ln>
            <a:noFill/>
          </a:ln>
          <a:effectLst/>
        </c:spPr>
      </c:pivotFmt>
      <c:pivotFmt>
        <c:idx val="3"/>
        <c:spPr>
          <a:solidFill>
            <a:srgbClr val="FCB8A7"/>
          </a:solidFill>
          <a:ln>
            <a:noFill/>
          </a:ln>
          <a:effectLst/>
        </c:spPr>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CB8A7"/>
          </a:solidFill>
          <a:ln>
            <a:noFill/>
          </a:ln>
          <a:effectLst/>
        </c:spPr>
      </c:pivotFmt>
      <c:pivotFmt>
        <c:idx val="6"/>
        <c:spPr>
          <a:solidFill>
            <a:srgbClr val="FCB8A7"/>
          </a:solidFill>
          <a:ln>
            <a:noFill/>
          </a:ln>
          <a:effectLst/>
        </c:spPr>
      </c:pivotFmt>
      <c:pivotFmt>
        <c:idx val="7"/>
        <c:spPr>
          <a:solidFill>
            <a:srgbClr val="FCB8A7"/>
          </a:solidFill>
          <a:ln>
            <a:noFill/>
          </a:ln>
          <a:effectLst/>
        </c:spPr>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CB8A7"/>
          </a:solidFill>
          <a:ln>
            <a:noFill/>
          </a:ln>
          <a:effectLst/>
        </c:spPr>
      </c:pivotFmt>
      <c:pivotFmt>
        <c:idx val="10"/>
        <c:spPr>
          <a:solidFill>
            <a:srgbClr val="FCB8A7"/>
          </a:solidFill>
          <a:ln>
            <a:noFill/>
          </a:ln>
          <a:effectLst/>
        </c:spPr>
      </c:pivotFmt>
      <c:pivotFmt>
        <c:idx val="11"/>
        <c:spPr>
          <a:solidFill>
            <a:srgbClr val="FCB8A7"/>
          </a:solidFill>
          <a:ln>
            <a:noFill/>
          </a:ln>
          <a:effectLst/>
        </c:spPr>
      </c:pivotFmt>
    </c:pivotFmts>
    <c:plotArea>
      <c:layout/>
      <c:barChart>
        <c:barDir val="bar"/>
        <c:grouping val="clustered"/>
        <c:varyColors val="0"/>
        <c:ser>
          <c:idx val="0"/>
          <c:order val="0"/>
          <c:tx>
            <c:strRef>
              <c:f>Traffic!$B$3</c:f>
              <c:strCache>
                <c:ptCount val="1"/>
                <c:pt idx="0">
                  <c:v>Total</c:v>
                </c:pt>
              </c:strCache>
            </c:strRef>
          </c:tx>
          <c:spPr>
            <a:solidFill>
              <a:srgbClr val="FF0000"/>
            </a:solidFill>
            <a:ln>
              <a:noFill/>
            </a:ln>
            <a:effectLst/>
          </c:spPr>
          <c:invertIfNegative val="0"/>
          <c:dPt>
            <c:idx val="0"/>
            <c:invertIfNegative val="0"/>
            <c:bubble3D val="0"/>
            <c:spPr>
              <a:solidFill>
                <a:srgbClr val="FCB8A7"/>
              </a:solidFill>
              <a:ln>
                <a:noFill/>
              </a:ln>
              <a:effectLst/>
            </c:spPr>
            <c:extLst>
              <c:ext xmlns:c16="http://schemas.microsoft.com/office/drawing/2014/chart" uri="{C3380CC4-5D6E-409C-BE32-E72D297353CC}">
                <c16:uniqueId val="{00000001-E93A-4288-A81B-E9AF2F4D2851}"/>
              </c:ext>
            </c:extLst>
          </c:dPt>
          <c:dPt>
            <c:idx val="3"/>
            <c:invertIfNegative val="0"/>
            <c:bubble3D val="0"/>
            <c:spPr>
              <a:solidFill>
                <a:srgbClr val="FCB8A7"/>
              </a:solidFill>
              <a:ln>
                <a:noFill/>
              </a:ln>
              <a:effectLst/>
            </c:spPr>
            <c:extLst>
              <c:ext xmlns:c16="http://schemas.microsoft.com/office/drawing/2014/chart" uri="{C3380CC4-5D6E-409C-BE32-E72D297353CC}">
                <c16:uniqueId val="{00000003-E93A-4288-A81B-E9AF2F4D2851}"/>
              </c:ext>
            </c:extLst>
          </c:dPt>
          <c:dPt>
            <c:idx val="4"/>
            <c:invertIfNegative val="0"/>
            <c:bubble3D val="0"/>
            <c:spPr>
              <a:solidFill>
                <a:srgbClr val="FCB8A7"/>
              </a:solidFill>
              <a:ln>
                <a:noFill/>
              </a:ln>
              <a:effectLst/>
            </c:spPr>
            <c:extLst>
              <c:ext xmlns:c16="http://schemas.microsoft.com/office/drawing/2014/chart" uri="{C3380CC4-5D6E-409C-BE32-E72D297353CC}">
                <c16:uniqueId val="{00000005-E93A-4288-A81B-E9AF2F4D2851}"/>
              </c:ext>
            </c:extLst>
          </c:dPt>
          <c:cat>
            <c:strRef>
              <c:f>Traffic!$A$4:$A$9</c:f>
              <c:strCache>
                <c:ptCount val="5"/>
                <c:pt idx="0">
                  <c:v>Direct</c:v>
                </c:pt>
                <c:pt idx="1">
                  <c:v>Organic</c:v>
                </c:pt>
                <c:pt idx="2">
                  <c:v>Paid</c:v>
                </c:pt>
                <c:pt idx="3">
                  <c:v>Referral</c:v>
                </c:pt>
                <c:pt idx="4">
                  <c:v>Social</c:v>
                </c:pt>
              </c:strCache>
            </c:strRef>
          </c:cat>
          <c:val>
            <c:numRef>
              <c:f>Traffic!$B$4:$B$9</c:f>
              <c:numCache>
                <c:formatCode>General</c:formatCode>
                <c:ptCount val="5"/>
                <c:pt idx="0">
                  <c:v>25</c:v>
                </c:pt>
                <c:pt idx="1">
                  <c:v>95</c:v>
                </c:pt>
                <c:pt idx="2">
                  <c:v>52</c:v>
                </c:pt>
                <c:pt idx="3">
                  <c:v>39</c:v>
                </c:pt>
                <c:pt idx="4">
                  <c:v>26</c:v>
                </c:pt>
              </c:numCache>
            </c:numRef>
          </c:val>
          <c:extLst>
            <c:ext xmlns:c16="http://schemas.microsoft.com/office/drawing/2014/chart" uri="{C3380CC4-5D6E-409C-BE32-E72D297353CC}">
              <c16:uniqueId val="{00000006-E93A-4288-A81B-E9AF2F4D2851}"/>
            </c:ext>
          </c:extLst>
        </c:ser>
        <c:dLbls>
          <c:showLegendKey val="0"/>
          <c:showVal val="0"/>
          <c:showCatName val="0"/>
          <c:showSerName val="0"/>
          <c:showPercent val="0"/>
          <c:showBubbleSize val="0"/>
        </c:dLbls>
        <c:gapWidth val="140"/>
        <c:axId val="1191385096"/>
        <c:axId val="1214395400"/>
      </c:barChart>
      <c:catAx>
        <c:axId val="1191385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214395400"/>
        <c:crosses val="autoZero"/>
        <c:auto val="1"/>
        <c:lblAlgn val="ctr"/>
        <c:lblOffset val="100"/>
        <c:noMultiLvlLbl val="0"/>
      </c:catAx>
      <c:valAx>
        <c:axId val="12143954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crossAx val="11913850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rgbClr val="0D0D0D"/>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3"/>
    </inkml:context>
    <inkml:brush xml:id="br0">
      <inkml:brushProperty name="width" value="0.1" units="cm"/>
      <inkml:brushProperty name="height" value="0.1" units="cm"/>
      <inkml:brushProperty name="color" value="#FFFFFF"/>
    </inkml:brush>
  </inkml:definitions>
  <inkml:trace contextRef="#ctx0" brushRef="#br0">21913 1884 16383 0 0,'0'5'0'0'0,"0"7"0"0"0,0 6 0 0 0,0 6 0 0 0,0 9 0 0 0,0 3 0 0 0,0 2 0 0 0,0-1 0 0 0,0-2 0 0 0,0 4 0 0 0,0 0 0 0 0,5-1 0 0 0,2 3 0 0 0,-1 0 0 0 0,-1-3 0 0 0,-1 4 0 0 0,-2-1 0 0 0,0-2 0 0 0,-2 2 0 0 0,0 0 0 0 0,0-2 0 0 0,0-3 0 0 0,-1-2 0 0 0,1 4 0 0 0,0-1 0 0 0,0 0 0 0 0,0-2 0 0 0,0-1 0 0 0,0-2 0 0 0,0-1 0 0 0,0-1 0 0 0,0 1 0 0 0,0-2 0 0 0,0 1 0 0 0,0 0 0 0 0,5-5 0 0 0,2-2 0 0 0,-1 1 0 0 0,0 1 0 0 0,-3 2 0 0 0,0 0 0 0 0,-2 2 0 0 0,-1 1 0 0 0,0 0 0 0 0,0 1 0 0 0,0-1 0 0 0,0 1 0 0 0,-1-1 0 0 0,1 6 0 0 0,0 1 0 0 0,0 5 0 0 0,0 0 0 0 0,0-1 0 0 0,0-3 0 0 0,0 7 0 0 0,0 7 0 0 0,0 0 0 0 0,0 0 0 0 0,0-2 0 0 0,5-1 0 0 0,2 3 0 0 0,0-3 0 0 0,-2 1 0 0 0,-1-3 0 0 0,-2-5 0 0 0,-1-4 0 0 0,0-3 0 0 0,-1-3 0 0 0,-1-1 0 0 0,1-1 0 0 0,0-1 0 0 0,0 0 0 0 0,5-4 0 0 0,1-2 0 0 0,1 0 0 0 0,-2 2 0 0 0,-1 1 0 0 0,-2 2 0 0 0,-1 1 0 0 0,0 1 0 0 0,-1 0 0 0 0,5-5 0 0 0,1-1 0 0 0,1 0 0 0 0,-2 1 0 0 0,-2 2 0 0 0,-1 1 0 0 0,0 1 0 0 0,-2-9 0 0 0,-5-14 0 0 0,-2-13 0 0 0,-5-15 0 0 0,-6-9 0 0 0,1-10 0 0 0,-2-8 0 0 0,-4-1 0 0 0,3-2 0 0 0,0-2 0 0 0,3-3 0 0 0,-1-2 0 0 0,-3-1 0 0 0,-2-5 0 0 0,2 2 0 0 0,0-3 0 0 0,-1 0 0 0 0,-3-5 0 0 0,-2 4 0 0 0,3-1 0 0 0,2-5 0 0 0,3 6 0 0 0,1-3 0 0 0,2 2 0 0 0,5 1 0 0 0,4 2 0 0 0,-2-3 0 0 0,1 4 0 0 0,1-2 0 0 0,2 0 0 0 0,2 1 0 0 0,2-4 0 0 0,0 5 0 0 0,1 2 0 0 0,1-3 0 0 0,-1 4 0 0 0,0 3 0 0 0,1-5 0 0 0,-1 3 0 0 0,0 2 0 0 0,0 5 0 0 0,0 2 0 0 0,0-1 0 0 0,0-2 0 0 0,0 4 0 0 0,0 4 0 0 0,0 5 0 0 0,0 5 0 0 0,0 3 0 0 0,0 2 0 0 0,5 6 0 0 0,7 18 0 0 0,1 20 0 0 0,-1 24 0 0 0,-3 15 0 0 0,2 15 0 0 0,0 16 0 0 0,2 10 0 0 0,0 4 0 0 0,2 1 0 0 0,-1-6 0 0 0,-3-13 0 0 0,-4-10 0 0 0,-2-6 0 0 0,-3-4 0 0 0,-1-7 0 0 0,-1-7 0 0 0,-1 0 0 0 0,1-4 0 0 0,-1 2 0 0 0,1-1 0 0 0,-1-3 0 0 0,1-2 0 0 0,0-3 0 0 0,0-12 0 0 0,0-21 0 0 0,-5-19 0 0 0,-2-24 0 0 0,1-14 0 0 0,-5-13 0 0 0,1-15 0 0 0,1-10 0 0 0,2-3 0 0 0,3-6 0 0 0,2-6 0 0 0,1 5 0 0 0,1 5 0 0 0,0 9 0 0 0,0 9 0 0 0,1 9 0 0 0,-1 11 0 0 0,0 11 0 0 0,1 8 0 0 0,-1 7 0 0 0,0 4 0 0 0,0 2 0 0 0,0 1 0 0 0,0 10 0 0 0,0 19 0 0 0,5 19 0 0 0,2 27 0 0 0,4 26 0 0 0,7 21 0 0 0,4 15 0 0 0,4 5 0 0 0,-3-7 0 0 0,-4-12 0 0 0,-2-11 0 0 0,3-10 0 0 0,-3-12 0 0 0,-4-12 0 0 0,-4-9 0 0 0,-4-6 0 0 0,-3-4 0 0 0,-1-3 0 0 0,-1-10 0 0 0,-1-14 0 0 0,0-13 0 0 0,0-15 0 0 0,1-8 0 0 0,0-10 0 0 0,-1-7 0 0 0,-4-1 0 0 0,-2-2 0 0 0,1 3 0 0 0,0 4 0 0 0,3 5 0 0 0,0 4 0 0 0,2 3 0 0 0,1 2 0 0 0,0 11 0 0 0,0 20 0 0 0,0 19 0 0 0,1 13 0 0 0,-1 10 0 0 0,0 14 0 0 0,0 3 0 0 0,0-5 0 0 0,0-5 0 0 0,0-1 0 0 0,0-3 0 0 0,0 0 0 0 0,0-2 0 0 0,0-23 0 0 0,-5-26 0 0 0,-2-38 0 0 0,-5-41 0 0 0,0-33 0 0 0,-3-22 0 0 0,1-7 0 0 0,2 5 0 0 0,-1 17 0 0 0,1 20 0 0 0,3 21 0 0 0,3 21 0 0 0,2 16 0 0 0,2 11 0 0 0,2 6 0 0 0,0 3 0 0 0,0 11 0 0 0,1 14 0 0 0,-1 17 0 0 0,1 17 0 0 0,-1 23 0 0 0,5 17 0 0 0,2 18 0 0 0,5 9 0 0 0,0 2 0 0 0,-2 1 0 0 0,-2-3 0 0 0,-3-13 0 0 0,3-5 0 0 0,0-11 0 0 0,-1-13 0 0 0,-3-11 0 0 0,0-3 0 0 0,-2-3 0 0 0,-2-4 0 0 0,0-2 0 0 0,0-3 0 0 0,0 0 0 0 0,5-7 0 0 0,1-1 0 0 0,1 0 0 0 0,-2-4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4"/>
    </inkml:context>
    <inkml:brush xml:id="br0">
      <inkml:brushProperty name="width" value="0.1" units="cm"/>
      <inkml:brushProperty name="height" value="0.1" units="cm"/>
      <inkml:brushProperty name="color" value="#FFFFFF"/>
    </inkml:brush>
  </inkml:definitions>
  <inkml:trace contextRef="#ctx0" brushRef="#br0">21916 8440 16383 0 0,'10'0'0'0'0,"19"0"0"0"0,10 0 0 0 0,3 0 0 0 0,0 0 0 0 0,3 0 0 0 0,-2 0 0 0 0,-2 0 0 0 0,-3 0 0 0 0,-3 0 0 0 0,-13 0 0 0 0,-14 0 0 0 0,-20 0 0 0 0,-23 0 0 0 0,-16 0 0 0 0,-14 5 0 0 0,-7 7 0 0 0,-2 6 0 0 0,8 1 0 0 0,4-3 0 0 0,7-5 0 0 0,14 1 0 0 0,2-1 0 0 0,9 3 0 0 0,4-2 0 0 0,2-2 0 0 0,9-3 0 0 0,13-3 0 0 0,22-2 0 0 0,18-1 0 0 0,18-7 0 0 0,9-6 0 0 0,10-7 0 0 0,2-5 0 0 0,3-4 0 0 0,-1 3 0 0 0,-4 0 0 0 0,-5 5 0 0 0,-3 6 0 0 0,-9 5 0 0 0,-3 4 0 0 0,-7 3 0 0 0,0-3 0 0 0,-4-2 0 0 0,-19 2 0 0 0,-19 1 0 0 0,-27 6 0 0 0,-24 3 0 0 0,-10 1 0 0 0,-11 4 0 0 0,0 1 0 0 0,7-2 0 0 0,8-2 0 0 0,7 2 0 0 0,7 1 0 0 0,3-3 0 0 0,4-1 0 0 0,16-3 0 0 0,16 4 0 0 0,23 1 0 0 0,23 4 0 0 0,18-1 0 0 0,19-1 0 0 0,11-3 0 0 0,3-2 0 0 0,-9-2 0 0 0,-10-2 0 0 0,-13-1 0 0 0,-8 0 0 0 0,-9-1 0 0 0,-7 1 0 0 0,-7-1 0 0 0,-8 6 0 0 0,-16 2 0 0 0,-13-1 0 0 0,-13-1 0 0 0,-8-1 0 0 0,-12 3 0 0 0,-4 2 0 0 0,-2-2 0 0 0,7 3 0 0 0,3 0 0 0 0,2 4 0 0 0,1-1 0 0 0,9-2 0 0 0,14-4 0 0 0,12-2 0 0 0,10-3 0 0 0,8-1 0 0 0,3-1 0 0 0,3 0 0 0 0,-10-1 0 0 0,-13 1 0 0 0,-19-1 0 0 0,-12 1 0 0 0,-8-6 0 0 0,-5-1 0 0 0,5-4 0 0 0,12-1 0 0 0,14 1 0 0 0,19-1 0 0 0,16-5 0 0 0,19-4 0 0 0,6 1 0 0 0,3-1 0 0 0,-2 3 0 0 0,-7-1 0 0 0,-6 4 0 0 0,-6 3 0 0 0,-3 5 0 0 0,-4 2 0 0 0,-1 4 0 0 0,-11 0 0 0 0,-14 2 0 0 0,-23-1 0 0 0,-24 1 0 0 0,-16 0 0 0 0,-17-1 0 0 0,-18 1 0 0 0,-7 4 0 0 0,7 2 0 0 0,5 0 0 0 0,11-2 0 0 0,15-2 0 0 0,6 0 0 0 0,9-2 0 0 0,6-1 0 0 0,6 0 0 0 0,3 0 0 0 0,2 0 0 0 0,1 0 0 0 0,1-1 0 0 0,-1 1 0 0 0,0 0 0 0 0,-1 0 0 0 0,1 0 0 0 0,-1 0 0 0 0,-1 0 0 0 0,1 0 0 0 0,5-5 0 0 0,12-2 0 0 0,13 1 0 0 0,12 0 0 0 0,9 3 0 0 0,6 0 0 0 0,-2-3 0 0 0,6-1 0 0 0,2-5 0 0 0,1 0 0 0 0,0 2 0 0 0,-1 3 0 0 0,-1 2 0 0 0,-1 2 0 0 0,0 2 0 0 0,0 1 0 0 0,4 0 0 0 0,2 1 0 0 0,0-1 0 0 0,-2 1 0 0 0,-1-1 0 0 0,3 0 0 0 0,2 0 0 0 0,-2 0 0 0 0,4 0 0 0 0,-1 0 0 0 0,-1 0 0 0 0,-3-5 0 0 0,-1-2 0 0 0,2 1 0 0 0,6 1 0 0 0,1 1 0 0 0,-2 2 0 0 0,-3 0 0 0 0,-4 2 0 0 0,4 0 0 0 0,0 0 0 0 0,-2 0 0 0 0,-2 1 0 0 0,-2-1 0 0 0,-1 0 0 0 0,-1 0 0 0 0,0 0 0 0 0,-1 0 0 0 0,-1 0 0 0 0,1 0 0 0 0,0 0 0 0 0,0 0 0 0 0,0 0 0 0 0,1 0 0 0 0,-1 0 0 0 0,0 0 0 0 0,0 0 0 0 0,0-5 0 0 0,1-2 0 0 0,-1 1 0 0 0,0 0 0 0 0,0 3 0 0 0,1 0 0 0 0,-1 2 0 0 0,0 1 0 0 0,0 0 0 0 0,1 0 0 0 0,-1 0 0 0 0,0 0 0 0 0,0 1 0 0 0,-10-1 0 0 0,-8 5 0 0 0,-12 2 0 0 0,-6 5 0 0 0,-6 0 0 0 0,-8-2 0 0 0,-9-2 0 0 0,-6 2 0 0 0,-1-1 0 0 0,-1-1 0 0 0,2-2 0 0 0,1-3 0 0 0,1-1 0 0 0,2-1 0 0 0,0-1 0 0 0,1-1 0 0 0,0 1 0 0 0,0-1 0 0 0,0 1 0 0 0,0 0 0 0 0,0 0 0 0 0,0 0 0 0 0,0 0 0 0 0,-1 0 0 0 0,1 0 0 0 0,0 0 0 0 0,0 0 0 0 0,-1 0 0 0 0,1 0 0 0 0,0 0 0 0 0,0 0 0 0 0,-1 0 0 0 0,11 0 0 0 0,14 0 0 0 0,13 0 0 0 0,15 0 0 0 0,10 0 0 0 0,14 0 0 0 0,10 0 0 0 0,11 0 0 0 0,14 0 0 0 0,9 0 0 0 0,10 0 0 0 0,-2 0 0 0 0,-7 0 0 0 0,-14 0 0 0 0,-10 0 0 0 0,-11 0 0 0 0,-10 0 0 0 0,-8 0 0 0 0,-5 0 0 0 0,-3 0 0 0 0,-1 0 0 0 0,-1 0 0 0 0,0 0 0 0 0,1 0 0 0 0,0 0 0 0 0,0 0 0 0 0,1 0 0 0 0,0 0 0 0 0,-10 0 0 0 0,-13 0 0 0 0,-14 0 0 0 0,-10 0 0 0 0,-8 0 0 0 0,-4 0 0 0 0,-3 0 0 0 0,-1 0 0 0 0,0 0 0 0 0,1 0 0 0 0,0 0 0 0 0,-5 0 0 0 0,0 0 0 0 0,-5 0 0 0 0,-1 0 0 0 0,3 0 0 0 0,-3 0 0 0 0,1 0 0 0 0,3 0 0 0 0,2 0 0 0 0,3 0 0 0 0,1 0 0 0 0,13 0 0 0 0,14 0 0 0 0,13 0 0 0 0,11 0 0 0 0,7 0 0 0 0,5 0 0 0 0,2 0 0 0 0,1 0 0 0 0,0 0 0 0 0,-1 0 0 0 0,0 0 0 0 0,-1 0 0 0 0,0 0 0 0 0,0 0 0 0 0,-1 0 0 0 0,0 0 0 0 0,0 0 0 0 0,-5-6 0 0 0,-2 0 0 0 0,1-1 0 0 0,1 2 0 0 0,1 1 0 0 0,2 2 0 0 0,1 1 0 0 0,1-5 0 0 0,0-1 0 0 0,1 1 0 0 0,-1 1 0 0 0,1 1 0 0 0,-1 2 0 0 0,1 1 0 0 0,-1 1 0 0 0,0 0 0 0 0,1 0 0 0 0,-1 0 0 0 0,0 1 0 0 0,0-1 0 0 0,1 0 0 0 0,-1 0 0 0 0,0 0 0 0 0,0 0 0 0 0,1 0 0 0 0,-1 0 0 0 0,0 0 0 0 0,0 0 0 0 0,-5 5 0 0 0,-1 2 0 0 0,-1 0 0 0 0,2-2 0 0 0,2-1 0 0 0,1-2 0 0 0,1-1 0 0 0,1 0 0 0 0,0-1 0 0 0,0-1 0 0 0,1 1 0 0 0,-1 0 0 0 0,1 0 0 0 0,-1-1 0 0 0,1 1 0 0 0,-6 5 0 0 0,-12 2 0 0 0,-13 0 0 0 0,-12 3 0 0 0,-9 1 0 0 0,-7-2 0 0 0,-2-3 0 0 0,-8 4 0 0 0,-1-1 0 0 0,-6-2 0 0 0,1-1 0 0 0,-3-3 0 0 0,2-1 0 0 0,2-1 0 0 0,0-1 0 0 0,-4 0 0 0 0,-5-1 0 0 0,-2 1 0 0 0,1 0 0 0 0,6-1 0 0 0,-1 1 0 0 0,-1 0 0 0 0,2 0 0 0 0,4 0 0 0 0,4 0 0 0 0,3 0 0 0 0,4 0 0 0 0,1 0 0 0 0,6-5 0 0 0,2-2 0 0 0,0 1 0 0 0,-1 0 0 0 0,-2 3 0 0 0,9 0 0 0 0,12 2 0 0 0,12 1 0 0 0,6-6 0 0 0,4 0 0 0 0,6 0 0 0 0,3 1 0 0 0,3 1 0 0 0,1 2 0 0 0,1 1 0 0 0,1 0 0 0 0,-1 1 0 0 0,5 1 0 0 0,2-1 0 0 0,-1 0 0 0 0,-1 0 0 0 0,-2 0 0 0 0,-2 1 0 0 0,0-1 0 0 0,-2 0 0 0 0,0 0 0 0 0,0 0 0 0 0,0 0 0 0 0,0 0 0 0 0,0 0 0 0 0,0 0 0 0 0,0 0 0 0 0,1 0 0 0 0,-1 0 0 0 0,0 0 0 0 0,0 0 0 0 0,1 0 0 0 0,-1 0 0 0 0,5 0 0 0 0,2 0 0 0 0,0 0 0 0 0,-1 0 0 0 0,-2 0 0 0 0,-2 0 0 0 0,0 0 0 0 0,-2 0 0 0 0,1 0 0 0 0,-1 0 0 0 0,0 0 0 0 0,0 0 0 0 0,0 0 0 0 0,0 0 0 0 0,0 0 0 0 0,0 0 0 0 0,0 0 0 0 0,0 0 0 0 0,1 0 0 0 0,-1 0 0 0 0,0 0 0 0 0,0 0 0 0 0,1 0 0 0 0,-1 0 0 0 0,0 0 0 0 0,0 0 0 0 0,-5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5"/>
    </inkml:context>
    <inkml:brush xml:id="br0">
      <inkml:brushProperty name="width" value="0.1" units="cm"/>
      <inkml:brushProperty name="height" value="0.1" units="cm"/>
      <inkml:brushProperty name="color" value="#FFFFFF"/>
    </inkml:brush>
  </inkml:definitions>
  <inkml:trace contextRef="#ctx0" brushRef="#br0">28056 11158 16383 0 0,'-10'0'0'0'0,"-9"0"0"0"0,-11 5 0 0 0,-16 2 0 0 0,-6 5 0 0 0,-8 0 0 0 0,-6-2 0 0 0,5 3 0 0 0,1-2 0 0 0,6-1 0 0 0,8-4 0 0 0,0-2 0 0 0,4-2 0 0 0,3-1 0 0 0,4-1 0 0 0,2 0 0 0 0,1-1 0 0 0,2 1 0 0 0,1-1 0 0 0,-1 1 0 0 0,-5 0 0 0 0,-1 0 0 0 0,-1 0 0 0 0,2 0 0 0 0,1 0 0 0 0,2 0 0 0 0,11 0 0 0 0,14 0 0 0 0,14 0 0 0 0,15 0 0 0 0,10 0 0 0 0,9 0 0 0 0,9 0 0 0 0,5 0 0 0 0,4 0 0 0 0,2 0 0 0 0,-4 5 0 0 0,-1 2 0 0 0,-6-1 0 0 0,-5-1 0 0 0,-1-1 0 0 0,3-2 0 0 0,8 0 0 0 0,1-2 0 0 0,1 0 0 0 0,-5 0 0 0 0,-5 0 0 0 0,-1-1 0 0 0,-3 1 0 0 0,-3 0 0 0 0,-4 0 0 0 0,-3 0 0 0 0,-2 0 0 0 0,0 0 0 0 0,-1 0 0 0 0,-1 0 0 0 0,6 0 0 0 0,1 0 0 0 0,1 0 0 0 0,-2 0 0 0 0,-1 0 0 0 0,-2 0 0 0 0,0 0 0 0 0,-2 0 0 0 0,1 0 0 0 0,-1 0 0 0 0,0 0 0 0 0,0 0 0 0 0,0 0 0 0 0,0 0 0 0 0,0 0 0 0 0,0 0 0 0 0,0 0 0 0 0,-5-5 0 0 0,-6-7 0 0 0,-8-7 0 0 0,-4-4 0 0 0,-4-5 0 0 0,-3-2 0 0 0,-1-1 0 0 0,0 0 0 0 0,0-1 0 0 0,5 1 0 0 0,2 0 0 0 0,0 0 0 0 0,-1 0 0 0 0,-2 1 0 0 0,5 0 0 0 0,0 0 0 0 0,-1-1 0 0 0,-2 1 0 0 0,4 5 0 0 0,0 2 0 0 0,-2-1 0 0 0,-1-1 0 0 0,-3-1 0 0 0,-1-2 0 0 0,-1-1 0 0 0,5 4 0 0 0,0 12 0 0 0,0 13 0 0 0,-1 12 0 0 0,-1 8 0 0 0,-2 7 0 0 0,4-1 0 0 0,1 4 0 0 0,0 3 0 0 0,-2 6 0 0 0,3-3 0 0 0,1 2 0 0 0,4-1 0 0 0,-1 0 0 0 0,-1-3 0 0 0,1-1 0 0 0,0-1 0 0 0,-3-1 0 0 0,-3 0 0 0 0,-2-1 0 0 0,-2-1 0 0 0,-2 1 0 0 0,0 0 0 0 0,0 0 0 0 0,-1 0 0 0 0,1 1 0 0 0,-1-1 0 0 0,1 0 0 0 0,0 0 0 0 0,0 1 0 0 0,0-1 0 0 0,0-10 0 0 0,0-14 0 0 0,0-13 0 0 0,0-10 0 0 0,0-8 0 0 0,0-4 0 0 0,-5-3 0 0 0,-2-6 0 0 0,-5 4 0 0 0,0 1 0 0 0,2-2 0 0 0,2-2 0 0 0,3 1 0 0 0,-3-4 0 0 0,0-5 0 0 0,-4 5 0 0 0,1 4 0 0 0,1 3 0 0 0,3 2 0 0 0,2 1 0 0 0,3 1 0 0 0,1-1 0 0 0,1 1 0 0 0,0 10 0 0 0,0 13 0 0 0,1 13 0 0 0,-1 10 0 0 0,1 8 0 0 0,-1 4 0 0 0,0 3 0 0 0,0 1 0 0 0,0 0 0 0 0,0 4 0 0 0,0 2 0 0 0,0-1 0 0 0,0-2 0 0 0,5 3 0 0 0,2 1 0 0 0,0-2 0 0 0,-2 3 0 0 0,-2-1 0 0 0,0-1 0 0 0,-2-2 0 0 0,0-3 0 0 0,-1-2 0 0 0,-1-1 0 0 0,1-1 0 0 0,0 0 0 0 0,0 0 0 0 0,-1 0 0 0 0,1 0 0 0 0,0 0 0 0 0,0 0 0 0 0,0-10 0 0 0,0-14 0 0 0,0-13 0 0 0,0-10 0 0 0,0-13 0 0 0,0-6 0 0 0,0-8 0 0 0,0-6 0 0 0,0 0 0 0 0,0 4 0 0 0,0-1 0 0 0,0 2 0 0 0,0 4 0 0 0,0 4 0 0 0,0 2 0 0 0,0 3 0 0 0,0 2 0 0 0,0-5 0 0 0,0-7 0 0 0,0-6 0 0 0,0 0 0 0 0,0 3 0 0 0,0 4 0 0 0,0 3 0 0 0,0 4 0 0 0,0-3 0 0 0,0 0 0 0 0,0 0 0 0 0,0-3 0 0 0,0 0 0 0 0,0 2 0 0 0,0 2 0 0 0,0 2 0 0 0,0 1 0 0 0,0 2 0 0 0,0 1 0 0 0,0 0 0 0 0,0 0 0 0 0,0 0 0 0 0,0 0 0 0 0,0 0 0 0 0,0 0 0 0 0,0 0 0 0 0,0 0 0 0 0,0-1 0 0 0,0 1 0 0 0,0 0 0 0 0,0-5 0 0 0,0-3 0 0 0,0-3 0 0 0,-5 3 0 0 0,-2 5 0 0 0,1 1 0 0 0,0 2 0 0 0,3 1 0 0 0,0 0 0 0 0,-3 5 0 0 0,-1 1 0 0 0,0 0 0 0 0,2-2 0 0 0,2-1 0 0 0,1-2 0 0 0,1-1 0 0 0,0-1 0 0 0,1 0 0 0 0,1-1 0 0 0,-6 1 0 0 0,-2-1 0 0 0,1 1 0 0 0,1-1 0 0 0,1 1 0 0 0,2 0 0 0 0,1 0 0 0 0,0-1 0 0 0,1 1 0 0 0,0 0 0 0 0,1 0 0 0 0,-1-1 0 0 0,0 1 0 0 0,0 0 0 0 0,1 0 0 0 0,-1 0 0 0 0,0-1 0 0 0,0 1 0 0 0,0 0 0 0 0,0 0 0 0 0,0-1 0 0 0,0 1 0 0 0,0 0 0 0 0,0 0 0 0 0,0-1 0 0 0,0 1 0 0 0,0 0 0 0 0,0 0 0 0 0,5 5 0 0 0,2 1 0 0 0,-1 0 0 0 0,4 5 0 0 0,1-1 0 0 0,-2-1 0 0 0,-3-3 0 0 0,-1-2 0 0 0,-3-2 0 0 0,-1-1 0 0 0,-1 9 0 0 0,0 13 0 0 0,-1 14 0 0 0,1 9 0 0 0,0 9 0 0 0,-1 4 0 0 0,1 8 0 0 0,0 2 0 0 0,0 11 0 0 0,0 1 0 0 0,0 8 0 0 0,0 9 0 0 0,0-1 0 0 0,0-3 0 0 0,0-6 0 0 0,0-9 0 0 0,0-1 0 0 0,0-5 0 0 0,5-4 0 0 0,2 2 0 0 0,0-2 0 0 0,-2-1 0 0 0,-1-3 0 0 0,-2 4 0 0 0,-1-1 0 0 0,0-1 0 0 0,-1-1 0 0 0,-1-3 0 0 0,6-6 0 0 0,2-2 0 0 0,-1-1 0 0 0,-1 0 0 0 0,4 2 0 0 0,0 2 0 0 0,-1 1 0 0 0,-3 0 0 0 0,-1 1 0 0 0,-2 1 0 0 0,-1-1 0 0 0,0 1 0 0 0,3-1 0 0 0,3 1 0 0 0,-1-1 0 0 0,-1 0 0 0 0,-2 0 0 0 0,0-10 0 0 0,-2-18 0 0 0,-1-16 0 0 0,0-10 0 0 0,0-6 0 0 0,0-8 0 0 0,-1-8 0 0 0,1-7 0 0 0,0 1 0 0 0,0 4 0 0 0,0 0 0 0 0,0-2 0 0 0,0 2 0 0 0,0-1 0 0 0,0 3 0 0 0,0 4 0 0 0,0 3 0 0 0,0 5 0 0 0,0 1 0 0 0,0 3 0 0 0,0 0 0 0 0,0 0 0 0 0,0 1 0 0 0,0-1 0 0 0,0 1 0 0 0,0-1 0 0 0,0 0 0 0 0,0 0 0 0 0,0-1 0 0 0,0 1 0 0 0,0 0 0 0 0,0 0 0 0 0,0-1 0 0 0,0 1 0 0 0,0 0 0 0 0,0 0 0 0 0,0-1 0 0 0,0 1 0 0 0,0 0 0 0 0,0 0 0 0 0,0-1 0 0 0,0 1 0 0 0,0 0 0 0 0,0 0 0 0 0,0-1 0 0 0,0 1 0 0 0,0 0 0 0 0,-5 5 0 0 0,-2 1 0 0 0,-5 6 0 0 0,0 0 0 0 0,2-2 0 0 0,2 7 0 0 0,3 12 0 0 0,3 11 0 0 0,0 8 0 0 0,2 7 0 0 0,0 9 0 0 0,1 5 0 0 0,-1 5 0 0 0,1 10 0 0 0,-1 2 0 0 0,0 7 0 0 0,6 2 0 0 0,1 2 0 0 0,-1 3 0 0 0,4 1 0 0 0,1-6 0 0 0,3-5 0 0 0,-1-2 0 0 0,3-5 0 0 0,-1-2 0 0 0,-4 1 0 0 0,-3-3 0 0 0,-4-6 0 0 0,-1-3 0 0 0,-2-5 0 0 0,-2-3 0 0 0,1-1 0 0 0,-1-1 0 0 0,1-11 0 0 0,-1-14 0 0 0,1-12 0 0 0,-1-11 0 0 0,1-7 0 0 0,0-5 0 0 0,0-2 0 0 0,0-1 0 0 0,0 0 0 0 0,0-4 0 0 0,0-2 0 0 0,0 1 0 0 0,0-3 0 0 0,0 0 0 0 0,0 2 0 0 0,0-3 0 0 0,0 1 0 0 0,0 2 0 0 0,0-2 0 0 0,0 0 0 0 0,0 2 0 0 0,0 3 0 0 0,0 2 0 0 0,0 1 0 0 0,0 2 0 0 0,0 1 0 0 0,0 0 0 0 0,0 1 0 0 0,0-1 0 0 0,0 0 0 0 0,0 0 0 0 0,0 0 0 0 0,0 0 0 0 0,0 0 0 0 0,0-1 0 0 0,0 1 0 0 0,0 0 0 0 0,0 0 0 0 0,0-1 0 0 0,0 1 0 0 0,0 0 0 0 0,0 0 0 0 0,0-1 0 0 0,0 1 0 0 0,0 0 0 0 0,0 0 0 0 0,-5 5 0 0 0,-2 1 0 0 0,-4 0 0 0 0,-1-1 0 0 0,1-1 0 0 0,4-2 0 0 0,2-1 0 0 0,2-1 0 0 0,2 0 0 0 0,1 0 0 0 0,-5-1 0 0 0,-2 1 0 0 0,1 9 0 0 0,2 15 0 0 0,0 13 0 0 0,2 10 0 0 0,-4 2 0 0 0,-1 4 0 0 0,0 2 0 0 0,2 3 0 0 0,2 1 0 0 0,0 1 0 0 0,2 1 0 0 0,1 0 0 0 0,0-1 0 0 0,0 1 0 0 0,1 0 0 0 0,-1-1 0 0 0,0 0 0 0 0,0 1 0 0 0,0-11 0 0 0,1-14 0 0 0,-1-13 0 0 0,0-10 0 0 0,0-8 0 0 0,0-4 0 0 0,0-8 0 0 0,0-3 0 0 0,-1 1 0 0 0,1 1 0 0 0,0 2 0 0 0,0 3 0 0 0,0 1 0 0 0,0 1 0 0 0,0 0 0 0 0,0 1 0 0 0,0 1 0 0 0,0-1 0 0 0,0 0 0 0 0,0 0 0 0 0,0 0 0 0 0,0 0 0 0 0,0-1 0 0 0,0 1 0 0 0,0 0 0 0 0,0 0 0 0 0,0-1 0 0 0,0 1 0 0 0,0 0 0 0 0,0 0 0 0 0,0-1 0 0 0,0 1 0 0 0,0 0 0 0 0,0 0 0 0 0,0-1 0 0 0,0 1 0 0 0,0 0 0 0 0,0 0 0 0 0,0 0 0 0 0,0-1 0 0 0,-5 6 0 0 0,-1 2 0 0 0,-1-1 0 0 0,2-1 0 0 0,1-1 0 0 0,2-2 0 0 0,0-1 0 0 0,2-1 0 0 0,0 0 0 0 0,0-1 0 0 0,0 1 0 0 0,1-1 0 0 0,-1 1 0 0 0,0-1 0 0 0,0 1 0 0 0,0 0 0 0 0,0-11 0 0 0,0-3 0 0 0,0-4 0 0 0,0-10 0 0 0,0 0 0 0 0,-5 0 0 0 0,-2-6 0 0 0,1 2 0 0 0,0 3 0 0 0,3 5 0 0 0,0-3 0 0 0,2-3 0 0 0,1 5 0 0 0,0-5 0 0 0,0 3 0 0 0,0 2 0 0 0,0-2 0 0 0,1 0 0 0 0,-1-1 0 0 0,0-1 0 0 0,0-1 0 0 0,0-5 0 0 0,0 3 0 0 0,0-4 0 0 0,0 0 0 0 0,0 0 0 0 0,0 2 0 0 0,0 1 0 0 0,0 1 0 0 0,0 0 0 0 0,0 2 0 0 0,0-1 0 0 0,0 1 0 0 0,0 5 0 0 0,0 1 0 0 0,0-5 0 0 0,0 3 0 0 0,0-6 0 0 0,-5-7 0 0 0,-2-2 0 0 0,1 1 0 0 0,0-4 0 0 0,3 7 0 0 0,0-2 0 0 0,2 6 0 0 0,0 4 0 0 0,1 1 0 0 0,1 1 0 0 0,-1-1 0 0 0,0-1 0 0 0,0 0 0 0 0,1-1 0 0 0,-1 6 0 0 0,0 0 0 0 0,0-5 0 0 0,0 2 0 0 0,0 0 0 0 0,0-5 0 0 0,0 3 0 0 0,0 0 0 0 0,0 6 0 0 0,0-3 0 0 0,0-4 0 0 0,0 5 0 0 0,0-5 0 0 0,0 3 0 0 0,0 1 0 0 0,0 0 0 0 0,0 4 0 0 0,0-4 0 0 0,0 1 0 0 0,0-4 0 0 0,0-3 0 0 0,0 4 0 0 0,0 2 0 0 0,0-6 0 0 0,0 3 0 0 0,0 2 0 0 0,0 5 0 0 0,0 5 0 0 0,0 2 0 0 0,0 3 0 0 0,0 3 0 0 0,0 3 0 0 0,0 3 0 0 0,0 2 0 0 0,0 11 0 0 0,0 14 0 0 0,0 14 0 0 0,0 9 0 0 0,0 14 0 0 0,0 16 0 0 0,0 5 0 0 0,0 5 0 0 0,0-3 0 0 0,0-1 0 0 0,0-3 0 0 0,0-5 0 0 0,5-1 0 0 0,2-2 0 0 0,-1-3 0 0 0,0 2 0 0 0,-3-1 0 0 0,0 3 0 0 0,-2 0 0 0 0,-1-3 0 0 0,0-3 0 0 0,0-2 0 0 0,0-3 0 0 0,0 0 0 0 0,-1-2 0 0 0,1 0 0 0 0,0-1 0 0 0,0 1 0 0 0,0 0 0 0 0,0 0 0 0 0,0 0 0 0 0,0 0 0 0 0,0 0 0 0 0,0 0 0 0 0,0 1 0 0 0,5-6 0 0 0,2-2 0 0 0,0 1 0 0 0,-2 1 0 0 0,-1 1 0 0 0,-2 2 0 0 0,-1 1 0 0 0,5 1 0 0 0,1 5 0 0 0,4 3 0 0 0,1-1 0 0 0,-2 4 0 0 0,-3 0 0 0 0,-2 3 0 0 0,3 0 0 0 0,0-3 0 0 0,4-3 0 0 0,0-3 0 0 0,-3-3 0 0 0,4 5 0 0 0,-2 0 0 0 0,-2-1 0 0 0,-3-1 0 0 0,-2-2 0 0 0,-2 0 0 0 0,-1-2 0 0 0,-1-1 0 0 0,-1 0 0 0 0,1 0 0 0 0,-1 0 0 0 0,1 0 0 0 0,0 0 0 0 0,-1 0 0 0 0,1-20 0 0 0,0-33 0 0 0,0-27 0 0 0,0-27 0 0 0,0-25 0 0 0,0-11 0 0 0,0 4 0 0 0,0-1 0 0 0,0 3 0 0 0,-5 10 0 0 0,-2 11 0 0 0,1 10 0 0 0,1 2 0 0 0,1 3 0 0 0,-4 4 0 0 0,0 3 0 0 0,-4 7 0 0 0,0 8 0 0 0,2 8 0 0 0,-2 10 0 0 0,0 21 0 0 0,3 17 0 0 0,3 23 0 0 0,2 12 0 0 0,2 13 0 0 0,1 19 0 0 0,1 12 0 0 0,1 6 0 0 0,-1 9 0 0 0,1 2 0 0 0,-1 0 0 0 0,0-9 0 0 0,0-3 0 0 0,6-3 0 0 0,1-11 0 0 0,-1-8 0 0 0,4-11 0 0 0,1-5 0 0 0,-2-1 0 0 0,-3-4 0 0 0,-1-1 0 0 0,-3-2 0 0 0,-1-4 0 0 0,-1-4 0 0 0,0-3 0 0 0,-1-2 0 0 0,1-12 0 0 0,0-19 0 0 0,-1-26 0 0 0,-4-18 0 0 0,-2-18 0 0 0,-5-19 0 0 0,0-16 0 0 0,2-8 0 0 0,-3-1 0 0 0,1-8 0 0 0,-2-6 0 0 0,1-4 0 0 0,2 5 0 0 0,4-4 0 0 0,2-2 0 0 0,3 5 0 0 0,1 2 0 0 0,1 11 0 0 0,1 8 0 0 0,-1 10 0 0 0,1 15 0 0 0,-1 10 0 0 0,1 5 0 0 0,-1 2 0 0 0,0 6 0 0 0,0 6 0 0 0,0 0 0 0 0,0 2 0 0 0,0 4 0 0 0,0 3 0 0 0,0 2 0 0 0,0 1 0 0 0,0 2 0 0 0,0 10 0 0 0,0 15 0 0 0,0 12 0 0 0,0 11 0 0 0,5 7 0 0 0,2 15 0 0 0,5 16 0 0 0,5 14 0 0 0,5 5 0 0 0,4 5 0 0 0,3 11 0 0 0,1 3 0 0 0,-4-2 0 0 0,-1-2 0 0 0,-6-1 0 0 0,-5-11 0 0 0,-5-8 0 0 0,0 0 0 0 0,0-7 0 0 0,3-10 0 0 0,-1-7 0 0 0,-2-3 0 0 0,-3-3 0 0 0,-1-2 0 0 0,-3-4 0 0 0,-1-2 0 0 0,-1-1 0 0 0,-1-1 0 0 0,1-11 0 0 0,-1-13 0 0 0,1-18 0 0 0,0-18 0 0 0,-1-8 0 0 0,-4-4 0 0 0,-2-4 0 0 0,-4 5 0 0 0,-1-5 0 0 0,1-1 0 0 0,-1-1 0 0 0,0-5 0 0 0,3 3 0 0 0,2 0 0 0 0,-2-3 0 0 0,0 3 0 0 0,2 0 0 0 0,-4-8 0 0 0,1 2 0 0 0,-3 5 0 0 0,0 0 0 0 0,-2 5 0 0 0,0-1 0 0 0,4 3 0 0 0,-2 8 0 0 0,2 6 0 0 0,2 2 0 0 0,3 2 0 0 0,2-1 0 0 0,3-1 0 0 0,0 10 0 0 0,1 13 0 0 0,1 13 0 0 0,-1 9 0 0 0,1 13 0 0 0,-1 11 0 0 0,0 15 0 0 0,0 7 0 0 0,1 9 0 0 0,-1 7 0 0 0,0 1 0 0 0,0-3 0 0 0,0-9 0 0 0,0-7 0 0 0,0-8 0 0 0,-1-7 0 0 0,1-8 0 0 0,0-4 0 0 0,0-3 0 0 0,0-2 0 0 0,0 0 0 0 0,-5-5 0 0 0,-1-13 0 0 0,-6-12 0 0 0,0-17 0 0 0,-4-15 0 0 0,2-13 0 0 0,2-8 0 0 0,-1-11 0 0 0,1 1 0 0 0,3 0 0 0 0,3 7 0 0 0,2 7 0 0 0,3 8 0 0 0,0 5 0 0 0,1 4 0 0 0,1 3 0 0 0,-1 0 0 0 0,1 12 0 0 0,-1 13 0 0 0,0 18 0 0 0,1 17 0 0 0,-1 9 0 0 0,5 2 0 0 0,2 0 0 0 0,4-2 0 0 0,1-2 0 0 0,-1-3 0 0 0,-4-2 0 0 0,-2-1 0 0 0,-2-1 0 0 0,-2 0 0 0 0,-1 0 0 0 0,0 0 0 0 0,0 0 0 0 0,-1 0 0 0 0,1 0 0 0 0,-1 0 0 0 0,1 0 0 0 0,0 0 0 0 0,0 6 0 0 0,0 6 0 0 0,0 7 0 0 0,0 5 0 0 0,0 3 0 0 0,0-2 0 0 0,0-5 0 0 0,5-2 0 0 0,2-3 0 0 0,0-4 0 0 0,-2-5 0 0 0,-1 3 0 0 0,-2 5 0 0 0,4 5 0 0 0,2 4 0 0 0,-2 4 0 0 0,-1-3 0 0 0,-1-5 0 0 0,3-1 0 0 0,1-4 0 0 0,-2-3 0 0 0,0-5 0 0 0,-3 3 0 0 0,4 5 0 0 0,1 4 0 0 0,-1 6 0 0 0,3-7 0 0 0,0-2 0 0 0,-1-2 0 0 0,-3-5 0 0 0,-2-2 0 0 0,-2-3 0 0 0,-1-2 0 0 0,4-1 0 0 0,2 0 0 0 0,-1 0 0 0 0,-1-1 0 0 0,-2 1 0 0 0,-1 0 0 0 0,-1 0 0 0 0,0 0 0 0 0,-1 0 0 0 0,-1 0 0 0 0,1 1 0 0 0,0-1 0 0 0,0 0 0 0 0,0 0 0 0 0,-1 1 0 0 0,1-1 0 0 0,0 0 0 0 0,0 0 0 0 0,0 1 0 0 0,0-1 0 0 0,0 0 0 0 0,0 0 0 0 0,0 1 0 0 0,0-1 0 0 0,0 0 0 0 0,0 0 0 0 0,0 1 0 0 0,0-1 0 0 0,0 0 0 0 0,0 0 0 0 0,0 0 0 0 0,0 1 0 0 0,0-1 0 0 0,0 0 0 0 0,0 0 0 0 0,0 1 0 0 0,0-1 0 0 0,0 5 0 0 0,0 2 0 0 0,0 0 0 0 0,0-1 0 0 0,0-2 0 0 0,0-2 0 0 0,0 5 0 0 0,0 0 0 0 0,0 5 0 0 0,0 0 0 0 0,0-1 0 0 0,0-4 0 0 0,0-2 0 0 0,0-2 0 0 0,0-2 0 0 0,-5-5 0 0 0,-7-8 0 0 0,-1-12 0 0 0,-4-12 0 0 0,1-10 0 0 0,-2-8 0 0 0,3-5 0 0 0,3-7 0 0 0,4-3 0 0 0,3-6 0 0 0,3 1 0 0 0,1 2 0 0 0,-4 3 0 0 0,-1 3 0 0 0,0 3 0 0 0,2 1 0 0 0,-5 7 0 0 0,0 2 0 0 0,2 0 0 0 0,1-2 0 0 0,3-1 0 0 0,0-1 0 0 0,3-2 0 0 0,-1-1 0 0 0,1 11 0 0 0,1 12 0 0 0,-1 14 0 0 0,1 10 0 0 0,4 12 0 0 0,2 7 0 0 0,0 2 0 0 0,-2 1 0 0 0,-1-3 0 0 0,-2-1 0 0 0,-1-2 0 0 0,5 4 0 0 0,1 1 0 0 0,-1-2 0 0 0,-1 0 0 0 0,-2-3 0 0 0,-1-1 0 0 0,-1-11 0 0 0,0-14 0 0 0,-1-14 0 0 0,0-10 0 0 0,-1-9 0 0 0,1-3 0 0 0,0-3 0 0 0,0-1 0 0 0,-1 0 0 0 0,1 0 0 0 0,0 1 0 0 0,0-4 0 0 0,0-2 0 0 0,0 1 0 0 0,0 2 0 0 0,0 1 0 0 0,0 1 0 0 0,0 2 0 0 0,0 0 0 0 0,0 1 0 0 0,0 0 0 0 0,0 0 0 0 0,0 0 0 0 0,0 0 0 0 0,0 0 0 0 0,0 0 0 0 0,0 0 0 0 0,0 0 0 0 0,0 0 0 0 0,0-1 0 0 0,0-4 0 0 0,0-2 0 0 0,0 0 0 0 0,0 2 0 0 0,0 1 0 0 0,0 1 0 0 0,0 2 0 0 0,0 0 0 0 0,0 1 0 0 0,0 0 0 0 0,0 0 0 0 0,0 0 0 0 0,0 0 0 0 0,0 0 0 0 0,0-1 0 0 0,0 1 0 0 0,-5 0 0 0 0,-1 0 0 0 0,-1 0 0 0 0,-3 4 0 0 0,-1-2 0 0 0,2-3 0 0 0,3 0 0 0 0,1-1 0 0 0,3 0 0 0 0,-4 1 0 0 0,-1 0 0 0 0,-4 0 0 0 0,-1-4 0 0 0,-3-2 0 0 0,1 0 0 0 0,3 1 0 0 0,3-3 0 0 0,3 0 0 0 0,2 1 0 0 0,2 2 0 0 0,1 2 0 0 0,1 2 0 0 0,0 1 0 0 0,-1 11 0 0 0,1 13 0 0 0,-1 15 0 0 0,5 9 0 0 0,2 8 0 0 0,0 5 0 0 0,-2 2 0 0 0,4 6 0 0 0,0 2 0 0 0,4-6 0 0 0,0-4 0 0 0,2 4 0 0 0,-1 0 0 0 0,3 1 0 0 0,-3-2 0 0 0,-3 0 0 0 0,-3-1 0 0 0,-3-1 0 0 0,-3-1 0 0 0,-1 1 0 0 0,-2-1 0 0 0,1 0 0 0 0,4-5 0 0 0,3-2 0 0 0,-1 1 0 0 0,-2 1 0 0 0,0 1 0 0 0,-2 2 0 0 0,-1 1 0 0 0,0-10 0 0 0,-1-12 0 0 0,0-14 0 0 0,-6-15 0 0 0,-1-9 0 0 0,1-5 0 0 0,0-1 0 0 0,2 1 0 0 0,-3-5 0 0 0,-1 1 0 0 0,1 1 0 0 0,-4-3 0 0 0,1 1 0 0 0,-4-3 0 0 0,1 1 0 0 0,3 2 0 0 0,2 3 0 0 0,4 4 0 0 0,1-4 0 0 0,2 0 0 0 0,1 1 0 0 0,1-3 0 0 0,-1-5 0 0 0,1-11 0 0 0,-1-1 0 0 0,1 0 0 0 0,-1 3 0 0 0,0 7 0 0 0,0 0 0 0 0,0 4 0 0 0,0 3 0 0 0,0 4 0 0 0,0-3 0 0 0,0 1 0 0 0,0 1 0 0 0,0 2 0 0 0,0 2 0 0 0,0 1 0 0 0,0 1 0 0 0,0 1 0 0 0,-5 5 0 0 0,-2 2 0 0 0,-5 5 0 0 0,0 0 0 0 0,2-2 0 0 0,2-2 0 0 0,3-3 0 0 0,2-3 0 0 0,2-1 0 0 0,-4-1 0 0 0,-2 0 0 0 0,1-1 0 0 0,1 0 0 0 0,2 11 0 0 0,1 13 0 0 0,1 14 0 0 0,1 10 0 0 0,0 8 0 0 0,0 4 0 0 0,5-2 0 0 0,3-1 0 0 0,3 0 0 0 0,2 1 0 0 0,-3 1 0 0 0,-2 1 0 0 0,2-4 0 0 0,-1-2 0 0 0,-1 1 0 0 0,-2 1 0 0 0,-3 2 0 0 0,4-4 0 0 0,1-6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6"/>
    </inkml:context>
    <inkml:brush xml:id="br0">
      <inkml:brushProperty name="width" value="0.1" units="cm"/>
      <inkml:brushProperty name="height" value="0.1" units="cm"/>
      <inkml:brushProperty name="color" value="#FFFFFF"/>
    </inkml:brush>
  </inkml:definitions>
  <inkml:trace contextRef="#ctx0" brushRef="#br0">30265 8396 16383 0 0,'0'-5'0'0'0,"5"-7"0"0"0,2-6 0 0 0,5-1 0 0 0,0-2 0 0 0,-2-2 0 0 0,-2-3 0 0 0,2-1 0 0 0,0-3 0 0 0,2 5 0 0 0,1-3 0 0 0,-3-4 0 0 0,-3 0 0 0 0,-3 0 0 0 0,-1 0 0 0 0,-2 1 0 0 0,-1 0 0 0 0,-1 0 0 0 0,1-5 0 0 0,-1-1 0 0 0,1 0 0 0 0,-1 2 0 0 0,1 1 0 0 0,0 2 0 0 0,0 0 0 0 0,0 2 0 0 0,0-1 0 0 0,0 1 0 0 0,0 0 0 0 0,-5 0 0 0 0,-2 0 0 0 0,1 11 0 0 0,0 18 0 0 0,3 14 0 0 0,0 11 0 0 0,2 11 0 0 0,1 5 0 0 0,0 6 0 0 0,-5 10 0 0 0,-2 2 0 0 0,1 5 0 0 0,-4 3 0 0 0,-1-5 0 0 0,3-2 0 0 0,1 4 0 0 0,3-4 0 0 0,2-1 0 0 0,1-6 0 0 0,0-1 0 0 0,2 1 0 0 0,-1-3 0 0 0,1-5 0 0 0,-1-5 0 0 0,0-3 0 0 0,0-4 0 0 0,0-1 0 0 0,1-1 0 0 0,-1-1 0 0 0,0 0 0 0 0,-1-10 0 0 0,-4-8 0 0 0,-2-11 0 0 0,1-11 0 0 0,-4-9 0 0 0,-1-10 0 0 0,2-7 0 0 0,3-1 0 0 0,1-5 0 0 0,-2 0 0 0 0,-1-3 0 0 0,-4-4 0 0 0,0 2 0 0 0,3 3 0 0 0,1-1 0 0 0,4 3 0 0 0,1 3 0 0 0,2 3 0 0 0,1-2 0 0 0,0-5 0 0 0,1 0 0 0 0,-1-3 0 0 0,1-3 0 0 0,-1-4 0 0 0,0-3 0 0 0,1-2 0 0 0,-1 4 0 0 0,0 6 0 0 0,0 1 0 0 0,0 3 0 0 0,0 5 0 0 0,0 4 0 0 0,-1 3 0 0 0,1 1 0 0 0,-5 7 0 0 0,-7 18 0 0 0,-1 15 0 0 0,-9 16 0 0 0,-11 20 0 0 0,-15 18 0 0 0,-15 18 0 0 0,-12 17 0 0 0,-20 18 0 0 0,-13 14 0 0 0,-4-4 0 0 0,1 2 0 0 0,5-4 0 0 0,4-14 0 0 0,10-14 0 0 0,10-14 0 0 0,8-15 0 0 0,7-14 0 0 0,5-5 0 0 0,2-11 0 0 0,6-6 0 0 0,3 2 0 0 0,-1 0 0 0 0,3-4 0 0 0,0-3 0 0 0,-2 0 0 0 0,2-4 0 0 0,-5-1 0 0 0,-5-4 0 0 0,-1-4 0 0 0,3-4 0 0 0,-4-4 0 0 0,4-3 0 0 0,1-1 0 0 0,0 0 0 0 0,4-1 0 0 0,0 0 0 0 0,0 0 0 0 0,-3 1 0 0 0,-6-1 0 0 0,-9-4 0 0 0,-3-7 0 0 0,1-1 0 0 0,-3-4 0 0 0,7 1 0 0 0,9-2 0 0 0,4 3 0 0 0,7 3 0 0 0,6 4 0 0 0,11-2 0 0 0,4 1 0 0 0,3-4 0 0 0,10 1 0 0 0,13 3 0 0 0,21 2 0 0 0,29 3 0 0 0,31 7 0 0 0,28 8 0 0 0,16 2 0 0 0,3 4 0 0 0,-11 0 0 0 0,-14-4 0 0 0,-20-4 0 0 0,-18-3 0 0 0,-15-3 0 0 0,-11-2 0 0 0,-6-1 0 0 0,-4-1 0 0 0,-2 1 0 0 0,-4 4 0 0 0,-12 2 0 0 0,-13 0 0 0 0,-16-1 0 0 0,-9-1 0 0 0,-11-2 0 0 0,-9 0 0 0 0,-2-2 0 0 0,4 0 0 0 0,3 0 0 0 0,-1 0 0 0 0,2-1 0 0 0,3 1 0 0 0,-2 0 0 0 0,1 0 0 0 0,-4 0 0 0 0,1 0 0 0 0,3 0 0 0 0,13 0 0 0 0,22 0 0 0 0,26 0 0 0 0,31 0 0 0 0,43-5 0 0 0,35-7 0 0 0,6-7 0 0 0,-4-4 0 0 0,-9 0 0 0 0,-16 0 0 0 0,-21 4 0 0 0,-19 4 0 0 0,-17 1 0 0 0,-11 2 0 0 0,-7 3 0 0 0,-14 3 0 0 0,-21 3 0 0 0,-25 2 0 0 0,-23 1 0 0 0,-24 0 0 0 0,-24 1 0 0 0,-17-1 0 0 0,-8 1 0 0 0,11-1 0 0 0,10 0 0 0 0,11 1 0 0 0,18-1 0 0 0,15 0 0 0 0,12 0 0 0 0,10 0 0 0 0,6 0 0 0 0,2-1 0 0 0,2 1 0 0 0,10 0 0 0 0,14 0 0 0 0,12 0 0 0 0,19 0 0 0 0,27 0 0 0 0,24 0 0 0 0,13 0 0 0 0,13 0 0 0 0,3-5 0 0 0,-6-2 0 0 0,-10 1 0 0 0,-16 1 0 0 0,-16 1 0 0 0,-12 2 0 0 0,-5 0 0 0 0,-4 2 0 0 0,-19 0 0 0 0,-23 0 0 0 0,-17 0 0 0 0,-19 1 0 0 0,-20-1 0 0 0,-4 0 0 0 0,-2 0 0 0 0,5 0 0 0 0,8 0 0 0 0,2 0 0 0 0,4 0 0 0 0,6 0 0 0 0,3 0 0 0 0,4 0 0 0 0,12 0 0 0 0,15 0 0 0 0,14 0 0 0 0,0 0 0 0 0,-6 0 0 0 0,-9 0 0 0 0,-9 0 0 0 0,-5 0 0 0 0,-11 0 0 0 0,-5 0 0 0 0,-11 0 0 0 0,-8 0 0 0 0,-4 0 0 0 0,-8 0 0 0 0,2 0 0 0 0,3 0 0 0 0,6 0 0 0 0,9 0 0 0 0,1 0 0 0 0,4 0 0 0 0,-1 0 0 0 0,1 0 0 0 0,4 0 0 0 0,3 0 0 0 0,2 0 0 0 0,2 0 0 0 0,1 0 0 0 0,-4 0 0 0 0,-1 0 0 0 0,0 0 0 0 0,1 0 0 0 0,1 0 0 0 0,2 0 0 0 0,1 0 0 0 0,0 0 0 0 0,1 0 0 0 0,0 0 0 0 0,0 0 0 0 0,0 0 0 0 0,0 0 0 0 0,0 0 0 0 0,-1 0 0 0 0,1 0 0 0 0,-5 0 0 0 0,-2 0 0 0 0,0 0 0 0 0,2 0 0 0 0,1 0 0 0 0,1 0 0 0 0,1 0 0 0 0,2 0 0 0 0,-1 0 0 0 0,1 0 0 0 0,1 0 0 0 0,-1 0 0 0 0,-6 0 0 0 0,-6 0 0 0 0,-6 0 0 0 0,-6 0 0 0 0,1 0 0 0 0,5 0 0 0 0,0 0 0 0 0,3 0 0 0 0,4 0 0 0 0,4 0 0 0 0,4 0 0 0 0,1 0 0 0 0,1 0 0 0 0,-4 0 0 0 0,-1 5 0 0 0,0 2 0 0 0,-4 5 0 0 0,-5 0 0 0 0,-1-2 0 0 0,3-2 0 0 0,3 2 0 0 0,4 0 0 0 0,-3-3 0 0 0,1-1 0 0 0,1-3 0 0 0,2-1 0 0 0,1 4 0 0 0,2 1 0 0 0,-4-1 0 0 0,-1 4 0 0 0,1 0 0 0 0,-5-1 0 0 0,-4-3 0 0 0,-1-2 0 0 0,3-2 0 0 0,4-1 0 0 0,2-1 0 0 0,4 0 0 0 0,1 0 0 0 0,2-1 0 0 0,0 6 0 0 0,0 2 0 0 0,1-1 0 0 0,-1 4 0 0 0,-5 1 0 0 0,-2-2 0 0 0,1-3 0 0 0,0-2 0 0 0,2-1 0 0 0,2-2 0 0 0,0-1 0 0 0,12 0 0 0 0,13-1 0 0 0,14 1 0 0 0,11-1 0 0 0,7 1 0 0 0,4 0 0 0 0,4 0 0 0 0,-1 0 0 0 0,1 0 0 0 0,0 0 0 0 0,-1 0 0 0 0,-1 0 0 0 0,5 0 0 0 0,1-5 0 0 0,0-2 0 0 0,-2 0 0 0 0,-6-3 0 0 0,-13-1 0 0 0,-16 3 0 0 0,-6-4 0 0 0,-8 1 0 0 0,-7 2 0 0 0,-5 3 0 0 0,3-3 0 0 0,-1 0 0 0 0,-1 1 0 0 0,3-2 0 0 0,1 0 0 0 0,-1 1 0 0 0,-3 3 0 0 0,-1 3 0 0 0,-2 1 0 0 0,-2 1 0 0 0,0 1 0 0 0,0 0 0 0 0,-1 0 0 0 0,1 1 0 0 0,4-6 0 0 0,8-7 0 0 0,1-1 0 0 0,3-4 0 0 0,0 2 0 0 0,-4 2 0 0 0,-3-1 0 0 0,-4-3 0 0 0,-2-5 0 0 0,8 3 0 0 0,12 3 0 0 0,14 5 0 0 0,9 5 0 0 0,8 2 0 0 0,5 3 0 0 0,3 6 0 0 0,0 8 0 0 0,1 1 0 0 0,4-1 0 0 0,7 2 0 0 0,1-2 0 0 0,-2 3 0 0 0,1-2 0 0 0,5-3 0 0 0,3-4 0 0 0,-7 2 0 0 0,-6 1 0 0 0,1 2 0 0 0,-1 0 0 0 0,-3-2 0 0 0,-1-4 0 0 0,-3-1 0 0 0,0-3 0 0 0,-2-1 0 0 0,0-1 0 0 0,0 5 0 0 0,0 1 0 0 0,0 0 0 0 0,0-1 0 0 0,0-2 0 0 0,-5 5 0 0 0,-12 0 0 0 0,-14-1 0 0 0,-11-2 0 0 0,-9-2 0 0 0,-11 0 0 0 0,-5-3 0 0 0,-2 1 0 0 0,1-1 0 0 0,1-1 0 0 0,3 1 0 0 0,1 0 0 0 0,2-1 0 0 0,0 1 0 0 0,1 0 0 0 0,5-5 0 0 0,12-2 0 0 0,14 1 0 0 0,11 0 0 0 0,9 3 0 0 0,7 0 0 0 0,2 2 0 0 0,3 1 0 0 0,-1 0 0 0 0,1 0 0 0 0,-1 0 0 0 0,5 0 0 0 0,1 1 0 0 0,-1-1 0 0 0,-1 0 0 0 0,-2 0 0 0 0,-2 0 0 0 0,5-5 0 0 0,0-2 0 0 0,0 0 0 0 0,3 2 0 0 0,1 1 0 0 0,2 2 0 0 0,-4-4 0 0 0,-5-2 0 0 0,-3 2 0 0 0,-1 1 0 0 0,-1 1 0 0 0,-1 2 0 0 0,1 1 0 0 0,1 1 0 0 0,-1 0 0 0 0,6 0 0 0 0,7-4 0 0 0,7-3 0 0 0,0 1 0 0 0,-3 1 0 0 0,-5 1 0 0 0,-3 2 0 0 0,-4 0 0 0 0,-2 2 0 0 0,-1-5 0 0 0,-1-2 0 0 0,-1 1 0 0 0,1 1 0 0 0,-1 1 0 0 0,1-3 0 0 0,0-1 0 0 0,0 1 0 0 0,0 2 0 0 0,5-4 0 0 0,2 0 0 0 0,0 2 0 0 0,-1-4 0 0 0,-2 1 0 0 0,-2 1 0 0 0,5 3 0 0 0,1 2 0 0 0,-2 2 0 0 0,0 1 0 0 0,-3 1 0 0 0,0 0 0 0 0,-2 1 0 0 0,-1-1 0 0 0,1 1 0 0 0,-2-1 0 0 0,1 0 0 0 0,0 0 0 0 0,6 0 0 0 0,6 0 0 0 0,6 0 0 0 0,1 5 0 0 0,2 2 0 0 0,-3 0 0 0 0,-4-2 0 0 0,-4-1 0 0 0,-10 3 0 0 0,-9 6 0 0 0,-13 1 0 0 0,-14-2 0 0 0,-16-3 0 0 0,-14-3 0 0 0,-12-3 0 0 0,-7-2 0 0 0,-10 0 0 0 0,-5-2 0 0 0,0 1 0 0 0,1-1 0 0 0,8 1 0 0 0,3-1 0 0 0,2 1 0 0 0,5 0 0 0 0,6 0 0 0 0,5 0 0 0 0,5 0 0 0 0,3 0 0 0 0,2 0 0 0 0,-5 0 0 0 0,-1 0 0 0 0,1 0 0 0 0,0 0 0 0 0,2 0 0 0 0,1 0 0 0 0,0 0 0 0 0,12 0 0 0 0,14 0 0 0 0,13 0 0 0 0,10 0 0 0 0,13 5 0 0 0,12 2 0 0 0,3-1 0 0 0,5 0 0 0 0,4-3 0 0 0,3 5 0 0 0,7 0 0 0 0,9 4 0 0 0,1 0 0 0 0,5-2 0 0 0,-2-2 0 0 0,2-4 0 0 0,-3 4 0 0 0,-3 0 0 0 0,-10 4 0 0 0,-4 0 0 0 0,-3-3 0 0 0,-5-2 0 0 0,-7-2 0 0 0,-5-3 0 0 0,-4-1 0 0 0,-3 0 0 0 0,-7 3 0 0 0,-13 3 0 0 0,-14-1 0 0 0,-16-1 0 0 0,-11-2 0 0 0,-10-1 0 0 0,-14-1 0 0 0,-9 0 0 0 0,-9-1 0 0 0,-12-1 0 0 0,-4 1 0 0 0,-1 0 0 0 0,-7 0 0 0 0,3 0 0 0 0,6-1 0 0 0,8 1 0 0 0,12 0 0 0 0,7 0 0 0 0,8 0 0 0 0,8 0 0 0 0,6 0 0 0 0,4 0 0 0 0,3 0 0 0 0,0 0 0 0 0,2 0 0 0 0,-1 0 0 0 0,11 0 0 0 0,12-5 0 0 0,13-2 0 0 0,11 1 0 0 0,7 1 0 0 0,-1-4 0 0 0,1 0 0 0 0,1 1 0 0 0,2 2 0 0 0,-5-3 0 0 0,0 0 0 0 0,1 2 0 0 0,1 1 0 0 0,1 3 0 0 0,-3-4 0 0 0,0-1 0 0 0,-10 1 0 0 0,-12 2 0 0 0,-11 2 0 0 0,-9 1 0 0 0,-7 1 0 0 0,-4 1 0 0 0,-1 0 0 0 0,-7 0 0 0 0,-1 1 0 0 0,0-1 0 0 0,2 0 0 0 0,-3 0 0 0 0,-5 0 0 0 0,0 1 0 0 0,-3 4 0 0 0,2 1 0 0 0,4 1 0 0 0,-2-2 0 0 0,2-1 0 0 0,2-2 0 0 0,-1 0 0 0 0,0-2 0 0 0,-2 0 0 0 0,0 0 0 0 0,3 0 0 0 0,2-1 0 0 0,4 1 0 0 0,1 0 0 0 0,2 0 0 0 0,1 0 0 0 0,0 0 0 0 0,11 0 0 0 0,13 0 0 0 0,13 0 0 0 0,11 0 0 0 0,7 0 0 0 0,4 0 0 0 0,3 0 0 0 0,1 0 0 0 0,5 0 0 0 0,6 0 0 0 0,1 0 0 0 0,4 0 0 0 0,2 0 0 0 0,-1 0 0 0 0,1 0 0 0 0,7 0 0 0 0,-1 0 0 0 0,0 0 0 0 0,0 0 0 0 0,2 0 0 0 0,0 0 0 0 0,-4 0 0 0 0,-2 0 0 0 0,6 0 0 0 0,-2 0 0 0 0,0 0 0 0 0,-5 0 0 0 0,-1 0 0 0 0,6 0 0 0 0,4 0 0 0 0,2 0 0 0 0,-5 0 0 0 0,3 0 0 0 0,2 0 0 0 0,-5 0 0 0 0,-2 0 0 0 0,0 0 0 0 0,-5 0 0 0 0,0 0 0 0 0,-5 0 0 0 0,2 0 0 0 0,1 0 0 0 0,-1 0 0 0 0,1 0 0 0 0,7-5 0 0 0,5-2 0 0 0,8 0 0 0 0,6 2 0 0 0,2 1 0 0 0,8-3 0 0 0,5-1 0 0 0,-7 1 0 0 0,-4 1 0 0 0,-8 3 0 0 0,-13 1 0 0 0,-10 1 0 0 0,-8 1 0 0 0,-6 0 0 0 0,-4 0 0 0 0,-1-5 0 0 0,-1-1 0 0 0,0-6 0 0 0,6 0 0 0 0,1 2 0 0 0,-4-2 0 0 0,-3 0 0 0 0,5 2 0 0 0,-4-1 0 0 0,-2-5 0 0 0,1 0 0 0 0,-1 4 0 0 0,-4-2 0 0 0,-1 1 0 0 0,-4-1 0 0 0,0 0 0 0 0,2-1 0 0 0,2-4 0 0 0,-1-4 0 0 0,-1 2 0 0 0,3 5 0 0 0,2 5 0 0 0,-4-1 0 0 0,-4-4 0 0 0,-1 2 0 0 0,-3-3 0 0 0,2 2 0 0 0,3-2 0 0 0,4-2 0 0 0,3-5 0 0 0,3-2 0 0 0,1 3 0 0 0,-4 0 0 0 0,-1-1 0 0 0,1 4 0 0 0,-5 0 0 0 0,-5-2 0 0 0,0 3 0 0 0,-2 4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7"/>
    </inkml:context>
    <inkml:brush xml:id="br0">
      <inkml:brushProperty name="width" value="0.1" units="cm"/>
      <inkml:brushProperty name="height" value="0.1" units="cm"/>
      <inkml:brushProperty name="color" value="#FFFFFF"/>
    </inkml:brush>
  </inkml:definitions>
  <inkml:trace contextRef="#ctx0" brushRef="#br0">29052 6349 16383 0 0,'0'-5'0'0'0,"0"-7"0"0"0,0-11 0 0 0,0-18 0 0 0,0-12 0 0 0,0-12 0 0 0,0-16 0 0 0,0-5 0 0 0,0-7 0 0 0,0-9 0 0 0,0-3 0 0 0,0 6 0 0 0,0 5 0 0 0,0 3 0 0 0,0 2 0 0 0,0 5 0 0 0,0 1 0 0 0,0 6 0 0 0,0 4 0 0 0,0 5 0 0 0,0-1 0 0 0,0-5 0 0 0,0 5 0 0 0,0 0 0 0 0,0 0 0 0 0,0 2 0 0 0,0 2 0 0 0,-6 2 0 0 0,0 7 0 0 0,-1-4 0 0 0,2 0 0 0 0,1 3 0 0 0,2-2 0 0 0,-5-3 0 0 0,0 4 0 0 0,-5-3 0 0 0,0-1 0 0 0,-3 4 0 0 0,1 2 0 0 0,3-5 0 0 0,3-2 0 0 0,3 4 0 0 0,3 2 0 0 0,1 0 0 0 0,1 5 0 0 0,0 1 0 0 0,1 4 0 0 0,0 5 0 0 0,-1-1 0 0 0,0-3 0 0 0,1 1 0 0 0,-1 3 0 0 0,0 3 0 0 0,0 4 0 0 0,0 2 0 0 0,0 2 0 0 0,0 0 0 0 0,0 2 0 0 0,0-1 0 0 0,0 1 0 0 0,0-1 0 0 0,0 10 0 0 0,0 14 0 0 0,0 18 0 0 0,0 12 0 0 0,0 8 0 0 0,0 7 0 0 0,0 4 0 0 0,0-2 0 0 0,0-1 0 0 0,0-4 0 0 0,0-1 0 0 0,0-3 0 0 0,0-1 0 0 0,0-1 0 0 0,0 0 0 0 0,0 0 0 0 0,0-1 0 0 0,0 1 0 0 0,0 5 0 0 0,0 2 0 0 0,0 0 0 0 0,0 4 0 0 0,0-1 0 0 0,0 0 0 0 0,0-4 0 0 0,0-1 0 0 0,0-3 0 0 0,0 0 0 0 0,0-2 0 0 0,0 0 0 0 0,0 0 0 0 0,0 0 0 0 0,0-1 0 0 0,0 1 0 0 0,0 0 0 0 0,0 1 0 0 0,0-1 0 0 0,0 0 0 0 0,0 0 0 0 0,0 0 0 0 0,0 1 0 0 0,0-1 0 0 0,0 0 0 0 0,0 1 0 0 0,0-1 0 0 0,0 0 0 0 0,0 0 0 0 0,0 0 0 0 0,0 1 0 0 0,0-1 0 0 0,0 0 0 0 0,0 0 0 0 0,0 1 0 0 0,0-1 0 0 0,0 0 0 0 0,0 0 0 0 0,0 1 0 0 0,0-1 0 0 0,0 0 0 0 0,0 0 0 0 0,0 1 0 0 0,0-1 0 0 0,0 0 0 0 0,0 0 0 0 0,0 1 0 0 0,0-1 0 0 0,0 0 0 0 0,0 0 0 0 0,0 0 0 0 0,0 1 0 0 0,0-1 0 0 0,0 0 0 0 0,0 0 0 0 0,0 1 0 0 0,0-1 0 0 0,0 0 0 0 0,0 0 0 0 0,0 1 0 0 0,0-1 0 0 0,0 0 0 0 0,0 0 0 0 0,0 1 0 0 0,0-1 0 0 0,0 0 0 0 0,0 0 0 0 0,0 1 0 0 0,0-1 0 0 0,0 0 0 0 0,0 0 0 0 0,0 0 0 0 0,0 1 0 0 0,0-1 0 0 0,0 0 0 0 0,5-5 0 0 0,2-1 0 0 0,-1-1 0 0 0,-1 2 0 0 0,-1 2 0 0 0,-2 1 0 0 0,0 1 0 0 0,-2 1 0 0 0,0 0 0 0 0,5 0 0 0 0,2 1 0 0 0,-1-1 0 0 0,-1 1 0 0 0,-2-1 0 0 0,5-5 0 0 0,0-1 0 0 0,-1 0 0 0 0,-2 1 0 0 0,-1 1 0 0 0,-2 2 0 0 0,-1 1 0 0 0,-1 1 0 0 0,5-5 0 0 0,1-2 0 0 0,1 1 0 0 0,-2 2 0 0 0,-2 0 0 0 0,-1 2 0 0 0,-1 2 0 0 0,0-1 0 0 0,-1 2 0 0 0,0-1 0 0 0,-1 1 0 0 0,1-1 0 0 0,0 1 0 0 0,0-1 0 0 0,0 0 0 0 0,0 1 0 0 0,0-1 0 0 0,0 0 0 0 0,0 0 0 0 0,0 0 0 0 0,0 1 0 0 0,0-1 0 0 0,0 0 0 0 0,0 0 0 0 0,0 1 0 0 0,0-1 0 0 0,0-10 0 0 0,0-14 0 0 0,0-13 0 0 0,0-10 0 0 0,0-8 0 0 0,0-4 0 0 0,0-3 0 0 0,0-1 0 0 0,0 0 0 0 0,0 1 0 0 0,0 0 0 0 0,0 1 0 0 0,0 0 0 0 0,0 0 0 0 0,-6 6 0 0 0,0 2 0 0 0,-1-1 0 0 0,-3 0 0 0 0,-1-3 0 0 0,2-1 0 0 0,3-1 0 0 0,2 0 0 0 0,1-2 0 0 0,2 1 0 0 0,1-1 0 0 0,0 1 0 0 0,-4-1 0 0 0,-3 1 0 0 0,1 0 0 0 0,1-1 0 0 0,2 1 0 0 0,0 0 0 0 0,2 10 0 0 0,1 14 0 0 0,0 12 0 0 0,0 12 0 0 0,0 6 0 0 0,0 6 0 0 0,1 2 0 0 0,-1 1 0 0 0,0-1 0 0 0,0 1 0 0 0,0 4 0 0 0,0 1 0 0 0,0-1 0 0 0,0-1 0 0 0,0 3 0 0 0,0 1 0 0 0,0-3 0 0 0,0 4 0 0 0,0 0 0 0 0,0-2 0 0 0,0-3 0 0 0,0-1 0 0 0,0-3 0 0 0,0-1 0 0 0,0-1 0 0 0,0 0 0 0 0,0 0 0 0 0,0 0 0 0 0,0 0 0 0 0,0 0 0 0 0,0 0 0 0 0,0 0 0 0 0,0 0 0 0 0,0 0 0 0 0,0 0 0 0 0,0 6 0 0 0,0 1 0 0 0,0 5 0 0 0,0 0 0 0 0,0-1 0 0 0,0 2 0 0 0,0-1 0 0 0,0-3 0 0 0,0-2 0 0 0,0-3 0 0 0,0-1 0 0 0,0-2 0 0 0,0-1 0 0 0,0 0 0 0 0,0 4 0 0 0,0 3 0 0 0,0-1 0 0 0,0 5 0 0 0,0 4 0 0 0,0 6 0 0 0,0 5 0 0 0,0-3 0 0 0,0 0 0 0 0,0 7 0 0 0,0-2 0 0 0,0-1 0 0 0,0-4 0 0 0,0-2 0 0 0,0 7 0 0 0,0-2 0 0 0,0 5 0 0 0,0 8 0 0 0,0-3 0 0 0,0 2 0 0 0,-5 1 0 0 0,-2-1 0 0 0,0-3 0 0 0,2-1 0 0 0,1-7 0 0 0,2 3 0 0 0,-4-5 0 0 0,-2-5 0 0 0,2-2 0 0 0,-4-8 0 0 0,-1-7 0 0 0,3 2 0 0 0,2 0 0 0 0,1-1 0 0 0,3-1 0 0 0,-4 0 0 0 0,-1-2 0 0 0,-4-6 0 0 0,-1 4 0 0 0,2 1 0 0 0,3 7 0 0 0,-3 1 0 0 0,-4 0 0 0 0,-1-1 0 0 0,3-3 0 0 0,-2-1 0 0 0,2-1 0 0 0,2-1 0 0 0,4-1 0 0 0,-3 0 0 0 0,0 0 0 0 0,2 0 0 0 0,-3-5 0 0 0,-1 3 0 0 0,3 2 0 0 0,-3 2 0 0 0,0 0 0 0 0,-2-1 0 0 0,-5-5 0 0 0,0 4 0 0 0,5 1 0 0 0,-2 6 0 0 0,2 1 0 0 0,-2-5 0 0 0,-4-3 0 0 0,2-2 0 0 0,-1 0 0 0 0,-4 0 0 0 0,3 0 0 0 0,-1-4 0 0 0,-2-1 0 0 0,-2 0 0 0 0,2 2 0 0 0,1 1 0 0 0,-3 2 0 0 0,-1 2 0 0 0,4-1 0 0 0,-1-3 0 0 0,-1-8 0 0 0,4-1 0 0 0,-1 2 0 0 0,-2 3 0 0 0,-7 2 0 0 0,1 3 0 0 0,0-4 0 0 0,0-5 0 0 0,-1-1 0 0 0,0 2 0 0 0,-1 3 0 0 0,0-3 0 0 0,0-4 0 0 0,-5 6 0 0 0,-8 4 0 0 0,-5-2 0 0 0,-6 0 0 0 0,-4 1 0 0 0,-2 2 0 0 0,-2 2 0 0 0,1-4 0 0 0,-1-1 0 0 0,5-5 0 0 0,8 0 0 0 0,1 3 0 0 0,5-3 0 0 0,-2-5 0 0 0,-3 1 0 0 0,1 4 0 0 0,4 3 0 0 0,9-2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8"/>
    </inkml:context>
    <inkml:brush xml:id="br0">
      <inkml:brushProperty name="width" value="0.1" units="cm"/>
      <inkml:brushProperty name="height" value="0.1" units="cm"/>
      <inkml:brushProperty name="color" value="#FFFFFF"/>
    </inkml:brush>
  </inkml:definitions>
  <inkml:trace contextRef="#ctx0" brushRef="#br0">25361 8502 16383 0 0,'-10'0'0'0'0,"-9"0"0"0"0,-11 0 0 0 0,-6 0 0 0 0,-7 0 0 0 0,-1 0 0 0 0,1 0 0 0 0,-1 0 0 0 0,0 0 0 0 0,4 0 0 0 0,2 0 0 0 0,4 0 0 0 0,2 0 0 0 0,1 0 0 0 0,1 0 0 0 0,0 0 0 0 0,0 0 0 0 0,1 0 0 0 0,4-5 0 0 0,7-7 0 0 0,6-7 0 0 0,6-5 0 0 0,3-3 0 0 0,3-3 0 0 0,6 4 0 0 0,7 7 0 0 0,7 5 0 0 0,5 7 0 0 0,3 3 0 0 0,2 3 0 0 0,2 2 0 0 0,-1 0 0 0 0,1 0 0 0 0,-1 1 0 0 0,0-2 0 0 0,0 1 0 0 0,-1-1 0 0 0,1 0 0 0 0,-1 1 0 0 0,0-2 0 0 0,0 1 0 0 0,6 0 0 0 0,1 0 0 0 0,-1 0 0 0 0,0 0 0 0 0,-2 0 0 0 0,-2 0 0 0 0,0 0 0 0 0,-1 0 0 0 0,-1 0 0 0 0,0 0 0 0 0,0 0 0 0 0,0 0 0 0 0,0 0 0 0 0,0 0 0 0 0,0 0 0 0 0,0 0 0 0 0,0 0 0 0 0,-4 5 0 0 0,-13 2 0 0 0,-14 0 0 0 0,-11 3 0 0 0,-9 1 0 0 0,-6-2 0 0 0,2 2 0 0 0,-6 0 0 0 0,-2-2 0 0 0,4 3 0 0 0,-3-2 0 0 0,-1-1 0 0 0,0-3 0 0 0,-5-2 0 0 0,-2-2 0 0 0,-3-2 0 0 0,0 0 0 0 0,2 0 0 0 0,3 0 0 0 0,-2-1 0 0 0,0 1 0 0 0,2-1 0 0 0,-2 1 0 0 0,-1 0 0 0 0,3 0 0 0 0,2 0 0 0 0,2 0 0 0 0,1 0 0 0 0,2 0 0 0 0,11 0 0 0 0,14 0 0 0 0,14 0 0 0 0,9 0 0 0 0,8 0 0 0 0,5 0 0 0 0,2 0 0 0 0,1 0 0 0 0,0 0 0 0 0,-1 0 0 0 0,5 0 0 0 0,1 0 0 0 0,0 0 0 0 0,3 0 0 0 0,-1 0 0 0 0,-1 0 0 0 0,8 0 0 0 0,1 0 0 0 0,3 0 0 0 0,3 0 0 0 0,-3 0 0 0 0,6 0 0 0 0,-2 0 0 0 0,5 0 0 0 0,8 0 0 0 0,-3 0 0 0 0,3 0 0 0 0,6 0 0 0 0,-5 0 0 0 0,2 0 0 0 0,3 0 0 0 0,-5 0 0 0 0,1 0 0 0 0,4 0 0 0 0,-5 0 0 0 0,0 0 0 0 0,5 0 0 0 0,-1 0 0 0 0,9 0 0 0 0,5 5 0 0 0,3 2 0 0 0,8 0 0 0 0,1-2 0 0 0,6-1 0 0 0,-1-2 0 0 0,-2-1 0 0 0,-8 0 0 0 0,-15-1 0 0 0,-10 0 0 0 0,-13-1 0 0 0,-10 1 0 0 0,-7 0 0 0 0,-6 0 0 0 0,-3-1 0 0 0,-2 1 0 0 0,0 0 0 0 0,5 0 0 0 0,3 0 0 0 0,-1 0 0 0 0,10 0 0 0 0,2 0 0 0 0,-1 0 0 0 0,1 0 0 0 0,-2 0 0 0 0,-3 0 0 0 0,-4 0 0 0 0,1 0 0 0 0,1 0 0 0 0,-3 0 0 0 0,-2 0 0 0 0,-1 0 0 0 0,-3 0 0 0 0,0 0 0 0 0,-1 0 0 0 0,0 0 0 0 0,-10 0 0 0 0,-14 0 0 0 0,-18 0 0 0 0,-23 0 0 0 0,-10 6 0 0 0,-8 0 0 0 0,-10 6 0 0 0,-16 0 0 0 0,-3-2 0 0 0,-15 3 0 0 0,-21-1 0 0 0,-16 2 0 0 0,-22 5 0 0 0,-9-2 0 0 0,-14 7 0 0 0,-6 5 0 0 0,2-3 0 0 0,12-1 0 0 0,19-4 0 0 0,16-6 0 0 0,14-1 0 0 0,9 3 0 0 0,12-1 0 0 0,8 1 0 0 0,0 3 0 0 0,0 4 0 0 0,5-3 0 0 0,-2 0 0 0 0,-2 2 0 0 0,-1 3 0 0 0,-4 1 0 0 0,3-4 0 0 0,2 0 0 0 0,7-5 0 0 0,13-4 0 0 0,8-1 0 0 0,10-1 0 0 0,3 1 0 0 0,1-1 0 0 0,4-2 0 0 0,-2-4 0 0 0,9 4 0 0 0,5-2 0 0 0,3 5 0 0 0,2-1 0 0 0,1-3 0 0 0,5 4 0 0 0,1-2 0 0 0,4 3 0 0 0,11-1 0 0 0,12-3 0 0 0,14-2 0 0 0,11-4 0 0 0,4-2 0 0 0,1-1 0 0 0,1-1 0 0 0,4 0 0 0 0,6-1 0 0 0,5 0 0 0 0,9 1 0 0 0,5 0 0 0 0,2-1 0 0 0,-6 1 0 0 0,-8 0 0 0 0,-2 0 0 0 0,-6 0 0 0 0,-4 0 0 0 0,-5 0 0 0 0,-2 0 0 0 0,-3 0 0 0 0,-2 0 0 0 0,1 0 0 0 0,-1 0 0 0 0,0 0 0 0 0,6 0 0 0 0,7 0 0 0 0,1 0 0 0 0,-1 0 0 0 0,-3 0 0 0 0,-2 0 0 0 0,-4 0 0 0 0,-1 0 0 0 0,-6 6 0 0 0,-3 0 0 0 0,-5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06T05:42:01.109"/>
    </inkml:context>
    <inkml:brush xml:id="br0">
      <inkml:brushProperty name="width" value="0.1" units="cm"/>
      <inkml:brushProperty name="height" value="0.1" units="cm"/>
      <inkml:brushProperty name="color" value="#FFFFFF"/>
    </inkml:brush>
  </inkml:definitions>
  <inkml:trace contextRef="#ctx0" brushRef="#br0">2762 3768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8.png"/><Relationship Id="rId18" Type="http://schemas.openxmlformats.org/officeDocument/2006/relationships/customXml" Target="../ink/ink6.xml"/><Relationship Id="rId3" Type="http://schemas.openxmlformats.org/officeDocument/2006/relationships/hyperlink" Target="https://github.com/Chaitra-VL-11/Online_Retail_Store_Analysis" TargetMode="External"/><Relationship Id="rId21" Type="http://schemas.openxmlformats.org/officeDocument/2006/relationships/image" Target="../media/image12.png"/><Relationship Id="rId7" Type="http://schemas.openxmlformats.org/officeDocument/2006/relationships/image" Target="../media/image5.jpeg"/><Relationship Id="rId12" Type="http://schemas.openxmlformats.org/officeDocument/2006/relationships/customXml" Target="../ink/ink3.xml"/><Relationship Id="rId17" Type="http://schemas.openxmlformats.org/officeDocument/2006/relationships/image" Target="../media/image10.png"/><Relationship Id="rId2" Type="http://schemas.openxmlformats.org/officeDocument/2006/relationships/image" Target="../media/image4.jpeg"/><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6.xml"/><Relationship Id="rId6" Type="http://schemas.openxmlformats.org/officeDocument/2006/relationships/hyperlink" Target="mailto:chaithravlc@gmail.com" TargetMode="External"/><Relationship Id="rId11" Type="http://schemas.openxmlformats.org/officeDocument/2006/relationships/image" Target="../media/image7.png"/><Relationship Id="rId5" Type="http://schemas.openxmlformats.org/officeDocument/2006/relationships/hyperlink" Target="https://www.linkedin.com/in/chaitra-vl" TargetMode="External"/><Relationship Id="rId15" Type="http://schemas.openxmlformats.org/officeDocument/2006/relationships/image" Target="../media/image9.png"/><Relationship Id="rId10" Type="http://schemas.openxmlformats.org/officeDocument/2006/relationships/customXml" Target="../ink/ink2.xml"/><Relationship Id="rId19" Type="http://schemas.openxmlformats.org/officeDocument/2006/relationships/image" Target="../media/image11.png"/><Relationship Id="rId4" Type="http://schemas.openxmlformats.org/officeDocument/2006/relationships/hyperlink" Target="https://www.datascienceportfol.io/chaithravlc" TargetMode="External"/><Relationship Id="rId9" Type="http://schemas.openxmlformats.org/officeDocument/2006/relationships/image" Target="../media/image6.png"/><Relationship Id="rId14" Type="http://schemas.openxmlformats.org/officeDocument/2006/relationships/customXml" Target="../ink/ink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480" y="1345883"/>
            <a:ext cx="6410960" cy="1625600"/>
          </a:xfrm>
        </p:spPr>
        <p:txBody>
          <a:bodyPr>
            <a:normAutofit fontScale="90000"/>
          </a:bodyPr>
          <a:lstStyle/>
          <a:p>
            <a:r>
              <a:rPr lang="en-US" dirty="0">
                <a:latin typeface="Century Schoolbook"/>
              </a:rPr>
              <a:t>Online Retail Store Analysis</a:t>
            </a:r>
            <a:r>
              <a:rPr lang="en-US" dirty="0"/>
              <a:t> </a:t>
            </a:r>
          </a:p>
        </p:txBody>
      </p:sp>
      <p:sp>
        <p:nvSpPr>
          <p:cNvPr id="3" name="Subtitle 2"/>
          <p:cNvSpPr>
            <a:spLocks noGrp="1"/>
          </p:cNvSpPr>
          <p:nvPr>
            <p:ph type="subTitle" idx="1"/>
          </p:nvPr>
        </p:nvSpPr>
        <p:spPr>
          <a:xfrm>
            <a:off x="6431280" y="4750118"/>
            <a:ext cx="2438400" cy="985202"/>
          </a:xfrm>
        </p:spPr>
        <p:txBody>
          <a:bodyPr vert="horz" lIns="91440" tIns="45720" rIns="91440" bIns="45720" rtlCol="0" anchor="t">
            <a:normAutofit/>
          </a:bodyPr>
          <a:lstStyle/>
          <a:p>
            <a:pPr algn="l"/>
            <a:r>
              <a:rPr lang="en-US" sz="2000" dirty="0">
                <a:latin typeface="HGPMinchoE"/>
                <a:ea typeface="HGPMinchoE"/>
              </a:rPr>
              <a:t>By Chaitra VL</a:t>
            </a:r>
          </a:p>
          <a:p>
            <a:pPr algn="l"/>
            <a:r>
              <a:rPr lang="en-US" sz="2000" dirty="0">
                <a:latin typeface="HGPMinchoE"/>
                <a:ea typeface="HGPMinchoE"/>
              </a:rPr>
              <a:t>Date: 5-2-2025</a:t>
            </a:r>
          </a:p>
        </p:txBody>
      </p:sp>
      <p:sp>
        <p:nvSpPr>
          <p:cNvPr id="12" name="Rectangle: Single Corner Rounded 11">
            <a:extLst>
              <a:ext uri="{FF2B5EF4-FFF2-40B4-BE49-F238E27FC236}">
                <a16:creationId xmlns:a16="http://schemas.microsoft.com/office/drawing/2014/main" id="{9DD281D9-95F3-BEE0-0BAB-C88A973C8703}"/>
              </a:ext>
            </a:extLst>
          </p:cNvPr>
          <p:cNvSpPr/>
          <p:nvPr/>
        </p:nvSpPr>
        <p:spPr>
          <a:xfrm rot="10800000">
            <a:off x="9201694" y="78014"/>
            <a:ext cx="678724" cy="3361145"/>
          </a:xfrm>
          <a:prstGeom prst="round1Rect">
            <a:avLst/>
          </a:prstGeom>
          <a:solidFill>
            <a:srgbClr val="C21F22"/>
          </a:solidFill>
          <a:ln>
            <a:solidFill>
              <a:srgbClr val="C21F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Single Corner Rounded 12">
            <a:extLst>
              <a:ext uri="{FF2B5EF4-FFF2-40B4-BE49-F238E27FC236}">
                <a16:creationId xmlns:a16="http://schemas.microsoft.com/office/drawing/2014/main" id="{693B6AAB-6920-68A5-B59A-2C68EDC3DAB3}"/>
              </a:ext>
            </a:extLst>
          </p:cNvPr>
          <p:cNvSpPr/>
          <p:nvPr/>
        </p:nvSpPr>
        <p:spPr>
          <a:xfrm rot="10800000">
            <a:off x="9973853" y="78013"/>
            <a:ext cx="688884" cy="5464265"/>
          </a:xfrm>
          <a:prstGeom prst="round1Rect">
            <a:avLst/>
          </a:prstGeom>
          <a:solidFill>
            <a:srgbClr val="701214"/>
          </a:solidFill>
          <a:ln>
            <a:solidFill>
              <a:srgbClr val="7012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Single Corner Rounded 13">
            <a:extLst>
              <a:ext uri="{FF2B5EF4-FFF2-40B4-BE49-F238E27FC236}">
                <a16:creationId xmlns:a16="http://schemas.microsoft.com/office/drawing/2014/main" id="{E82114A2-EFD6-C780-56A2-06D1F1404416}"/>
              </a:ext>
            </a:extLst>
          </p:cNvPr>
          <p:cNvSpPr/>
          <p:nvPr/>
        </p:nvSpPr>
        <p:spPr>
          <a:xfrm rot="10800000">
            <a:off x="10756173" y="47533"/>
            <a:ext cx="688884" cy="492578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Single Corner Rounded 14">
            <a:extLst>
              <a:ext uri="{FF2B5EF4-FFF2-40B4-BE49-F238E27FC236}">
                <a16:creationId xmlns:a16="http://schemas.microsoft.com/office/drawing/2014/main" id="{47AB0878-E4DA-F409-611E-6648C3930DFD}"/>
              </a:ext>
            </a:extLst>
          </p:cNvPr>
          <p:cNvSpPr/>
          <p:nvPr/>
        </p:nvSpPr>
        <p:spPr>
          <a:xfrm rot="10800000">
            <a:off x="11508013" y="67853"/>
            <a:ext cx="688884" cy="382850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Single Corner Rounded 15">
            <a:extLst>
              <a:ext uri="{FF2B5EF4-FFF2-40B4-BE49-F238E27FC236}">
                <a16:creationId xmlns:a16="http://schemas.microsoft.com/office/drawing/2014/main" id="{3A7456A5-04FF-E751-5BA7-3AFE35EBB56C}"/>
              </a:ext>
            </a:extLst>
          </p:cNvPr>
          <p:cNvSpPr/>
          <p:nvPr/>
        </p:nvSpPr>
        <p:spPr>
          <a:xfrm rot="10800000">
            <a:off x="8429533" y="67853"/>
            <a:ext cx="678724" cy="454986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Single Corner Rounded 16">
            <a:extLst>
              <a:ext uri="{FF2B5EF4-FFF2-40B4-BE49-F238E27FC236}">
                <a16:creationId xmlns:a16="http://schemas.microsoft.com/office/drawing/2014/main" id="{E8A3DA7C-F637-597D-50BA-674677DEB5F3}"/>
              </a:ext>
            </a:extLst>
          </p:cNvPr>
          <p:cNvSpPr/>
          <p:nvPr/>
        </p:nvSpPr>
        <p:spPr>
          <a:xfrm rot="10800000">
            <a:off x="7647213" y="67853"/>
            <a:ext cx="688884" cy="367610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Rounded 17">
            <a:extLst>
              <a:ext uri="{FF2B5EF4-FFF2-40B4-BE49-F238E27FC236}">
                <a16:creationId xmlns:a16="http://schemas.microsoft.com/office/drawing/2014/main" id="{3B976C92-2AF4-D47B-165B-601309161E83}"/>
              </a:ext>
            </a:extLst>
          </p:cNvPr>
          <p:cNvSpPr/>
          <p:nvPr/>
        </p:nvSpPr>
        <p:spPr>
          <a:xfrm>
            <a:off x="-3268" y="4101372"/>
            <a:ext cx="668564" cy="266010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Single Corner Rounded 18">
            <a:extLst>
              <a:ext uri="{FF2B5EF4-FFF2-40B4-BE49-F238E27FC236}">
                <a16:creationId xmlns:a16="http://schemas.microsoft.com/office/drawing/2014/main" id="{EE567468-AAB1-3C4B-1E5F-3E7065F0A964}"/>
              </a:ext>
            </a:extLst>
          </p:cNvPr>
          <p:cNvSpPr/>
          <p:nvPr/>
        </p:nvSpPr>
        <p:spPr>
          <a:xfrm>
            <a:off x="789212" y="3725452"/>
            <a:ext cx="678724" cy="303602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Single Corner Rounded 19">
            <a:extLst>
              <a:ext uri="{FF2B5EF4-FFF2-40B4-BE49-F238E27FC236}">
                <a16:creationId xmlns:a16="http://schemas.microsoft.com/office/drawing/2014/main" id="{DC880A62-10FC-409A-FFB8-17ACB10AC8F7}"/>
              </a:ext>
            </a:extLst>
          </p:cNvPr>
          <p:cNvSpPr/>
          <p:nvPr/>
        </p:nvSpPr>
        <p:spPr>
          <a:xfrm>
            <a:off x="1581693" y="4324893"/>
            <a:ext cx="678724" cy="2436585"/>
          </a:xfrm>
          <a:prstGeom prst="round1Rect">
            <a:avLst/>
          </a:prstGeom>
          <a:solidFill>
            <a:srgbClr val="C21F22"/>
          </a:solidFill>
          <a:ln>
            <a:solidFill>
              <a:srgbClr val="C21F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Single Corner Rounded 20">
            <a:extLst>
              <a:ext uri="{FF2B5EF4-FFF2-40B4-BE49-F238E27FC236}">
                <a16:creationId xmlns:a16="http://schemas.microsoft.com/office/drawing/2014/main" id="{74CC4CE0-EE93-1181-3D4C-6CB456BBDB29}"/>
              </a:ext>
            </a:extLst>
          </p:cNvPr>
          <p:cNvSpPr/>
          <p:nvPr/>
        </p:nvSpPr>
        <p:spPr>
          <a:xfrm>
            <a:off x="2364012" y="3258092"/>
            <a:ext cx="688884" cy="3513545"/>
          </a:xfrm>
          <a:prstGeom prst="round1Rect">
            <a:avLst/>
          </a:prstGeom>
          <a:solidFill>
            <a:srgbClr val="701214"/>
          </a:solidFill>
          <a:ln>
            <a:solidFill>
              <a:srgbClr val="7012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Single Corner Rounded 21">
            <a:extLst>
              <a:ext uri="{FF2B5EF4-FFF2-40B4-BE49-F238E27FC236}">
                <a16:creationId xmlns:a16="http://schemas.microsoft.com/office/drawing/2014/main" id="{93636E6D-ECA8-A43B-9C00-8B834F394C57}"/>
              </a:ext>
            </a:extLst>
          </p:cNvPr>
          <p:cNvSpPr/>
          <p:nvPr/>
        </p:nvSpPr>
        <p:spPr>
          <a:xfrm>
            <a:off x="3186972" y="3715292"/>
            <a:ext cx="688884" cy="306650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Single Corner Rounded 22">
            <a:extLst>
              <a:ext uri="{FF2B5EF4-FFF2-40B4-BE49-F238E27FC236}">
                <a16:creationId xmlns:a16="http://schemas.microsoft.com/office/drawing/2014/main" id="{544B6785-092C-3ED4-DED5-9BEECFFAC35F}"/>
              </a:ext>
            </a:extLst>
          </p:cNvPr>
          <p:cNvSpPr/>
          <p:nvPr/>
        </p:nvSpPr>
        <p:spPr>
          <a:xfrm>
            <a:off x="3989612" y="4142012"/>
            <a:ext cx="688884" cy="263978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Rounded 23">
            <a:extLst>
              <a:ext uri="{FF2B5EF4-FFF2-40B4-BE49-F238E27FC236}">
                <a16:creationId xmlns:a16="http://schemas.microsoft.com/office/drawing/2014/main" id="{CF3615AC-850F-F0EF-78A8-9386D13F12A2}"/>
              </a:ext>
            </a:extLst>
          </p:cNvPr>
          <p:cNvSpPr/>
          <p:nvPr/>
        </p:nvSpPr>
        <p:spPr>
          <a:xfrm rot="16200000">
            <a:off x="8866412" y="3115852"/>
            <a:ext cx="465364" cy="5951945"/>
          </a:xfrm>
          <a:prstGeom prst="round1Rect">
            <a:avLst/>
          </a:prstGeom>
          <a:solidFill>
            <a:srgbClr val="E60B46"/>
          </a:solidFill>
          <a:ln>
            <a:solidFill>
              <a:srgbClr val="E60B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Single Corner Rounded 26">
            <a:extLst>
              <a:ext uri="{FF2B5EF4-FFF2-40B4-BE49-F238E27FC236}">
                <a16:creationId xmlns:a16="http://schemas.microsoft.com/office/drawing/2014/main" id="{636E2A32-7D75-0698-8BEA-13D732FA4B29}"/>
              </a:ext>
            </a:extLst>
          </p:cNvPr>
          <p:cNvSpPr/>
          <p:nvPr/>
        </p:nvSpPr>
        <p:spPr>
          <a:xfrm rot="5400000">
            <a:off x="2364012" y="-1718889"/>
            <a:ext cx="404404" cy="4925785"/>
          </a:xfrm>
          <a:prstGeom prst="round1Rect">
            <a:avLst/>
          </a:prstGeom>
          <a:solidFill>
            <a:srgbClr val="420405"/>
          </a:solidFill>
          <a:ln>
            <a:solidFill>
              <a:srgbClr val="4205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Single Corner Rounded 27">
            <a:extLst>
              <a:ext uri="{FF2B5EF4-FFF2-40B4-BE49-F238E27FC236}">
                <a16:creationId xmlns:a16="http://schemas.microsoft.com/office/drawing/2014/main" id="{D3377949-18A5-9FA4-88B7-FD2FC9FB040C}"/>
              </a:ext>
            </a:extLst>
          </p:cNvPr>
          <p:cNvSpPr/>
          <p:nvPr/>
        </p:nvSpPr>
        <p:spPr>
          <a:xfrm rot="5400000">
            <a:off x="2856772" y="-2731228"/>
            <a:ext cx="404404" cy="5911305"/>
          </a:xfrm>
          <a:prstGeom prst="round1Rect">
            <a:avLst/>
          </a:prstGeom>
          <a:solidFill>
            <a:srgbClr val="21020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Rounded 28">
            <a:extLst>
              <a:ext uri="{FF2B5EF4-FFF2-40B4-BE49-F238E27FC236}">
                <a16:creationId xmlns:a16="http://schemas.microsoft.com/office/drawing/2014/main" id="{605E5A4C-29FD-77EB-783B-E567DECDF94A}"/>
              </a:ext>
            </a:extLst>
          </p:cNvPr>
          <p:cNvSpPr/>
          <p:nvPr/>
        </p:nvSpPr>
        <p:spPr>
          <a:xfrm rot="16200000">
            <a:off x="8373652" y="3161572"/>
            <a:ext cx="445044" cy="6947625"/>
          </a:xfrm>
          <a:prstGeom prst="round1Rect">
            <a:avLst/>
          </a:prstGeom>
          <a:solidFill>
            <a:srgbClr val="CC1D3A"/>
          </a:solidFill>
          <a:ln>
            <a:solidFill>
              <a:srgbClr val="CC1D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CE758-4F82-F177-B641-C23FDD5B3F1B}"/>
              </a:ext>
            </a:extLst>
          </p:cNvPr>
          <p:cNvSpPr txBox="1"/>
          <p:nvPr/>
        </p:nvSpPr>
        <p:spPr>
          <a:xfrm>
            <a:off x="760224" y="284961"/>
            <a:ext cx="99622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Aptos Display"/>
              </a:rPr>
              <a:t>Customer Insights &amp; Purchase Behavior</a:t>
            </a:r>
          </a:p>
        </p:txBody>
      </p:sp>
      <p:sp>
        <p:nvSpPr>
          <p:cNvPr id="4" name="TextBox 3">
            <a:extLst>
              <a:ext uri="{FF2B5EF4-FFF2-40B4-BE49-F238E27FC236}">
                <a16:creationId xmlns:a16="http://schemas.microsoft.com/office/drawing/2014/main" id="{E35F134D-4E9A-A8D3-ADB5-89EED1ECD051}"/>
              </a:ext>
            </a:extLst>
          </p:cNvPr>
          <p:cNvSpPr txBox="1"/>
          <p:nvPr/>
        </p:nvSpPr>
        <p:spPr>
          <a:xfrm>
            <a:off x="761999" y="1142999"/>
            <a:ext cx="11089821" cy="3823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Understanding </a:t>
            </a:r>
            <a:r>
              <a:rPr lang="en-US" sz="1600" b="1" dirty="0">
                <a:ea typeface="+mn-lt"/>
                <a:cs typeface="+mn-lt"/>
              </a:rPr>
              <a:t>customer insights and purchase behavior</a:t>
            </a:r>
            <a:r>
              <a:rPr lang="en-US" sz="1600" dirty="0">
                <a:ea typeface="+mn-lt"/>
                <a:cs typeface="+mn-lt"/>
              </a:rPr>
              <a:t> is crucial for any </a:t>
            </a:r>
            <a:r>
              <a:rPr lang="en-US" sz="1600" b="1" dirty="0">
                <a:ea typeface="+mn-lt"/>
                <a:cs typeface="+mn-lt"/>
              </a:rPr>
              <a:t>online retail store</a:t>
            </a:r>
            <a:r>
              <a:rPr lang="en-US" sz="1600" dirty="0">
                <a:ea typeface="+mn-lt"/>
                <a:cs typeface="+mn-lt"/>
              </a:rPr>
              <a:t> because it helps businesses tailor their strategies to </a:t>
            </a:r>
            <a:r>
              <a:rPr lang="en-US" sz="1600" b="1" dirty="0">
                <a:ea typeface="+mn-lt"/>
                <a:cs typeface="+mn-lt"/>
              </a:rPr>
              <a:t>increase sales, improve customer experience, and enhance retention</a:t>
            </a:r>
            <a:r>
              <a:rPr lang="en-US" sz="1600" dirty="0">
                <a:ea typeface="+mn-lt"/>
                <a:cs typeface="+mn-lt"/>
              </a:rPr>
              <a:t>.</a:t>
            </a:r>
          </a:p>
          <a:p>
            <a:endParaRPr lang="en-US" sz="1600" dirty="0">
              <a:ea typeface="+mn-lt"/>
              <a:cs typeface="+mn-lt"/>
            </a:endParaRPr>
          </a:p>
          <a:p>
            <a:pPr marL="285750" indent="-285750">
              <a:buFont typeface="Arial"/>
              <a:buChar char="•"/>
            </a:pPr>
            <a:r>
              <a:rPr lang="en-US" sz="1600" dirty="0">
                <a:ea typeface="+mn-lt"/>
                <a:cs typeface="+mn-lt"/>
              </a:rPr>
              <a:t>Personalized Customer Experience</a:t>
            </a:r>
          </a:p>
          <a:p>
            <a:pPr marL="285750" indent="-285750">
              <a:buFont typeface="Arial"/>
              <a:buChar char="•"/>
            </a:pPr>
            <a:r>
              <a:rPr lang="en-US" sz="1600" dirty="0">
                <a:ea typeface="+mn-lt"/>
                <a:cs typeface="+mn-lt"/>
              </a:rPr>
              <a:t>Customer Retention &amp; Loyalty</a:t>
            </a:r>
          </a:p>
          <a:p>
            <a:pPr marL="285750" indent="-285750">
              <a:lnSpc>
                <a:spcPct val="90000"/>
              </a:lnSpc>
              <a:spcBef>
                <a:spcPts val="1000"/>
              </a:spcBef>
              <a:buFont typeface="Arial"/>
              <a:buChar char="•"/>
            </a:pPr>
            <a:r>
              <a:rPr lang="en-US" sz="1600" dirty="0">
                <a:ea typeface="+mn-lt"/>
                <a:cs typeface="+mn-lt"/>
              </a:rPr>
              <a:t>Gender Distribution and Contribution to Sales </a:t>
            </a:r>
          </a:p>
          <a:p>
            <a:pPr marL="285750" indent="-285750">
              <a:lnSpc>
                <a:spcPct val="90000"/>
              </a:lnSpc>
              <a:spcBef>
                <a:spcPts val="1000"/>
              </a:spcBef>
              <a:buFont typeface="Arial"/>
              <a:buChar char="•"/>
            </a:pPr>
            <a:r>
              <a:rPr lang="en-US" sz="1600" dirty="0">
                <a:ea typeface="+mn-lt"/>
                <a:cs typeface="+mn-lt"/>
              </a:rPr>
              <a:t>Age Distribution Analysis </a:t>
            </a:r>
          </a:p>
          <a:p>
            <a:pPr marL="285750" indent="-285750">
              <a:lnSpc>
                <a:spcPct val="90000"/>
              </a:lnSpc>
              <a:spcBef>
                <a:spcPts val="1000"/>
              </a:spcBef>
              <a:buFont typeface="Arial"/>
              <a:buChar char="•"/>
            </a:pPr>
            <a:r>
              <a:rPr lang="en-US" sz="1600" dirty="0">
                <a:ea typeface="+mn-lt"/>
                <a:cs typeface="+mn-lt"/>
              </a:rPr>
              <a:t>Optimizing Pricing &amp; Promotions</a:t>
            </a:r>
          </a:p>
          <a:p>
            <a:pPr marL="285750" indent="-285750">
              <a:lnSpc>
                <a:spcPct val="90000"/>
              </a:lnSpc>
              <a:spcBef>
                <a:spcPts val="1000"/>
              </a:spcBef>
              <a:buFont typeface="Arial"/>
              <a:buChar char="•"/>
            </a:pPr>
            <a:endParaRPr lang="en-US" sz="1600" dirty="0">
              <a:ea typeface="+mn-lt"/>
              <a:cs typeface="+mn-lt"/>
            </a:endParaRPr>
          </a:p>
          <a:p>
            <a:pPr>
              <a:lnSpc>
                <a:spcPct val="90000"/>
              </a:lnSpc>
              <a:spcBef>
                <a:spcPts val="1000"/>
              </a:spcBef>
            </a:pPr>
            <a:r>
              <a:rPr lang="en-US" sz="1600" dirty="0">
                <a:ea typeface="+mn-lt"/>
                <a:cs typeface="+mn-lt"/>
              </a:rPr>
              <a:t>By leveraging </a:t>
            </a:r>
            <a:r>
              <a:rPr lang="en-US" sz="1600" b="1" dirty="0">
                <a:ea typeface="+mn-lt"/>
                <a:cs typeface="+mn-lt"/>
              </a:rPr>
              <a:t>customer insights and purchase behavior</a:t>
            </a:r>
            <a:r>
              <a:rPr lang="en-US" sz="1600" dirty="0">
                <a:ea typeface="+mn-lt"/>
                <a:cs typeface="+mn-lt"/>
              </a:rPr>
              <a:t>, an online retailer can create a more </a:t>
            </a:r>
            <a:r>
              <a:rPr lang="en-US" sz="1600" b="1" dirty="0">
                <a:ea typeface="+mn-lt"/>
                <a:cs typeface="+mn-lt"/>
              </a:rPr>
              <a:t>personalized, efficient, and profitable business model</a:t>
            </a:r>
            <a:r>
              <a:rPr lang="en-US" sz="1600" dirty="0">
                <a:ea typeface="+mn-lt"/>
                <a:cs typeface="+mn-lt"/>
              </a:rPr>
              <a:t>. This leads to </a:t>
            </a:r>
            <a:r>
              <a:rPr lang="en-US" sz="1600" b="1" dirty="0">
                <a:ea typeface="+mn-lt"/>
                <a:cs typeface="+mn-lt"/>
              </a:rPr>
              <a:t>higher conversion rates, stronger customer relationships, and long-term success</a:t>
            </a:r>
            <a:r>
              <a:rPr lang="en-US" sz="1600" dirty="0">
                <a:ea typeface="+mn-lt"/>
                <a:cs typeface="+mn-lt"/>
              </a:rPr>
              <a:t>.</a:t>
            </a:r>
          </a:p>
          <a:p>
            <a:endParaRPr lang="en-US" sz="1600" dirty="0">
              <a:ea typeface="+mn-lt"/>
              <a:cs typeface="+mn-lt"/>
            </a:endParaRPr>
          </a:p>
        </p:txBody>
      </p:sp>
      <p:sp>
        <p:nvSpPr>
          <p:cNvPr id="6" name="Right Triangle 5">
            <a:extLst>
              <a:ext uri="{FF2B5EF4-FFF2-40B4-BE49-F238E27FC236}">
                <a16:creationId xmlns:a16="http://schemas.microsoft.com/office/drawing/2014/main" id="{23C8A068-7475-684F-C759-B9641EE50D45}"/>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61FF7087-812F-A4DB-81B6-4CC69BE40FFF}"/>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916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B65F6-2B69-3D79-4F55-B6C71F26E2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F53D11-D5F8-2AF7-9900-0E31009C29B6}"/>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Gender Distribution &amp; Contribution to sales</a:t>
            </a:r>
          </a:p>
          <a:p>
            <a:endParaRPr lang="en-US" dirty="0"/>
          </a:p>
        </p:txBody>
      </p:sp>
      <p:sp>
        <p:nvSpPr>
          <p:cNvPr id="7" name="Right Triangle 6">
            <a:extLst>
              <a:ext uri="{FF2B5EF4-FFF2-40B4-BE49-F238E27FC236}">
                <a16:creationId xmlns:a16="http://schemas.microsoft.com/office/drawing/2014/main" id="{B184D919-A181-B537-C441-C4CBE40F8FD9}"/>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52904F88-AC7F-77E6-5220-57ED9CA604CB}"/>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DA2233D-436A-AA16-28C4-32826DDE2961}"/>
              </a:ext>
            </a:extLst>
          </p:cNvPr>
          <p:cNvSpPr txBox="1"/>
          <p:nvPr/>
        </p:nvSpPr>
        <p:spPr>
          <a:xfrm>
            <a:off x="8076979" y="2249337"/>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marL="285750" indent="-285750">
              <a:buFont typeface="Arial"/>
              <a:buChar char="•"/>
            </a:pPr>
            <a:r>
              <a:rPr lang="en-US" sz="1600" b="1" dirty="0">
                <a:latin typeface="Aptos Narrow"/>
                <a:ea typeface="+mn-lt"/>
                <a:cs typeface="+mn-lt"/>
              </a:rPr>
              <a:t>Personalized Marketing Strategies :</a:t>
            </a:r>
            <a:r>
              <a:rPr lang="en-US" sz="1600" dirty="0">
                <a:latin typeface="Aptos Narrow"/>
                <a:ea typeface="+mn-lt"/>
                <a:cs typeface="+mn-lt"/>
              </a:rPr>
              <a:t> Create targeted campaigns based on gender-based purchasing trends.</a:t>
            </a:r>
            <a:endParaRPr lang="en-US" sz="1600">
              <a:latin typeface="Aptos Narrow"/>
            </a:endParaRPr>
          </a:p>
          <a:p>
            <a:pPr marL="285750" indent="-285750">
              <a:buFont typeface="Arial"/>
              <a:buChar char="•"/>
            </a:pPr>
            <a:r>
              <a:rPr lang="en-US" sz="1600" b="1" dirty="0">
                <a:latin typeface="Aptos Narrow"/>
                <a:ea typeface="+mn-lt"/>
                <a:cs typeface="+mn-lt"/>
              </a:rPr>
              <a:t>Customer Engagement &amp; Loyalty Programs :</a:t>
            </a:r>
            <a:r>
              <a:rPr lang="en-US" sz="1600" dirty="0">
                <a:latin typeface="Aptos Narrow"/>
                <a:ea typeface="+mn-lt"/>
                <a:cs typeface="+mn-lt"/>
              </a:rPr>
              <a:t> Design loyalty rewards based on gender-specific shopping behavior.</a:t>
            </a:r>
            <a:endParaRPr lang="en-US" sz="1600">
              <a:latin typeface="Aptos Narrow"/>
            </a:endParaRPr>
          </a:p>
          <a:p>
            <a:pPr marL="285750" indent="-285750">
              <a:buFont typeface="Arial"/>
              <a:buChar char="•"/>
            </a:pPr>
            <a:r>
              <a:rPr lang="en-US" sz="1600" b="1" dirty="0">
                <a:latin typeface="Aptos Narrow"/>
                <a:ea typeface="+mn-lt"/>
                <a:cs typeface="+mn-lt"/>
              </a:rPr>
              <a:t>Expanding Market Reach:</a:t>
            </a:r>
            <a:r>
              <a:rPr lang="en-US" sz="1600" dirty="0">
                <a:latin typeface="Aptos Narrow"/>
                <a:ea typeface="+mn-lt"/>
                <a:cs typeface="+mn-lt"/>
              </a:rPr>
              <a:t> Identify opportunities to increase engagement from the lower-contributing gender segment.</a:t>
            </a:r>
            <a:endParaRPr lang="en-US" dirty="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576BE300-47BA-7799-E51E-152C8A688E53}"/>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Display"/>
              </a:rPr>
              <a:t>Analyzing gender distribution in sales helps businesses understand customer buying behavior and market trends, identifying which gender contributes the most to revenue, businesses can tailor marketing strategies, product offering and customer engagement efforts.</a:t>
            </a:r>
          </a:p>
        </p:txBody>
      </p:sp>
      <p:graphicFrame>
        <p:nvGraphicFramePr>
          <p:cNvPr id="2" name="Chart 1">
            <a:extLst>
              <a:ext uri="{FF2B5EF4-FFF2-40B4-BE49-F238E27FC236}">
                <a16:creationId xmlns:a16="http://schemas.microsoft.com/office/drawing/2014/main" id="{732B08FC-0219-2FBE-E85B-1E7FEE76569B}"/>
              </a:ext>
            </a:extLst>
          </p:cNvPr>
          <p:cNvGraphicFramePr>
            <a:graphicFrameLocks/>
          </p:cNvGraphicFramePr>
          <p:nvPr>
            <p:extLst>
              <p:ext uri="{D42A27DB-BD31-4B8C-83A1-F6EECF244321}">
                <p14:modId xmlns:p14="http://schemas.microsoft.com/office/powerpoint/2010/main" val="574264637"/>
              </p:ext>
            </p:extLst>
          </p:nvPr>
        </p:nvGraphicFramePr>
        <p:xfrm>
          <a:off x="1354621" y="1718088"/>
          <a:ext cx="5167795" cy="4374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63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CED7A-D464-725C-EB58-2C8FDC302A9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BD3DBA0-D122-057E-DE5B-A69448854FDA}"/>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Age Distribution Analysis</a:t>
            </a:r>
          </a:p>
          <a:p>
            <a:endParaRPr lang="en-US" dirty="0"/>
          </a:p>
        </p:txBody>
      </p:sp>
      <p:sp>
        <p:nvSpPr>
          <p:cNvPr id="7" name="Right Triangle 6">
            <a:extLst>
              <a:ext uri="{FF2B5EF4-FFF2-40B4-BE49-F238E27FC236}">
                <a16:creationId xmlns:a16="http://schemas.microsoft.com/office/drawing/2014/main" id="{DABF8295-4A5E-BE35-A9DD-DA6FCCA7A6E1}"/>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4607376A-34D1-7735-9225-B0D09260AC24}"/>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F162492-525E-5710-23AD-083F96D517C4}"/>
              </a:ext>
            </a:extLst>
          </p:cNvPr>
          <p:cNvSpPr txBox="1"/>
          <p:nvPr/>
        </p:nvSpPr>
        <p:spPr>
          <a:xfrm>
            <a:off x="8253675" y="2183076"/>
            <a:ext cx="393998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marL="285750" indent="-285750">
              <a:buFont typeface="Arial"/>
              <a:buChar char="•"/>
            </a:pPr>
            <a:r>
              <a:rPr lang="en-US" sz="1600" b="1" dirty="0">
                <a:latin typeface="Aptos Narrow"/>
                <a:ea typeface="+mn-lt"/>
                <a:cs typeface="+mn-lt"/>
              </a:rPr>
              <a:t>Tailored Marketing Strategies: </a:t>
            </a:r>
            <a:r>
              <a:rPr lang="en-US" sz="1600" dirty="0">
                <a:latin typeface="Aptos Narrow"/>
                <a:ea typeface="+mn-lt"/>
                <a:cs typeface="+mn-lt"/>
              </a:rPr>
              <a:t>Design campaigns that appeal to the most active age groups.</a:t>
            </a:r>
            <a:endParaRPr lang="en-US" sz="1600">
              <a:latin typeface="Aptos Narrow"/>
            </a:endParaRPr>
          </a:p>
          <a:p>
            <a:pPr marL="285750" indent="-285750">
              <a:buFont typeface="Arial"/>
              <a:buChar char="•"/>
            </a:pPr>
            <a:r>
              <a:rPr lang="en-US" sz="1600" b="1" dirty="0">
                <a:latin typeface="Aptos Narrow"/>
                <a:ea typeface="+mn-lt"/>
                <a:cs typeface="+mn-lt"/>
              </a:rPr>
              <a:t>Product Recommendations:</a:t>
            </a:r>
            <a:r>
              <a:rPr lang="en-US" sz="1600" dirty="0">
                <a:latin typeface="Aptos Narrow"/>
                <a:ea typeface="+mn-lt"/>
                <a:cs typeface="+mn-lt"/>
              </a:rPr>
              <a:t> Offer age-specific product suggestions based on purchasing patterns.</a:t>
            </a:r>
            <a:endParaRPr lang="en-US" sz="1600">
              <a:latin typeface="Aptos Narrow"/>
            </a:endParaRPr>
          </a:p>
          <a:p>
            <a:pPr marL="285750" indent="-285750">
              <a:buFont typeface="Arial"/>
              <a:buChar char="•"/>
            </a:pPr>
            <a:r>
              <a:rPr lang="en-US" sz="1600" b="1" dirty="0">
                <a:latin typeface="Aptos Narrow"/>
                <a:ea typeface="+mn-lt"/>
                <a:cs typeface="+mn-lt"/>
              </a:rPr>
              <a:t>Loyalty &amp; Engagement Programs: </a:t>
            </a:r>
            <a:r>
              <a:rPr lang="en-US" sz="1600" dirty="0">
                <a:latin typeface="Aptos Narrow"/>
                <a:ea typeface="+mn-lt"/>
                <a:cs typeface="+mn-lt"/>
              </a:rPr>
              <a:t>Develop targeted promotions and discounts for different age segments.</a:t>
            </a:r>
            <a:endParaRPr lang="en-US" sz="160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07EEB6CC-FC9D-C4E9-6C5B-C95C599758ED}"/>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a:rPr>
              <a:t>By</a:t>
            </a:r>
            <a:r>
              <a:rPr lang="en-US" sz="1600" dirty="0">
                <a:ea typeface="+mn-lt"/>
                <a:cs typeface="+mn-lt"/>
              </a:rPr>
              <a:t> analyzing which age groups contribute the most to sales, businesses can make data-driven decisions to improve customer engagement and maximize revenue.</a:t>
            </a:r>
            <a:endParaRPr lang="en-US" sz="1600" dirty="0">
              <a:latin typeface="Aptos Display"/>
            </a:endParaRPr>
          </a:p>
        </p:txBody>
      </p:sp>
      <p:graphicFrame>
        <p:nvGraphicFramePr>
          <p:cNvPr id="4" name="Chart 3">
            <a:extLst>
              <a:ext uri="{FF2B5EF4-FFF2-40B4-BE49-F238E27FC236}">
                <a16:creationId xmlns:a16="http://schemas.microsoft.com/office/drawing/2014/main" id="{AF096CA2-5C8F-DF8C-6631-15248A991DE3}"/>
              </a:ext>
            </a:extLst>
          </p:cNvPr>
          <p:cNvGraphicFramePr>
            <a:graphicFrameLocks/>
          </p:cNvGraphicFramePr>
          <p:nvPr>
            <p:extLst>
              <p:ext uri="{D42A27DB-BD31-4B8C-83A1-F6EECF244321}">
                <p14:modId xmlns:p14="http://schemas.microsoft.com/office/powerpoint/2010/main" val="2868250563"/>
              </p:ext>
            </p:extLst>
          </p:nvPr>
        </p:nvGraphicFramePr>
        <p:xfrm>
          <a:off x="793681" y="1960632"/>
          <a:ext cx="6974369" cy="40662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159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F9C63-C7A1-2F6D-5DBB-93DAB610C1D9}"/>
              </a:ext>
            </a:extLst>
          </p:cNvPr>
          <p:cNvSpPr txBox="1"/>
          <p:nvPr/>
        </p:nvSpPr>
        <p:spPr>
          <a:xfrm>
            <a:off x="859222" y="421820"/>
            <a:ext cx="68921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aseline="0" dirty="0">
                <a:latin typeface="Aptos Display"/>
              </a:rPr>
              <a:t>Customer Feedback &amp; Sentiment Analysis</a:t>
            </a:r>
            <a:r>
              <a:rPr lang="en-US" sz="2800" b="1" baseline="0" dirty="0">
                <a:latin typeface="Aptos Display"/>
              </a:rPr>
              <a:t> </a:t>
            </a:r>
            <a:endParaRPr lang="en-US" sz="2800" dirty="0">
              <a:latin typeface="Aptos Display"/>
            </a:endParaRPr>
          </a:p>
        </p:txBody>
      </p:sp>
      <p:sp>
        <p:nvSpPr>
          <p:cNvPr id="4" name="TextBox 3">
            <a:extLst>
              <a:ext uri="{FF2B5EF4-FFF2-40B4-BE49-F238E27FC236}">
                <a16:creationId xmlns:a16="http://schemas.microsoft.com/office/drawing/2014/main" id="{078FAB86-37E3-F1FC-4CDB-94CBA1F8A000}"/>
              </a:ext>
            </a:extLst>
          </p:cNvPr>
          <p:cNvSpPr txBox="1"/>
          <p:nvPr/>
        </p:nvSpPr>
        <p:spPr>
          <a:xfrm>
            <a:off x="857250" y="1263098"/>
            <a:ext cx="10599964" cy="3867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Narrow"/>
                <a:ea typeface="+mn-lt"/>
                <a:cs typeface="+mn-lt"/>
              </a:rPr>
              <a:t>Customer feedback and </a:t>
            </a:r>
            <a:r>
              <a:rPr lang="en-US" sz="1600" b="1" dirty="0">
                <a:latin typeface="Aptos Narrow"/>
                <a:ea typeface="+mn-lt"/>
                <a:cs typeface="+mn-lt"/>
              </a:rPr>
              <a:t>sentiment analysis</a:t>
            </a:r>
            <a:r>
              <a:rPr lang="en-US" sz="1600" dirty="0">
                <a:latin typeface="Aptos Narrow"/>
                <a:ea typeface="+mn-lt"/>
                <a:cs typeface="+mn-lt"/>
              </a:rPr>
              <a:t> play a crucial role in the success of an </a:t>
            </a:r>
            <a:r>
              <a:rPr lang="en-US" sz="1600" b="1" dirty="0">
                <a:latin typeface="Aptos Narrow"/>
                <a:ea typeface="+mn-lt"/>
                <a:cs typeface="+mn-lt"/>
              </a:rPr>
              <a:t>online retail store</a:t>
            </a:r>
            <a:r>
              <a:rPr lang="en-US" sz="1600" dirty="0">
                <a:latin typeface="Aptos Narrow"/>
                <a:ea typeface="+mn-lt"/>
                <a:cs typeface="+mn-lt"/>
              </a:rPr>
              <a:t> by helping businesses understand </a:t>
            </a:r>
            <a:r>
              <a:rPr lang="en-US" sz="1600" b="1" dirty="0">
                <a:latin typeface="Aptos Narrow"/>
                <a:ea typeface="+mn-lt"/>
                <a:cs typeface="+mn-lt"/>
              </a:rPr>
              <a:t>customer satisfaction, preferences, and pain points</a:t>
            </a:r>
            <a:r>
              <a:rPr lang="en-US" sz="1600" dirty="0">
                <a:latin typeface="Aptos Narrow"/>
                <a:ea typeface="+mn-lt"/>
                <a:cs typeface="+mn-lt"/>
              </a:rPr>
              <a:t>.</a:t>
            </a:r>
          </a:p>
          <a:p>
            <a:endParaRPr lang="en-US" sz="1600" dirty="0">
              <a:latin typeface="Aptos Narrow"/>
              <a:ea typeface="+mn-lt"/>
              <a:cs typeface="+mn-lt"/>
            </a:endParaRPr>
          </a:p>
          <a:p>
            <a:pPr marL="285750" indent="-285750">
              <a:buFont typeface="Arial"/>
              <a:buChar char="•"/>
            </a:pPr>
            <a:r>
              <a:rPr lang="en-US" sz="1600" dirty="0">
                <a:latin typeface="Aptos Narrow"/>
                <a:ea typeface="+mn-lt"/>
                <a:cs typeface="+mn-lt"/>
              </a:rPr>
              <a:t>Understanding Customer Satisfaction</a:t>
            </a:r>
          </a:p>
          <a:p>
            <a:pPr marL="285750" indent="-285750">
              <a:buFont typeface="Arial"/>
              <a:buChar char="•"/>
            </a:pPr>
            <a:r>
              <a:rPr lang="en-US" sz="1600" dirty="0">
                <a:latin typeface="Aptos Narrow"/>
                <a:ea typeface="+mn-lt"/>
                <a:cs typeface="+mn-lt"/>
              </a:rPr>
              <a:t>Identifying Product &amp; Service Issues</a:t>
            </a:r>
          </a:p>
          <a:p>
            <a:pPr marL="285750" indent="-285750">
              <a:lnSpc>
                <a:spcPct val="90000"/>
              </a:lnSpc>
              <a:spcBef>
                <a:spcPts val="1000"/>
              </a:spcBef>
              <a:buFont typeface="Arial"/>
              <a:buChar char="•"/>
            </a:pPr>
            <a:r>
              <a:rPr lang="en-US" sz="1600" dirty="0">
                <a:latin typeface="Aptos Narrow"/>
              </a:rPr>
              <a:t>Sentiment Analysis </a:t>
            </a:r>
          </a:p>
          <a:p>
            <a:pPr marL="285750" indent="-285750">
              <a:lnSpc>
                <a:spcPct val="90000"/>
              </a:lnSpc>
              <a:spcBef>
                <a:spcPts val="1000"/>
              </a:spcBef>
              <a:buFont typeface="Arial"/>
              <a:buChar char="•"/>
            </a:pPr>
            <a:r>
              <a:rPr lang="en-US" sz="1600" dirty="0">
                <a:latin typeface="Aptos Narrow"/>
              </a:rPr>
              <a:t>Product Rating Comparision Analysis </a:t>
            </a:r>
          </a:p>
          <a:p>
            <a:pPr marL="285750" indent="-285750">
              <a:lnSpc>
                <a:spcPct val="90000"/>
              </a:lnSpc>
              <a:spcBef>
                <a:spcPts val="1000"/>
              </a:spcBef>
              <a:buFont typeface="Arial"/>
              <a:buChar char="•"/>
            </a:pPr>
            <a:r>
              <a:rPr lang="en-US" sz="1600" dirty="0">
                <a:latin typeface="Aptos Narrow"/>
                <a:ea typeface="+mn-lt"/>
                <a:cs typeface="+mn-lt"/>
              </a:rPr>
              <a:t>Enhancing Brand Reputation</a:t>
            </a:r>
          </a:p>
          <a:p>
            <a:pPr marL="285750" indent="-285750">
              <a:lnSpc>
                <a:spcPct val="90000"/>
              </a:lnSpc>
              <a:spcBef>
                <a:spcPts val="1000"/>
              </a:spcBef>
              <a:buFont typeface="Arial"/>
              <a:buChar char="•"/>
            </a:pPr>
            <a:r>
              <a:rPr lang="en-US" sz="1600" dirty="0">
                <a:latin typeface="Aptos Narrow"/>
                <a:ea typeface="+mn-lt"/>
                <a:cs typeface="+mn-lt"/>
              </a:rPr>
              <a:t>Competitive Advantage</a:t>
            </a:r>
            <a:endParaRPr lang="en-US" sz="1600">
              <a:latin typeface="Aptos Narrow"/>
              <a:ea typeface="+mn-lt"/>
              <a:cs typeface="+mn-lt"/>
            </a:endParaRPr>
          </a:p>
          <a:p>
            <a:pPr marL="285750" indent="-285750">
              <a:lnSpc>
                <a:spcPct val="90000"/>
              </a:lnSpc>
              <a:spcBef>
                <a:spcPts val="1000"/>
              </a:spcBef>
              <a:buFont typeface="Arial"/>
              <a:buChar char="•"/>
            </a:pPr>
            <a:endParaRPr lang="en-US" sz="1600" dirty="0">
              <a:latin typeface="Aptos Narrow"/>
            </a:endParaRPr>
          </a:p>
          <a:p>
            <a:pPr>
              <a:lnSpc>
                <a:spcPct val="90000"/>
              </a:lnSpc>
              <a:spcBef>
                <a:spcPts val="1000"/>
              </a:spcBef>
            </a:pPr>
            <a:r>
              <a:rPr lang="en-US" sz="1600" dirty="0">
                <a:latin typeface="Aptos Narrow"/>
                <a:ea typeface="+mn-lt"/>
                <a:cs typeface="+mn-lt"/>
              </a:rPr>
              <a:t>By leveraging </a:t>
            </a:r>
            <a:r>
              <a:rPr lang="en-US" sz="1600" b="1" dirty="0">
                <a:latin typeface="Aptos Narrow"/>
                <a:ea typeface="+mn-lt"/>
                <a:cs typeface="+mn-lt"/>
              </a:rPr>
              <a:t>customer feedback and sentiment analysis</a:t>
            </a:r>
            <a:r>
              <a:rPr lang="en-US" sz="1600" dirty="0">
                <a:latin typeface="Aptos Narrow"/>
                <a:ea typeface="+mn-lt"/>
                <a:cs typeface="+mn-lt"/>
              </a:rPr>
              <a:t>, online retailers can create a more </a:t>
            </a:r>
            <a:r>
              <a:rPr lang="en-US" sz="1600" b="1" dirty="0">
                <a:latin typeface="Aptos Narrow"/>
                <a:ea typeface="+mn-lt"/>
                <a:cs typeface="+mn-lt"/>
              </a:rPr>
              <a:t>customer-focused, reputation-driven, and competitive business</a:t>
            </a:r>
            <a:r>
              <a:rPr lang="en-US" sz="1600" dirty="0">
                <a:latin typeface="Aptos Narrow"/>
                <a:ea typeface="+mn-lt"/>
                <a:cs typeface="+mn-lt"/>
              </a:rPr>
              <a:t>. Addressing issues, improving products, and enhancing customer interactions lead to </a:t>
            </a:r>
            <a:r>
              <a:rPr lang="en-US" sz="1600" b="1" dirty="0">
                <a:latin typeface="Aptos Narrow"/>
                <a:ea typeface="+mn-lt"/>
                <a:cs typeface="+mn-lt"/>
              </a:rPr>
              <a:t>higher customer satisfaction, better sales, and long-term success</a:t>
            </a:r>
            <a:r>
              <a:rPr lang="en-US" sz="1600" dirty="0">
                <a:latin typeface="Aptos Narrow"/>
                <a:ea typeface="+mn-lt"/>
                <a:cs typeface="+mn-lt"/>
              </a:rPr>
              <a:t>. </a:t>
            </a:r>
            <a:endParaRPr lang="en-US" sz="1600" dirty="0">
              <a:latin typeface="Aptos Narrow"/>
            </a:endParaRPr>
          </a:p>
        </p:txBody>
      </p:sp>
      <p:sp>
        <p:nvSpPr>
          <p:cNvPr id="6" name="Right Triangle 5">
            <a:extLst>
              <a:ext uri="{FF2B5EF4-FFF2-40B4-BE49-F238E27FC236}">
                <a16:creationId xmlns:a16="http://schemas.microsoft.com/office/drawing/2014/main" id="{FA17B1F5-BC3A-96D5-3D62-4F95D3F985A2}"/>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16B3DF24-3DAF-655A-A56C-A899D36214E5}"/>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9933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5FE48-E445-0673-3766-6084299238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A1B5450-5C4B-CD53-2C89-44637B1D9309}"/>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Sentiment Analysis</a:t>
            </a:r>
          </a:p>
          <a:p>
            <a:endParaRPr lang="en-US" dirty="0"/>
          </a:p>
        </p:txBody>
      </p:sp>
      <p:sp>
        <p:nvSpPr>
          <p:cNvPr id="7" name="Right Triangle 6">
            <a:extLst>
              <a:ext uri="{FF2B5EF4-FFF2-40B4-BE49-F238E27FC236}">
                <a16:creationId xmlns:a16="http://schemas.microsoft.com/office/drawing/2014/main" id="{52D9DDF7-8D50-4F35-547C-D59666FEB81F}"/>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6FAEEA45-E7AA-839E-46AC-2ACA5B3D5D91}"/>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637DA50-12A3-7B01-2BC8-D09E1917D692}"/>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a:buFont typeface="Arial"/>
              <a:buChar char="•"/>
            </a:pPr>
            <a:r>
              <a:rPr lang="en-US" sz="1600" b="1" dirty="0">
                <a:latin typeface="Aptos Narrow"/>
                <a:ea typeface="+mn-lt"/>
                <a:cs typeface="+mn-lt"/>
              </a:rPr>
              <a:t>Enhancing Customer Experience:</a:t>
            </a:r>
            <a:r>
              <a:rPr lang="en-US" sz="1600" dirty="0">
                <a:latin typeface="Aptos Narrow"/>
                <a:ea typeface="+mn-lt"/>
                <a:cs typeface="+mn-lt"/>
              </a:rPr>
              <a:t> Address negative feedback proactively to improve service quality.</a:t>
            </a:r>
            <a:endParaRPr lang="en-US" sz="1600" dirty="0">
              <a:latin typeface="Aptos Narrow"/>
            </a:endParaRPr>
          </a:p>
          <a:p>
            <a:pPr>
              <a:buFont typeface="Arial"/>
              <a:buChar char="•"/>
            </a:pPr>
            <a:r>
              <a:rPr lang="en-US" sz="1600" b="1" dirty="0">
                <a:latin typeface="Aptos Narrow"/>
                <a:ea typeface="+mn-lt"/>
                <a:cs typeface="+mn-lt"/>
              </a:rPr>
              <a:t>Reputation Management: </a:t>
            </a:r>
            <a:r>
              <a:rPr lang="en-US" sz="1600" dirty="0">
                <a:latin typeface="Aptos Narrow"/>
                <a:ea typeface="+mn-lt"/>
                <a:cs typeface="+mn-lt"/>
              </a:rPr>
              <a:t>Respond to negative feedback effectively to build trust and credibility.</a:t>
            </a:r>
            <a:endParaRPr lang="en-US" sz="1600">
              <a:latin typeface="Aptos Narrow"/>
            </a:endParaRPr>
          </a:p>
          <a:p>
            <a:pPr>
              <a:buFont typeface="Arial"/>
              <a:buChar char="•"/>
            </a:pPr>
            <a:r>
              <a:rPr lang="en-US" sz="1600" b="1" dirty="0">
                <a:latin typeface="Aptos Narrow"/>
                <a:ea typeface="+mn-lt"/>
                <a:cs typeface="+mn-lt"/>
              </a:rPr>
              <a:t>Marketing &amp; Brand Messaging:</a:t>
            </a:r>
            <a:r>
              <a:rPr lang="en-US" sz="1600" dirty="0">
                <a:latin typeface="Aptos Narrow"/>
                <a:ea typeface="+mn-lt"/>
                <a:cs typeface="+mn-lt"/>
              </a:rPr>
              <a:t> Highlight positive sentiments in marketing campaigns to boost customer confidence.</a:t>
            </a:r>
            <a:endParaRPr lang="en-US" sz="1600" dirty="0">
              <a:latin typeface="Aptos Narrow"/>
            </a:endParaRPr>
          </a:p>
          <a:p>
            <a:pPr marL="285750" indent="-285750">
              <a:buFont typeface="Arial"/>
              <a:buChar char="•"/>
            </a:pPr>
            <a:endParaRPr lang="en-US" sz="1600" dirty="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31934CE2-8801-6A30-437E-CF601F3891F4}"/>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Sentiment analysis helps businesses understand how customers feel about their products, services, and overall shopping experience.</a:t>
            </a:r>
            <a:endParaRPr lang="en-US" dirty="0"/>
          </a:p>
        </p:txBody>
      </p:sp>
      <p:graphicFrame>
        <p:nvGraphicFramePr>
          <p:cNvPr id="2" name="Chart 1">
            <a:extLst>
              <a:ext uri="{FF2B5EF4-FFF2-40B4-BE49-F238E27FC236}">
                <a16:creationId xmlns:a16="http://schemas.microsoft.com/office/drawing/2014/main" id="{E182D1F5-15C2-DC32-CD7F-744EB8607A85}"/>
              </a:ext>
            </a:extLst>
          </p:cNvPr>
          <p:cNvGraphicFramePr>
            <a:graphicFrameLocks/>
          </p:cNvGraphicFramePr>
          <p:nvPr>
            <p:extLst>
              <p:ext uri="{D42A27DB-BD31-4B8C-83A1-F6EECF244321}">
                <p14:modId xmlns:p14="http://schemas.microsoft.com/office/powerpoint/2010/main" val="3864209369"/>
              </p:ext>
            </p:extLst>
          </p:nvPr>
        </p:nvGraphicFramePr>
        <p:xfrm>
          <a:off x="985079" y="1606138"/>
          <a:ext cx="6072531" cy="41457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486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27967-1199-507B-9C0A-EF87AA78632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1DE89B6-F45D-BE5F-AB94-1B7C933A388E}"/>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Product Rating Comparision Analysis</a:t>
            </a:r>
          </a:p>
          <a:p>
            <a:endParaRPr lang="en-US" dirty="0"/>
          </a:p>
        </p:txBody>
      </p:sp>
      <p:sp>
        <p:nvSpPr>
          <p:cNvPr id="7" name="Right Triangle 6">
            <a:extLst>
              <a:ext uri="{FF2B5EF4-FFF2-40B4-BE49-F238E27FC236}">
                <a16:creationId xmlns:a16="http://schemas.microsoft.com/office/drawing/2014/main" id="{EA4F2E7C-E749-6965-1FAA-97DC3B1A4557}"/>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0A457766-FF9C-2C33-0A6F-F3F7FA9BA743}"/>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BB5BB1E-375F-96B9-AC88-996E01426686}"/>
              </a:ext>
            </a:extLst>
          </p:cNvPr>
          <p:cNvSpPr txBox="1"/>
          <p:nvPr/>
        </p:nvSpPr>
        <p:spPr>
          <a:xfrm>
            <a:off x="8121154" y="2459163"/>
            <a:ext cx="3939983"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a:buFont typeface="Arial"/>
              <a:buChar char="•"/>
            </a:pPr>
            <a:r>
              <a:rPr lang="en-US" sz="1600" b="1" dirty="0">
                <a:latin typeface="Aptos Narrow"/>
                <a:ea typeface="+mn-lt"/>
                <a:cs typeface="+mn-lt"/>
              </a:rPr>
              <a:t>Product Improvement Strategy:</a:t>
            </a:r>
            <a:r>
              <a:rPr lang="en-US" sz="1600" dirty="0">
                <a:latin typeface="Aptos Narrow"/>
                <a:ea typeface="+mn-lt"/>
                <a:cs typeface="+mn-lt"/>
              </a:rPr>
              <a:t> Address recurring issues in low-rated products.</a:t>
            </a:r>
            <a:endParaRPr lang="en-US" sz="1600">
              <a:latin typeface="Aptos Narrow"/>
            </a:endParaRPr>
          </a:p>
          <a:p>
            <a:pPr>
              <a:buFont typeface="Arial"/>
              <a:buChar char="•"/>
            </a:pPr>
            <a:r>
              <a:rPr lang="en-US" sz="1600" b="1" dirty="0">
                <a:latin typeface="Aptos Narrow"/>
                <a:ea typeface="+mn-lt"/>
                <a:cs typeface="+mn-lt"/>
              </a:rPr>
              <a:t>Marketing &amp; Promotions:</a:t>
            </a:r>
            <a:r>
              <a:rPr lang="en-US" sz="1600" dirty="0">
                <a:latin typeface="Aptos Narrow"/>
                <a:ea typeface="+mn-lt"/>
                <a:cs typeface="+mn-lt"/>
              </a:rPr>
              <a:t> Promote high-rated products to boost sales and credibility.</a:t>
            </a:r>
            <a:endParaRPr lang="en-US" sz="1600" dirty="0">
              <a:latin typeface="Aptos Narrow"/>
            </a:endParaRPr>
          </a:p>
          <a:p>
            <a:pPr>
              <a:buFont typeface="Arial"/>
              <a:buChar char="•"/>
            </a:pPr>
            <a:r>
              <a:rPr lang="en-US" sz="1600" b="1" dirty="0">
                <a:latin typeface="Aptos Narrow"/>
                <a:ea typeface="+mn-lt"/>
                <a:cs typeface="+mn-lt"/>
              </a:rPr>
              <a:t>Customer Engagement:</a:t>
            </a:r>
            <a:r>
              <a:rPr lang="en-US" sz="1600" dirty="0">
                <a:latin typeface="Aptos Narrow"/>
                <a:ea typeface="+mn-lt"/>
                <a:cs typeface="+mn-lt"/>
              </a:rPr>
              <a:t> Encourage customers to leave reviews and provide feedback.</a:t>
            </a:r>
            <a:endParaRPr lang="en-US" sz="1600" dirty="0">
              <a:latin typeface="Aptos Narrow"/>
            </a:endParaRPr>
          </a:p>
          <a:p>
            <a:pPr>
              <a:buFont typeface="Arial"/>
              <a:buChar char="•"/>
            </a:pPr>
            <a:endParaRPr lang="en-US" sz="1600" dirty="0">
              <a:latin typeface="Aptos Narrow"/>
            </a:endParaRPr>
          </a:p>
          <a:p>
            <a:pPr marL="285750" indent="-285750">
              <a:buFont typeface="Arial"/>
              <a:buChar char="•"/>
            </a:pPr>
            <a:endParaRPr lang="en-US" sz="1600" dirty="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9184C693-4A54-5480-EC24-72C8DBC3BE8E}"/>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Product ratings provide valuable insights into customer satisfaction and product performance. By comparing product ratings, businesses can identify top-performing products, detect areas for improvement, and optimize their inventory and marketing strategies based on customer preferences.</a:t>
            </a:r>
            <a:endParaRPr lang="en-US" dirty="0"/>
          </a:p>
        </p:txBody>
      </p:sp>
      <p:graphicFrame>
        <p:nvGraphicFramePr>
          <p:cNvPr id="4" name="Chart 3">
            <a:extLst>
              <a:ext uri="{FF2B5EF4-FFF2-40B4-BE49-F238E27FC236}">
                <a16:creationId xmlns:a16="http://schemas.microsoft.com/office/drawing/2014/main" id="{B6AD6566-2001-DFA8-64E2-595455E4B39E}"/>
              </a:ext>
            </a:extLst>
          </p:cNvPr>
          <p:cNvGraphicFramePr>
            <a:graphicFrameLocks/>
          </p:cNvGraphicFramePr>
          <p:nvPr>
            <p:extLst>
              <p:ext uri="{D42A27DB-BD31-4B8C-83A1-F6EECF244321}">
                <p14:modId xmlns:p14="http://schemas.microsoft.com/office/powerpoint/2010/main" val="2406735613"/>
              </p:ext>
            </p:extLst>
          </p:nvPr>
        </p:nvGraphicFramePr>
        <p:xfrm>
          <a:off x="677794" y="1882222"/>
          <a:ext cx="6256405" cy="3737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022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E7331-B94C-2D15-1298-83784A98C06F}"/>
              </a:ext>
            </a:extLst>
          </p:cNvPr>
          <p:cNvSpPr txBox="1"/>
          <p:nvPr/>
        </p:nvSpPr>
        <p:spPr>
          <a:xfrm>
            <a:off x="748392" y="258535"/>
            <a:ext cx="78785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aseline="0" dirty="0">
                <a:latin typeface="Aptos Display"/>
              </a:rPr>
              <a:t>Website Traffic &amp; User Behavior </a:t>
            </a:r>
            <a:r>
              <a:rPr lang="en-US" sz="2800" dirty="0">
                <a:latin typeface="Aptos Display"/>
                <a:ea typeface="Aptos"/>
                <a:cs typeface="Aptos"/>
              </a:rPr>
              <a:t>​</a:t>
            </a:r>
            <a:endParaRPr lang="en-US" sz="2800" dirty="0">
              <a:latin typeface="Aptos Display"/>
            </a:endParaRPr>
          </a:p>
        </p:txBody>
      </p:sp>
      <p:sp>
        <p:nvSpPr>
          <p:cNvPr id="3" name="TextBox 2">
            <a:extLst>
              <a:ext uri="{FF2B5EF4-FFF2-40B4-BE49-F238E27FC236}">
                <a16:creationId xmlns:a16="http://schemas.microsoft.com/office/drawing/2014/main" id="{88ACFC83-C73B-855D-9928-6B9930A5EDB6}"/>
              </a:ext>
            </a:extLst>
          </p:cNvPr>
          <p:cNvSpPr txBox="1"/>
          <p:nvPr/>
        </p:nvSpPr>
        <p:spPr>
          <a:xfrm>
            <a:off x="843642" y="1088571"/>
            <a:ext cx="10763249" cy="3867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Narrow"/>
                <a:ea typeface="+mn-lt"/>
                <a:cs typeface="+mn-lt"/>
              </a:rPr>
              <a:t>Understanding </a:t>
            </a:r>
            <a:r>
              <a:rPr lang="en-US" sz="1600" b="1" dirty="0">
                <a:latin typeface="Aptos Narrow"/>
                <a:ea typeface="+mn-lt"/>
                <a:cs typeface="+mn-lt"/>
              </a:rPr>
              <a:t>website traffic and user behavior</a:t>
            </a:r>
            <a:r>
              <a:rPr lang="en-US" sz="1600" dirty="0">
                <a:latin typeface="Aptos Narrow"/>
                <a:ea typeface="+mn-lt"/>
                <a:cs typeface="+mn-lt"/>
              </a:rPr>
              <a:t> is crucial for an online retail store because it helps optimize the customer journey, improve conversions, and maximize revenue. </a:t>
            </a:r>
          </a:p>
          <a:p>
            <a:endParaRPr lang="en-US" sz="1600" dirty="0">
              <a:latin typeface="Aptos Narrow"/>
              <a:ea typeface="+mn-lt"/>
              <a:cs typeface="+mn-lt"/>
            </a:endParaRPr>
          </a:p>
          <a:p>
            <a:pPr marL="285750" indent="-285750">
              <a:buFont typeface="Arial"/>
              <a:buChar char="•"/>
            </a:pPr>
            <a:r>
              <a:rPr lang="en-US" sz="1600" dirty="0">
                <a:latin typeface="Aptos Narrow"/>
                <a:ea typeface="+mn-lt"/>
                <a:cs typeface="+mn-lt"/>
              </a:rPr>
              <a:t>Measuring Website Performance</a:t>
            </a:r>
          </a:p>
          <a:p>
            <a:pPr marL="285750" indent="-285750">
              <a:buFont typeface="Arial"/>
              <a:buChar char="•"/>
            </a:pPr>
            <a:r>
              <a:rPr lang="en-US" sz="1600" dirty="0">
                <a:latin typeface="Aptos Narrow"/>
                <a:ea typeface="+mn-lt"/>
                <a:cs typeface="+mn-lt"/>
              </a:rPr>
              <a:t>Understanding Customer Journey</a:t>
            </a:r>
          </a:p>
          <a:p>
            <a:pPr marL="285750" indent="-285750">
              <a:lnSpc>
                <a:spcPct val="90000"/>
              </a:lnSpc>
              <a:spcBef>
                <a:spcPts val="1000"/>
              </a:spcBef>
              <a:buFont typeface="Arial"/>
              <a:buChar char="•"/>
            </a:pPr>
            <a:r>
              <a:rPr lang="en-US" sz="1600" dirty="0">
                <a:latin typeface="Aptos Narrow"/>
              </a:rPr>
              <a:t>Traffic Source Comparision Analysis </a:t>
            </a:r>
          </a:p>
          <a:p>
            <a:pPr marL="285750" indent="-285750">
              <a:lnSpc>
                <a:spcPct val="90000"/>
              </a:lnSpc>
              <a:spcBef>
                <a:spcPts val="1000"/>
              </a:spcBef>
              <a:buFont typeface="Arial"/>
              <a:buChar char="•"/>
            </a:pPr>
            <a:r>
              <a:rPr lang="en-US" sz="1600" dirty="0">
                <a:latin typeface="Aptos Narrow"/>
              </a:rPr>
              <a:t>Correlation Comparision Analysis</a:t>
            </a:r>
          </a:p>
          <a:p>
            <a:pPr marL="285750" indent="-285750">
              <a:lnSpc>
                <a:spcPct val="90000"/>
              </a:lnSpc>
              <a:spcBef>
                <a:spcPts val="1000"/>
              </a:spcBef>
              <a:buFont typeface="Arial"/>
              <a:buChar char="•"/>
            </a:pPr>
            <a:r>
              <a:rPr lang="en-US" sz="1600" dirty="0">
                <a:latin typeface="Aptos Narrow"/>
                <a:ea typeface="+mn-lt"/>
                <a:cs typeface="+mn-lt"/>
              </a:rPr>
              <a:t>Identifying Popular Products &amp; Pages</a:t>
            </a:r>
          </a:p>
          <a:p>
            <a:pPr marL="285750" indent="-285750">
              <a:lnSpc>
                <a:spcPct val="90000"/>
              </a:lnSpc>
              <a:spcBef>
                <a:spcPts val="1000"/>
              </a:spcBef>
              <a:buFont typeface="Arial"/>
              <a:buChar char="•"/>
            </a:pPr>
            <a:r>
              <a:rPr lang="en-US" sz="1600" dirty="0">
                <a:latin typeface="Aptos Narrow"/>
                <a:ea typeface="+mn-lt"/>
                <a:cs typeface="+mn-lt"/>
              </a:rPr>
              <a:t>Enhancing Marketing &amp; SEO Strategies</a:t>
            </a:r>
          </a:p>
          <a:p>
            <a:pPr marL="285750" indent="-285750">
              <a:lnSpc>
                <a:spcPct val="90000"/>
              </a:lnSpc>
              <a:spcBef>
                <a:spcPts val="1000"/>
              </a:spcBef>
              <a:buFont typeface="Arial"/>
              <a:buChar char="•"/>
            </a:pPr>
            <a:endParaRPr lang="en-US" sz="1600" dirty="0">
              <a:latin typeface="Aptos Narrow"/>
            </a:endParaRPr>
          </a:p>
          <a:p>
            <a:pPr>
              <a:lnSpc>
                <a:spcPct val="90000"/>
              </a:lnSpc>
              <a:spcBef>
                <a:spcPts val="1000"/>
              </a:spcBef>
            </a:pPr>
            <a:r>
              <a:rPr lang="en-US" sz="1600" dirty="0">
                <a:latin typeface="Aptos Narrow"/>
                <a:ea typeface="+mn-lt"/>
                <a:cs typeface="+mn-lt"/>
              </a:rPr>
              <a:t>Tracking </a:t>
            </a:r>
            <a:r>
              <a:rPr lang="en-US" sz="1600" b="1" dirty="0">
                <a:latin typeface="Aptos Narrow"/>
                <a:ea typeface="+mn-lt"/>
                <a:cs typeface="+mn-lt"/>
              </a:rPr>
              <a:t>website traffic and user behavior</a:t>
            </a:r>
            <a:r>
              <a:rPr lang="en-US" sz="1600" dirty="0">
                <a:latin typeface="Aptos Narrow"/>
                <a:ea typeface="+mn-lt"/>
                <a:cs typeface="+mn-lt"/>
              </a:rPr>
              <a:t> helps online retailers make </a:t>
            </a:r>
            <a:r>
              <a:rPr lang="en-US" sz="1600" b="1" dirty="0">
                <a:latin typeface="Aptos Narrow"/>
                <a:ea typeface="+mn-lt"/>
                <a:cs typeface="+mn-lt"/>
              </a:rPr>
              <a:t>data-driven decisions to enhance user experience, optimize marketing efforts, and increase sales</a:t>
            </a:r>
            <a:r>
              <a:rPr lang="en-US" sz="1600" dirty="0">
                <a:latin typeface="Aptos Narrow"/>
                <a:ea typeface="+mn-lt"/>
                <a:cs typeface="+mn-lt"/>
              </a:rPr>
              <a:t>. Understanding </a:t>
            </a:r>
            <a:r>
              <a:rPr lang="en-US" sz="1600" b="1" dirty="0">
                <a:latin typeface="Aptos Narrow"/>
                <a:ea typeface="+mn-lt"/>
                <a:cs typeface="+mn-lt"/>
              </a:rPr>
              <a:t>how users interact with the site</a:t>
            </a:r>
            <a:r>
              <a:rPr lang="en-US" sz="1600" dirty="0">
                <a:latin typeface="Aptos Narrow"/>
                <a:ea typeface="+mn-lt"/>
                <a:cs typeface="+mn-lt"/>
              </a:rPr>
              <a:t> ensures businesses can continuously improve and stay ahead in a competitive market. </a:t>
            </a:r>
            <a:endParaRPr lang="en-US" sz="1600" dirty="0">
              <a:latin typeface="Aptos Narrow"/>
            </a:endParaRPr>
          </a:p>
        </p:txBody>
      </p:sp>
      <p:sp>
        <p:nvSpPr>
          <p:cNvPr id="5" name="Right Triangle 4">
            <a:extLst>
              <a:ext uri="{FF2B5EF4-FFF2-40B4-BE49-F238E27FC236}">
                <a16:creationId xmlns:a16="http://schemas.microsoft.com/office/drawing/2014/main" id="{C20B6AFE-B7E7-908C-512F-3C18F4F662F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36801C1C-12B8-E7D6-6421-B33E57140114}"/>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139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2AC7-5488-FCA9-4BD5-7A7194B68DD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73F024-62AB-B16E-7820-1819A746A037}"/>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Traffic Sources Comparision Analysis</a:t>
            </a:r>
          </a:p>
          <a:p>
            <a:endParaRPr lang="en-US" dirty="0"/>
          </a:p>
        </p:txBody>
      </p:sp>
      <p:sp>
        <p:nvSpPr>
          <p:cNvPr id="7" name="Right Triangle 6">
            <a:extLst>
              <a:ext uri="{FF2B5EF4-FFF2-40B4-BE49-F238E27FC236}">
                <a16:creationId xmlns:a16="http://schemas.microsoft.com/office/drawing/2014/main" id="{89675A7A-02E4-1141-FD52-4C72E3979ADF}"/>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74278C42-A84F-457A-4A95-7179C4A99629}"/>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CCCB000-1441-E906-7A57-60DA2F00FBA4}"/>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a:buFont typeface="Arial"/>
              <a:buChar char="•"/>
            </a:pPr>
            <a:r>
              <a:rPr lang="en-US" sz="1600" b="1" dirty="0">
                <a:latin typeface="Aptos Narrow"/>
                <a:ea typeface="+mn-lt"/>
                <a:cs typeface="+mn-lt"/>
              </a:rPr>
              <a:t>SEO &amp; Content Strategy: </a:t>
            </a:r>
            <a:r>
              <a:rPr lang="en-US" sz="1600" dirty="0">
                <a:latin typeface="Aptos Narrow"/>
                <a:ea typeface="+mn-lt"/>
                <a:cs typeface="+mn-lt"/>
              </a:rPr>
              <a:t>Strengthen organic search traffic by improving SEO and content marketing.</a:t>
            </a:r>
            <a:endParaRPr lang="en-US" sz="1600" dirty="0">
              <a:latin typeface="Aptos Narrow"/>
            </a:endParaRPr>
          </a:p>
          <a:p>
            <a:pPr>
              <a:buFont typeface="Arial"/>
              <a:buChar char="•"/>
            </a:pPr>
            <a:r>
              <a:rPr lang="en-US" sz="1600" b="1" dirty="0">
                <a:latin typeface="Aptos Narrow"/>
                <a:ea typeface="+mn-lt"/>
                <a:cs typeface="+mn-lt"/>
              </a:rPr>
              <a:t>Ad Spend Efficiency: </a:t>
            </a:r>
            <a:r>
              <a:rPr lang="en-US" sz="1600" dirty="0">
                <a:latin typeface="Aptos Narrow"/>
                <a:ea typeface="+mn-lt"/>
                <a:cs typeface="+mn-lt"/>
              </a:rPr>
              <a:t>Adjust paid advertising based on traffic and conversion insights.</a:t>
            </a:r>
            <a:endParaRPr lang="en-US" sz="1600">
              <a:latin typeface="Aptos Narrow"/>
            </a:endParaRPr>
          </a:p>
          <a:p>
            <a:pPr>
              <a:buFont typeface="Arial"/>
              <a:buChar char="•"/>
            </a:pPr>
            <a:r>
              <a:rPr lang="en-US" sz="1600" b="1" dirty="0">
                <a:latin typeface="Aptos Narrow"/>
                <a:ea typeface="+mn-lt"/>
                <a:cs typeface="+mn-lt"/>
              </a:rPr>
              <a:t>Social Media &amp; Email Strategy:</a:t>
            </a:r>
            <a:r>
              <a:rPr lang="en-US" sz="1600" dirty="0">
                <a:latin typeface="Aptos Narrow"/>
                <a:ea typeface="+mn-lt"/>
                <a:cs typeface="+mn-lt"/>
              </a:rPr>
              <a:t> Enhance engagement tactics for channels with lower traffic contributions.</a:t>
            </a:r>
            <a:endParaRPr lang="en-US" sz="1600" dirty="0">
              <a:latin typeface="Aptos Narrow"/>
            </a:endParaRPr>
          </a:p>
          <a:p>
            <a:pPr>
              <a:buFont typeface="Arial"/>
              <a:buChar char="•"/>
            </a:pPr>
            <a:endParaRPr lang="en-US" sz="1600" dirty="0">
              <a:latin typeface="Aptos Narrow"/>
            </a:endParaRPr>
          </a:p>
          <a:p>
            <a:pPr marL="285750" indent="-285750">
              <a:buFont typeface="Arial"/>
              <a:buChar char="•"/>
            </a:pPr>
            <a:endParaRPr lang="en-US" sz="1600" dirty="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C4140D54-2111-EEFD-C950-0B1ABFD7BD3C}"/>
              </a:ext>
            </a:extLst>
          </p:cNvPr>
          <p:cNvSpPr txBox="1"/>
          <p:nvPr/>
        </p:nvSpPr>
        <p:spPr>
          <a:xfrm>
            <a:off x="1119808" y="612912"/>
            <a:ext cx="108076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Understanding where website traffic comes from helps businesses optimize marketing strategies, allocate budgets effectively, and improve customer acquisition efforts. By comparing traffic sources, businesses can determine which channels drive the most visitors and conversions.</a:t>
            </a:r>
            <a:endParaRPr lang="en-US" dirty="0"/>
          </a:p>
        </p:txBody>
      </p:sp>
      <p:graphicFrame>
        <p:nvGraphicFramePr>
          <p:cNvPr id="2" name="Chart 1">
            <a:extLst>
              <a:ext uri="{FF2B5EF4-FFF2-40B4-BE49-F238E27FC236}">
                <a16:creationId xmlns:a16="http://schemas.microsoft.com/office/drawing/2014/main" id="{8A57B811-BD4C-04A0-2D86-DA689E74E90C}"/>
              </a:ext>
            </a:extLst>
          </p:cNvPr>
          <p:cNvGraphicFramePr>
            <a:graphicFrameLocks/>
          </p:cNvGraphicFramePr>
          <p:nvPr>
            <p:extLst>
              <p:ext uri="{D42A27DB-BD31-4B8C-83A1-F6EECF244321}">
                <p14:modId xmlns:p14="http://schemas.microsoft.com/office/powerpoint/2010/main" val="3916776158"/>
              </p:ext>
            </p:extLst>
          </p:nvPr>
        </p:nvGraphicFramePr>
        <p:xfrm>
          <a:off x="803275" y="1712595"/>
          <a:ext cx="6471920" cy="4206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1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23DB6-A2BF-7CFB-EFA0-616DF0531B4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12F9143-E9D5-EF71-0D10-5C96303EE464}"/>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Correlation Comparision Analysis</a:t>
            </a:r>
          </a:p>
          <a:p>
            <a:endParaRPr lang="en-US" dirty="0"/>
          </a:p>
        </p:txBody>
      </p:sp>
      <p:sp>
        <p:nvSpPr>
          <p:cNvPr id="7" name="Right Triangle 6">
            <a:extLst>
              <a:ext uri="{FF2B5EF4-FFF2-40B4-BE49-F238E27FC236}">
                <a16:creationId xmlns:a16="http://schemas.microsoft.com/office/drawing/2014/main" id="{252E89A1-822C-8998-D422-33FDA95A14A2}"/>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8A370F24-3FA5-8153-1E4B-FF909F751C58}"/>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4850FE5-5269-0FBB-1CB9-0BA443268AD1}"/>
              </a:ext>
            </a:extLst>
          </p:cNvPr>
          <p:cNvSpPr txBox="1"/>
          <p:nvPr/>
        </p:nvSpPr>
        <p:spPr>
          <a:xfrm>
            <a:off x="8154284" y="2183076"/>
            <a:ext cx="39399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sz="1600" dirty="0">
              <a:latin typeface="Aptos Narrow"/>
            </a:endParaRPr>
          </a:p>
          <a:p>
            <a:pPr>
              <a:buFont typeface="Arial"/>
              <a:buChar char="•"/>
            </a:pPr>
            <a:r>
              <a:rPr lang="en-US" sz="1600" b="1" dirty="0">
                <a:latin typeface="Aptos Narrow"/>
              </a:rPr>
              <a:t>Optimizing Traffic conversion: </a:t>
            </a:r>
            <a:r>
              <a:rPr lang="en-US" sz="1600" dirty="0">
                <a:latin typeface="Aptos Narrow"/>
              </a:rPr>
              <a:t>Focus on improving the conversion rate of website visitors to paying customer.</a:t>
            </a:r>
          </a:p>
          <a:p>
            <a:pPr>
              <a:buFont typeface="Arial"/>
              <a:buChar char="•"/>
            </a:pPr>
            <a:r>
              <a:rPr lang="en-US" sz="1600" b="1" dirty="0">
                <a:latin typeface="Aptos Narrow"/>
              </a:rPr>
              <a:t>Targeted Marketing Campaigns:</a:t>
            </a:r>
            <a:r>
              <a:rPr lang="en-US" sz="1600" dirty="0">
                <a:latin typeface="Aptos Narrow"/>
              </a:rPr>
              <a:t> Boost traffic through SEO, ads, and social media.</a:t>
            </a:r>
          </a:p>
          <a:p>
            <a:pPr>
              <a:buFont typeface="Arial"/>
              <a:buChar char="•"/>
            </a:pPr>
            <a:r>
              <a:rPr lang="en-US" sz="1600" b="1" dirty="0">
                <a:latin typeface="Aptos Narrow"/>
              </a:rPr>
              <a:t>Sales Forecasting:</a:t>
            </a:r>
            <a:r>
              <a:rPr lang="en-US" sz="1600" dirty="0">
                <a:latin typeface="Aptos Narrow"/>
              </a:rPr>
              <a:t> Use website visit data to predict sales trends and make better inventory and marketing decisions.</a:t>
            </a:r>
          </a:p>
          <a:p>
            <a:pPr>
              <a:buFont typeface="Arial"/>
              <a:buChar char="•"/>
            </a:pPr>
            <a:endParaRPr lang="en-US" sz="1600" dirty="0">
              <a:latin typeface="Aptos Narrow"/>
            </a:endParaRPr>
          </a:p>
          <a:p>
            <a:pPr marL="285750" indent="-285750">
              <a:buFont typeface="Arial"/>
              <a:buChar char="•"/>
            </a:pPr>
            <a:endParaRPr lang="en-US" sz="1600" dirty="0">
              <a:latin typeface="Aptos Narrow"/>
            </a:endParaRPr>
          </a:p>
          <a:p>
            <a:endParaRPr lang="en-US" sz="1600" dirty="0">
              <a:latin typeface="Aptos Narrow"/>
            </a:endParaRPr>
          </a:p>
        </p:txBody>
      </p:sp>
      <p:sp>
        <p:nvSpPr>
          <p:cNvPr id="3" name="TextBox 2">
            <a:extLst>
              <a:ext uri="{FF2B5EF4-FFF2-40B4-BE49-F238E27FC236}">
                <a16:creationId xmlns:a16="http://schemas.microsoft.com/office/drawing/2014/main" id="{8C9DE323-C29F-238E-DB78-6F1AFA014D7B}"/>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Understanding the relationship between website visits and sales is crucial for assessing the effectiveness of your online presence. By analyzing this correlation, businesses can determine how traffic impacts revenue.</a:t>
            </a:r>
            <a:endParaRPr lang="en-US" sz="1600" dirty="0"/>
          </a:p>
        </p:txBody>
      </p:sp>
      <p:pic>
        <p:nvPicPr>
          <p:cNvPr id="6" name="Picture 5" descr="A graph with red dots&#10;&#10;AI-generated content may be incorrect.">
            <a:extLst>
              <a:ext uri="{FF2B5EF4-FFF2-40B4-BE49-F238E27FC236}">
                <a16:creationId xmlns:a16="http://schemas.microsoft.com/office/drawing/2014/main" id="{08FD9532-CAA9-47B1-AC52-B3BCA46DB5E8}"/>
              </a:ext>
            </a:extLst>
          </p:cNvPr>
          <p:cNvPicPr>
            <a:picLocks noChangeAspect="1"/>
          </p:cNvPicPr>
          <p:nvPr/>
        </p:nvPicPr>
        <p:blipFill>
          <a:blip r:embed="rId2"/>
          <a:srcRect r="5317"/>
          <a:stretch/>
        </p:blipFill>
        <p:spPr>
          <a:xfrm>
            <a:off x="1013653" y="1960880"/>
            <a:ext cx="5603147" cy="4114800"/>
          </a:xfrm>
          <a:prstGeom prst="rect">
            <a:avLst/>
          </a:prstGeom>
        </p:spPr>
      </p:pic>
    </p:spTree>
    <p:extLst>
      <p:ext uri="{BB962C8B-B14F-4D97-AF65-F5344CB8AC3E}">
        <p14:creationId xmlns:p14="http://schemas.microsoft.com/office/powerpoint/2010/main" val="3536484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0E51-436E-240A-0CB0-F035D215FF51}"/>
              </a:ext>
            </a:extLst>
          </p:cNvPr>
          <p:cNvSpPr>
            <a:spLocks noGrp="1"/>
          </p:cNvSpPr>
          <p:nvPr>
            <p:ph type="title"/>
          </p:nvPr>
        </p:nvSpPr>
        <p:spPr>
          <a:xfrm>
            <a:off x="838200" y="122168"/>
            <a:ext cx="10515600" cy="718172"/>
          </a:xfrm>
        </p:spPr>
        <p:txBody>
          <a:bodyPr>
            <a:normAutofit/>
          </a:bodyPr>
          <a:lstStyle/>
          <a:p>
            <a:pPr algn="ctr"/>
            <a:r>
              <a:rPr lang="en-US" sz="2800" dirty="0"/>
              <a:t>Dashboard Preview</a:t>
            </a:r>
            <a:endParaRPr lang="en-US"/>
          </a:p>
        </p:txBody>
      </p:sp>
      <p:pic>
        <p:nvPicPr>
          <p:cNvPr id="3" name="Picture 2" descr="A screenshot of a computer&#10;&#10;AI-generated content may be incorrect.">
            <a:extLst>
              <a:ext uri="{FF2B5EF4-FFF2-40B4-BE49-F238E27FC236}">
                <a16:creationId xmlns:a16="http://schemas.microsoft.com/office/drawing/2014/main" id="{CAA2A181-495D-A911-8819-BCF040248D4E}"/>
              </a:ext>
            </a:extLst>
          </p:cNvPr>
          <p:cNvPicPr>
            <a:picLocks noChangeAspect="1"/>
          </p:cNvPicPr>
          <p:nvPr/>
        </p:nvPicPr>
        <p:blipFill>
          <a:blip r:embed="rId2"/>
          <a:stretch>
            <a:fillRect/>
          </a:stretch>
        </p:blipFill>
        <p:spPr>
          <a:xfrm>
            <a:off x="839305" y="952915"/>
            <a:ext cx="10513390" cy="5769389"/>
          </a:xfrm>
          <a:prstGeom prst="rect">
            <a:avLst/>
          </a:prstGeom>
        </p:spPr>
      </p:pic>
      <p:sp>
        <p:nvSpPr>
          <p:cNvPr id="5" name="Right Triangle 4">
            <a:extLst>
              <a:ext uri="{FF2B5EF4-FFF2-40B4-BE49-F238E27FC236}">
                <a16:creationId xmlns:a16="http://schemas.microsoft.com/office/drawing/2014/main" id="{8F3B6156-37F2-4CD5-A222-117E9116F8E5}"/>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AECCA544-C13B-A415-D14B-DFDF14C98013}"/>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1000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73F75-ED20-FBF9-70B0-BB274B1DE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20A40-4A70-C16C-C178-3D0152B12263}"/>
              </a:ext>
            </a:extLst>
          </p:cNvPr>
          <p:cNvSpPr>
            <a:spLocks noGrp="1"/>
          </p:cNvSpPr>
          <p:nvPr>
            <p:ph type="ctrTitle"/>
          </p:nvPr>
        </p:nvSpPr>
        <p:spPr>
          <a:xfrm>
            <a:off x="1391920" y="-167957"/>
            <a:ext cx="9144000" cy="731520"/>
          </a:xfrm>
        </p:spPr>
        <p:txBody>
          <a:bodyPr>
            <a:normAutofit/>
          </a:bodyPr>
          <a:lstStyle/>
          <a:p>
            <a:r>
              <a:rPr lang="en-US" sz="2400" dirty="0"/>
              <a:t>AGENDA</a:t>
            </a:r>
          </a:p>
        </p:txBody>
      </p:sp>
      <p:sp>
        <p:nvSpPr>
          <p:cNvPr id="3" name="Subtitle 2">
            <a:extLst>
              <a:ext uri="{FF2B5EF4-FFF2-40B4-BE49-F238E27FC236}">
                <a16:creationId xmlns:a16="http://schemas.microsoft.com/office/drawing/2014/main" id="{F5944732-4817-256B-2EFE-762F9F95FE1F}"/>
              </a:ext>
            </a:extLst>
          </p:cNvPr>
          <p:cNvSpPr>
            <a:spLocks noGrp="1"/>
          </p:cNvSpPr>
          <p:nvPr>
            <p:ph type="subTitle" idx="1"/>
          </p:nvPr>
        </p:nvSpPr>
        <p:spPr>
          <a:xfrm>
            <a:off x="784087" y="1095168"/>
            <a:ext cx="9144000" cy="5078356"/>
          </a:xfrm>
        </p:spPr>
        <p:txBody>
          <a:bodyPr vert="horz" lIns="91440" tIns="45720" rIns="91440" bIns="45720" rtlCol="0" anchor="t">
            <a:noAutofit/>
          </a:bodyPr>
          <a:lstStyle/>
          <a:p>
            <a:pPr algn="l"/>
            <a:r>
              <a:rPr lang="en-US" sz="1400" b="1" dirty="0"/>
              <a:t>Introduction of Online Retail Company</a:t>
            </a:r>
            <a:endParaRPr lang="en-US" b="1" dirty="0"/>
          </a:p>
          <a:p>
            <a:pPr algn="l"/>
            <a:r>
              <a:rPr lang="en-US" sz="1400" b="1" dirty="0"/>
              <a:t>Objective of Analysis</a:t>
            </a:r>
          </a:p>
          <a:p>
            <a:pPr algn="l"/>
            <a:r>
              <a:rPr lang="en-US" sz="1400" b="1" dirty="0"/>
              <a:t>Overview / Analytical Tools used</a:t>
            </a:r>
          </a:p>
          <a:p>
            <a:pPr algn="l"/>
            <a:r>
              <a:rPr lang="en-US" sz="1400" b="1" dirty="0">
                <a:ea typeface="+mn-lt"/>
                <a:cs typeface="+mn-lt"/>
              </a:rPr>
              <a:t>Sales Performance Analysis </a:t>
            </a:r>
            <a:endParaRPr lang="en-US" b="1"/>
          </a:p>
          <a:p>
            <a:pPr marL="285750" indent="-285750" algn="l">
              <a:buChar char="•"/>
            </a:pPr>
            <a:r>
              <a:rPr lang="en-US" sz="1400" dirty="0">
                <a:ea typeface="+mn-lt"/>
                <a:cs typeface="+mn-lt"/>
              </a:rPr>
              <a:t>Monthly Revenue Analysis</a:t>
            </a:r>
            <a:endParaRPr lang="en-US" dirty="0">
              <a:ea typeface="+mn-lt"/>
              <a:cs typeface="+mn-lt"/>
            </a:endParaRPr>
          </a:p>
          <a:p>
            <a:pPr marL="285750" indent="-285750" algn="l">
              <a:buFont typeface="Arial" panose="020B0604020202020204" pitchFamily="34" charset="0"/>
              <a:buChar char="•"/>
            </a:pPr>
            <a:r>
              <a:rPr lang="en-US" sz="1400" dirty="0">
                <a:ea typeface="+mn-lt"/>
                <a:cs typeface="+mn-lt"/>
              </a:rPr>
              <a:t>Revenue Analysis </a:t>
            </a:r>
            <a:endParaRPr lang="en-US"/>
          </a:p>
          <a:p>
            <a:pPr marL="285750" indent="-285750" algn="l">
              <a:buFont typeface="Arial" panose="020B0604020202020204" pitchFamily="34" charset="0"/>
              <a:buChar char="•"/>
            </a:pPr>
            <a:r>
              <a:rPr lang="en-US" sz="1400" dirty="0">
                <a:ea typeface="+mn-lt"/>
                <a:cs typeface="+mn-lt"/>
              </a:rPr>
              <a:t>Payment Method Distribution Analysis </a:t>
            </a:r>
            <a:endParaRPr lang="en-US"/>
          </a:p>
          <a:p>
            <a:pPr algn="l"/>
            <a:r>
              <a:rPr lang="en-US" sz="1400" b="1" dirty="0">
                <a:ea typeface="+mn-lt"/>
                <a:cs typeface="+mn-lt"/>
              </a:rPr>
              <a:t>Customer Insights &amp; Purchase Behavior </a:t>
            </a:r>
            <a:endParaRPr lang="en-US" b="1">
              <a:ea typeface="+mn-lt"/>
              <a:cs typeface="+mn-lt"/>
            </a:endParaRPr>
          </a:p>
          <a:p>
            <a:pPr marL="285750" indent="-285750" algn="l">
              <a:buFont typeface="Arial" panose="020B0604020202020204" pitchFamily="34" charset="0"/>
              <a:buChar char="•"/>
            </a:pPr>
            <a:r>
              <a:rPr lang="en-US" sz="1400" dirty="0">
                <a:ea typeface="+mn-lt"/>
                <a:cs typeface="+mn-lt"/>
              </a:rPr>
              <a:t>Gender Distribution and Contribution to Sales </a:t>
            </a:r>
            <a:endParaRPr lang="en-US" dirty="0">
              <a:ea typeface="+mn-lt"/>
              <a:cs typeface="+mn-lt"/>
            </a:endParaRPr>
          </a:p>
          <a:p>
            <a:pPr marL="285750" indent="-285750" algn="l">
              <a:buFont typeface="Arial" panose="020B0604020202020204" pitchFamily="34" charset="0"/>
              <a:buChar char="•"/>
            </a:pPr>
            <a:r>
              <a:rPr lang="en-US" sz="1400" dirty="0">
                <a:ea typeface="+mn-lt"/>
                <a:cs typeface="+mn-lt"/>
              </a:rPr>
              <a:t>Age Distribution Analysis </a:t>
            </a:r>
            <a:endParaRPr lang="en-US" dirty="0"/>
          </a:p>
          <a:p>
            <a:pPr algn="l"/>
            <a:r>
              <a:rPr lang="en-US" sz="1400" b="1" dirty="0">
                <a:ea typeface="+mn-lt"/>
                <a:cs typeface="+mn-lt"/>
              </a:rPr>
              <a:t>Customer Feedback &amp; Sentiment Analysis </a:t>
            </a:r>
            <a:endParaRPr lang="en-US" b="1">
              <a:ea typeface="+mn-lt"/>
              <a:cs typeface="+mn-lt"/>
            </a:endParaRPr>
          </a:p>
          <a:p>
            <a:pPr marL="285750" indent="-285750" algn="l">
              <a:buFont typeface="Arial" panose="020B0604020202020204" pitchFamily="34" charset="0"/>
              <a:buChar char="•"/>
            </a:pPr>
            <a:r>
              <a:rPr lang="en-US" sz="1400" dirty="0">
                <a:ea typeface="+mn-lt"/>
                <a:cs typeface="+mn-lt"/>
              </a:rPr>
              <a:t>Sentiment Analysis </a:t>
            </a:r>
            <a:endParaRPr lang="en-US" dirty="0">
              <a:ea typeface="+mn-lt"/>
              <a:cs typeface="+mn-lt"/>
            </a:endParaRPr>
          </a:p>
          <a:p>
            <a:pPr marL="285750" indent="-285750" algn="l">
              <a:buFont typeface="Arial" panose="020B0604020202020204" pitchFamily="34" charset="0"/>
              <a:buChar char="•"/>
            </a:pPr>
            <a:r>
              <a:rPr lang="en-US" sz="1400" dirty="0">
                <a:ea typeface="+mn-lt"/>
                <a:cs typeface="+mn-lt"/>
              </a:rPr>
              <a:t>Product Rating Comparision Analysis </a:t>
            </a:r>
            <a:endParaRPr lang="en-US" dirty="0"/>
          </a:p>
          <a:p>
            <a:pPr algn="l"/>
            <a:r>
              <a:rPr lang="en-US" sz="1400" b="1" dirty="0">
                <a:ea typeface="+mn-lt"/>
                <a:cs typeface="+mn-lt"/>
              </a:rPr>
              <a:t>Website Traffic &amp; User Behavior </a:t>
            </a:r>
            <a:endParaRPr lang="en-US" b="1"/>
          </a:p>
          <a:p>
            <a:pPr marL="285750" indent="-285750" algn="l">
              <a:buFont typeface="Arial" panose="020B0604020202020204" pitchFamily="34" charset="0"/>
              <a:buChar char="•"/>
            </a:pPr>
            <a:r>
              <a:rPr lang="en-US" sz="1400" dirty="0">
                <a:ea typeface="+mn-lt"/>
                <a:cs typeface="+mn-lt"/>
              </a:rPr>
              <a:t>Traffic Source Comparision Analysis </a:t>
            </a:r>
            <a:endParaRPr lang="en-US" dirty="0"/>
          </a:p>
          <a:p>
            <a:pPr marL="285750" indent="-285750" algn="l">
              <a:buFont typeface="Arial" panose="020B0604020202020204" pitchFamily="34" charset="0"/>
              <a:buChar char="•"/>
            </a:pPr>
            <a:r>
              <a:rPr lang="en-US" sz="1400" dirty="0">
                <a:ea typeface="+mn-lt"/>
                <a:cs typeface="+mn-lt"/>
              </a:rPr>
              <a:t>Correlation Comparision Analysis</a:t>
            </a:r>
            <a:endParaRPr lang="en-US" dirty="0"/>
          </a:p>
          <a:p>
            <a:pPr algn="l"/>
            <a:r>
              <a:rPr lang="en-US" sz="1400" b="1" dirty="0"/>
              <a:t>Power BI Dashboard</a:t>
            </a:r>
          </a:p>
          <a:p>
            <a:pPr algn="l"/>
            <a:endParaRPr lang="en-US" sz="1600" dirty="0"/>
          </a:p>
          <a:p>
            <a:pPr algn="l"/>
            <a:endParaRPr lang="en-US" dirty="0"/>
          </a:p>
          <a:p>
            <a:pPr algn="l"/>
            <a:endParaRPr lang="en-US" dirty="0"/>
          </a:p>
          <a:p>
            <a:pPr algn="l"/>
            <a:endParaRPr lang="en-US" dirty="0"/>
          </a:p>
          <a:p>
            <a:pPr algn="l"/>
            <a:endParaRPr lang="en-US" dirty="0"/>
          </a:p>
          <a:p>
            <a:pPr algn="l"/>
            <a:endParaRPr lang="en-US" dirty="0"/>
          </a:p>
        </p:txBody>
      </p:sp>
      <p:sp>
        <p:nvSpPr>
          <p:cNvPr id="6" name="Right Triangle 5">
            <a:extLst>
              <a:ext uri="{FF2B5EF4-FFF2-40B4-BE49-F238E27FC236}">
                <a16:creationId xmlns:a16="http://schemas.microsoft.com/office/drawing/2014/main" id="{843BFDFD-D08F-FB8A-5E1A-E4F69D57FCC0}"/>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alf Frame 4">
            <a:extLst>
              <a:ext uri="{FF2B5EF4-FFF2-40B4-BE49-F238E27FC236}">
                <a16:creationId xmlns:a16="http://schemas.microsoft.com/office/drawing/2014/main" id="{CEA34273-69D8-4C21-8777-84EF88A093CF}"/>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232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D652-C1F7-E518-E4F6-98C1C94174D7}"/>
              </a:ext>
            </a:extLst>
          </p:cNvPr>
          <p:cNvSpPr>
            <a:spLocks noGrp="1"/>
          </p:cNvSpPr>
          <p:nvPr>
            <p:ph type="title"/>
          </p:nvPr>
        </p:nvSpPr>
        <p:spPr>
          <a:xfrm>
            <a:off x="838200" y="188429"/>
            <a:ext cx="10515600" cy="574607"/>
          </a:xfrm>
        </p:spPr>
        <p:txBody>
          <a:bodyPr/>
          <a:lstStyle/>
          <a:p>
            <a:pPr algn="ctr"/>
            <a:r>
              <a:rPr lang="en-US" sz="2800" dirty="0"/>
              <a:t>Dashboard Preview</a:t>
            </a:r>
            <a:endParaRPr lang="en-US" dirty="0"/>
          </a:p>
        </p:txBody>
      </p:sp>
      <p:sp>
        <p:nvSpPr>
          <p:cNvPr id="4" name="Right Triangle 3">
            <a:extLst>
              <a:ext uri="{FF2B5EF4-FFF2-40B4-BE49-F238E27FC236}">
                <a16:creationId xmlns:a16="http://schemas.microsoft.com/office/drawing/2014/main" id="{9395B2D6-D572-85BA-445A-F4E829F4CEB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alf Frame 5">
            <a:extLst>
              <a:ext uri="{FF2B5EF4-FFF2-40B4-BE49-F238E27FC236}">
                <a16:creationId xmlns:a16="http://schemas.microsoft.com/office/drawing/2014/main" id="{2942600B-592B-7FC0-4715-C2F26D7DDA57}"/>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screenshot of a web page&#10;&#10;AI-generated content may be incorrect.">
            <a:extLst>
              <a:ext uri="{FF2B5EF4-FFF2-40B4-BE49-F238E27FC236}">
                <a16:creationId xmlns:a16="http://schemas.microsoft.com/office/drawing/2014/main" id="{D2BF7F9C-2BDC-EB01-7D9C-F88F6081CF14}"/>
              </a:ext>
            </a:extLst>
          </p:cNvPr>
          <p:cNvPicPr>
            <a:picLocks noChangeAspect="1"/>
          </p:cNvPicPr>
          <p:nvPr/>
        </p:nvPicPr>
        <p:blipFill>
          <a:blip r:embed="rId2"/>
          <a:stretch>
            <a:fillRect/>
          </a:stretch>
        </p:blipFill>
        <p:spPr>
          <a:xfrm>
            <a:off x="839305" y="926566"/>
            <a:ext cx="10513390" cy="5755827"/>
          </a:xfrm>
          <a:prstGeom prst="rect">
            <a:avLst/>
          </a:prstGeom>
        </p:spPr>
      </p:pic>
    </p:spTree>
    <p:extLst>
      <p:ext uri="{BB962C8B-B14F-4D97-AF65-F5344CB8AC3E}">
        <p14:creationId xmlns:p14="http://schemas.microsoft.com/office/powerpoint/2010/main" val="359254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D818-4AB2-E779-1FCC-E9FEB7003049}"/>
              </a:ext>
            </a:extLst>
          </p:cNvPr>
          <p:cNvSpPr>
            <a:spLocks noGrp="1"/>
          </p:cNvSpPr>
          <p:nvPr>
            <p:ph type="title"/>
          </p:nvPr>
        </p:nvSpPr>
        <p:spPr>
          <a:xfrm>
            <a:off x="2023954" y="1779478"/>
            <a:ext cx="7578035" cy="2175910"/>
          </a:xfrm>
        </p:spPr>
        <p:txBody>
          <a:bodyPr vert="horz" lIns="91440" tIns="45720" rIns="91440" bIns="45720" rtlCol="0" anchor="t">
            <a:normAutofit fontScale="90000"/>
          </a:bodyPr>
          <a:lstStyle/>
          <a:p>
            <a:r>
              <a:rPr lang="en-US" sz="2000" dirty="0"/>
              <a:t>GitHub Link: </a:t>
            </a:r>
            <a:r>
              <a:rPr lang="en-US" sz="2000" dirty="0">
                <a:ea typeface="+mj-lt"/>
                <a:cs typeface="+mj-lt"/>
                <a:hlinkClick r:id="rId3"/>
              </a:rPr>
              <a:t>GitHub - Chaitra-VL-11/Online_Retail_Store_Analysis</a:t>
            </a:r>
            <a:br>
              <a:rPr lang="en-US" sz="2000" dirty="0"/>
            </a:br>
            <a:br>
              <a:rPr lang="en-US" sz="2000" dirty="0"/>
            </a:br>
            <a:r>
              <a:rPr lang="en-US" sz="2000" dirty="0"/>
              <a:t>Portfolio Link: </a:t>
            </a:r>
            <a:r>
              <a:rPr lang="en-US" sz="2000" dirty="0">
                <a:hlinkClick r:id="rId4"/>
              </a:rPr>
              <a:t>https://www.datascienceportfol.io/chaithravlc</a:t>
            </a:r>
            <a:br>
              <a:rPr lang="en-US" sz="2000" dirty="0"/>
            </a:br>
            <a:br>
              <a:rPr lang="en-US" sz="2000" dirty="0"/>
            </a:br>
            <a:r>
              <a:rPr lang="en-US" sz="2000" dirty="0"/>
              <a:t>LinkedIn Link: </a:t>
            </a:r>
            <a:r>
              <a:rPr lang="en-US" sz="2000" dirty="0">
                <a:hlinkClick r:id="rId5"/>
              </a:rPr>
              <a:t>https://www.linkedin.com/in/chaitra-vl</a:t>
            </a:r>
            <a:br>
              <a:rPr lang="en-US" sz="2000" dirty="0"/>
            </a:br>
            <a:r>
              <a:rPr lang="en-US" sz="2000" dirty="0"/>
              <a:t>Email Address: </a:t>
            </a:r>
            <a:r>
              <a:rPr lang="en-US" sz="2000" dirty="0">
                <a:hlinkClick r:id="rId6"/>
              </a:rPr>
              <a:t>chaithravlc@gmail.com</a:t>
            </a:r>
            <a:br>
              <a:rPr lang="en-US" dirty="0"/>
            </a:br>
            <a:endParaRPr lang="en-US" dirty="0"/>
          </a:p>
        </p:txBody>
      </p:sp>
      <p:sp>
        <p:nvSpPr>
          <p:cNvPr id="10" name="TextBox 9">
            <a:extLst>
              <a:ext uri="{FF2B5EF4-FFF2-40B4-BE49-F238E27FC236}">
                <a16:creationId xmlns:a16="http://schemas.microsoft.com/office/drawing/2014/main" id="{AAB5872D-C98C-5BD7-8AA3-F1CAAC2C7B11}"/>
              </a:ext>
            </a:extLst>
          </p:cNvPr>
          <p:cNvSpPr txBox="1"/>
          <p:nvPr/>
        </p:nvSpPr>
        <p:spPr>
          <a:xfrm>
            <a:off x="3691283" y="5459422"/>
            <a:ext cx="481692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Nyala"/>
              </a:rPr>
              <a:t>Thank You</a:t>
            </a:r>
            <a:endParaRPr lang="en-US"/>
          </a:p>
        </p:txBody>
      </p:sp>
      <p:pic>
        <p:nvPicPr>
          <p:cNvPr id="3" name="Picture 2" descr="A selfie of a person&#10;&#10;AI-generated content may be incorrect.">
            <a:extLst>
              <a:ext uri="{FF2B5EF4-FFF2-40B4-BE49-F238E27FC236}">
                <a16:creationId xmlns:a16="http://schemas.microsoft.com/office/drawing/2014/main" id="{7BB55AC0-8BE1-BA27-04BB-06753A5F0098}"/>
              </a:ext>
            </a:extLst>
          </p:cNvPr>
          <p:cNvPicPr>
            <a:picLocks noChangeAspect="1"/>
          </p:cNvPicPr>
          <p:nvPr/>
        </p:nvPicPr>
        <p:blipFill>
          <a:blip r:embed="rId7"/>
          <a:stretch>
            <a:fillRect/>
          </a:stretch>
        </p:blipFill>
        <p:spPr>
          <a:xfrm>
            <a:off x="8673131" y="212035"/>
            <a:ext cx="3404435" cy="3297583"/>
          </a:xfrm>
          <a:prstGeom prst="rect">
            <a:avLst/>
          </a:prstGeom>
        </p:spPr>
      </p:pic>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09C172C-017A-0B82-88F1-142B47A09210}"/>
                  </a:ext>
                </a:extLst>
              </p14:cNvPr>
              <p14:cNvContentPartPr/>
              <p14:nvPr/>
            </p14:nvContentPartPr>
            <p14:xfrm>
              <a:off x="8566435" y="152400"/>
              <a:ext cx="175241" cy="1076434"/>
            </p14:xfrm>
          </p:contentPart>
        </mc:Choice>
        <mc:Fallback xmlns="">
          <p:pic>
            <p:nvPicPr>
              <p:cNvPr id="7" name="Ink 6">
                <a:extLst>
                  <a:ext uri="{FF2B5EF4-FFF2-40B4-BE49-F238E27FC236}">
                    <a16:creationId xmlns:a16="http://schemas.microsoft.com/office/drawing/2014/main" id="{509C172C-017A-0B82-88F1-142B47A09210}"/>
                  </a:ext>
                </a:extLst>
              </p:cNvPr>
              <p:cNvPicPr/>
              <p:nvPr/>
            </p:nvPicPr>
            <p:blipFill>
              <a:blip r:embed="rId9"/>
              <a:stretch>
                <a:fillRect/>
              </a:stretch>
            </p:blipFill>
            <p:spPr>
              <a:xfrm>
                <a:off x="8548480" y="134765"/>
                <a:ext cx="210792" cy="111206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C7A8A66-1358-DD2B-54F3-BA7055A607B7}"/>
                  </a:ext>
                </a:extLst>
              </p14:cNvPr>
              <p14:cNvContentPartPr/>
              <p14:nvPr/>
            </p14:nvContentPartPr>
            <p14:xfrm>
              <a:off x="8598669" y="3461182"/>
              <a:ext cx="1600035" cy="121167"/>
            </p14:xfrm>
          </p:contentPart>
        </mc:Choice>
        <mc:Fallback xmlns="">
          <p:pic>
            <p:nvPicPr>
              <p:cNvPr id="9" name="Ink 8">
                <a:extLst>
                  <a:ext uri="{FF2B5EF4-FFF2-40B4-BE49-F238E27FC236}">
                    <a16:creationId xmlns:a16="http://schemas.microsoft.com/office/drawing/2014/main" id="{EC7A8A66-1358-DD2B-54F3-BA7055A607B7}"/>
                  </a:ext>
                </a:extLst>
              </p:cNvPr>
              <p:cNvPicPr/>
              <p:nvPr/>
            </p:nvPicPr>
            <p:blipFill>
              <a:blip r:embed="rId11"/>
              <a:stretch>
                <a:fillRect/>
              </a:stretch>
            </p:blipFill>
            <p:spPr>
              <a:xfrm>
                <a:off x="8581035" y="3443616"/>
                <a:ext cx="1635663" cy="1566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54BA84DA-61E3-2613-45FD-BB6792B79DB3}"/>
                  </a:ext>
                </a:extLst>
              </p14:cNvPr>
              <p14:cNvContentPartPr/>
              <p14:nvPr/>
            </p14:nvContentPartPr>
            <p14:xfrm>
              <a:off x="11354172" y="54310"/>
              <a:ext cx="805988" cy="3602459"/>
            </p14:xfrm>
          </p:contentPart>
        </mc:Choice>
        <mc:Fallback xmlns="">
          <p:pic>
            <p:nvPicPr>
              <p:cNvPr id="17" name="Ink 16">
                <a:extLst>
                  <a:ext uri="{FF2B5EF4-FFF2-40B4-BE49-F238E27FC236}">
                    <a16:creationId xmlns:a16="http://schemas.microsoft.com/office/drawing/2014/main" id="{54BA84DA-61E3-2613-45FD-BB6792B79DB3}"/>
                  </a:ext>
                </a:extLst>
              </p:cNvPr>
              <p:cNvPicPr/>
              <p:nvPr/>
            </p:nvPicPr>
            <p:blipFill>
              <a:blip r:embed="rId13"/>
              <a:stretch>
                <a:fillRect/>
              </a:stretch>
            </p:blipFill>
            <p:spPr>
              <a:xfrm>
                <a:off x="11336541" y="36312"/>
                <a:ext cx="841610" cy="363809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383E7C4D-BFF1-85B2-79C4-9E321E521927}"/>
                  </a:ext>
                </a:extLst>
              </p14:cNvPr>
              <p14:cNvContentPartPr/>
              <p14:nvPr/>
            </p14:nvContentPartPr>
            <p14:xfrm>
              <a:off x="9755551" y="2969074"/>
              <a:ext cx="2339376" cy="602899"/>
            </p14:xfrm>
          </p:contentPart>
        </mc:Choice>
        <mc:Fallback xmlns="">
          <p:pic>
            <p:nvPicPr>
              <p:cNvPr id="18" name="Ink 17">
                <a:extLst>
                  <a:ext uri="{FF2B5EF4-FFF2-40B4-BE49-F238E27FC236}">
                    <a16:creationId xmlns:a16="http://schemas.microsoft.com/office/drawing/2014/main" id="{383E7C4D-BFF1-85B2-79C4-9E321E521927}"/>
                  </a:ext>
                </a:extLst>
              </p:cNvPr>
              <p:cNvPicPr/>
              <p:nvPr/>
            </p:nvPicPr>
            <p:blipFill>
              <a:blip r:embed="rId15"/>
              <a:stretch>
                <a:fillRect/>
              </a:stretch>
            </p:blipFill>
            <p:spPr>
              <a:xfrm>
                <a:off x="9737553" y="2951447"/>
                <a:ext cx="2375012" cy="63851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60D8BE64-93E8-EBB2-2463-8B43F46C9D61}"/>
                  </a:ext>
                </a:extLst>
              </p14:cNvPr>
              <p14:cNvContentPartPr/>
              <p14:nvPr/>
            </p14:nvContentPartPr>
            <p14:xfrm>
              <a:off x="11357057" y="599500"/>
              <a:ext cx="737421" cy="3122600"/>
            </p14:xfrm>
          </p:contentPart>
        </mc:Choice>
        <mc:Fallback xmlns="">
          <p:pic>
            <p:nvPicPr>
              <p:cNvPr id="19" name="Ink 18">
                <a:extLst>
                  <a:ext uri="{FF2B5EF4-FFF2-40B4-BE49-F238E27FC236}">
                    <a16:creationId xmlns:a16="http://schemas.microsoft.com/office/drawing/2014/main" id="{60D8BE64-93E8-EBB2-2463-8B43F46C9D61}"/>
                  </a:ext>
                </a:extLst>
              </p:cNvPr>
              <p:cNvPicPr/>
              <p:nvPr/>
            </p:nvPicPr>
            <p:blipFill>
              <a:blip r:embed="rId17"/>
              <a:stretch>
                <a:fillRect/>
              </a:stretch>
            </p:blipFill>
            <p:spPr>
              <a:xfrm>
                <a:off x="11339062" y="581502"/>
                <a:ext cx="773050" cy="315823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4F5BA897-C986-A607-1B83-88B38C97BB1F}"/>
                  </a:ext>
                </a:extLst>
              </p14:cNvPr>
              <p14:cNvContentPartPr/>
              <p14:nvPr/>
            </p14:nvContentPartPr>
            <p14:xfrm>
              <a:off x="10161328" y="3459543"/>
              <a:ext cx="1442294" cy="335345"/>
            </p14:xfrm>
          </p:contentPart>
        </mc:Choice>
        <mc:Fallback xmlns="">
          <p:pic>
            <p:nvPicPr>
              <p:cNvPr id="20" name="Ink 19">
                <a:extLst>
                  <a:ext uri="{FF2B5EF4-FFF2-40B4-BE49-F238E27FC236}">
                    <a16:creationId xmlns:a16="http://schemas.microsoft.com/office/drawing/2014/main" id="{4F5BA897-C986-A607-1B83-88B38C97BB1F}"/>
                  </a:ext>
                </a:extLst>
              </p:cNvPr>
              <p:cNvPicPr/>
              <p:nvPr/>
            </p:nvPicPr>
            <p:blipFill>
              <a:blip r:embed="rId19"/>
              <a:stretch>
                <a:fillRect/>
              </a:stretch>
            </p:blipFill>
            <p:spPr>
              <a:xfrm>
                <a:off x="10143331" y="3441572"/>
                <a:ext cx="1477928" cy="37092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2678554-5DC1-2E4E-F728-802107071422}"/>
                  </a:ext>
                </a:extLst>
              </p14:cNvPr>
              <p14:cNvContentPartPr/>
              <p14:nvPr/>
            </p14:nvContentPartPr>
            <p14:xfrm>
              <a:off x="-1110342" y="1121228"/>
              <a:ext cx="13607" cy="13607"/>
            </p14:xfrm>
          </p:contentPart>
        </mc:Choice>
        <mc:Fallback xmlns="">
          <p:pic>
            <p:nvPicPr>
              <p:cNvPr id="22" name="Ink 21">
                <a:extLst>
                  <a:ext uri="{FF2B5EF4-FFF2-40B4-BE49-F238E27FC236}">
                    <a16:creationId xmlns:a16="http://schemas.microsoft.com/office/drawing/2014/main" id="{52678554-5DC1-2E4E-F728-802107071422}"/>
                  </a:ext>
                </a:extLst>
              </p:cNvPr>
              <p:cNvPicPr/>
              <p:nvPr/>
            </p:nvPicPr>
            <p:blipFill>
              <a:blip r:embed="rId21"/>
              <a:stretch>
                <a:fillRect/>
              </a:stretch>
            </p:blipFill>
            <p:spPr>
              <a:xfrm>
                <a:off x="-1790692" y="454485"/>
                <a:ext cx="1360700" cy="1360700"/>
              </a:xfrm>
              <a:prstGeom prst="rect">
                <a:avLst/>
              </a:prstGeom>
            </p:spPr>
          </p:pic>
        </mc:Fallback>
      </mc:AlternateContent>
      <p:sp>
        <p:nvSpPr>
          <p:cNvPr id="24" name="TextBox 23">
            <a:extLst>
              <a:ext uri="{FF2B5EF4-FFF2-40B4-BE49-F238E27FC236}">
                <a16:creationId xmlns:a16="http://schemas.microsoft.com/office/drawing/2014/main" id="{7D26230F-463B-6D6C-AE09-243E74F2A1B3}"/>
              </a:ext>
            </a:extLst>
          </p:cNvPr>
          <p:cNvSpPr txBox="1"/>
          <p:nvPr/>
        </p:nvSpPr>
        <p:spPr>
          <a:xfrm>
            <a:off x="8577943" y="3630386"/>
            <a:ext cx="35841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Batang"/>
                <a:ea typeface="Batang"/>
              </a:rPr>
              <a:t>Chaitra VL </a:t>
            </a:r>
          </a:p>
          <a:p>
            <a:pPr algn="ctr"/>
            <a:r>
              <a:rPr lang="en-US" dirty="0">
                <a:latin typeface="Batang"/>
                <a:ea typeface="Batang"/>
              </a:rPr>
              <a:t>Data Analyst at Apana Time</a:t>
            </a:r>
          </a:p>
        </p:txBody>
      </p:sp>
    </p:spTree>
    <p:extLst>
      <p:ext uri="{BB962C8B-B14F-4D97-AF65-F5344CB8AC3E}">
        <p14:creationId xmlns:p14="http://schemas.microsoft.com/office/powerpoint/2010/main" val="138143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3F2-809D-0620-AB84-48A47EB8E5AC}"/>
              </a:ext>
            </a:extLst>
          </p:cNvPr>
          <p:cNvSpPr>
            <a:spLocks noGrp="1"/>
          </p:cNvSpPr>
          <p:nvPr>
            <p:ph type="title"/>
          </p:nvPr>
        </p:nvSpPr>
        <p:spPr>
          <a:xfrm>
            <a:off x="838200" y="199473"/>
            <a:ext cx="10515600" cy="530433"/>
          </a:xfrm>
        </p:spPr>
        <p:txBody>
          <a:bodyPr>
            <a:normAutofit/>
          </a:bodyPr>
          <a:lstStyle/>
          <a:p>
            <a:pPr algn="ctr"/>
            <a:r>
              <a:rPr lang="en-US" sz="2800" dirty="0"/>
              <a:t>Introduction to Online Retail Company</a:t>
            </a:r>
            <a:endParaRPr lang="en-US"/>
          </a:p>
        </p:txBody>
      </p:sp>
      <p:sp>
        <p:nvSpPr>
          <p:cNvPr id="3" name="Content Placeholder 2">
            <a:extLst>
              <a:ext uri="{FF2B5EF4-FFF2-40B4-BE49-F238E27FC236}">
                <a16:creationId xmlns:a16="http://schemas.microsoft.com/office/drawing/2014/main" id="{C91E27DA-089B-6C14-C5B0-09F11D08B442}"/>
              </a:ext>
            </a:extLst>
          </p:cNvPr>
          <p:cNvSpPr>
            <a:spLocks noGrp="1"/>
          </p:cNvSpPr>
          <p:nvPr>
            <p:ph idx="1"/>
          </p:nvPr>
        </p:nvSpPr>
        <p:spPr>
          <a:xfrm>
            <a:off x="838200" y="975278"/>
            <a:ext cx="10515600" cy="5201685"/>
          </a:xfrm>
        </p:spPr>
        <p:txBody>
          <a:bodyPr vert="horz" lIns="91440" tIns="45720" rIns="91440" bIns="45720" rtlCol="0" anchor="t">
            <a:normAutofit/>
          </a:bodyPr>
          <a:lstStyle/>
          <a:p>
            <a:pPr marL="0" indent="0">
              <a:buNone/>
            </a:pPr>
            <a:r>
              <a:rPr lang="en-US" sz="1600" dirty="0">
                <a:latin typeface="Aptos Narrow"/>
                <a:ea typeface="+mn-lt"/>
                <a:cs typeface="+mn-lt"/>
              </a:rPr>
              <a:t>An online retail company is a business that sells products or services directly to consumers through the internet. This business model eliminates the need for physical stores, allowing customers to shop from the comfort of their own homes or on-the-go via mobile devices. Online retailers typically operate through a website or mobile app, offering a wide variety of products ranging from clothing, electronics, groceries, to books, and more.</a:t>
            </a:r>
            <a:endParaRPr lang="en-US"/>
          </a:p>
          <a:p>
            <a:pPr marL="0" indent="0">
              <a:buNone/>
            </a:pPr>
            <a:endParaRPr lang="en-US" sz="1600" dirty="0">
              <a:latin typeface="Aptos Narrow"/>
              <a:ea typeface="+mn-lt"/>
              <a:cs typeface="+mn-lt"/>
            </a:endParaRPr>
          </a:p>
          <a:p>
            <a:pPr marL="0" indent="0">
              <a:buNone/>
            </a:pPr>
            <a:r>
              <a:rPr lang="en-US" sz="1600" dirty="0">
                <a:ea typeface="+mn-lt"/>
                <a:cs typeface="+mn-lt"/>
              </a:rPr>
              <a:t>The main benefits of an online retail business include:</a:t>
            </a:r>
            <a:endParaRPr lang="en-US" sz="1600" dirty="0">
              <a:latin typeface="Aptos Narrow"/>
            </a:endParaRPr>
          </a:p>
          <a:p>
            <a:pPr marL="0" indent="0">
              <a:buNone/>
            </a:pPr>
            <a:endParaRPr lang="en-US" sz="1600" dirty="0">
              <a:ea typeface="+mn-lt"/>
              <a:cs typeface="+mn-lt"/>
            </a:endParaRPr>
          </a:p>
          <a:p>
            <a:r>
              <a:rPr lang="en-US" sz="1600" b="1" dirty="0">
                <a:ea typeface="+mn-lt"/>
                <a:cs typeface="+mn-lt"/>
              </a:rPr>
              <a:t>Global Reach</a:t>
            </a:r>
            <a:r>
              <a:rPr lang="en-US" sz="1600" dirty="0">
                <a:ea typeface="+mn-lt"/>
                <a:cs typeface="+mn-lt"/>
              </a:rPr>
              <a:t>: Online retailers can reach customers worldwide, expanding their market far beyond local or regional boundaries.</a:t>
            </a:r>
            <a:endParaRPr lang="en-US" dirty="0"/>
          </a:p>
          <a:p>
            <a:r>
              <a:rPr lang="en-US" sz="1600" b="1" dirty="0">
                <a:ea typeface="+mn-lt"/>
                <a:cs typeface="+mn-lt"/>
              </a:rPr>
              <a:t>Convenience</a:t>
            </a:r>
            <a:r>
              <a:rPr lang="en-US" sz="1600" dirty="0">
                <a:ea typeface="+mn-lt"/>
                <a:cs typeface="+mn-lt"/>
              </a:rPr>
              <a:t>: Customers can shop anytime, anywhere, making it a convenient option compared to traditional brick-and-mortar stores.</a:t>
            </a:r>
            <a:endParaRPr lang="en-US" dirty="0"/>
          </a:p>
          <a:p>
            <a:r>
              <a:rPr lang="en-US" sz="1600" b="1" dirty="0">
                <a:ea typeface="+mn-lt"/>
                <a:cs typeface="+mn-lt"/>
              </a:rPr>
              <a:t>Lower Overhead Costs</a:t>
            </a:r>
            <a:r>
              <a:rPr lang="en-US" sz="1600" dirty="0">
                <a:ea typeface="+mn-lt"/>
                <a:cs typeface="+mn-lt"/>
              </a:rPr>
              <a:t>: Without the need for physical storefronts, online retailers can reduce expenses related to rent, utilities, and in-store staff.</a:t>
            </a:r>
            <a:endParaRPr lang="en-US" dirty="0"/>
          </a:p>
          <a:p>
            <a:r>
              <a:rPr lang="en-US" sz="1600" b="1" dirty="0">
                <a:ea typeface="+mn-lt"/>
                <a:cs typeface="+mn-lt"/>
              </a:rPr>
              <a:t>Personalized Shopping Experience</a:t>
            </a:r>
            <a:r>
              <a:rPr lang="en-US" sz="1600" dirty="0">
                <a:ea typeface="+mn-lt"/>
                <a:cs typeface="+mn-lt"/>
              </a:rPr>
              <a:t>: Many online retailers leverage data analytics and artificial intelligence to offer personalized recommendations, promotions, and tailored experiences to shoppers.</a:t>
            </a:r>
            <a:endParaRPr lang="en-US" dirty="0"/>
          </a:p>
          <a:p>
            <a:r>
              <a:rPr lang="en-US" sz="1600" b="1" dirty="0">
                <a:ea typeface="+mn-lt"/>
                <a:cs typeface="+mn-lt"/>
              </a:rPr>
              <a:t>Variety and Accessibility</a:t>
            </a:r>
            <a:r>
              <a:rPr lang="en-US" sz="1600" dirty="0">
                <a:ea typeface="+mn-lt"/>
                <a:cs typeface="+mn-lt"/>
              </a:rPr>
              <a:t>: Online platforms can offer a wider range of products without the constraints of physical shelf space.</a:t>
            </a:r>
            <a:endParaRPr lang="en-US" dirty="0"/>
          </a:p>
          <a:p>
            <a:pPr marL="0" indent="0">
              <a:buNone/>
            </a:pPr>
            <a:endParaRPr lang="en-US" sz="1600" dirty="0">
              <a:latin typeface="Aptos Narrow"/>
            </a:endParaRPr>
          </a:p>
        </p:txBody>
      </p:sp>
      <p:sp>
        <p:nvSpPr>
          <p:cNvPr id="5" name="Right Triangle 4">
            <a:extLst>
              <a:ext uri="{FF2B5EF4-FFF2-40B4-BE49-F238E27FC236}">
                <a16:creationId xmlns:a16="http://schemas.microsoft.com/office/drawing/2014/main" id="{8C8E502E-04E5-1237-1F46-AD16C9C5F12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F7EE81A4-17F6-471B-2001-0CE358694420}"/>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244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576C-2995-C4C3-C956-FFC817FA923C}"/>
              </a:ext>
            </a:extLst>
          </p:cNvPr>
          <p:cNvSpPr>
            <a:spLocks noGrp="1"/>
          </p:cNvSpPr>
          <p:nvPr>
            <p:ph type="title"/>
          </p:nvPr>
        </p:nvSpPr>
        <p:spPr>
          <a:xfrm>
            <a:off x="838200" y="166343"/>
            <a:ext cx="10515600" cy="1016346"/>
          </a:xfrm>
        </p:spPr>
        <p:txBody>
          <a:bodyPr>
            <a:normAutofit/>
          </a:bodyPr>
          <a:lstStyle/>
          <a:p>
            <a:pPr algn="ctr"/>
            <a:endParaRPr lang="en-US" sz="2400" dirty="0"/>
          </a:p>
          <a:p>
            <a:endParaRPr lang="en-US" dirty="0"/>
          </a:p>
        </p:txBody>
      </p:sp>
      <p:sp>
        <p:nvSpPr>
          <p:cNvPr id="18" name="Content Placeholder 17">
            <a:extLst>
              <a:ext uri="{FF2B5EF4-FFF2-40B4-BE49-F238E27FC236}">
                <a16:creationId xmlns:a16="http://schemas.microsoft.com/office/drawing/2014/main" id="{F1E57D48-93A1-8A9C-3E13-0D3054889734}"/>
              </a:ext>
            </a:extLst>
          </p:cNvPr>
          <p:cNvSpPr>
            <a:spLocks noGrp="1"/>
          </p:cNvSpPr>
          <p:nvPr>
            <p:ph idx="1"/>
          </p:nvPr>
        </p:nvSpPr>
        <p:spPr>
          <a:xfrm>
            <a:off x="838200" y="169104"/>
            <a:ext cx="10515600" cy="6007859"/>
          </a:xfrm>
        </p:spPr>
        <p:txBody>
          <a:bodyPr vert="horz" lIns="91440" tIns="45720" rIns="91440" bIns="45720" rtlCol="0" anchor="t">
            <a:normAutofit/>
          </a:bodyPr>
          <a:lstStyle/>
          <a:p>
            <a:pPr marL="0" indent="0" algn="ctr">
              <a:buNone/>
            </a:pPr>
            <a:r>
              <a:rPr lang="en-US" dirty="0">
                <a:latin typeface="Aptos Display"/>
                <a:ea typeface="+mn-lt"/>
                <a:cs typeface="+mn-lt"/>
              </a:rPr>
              <a:t>Objective of Analysis</a:t>
            </a:r>
          </a:p>
          <a:p>
            <a:pPr marL="0" indent="0" algn="ctr">
              <a:buNone/>
            </a:pPr>
            <a:endParaRPr lang="en-US" sz="1600" dirty="0">
              <a:latin typeface="Aptos Narrow"/>
              <a:ea typeface="+mn-lt"/>
              <a:cs typeface="+mn-lt"/>
            </a:endParaRPr>
          </a:p>
          <a:p>
            <a:pPr marL="0" indent="0">
              <a:buNone/>
            </a:pPr>
            <a:r>
              <a:rPr lang="en-US" sz="1600" dirty="0">
                <a:latin typeface="Aptos Narrow"/>
                <a:ea typeface="+mn-lt"/>
                <a:cs typeface="+mn-lt"/>
              </a:rPr>
              <a:t>The objective of this online retail store project is to analyze and gain valuable insights from a dataset related to customer behavior, product sales, and business performance using </a:t>
            </a:r>
            <a:r>
              <a:rPr lang="en-US" sz="1600" b="1" dirty="0">
                <a:latin typeface="Aptos Narrow"/>
                <a:ea typeface="+mn-lt"/>
                <a:cs typeface="+mn-lt"/>
              </a:rPr>
              <a:t>Python</a:t>
            </a:r>
            <a:r>
              <a:rPr lang="en-US" sz="1600" dirty="0">
                <a:latin typeface="Aptos Narrow"/>
                <a:ea typeface="+mn-lt"/>
                <a:cs typeface="+mn-lt"/>
              </a:rPr>
              <a:t> for </a:t>
            </a:r>
            <a:r>
              <a:rPr lang="en-US" sz="1600" b="1" dirty="0">
                <a:latin typeface="Aptos Narrow"/>
                <a:ea typeface="+mn-lt"/>
                <a:cs typeface="+mn-lt"/>
              </a:rPr>
              <a:t>Exploratory Data Analysis (EDA)</a:t>
            </a:r>
            <a:r>
              <a:rPr lang="en-US" sz="1600" dirty="0">
                <a:latin typeface="Aptos Narrow"/>
                <a:ea typeface="+mn-lt"/>
                <a:cs typeface="+mn-lt"/>
              </a:rPr>
              <a:t>. The project aims to understand key patterns and trends, optimize business strategies, and improve customer experience by leveraging data analytics.</a:t>
            </a:r>
            <a:endParaRPr lang="en-US">
              <a:latin typeface="Aptos Display"/>
              <a:ea typeface="+mn-lt"/>
              <a:cs typeface="+mn-lt"/>
            </a:endParaRPr>
          </a:p>
          <a:p>
            <a:pPr>
              <a:buFont typeface="Arial"/>
              <a:buChar char="•"/>
            </a:pPr>
            <a:r>
              <a:rPr lang="en-US" sz="1600" dirty="0">
                <a:latin typeface="Aptos Narrow"/>
                <a:ea typeface="+mn-lt"/>
                <a:cs typeface="+mn-lt"/>
              </a:rPr>
              <a:t>The final deliverable of the project will include an </a:t>
            </a:r>
            <a:r>
              <a:rPr lang="en-US" sz="1600" b="1" dirty="0">
                <a:latin typeface="Aptos Narrow"/>
                <a:ea typeface="+mn-lt"/>
                <a:cs typeface="+mn-lt"/>
              </a:rPr>
              <a:t>interactive Power BI dashboard</a:t>
            </a:r>
            <a:r>
              <a:rPr lang="en-US" sz="1600" dirty="0">
                <a:latin typeface="Aptos Narrow"/>
                <a:ea typeface="+mn-lt"/>
                <a:cs typeface="+mn-lt"/>
              </a:rPr>
              <a:t> that provides a comprehensive overview of the business.</a:t>
            </a:r>
            <a:endParaRPr lang="en-US" sz="1600">
              <a:latin typeface="Aptos Narrow"/>
            </a:endParaRPr>
          </a:p>
          <a:p>
            <a:pPr>
              <a:buFont typeface="Arial"/>
              <a:buChar char="•"/>
            </a:pPr>
            <a:r>
              <a:rPr lang="en-US" sz="1600" dirty="0">
                <a:latin typeface="Aptos Narrow"/>
                <a:ea typeface="+mn-lt"/>
                <a:cs typeface="+mn-lt"/>
              </a:rPr>
              <a:t>The dashboard will include visualizations of customer segments, product sales, revenue trends, and other key performance indicators (KPIs), enabling stakeholders to explore the data in real time and make data-driven decisions</a:t>
            </a:r>
            <a:endParaRPr lang="en-US" sz="1600">
              <a:latin typeface="Aptos Narrow"/>
            </a:endParaRPr>
          </a:p>
          <a:p>
            <a:pPr marL="0" indent="0">
              <a:buNone/>
            </a:pPr>
            <a:r>
              <a:rPr lang="en-US" sz="1600" dirty="0">
                <a:latin typeface="Aptos Narrow"/>
                <a:ea typeface="+mn-lt"/>
                <a:cs typeface="+mn-lt"/>
              </a:rPr>
              <a:t>Through this project, the goal is to provide actionable insights that can drive business strategies, improve customer engagement, and enhance operational efficiency. The use of Python for EDA will help uncover patterns in the data, and the Power BI dashboard will ensure that these insights are accessible and understandable to the team.</a:t>
            </a:r>
          </a:p>
          <a:p>
            <a:pPr marL="0" indent="0" algn="ctr">
              <a:buNone/>
            </a:pPr>
            <a:endParaRPr lang="en-US" sz="1600" dirty="0">
              <a:latin typeface="Aptos Narrow"/>
            </a:endParaRPr>
          </a:p>
        </p:txBody>
      </p:sp>
      <p:sp>
        <p:nvSpPr>
          <p:cNvPr id="27" name="Right Triangle 26">
            <a:extLst>
              <a:ext uri="{FF2B5EF4-FFF2-40B4-BE49-F238E27FC236}">
                <a16:creationId xmlns:a16="http://schemas.microsoft.com/office/drawing/2014/main" id="{446F2782-F624-0427-DCE8-01A31E62610E}"/>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alf Frame 28">
            <a:extLst>
              <a:ext uri="{FF2B5EF4-FFF2-40B4-BE49-F238E27FC236}">
                <a16:creationId xmlns:a16="http://schemas.microsoft.com/office/drawing/2014/main" id="{143C1097-92D2-DF50-AC49-EECA5F3E45CE}"/>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125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BB8F-ABD5-7657-B3C6-E3DCAAB98F38}"/>
              </a:ext>
            </a:extLst>
          </p:cNvPr>
          <p:cNvSpPr>
            <a:spLocks noGrp="1"/>
          </p:cNvSpPr>
          <p:nvPr>
            <p:ph type="title"/>
          </p:nvPr>
        </p:nvSpPr>
        <p:spPr>
          <a:xfrm>
            <a:off x="838200" y="199473"/>
            <a:ext cx="10515600" cy="486259"/>
          </a:xfrm>
        </p:spPr>
        <p:txBody>
          <a:bodyPr>
            <a:normAutofit/>
          </a:bodyPr>
          <a:lstStyle/>
          <a:p>
            <a:pPr algn="ctr"/>
            <a:r>
              <a:rPr lang="en-US" sz="2800" dirty="0"/>
              <a:t>Overview</a:t>
            </a:r>
          </a:p>
        </p:txBody>
      </p:sp>
      <p:sp>
        <p:nvSpPr>
          <p:cNvPr id="3" name="Content Placeholder 2">
            <a:extLst>
              <a:ext uri="{FF2B5EF4-FFF2-40B4-BE49-F238E27FC236}">
                <a16:creationId xmlns:a16="http://schemas.microsoft.com/office/drawing/2014/main" id="{072E1231-AE1B-4F14-D95B-48FCC4BF73D1}"/>
              </a:ext>
            </a:extLst>
          </p:cNvPr>
          <p:cNvSpPr>
            <a:spLocks noGrp="1"/>
          </p:cNvSpPr>
          <p:nvPr>
            <p:ph idx="1"/>
          </p:nvPr>
        </p:nvSpPr>
        <p:spPr>
          <a:xfrm>
            <a:off x="838200" y="953191"/>
            <a:ext cx="10515600" cy="5223772"/>
          </a:xfrm>
        </p:spPr>
        <p:txBody>
          <a:bodyPr vert="horz" lIns="91440" tIns="45720" rIns="91440" bIns="45720" rtlCol="0" anchor="t">
            <a:normAutofit/>
          </a:bodyPr>
          <a:lstStyle/>
          <a:p>
            <a:pPr marL="0" indent="0">
              <a:buNone/>
            </a:pPr>
            <a:r>
              <a:rPr lang="en-US" sz="1600" dirty="0">
                <a:latin typeface="Aptos Narrow"/>
              </a:rPr>
              <a:t>The goal of this project is to analyze sales transaction data, customer feedback, demographic insights, and website traffic to identify customer purchase patterns and business trends. The insights derived will</a:t>
            </a:r>
            <a:r>
              <a:rPr lang="en-US" sz="1600" b="1" dirty="0">
                <a:latin typeface="Aptos Narrow"/>
              </a:rPr>
              <a:t> help optimize marketing strategies, inventory management, and customer experience.</a:t>
            </a:r>
          </a:p>
          <a:p>
            <a:pPr marL="0" indent="0">
              <a:buNone/>
            </a:pPr>
            <a:endParaRPr lang="en-US" sz="1600" dirty="0">
              <a:latin typeface="Aptos Narrow"/>
            </a:endParaRPr>
          </a:p>
          <a:p>
            <a:pPr marL="0" indent="0">
              <a:buNone/>
            </a:pPr>
            <a:r>
              <a:rPr lang="en-US" sz="1600" b="1" dirty="0">
                <a:latin typeface="Aptos Narrow"/>
              </a:rPr>
              <a:t>Key Insights &amp; Business Impact:</a:t>
            </a:r>
            <a:endParaRPr lang="en-US" sz="1600" b="1">
              <a:latin typeface="Aptos Narrow"/>
            </a:endParaRPr>
          </a:p>
          <a:p>
            <a:r>
              <a:rPr lang="en-US" sz="1600" dirty="0">
                <a:latin typeface="Aptos Narrow"/>
              </a:rPr>
              <a:t>Identified </a:t>
            </a:r>
            <a:r>
              <a:rPr lang="en-US" sz="1600" b="1" dirty="0">
                <a:latin typeface="Aptos Narrow"/>
              </a:rPr>
              <a:t>peak sales periods </a:t>
            </a:r>
            <a:r>
              <a:rPr lang="en-US" sz="1600" dirty="0">
                <a:latin typeface="Aptos Narrow"/>
              </a:rPr>
              <a:t>and </a:t>
            </a:r>
            <a:r>
              <a:rPr lang="en-US" sz="1600" b="1" dirty="0">
                <a:latin typeface="Aptos Narrow"/>
              </a:rPr>
              <a:t>optimized inventory restocking strategies.</a:t>
            </a:r>
          </a:p>
          <a:p>
            <a:r>
              <a:rPr lang="en-US" sz="1600" dirty="0">
                <a:latin typeface="Aptos Narrow"/>
              </a:rPr>
              <a:t>Recognized</a:t>
            </a:r>
            <a:r>
              <a:rPr lang="en-US" sz="1600" b="1" dirty="0">
                <a:latin typeface="Aptos Narrow"/>
              </a:rPr>
              <a:t> high-value customer segments</a:t>
            </a:r>
            <a:r>
              <a:rPr lang="en-US" sz="1600" dirty="0">
                <a:latin typeface="Aptos Narrow"/>
              </a:rPr>
              <a:t> and developed </a:t>
            </a:r>
            <a:r>
              <a:rPr lang="en-US" sz="1600" b="1" dirty="0">
                <a:latin typeface="Aptos Narrow"/>
              </a:rPr>
              <a:t>personalized marketing campaigns.</a:t>
            </a:r>
          </a:p>
          <a:p>
            <a:r>
              <a:rPr lang="en-US" sz="1600" dirty="0">
                <a:latin typeface="Aptos Narrow"/>
              </a:rPr>
              <a:t>Addressed negative feedback patterns to enhance </a:t>
            </a:r>
            <a:r>
              <a:rPr lang="en-US" sz="1600" b="1" dirty="0">
                <a:latin typeface="Aptos Narrow"/>
              </a:rPr>
              <a:t>customer satisfaction and loyalty.</a:t>
            </a:r>
          </a:p>
          <a:p>
            <a:pPr marL="0" indent="0" algn="ctr">
              <a:buNone/>
            </a:pPr>
            <a:endParaRPr lang="en-US" sz="1600" u="sng" dirty="0">
              <a:latin typeface="Aptos Display"/>
            </a:endParaRPr>
          </a:p>
          <a:p>
            <a:pPr marL="0" indent="0" algn="ctr">
              <a:buNone/>
            </a:pPr>
            <a:r>
              <a:rPr lang="en-US" dirty="0">
                <a:latin typeface="Aptos Display"/>
              </a:rPr>
              <a:t>   Analytical Tools Used</a:t>
            </a:r>
          </a:p>
          <a:p>
            <a:pPr marL="0" indent="0" algn="ctr">
              <a:buNone/>
            </a:pPr>
            <a:endParaRPr lang="en-US" dirty="0">
              <a:latin typeface="Aptos Display"/>
            </a:endParaRPr>
          </a:p>
          <a:p>
            <a:pPr marL="285750" indent="-285750"/>
            <a:r>
              <a:rPr lang="en-US" sz="1600" dirty="0">
                <a:latin typeface="Aptos Narrow"/>
              </a:rPr>
              <a:t>Python (Data Manipulation, Statistical Analysis): Pandas, NumPy, Matplotlib, Seaborn, ANOVA Test(to see </a:t>
            </a:r>
            <a:r>
              <a:rPr lang="en-US" sz="1600" b="1" dirty="0">
                <a:latin typeface="Aptos Narrow"/>
              </a:rPr>
              <a:t>statistically significant difference</a:t>
            </a:r>
            <a:r>
              <a:rPr lang="en-US" sz="1600" dirty="0">
                <a:latin typeface="Aptos Narrow"/>
              </a:rPr>
              <a:t> in the </a:t>
            </a:r>
            <a:r>
              <a:rPr lang="en-US" sz="1600" b="1" dirty="0">
                <a:latin typeface="Aptos Narrow"/>
              </a:rPr>
              <a:t>average monthly revenue</a:t>
            </a:r>
            <a:r>
              <a:rPr lang="en-US" sz="1600" dirty="0">
                <a:latin typeface="Aptos Narrow"/>
              </a:rPr>
              <a:t> among different products).</a:t>
            </a:r>
          </a:p>
          <a:p>
            <a:pPr marL="285750" indent="-285750"/>
            <a:r>
              <a:rPr lang="en-US" sz="1600" dirty="0">
                <a:latin typeface="Aptos Narrow"/>
              </a:rPr>
              <a:t>Power BI(Data Visualization, Interactive Dashboard):</a:t>
            </a:r>
            <a:r>
              <a:rPr lang="en-US" sz="1600" b="1" dirty="0">
                <a:latin typeface="Aptos Narrow"/>
              </a:rPr>
              <a:t> </a:t>
            </a:r>
            <a:r>
              <a:rPr lang="en-US" sz="1600" dirty="0">
                <a:latin typeface="Aptos Narrow"/>
              </a:rPr>
              <a:t>Real-time Insights, Interactive Charts, Key metrics &amp; KPI's.</a:t>
            </a:r>
          </a:p>
          <a:p>
            <a:endParaRPr lang="en-US" dirty="0"/>
          </a:p>
        </p:txBody>
      </p:sp>
      <p:sp>
        <p:nvSpPr>
          <p:cNvPr id="5" name="Right Triangle 4">
            <a:extLst>
              <a:ext uri="{FF2B5EF4-FFF2-40B4-BE49-F238E27FC236}">
                <a16:creationId xmlns:a16="http://schemas.microsoft.com/office/drawing/2014/main" id="{27F5A1E7-EBCE-03F2-E431-573A8BC16C29}"/>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4773DD62-9911-3EE3-A8E9-E2D5F15203E9}"/>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954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A8DF-E84C-0A92-23D6-CA573B33880E}"/>
              </a:ext>
            </a:extLst>
          </p:cNvPr>
          <p:cNvSpPr>
            <a:spLocks noGrp="1"/>
          </p:cNvSpPr>
          <p:nvPr>
            <p:ph type="title"/>
          </p:nvPr>
        </p:nvSpPr>
        <p:spPr>
          <a:xfrm>
            <a:off x="838200" y="365125"/>
            <a:ext cx="10515600" cy="607737"/>
          </a:xfrm>
        </p:spPr>
        <p:txBody>
          <a:bodyPr>
            <a:normAutofit/>
          </a:bodyPr>
          <a:lstStyle/>
          <a:p>
            <a:r>
              <a:rPr lang="en-US" sz="2800" dirty="0"/>
              <a:t>Sales Performance Analysis</a:t>
            </a:r>
          </a:p>
        </p:txBody>
      </p:sp>
      <p:sp>
        <p:nvSpPr>
          <p:cNvPr id="3" name="Content Placeholder 2">
            <a:extLst>
              <a:ext uri="{FF2B5EF4-FFF2-40B4-BE49-F238E27FC236}">
                <a16:creationId xmlns:a16="http://schemas.microsoft.com/office/drawing/2014/main" id="{CB98C5A0-D47A-28F8-A714-C84B9644D1C3}"/>
              </a:ext>
            </a:extLst>
          </p:cNvPr>
          <p:cNvSpPr>
            <a:spLocks noGrp="1"/>
          </p:cNvSpPr>
          <p:nvPr>
            <p:ph idx="1"/>
          </p:nvPr>
        </p:nvSpPr>
        <p:spPr>
          <a:xfrm>
            <a:off x="838200" y="1472234"/>
            <a:ext cx="10515600" cy="4704729"/>
          </a:xfrm>
        </p:spPr>
        <p:txBody>
          <a:bodyPr vert="horz" lIns="91440" tIns="45720" rIns="91440" bIns="45720" rtlCol="0" anchor="t">
            <a:normAutofit/>
          </a:bodyPr>
          <a:lstStyle/>
          <a:p>
            <a:pPr marL="0" indent="0">
              <a:buNone/>
            </a:pPr>
            <a:r>
              <a:rPr lang="en-US" sz="1600" dirty="0">
                <a:latin typeface="Aptos Narrow"/>
                <a:ea typeface="+mn-lt"/>
                <a:cs typeface="+mn-lt"/>
              </a:rPr>
              <a:t>Sales performance analysis is crucial in an </a:t>
            </a:r>
            <a:r>
              <a:rPr lang="en-US" sz="1600" b="1" dirty="0">
                <a:latin typeface="Aptos Narrow"/>
                <a:ea typeface="+mn-lt"/>
                <a:cs typeface="+mn-lt"/>
              </a:rPr>
              <a:t>online retail store project</a:t>
            </a:r>
            <a:r>
              <a:rPr lang="en-US" sz="1600" dirty="0">
                <a:latin typeface="Aptos Narrow"/>
                <a:ea typeface="+mn-lt"/>
                <a:cs typeface="+mn-lt"/>
              </a:rPr>
              <a:t> because it helps businesses </a:t>
            </a:r>
            <a:r>
              <a:rPr lang="en-US" sz="1600" b="1" dirty="0">
                <a:latin typeface="Aptos Narrow"/>
                <a:ea typeface="+mn-lt"/>
                <a:cs typeface="+mn-lt"/>
              </a:rPr>
              <a:t>understand trends, optimize strategies, and drive growth</a:t>
            </a:r>
            <a:r>
              <a:rPr lang="en-US" sz="1600" dirty="0">
                <a:latin typeface="Aptos Narrow"/>
                <a:ea typeface="+mn-lt"/>
                <a:cs typeface="+mn-lt"/>
              </a:rPr>
              <a:t>.</a:t>
            </a:r>
            <a:endParaRPr lang="en-US"/>
          </a:p>
          <a:p>
            <a:pPr marL="0" indent="0">
              <a:buNone/>
            </a:pPr>
            <a:endParaRPr lang="en-US" sz="1600" dirty="0">
              <a:latin typeface="Aptos Narrow"/>
              <a:ea typeface="+mn-lt"/>
              <a:cs typeface="+mn-lt"/>
            </a:endParaRPr>
          </a:p>
          <a:p>
            <a:r>
              <a:rPr lang="en-US" sz="1600" dirty="0">
                <a:ea typeface="+mn-lt"/>
                <a:cs typeface="+mn-lt"/>
              </a:rPr>
              <a:t> Identifying Best-Selling Products &amp; Categories</a:t>
            </a:r>
          </a:p>
          <a:p>
            <a:r>
              <a:rPr lang="en-US" sz="1600" dirty="0">
                <a:ea typeface="+mn-lt"/>
                <a:cs typeface="+mn-lt"/>
              </a:rPr>
              <a:t> Understanding Customer Behavior</a:t>
            </a:r>
          </a:p>
          <a:p>
            <a:r>
              <a:rPr lang="en-US" sz="1600" dirty="0">
                <a:ea typeface="+mn-lt"/>
                <a:cs typeface="+mn-lt"/>
              </a:rPr>
              <a:t> Revenue &amp; Profitability Insights</a:t>
            </a:r>
          </a:p>
          <a:p>
            <a:pPr marL="285750" indent="-285750"/>
            <a:r>
              <a:rPr lang="en-US" sz="1600" dirty="0">
                <a:ea typeface="+mn-lt"/>
                <a:cs typeface="+mn-lt"/>
              </a:rPr>
              <a:t>Monthly Revenue Analysis </a:t>
            </a:r>
          </a:p>
          <a:p>
            <a:pPr marL="285750" indent="-285750"/>
            <a:r>
              <a:rPr lang="en-US" sz="1600" dirty="0">
                <a:ea typeface="+mn-lt"/>
                <a:cs typeface="+mn-lt"/>
              </a:rPr>
              <a:t>Payment Method Distribution Analysis </a:t>
            </a:r>
          </a:p>
          <a:p>
            <a:pPr marL="0" indent="0">
              <a:buNone/>
            </a:pPr>
            <a:endParaRPr lang="en-US" sz="1600" dirty="0">
              <a:ea typeface="+mn-lt"/>
              <a:cs typeface="+mn-lt"/>
            </a:endParaRPr>
          </a:p>
          <a:p>
            <a:pPr marL="0" indent="0">
              <a:buNone/>
            </a:pPr>
            <a:r>
              <a:rPr lang="en-US" sz="1600" dirty="0">
                <a:ea typeface="+mn-lt"/>
                <a:cs typeface="+mn-lt"/>
              </a:rPr>
              <a:t>By analyzing sales performance, an </a:t>
            </a:r>
            <a:r>
              <a:rPr lang="en-US" sz="1600" b="1" dirty="0">
                <a:ea typeface="+mn-lt"/>
                <a:cs typeface="+mn-lt"/>
              </a:rPr>
              <a:t>online retail store</a:t>
            </a:r>
            <a:r>
              <a:rPr lang="en-US" sz="1600" dirty="0">
                <a:ea typeface="+mn-lt"/>
                <a:cs typeface="+mn-lt"/>
              </a:rPr>
              <a:t> can </a:t>
            </a:r>
            <a:r>
              <a:rPr lang="en-US" sz="1600" b="1" dirty="0">
                <a:ea typeface="+mn-lt"/>
                <a:cs typeface="+mn-lt"/>
              </a:rPr>
              <a:t>increase profitability, improve customer satisfaction, and maintain a competitive edge</a:t>
            </a:r>
            <a:r>
              <a:rPr lang="en-US" sz="1600" dirty="0">
                <a:ea typeface="+mn-lt"/>
                <a:cs typeface="+mn-lt"/>
              </a:rPr>
              <a:t> in the market.</a:t>
            </a:r>
            <a:endParaRPr lang="en-US" dirty="0"/>
          </a:p>
        </p:txBody>
      </p:sp>
      <p:sp>
        <p:nvSpPr>
          <p:cNvPr id="5" name="Right Triangle 4">
            <a:extLst>
              <a:ext uri="{FF2B5EF4-FFF2-40B4-BE49-F238E27FC236}">
                <a16:creationId xmlns:a16="http://schemas.microsoft.com/office/drawing/2014/main" id="{F1FC2427-990A-00C3-8389-F366600D6237}"/>
              </a:ext>
            </a:extLst>
          </p:cNvPr>
          <p:cNvSpPr/>
          <p:nvPr/>
        </p:nvSpPr>
        <p:spPr>
          <a:xfrm rot="10800000">
            <a:off x="11192123" y="-50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alf Frame 6">
            <a:extLst>
              <a:ext uri="{FF2B5EF4-FFF2-40B4-BE49-F238E27FC236}">
                <a16:creationId xmlns:a16="http://schemas.microsoft.com/office/drawing/2014/main" id="{1F891B78-9DDA-2BA8-4028-23B749017ADA}"/>
              </a:ext>
            </a:extLst>
          </p:cNvPr>
          <p:cNvSpPr/>
          <p:nvPr/>
        </p:nvSpPr>
        <p:spPr>
          <a:xfrm rot="5400000">
            <a:off x="11037955" y="310984"/>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233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214B187-9EBA-997C-D2BA-E6758B14BA83}"/>
              </a:ext>
            </a:extLst>
          </p:cNvPr>
          <p:cNvGraphicFramePr>
            <a:graphicFrameLocks/>
          </p:cNvGraphicFramePr>
          <p:nvPr>
            <p:extLst>
              <p:ext uri="{D42A27DB-BD31-4B8C-83A1-F6EECF244321}">
                <p14:modId xmlns:p14="http://schemas.microsoft.com/office/powerpoint/2010/main" val="2142001992"/>
              </p:ext>
            </p:extLst>
          </p:nvPr>
        </p:nvGraphicFramePr>
        <p:xfrm>
          <a:off x="610358" y="1622909"/>
          <a:ext cx="7227487" cy="444922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FD221DE-8049-F160-5A17-1370D087E935}"/>
              </a:ext>
            </a:extLst>
          </p:cNvPr>
          <p:cNvSpPr txBox="1"/>
          <p:nvPr/>
        </p:nvSpPr>
        <p:spPr>
          <a:xfrm>
            <a:off x="1038573" y="203567"/>
            <a:ext cx="29045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Monthly Revenue Analysis</a:t>
            </a:r>
          </a:p>
          <a:p>
            <a:endParaRPr lang="en-US" dirty="0"/>
          </a:p>
        </p:txBody>
      </p:sp>
      <p:sp>
        <p:nvSpPr>
          <p:cNvPr id="6" name="TextBox 5">
            <a:extLst>
              <a:ext uri="{FF2B5EF4-FFF2-40B4-BE49-F238E27FC236}">
                <a16:creationId xmlns:a16="http://schemas.microsoft.com/office/drawing/2014/main" id="{30D35F19-106E-FE03-808D-D8983250C7A6}"/>
              </a:ext>
            </a:extLst>
          </p:cNvPr>
          <p:cNvSpPr txBox="1"/>
          <p:nvPr/>
        </p:nvSpPr>
        <p:spPr>
          <a:xfrm>
            <a:off x="1033780" y="617219"/>
            <a:ext cx="1139698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Display"/>
              </a:rPr>
              <a:t>This monthly revenue trend graph provides insights into sales performance over time, highlighting seasonal patterns, peak sales periods.</a:t>
            </a:r>
          </a:p>
        </p:txBody>
      </p:sp>
      <p:sp>
        <p:nvSpPr>
          <p:cNvPr id="7" name="Right Triangle 6">
            <a:extLst>
              <a:ext uri="{FF2B5EF4-FFF2-40B4-BE49-F238E27FC236}">
                <a16:creationId xmlns:a16="http://schemas.microsoft.com/office/drawing/2014/main" id="{4329F273-79F6-D91C-B370-A690F1F2BF0B}"/>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070A0A86-F8E5-1517-8F7F-9DF3617C3F05}"/>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6FF9F557-99F6-2EE9-C417-813C7D5DEE13}"/>
              </a:ext>
            </a:extLst>
          </p:cNvPr>
          <p:cNvSpPr txBox="1"/>
          <p:nvPr/>
        </p:nvSpPr>
        <p:spPr>
          <a:xfrm>
            <a:off x="8253675" y="2536468"/>
            <a:ext cx="393998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b="1" dirty="0">
              <a:solidFill>
                <a:srgbClr val="F56767"/>
              </a:solidFill>
              <a:latin typeface="Aptos Display"/>
            </a:endParaRPr>
          </a:p>
          <a:p>
            <a:pPr marL="285750" indent="-285750">
              <a:buFont typeface="Arial"/>
              <a:buChar char="•"/>
            </a:pPr>
            <a:r>
              <a:rPr lang="en-US" sz="1600" b="1" dirty="0">
                <a:latin typeface="Aptos Narrow"/>
              </a:rPr>
              <a:t>Promotion:</a:t>
            </a:r>
            <a:r>
              <a:rPr lang="en-US" sz="1600" dirty="0">
                <a:latin typeface="Aptos Narrow"/>
              </a:rPr>
              <a:t> Plan marketing campaigns during slow periods.</a:t>
            </a:r>
          </a:p>
          <a:p>
            <a:pPr marL="285750" indent="-285750">
              <a:buFont typeface="Arial"/>
              <a:buChar char="•"/>
            </a:pPr>
            <a:r>
              <a:rPr lang="en-US" sz="1600" b="1" dirty="0">
                <a:latin typeface="Aptos Narrow"/>
              </a:rPr>
              <a:t>Stock Optimization:</a:t>
            </a:r>
            <a:r>
              <a:rPr lang="en-US" sz="1600" dirty="0">
                <a:latin typeface="Aptos Narrow"/>
              </a:rPr>
              <a:t> Align inventory with peak demand months to prevent stockouts.</a:t>
            </a:r>
          </a:p>
          <a:p>
            <a:pPr marL="285750" indent="-285750">
              <a:buFont typeface="Arial"/>
              <a:buChar char="•"/>
            </a:pPr>
            <a:r>
              <a:rPr lang="en-US" sz="1600" b="1" dirty="0">
                <a:latin typeface="Aptos Narrow"/>
              </a:rPr>
              <a:t>Budget Allocation: </a:t>
            </a:r>
            <a:r>
              <a:rPr lang="en-US" sz="1600" dirty="0">
                <a:latin typeface="Aptos Narrow"/>
              </a:rPr>
              <a:t>Adjust operational and marketing budgets based on revenue trends.</a:t>
            </a:r>
          </a:p>
        </p:txBody>
      </p:sp>
    </p:spTree>
    <p:extLst>
      <p:ext uri="{BB962C8B-B14F-4D97-AF65-F5344CB8AC3E}">
        <p14:creationId xmlns:p14="http://schemas.microsoft.com/office/powerpoint/2010/main" val="358579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C05DA-0287-F9F0-5EFD-D0B87001712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7AF36B-FF18-1DDC-BF58-D110BAE2761C}"/>
              </a:ext>
            </a:extLst>
          </p:cNvPr>
          <p:cNvSpPr txBox="1"/>
          <p:nvPr/>
        </p:nvSpPr>
        <p:spPr>
          <a:xfrm>
            <a:off x="1119853" y="197824"/>
            <a:ext cx="26836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Revenue Analysis</a:t>
            </a:r>
          </a:p>
          <a:p>
            <a:endParaRPr lang="en-US" dirty="0"/>
          </a:p>
        </p:txBody>
      </p:sp>
      <p:sp>
        <p:nvSpPr>
          <p:cNvPr id="7" name="Right Triangle 6">
            <a:extLst>
              <a:ext uri="{FF2B5EF4-FFF2-40B4-BE49-F238E27FC236}">
                <a16:creationId xmlns:a16="http://schemas.microsoft.com/office/drawing/2014/main" id="{48759D6A-468F-1281-FF9D-145041C301EE}"/>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A67E3E79-7EF6-4C0B-40C8-1C2AC7DB454B}"/>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EF8CA1D-B335-9B29-9DDD-DB496D9D70C0}"/>
              </a:ext>
            </a:extLst>
          </p:cNvPr>
          <p:cNvSpPr txBox="1"/>
          <p:nvPr/>
        </p:nvSpPr>
        <p:spPr>
          <a:xfrm>
            <a:off x="8253675" y="2426033"/>
            <a:ext cx="393998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b="1" dirty="0">
              <a:solidFill>
                <a:srgbClr val="F56767"/>
              </a:solidFill>
              <a:latin typeface="Aptos Display"/>
            </a:endParaRPr>
          </a:p>
          <a:p>
            <a:pPr marL="285750" indent="-285750">
              <a:buFont typeface="Arial"/>
              <a:buChar char="•"/>
            </a:pPr>
            <a:r>
              <a:rPr lang="en-US" sz="1600" b="1" dirty="0">
                <a:latin typeface="Aptos Narrow"/>
              </a:rPr>
              <a:t>Strategic Inventory Management:</a:t>
            </a:r>
            <a:r>
              <a:rPr lang="en-US" sz="1600" dirty="0">
                <a:latin typeface="Aptos Narrow"/>
              </a:rPr>
              <a:t> Stock more of the best-selling categories to avoid shortages.</a:t>
            </a:r>
          </a:p>
          <a:p>
            <a:pPr marL="285750" indent="-285750">
              <a:buFont typeface="Arial"/>
              <a:buChar char="•"/>
            </a:pPr>
            <a:r>
              <a:rPr lang="en-US" sz="1600" b="1" dirty="0">
                <a:latin typeface="Aptos Narrow"/>
              </a:rPr>
              <a:t>Targeted Marketing Campaigns:</a:t>
            </a:r>
            <a:r>
              <a:rPr lang="en-US" sz="1600" dirty="0">
                <a:latin typeface="Aptos Narrow"/>
              </a:rPr>
              <a:t> Promote low-selling categories through discounts or ads.</a:t>
            </a:r>
          </a:p>
          <a:p>
            <a:pPr marL="285750" indent="-285750">
              <a:buFont typeface="Arial"/>
              <a:buChar char="•"/>
            </a:pPr>
            <a:r>
              <a:rPr lang="en-US" sz="1600" b="1" dirty="0">
                <a:latin typeface="Aptos Narrow"/>
              </a:rPr>
              <a:t>Pricing Strategy: </a:t>
            </a:r>
            <a:r>
              <a:rPr lang="en-US" sz="1600" dirty="0">
                <a:latin typeface="Aptos Narrow"/>
              </a:rPr>
              <a:t>Adjust pricing based on category performance to maximize profit.</a:t>
            </a:r>
          </a:p>
        </p:txBody>
      </p:sp>
      <p:graphicFrame>
        <p:nvGraphicFramePr>
          <p:cNvPr id="2" name="Chart 1">
            <a:extLst>
              <a:ext uri="{FF2B5EF4-FFF2-40B4-BE49-F238E27FC236}">
                <a16:creationId xmlns:a16="http://schemas.microsoft.com/office/drawing/2014/main" id="{F3B7C2B6-E976-ECBC-6165-5C3B2E74E7EE}"/>
              </a:ext>
            </a:extLst>
          </p:cNvPr>
          <p:cNvGraphicFramePr>
            <a:graphicFrameLocks/>
          </p:cNvGraphicFramePr>
          <p:nvPr>
            <p:extLst>
              <p:ext uri="{D42A27DB-BD31-4B8C-83A1-F6EECF244321}">
                <p14:modId xmlns:p14="http://schemas.microsoft.com/office/powerpoint/2010/main" val="1700889461"/>
              </p:ext>
            </p:extLst>
          </p:nvPr>
        </p:nvGraphicFramePr>
        <p:xfrm>
          <a:off x="495923" y="1716571"/>
          <a:ext cx="7404237" cy="402424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859C536-3B04-5E9D-8CEA-81C93E0B2C1C}"/>
              </a:ext>
            </a:extLst>
          </p:cNvPr>
          <p:cNvSpPr txBox="1"/>
          <p:nvPr/>
        </p:nvSpPr>
        <p:spPr>
          <a:xfrm>
            <a:off x="1119808" y="612912"/>
            <a:ext cx="108076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Display"/>
              </a:rPr>
              <a:t>Analyzing revenue by product category helps in understanding which product lines contribute the most to overall sales.</a:t>
            </a:r>
          </a:p>
        </p:txBody>
      </p:sp>
    </p:spTree>
    <p:extLst>
      <p:ext uri="{BB962C8B-B14F-4D97-AF65-F5344CB8AC3E}">
        <p14:creationId xmlns:p14="http://schemas.microsoft.com/office/powerpoint/2010/main" val="353997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190E-ED73-56AC-9F43-414BA1D006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65273A6-3096-68AB-7BA3-D7B920895383}"/>
              </a:ext>
            </a:extLst>
          </p:cNvPr>
          <p:cNvSpPr txBox="1"/>
          <p:nvPr/>
        </p:nvSpPr>
        <p:spPr>
          <a:xfrm>
            <a:off x="1119853" y="197824"/>
            <a:ext cx="426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Narrow"/>
              </a:rPr>
              <a:t>Payment Method Distribution Analysis</a:t>
            </a:r>
          </a:p>
          <a:p>
            <a:endParaRPr lang="en-US" dirty="0"/>
          </a:p>
        </p:txBody>
      </p:sp>
      <p:sp>
        <p:nvSpPr>
          <p:cNvPr id="7" name="Right Triangle 6">
            <a:extLst>
              <a:ext uri="{FF2B5EF4-FFF2-40B4-BE49-F238E27FC236}">
                <a16:creationId xmlns:a16="http://schemas.microsoft.com/office/drawing/2014/main" id="{DBC613B9-CF3C-A625-1E01-21620E877D96}"/>
              </a:ext>
            </a:extLst>
          </p:cNvPr>
          <p:cNvSpPr/>
          <p:nvPr/>
        </p:nvSpPr>
        <p:spPr>
          <a:xfrm rot="5400000">
            <a:off x="116840" y="-106681"/>
            <a:ext cx="1003300" cy="1226819"/>
          </a:xfrm>
          <a:prstGeom prst="rtTriangl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alf Frame 7">
            <a:extLst>
              <a:ext uri="{FF2B5EF4-FFF2-40B4-BE49-F238E27FC236}">
                <a16:creationId xmlns:a16="http://schemas.microsoft.com/office/drawing/2014/main" id="{732F2523-F714-4ECE-CA58-0366253E3365}"/>
              </a:ext>
            </a:extLst>
          </p:cNvPr>
          <p:cNvSpPr/>
          <p:nvPr/>
        </p:nvSpPr>
        <p:spPr>
          <a:xfrm>
            <a:off x="228599" y="203200"/>
            <a:ext cx="901700" cy="825500"/>
          </a:xfrm>
          <a:prstGeom prst="halfFram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2CDC869-D594-C6ED-67E5-2FDF471F5340}"/>
              </a:ext>
            </a:extLst>
          </p:cNvPr>
          <p:cNvSpPr txBox="1"/>
          <p:nvPr/>
        </p:nvSpPr>
        <p:spPr>
          <a:xfrm>
            <a:off x="8253675" y="2183076"/>
            <a:ext cx="393998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56767"/>
                </a:solidFill>
                <a:latin typeface="Aptos Display"/>
              </a:rPr>
              <a:t>Business Implication :</a:t>
            </a:r>
          </a:p>
          <a:p>
            <a:endParaRPr lang="en-US" b="1" dirty="0">
              <a:solidFill>
                <a:srgbClr val="F56767"/>
              </a:solidFill>
              <a:latin typeface="Aptos Display"/>
            </a:endParaRPr>
          </a:p>
          <a:p>
            <a:pPr marL="285750" indent="-285750">
              <a:buFont typeface="Arial"/>
              <a:buChar char="•"/>
            </a:pPr>
            <a:r>
              <a:rPr lang="en-US" sz="1600" b="1" dirty="0">
                <a:latin typeface="Aptos Narrow"/>
              </a:rPr>
              <a:t>Reducing Cart Abandonment: </a:t>
            </a:r>
            <a:r>
              <a:rPr lang="en-US" sz="1600" dirty="0">
                <a:latin typeface="Aptos Narrow"/>
              </a:rPr>
              <a:t>Optimize the checkout process by ensuring the most-used payment methods are seamless and accessible.</a:t>
            </a:r>
          </a:p>
          <a:p>
            <a:pPr marL="285750" indent="-285750">
              <a:buFont typeface="Arial"/>
              <a:buChar char="•"/>
            </a:pPr>
            <a:r>
              <a:rPr lang="en-US" sz="1600" b="1" dirty="0">
                <a:latin typeface="Aptos Narrow"/>
              </a:rPr>
              <a:t>Security &amp; fraud Prevention:</a:t>
            </a:r>
            <a:r>
              <a:rPr lang="en-US" sz="1600" dirty="0">
                <a:latin typeface="Aptos Narrow"/>
              </a:rPr>
              <a:t> Strengthen fraud detection measures for payment methods.</a:t>
            </a:r>
          </a:p>
          <a:p>
            <a:pPr marL="285750" indent="-285750">
              <a:buFont typeface="Arial"/>
              <a:buChar char="•"/>
            </a:pPr>
            <a:r>
              <a:rPr lang="en-US" sz="1600" b="1" dirty="0">
                <a:latin typeface="Aptos Narrow"/>
              </a:rPr>
              <a:t>Regional Payment Preferences:</a:t>
            </a:r>
            <a:r>
              <a:rPr lang="en-US" sz="1600" dirty="0">
                <a:latin typeface="Aptos Narrow"/>
              </a:rPr>
              <a:t> Adjust payment options based on customer location trends.</a:t>
            </a:r>
          </a:p>
        </p:txBody>
      </p:sp>
      <p:sp>
        <p:nvSpPr>
          <p:cNvPr id="3" name="TextBox 2">
            <a:extLst>
              <a:ext uri="{FF2B5EF4-FFF2-40B4-BE49-F238E27FC236}">
                <a16:creationId xmlns:a16="http://schemas.microsoft.com/office/drawing/2014/main" id="{77040543-5382-550B-B47E-7F3DD6709121}"/>
              </a:ext>
            </a:extLst>
          </p:cNvPr>
          <p:cNvSpPr txBox="1"/>
          <p:nvPr/>
        </p:nvSpPr>
        <p:spPr>
          <a:xfrm>
            <a:off x="1119808" y="612912"/>
            <a:ext cx="108076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ptos Display"/>
              </a:rPr>
              <a:t>Analyzing which payment methods are most commonly used helps businesses cater to customer preferences, optimize  checkouts experience, and identify opportunities to enhance payment options.</a:t>
            </a:r>
          </a:p>
        </p:txBody>
      </p:sp>
      <p:graphicFrame>
        <p:nvGraphicFramePr>
          <p:cNvPr id="4" name="Chart 3">
            <a:extLst>
              <a:ext uri="{FF2B5EF4-FFF2-40B4-BE49-F238E27FC236}">
                <a16:creationId xmlns:a16="http://schemas.microsoft.com/office/drawing/2014/main" id="{3495CF58-97B9-EDFE-52F9-85A29CBF43EE}"/>
              </a:ext>
            </a:extLst>
          </p:cNvPr>
          <p:cNvGraphicFramePr>
            <a:graphicFrameLocks/>
          </p:cNvGraphicFramePr>
          <p:nvPr>
            <p:extLst>
              <p:ext uri="{D42A27DB-BD31-4B8C-83A1-F6EECF244321}">
                <p14:modId xmlns:p14="http://schemas.microsoft.com/office/powerpoint/2010/main" val="534491083"/>
              </p:ext>
            </p:extLst>
          </p:nvPr>
        </p:nvGraphicFramePr>
        <p:xfrm>
          <a:off x="447123" y="1710498"/>
          <a:ext cx="6706704" cy="40474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918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Online Retail Store Analysis </vt:lpstr>
      <vt:lpstr>AGENDA</vt:lpstr>
      <vt:lpstr>Introduction to Online Retail Company</vt:lpstr>
      <vt:lpstr> </vt:lpstr>
      <vt:lpstr>Overview</vt:lpstr>
      <vt:lpstr>Sales 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Preview</vt:lpstr>
      <vt:lpstr>Dashboard Preview</vt:lpstr>
      <vt:lpstr>GitHub Link: GitHub - Chaitra-VL-11/Online_Retail_Store_Analysis  Portfolio Link: https://www.datascienceportfol.io/chaithravlc  LinkedIn Link: https://www.linkedin.com/in/chaitra-vl Email Address: chaithravlc@gmail.com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1480</cp:revision>
  <dcterms:created xsi:type="dcterms:W3CDTF">2025-02-04T10:26:07Z</dcterms:created>
  <dcterms:modified xsi:type="dcterms:W3CDTF">2025-02-06T05:53:53Z</dcterms:modified>
</cp:coreProperties>
</file>