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E560-0EF3-43C4-BE84-71304402B00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14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E560-0EF3-43C4-BE84-71304402B00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65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E560-0EF3-43C4-BE84-71304402B00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E560-0EF3-43C4-BE84-71304402B00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0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E560-0EF3-43C4-BE84-71304402B00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84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E560-0EF3-43C4-BE84-71304402B00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80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E560-0EF3-43C4-BE84-71304402B00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2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E560-0EF3-43C4-BE84-71304402B00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85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E560-0EF3-43C4-BE84-71304402B00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12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E560-0EF3-43C4-BE84-71304402B00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57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E560-0EF3-43C4-BE84-71304402B00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9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E560-0EF3-43C4-BE84-71304402B00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4CDED-2B2B-48DE-A339-3AB9B98BE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66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36" y="26372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CC0099"/>
                </a:solidFill>
              </a:rPr>
              <a:t>Customer Personality Analysis</a:t>
            </a:r>
            <a:endParaRPr lang="en-IN" sz="6000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39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2800" b="1" dirty="0">
                <a:solidFill>
                  <a:srgbClr val="CC0099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APPENDIX - DATA METHODOLOGY</a:t>
            </a:r>
            <a:endParaRPr lang="en-IN" sz="2800" dirty="0">
              <a:solidFill>
                <a:srgbClr val="CC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1073" cy="3355975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r>
              <a:rPr lang="en-US" sz="2300" dirty="0" smtClean="0">
                <a:solidFill>
                  <a:srgbClr val="CC0099"/>
                </a:solidFill>
              </a:rPr>
              <a:t>Removed duplicate and invalid entries to ensure data accuracy.</a:t>
            </a:r>
          </a:p>
          <a:p>
            <a:r>
              <a:rPr lang="en-US" sz="2300" dirty="0" smtClean="0">
                <a:solidFill>
                  <a:srgbClr val="CC0099"/>
                </a:solidFill>
              </a:rPr>
              <a:t>Standardized and categorized customer demographic and behavioral data.</a:t>
            </a:r>
          </a:p>
          <a:p>
            <a:r>
              <a:rPr lang="en-US" sz="2300" dirty="0" smtClean="0">
                <a:solidFill>
                  <a:srgbClr val="CC0099"/>
                </a:solidFill>
              </a:rPr>
              <a:t>Calculated total spending, order frequency, and revenue distribution across customer segments.</a:t>
            </a:r>
          </a:p>
          <a:p>
            <a:r>
              <a:rPr lang="en-US" sz="2300" dirty="0" smtClean="0">
                <a:solidFill>
                  <a:srgbClr val="CC0099"/>
                </a:solidFill>
              </a:rPr>
              <a:t>Applied statistical methods to identify spending patterns and campaign effectiveness.</a:t>
            </a:r>
          </a:p>
          <a:p>
            <a:r>
              <a:rPr lang="en-US" sz="2300" dirty="0" smtClean="0">
                <a:solidFill>
                  <a:srgbClr val="CC0099"/>
                </a:solidFill>
              </a:rPr>
              <a:t>Used </a:t>
            </a:r>
            <a:r>
              <a:rPr lang="en-US" sz="2300" b="1" dirty="0" smtClean="0">
                <a:solidFill>
                  <a:srgbClr val="CC0099"/>
                </a:solidFill>
              </a:rPr>
              <a:t>Power BI</a:t>
            </a:r>
            <a:r>
              <a:rPr lang="en-US" sz="2300" dirty="0" smtClean="0">
                <a:solidFill>
                  <a:srgbClr val="CC0099"/>
                </a:solidFill>
              </a:rPr>
              <a:t> and </a:t>
            </a:r>
            <a:r>
              <a:rPr lang="en-US" sz="2300" b="1" dirty="0" smtClean="0">
                <a:solidFill>
                  <a:srgbClr val="CC0099"/>
                </a:solidFill>
              </a:rPr>
              <a:t>Python (</a:t>
            </a:r>
            <a:r>
              <a:rPr lang="en-US" sz="2300" b="1" dirty="0" err="1" smtClean="0">
                <a:solidFill>
                  <a:srgbClr val="CC0099"/>
                </a:solidFill>
              </a:rPr>
              <a:t>Matplotlib</a:t>
            </a:r>
            <a:r>
              <a:rPr lang="en-US" sz="2300" b="1" dirty="0" smtClean="0">
                <a:solidFill>
                  <a:srgbClr val="CC0099"/>
                </a:solidFill>
              </a:rPr>
              <a:t>, </a:t>
            </a:r>
            <a:r>
              <a:rPr lang="en-US" sz="2300" b="1" dirty="0" err="1" smtClean="0">
                <a:solidFill>
                  <a:srgbClr val="CC0099"/>
                </a:solidFill>
              </a:rPr>
              <a:t>Seaborn</a:t>
            </a:r>
            <a:r>
              <a:rPr lang="en-US" sz="2300" b="1" dirty="0" smtClean="0">
                <a:solidFill>
                  <a:srgbClr val="CC0099"/>
                </a:solidFill>
              </a:rPr>
              <a:t>)</a:t>
            </a:r>
            <a:r>
              <a:rPr lang="en-US" sz="2300" dirty="0" smtClean="0">
                <a:solidFill>
                  <a:srgbClr val="CC0099"/>
                </a:solidFill>
              </a:rPr>
              <a:t> for data visualization.</a:t>
            </a:r>
          </a:p>
          <a:p>
            <a:r>
              <a:rPr lang="en-US" sz="2300" dirty="0" smtClean="0">
                <a:solidFill>
                  <a:srgbClr val="CC0099"/>
                </a:solidFill>
              </a:rPr>
              <a:t>Segmented customers based on spending behavior, demographics, and campaign responses.</a:t>
            </a:r>
          </a:p>
        </p:txBody>
      </p:sp>
    </p:spTree>
    <p:extLst>
      <p:ext uri="{BB962C8B-B14F-4D97-AF65-F5344CB8AC3E}">
        <p14:creationId xmlns:p14="http://schemas.microsoft.com/office/powerpoint/2010/main" val="66874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7018" y="1122364"/>
            <a:ext cx="7970982" cy="66949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C0099"/>
                </a:solidFill>
              </a:rPr>
              <a:t>AGENDA</a:t>
            </a:r>
            <a:endParaRPr lang="en-IN" sz="2800" b="1" dirty="0">
              <a:solidFill>
                <a:srgbClr val="CC00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1308" y="2142837"/>
            <a:ext cx="4248727" cy="3114964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C0099"/>
                </a:solidFill>
              </a:rPr>
              <a:t>Objective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C0099"/>
                </a:solidFill>
              </a:rPr>
              <a:t>Background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C0099"/>
                </a:solidFill>
              </a:rPr>
              <a:t>Key findings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C0099"/>
                </a:solidFill>
              </a:rPr>
              <a:t>Recommendations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C0099"/>
                </a:solidFill>
              </a:rPr>
              <a:t>Appendix:</a:t>
            </a:r>
          </a:p>
          <a:p>
            <a:pPr algn="just"/>
            <a:r>
              <a:rPr lang="en-US" dirty="0" smtClean="0">
                <a:solidFill>
                  <a:srgbClr val="CC0099"/>
                </a:solidFill>
              </a:rPr>
              <a:t>       </a:t>
            </a:r>
            <a:r>
              <a:rPr lang="en-US" sz="2100" dirty="0" smtClean="0">
                <a:solidFill>
                  <a:srgbClr val="CC0099"/>
                </a:solidFill>
              </a:rPr>
              <a:t>Data sources</a:t>
            </a:r>
          </a:p>
          <a:p>
            <a:pPr algn="just"/>
            <a:r>
              <a:rPr lang="en-US" sz="2100" dirty="0" smtClean="0">
                <a:solidFill>
                  <a:srgbClr val="CC0099"/>
                </a:solidFill>
              </a:rPr>
              <a:t>        Data methodology</a:t>
            </a:r>
          </a:p>
          <a:p>
            <a:pPr algn="just"/>
            <a:r>
              <a:rPr lang="en-US" sz="2100" dirty="0" smtClean="0">
                <a:solidFill>
                  <a:srgbClr val="CC0099"/>
                </a:solidFill>
              </a:rPr>
              <a:t>        Data assumptions</a:t>
            </a:r>
            <a:endParaRPr lang="en-IN" sz="2100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CC0099"/>
                </a:solidFill>
              </a:rPr>
              <a:t>OBJECTIVE</a:t>
            </a:r>
            <a:endParaRPr lang="en-IN" sz="2800" b="1" dirty="0">
              <a:solidFill>
                <a:srgbClr val="CC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450" y="2273300"/>
            <a:ext cx="10515600" cy="2487757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r>
              <a:rPr lang="en-US" sz="2300" dirty="0" smtClean="0">
                <a:solidFill>
                  <a:srgbClr val="CC0099"/>
                </a:solidFill>
              </a:rPr>
              <a:t>To analyze customer demographics, spending behavior, and campaign participation to identify key customer segments and their preferences.</a:t>
            </a:r>
          </a:p>
          <a:p>
            <a:r>
              <a:rPr lang="en-US" sz="2300" dirty="0" smtClean="0">
                <a:solidFill>
                  <a:srgbClr val="CC0099"/>
                </a:solidFill>
              </a:rPr>
              <a:t>To understand the factors influencing total revenue, including web visits, non-web purchases, and customer response to campaigns.</a:t>
            </a:r>
          </a:p>
          <a:p>
            <a:r>
              <a:rPr lang="en-US" sz="2300" dirty="0" smtClean="0">
                <a:solidFill>
                  <a:srgbClr val="CC0099"/>
                </a:solidFill>
              </a:rPr>
              <a:t>To provide data-driven insights that help businesses optimize marketing strategies, enhance customer engagement, and maximize revenue growth.</a:t>
            </a:r>
            <a:endParaRPr lang="en-IN" sz="2300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1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720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C0099"/>
                </a:solidFill>
              </a:rPr>
              <a:t>BACKGROUND</a:t>
            </a:r>
            <a:endParaRPr lang="en-IN" sz="2800" b="1" dirty="0">
              <a:solidFill>
                <a:srgbClr val="CC00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073" y="2188874"/>
            <a:ext cx="11129818" cy="3352944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rgbClr val="CC0099"/>
                </a:solidFill>
              </a:rPr>
              <a:t>Businesses collect vast amounts of customer data from various sources, including purchase history, demographics, and online interactions. However, without proper analysis, this data remains underutilized.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rgbClr val="CC0099"/>
                </a:solidFill>
              </a:rPr>
              <a:t>Customer Personality Analysis helps segment customers based on their behaviors, preferences, and spending patterns, allowing businesses to tailor marketing strategies and product offerings effectively.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rgbClr val="CC0099"/>
                </a:solidFill>
              </a:rPr>
              <a:t>By identifying high-value customer segments, companies can optimize resource allocation, improve customer satisfaction, and increase overall profitability.</a:t>
            </a:r>
            <a:endParaRPr lang="en-IN" sz="2300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7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solidFill>
                  <a:srgbClr val="CC0099"/>
                </a:solidFill>
              </a:rPr>
              <a:t>Spending Behaviour &amp; Revenue Trends</a:t>
            </a:r>
            <a:endParaRPr lang="en-IN" sz="2800" b="1" dirty="0">
              <a:solidFill>
                <a:srgbClr val="CC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511" y="1289049"/>
            <a:ext cx="10515600" cy="2603500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CC0099"/>
                </a:solidFill>
              </a:rPr>
              <a:t>Total spending is significantly higher than total revenue, with spending at 6785K and revenue at only 123K, highlighting a major financial gap.</a:t>
            </a:r>
          </a:p>
          <a:p>
            <a:r>
              <a:rPr lang="en-US" sz="2400" dirty="0" smtClean="0">
                <a:solidFill>
                  <a:srgbClr val="CC0099"/>
                </a:solidFill>
              </a:rPr>
              <a:t>Customer spending behavior shows Mint Wines and Meat Products as the top spending categories, though both experienced a decline in 2014. </a:t>
            </a:r>
          </a:p>
          <a:p>
            <a:r>
              <a:rPr lang="en-US" sz="2400" dirty="0" smtClean="0">
                <a:solidFill>
                  <a:srgbClr val="CC0099"/>
                </a:solidFill>
              </a:rPr>
              <a:t>Education and marital status impact spending, with graduates spending the most, followed by PhD holders, and married individuals having the highest spending among marital groups.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63998"/>
            <a:ext cx="5410478" cy="2697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022" y="4101925"/>
            <a:ext cx="5487705" cy="262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1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5527" y="411163"/>
            <a:ext cx="9144000" cy="697201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CC0099"/>
                </a:solidFill>
              </a:rPr>
              <a:t>Campaign Performance &amp; Customer Engagement</a:t>
            </a:r>
            <a:endParaRPr lang="en-IN" sz="2800" b="1" dirty="0">
              <a:solidFill>
                <a:srgbClr val="CC00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400" y="1366982"/>
            <a:ext cx="9818254" cy="2893291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rgbClr val="CC0099"/>
                </a:solidFill>
              </a:rPr>
              <a:t>Campaign </a:t>
            </a:r>
            <a:r>
              <a:rPr lang="en-US" sz="2300" b="1" dirty="0" smtClean="0">
                <a:solidFill>
                  <a:srgbClr val="CC0099"/>
                </a:solidFill>
              </a:rPr>
              <a:t>response rate is low (1.67%)</a:t>
            </a:r>
            <a:r>
              <a:rPr lang="en-US" sz="2300" dirty="0" smtClean="0">
                <a:solidFill>
                  <a:srgbClr val="CC0099"/>
                </a:solidFill>
              </a:rPr>
              <a:t>, indicating poor engagement or ineffective targeting.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rgbClr val="CC0099"/>
                </a:solidFill>
              </a:rPr>
              <a:t>Campaign </a:t>
            </a:r>
            <a:r>
              <a:rPr lang="en-US" sz="2300" b="1" dirty="0" smtClean="0">
                <a:solidFill>
                  <a:srgbClr val="CC0099"/>
                </a:solidFill>
              </a:rPr>
              <a:t>2 had the lowest participation (30 participants)</a:t>
            </a:r>
            <a:r>
              <a:rPr lang="en-US" sz="2300" dirty="0" smtClean="0">
                <a:solidFill>
                  <a:srgbClr val="CC0099"/>
                </a:solidFill>
              </a:rPr>
              <a:t>, making up only </a:t>
            </a:r>
            <a:r>
              <a:rPr lang="en-US" sz="2300" b="1" dirty="0" smtClean="0">
                <a:solidFill>
                  <a:srgbClr val="CC0099"/>
                </a:solidFill>
              </a:rPr>
              <a:t>17.96% of the highest campaign’s participants</a:t>
            </a:r>
            <a:r>
              <a:rPr lang="en-US" sz="2300" dirty="0" smtClean="0">
                <a:solidFill>
                  <a:srgbClr val="CC0099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rgbClr val="CC0099"/>
                </a:solidFill>
              </a:rPr>
              <a:t>Campaign participation does not necessarily translate into higher spending, suggesting that campaigns need better targeting and alignment with customer spending behavior.</a:t>
            </a:r>
            <a:endParaRPr lang="en-IN" sz="2300" dirty="0">
              <a:solidFill>
                <a:srgbClr val="CC009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980" y="4374516"/>
            <a:ext cx="5057873" cy="2209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09" y="4374516"/>
            <a:ext cx="4202545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2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382"/>
            <a:ext cx="10515600" cy="942109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solidFill>
                  <a:srgbClr val="CC0099"/>
                </a:solidFill>
              </a:rPr>
              <a:t>Factors Influencing Revenue</a:t>
            </a:r>
            <a:endParaRPr lang="en-IN" sz="2800" b="1" dirty="0">
              <a:solidFill>
                <a:srgbClr val="CC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2617066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r>
              <a:rPr lang="en-US" sz="2300" b="1" dirty="0" smtClean="0">
                <a:solidFill>
                  <a:srgbClr val="CC0099"/>
                </a:solidFill>
              </a:rPr>
              <a:t>Web traffic and non-web purchases</a:t>
            </a:r>
            <a:r>
              <a:rPr lang="en-US" sz="2300" dirty="0" smtClean="0">
                <a:solidFill>
                  <a:srgbClr val="CC0099"/>
                </a:solidFill>
              </a:rPr>
              <a:t> are key drivers of revenue—</a:t>
            </a:r>
            <a:r>
              <a:rPr lang="en-US" sz="2300" b="1" dirty="0" smtClean="0">
                <a:solidFill>
                  <a:srgbClr val="CC0099"/>
                </a:solidFill>
              </a:rPr>
              <a:t>higher web visits and more non-web purchases lead to increased revenue</a:t>
            </a:r>
            <a:r>
              <a:rPr lang="en-US" sz="2300" dirty="0" smtClean="0">
                <a:solidFill>
                  <a:srgbClr val="CC0099"/>
                </a:solidFill>
              </a:rPr>
              <a:t>.</a:t>
            </a:r>
          </a:p>
          <a:p>
            <a:r>
              <a:rPr lang="en-US" sz="2300" b="1" dirty="0" smtClean="0">
                <a:solidFill>
                  <a:srgbClr val="CC0099"/>
                </a:solidFill>
              </a:rPr>
              <a:t>Segment 1 and Segment 2 customers</a:t>
            </a:r>
            <a:r>
              <a:rPr lang="en-US" sz="2300" dirty="0" smtClean="0">
                <a:solidFill>
                  <a:srgbClr val="CC0099"/>
                </a:solidFill>
              </a:rPr>
              <a:t> generate the highest total revenue and have the largest customer base, making them the most valuable targets</a:t>
            </a:r>
            <a:r>
              <a:rPr lang="en-US" dirty="0" smtClean="0">
                <a:solidFill>
                  <a:srgbClr val="CC0099"/>
                </a:solidFill>
              </a:rPr>
              <a:t>.</a:t>
            </a:r>
          </a:p>
          <a:p>
            <a:r>
              <a:rPr lang="en-US" sz="2300" dirty="0" smtClean="0">
                <a:solidFill>
                  <a:srgbClr val="CC0099"/>
                </a:solidFill>
              </a:rPr>
              <a:t>While </a:t>
            </a:r>
            <a:r>
              <a:rPr lang="en-US" sz="2300" b="1" dirty="0" smtClean="0">
                <a:solidFill>
                  <a:srgbClr val="CC0099"/>
                </a:solidFill>
              </a:rPr>
              <a:t>Segment 5 has the highest revenue per customer</a:t>
            </a:r>
            <a:r>
              <a:rPr lang="en-US" sz="2300" dirty="0" smtClean="0">
                <a:solidFill>
                  <a:srgbClr val="CC0099"/>
                </a:solidFill>
              </a:rPr>
              <a:t>, its small population suggests that factors other than customer volume influence revenue generation</a:t>
            </a:r>
            <a:endParaRPr lang="en-IN" sz="2300" dirty="0">
              <a:solidFill>
                <a:srgbClr val="CC009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65" y="3808556"/>
            <a:ext cx="5610062" cy="294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792" y="3849680"/>
            <a:ext cx="4222299" cy="28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8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2800" dirty="0">
                <a:solidFill>
                  <a:srgbClr val="CC0099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RECOMMENDATIONS</a:t>
            </a:r>
            <a:endParaRPr lang="en-IN" sz="2800" dirty="0">
              <a:solidFill>
                <a:srgbClr val="CC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6993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r>
              <a:rPr lang="en-US" sz="2300" dirty="0" smtClean="0">
                <a:solidFill>
                  <a:srgbClr val="CC0099"/>
                </a:solidFill>
              </a:rPr>
              <a:t>Enhance Campaign Success by Targeting the Right Audience and Engaging Low-Participation Segments.</a:t>
            </a:r>
          </a:p>
          <a:p>
            <a:r>
              <a:rPr lang="en-US" sz="2300" dirty="0" smtClean="0">
                <a:solidFill>
                  <a:srgbClr val="CC0099"/>
                </a:solidFill>
              </a:rPr>
              <a:t>Maximize Revenue by Boosting Web Traffic, Non-Web Purchases, and Focusing on High-Value Segments.</a:t>
            </a:r>
          </a:p>
          <a:p>
            <a:r>
              <a:rPr lang="en-US" sz="2300" dirty="0" smtClean="0">
                <a:solidFill>
                  <a:srgbClr val="CC0099"/>
                </a:solidFill>
              </a:rPr>
              <a:t>Optimize Marketing Strategies to Align with High-Spending Customers and Address Spending-Revenue Imbalance.</a:t>
            </a:r>
            <a:endParaRPr lang="en-IN" sz="2300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1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0328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CC0099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APPENDIX</a:t>
            </a:r>
            <a:r>
              <a:rPr lang="en-US" altLang="en-US" sz="28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 - </a:t>
            </a:r>
            <a:r>
              <a:rPr lang="en-US" altLang="en-US" sz="2800" dirty="0">
                <a:solidFill>
                  <a:srgbClr val="CC0099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DATA SOURCES</a:t>
            </a:r>
            <a:endParaRPr lang="en-IN" sz="2800" dirty="0">
              <a:solidFill>
                <a:srgbClr val="CC0099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66982" y="2772344"/>
            <a:ext cx="9458036" cy="212365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14000"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0099"/>
                </a:solidFill>
                <a:effectLst/>
                <a:latin typeface="Arial" panose="020B0604020202020204" pitchFamily="34" charset="0"/>
              </a:rPr>
              <a:t>Primary Data Source: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CC0099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0099"/>
                </a:solidFill>
                <a:effectLst/>
                <a:latin typeface="Arial" panose="020B0604020202020204" pitchFamily="34" charset="0"/>
              </a:rPr>
              <a:t>  The dataset was obtained from an internship website, containing marketing campaign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rgbClr val="CC00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rgbClr val="CC0099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0099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CC0099"/>
                </a:solidFill>
                <a:effectLst/>
                <a:latin typeface="Arial" panose="020B0604020202020204" pitchFamily="34" charset="0"/>
              </a:rPr>
              <a:t>Excel format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009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0099"/>
                </a:solidFill>
                <a:effectLst/>
                <a:latin typeface="Arial" panose="020B0604020202020204" pitchFamily="34" charset="0"/>
              </a:rPr>
              <a:t>Dataset Content: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CC0099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0099"/>
                </a:solidFill>
                <a:effectLst/>
                <a:latin typeface="Arial" panose="020B0604020202020204" pitchFamily="34" charset="0"/>
              </a:rPr>
              <a:t>  Includes customer demographics, purchasing behavior, campaign participation, web visits,             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CC0099"/>
                </a:solidFill>
                <a:effectLst/>
                <a:latin typeface="Arial" panose="020B0604020202020204" pitchFamily="34" charset="0"/>
              </a:rPr>
              <a:t>  and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0099"/>
                </a:solidFill>
                <a:effectLst/>
                <a:latin typeface="Arial" panose="020B0604020202020204" pitchFamily="34" charset="0"/>
              </a:rPr>
              <a:t> total spending/revenue.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1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548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Lato Semibold</vt:lpstr>
      <vt:lpstr>Wingdings</vt:lpstr>
      <vt:lpstr>Office Theme</vt:lpstr>
      <vt:lpstr>Customer Personality Analysis</vt:lpstr>
      <vt:lpstr>AGENDA</vt:lpstr>
      <vt:lpstr>OBJECTIVE</vt:lpstr>
      <vt:lpstr>BACKGROUND</vt:lpstr>
      <vt:lpstr>Spending Behaviour &amp; Revenue Trends</vt:lpstr>
      <vt:lpstr>Campaign Performance &amp; Customer Engagement</vt:lpstr>
      <vt:lpstr>Factors Influencing Revenue</vt:lpstr>
      <vt:lpstr>RECOMMENDATIONS</vt:lpstr>
      <vt:lpstr>APPENDIX - DATA SOURCES</vt:lpstr>
      <vt:lpstr>APPENDIX - DATA METHODOLOGY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Personality Analysis</dc:title>
  <dc:creator>Microsoft account</dc:creator>
  <cp:lastModifiedBy>Microsoft account</cp:lastModifiedBy>
  <cp:revision>10</cp:revision>
  <dcterms:created xsi:type="dcterms:W3CDTF">2025-03-03T07:21:50Z</dcterms:created>
  <dcterms:modified xsi:type="dcterms:W3CDTF">2025-03-04T07:29:29Z</dcterms:modified>
</cp:coreProperties>
</file>