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56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80" r:id="rId5"/>
    <p:sldId id="258" r:id="rId6"/>
    <p:sldId id="284" r:id="rId7"/>
    <p:sldId id="279" r:id="rId8"/>
    <p:sldId id="260" r:id="rId9"/>
    <p:sldId id="285" r:id="rId10"/>
    <p:sldId id="270" r:id="rId11"/>
    <p:sldId id="261" r:id="rId12"/>
    <p:sldId id="283" r:id="rId13"/>
    <p:sldId id="262" r:id="rId14"/>
    <p:sldId id="272" r:id="rId15"/>
    <p:sldId id="264" r:id="rId16"/>
    <p:sldId id="263" r:id="rId17"/>
    <p:sldId id="273" r:id="rId18"/>
    <p:sldId id="265" r:id="rId19"/>
    <p:sldId id="282" r:id="rId20"/>
    <p:sldId id="266" r:id="rId21"/>
    <p:sldId id="276" r:id="rId22"/>
    <p:sldId id="277" r:id="rId23"/>
    <p:sldId id="289" r:id="rId24"/>
    <p:sldId id="290" r:id="rId25"/>
    <p:sldId id="286" r:id="rId26"/>
    <p:sldId id="291" r:id="rId27"/>
    <p:sldId id="275" r:id="rId28"/>
    <p:sldId id="268" r:id="rId29"/>
    <p:sldId id="269" r:id="rId30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6">
          <p15:clr>
            <a:srgbClr val="A4A3A4"/>
          </p15:clr>
        </p15:guide>
        <p15:guide id="2" orient="horz" pos="1567">
          <p15:clr>
            <a:srgbClr val="A4A3A4"/>
          </p15:clr>
        </p15:guide>
        <p15:guide id="3" orient="horz" pos="234">
          <p15:clr>
            <a:srgbClr val="A4A3A4"/>
          </p15:clr>
        </p15:guide>
        <p15:guide id="4" orient="horz" pos="658">
          <p15:clr>
            <a:srgbClr val="A4A3A4"/>
          </p15:clr>
        </p15:guide>
        <p15:guide id="5" orient="horz" pos="201">
          <p15:clr>
            <a:srgbClr val="A4A3A4"/>
          </p15:clr>
        </p15:guide>
        <p15:guide id="6" orient="horz" pos="1206">
          <p15:clr>
            <a:srgbClr val="A4A3A4"/>
          </p15:clr>
        </p15:guide>
        <p15:guide id="7" pos="4314">
          <p15:clr>
            <a:srgbClr val="A4A3A4"/>
          </p15:clr>
        </p15:guide>
        <p15:guide id="8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 autoAdjust="0"/>
    <p:restoredTop sz="94595"/>
  </p:normalViewPr>
  <p:slideViewPr>
    <p:cSldViewPr snapToGrid="0" snapToObjects="1">
      <p:cViewPr varScale="1">
        <p:scale>
          <a:sx n="157" d="100"/>
          <a:sy n="157" d="100"/>
        </p:scale>
        <p:origin x="176" y="208"/>
      </p:cViewPr>
      <p:guideLst>
        <p:guide orient="horz" pos="1106"/>
        <p:guide orient="horz" pos="1567"/>
        <p:guide orient="horz" pos="234"/>
        <p:guide orient="horz" pos="658"/>
        <p:guide orient="horz" pos="201"/>
        <p:guide orient="horz" pos="1206"/>
        <p:guide pos="431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A522-022A-DE42-AE0F-3F297654DEB1}" type="datetime1">
              <a:rPr lang="de-DE" smtClean="0"/>
              <a:t>30.10.19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674F-4B0E-DA42-8186-0A7D4E7C2CE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099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9775B-D8D0-A847-ABC6-465B2BAD3F7E}" type="datetime1">
              <a:rPr lang="de-DE" smtClean="0"/>
              <a:t>30.10.19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66EF-51AE-2C40-8C95-8EB2C49369B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46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98828" y="1539166"/>
            <a:ext cx="6687972" cy="13144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F34B-B211-4471-9ECE-C6B3EBA9C6AF}" type="datetime1">
              <a:rPr lang="de-DE" smtClean="0"/>
              <a:t>30.10.19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31121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F529-1D1A-4EFB-AC1F-191B890C76D6}" type="datetime1">
              <a:rPr lang="de-DE" smtClean="0"/>
              <a:t>30.10.19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126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998828" y="1551633"/>
            <a:ext cx="6687972" cy="269960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Textfeld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2477-FB1A-4642-AE33-D35BD028E2F0}" type="datetime1">
              <a:rPr lang="de-DE" smtClean="0"/>
              <a:t>30.10.19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76832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98828" y="1539167"/>
            <a:ext cx="6687972" cy="305545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5030-8AFA-4517-BF7E-14FFF2FD6958}" type="datetime1">
              <a:rPr lang="de-DE" smtClean="0"/>
              <a:t>30.10.19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53366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3D82-8894-47DE-83FE-EE777AA18FFB}" type="datetime1">
              <a:rPr lang="de-DE" smtClean="0"/>
              <a:t>30.10.19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998828" y="1190443"/>
            <a:ext cx="6687972" cy="43973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aseline="0"/>
            </a:lvl1pPr>
          </a:lstStyle>
          <a:p>
            <a:pPr lvl="0"/>
            <a:r>
              <a:rPr lang="de-DE" dirty="0"/>
              <a:t>Abschnittsüberschrift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98828" y="1700616"/>
            <a:ext cx="6687972" cy="27541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0" i="0" baseline="0"/>
            </a:lvl1pPr>
          </a:lstStyle>
          <a:p>
            <a:pPr lvl="0"/>
            <a:r>
              <a:rPr lang="de-DE" dirty="0"/>
              <a:t>Fließtext </a:t>
            </a:r>
          </a:p>
        </p:txBody>
      </p:sp>
    </p:spTree>
    <p:extLst>
      <p:ext uri="{BB962C8B-B14F-4D97-AF65-F5344CB8AC3E}">
        <p14:creationId xmlns:p14="http://schemas.microsoft.com/office/powerpoint/2010/main" val="78207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E801-7D09-475C-BB54-E3047BB6367B}" type="datetime1">
              <a:rPr lang="de-DE" smtClean="0"/>
              <a:t>30.10.19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8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E50E-7A24-4D9A-A8C3-0E1B204BEA9A}" type="datetime1">
              <a:rPr lang="de-DE" smtClean="0"/>
              <a:t>30.10.19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1998828" y="1539166"/>
            <a:ext cx="6687972" cy="13144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18608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D43D-B6E7-4996-8C53-C5C715EDEE5F}" type="datetime1">
              <a:rPr lang="de-DE" smtClean="0"/>
              <a:t>30.10.19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998828" y="1551633"/>
            <a:ext cx="6687972" cy="269960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Textfeld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18646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7770-08CA-4DE6-80D8-0B8E7ACE137A}" type="datetime1">
              <a:rPr lang="de-DE" smtClean="0"/>
              <a:t>30.10.19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998828" y="1539167"/>
            <a:ext cx="6687972" cy="305545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41222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69E6-B746-4803-A8C2-EFA05B02A404}" type="datetime1">
              <a:rPr lang="de-DE" smtClean="0"/>
              <a:t>30.10.19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979613" y="1199436"/>
            <a:ext cx="6707187" cy="4397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de-DE" dirty="0"/>
              <a:t>Abschnittsüberschrift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79613" y="1700616"/>
            <a:ext cx="6707187" cy="27541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 baseline="0"/>
            </a:lvl1pPr>
          </a:lstStyle>
          <a:p>
            <a:pPr lvl="0"/>
            <a:r>
              <a:rPr lang="de-DE" dirty="0"/>
              <a:t>Fließtext </a:t>
            </a:r>
          </a:p>
        </p:txBody>
      </p:sp>
    </p:spTree>
    <p:extLst>
      <p:ext uri="{BB962C8B-B14F-4D97-AF65-F5344CB8AC3E}">
        <p14:creationId xmlns:p14="http://schemas.microsoft.com/office/powerpoint/2010/main" val="8659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998828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ACD8881-04A8-4406-930B-807BC2204D2B}" type="datetime1">
              <a:rPr lang="de-DE" smtClean="0"/>
              <a:t>30.10.19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189397"/>
            <a:ext cx="1752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0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4" r:id="rId4"/>
    <p:sldLayoutId id="2147483661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4000" indent="-234000" algn="l" defTabSz="457200" rtl="0" eaLnBrk="1" latinLnBrk="0" hangingPunct="1">
        <a:spcBef>
          <a:spcPts val="1200"/>
        </a:spcBef>
        <a:buClrTx/>
        <a:buSzPct val="100000"/>
        <a:buFont typeface="Wingdings" charset="2"/>
        <a:buChar char="§"/>
        <a:defRPr lang="de-DE" sz="2400" b="1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0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kern="1200" baseline="0" dirty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998828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FDF7DE5-76F0-457B-B910-90122F37E7B3}" type="datetime1">
              <a:rPr lang="de-DE" smtClean="0"/>
              <a:t>30.10.19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190592"/>
            <a:ext cx="1752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9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58" r:id="rId3"/>
    <p:sldLayoutId id="2147483659" r:id="rId4"/>
    <p:sldLayoutId id="2147483660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4000" indent="-234000" algn="l" defTabSz="457200" rtl="0" eaLnBrk="1" latinLnBrk="0" hangingPunct="1">
        <a:spcBef>
          <a:spcPts val="1200"/>
        </a:spcBef>
        <a:buClrTx/>
        <a:buSzPct val="100000"/>
        <a:buFont typeface="Wingdings" charset="2"/>
        <a:buChar char="§"/>
        <a:defRPr lang="de-DE" sz="2400" b="1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0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kern="1200" baseline="0" dirty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inforcement_learn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1998828" y="1946419"/>
            <a:ext cx="6687972" cy="2511124"/>
          </a:xfrm>
        </p:spPr>
        <p:txBody>
          <a:bodyPr>
            <a:normAutofit/>
          </a:bodyPr>
          <a:lstStyle/>
          <a:p>
            <a:endParaRPr lang="de-DE" dirty="0"/>
          </a:p>
          <a:p>
            <a:endParaRPr lang="de-DE" sz="20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By:</a:t>
            </a:r>
          </a:p>
          <a:p>
            <a:r>
              <a:rPr lang="de-DE" sz="1600" dirty="0">
                <a:solidFill>
                  <a:schemeClr val="tx1"/>
                </a:solidFill>
              </a:rPr>
              <a:t>Chaitra Nayak</a:t>
            </a:r>
          </a:p>
          <a:p>
            <a:r>
              <a:rPr lang="de-DE" sz="1600" dirty="0">
                <a:solidFill>
                  <a:schemeClr val="tx1"/>
                </a:solidFill>
              </a:rPr>
              <a:t>Supervisor: Fatemeh Azimi</a:t>
            </a:r>
          </a:p>
          <a:p>
            <a:r>
              <a:rPr lang="en-IN" sz="1600" dirty="0">
                <a:solidFill>
                  <a:schemeClr val="tx1"/>
                </a:solidFill>
              </a:rPr>
              <a:t>Smart Data and Knowledge Services</a:t>
            </a:r>
            <a:endParaRPr lang="de-DE" sz="160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Convolutional Networks with Adaptive Inference Graphs using Reinforcement Learning</a:t>
            </a:r>
            <a:br>
              <a:rPr lang="de-DE" dirty="0"/>
            </a:br>
            <a:br>
              <a:rPr lang="en-IN" dirty="0"/>
            </a:br>
            <a:endParaRPr lang="de-D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D8CC8F-1E32-4CAF-BD85-8346D9186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3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rc 49">
            <a:extLst>
              <a:ext uri="{FF2B5EF4-FFF2-40B4-BE49-F238E27FC236}">
                <a16:creationId xmlns:a16="http://schemas.microsoft.com/office/drawing/2014/main" id="{CF232D87-53DE-BD48-981C-2713D5A2FA06}"/>
              </a:ext>
            </a:extLst>
          </p:cNvPr>
          <p:cNvSpPr/>
          <p:nvPr/>
        </p:nvSpPr>
        <p:spPr>
          <a:xfrm rot="9276619" flipH="1">
            <a:off x="3416563" y="1626611"/>
            <a:ext cx="778487" cy="713249"/>
          </a:xfrm>
          <a:prstGeom prst="arc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C5EF6C11-0E40-B54B-B094-D589FBC6F56A}"/>
              </a:ext>
            </a:extLst>
          </p:cNvPr>
          <p:cNvSpPr/>
          <p:nvPr/>
        </p:nvSpPr>
        <p:spPr>
          <a:xfrm>
            <a:off x="798421" y="1697146"/>
            <a:ext cx="1812616" cy="13048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085CC3-6456-D346-936B-AEBCA9BF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5DB620-9839-9842-BE68-01CEC347F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Architectural </a:t>
            </a:r>
            <a:r>
              <a:rPr lang="de-DE" dirty="0" err="1"/>
              <a:t>Overviews</a:t>
            </a:r>
            <a:endParaRPr lang="de-D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D1FEB9-F7DD-1540-BD9F-400F42049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340C3F-BC00-F24E-A6F3-06E395D97BC8}"/>
              </a:ext>
            </a:extLst>
          </p:cNvPr>
          <p:cNvSpPr/>
          <p:nvPr/>
        </p:nvSpPr>
        <p:spPr>
          <a:xfrm>
            <a:off x="1097828" y="1617779"/>
            <a:ext cx="453152" cy="285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de-DE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FB0230-6834-FE4A-A684-9B0C553525DC}"/>
              </a:ext>
            </a:extLst>
          </p:cNvPr>
          <p:cNvSpPr/>
          <p:nvPr/>
        </p:nvSpPr>
        <p:spPr>
          <a:xfrm>
            <a:off x="1816671" y="1605673"/>
            <a:ext cx="453152" cy="285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</a:t>
            </a:r>
            <a:r>
              <a:rPr lang="de-DE" sz="1400" baseline="-25000" dirty="0">
                <a:solidFill>
                  <a:schemeClr val="tx1"/>
                </a:solidFill>
              </a:rPr>
              <a:t>2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E4B5FC-FD43-CF41-B568-EAE3889249DF}"/>
              </a:ext>
            </a:extLst>
          </p:cNvPr>
          <p:cNvSpPr txBox="1"/>
          <p:nvPr/>
        </p:nvSpPr>
        <p:spPr>
          <a:xfrm>
            <a:off x="755539" y="3667640"/>
            <a:ext cx="7809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Figures: General architecture for the implementation.</a:t>
            </a:r>
          </a:p>
          <a:p>
            <a:pPr algn="ctr"/>
            <a:r>
              <a:rPr lang="de-DE" sz="1600" dirty="0"/>
              <a:t>(Top L-R): Structures for feed forward CNN, ResNet and Adanet with gating unit. </a:t>
            </a:r>
          </a:p>
          <a:p>
            <a:pPr algn="ctr"/>
            <a:r>
              <a:rPr lang="de-DE" sz="1600" dirty="0"/>
              <a:t>Gating unit determines whether the layer needs to be executed for the current input image.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3059211-E3CC-7342-BAB4-D59103D39386}"/>
              </a:ext>
            </a:extLst>
          </p:cNvPr>
          <p:cNvSpPr/>
          <p:nvPr/>
        </p:nvSpPr>
        <p:spPr>
          <a:xfrm>
            <a:off x="3031825" y="1690341"/>
            <a:ext cx="2540891" cy="14460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CBF0B1C-9FFC-A141-AC17-943882BA3982}"/>
              </a:ext>
            </a:extLst>
          </p:cNvPr>
          <p:cNvSpPr/>
          <p:nvPr/>
        </p:nvSpPr>
        <p:spPr>
          <a:xfrm rot="16200000" flipH="1">
            <a:off x="2999081" y="1533787"/>
            <a:ext cx="978152" cy="543743"/>
          </a:xfrm>
          <a:prstGeom prst="arc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3C057C-7898-CF47-AC92-0F489EFF63B4}"/>
              </a:ext>
            </a:extLst>
          </p:cNvPr>
          <p:cNvSpPr/>
          <p:nvPr/>
        </p:nvSpPr>
        <p:spPr>
          <a:xfrm>
            <a:off x="3499814" y="2090580"/>
            <a:ext cx="453152" cy="285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de-DE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64B310-5970-8942-A8EB-5DFF17C0135E}"/>
              </a:ext>
            </a:extLst>
          </p:cNvPr>
          <p:cNvSpPr/>
          <p:nvPr/>
        </p:nvSpPr>
        <p:spPr>
          <a:xfrm>
            <a:off x="4506232" y="2090580"/>
            <a:ext cx="453152" cy="285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</a:t>
            </a:r>
            <a:r>
              <a:rPr lang="de-DE" sz="1400" baseline="-25000" dirty="0">
                <a:solidFill>
                  <a:schemeClr val="tx1"/>
                </a:solidFill>
              </a:rPr>
              <a:t>2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6DEC0A-95D3-8D43-A3FB-E24B692802AA}"/>
              </a:ext>
            </a:extLst>
          </p:cNvPr>
          <p:cNvSpPr/>
          <p:nvPr/>
        </p:nvSpPr>
        <p:spPr>
          <a:xfrm>
            <a:off x="4025795" y="1683019"/>
            <a:ext cx="169932" cy="14460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815966-66D9-BA41-8896-3777F887289D}"/>
              </a:ext>
            </a:extLst>
          </p:cNvPr>
          <p:cNvCxnSpPr>
            <a:stCxn id="38" idx="0"/>
            <a:endCxn id="38" idx="4"/>
          </p:cNvCxnSpPr>
          <p:nvPr/>
        </p:nvCxnSpPr>
        <p:spPr>
          <a:xfrm>
            <a:off x="4110761" y="1683019"/>
            <a:ext cx="0" cy="1446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2D84A88-2031-114A-800D-1AE14859BD41}"/>
              </a:ext>
            </a:extLst>
          </p:cNvPr>
          <p:cNvCxnSpPr>
            <a:stCxn id="38" idx="2"/>
            <a:endCxn id="38" idx="6"/>
          </p:cNvCxnSpPr>
          <p:nvPr/>
        </p:nvCxnSpPr>
        <p:spPr>
          <a:xfrm>
            <a:off x="4025795" y="1755323"/>
            <a:ext cx="16993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9C0BD00-72CF-C546-9CF5-0B3B87390FC2}"/>
              </a:ext>
            </a:extLst>
          </p:cNvPr>
          <p:cNvSpPr/>
          <p:nvPr/>
        </p:nvSpPr>
        <p:spPr>
          <a:xfrm>
            <a:off x="5100995" y="1697663"/>
            <a:ext cx="169932" cy="14460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D733EC-9177-1F45-A26E-26BF569DB195}"/>
              </a:ext>
            </a:extLst>
          </p:cNvPr>
          <p:cNvCxnSpPr>
            <a:stCxn id="43" idx="0"/>
            <a:endCxn id="43" idx="4"/>
          </p:cNvCxnSpPr>
          <p:nvPr/>
        </p:nvCxnSpPr>
        <p:spPr>
          <a:xfrm>
            <a:off x="5185961" y="1697663"/>
            <a:ext cx="0" cy="1446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1C5FDD-269A-3A41-BC41-CA4FAB78B47B}"/>
              </a:ext>
            </a:extLst>
          </p:cNvPr>
          <p:cNvCxnSpPr>
            <a:stCxn id="43" idx="2"/>
            <a:endCxn id="43" idx="6"/>
          </p:cNvCxnSpPr>
          <p:nvPr/>
        </p:nvCxnSpPr>
        <p:spPr>
          <a:xfrm>
            <a:off x="5100995" y="1769967"/>
            <a:ext cx="16993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Arc 48">
            <a:extLst>
              <a:ext uri="{FF2B5EF4-FFF2-40B4-BE49-F238E27FC236}">
                <a16:creationId xmlns:a16="http://schemas.microsoft.com/office/drawing/2014/main" id="{AC0AB3F8-B537-0B4F-8CC7-1BEB9E572E4F}"/>
              </a:ext>
            </a:extLst>
          </p:cNvPr>
          <p:cNvSpPr/>
          <p:nvPr/>
        </p:nvSpPr>
        <p:spPr>
          <a:xfrm rot="9276619" flipH="1">
            <a:off x="4434446" y="1749374"/>
            <a:ext cx="800774" cy="579239"/>
          </a:xfrm>
          <a:prstGeom prst="arc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7D70B46D-4156-EE4D-850E-57989F5B28C9}"/>
              </a:ext>
            </a:extLst>
          </p:cNvPr>
          <p:cNvSpPr/>
          <p:nvPr/>
        </p:nvSpPr>
        <p:spPr>
          <a:xfrm rot="16200000" flipH="1">
            <a:off x="4026402" y="1533786"/>
            <a:ext cx="978152" cy="543743"/>
          </a:xfrm>
          <a:prstGeom prst="arc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AB9A859D-7BD8-2943-89FF-3D5F6822C752}"/>
              </a:ext>
            </a:extLst>
          </p:cNvPr>
          <p:cNvSpPr/>
          <p:nvPr/>
        </p:nvSpPr>
        <p:spPr>
          <a:xfrm>
            <a:off x="6056294" y="1690339"/>
            <a:ext cx="2630508" cy="14460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5ACA2A-C0C7-D440-99E0-344158448360}"/>
              </a:ext>
            </a:extLst>
          </p:cNvPr>
          <p:cNvSpPr/>
          <p:nvPr/>
        </p:nvSpPr>
        <p:spPr>
          <a:xfrm>
            <a:off x="6613899" y="2090578"/>
            <a:ext cx="453152" cy="285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de-DE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3ED96CC-72BF-7448-A8F2-08099074765A}"/>
              </a:ext>
            </a:extLst>
          </p:cNvPr>
          <p:cNvSpPr/>
          <p:nvPr/>
        </p:nvSpPr>
        <p:spPr>
          <a:xfrm>
            <a:off x="7624487" y="2134457"/>
            <a:ext cx="453152" cy="285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</a:t>
            </a:r>
            <a:r>
              <a:rPr lang="de-DE" sz="1400" baseline="-25000" dirty="0">
                <a:solidFill>
                  <a:schemeClr val="tx1"/>
                </a:solidFill>
              </a:rPr>
              <a:t>2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E64C2C-AE8E-F844-9430-4B6CE7B8779D}"/>
              </a:ext>
            </a:extLst>
          </p:cNvPr>
          <p:cNvSpPr/>
          <p:nvPr/>
        </p:nvSpPr>
        <p:spPr>
          <a:xfrm>
            <a:off x="7139880" y="1683017"/>
            <a:ext cx="169932" cy="14460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E2F37DE-7724-D148-BA9A-9D67021D5E23}"/>
              </a:ext>
            </a:extLst>
          </p:cNvPr>
          <p:cNvCxnSpPr>
            <a:stCxn id="56" idx="0"/>
            <a:endCxn id="56" idx="4"/>
          </p:cNvCxnSpPr>
          <p:nvPr/>
        </p:nvCxnSpPr>
        <p:spPr>
          <a:xfrm>
            <a:off x="7224846" y="1683017"/>
            <a:ext cx="0" cy="1446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FE1A984-3CFB-384F-A8EE-B87FEEEC1BE6}"/>
              </a:ext>
            </a:extLst>
          </p:cNvPr>
          <p:cNvCxnSpPr>
            <a:stCxn id="56" idx="2"/>
            <a:endCxn id="56" idx="6"/>
          </p:cNvCxnSpPr>
          <p:nvPr/>
        </p:nvCxnSpPr>
        <p:spPr>
          <a:xfrm>
            <a:off x="7139880" y="1755321"/>
            <a:ext cx="16993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B5984D-39BD-EF45-AD08-5E8A64F159D1}"/>
              </a:ext>
            </a:extLst>
          </p:cNvPr>
          <p:cNvSpPr/>
          <p:nvPr/>
        </p:nvSpPr>
        <p:spPr>
          <a:xfrm>
            <a:off x="8215080" y="1697661"/>
            <a:ext cx="169932" cy="14460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99892E-EA73-A141-8941-CC257ACA256F}"/>
              </a:ext>
            </a:extLst>
          </p:cNvPr>
          <p:cNvCxnSpPr>
            <a:stCxn id="59" idx="0"/>
            <a:endCxn id="59" idx="4"/>
          </p:cNvCxnSpPr>
          <p:nvPr/>
        </p:nvCxnSpPr>
        <p:spPr>
          <a:xfrm>
            <a:off x="8300046" y="1697661"/>
            <a:ext cx="0" cy="1446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Arc 60">
            <a:extLst>
              <a:ext uri="{FF2B5EF4-FFF2-40B4-BE49-F238E27FC236}">
                <a16:creationId xmlns:a16="http://schemas.microsoft.com/office/drawing/2014/main" id="{F648052E-67A0-5643-9F92-EE72DE2705DD}"/>
              </a:ext>
            </a:extLst>
          </p:cNvPr>
          <p:cNvSpPr/>
          <p:nvPr/>
        </p:nvSpPr>
        <p:spPr>
          <a:xfrm rot="9276619" flipH="1">
            <a:off x="6530648" y="1626609"/>
            <a:ext cx="778487" cy="713249"/>
          </a:xfrm>
          <a:prstGeom prst="arc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D7ABE-507E-3842-B421-4FF8A392A9AE}"/>
              </a:ext>
            </a:extLst>
          </p:cNvPr>
          <p:cNvCxnSpPr>
            <a:stCxn id="59" idx="2"/>
            <a:endCxn id="59" idx="6"/>
          </p:cNvCxnSpPr>
          <p:nvPr/>
        </p:nvCxnSpPr>
        <p:spPr>
          <a:xfrm>
            <a:off x="8215080" y="1769965"/>
            <a:ext cx="16993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4EC80300-D79C-3148-B231-572E1E54EFA6}"/>
              </a:ext>
            </a:extLst>
          </p:cNvPr>
          <p:cNvSpPr/>
          <p:nvPr/>
        </p:nvSpPr>
        <p:spPr>
          <a:xfrm rot="9276619" flipH="1">
            <a:off x="7548531" y="1749372"/>
            <a:ext cx="800774" cy="579239"/>
          </a:xfrm>
          <a:prstGeom prst="arc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F4FF7AFB-0696-E744-A007-2537B46A082D}"/>
              </a:ext>
            </a:extLst>
          </p:cNvPr>
          <p:cNvSpPr/>
          <p:nvPr/>
        </p:nvSpPr>
        <p:spPr>
          <a:xfrm rot="16200000" flipH="1">
            <a:off x="5949416" y="1602367"/>
            <a:ext cx="978154" cy="406582"/>
          </a:xfrm>
          <a:prstGeom prst="arc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50DDC8A-7056-744E-A353-704CE7A7CFF8}"/>
              </a:ext>
            </a:extLst>
          </p:cNvPr>
          <p:cNvSpPr/>
          <p:nvPr/>
        </p:nvSpPr>
        <p:spPr>
          <a:xfrm rot="339258">
            <a:off x="6405280" y="2279197"/>
            <a:ext cx="45719" cy="457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5B1F1A2-F1D2-6942-839A-17509EE78C36}"/>
              </a:ext>
            </a:extLst>
          </p:cNvPr>
          <p:cNvSpPr/>
          <p:nvPr/>
        </p:nvSpPr>
        <p:spPr>
          <a:xfrm rot="339258">
            <a:off x="6485659" y="2291801"/>
            <a:ext cx="45719" cy="457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C871627-104E-3A4D-8455-8D2400159A53}"/>
              </a:ext>
            </a:extLst>
          </p:cNvPr>
          <p:cNvCxnSpPr>
            <a:cxnSpLocks/>
          </p:cNvCxnSpPr>
          <p:nvPr/>
        </p:nvCxnSpPr>
        <p:spPr>
          <a:xfrm flipV="1">
            <a:off x="6430392" y="2217237"/>
            <a:ext cx="78126" cy="6664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EB2C676-8C11-4D4D-9E32-14109D61A99B}"/>
              </a:ext>
            </a:extLst>
          </p:cNvPr>
          <p:cNvCxnSpPr>
            <a:cxnSpLocks/>
          </p:cNvCxnSpPr>
          <p:nvPr/>
        </p:nvCxnSpPr>
        <p:spPr>
          <a:xfrm flipV="1">
            <a:off x="6517960" y="2310896"/>
            <a:ext cx="108264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Arc 78">
            <a:extLst>
              <a:ext uri="{FF2B5EF4-FFF2-40B4-BE49-F238E27FC236}">
                <a16:creationId xmlns:a16="http://schemas.microsoft.com/office/drawing/2014/main" id="{A21A2C7D-1247-8746-9B8E-ACFECB173C7C}"/>
              </a:ext>
            </a:extLst>
          </p:cNvPr>
          <p:cNvSpPr/>
          <p:nvPr/>
        </p:nvSpPr>
        <p:spPr>
          <a:xfrm rot="16200000" flipH="1">
            <a:off x="6989809" y="1701704"/>
            <a:ext cx="938496" cy="212181"/>
          </a:xfrm>
          <a:prstGeom prst="arc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9EADC9F9-F93D-2445-9051-DEA3E3556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575" y="2224884"/>
            <a:ext cx="152400" cy="1397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F99F6080-5958-5147-8E5E-1F625D42C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312" y="2233164"/>
            <a:ext cx="152400" cy="139700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47E10E6-5644-C848-BC86-555A959AD633}"/>
              </a:ext>
            </a:extLst>
          </p:cNvPr>
          <p:cNvCxnSpPr>
            <a:cxnSpLocks/>
          </p:cNvCxnSpPr>
          <p:nvPr/>
        </p:nvCxnSpPr>
        <p:spPr>
          <a:xfrm flipV="1">
            <a:off x="7461846" y="2192142"/>
            <a:ext cx="76200" cy="654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7899E72-C988-6F4A-99E9-C9B07662D326}"/>
              </a:ext>
            </a:extLst>
          </p:cNvPr>
          <p:cNvCxnSpPr>
            <a:cxnSpLocks/>
          </p:cNvCxnSpPr>
          <p:nvPr/>
        </p:nvCxnSpPr>
        <p:spPr>
          <a:xfrm flipH="1">
            <a:off x="7565148" y="2277043"/>
            <a:ext cx="7080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073DF777-0AAB-9347-9527-D110817E7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828" y="2854329"/>
            <a:ext cx="1159086" cy="28517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AC2F5C9-AC74-244A-BB47-98210EC3FB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8342" y="2848767"/>
            <a:ext cx="1654769" cy="300867"/>
          </a:xfrm>
          <a:prstGeom prst="rect">
            <a:avLst/>
          </a:prstGeom>
        </p:spPr>
      </p:pic>
      <p:pic>
        <p:nvPicPr>
          <p:cNvPr id="48" name="Picture 47" descr="A picture containing object&#10;&#10;Description automatically generated">
            <a:extLst>
              <a:ext uri="{FF2B5EF4-FFF2-40B4-BE49-F238E27FC236}">
                <a16:creationId xmlns:a16="http://schemas.microsoft.com/office/drawing/2014/main" id="{CE510807-92E8-4C45-A421-52BFF602A0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6855" y="2842646"/>
            <a:ext cx="2725440" cy="65856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C829C3B-13D8-FB42-B6CF-7C964BD3757F}"/>
              </a:ext>
            </a:extLst>
          </p:cNvPr>
          <p:cNvSpPr txBox="1"/>
          <p:nvPr/>
        </p:nvSpPr>
        <p:spPr>
          <a:xfrm>
            <a:off x="0" y="4758779"/>
            <a:ext cx="888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Ref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Veit, A., &amp;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Belongie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, S. (2018). Convolutional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networks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 with adaptive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inference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graphs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. In </a:t>
            </a:r>
            <a:r>
              <a:rPr lang="de-DE" sz="1000" i="1" dirty="0" err="1">
                <a:solidFill>
                  <a:schemeClr val="bg1">
                    <a:lumMod val="50000"/>
                  </a:schemeClr>
                </a:solidFill>
              </a:rPr>
              <a:t>Proceedings</a:t>
            </a:r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 of the European Conference on Computer Vision (ECCV)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 (pp. 3-18)</a:t>
            </a:r>
          </a:p>
          <a:p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0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D212B-2DAE-C04C-83DE-587EF54F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0E6D23-B4D2-3144-8D6F-613AEA12E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8828" y="527062"/>
            <a:ext cx="6687972" cy="853210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ResNet </a:t>
            </a:r>
            <a:r>
              <a:rPr lang="de-DE" sz="1800" dirty="0" err="1">
                <a:solidFill>
                  <a:schemeClr val="tx1"/>
                </a:solidFill>
              </a:rPr>
              <a:t>Architectures</a:t>
            </a:r>
            <a:r>
              <a:rPr lang="de-DE" sz="1800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F196D1-9B9B-0E43-82FB-3C73FC7A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14" y="1626199"/>
            <a:ext cx="3518694" cy="14178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13EEEE-BDDD-8D46-8B5B-7DE3342B75C9}"/>
              </a:ext>
            </a:extLst>
          </p:cNvPr>
          <p:cNvSpPr/>
          <p:nvPr/>
        </p:nvSpPr>
        <p:spPr>
          <a:xfrm>
            <a:off x="523147" y="4199732"/>
            <a:ext cx="77871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Table: General structure of a ResNet.  </a:t>
            </a:r>
          </a:p>
          <a:p>
            <a:pPr algn="ctr"/>
            <a:r>
              <a:rPr lang="de-DE" sz="1400" dirty="0"/>
              <a:t>Figure1 (R): </a:t>
            </a:r>
            <a:r>
              <a:rPr lang="de-DE" sz="1400" dirty="0" err="1"/>
              <a:t>Each</a:t>
            </a:r>
            <a:r>
              <a:rPr lang="de-DE" sz="1400" dirty="0"/>
              <a:t> Residual block is </a:t>
            </a:r>
            <a:r>
              <a:rPr lang="de-DE" sz="1400" dirty="0" err="1"/>
              <a:t>either</a:t>
            </a:r>
            <a:r>
              <a:rPr lang="de-DE" sz="1400" dirty="0"/>
              <a:t> 2 layer </a:t>
            </a:r>
            <a:r>
              <a:rPr lang="de-DE" sz="1400" dirty="0" err="1"/>
              <a:t>deep</a:t>
            </a:r>
            <a:r>
              <a:rPr lang="de-DE" sz="1400" dirty="0"/>
              <a:t> or 3 layer </a:t>
            </a:r>
            <a:r>
              <a:rPr lang="de-DE" sz="1400" dirty="0" err="1"/>
              <a:t>deep</a:t>
            </a:r>
            <a:r>
              <a:rPr lang="de-DE" sz="1400" dirty="0"/>
              <a:t>.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C13D611-598A-7045-A398-E90D37E4E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88578"/>
              </p:ext>
            </p:extLst>
          </p:nvPr>
        </p:nvGraphicFramePr>
        <p:xfrm>
          <a:off x="457200" y="1296836"/>
          <a:ext cx="462772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999">
                  <a:extLst>
                    <a:ext uri="{9D8B030D-6E8A-4147-A177-3AD203B41FA5}">
                      <a16:colId xmlns:a16="http://schemas.microsoft.com/office/drawing/2014/main" val="3070213529"/>
                    </a:ext>
                  </a:extLst>
                </a:gridCol>
                <a:gridCol w="2033722">
                  <a:extLst>
                    <a:ext uri="{9D8B030D-6E8A-4147-A177-3AD203B41FA5}">
                      <a16:colId xmlns:a16="http://schemas.microsoft.com/office/drawing/2014/main" val="898451426"/>
                    </a:ext>
                  </a:extLst>
                </a:gridCol>
                <a:gridCol w="1296999">
                  <a:extLst>
                    <a:ext uri="{9D8B030D-6E8A-4147-A177-3AD203B41FA5}">
                      <a16:colId xmlns:a16="http://schemas.microsoft.com/office/drawing/2014/main" val="2708364168"/>
                    </a:ext>
                  </a:extLst>
                </a:gridCol>
              </a:tblGrid>
              <a:tr h="1179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Layer name 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50-layer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110-layer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3068362"/>
                  </a:ext>
                </a:extLst>
              </a:tr>
              <a:tr h="3539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Conv1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7x7, 64, stride 2</a:t>
                      </a:r>
                      <a:endParaRPr lang="de-DE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3x3 max pool, stride 2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3x3, 16, stride 1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2272161"/>
                  </a:ext>
                </a:extLst>
              </a:tr>
              <a:tr h="4719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Conv2_x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1x1, 64 </a:t>
                      </a:r>
                      <a:endParaRPr lang="de-DE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797560" algn="l"/>
                        </a:tabLst>
                      </a:pPr>
                      <a:r>
                        <a:rPr lang="en-US" sz="1200" dirty="0">
                          <a:effectLst/>
                        </a:rPr>
                        <a:t>3x3, 64       x 3</a:t>
                      </a:r>
                      <a:endParaRPr lang="de-DE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1x1, 256 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3x3, 16 </a:t>
                      </a:r>
                      <a:endParaRPr lang="de-DE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797560" algn="l"/>
                        </a:tabLst>
                      </a:pPr>
                      <a:r>
                        <a:rPr lang="en-US" sz="1200" dirty="0">
                          <a:effectLst/>
                        </a:rPr>
                        <a:t>3x3, 16       x 18</a:t>
                      </a:r>
                      <a:endParaRPr lang="de-DE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0038680"/>
                  </a:ext>
                </a:extLst>
              </a:tr>
              <a:tr h="4719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Conv3_x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1x1, 128 </a:t>
                      </a:r>
                      <a:endParaRPr lang="de-DE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797560" algn="l"/>
                        </a:tabLst>
                      </a:pPr>
                      <a:r>
                        <a:rPr lang="en-US" sz="1200">
                          <a:effectLst/>
                        </a:rPr>
                        <a:t>3x3, 128     x 4</a:t>
                      </a:r>
                      <a:endParaRPr lang="de-DE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1x1, 512 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3x3, 32 </a:t>
                      </a:r>
                      <a:endParaRPr lang="de-DE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797560" algn="l"/>
                        </a:tabLst>
                      </a:pPr>
                      <a:r>
                        <a:rPr lang="en-US" sz="1200">
                          <a:effectLst/>
                        </a:rPr>
                        <a:t>3x3, 32       x 18</a:t>
                      </a:r>
                      <a:endParaRPr lang="de-DE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442571"/>
                  </a:ext>
                </a:extLst>
              </a:tr>
              <a:tr h="4719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Conv4_x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1x1, 256 </a:t>
                      </a:r>
                      <a:endParaRPr lang="de-DE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797560" algn="l"/>
                        </a:tabLst>
                      </a:pPr>
                      <a:r>
                        <a:rPr lang="en-US" sz="1200">
                          <a:effectLst/>
                        </a:rPr>
                        <a:t>3x3, 256     x 6</a:t>
                      </a:r>
                      <a:endParaRPr lang="de-DE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1x1, 1024 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3x3, 64 </a:t>
                      </a:r>
                      <a:endParaRPr lang="de-DE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797560" algn="l"/>
                        </a:tabLst>
                      </a:pPr>
                      <a:r>
                        <a:rPr lang="en-US" sz="1200">
                          <a:effectLst/>
                        </a:rPr>
                        <a:t>3x3, 64       x 18</a:t>
                      </a:r>
                      <a:endParaRPr lang="de-DE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306977"/>
                  </a:ext>
                </a:extLst>
              </a:tr>
              <a:tr h="3539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Conv5_x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1x1, 512 </a:t>
                      </a:r>
                      <a:endParaRPr lang="de-DE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797560" algn="l"/>
                        </a:tabLst>
                      </a:pPr>
                      <a:r>
                        <a:rPr lang="en-US" sz="1200">
                          <a:effectLst/>
                        </a:rPr>
                        <a:t>3x3, 512     x 3</a:t>
                      </a:r>
                      <a:endParaRPr lang="de-DE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1x1, 2048 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6625639"/>
                  </a:ext>
                </a:extLst>
              </a:tr>
            </a:tbl>
          </a:graphicData>
        </a:graphic>
      </p:graphicFrame>
      <p:sp>
        <p:nvSpPr>
          <p:cNvPr id="26" name="Left Bracket 25">
            <a:extLst>
              <a:ext uri="{FF2B5EF4-FFF2-40B4-BE49-F238E27FC236}">
                <a16:creationId xmlns:a16="http://schemas.microsoft.com/office/drawing/2014/main" id="{C8B99C16-1BDE-F649-847E-861C01ED8256}"/>
              </a:ext>
            </a:extLst>
          </p:cNvPr>
          <p:cNvSpPr/>
          <p:nvPr/>
        </p:nvSpPr>
        <p:spPr>
          <a:xfrm>
            <a:off x="1778363" y="1906900"/>
            <a:ext cx="50437" cy="39814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927B4F46-EC1E-8F4E-8F3E-DDF1D22AA079}"/>
              </a:ext>
            </a:extLst>
          </p:cNvPr>
          <p:cNvSpPr/>
          <p:nvPr/>
        </p:nvSpPr>
        <p:spPr>
          <a:xfrm>
            <a:off x="2375694" y="1889773"/>
            <a:ext cx="50437" cy="41527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0" name="Right Bracket 39">
            <a:extLst>
              <a:ext uri="{FF2B5EF4-FFF2-40B4-BE49-F238E27FC236}">
                <a16:creationId xmlns:a16="http://schemas.microsoft.com/office/drawing/2014/main" id="{82BF5182-EF37-274E-A2AA-00C995EFF5BD}"/>
              </a:ext>
            </a:extLst>
          </p:cNvPr>
          <p:cNvSpPr/>
          <p:nvPr/>
        </p:nvSpPr>
        <p:spPr>
          <a:xfrm>
            <a:off x="2366961" y="2460799"/>
            <a:ext cx="50437" cy="41527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1" name="Right Bracket 40">
            <a:extLst>
              <a:ext uri="{FF2B5EF4-FFF2-40B4-BE49-F238E27FC236}">
                <a16:creationId xmlns:a16="http://schemas.microsoft.com/office/drawing/2014/main" id="{D5CF0950-6CB8-1843-840E-C71A09A93E61}"/>
              </a:ext>
            </a:extLst>
          </p:cNvPr>
          <p:cNvSpPr/>
          <p:nvPr/>
        </p:nvSpPr>
        <p:spPr>
          <a:xfrm>
            <a:off x="2426131" y="3010989"/>
            <a:ext cx="50437" cy="41527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2" name="Right Bracket 41">
            <a:extLst>
              <a:ext uri="{FF2B5EF4-FFF2-40B4-BE49-F238E27FC236}">
                <a16:creationId xmlns:a16="http://schemas.microsoft.com/office/drawing/2014/main" id="{219068DF-62B8-E648-B184-7A1A00A6149B}"/>
              </a:ext>
            </a:extLst>
          </p:cNvPr>
          <p:cNvSpPr/>
          <p:nvPr/>
        </p:nvSpPr>
        <p:spPr>
          <a:xfrm>
            <a:off x="2451349" y="3545316"/>
            <a:ext cx="50437" cy="41527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3" name="Right Bracket 42">
            <a:extLst>
              <a:ext uri="{FF2B5EF4-FFF2-40B4-BE49-F238E27FC236}">
                <a16:creationId xmlns:a16="http://schemas.microsoft.com/office/drawing/2014/main" id="{7F24505E-AE8B-2842-B2EC-5BBF002D485B}"/>
              </a:ext>
            </a:extLst>
          </p:cNvPr>
          <p:cNvSpPr/>
          <p:nvPr/>
        </p:nvSpPr>
        <p:spPr>
          <a:xfrm>
            <a:off x="4319405" y="1906900"/>
            <a:ext cx="45719" cy="2543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4" name="Right Bracket 43">
            <a:extLst>
              <a:ext uri="{FF2B5EF4-FFF2-40B4-BE49-F238E27FC236}">
                <a16:creationId xmlns:a16="http://schemas.microsoft.com/office/drawing/2014/main" id="{D5EC97F3-42B5-174A-91B3-7B3938E997B8}"/>
              </a:ext>
            </a:extLst>
          </p:cNvPr>
          <p:cNvSpPr/>
          <p:nvPr/>
        </p:nvSpPr>
        <p:spPr>
          <a:xfrm>
            <a:off x="4321063" y="2412989"/>
            <a:ext cx="45719" cy="29320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EF942B9F-7801-DF47-9309-4A3204467E37}"/>
              </a:ext>
            </a:extLst>
          </p:cNvPr>
          <p:cNvSpPr/>
          <p:nvPr/>
        </p:nvSpPr>
        <p:spPr>
          <a:xfrm>
            <a:off x="4296545" y="3010989"/>
            <a:ext cx="45719" cy="25827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6" name="Left Bracket 45">
            <a:extLst>
              <a:ext uri="{FF2B5EF4-FFF2-40B4-BE49-F238E27FC236}">
                <a16:creationId xmlns:a16="http://schemas.microsoft.com/office/drawing/2014/main" id="{942B5734-FC8E-4B41-BBBD-1283CDA44C35}"/>
              </a:ext>
            </a:extLst>
          </p:cNvPr>
          <p:cNvSpPr/>
          <p:nvPr/>
        </p:nvSpPr>
        <p:spPr>
          <a:xfrm>
            <a:off x="1778362" y="2460799"/>
            <a:ext cx="50437" cy="39814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44CEEF6C-F6DD-224B-B66F-0BBD4141FAAF}"/>
              </a:ext>
            </a:extLst>
          </p:cNvPr>
          <p:cNvSpPr/>
          <p:nvPr/>
        </p:nvSpPr>
        <p:spPr>
          <a:xfrm>
            <a:off x="1778361" y="3010989"/>
            <a:ext cx="50437" cy="39814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8" name="Left Bracket 47">
            <a:extLst>
              <a:ext uri="{FF2B5EF4-FFF2-40B4-BE49-F238E27FC236}">
                <a16:creationId xmlns:a16="http://schemas.microsoft.com/office/drawing/2014/main" id="{9440E14E-8A14-9545-8376-9A6D9800F5BE}"/>
              </a:ext>
            </a:extLst>
          </p:cNvPr>
          <p:cNvSpPr/>
          <p:nvPr/>
        </p:nvSpPr>
        <p:spPr>
          <a:xfrm>
            <a:off x="1785147" y="3566993"/>
            <a:ext cx="50437" cy="39814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E8DA49F7-64CA-884E-8B48-1C56A03583F0}"/>
              </a:ext>
            </a:extLst>
          </p:cNvPr>
          <p:cNvSpPr/>
          <p:nvPr/>
        </p:nvSpPr>
        <p:spPr>
          <a:xfrm>
            <a:off x="3807654" y="1888627"/>
            <a:ext cx="45719" cy="25827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1FE0BAB3-6B87-F44B-98CC-30BAD05EA7CC}"/>
              </a:ext>
            </a:extLst>
          </p:cNvPr>
          <p:cNvSpPr/>
          <p:nvPr/>
        </p:nvSpPr>
        <p:spPr>
          <a:xfrm>
            <a:off x="3801869" y="2447925"/>
            <a:ext cx="45719" cy="25827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7CA6C9AC-44B9-9A43-AD23-6E5D634C00CA}"/>
              </a:ext>
            </a:extLst>
          </p:cNvPr>
          <p:cNvSpPr/>
          <p:nvPr/>
        </p:nvSpPr>
        <p:spPr>
          <a:xfrm>
            <a:off x="3801869" y="3010989"/>
            <a:ext cx="45719" cy="25827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0ACF05-642A-2B47-91EE-5A1A3E15BFCE}"/>
              </a:ext>
            </a:extLst>
          </p:cNvPr>
          <p:cNvSpPr txBox="1"/>
          <p:nvPr/>
        </p:nvSpPr>
        <p:spPr>
          <a:xfrm>
            <a:off x="0" y="4649292"/>
            <a:ext cx="9047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Image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Ref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He, K., Zhang, X., Ren, S., &amp; Sun, J. (2016).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Deep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 residual learning for image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recognition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. In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Proceedings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 of the IEEE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conference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 on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computer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vision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pattern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recognition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(pp. 770-778).</a:t>
            </a:r>
          </a:p>
          <a:p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B8733F9-C462-F240-BC0A-6C13ACFB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1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2C85B4-1EDB-F04E-A56A-0D566D345106}"/>
              </a:ext>
            </a:extLst>
          </p:cNvPr>
          <p:cNvCxnSpPr>
            <a:cxnSpLocks/>
            <a:stCxn id="13" idx="0"/>
            <a:endCxn id="23" idx="0"/>
          </p:cNvCxnSpPr>
          <p:nvPr/>
        </p:nvCxnSpPr>
        <p:spPr>
          <a:xfrm flipV="1">
            <a:off x="5673431" y="2210393"/>
            <a:ext cx="0" cy="49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45D444-1E7D-A24F-8EA6-96635954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12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6922A2-7BB5-9C4D-A63A-3A84EC24E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Existing Approach</a:t>
            </a:r>
            <a:br>
              <a:rPr lang="de-DE" dirty="0"/>
            </a:br>
            <a:endParaRPr lang="de-DE" sz="2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A6F18FD-4918-474F-A485-E8BD20AD6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4B49C7-65A8-D945-AD9F-61210B3C383B}"/>
              </a:ext>
            </a:extLst>
          </p:cNvPr>
          <p:cNvSpPr/>
          <p:nvPr/>
        </p:nvSpPr>
        <p:spPr>
          <a:xfrm>
            <a:off x="1976959" y="2046202"/>
            <a:ext cx="1047871" cy="457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Conv. Feature Map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BE596D-6EE0-0643-A903-8D2F6DC08D5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3024830" y="2275090"/>
            <a:ext cx="4717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2C5DB27-4CC1-604C-8F7C-2AF043C81A16}"/>
              </a:ext>
            </a:extLst>
          </p:cNvPr>
          <p:cNvSpPr/>
          <p:nvPr/>
        </p:nvSpPr>
        <p:spPr>
          <a:xfrm>
            <a:off x="3496615" y="2046201"/>
            <a:ext cx="930309" cy="457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Avg. Pooling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0BCC56-C7A7-3640-87F5-3C43EE1BAD1F}"/>
              </a:ext>
            </a:extLst>
          </p:cNvPr>
          <p:cNvSpPr/>
          <p:nvPr/>
        </p:nvSpPr>
        <p:spPr>
          <a:xfrm>
            <a:off x="4653231" y="2178478"/>
            <a:ext cx="574903" cy="198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2Conv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139D3-9599-A84F-B5E2-E70AAE5AEE86}"/>
              </a:ext>
            </a:extLst>
          </p:cNvPr>
          <p:cNvSpPr/>
          <p:nvPr/>
        </p:nvSpPr>
        <p:spPr>
          <a:xfrm>
            <a:off x="5255787" y="2701450"/>
            <a:ext cx="835288" cy="3171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Gumbel Sampling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368318-83DF-524A-916D-9DF000C45BD5}"/>
              </a:ext>
            </a:extLst>
          </p:cNvPr>
          <p:cNvSpPr/>
          <p:nvPr/>
        </p:nvSpPr>
        <p:spPr>
          <a:xfrm>
            <a:off x="6187781" y="2183637"/>
            <a:ext cx="220980" cy="198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0004F5-16C1-4F4C-BB9C-303A6C46567C}"/>
              </a:ext>
            </a:extLst>
          </p:cNvPr>
          <p:cNvSpPr/>
          <p:nvPr/>
        </p:nvSpPr>
        <p:spPr>
          <a:xfrm>
            <a:off x="7399361" y="1848081"/>
            <a:ext cx="220980" cy="198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91FF7A-AC5B-7B46-97F5-F8DC975155D8}"/>
              </a:ext>
            </a:extLst>
          </p:cNvPr>
          <p:cNvSpPr/>
          <p:nvPr/>
        </p:nvSpPr>
        <p:spPr>
          <a:xfrm>
            <a:off x="7399361" y="2693564"/>
            <a:ext cx="220980" cy="198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8DD091-0185-574B-994F-5BD70C1DF80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6924" y="2275090"/>
            <a:ext cx="226307" cy="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F23AAD-DD23-384B-9271-8C2B02D071B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228134" y="2277538"/>
            <a:ext cx="959647" cy="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6B3A8DB-46E1-1046-8F1C-256D9ADF3374}"/>
              </a:ext>
            </a:extLst>
          </p:cNvPr>
          <p:cNvSpPr/>
          <p:nvPr/>
        </p:nvSpPr>
        <p:spPr>
          <a:xfrm>
            <a:off x="5588465" y="2210393"/>
            <a:ext cx="169932" cy="14460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9277CC-EF94-4142-AB22-2BB1E6B4FCB1}"/>
              </a:ext>
            </a:extLst>
          </p:cNvPr>
          <p:cNvCxnSpPr>
            <a:stCxn id="23" idx="0"/>
            <a:endCxn id="23" idx="4"/>
          </p:cNvCxnSpPr>
          <p:nvPr/>
        </p:nvCxnSpPr>
        <p:spPr>
          <a:xfrm>
            <a:off x="5673431" y="2210393"/>
            <a:ext cx="0" cy="1446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11BE88-F469-8441-948B-47B61D5ED0E6}"/>
              </a:ext>
            </a:extLst>
          </p:cNvPr>
          <p:cNvCxnSpPr>
            <a:cxnSpLocks/>
            <a:stCxn id="23" idx="2"/>
            <a:endCxn id="23" idx="6"/>
          </p:cNvCxnSpPr>
          <p:nvPr/>
        </p:nvCxnSpPr>
        <p:spPr>
          <a:xfrm>
            <a:off x="5588465" y="2282697"/>
            <a:ext cx="16993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3097C0-5C8D-2E41-84E0-2C2427D2471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408761" y="1947141"/>
            <a:ext cx="990600" cy="33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3A2EA9-05B0-1A47-A3F9-B7D36DDA4F94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6408761" y="2282697"/>
            <a:ext cx="990600" cy="50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3EF185D-E1E9-0846-B074-782EBFB3C4D8}"/>
              </a:ext>
            </a:extLst>
          </p:cNvPr>
          <p:cNvSpPr txBox="1"/>
          <p:nvPr/>
        </p:nvSpPr>
        <p:spPr>
          <a:xfrm>
            <a:off x="7202697" y="1616008"/>
            <a:ext cx="835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Softmax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16CA00-BD1D-8A4C-B7A4-CB527BEE6F68}"/>
              </a:ext>
            </a:extLst>
          </p:cNvPr>
          <p:cNvSpPr txBox="1"/>
          <p:nvPr/>
        </p:nvSpPr>
        <p:spPr>
          <a:xfrm>
            <a:off x="7219393" y="2880183"/>
            <a:ext cx="835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Argmax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E80F1E-5335-7F47-AC59-D1E893995A8A}"/>
              </a:ext>
            </a:extLst>
          </p:cNvPr>
          <p:cNvSpPr txBox="1"/>
          <p:nvPr/>
        </p:nvSpPr>
        <p:spPr>
          <a:xfrm>
            <a:off x="7844656" y="1899096"/>
            <a:ext cx="954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If argmax is 1 execute layer and compute the loss otherwise skip that layer.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D66102-26B5-574B-970B-489F73F0FE00}"/>
              </a:ext>
            </a:extLst>
          </p:cNvPr>
          <p:cNvSpPr txBox="1"/>
          <p:nvPr/>
        </p:nvSpPr>
        <p:spPr>
          <a:xfrm>
            <a:off x="378257" y="3585985"/>
            <a:ext cx="8421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Figure: Gating unit in the basic block of resnet that determines whether or not to execute the layer.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9C0EEA-1091-7942-8EDF-0B91F4570BD7}"/>
              </a:ext>
            </a:extLst>
          </p:cNvPr>
          <p:cNvSpPr/>
          <p:nvPr/>
        </p:nvSpPr>
        <p:spPr>
          <a:xfrm>
            <a:off x="586716" y="2046200"/>
            <a:ext cx="1047871" cy="4577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Two 3x3 Conv. layers with BN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AB00EB-B631-674B-BA4B-E8C3293DB27B}"/>
              </a:ext>
            </a:extLst>
          </p:cNvPr>
          <p:cNvCxnSpPr>
            <a:cxnSpLocks/>
            <a:stCxn id="49" idx="3"/>
            <a:endCxn id="7" idx="1"/>
          </p:cNvCxnSpPr>
          <p:nvPr/>
        </p:nvCxnSpPr>
        <p:spPr>
          <a:xfrm>
            <a:off x="1634587" y="2275090"/>
            <a:ext cx="3423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C390CB-A83B-D640-B003-B06FF2468F20}"/>
              </a:ext>
            </a:extLst>
          </p:cNvPr>
          <p:cNvSpPr txBox="1"/>
          <p:nvPr/>
        </p:nvSpPr>
        <p:spPr>
          <a:xfrm>
            <a:off x="8322032" y="310870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Repeat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4F9480-2A15-594D-951E-267F8DA71AB9}"/>
              </a:ext>
            </a:extLst>
          </p:cNvPr>
          <p:cNvSpPr txBox="1"/>
          <p:nvPr/>
        </p:nvSpPr>
        <p:spPr>
          <a:xfrm>
            <a:off x="0" y="4758779"/>
            <a:ext cx="888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Ref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Veit, A., &amp;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Belongie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, S. (2018). Convolutional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networks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 with adaptive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inference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graphs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. In </a:t>
            </a:r>
            <a:r>
              <a:rPr lang="de-DE" sz="1000" i="1" dirty="0" err="1">
                <a:solidFill>
                  <a:schemeClr val="bg1">
                    <a:lumMod val="50000"/>
                  </a:schemeClr>
                </a:solidFill>
              </a:rPr>
              <a:t>Proceedings</a:t>
            </a:r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 of the European Conference on Computer Vision (ECCV)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 (pp. 3-18)</a:t>
            </a:r>
          </a:p>
          <a:p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DD9A9D-E83D-D04A-93D0-D322A2BF7EAB}"/>
              </a:ext>
            </a:extLst>
          </p:cNvPr>
          <p:cNvSpPr/>
          <p:nvPr/>
        </p:nvSpPr>
        <p:spPr>
          <a:xfrm>
            <a:off x="178504" y="3927554"/>
            <a:ext cx="88206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Gating unit </a:t>
            </a:r>
            <a:r>
              <a:rPr lang="de-DE" sz="1400" dirty="0" err="1"/>
              <a:t>makes</a:t>
            </a:r>
            <a:r>
              <a:rPr lang="de-DE" sz="1400" dirty="0"/>
              <a:t> use of  Gumbel-</a:t>
            </a:r>
            <a:r>
              <a:rPr lang="de-DE" sz="1400" dirty="0" err="1"/>
              <a:t>softmax</a:t>
            </a:r>
            <a:r>
              <a:rPr lang="de-DE" sz="1400" dirty="0"/>
              <a:t> </a:t>
            </a:r>
            <a:r>
              <a:rPr lang="de-DE" sz="1400" dirty="0" err="1"/>
              <a:t>trick</a:t>
            </a:r>
            <a:r>
              <a:rPr lang="de-DE" sz="1400" dirty="0"/>
              <a:t> that </a:t>
            </a:r>
            <a:r>
              <a:rPr lang="de-DE" sz="1400" dirty="0" err="1"/>
              <a:t>samples</a:t>
            </a:r>
            <a:r>
              <a:rPr lang="de-DE" sz="1400" dirty="0"/>
              <a:t> from a uniform </a:t>
            </a:r>
            <a:r>
              <a:rPr lang="de-DE" sz="1400" dirty="0" err="1"/>
              <a:t>distribution</a:t>
            </a:r>
            <a:r>
              <a:rPr lang="de-DE" sz="1400" dirty="0"/>
              <a:t> which provides a </a:t>
            </a:r>
          </a:p>
          <a:p>
            <a:pPr algn="ctr"/>
            <a:r>
              <a:rPr lang="de-DE" sz="1400" dirty="0" err="1"/>
              <a:t>continuos</a:t>
            </a:r>
            <a:r>
              <a:rPr lang="de-DE" sz="1400" dirty="0"/>
              <a:t> </a:t>
            </a:r>
            <a:r>
              <a:rPr lang="de-DE" sz="1400" dirty="0" err="1"/>
              <a:t>relaxation</a:t>
            </a:r>
            <a:r>
              <a:rPr lang="de-DE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197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382D5B-0CDE-4B0F-95EA-B97FAFBFD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828" y="1551632"/>
            <a:ext cx="6687972" cy="3419938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Architectural overviews</a:t>
            </a:r>
          </a:p>
          <a:p>
            <a:pPr lvl="0"/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	-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Existing Approach</a:t>
            </a:r>
          </a:p>
          <a:p>
            <a:pPr lvl="0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Introduction to adanets with gating units</a:t>
            </a:r>
          </a:p>
          <a:p>
            <a:pPr lvl="0"/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IN" dirty="0"/>
              <a:t>- Current Approach</a:t>
            </a:r>
          </a:p>
          <a:p>
            <a:pPr lvl="0"/>
            <a:r>
              <a:rPr lang="en-IN" sz="2000" dirty="0"/>
              <a:t>		</a:t>
            </a:r>
            <a:r>
              <a:rPr lang="en-IN" sz="1400" dirty="0"/>
              <a:t>Reinforcement learning to implement gating unit with policy gradient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104EBD-C254-4A5D-9ACA-9A7D179C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13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89F2C-BF77-4BD7-964E-C5283A164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Table Of Contents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76DC0A7-5ADF-49A4-8547-3D5C0181E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5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F190CD-60B7-B347-8637-4D6F64EA4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151" y="1337885"/>
            <a:ext cx="6687972" cy="853210"/>
          </a:xfrm>
        </p:spPr>
        <p:txBody>
          <a:bodyPr>
            <a:normAutofit fontScale="90000"/>
          </a:bodyPr>
          <a:lstStyle/>
          <a:p>
            <a:r>
              <a:rPr lang="de-DE" sz="1800" b="0" dirty="0">
                <a:solidFill>
                  <a:schemeClr val="tx1"/>
                </a:solidFill>
              </a:rPr>
              <a:t>Reinforcement Learning</a:t>
            </a:r>
            <a:br>
              <a:rPr lang="de-DE" dirty="0"/>
            </a:br>
            <a:r>
              <a:rPr lang="de-DE" dirty="0"/>
              <a:t>	</a:t>
            </a:r>
            <a:endParaRPr lang="de-DE" sz="1300" b="0" dirty="0">
              <a:solidFill>
                <a:schemeClr val="tx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5F83D27-F773-5842-8E94-60134B3A7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6734E4-3740-D049-8582-0BA5537BEB91}"/>
              </a:ext>
            </a:extLst>
          </p:cNvPr>
          <p:cNvSpPr/>
          <p:nvPr/>
        </p:nvSpPr>
        <p:spPr>
          <a:xfrm>
            <a:off x="2403494" y="2571750"/>
            <a:ext cx="732282" cy="4577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State &amp; Reward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4C166-7547-E94D-977A-1A5FD4B02AE2}"/>
              </a:ext>
            </a:extLst>
          </p:cNvPr>
          <p:cNvSpPr/>
          <p:nvPr/>
        </p:nvSpPr>
        <p:spPr>
          <a:xfrm>
            <a:off x="5522701" y="2571750"/>
            <a:ext cx="732282" cy="4577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8BBCFB-A0AF-8848-986C-5F8CF8FA6037}"/>
              </a:ext>
            </a:extLst>
          </p:cNvPr>
          <p:cNvSpPr/>
          <p:nvPr/>
        </p:nvSpPr>
        <p:spPr>
          <a:xfrm>
            <a:off x="3835046" y="3363258"/>
            <a:ext cx="988386" cy="4577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Environment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DB27FF-0F45-E949-A43E-46C10F62B2E3}"/>
              </a:ext>
            </a:extLst>
          </p:cNvPr>
          <p:cNvCxnSpPr>
            <a:cxnSpLocks/>
          </p:cNvCxnSpPr>
          <p:nvPr/>
        </p:nvCxnSpPr>
        <p:spPr>
          <a:xfrm>
            <a:off x="2769634" y="2058820"/>
            <a:ext cx="1065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D4853E-B3DD-364A-866A-161E6D78F1E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769635" y="2058820"/>
            <a:ext cx="0" cy="5129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9BAEA6-3A18-564B-978D-392C7C5E4CBA}"/>
              </a:ext>
            </a:extLst>
          </p:cNvPr>
          <p:cNvCxnSpPr>
            <a:cxnSpLocks/>
          </p:cNvCxnSpPr>
          <p:nvPr/>
        </p:nvCxnSpPr>
        <p:spPr>
          <a:xfrm>
            <a:off x="4823432" y="2053358"/>
            <a:ext cx="106541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5F00A0-F709-C54B-BBC0-11AC649203E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888842" y="2053358"/>
            <a:ext cx="0" cy="51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7BB400-8B83-574C-AB70-D21A4E5B95E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888842" y="3029529"/>
            <a:ext cx="0" cy="5626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88DF33-55DA-E849-A7BC-C55DAE78933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823432" y="3592148"/>
            <a:ext cx="1065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046A59-CA72-C547-A04D-D17E9F443381}"/>
              </a:ext>
            </a:extLst>
          </p:cNvPr>
          <p:cNvCxnSpPr>
            <a:cxnSpLocks/>
          </p:cNvCxnSpPr>
          <p:nvPr/>
        </p:nvCxnSpPr>
        <p:spPr>
          <a:xfrm flipH="1">
            <a:off x="2769633" y="3607266"/>
            <a:ext cx="106541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717554-BC0E-534B-BB89-5D3F38CE602E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769634" y="3029529"/>
            <a:ext cx="1" cy="57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A695072-DA79-334A-A77C-60AD71E9E300}"/>
              </a:ext>
            </a:extLst>
          </p:cNvPr>
          <p:cNvSpPr/>
          <p:nvPr/>
        </p:nvSpPr>
        <p:spPr>
          <a:xfrm>
            <a:off x="3835046" y="1829930"/>
            <a:ext cx="988386" cy="4577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Agent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9CC6F6-5E30-A54C-BA11-83E61E81FC25}"/>
              </a:ext>
            </a:extLst>
          </p:cNvPr>
          <p:cNvSpPr txBox="1"/>
          <p:nvPr/>
        </p:nvSpPr>
        <p:spPr>
          <a:xfrm>
            <a:off x="2191476" y="4214379"/>
            <a:ext cx="4812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Figure: General architecture for reinforcement learning.</a:t>
            </a:r>
          </a:p>
          <a:p>
            <a:pPr algn="ctr"/>
            <a:r>
              <a:rPr lang="de-DE" sz="1600" dirty="0"/>
              <a:t>Approach used: Policy gradient (</a:t>
            </a:r>
            <a:r>
              <a:rPr lang="de-DE" sz="1600" dirty="0" err="1"/>
              <a:t>Reinforce</a:t>
            </a:r>
            <a:r>
              <a:rPr lang="de-DE" sz="1600" dirty="0"/>
              <a:t>).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A785209C-83FD-494C-86BF-517AFE87BC00}"/>
              </a:ext>
            </a:extLst>
          </p:cNvPr>
          <p:cNvSpPr txBox="1">
            <a:spLocks/>
          </p:cNvSpPr>
          <p:nvPr/>
        </p:nvSpPr>
        <p:spPr>
          <a:xfrm>
            <a:off x="1998828" y="667836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Current Approach</a:t>
            </a:r>
          </a:p>
        </p:txBody>
      </p:sp>
    </p:spTree>
    <p:extLst>
      <p:ext uri="{BB962C8B-B14F-4D97-AF65-F5344CB8AC3E}">
        <p14:creationId xmlns:p14="http://schemas.microsoft.com/office/powerpoint/2010/main" val="2709872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5D26E2-78CD-D84B-843D-D5F1535B5E6D}"/>
              </a:ext>
            </a:extLst>
          </p:cNvPr>
          <p:cNvCxnSpPr>
            <a:cxnSpLocks/>
          </p:cNvCxnSpPr>
          <p:nvPr/>
        </p:nvCxnSpPr>
        <p:spPr>
          <a:xfrm flipV="1">
            <a:off x="4296372" y="3104723"/>
            <a:ext cx="0" cy="61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A673B95-41DC-CE42-959B-AA8332B1A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Current Approach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DE98D2A-5880-E641-8328-4C205B197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53E689-2649-F440-B060-5252992D63EB}"/>
              </a:ext>
            </a:extLst>
          </p:cNvPr>
          <p:cNvSpPr/>
          <p:nvPr/>
        </p:nvSpPr>
        <p:spPr>
          <a:xfrm>
            <a:off x="2449380" y="2638280"/>
            <a:ext cx="942679" cy="457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 state: Conv. Feature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05F9E-7D63-F94B-8AB9-89E90BBFAD53}"/>
              </a:ext>
            </a:extLst>
          </p:cNvPr>
          <p:cNvSpPr txBox="1"/>
          <p:nvPr/>
        </p:nvSpPr>
        <p:spPr>
          <a:xfrm>
            <a:off x="0" y="4098963"/>
            <a:ext cx="9448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Figure: Current architecture with reinforcement learning. </a:t>
            </a:r>
          </a:p>
          <a:p>
            <a:pPr algn="ctr"/>
            <a:r>
              <a:rPr lang="de-DE" sz="1600" dirty="0" err="1"/>
              <a:t>Implement</a:t>
            </a:r>
            <a:r>
              <a:rPr lang="de-DE" sz="1600" dirty="0"/>
              <a:t> a policy that will help in making the discrete decision.</a:t>
            </a:r>
          </a:p>
          <a:p>
            <a:pPr algn="ctr"/>
            <a:r>
              <a:rPr lang="de-DE" sz="1600" dirty="0"/>
              <a:t>Target Rate – 0.7 </a:t>
            </a:r>
          </a:p>
          <a:p>
            <a:endParaRPr lang="de-DE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08F168-D86E-5B4C-83D5-0B123D221377}"/>
              </a:ext>
            </a:extLst>
          </p:cNvPr>
          <p:cNvSpPr/>
          <p:nvPr/>
        </p:nvSpPr>
        <p:spPr>
          <a:xfrm>
            <a:off x="1073729" y="2638280"/>
            <a:ext cx="942679" cy="457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Two 3x3 Conv layers with BN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0D93BE-8BE1-4B47-9D6A-50C594DE362E}"/>
              </a:ext>
            </a:extLst>
          </p:cNvPr>
          <p:cNvSpPr/>
          <p:nvPr/>
        </p:nvSpPr>
        <p:spPr>
          <a:xfrm>
            <a:off x="3825032" y="2638280"/>
            <a:ext cx="942680" cy="457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Policy (Neural Network)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07AE9-B55E-2447-B090-C2043E3D1BA0}"/>
              </a:ext>
            </a:extLst>
          </p:cNvPr>
          <p:cNvSpPr/>
          <p:nvPr/>
        </p:nvSpPr>
        <p:spPr>
          <a:xfrm>
            <a:off x="5220139" y="2638280"/>
            <a:ext cx="942680" cy="457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Environment (inputs,action)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3B902E-9C1D-834C-BC1F-B2E472D01FDD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2016408" y="2867169"/>
            <a:ext cx="432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6B7623-7B2E-6041-8B63-7FC296568BB9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392059" y="2867169"/>
            <a:ext cx="432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111B87-BEC2-3548-8A52-9FEEED8E662E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767712" y="2867169"/>
            <a:ext cx="452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C4CF93E-B9F1-EB45-89C6-FED7F954B7BF}"/>
              </a:ext>
            </a:extLst>
          </p:cNvPr>
          <p:cNvSpPr/>
          <p:nvPr/>
        </p:nvSpPr>
        <p:spPr>
          <a:xfrm>
            <a:off x="6723909" y="2638280"/>
            <a:ext cx="942680" cy="457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Loss (Maximize our reward)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F69315-4DD5-B94E-93D2-45E5C494FFEC}"/>
              </a:ext>
            </a:extLst>
          </p:cNvPr>
          <p:cNvCxnSpPr>
            <a:stCxn id="10" idx="3"/>
            <a:endCxn id="19" idx="1"/>
          </p:cNvCxnSpPr>
          <p:nvPr/>
        </p:nvCxnSpPr>
        <p:spPr>
          <a:xfrm>
            <a:off x="6162819" y="2867169"/>
            <a:ext cx="561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6ABE3E-C5A3-4D4F-8395-AADFB9C97A21}"/>
              </a:ext>
            </a:extLst>
          </p:cNvPr>
          <p:cNvSpPr txBox="1"/>
          <p:nvPr/>
        </p:nvSpPr>
        <p:spPr>
          <a:xfrm>
            <a:off x="4742731" y="2383393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2F53BE-D547-5C4D-87F9-7406AD520CA8}"/>
              </a:ext>
            </a:extLst>
          </p:cNvPr>
          <p:cNvSpPr txBox="1"/>
          <p:nvPr/>
        </p:nvSpPr>
        <p:spPr>
          <a:xfrm>
            <a:off x="5934570" y="3092614"/>
            <a:ext cx="1578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Output: Gate </a:t>
            </a:r>
          </a:p>
          <a:p>
            <a:r>
              <a:rPr lang="de-DE" sz="1000" dirty="0"/>
              <a:t>activation rates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A8C31A-5F30-6C4F-84D8-0933333E5A13}"/>
              </a:ext>
            </a:extLst>
          </p:cNvPr>
          <p:cNvSpPr txBox="1"/>
          <p:nvPr/>
        </p:nvSpPr>
        <p:spPr>
          <a:xfrm>
            <a:off x="5930887" y="2249091"/>
            <a:ext cx="1251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Produce a new state feature map.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6DC1A8-EDA5-3244-9644-D8E15E041A4A}"/>
              </a:ext>
            </a:extLst>
          </p:cNvPr>
          <p:cNvSpPr txBox="1"/>
          <p:nvPr/>
        </p:nvSpPr>
        <p:spPr>
          <a:xfrm>
            <a:off x="7951000" y="3169558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Repeat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714107-D5B1-8247-893A-B17FEBE04598}"/>
              </a:ext>
            </a:extLst>
          </p:cNvPr>
          <p:cNvCxnSpPr/>
          <p:nvPr/>
        </p:nvCxnSpPr>
        <p:spPr>
          <a:xfrm>
            <a:off x="7195249" y="3092614"/>
            <a:ext cx="0" cy="61234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AC8364-6E1A-B743-AF2B-6C0AC25818CA}"/>
              </a:ext>
            </a:extLst>
          </p:cNvPr>
          <p:cNvCxnSpPr/>
          <p:nvPr/>
        </p:nvCxnSpPr>
        <p:spPr>
          <a:xfrm flipH="1">
            <a:off x="4296372" y="3710962"/>
            <a:ext cx="289887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2BC47D0-E24C-E44D-AAC2-43FA7E6E1958}"/>
              </a:ext>
            </a:extLst>
          </p:cNvPr>
          <p:cNvSpPr txBox="1"/>
          <p:nvPr/>
        </p:nvSpPr>
        <p:spPr>
          <a:xfrm>
            <a:off x="4353855" y="3066330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Output: 2 dim. </a:t>
            </a:r>
          </a:p>
          <a:p>
            <a:r>
              <a:rPr lang="de-DE" sz="1000" dirty="0"/>
              <a:t>(0 or 1)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DB550F-D1F5-FB4E-A7DD-4CA39D2892C2}"/>
              </a:ext>
            </a:extLst>
          </p:cNvPr>
          <p:cNvCxnSpPr/>
          <p:nvPr/>
        </p:nvCxnSpPr>
        <p:spPr>
          <a:xfrm flipH="1" flipV="1">
            <a:off x="3981281" y="2364616"/>
            <a:ext cx="161219" cy="205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A0460E-F790-874A-BD6B-FE8EFD4DE65D}"/>
              </a:ext>
            </a:extLst>
          </p:cNvPr>
          <p:cNvSpPr/>
          <p:nvPr/>
        </p:nvSpPr>
        <p:spPr>
          <a:xfrm>
            <a:off x="2682422" y="1390365"/>
            <a:ext cx="1577947" cy="97535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900" dirty="0"/>
          </a:p>
          <a:p>
            <a:pPr algn="ctr"/>
            <a:r>
              <a:rPr lang="de-DE" sz="900" dirty="0"/>
              <a:t>1. </a:t>
            </a:r>
            <a:r>
              <a:rPr lang="de-DE" sz="900" dirty="0" err="1"/>
              <a:t>Only</a:t>
            </a:r>
            <a:r>
              <a:rPr lang="de-DE" sz="900" dirty="0"/>
              <a:t> FC layers</a:t>
            </a:r>
          </a:p>
          <a:p>
            <a:pPr algn="ctr"/>
            <a:r>
              <a:rPr lang="de-DE" sz="900" dirty="0"/>
              <a:t>2. </a:t>
            </a:r>
            <a:r>
              <a:rPr lang="de-DE" sz="900" dirty="0" err="1"/>
              <a:t>Only</a:t>
            </a:r>
            <a:r>
              <a:rPr lang="de-DE" sz="900" dirty="0"/>
              <a:t> Conv layers</a:t>
            </a:r>
          </a:p>
          <a:p>
            <a:pPr algn="ctr"/>
            <a:r>
              <a:rPr lang="de-DE" sz="900" dirty="0"/>
              <a:t>3. Conv layers </a:t>
            </a:r>
            <a:r>
              <a:rPr lang="de-DE" sz="900" dirty="0" err="1"/>
              <a:t>followed</a:t>
            </a:r>
            <a:r>
              <a:rPr lang="de-DE" sz="900" dirty="0"/>
              <a:t> </a:t>
            </a:r>
            <a:r>
              <a:rPr lang="de-DE" sz="900" dirty="0" err="1"/>
              <a:t>by</a:t>
            </a:r>
            <a:r>
              <a:rPr lang="de-DE" sz="900" dirty="0"/>
              <a:t> FC layers.</a:t>
            </a:r>
          </a:p>
          <a:p>
            <a:pPr algn="ctr"/>
            <a:endParaRPr lang="de-DE" sz="1000" dirty="0"/>
          </a:p>
        </p:txBody>
      </p:sp>
      <p:pic>
        <p:nvPicPr>
          <p:cNvPr id="25" name="Graphic 24" descr="Head with gears">
            <a:extLst>
              <a:ext uri="{FF2B5EF4-FFF2-40B4-BE49-F238E27FC236}">
                <a16:creationId xmlns:a16="http://schemas.microsoft.com/office/drawing/2014/main" id="{6B5F8859-3B31-144D-8F1C-0B7FAB9BE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1236" y="1779574"/>
            <a:ext cx="318966" cy="3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5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382D5B-0CDE-4B0F-95EA-B97FAFBFD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828" y="1551632"/>
            <a:ext cx="6687972" cy="3419938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Architectural overviews</a:t>
            </a:r>
          </a:p>
          <a:p>
            <a:pPr lvl="0"/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	-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Existing Approach</a:t>
            </a:r>
          </a:p>
          <a:p>
            <a:pPr lvl="0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Introduction to adanets with gating units</a:t>
            </a:r>
          </a:p>
          <a:p>
            <a:pPr lvl="0"/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- Current Approach</a:t>
            </a:r>
          </a:p>
          <a:p>
            <a:pPr lvl="0"/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Reinforcement learning to implement gating unit with policy gradient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Results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104EBD-C254-4A5D-9ACA-9A7D179C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89F2C-BF77-4BD7-964E-C5283A164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Table Of Contents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76DC0A7-5ADF-49A4-8547-3D5C0181E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98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E61117-ED51-A54F-84B1-50D346795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828" y="1168863"/>
            <a:ext cx="6687972" cy="1314450"/>
          </a:xfrm>
        </p:spPr>
        <p:txBody>
          <a:bodyPr/>
          <a:lstStyle/>
          <a:p>
            <a:r>
              <a:rPr lang="de-DE" sz="1400" b="0" dirty="0">
                <a:solidFill>
                  <a:schemeClr val="tx1"/>
                </a:solidFill>
              </a:rPr>
              <a:t>From the Existing approach, Resnet110 for Cifar10: </a:t>
            </a:r>
          </a:p>
          <a:p>
            <a:r>
              <a:rPr lang="de-DE" sz="1400" b="0" dirty="0" err="1">
                <a:solidFill>
                  <a:schemeClr val="tx1"/>
                </a:solidFill>
              </a:rPr>
              <a:t>Without</a:t>
            </a:r>
            <a:r>
              <a:rPr lang="de-DE" sz="1400" b="0" dirty="0">
                <a:solidFill>
                  <a:schemeClr val="tx1"/>
                </a:solidFill>
              </a:rPr>
              <a:t> Gates: 93.39</a:t>
            </a:r>
          </a:p>
          <a:p>
            <a:r>
              <a:rPr lang="de-DE" sz="1400" b="0" dirty="0">
                <a:solidFill>
                  <a:schemeClr val="tx1"/>
                </a:solidFill>
              </a:rPr>
              <a:t>With Gates: </a:t>
            </a:r>
            <a:r>
              <a:rPr lang="de-DE" sz="1400" b="0" dirty="0" err="1">
                <a:solidFill>
                  <a:schemeClr val="tx1"/>
                </a:solidFill>
              </a:rPr>
              <a:t>Reproduced</a:t>
            </a:r>
            <a:r>
              <a:rPr lang="de-DE" sz="1400" b="0" dirty="0">
                <a:solidFill>
                  <a:schemeClr val="tx1"/>
                </a:solidFill>
              </a:rPr>
              <a:t> 93.97 ( </a:t>
            </a:r>
            <a:r>
              <a:rPr lang="de-DE" sz="1400" b="0" dirty="0" err="1">
                <a:solidFill>
                  <a:schemeClr val="tx1"/>
                </a:solidFill>
              </a:rPr>
              <a:t>Reported</a:t>
            </a:r>
            <a:r>
              <a:rPr lang="de-DE" sz="1400" b="0" dirty="0">
                <a:solidFill>
                  <a:schemeClr val="tx1"/>
                </a:solidFill>
              </a:rPr>
              <a:t> in the </a:t>
            </a:r>
            <a:r>
              <a:rPr lang="de-DE" sz="1400" b="0" dirty="0" err="1">
                <a:solidFill>
                  <a:schemeClr val="tx1"/>
                </a:solidFill>
              </a:rPr>
              <a:t>paper</a:t>
            </a:r>
            <a:r>
              <a:rPr lang="de-DE" sz="1400" b="0" dirty="0">
                <a:solidFill>
                  <a:schemeClr val="tx1"/>
                </a:solidFill>
              </a:rPr>
              <a:t> 94.6)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AA85C6-B0D5-D240-A889-D60A3512F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544D1-272D-234F-B965-BDA0D1B9978D}"/>
              </a:ext>
            </a:extLst>
          </p:cNvPr>
          <p:cNvSpPr txBox="1"/>
          <p:nvPr/>
        </p:nvSpPr>
        <p:spPr>
          <a:xfrm>
            <a:off x="2191412" y="4811424"/>
            <a:ext cx="486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Figures (L-R): Iteractions vs Top1-Iterations vs Loss for Cifar10.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567C1EA-9028-8D4A-9FD0-6B0F641D1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406E6C0-9DFF-5E45-849A-313D95F0908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86733" y="2338598"/>
            <a:ext cx="2298138" cy="2403312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6DC00DD-24A5-254F-8F37-F43D8C474F0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660205" y="2338598"/>
            <a:ext cx="2292382" cy="24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05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969F3B-F5CB-F347-861B-AD915B5C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18</a:t>
            </a:fld>
            <a:endParaRPr lang="de-D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DB4A5A8-675E-FC44-BCF3-9EE9208AB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59521C-FAE0-9945-9131-DEE6E49FA658}"/>
              </a:ext>
            </a:extLst>
          </p:cNvPr>
          <p:cNvSpPr/>
          <p:nvPr/>
        </p:nvSpPr>
        <p:spPr>
          <a:xfrm>
            <a:off x="1408981" y="1220576"/>
            <a:ext cx="62110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From the Existing approach, Resnet110 for Cifar10: </a:t>
            </a:r>
          </a:p>
          <a:p>
            <a:r>
              <a:rPr lang="de-DE" sz="1400" dirty="0" err="1"/>
              <a:t>Reproduced</a:t>
            </a:r>
            <a:r>
              <a:rPr lang="de-DE" sz="1400" dirty="0"/>
              <a:t> 93.97 ( </a:t>
            </a:r>
            <a:r>
              <a:rPr lang="de-DE" sz="1400" dirty="0" err="1"/>
              <a:t>Reported</a:t>
            </a:r>
            <a:r>
              <a:rPr lang="de-DE" sz="1400" dirty="0"/>
              <a:t> in the </a:t>
            </a:r>
            <a:r>
              <a:rPr lang="de-DE" sz="1400" dirty="0" err="1"/>
              <a:t>paper</a:t>
            </a:r>
            <a:r>
              <a:rPr lang="de-DE" sz="1400" dirty="0"/>
              <a:t> 94.6) </a:t>
            </a:r>
            <a:r>
              <a:rPr lang="de-DE" sz="1400" dirty="0" err="1"/>
              <a:t>while</a:t>
            </a:r>
            <a:r>
              <a:rPr lang="de-DE" sz="1400" dirty="0"/>
              <a:t> </a:t>
            </a:r>
            <a:r>
              <a:rPr lang="de-DE" sz="1400" dirty="0" err="1"/>
              <a:t>saving</a:t>
            </a:r>
            <a:r>
              <a:rPr lang="de-DE" sz="1400" dirty="0"/>
              <a:t> 33% of </a:t>
            </a:r>
            <a:r>
              <a:rPr lang="de-DE" sz="1400" dirty="0" err="1"/>
              <a:t>computations</a:t>
            </a:r>
            <a:r>
              <a:rPr lang="de-DE" sz="1400" dirty="0"/>
              <a:t>.</a:t>
            </a:r>
          </a:p>
          <a:p>
            <a:endParaRPr lang="de-DE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25F4B6-37A3-BC44-B6C1-3ABE9BDEA49B}"/>
              </a:ext>
            </a:extLst>
          </p:cNvPr>
          <p:cNvSpPr/>
          <p:nvPr/>
        </p:nvSpPr>
        <p:spPr>
          <a:xfrm>
            <a:off x="2286000" y="395574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e-DE" sz="1400" dirty="0"/>
              <a:t>Figure: Average </a:t>
            </a:r>
            <a:r>
              <a:rPr lang="de-DE" sz="1400" dirty="0" err="1"/>
              <a:t>frequency</a:t>
            </a:r>
            <a:r>
              <a:rPr lang="de-DE" sz="1400" dirty="0"/>
              <a:t> of </a:t>
            </a:r>
            <a:r>
              <a:rPr lang="de-DE" sz="1400" dirty="0" err="1"/>
              <a:t>execution</a:t>
            </a:r>
            <a:r>
              <a:rPr lang="de-DE" sz="1400" dirty="0"/>
              <a:t> at </a:t>
            </a:r>
            <a:r>
              <a:rPr lang="de-DE" sz="1400" dirty="0" err="1"/>
              <a:t>every</a:t>
            </a:r>
            <a:r>
              <a:rPr lang="de-DE" sz="1400" dirty="0"/>
              <a:t> </a:t>
            </a:r>
            <a:r>
              <a:rPr lang="de-DE" sz="1400" dirty="0" err="1"/>
              <a:t>gate</a:t>
            </a:r>
            <a:endParaRPr lang="de-DE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7B7064-A2F0-FC4C-AB06-B022656FC30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67" y="1930225"/>
            <a:ext cx="6560331" cy="1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33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>
            <a:extLst>
              <a:ext uri="{FF2B5EF4-FFF2-40B4-BE49-F238E27FC236}">
                <a16:creationId xmlns:a16="http://schemas.microsoft.com/office/drawing/2014/main" id="{8E987915-2B1A-224C-B0CB-46B8FE7B7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828" y="762798"/>
            <a:ext cx="6687972" cy="1314450"/>
          </a:xfrm>
        </p:spPr>
        <p:txBody>
          <a:bodyPr/>
          <a:lstStyle/>
          <a:p>
            <a:r>
              <a:rPr lang="de-DE" sz="1400" b="0" dirty="0">
                <a:solidFill>
                  <a:schemeClr val="tx1"/>
                </a:solidFill>
              </a:rPr>
              <a:t>From the Current </a:t>
            </a:r>
            <a:r>
              <a:rPr lang="de-DE" sz="1400" dirty="0"/>
              <a:t>approach, Resnet110 for Cifar10:</a:t>
            </a:r>
            <a:endParaRPr lang="de-DE" sz="1400" b="0" dirty="0">
              <a:solidFill>
                <a:schemeClr val="tx1"/>
              </a:solidFill>
            </a:endParaRPr>
          </a:p>
          <a:p>
            <a:r>
              <a:rPr lang="de-DE" sz="1400" b="0" dirty="0">
                <a:solidFill>
                  <a:schemeClr val="tx1"/>
                </a:solidFill>
              </a:rPr>
              <a:t>Best Accuracy of </a:t>
            </a:r>
            <a:r>
              <a:rPr lang="de-DE" sz="1400" dirty="0"/>
              <a:t>94.53</a:t>
            </a:r>
            <a:endParaRPr lang="de-DE" sz="1400" b="0" dirty="0">
              <a:solidFill>
                <a:schemeClr val="tx1"/>
              </a:solidFill>
            </a:endParaRPr>
          </a:p>
          <a:p>
            <a:endParaRPr lang="de-DE" sz="14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E533DD-57C2-3F41-ACF9-51CD0873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19</a:t>
            </a:fld>
            <a:endParaRPr lang="de-D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325CD3-EC82-A747-AD23-EE243D0F1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19D879-DB0E-5945-8932-EACE9223AB67}"/>
              </a:ext>
            </a:extLst>
          </p:cNvPr>
          <p:cNvSpPr txBox="1"/>
          <p:nvPr/>
        </p:nvSpPr>
        <p:spPr>
          <a:xfrm>
            <a:off x="1912139" y="4733331"/>
            <a:ext cx="5319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Figures (Top-</a:t>
            </a:r>
            <a:r>
              <a:rPr lang="de-DE" sz="1400" dirty="0" err="1"/>
              <a:t>Bottom</a:t>
            </a:r>
            <a:r>
              <a:rPr lang="de-DE" sz="1400" dirty="0"/>
              <a:t>): Iteractions vs Top1-Iterations vs Loss for Cifar10.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DF8782-45A3-5B49-8F5E-1A04E4B38CA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131" y="1358175"/>
            <a:ext cx="3083435" cy="323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2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382D5B-0CDE-4B0F-95EA-B97FAFBFD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828" y="1551632"/>
            <a:ext cx="6687972" cy="3419938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Introduction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Background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Architectural overviews</a:t>
            </a:r>
          </a:p>
          <a:p>
            <a:pPr lvl="0"/>
            <a:r>
              <a:rPr lang="en-IN" sz="2000" dirty="0"/>
              <a:t>	-</a:t>
            </a:r>
            <a:r>
              <a:rPr lang="en-IN" dirty="0"/>
              <a:t>Existing Approach</a:t>
            </a:r>
          </a:p>
          <a:p>
            <a:pPr lvl="0"/>
            <a:r>
              <a:rPr lang="en-IN" sz="1200" dirty="0"/>
              <a:t>		</a:t>
            </a:r>
            <a:r>
              <a:rPr lang="en-IN" sz="1400" dirty="0"/>
              <a:t>Introduction to adanets with gating units</a:t>
            </a:r>
          </a:p>
          <a:p>
            <a:pPr lvl="0"/>
            <a:r>
              <a:rPr lang="en-IN" sz="2000" dirty="0"/>
              <a:t>	</a:t>
            </a:r>
            <a:r>
              <a:rPr lang="en-IN" dirty="0"/>
              <a:t>- Current Approach</a:t>
            </a:r>
          </a:p>
          <a:p>
            <a:pPr lvl="0"/>
            <a:r>
              <a:rPr lang="en-IN" sz="2000" dirty="0"/>
              <a:t>		</a:t>
            </a:r>
            <a:r>
              <a:rPr lang="en-IN" sz="1400" dirty="0"/>
              <a:t>Reinforcement learning to implement gating unit with policy gradient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Results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Conclusion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104EBD-C254-4A5D-9ACA-9A7D179C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89F2C-BF77-4BD7-964E-C5283A164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Table Of Contents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76DC0A7-5ADF-49A4-8547-3D5C0181E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59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>
            <a:extLst>
              <a:ext uri="{FF2B5EF4-FFF2-40B4-BE49-F238E27FC236}">
                <a16:creationId xmlns:a16="http://schemas.microsoft.com/office/drawing/2014/main" id="{8E987915-2B1A-224C-B0CB-46B8FE7B7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666" y="1257300"/>
            <a:ext cx="6687972" cy="1314450"/>
          </a:xfrm>
        </p:spPr>
        <p:txBody>
          <a:bodyPr/>
          <a:lstStyle/>
          <a:p>
            <a:r>
              <a:rPr lang="de-DE" sz="1400" dirty="0"/>
              <a:t>From the Current approach, Resnet110 for Cifar10:</a:t>
            </a:r>
          </a:p>
          <a:p>
            <a:r>
              <a:rPr lang="de-DE" sz="1400" dirty="0"/>
              <a:t>Best Accuracy of 94.53 </a:t>
            </a:r>
            <a:r>
              <a:rPr lang="de-DE" sz="1400" dirty="0" err="1"/>
              <a:t>while</a:t>
            </a:r>
            <a:r>
              <a:rPr lang="de-DE" sz="1400" dirty="0"/>
              <a:t> </a:t>
            </a:r>
            <a:r>
              <a:rPr lang="de-DE" sz="1400" dirty="0" err="1"/>
              <a:t>saving</a:t>
            </a:r>
            <a:r>
              <a:rPr lang="de-DE" sz="1400" dirty="0"/>
              <a:t> 45% of </a:t>
            </a:r>
            <a:r>
              <a:rPr lang="de-DE" sz="1400" dirty="0" err="1"/>
              <a:t>computations</a:t>
            </a:r>
            <a:r>
              <a:rPr lang="de-DE" sz="1400" dirty="0"/>
              <a:t>.</a:t>
            </a:r>
          </a:p>
          <a:p>
            <a:endParaRPr lang="de-DE" sz="14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E533DD-57C2-3F41-ACF9-51CD0873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20</a:t>
            </a:fld>
            <a:endParaRPr lang="de-D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325CD3-EC82-A747-AD23-EE243D0F1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B59F9F-6DCF-DE42-81C9-421AE213A2BF}"/>
              </a:ext>
            </a:extLst>
          </p:cNvPr>
          <p:cNvSpPr/>
          <p:nvPr/>
        </p:nvSpPr>
        <p:spPr>
          <a:xfrm>
            <a:off x="2898476" y="416909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/>
              <a:t>Figure: Average </a:t>
            </a:r>
            <a:r>
              <a:rPr lang="de-DE" sz="1400" dirty="0" err="1"/>
              <a:t>frequency</a:t>
            </a:r>
            <a:r>
              <a:rPr lang="de-DE" sz="1400" dirty="0"/>
              <a:t> of </a:t>
            </a:r>
            <a:r>
              <a:rPr lang="de-DE" sz="1400" dirty="0" err="1"/>
              <a:t>execution</a:t>
            </a:r>
            <a:r>
              <a:rPr lang="de-DE" sz="1400" dirty="0"/>
              <a:t> at </a:t>
            </a:r>
            <a:r>
              <a:rPr lang="de-DE" sz="1400" dirty="0" err="1"/>
              <a:t>every</a:t>
            </a:r>
            <a:r>
              <a:rPr lang="de-DE" sz="1400" dirty="0"/>
              <a:t> </a:t>
            </a:r>
            <a:r>
              <a:rPr lang="de-DE" sz="1400" dirty="0" err="1"/>
              <a:t>gate</a:t>
            </a:r>
            <a:endParaRPr lang="de-DE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6ACE5-F3EE-2C40-B4BB-5AF6CCFA2D9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16" y="2178157"/>
            <a:ext cx="6519872" cy="17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54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>
            <a:extLst>
              <a:ext uri="{FF2B5EF4-FFF2-40B4-BE49-F238E27FC236}">
                <a16:creationId xmlns:a16="http://schemas.microsoft.com/office/drawing/2014/main" id="{8E987915-2B1A-224C-B0CB-46B8FE7B7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828" y="1257300"/>
            <a:ext cx="6687972" cy="1314450"/>
          </a:xfrm>
        </p:spPr>
        <p:txBody>
          <a:bodyPr/>
          <a:lstStyle/>
          <a:p>
            <a:r>
              <a:rPr lang="de-DE" sz="1400" b="0" dirty="0">
                <a:solidFill>
                  <a:schemeClr val="tx1"/>
                </a:solidFill>
              </a:rPr>
              <a:t>Different Experimental Settings: Based on different </a:t>
            </a:r>
            <a:r>
              <a:rPr lang="de-DE" sz="1400" b="0" dirty="0" err="1">
                <a:solidFill>
                  <a:schemeClr val="tx1"/>
                </a:solidFill>
              </a:rPr>
              <a:t>settings</a:t>
            </a:r>
            <a:r>
              <a:rPr lang="de-DE" sz="1400" b="0" dirty="0">
                <a:solidFill>
                  <a:schemeClr val="tx1"/>
                </a:solidFill>
              </a:rPr>
              <a:t> of </a:t>
            </a:r>
            <a:r>
              <a:rPr lang="de-DE" sz="1400" b="0" dirty="0" err="1">
                <a:solidFill>
                  <a:schemeClr val="tx1"/>
                </a:solidFill>
              </a:rPr>
              <a:t>batch</a:t>
            </a:r>
            <a:r>
              <a:rPr lang="de-DE" sz="1400" b="0" dirty="0">
                <a:solidFill>
                  <a:schemeClr val="tx1"/>
                </a:solidFill>
              </a:rPr>
              <a:t> </a:t>
            </a:r>
            <a:r>
              <a:rPr lang="de-DE" sz="1400" b="0" dirty="0" err="1">
                <a:solidFill>
                  <a:schemeClr val="tx1"/>
                </a:solidFill>
              </a:rPr>
              <a:t>size</a:t>
            </a:r>
            <a:r>
              <a:rPr lang="de-DE" sz="1400" b="0" dirty="0">
                <a:solidFill>
                  <a:schemeClr val="tx1"/>
                </a:solidFill>
              </a:rPr>
              <a:t>, learning rate </a:t>
            </a:r>
            <a:r>
              <a:rPr lang="de-DE" sz="1400" b="0" dirty="0" err="1">
                <a:solidFill>
                  <a:schemeClr val="tx1"/>
                </a:solidFill>
              </a:rPr>
              <a:t>scheduler</a:t>
            </a:r>
            <a:r>
              <a:rPr lang="de-DE" sz="1400" b="0" dirty="0">
                <a:solidFill>
                  <a:schemeClr val="tx1"/>
                </a:solidFill>
              </a:rPr>
              <a:t>, </a:t>
            </a:r>
            <a:r>
              <a:rPr lang="de-DE" sz="1400" b="0" dirty="0" err="1">
                <a:solidFill>
                  <a:schemeClr val="tx1"/>
                </a:solidFill>
              </a:rPr>
              <a:t>optimizer</a:t>
            </a:r>
            <a:r>
              <a:rPr lang="de-DE" sz="1400" b="0" dirty="0">
                <a:solidFill>
                  <a:schemeClr val="tx1"/>
                </a:solidFill>
              </a:rPr>
              <a:t>, and </a:t>
            </a:r>
            <a:r>
              <a:rPr lang="de-DE" sz="1400" b="0" dirty="0" err="1">
                <a:solidFill>
                  <a:schemeClr val="tx1"/>
                </a:solidFill>
              </a:rPr>
              <a:t>randomness</a:t>
            </a:r>
            <a:r>
              <a:rPr lang="de-DE" sz="1400" b="0" dirty="0">
                <a:solidFill>
                  <a:schemeClr val="tx1"/>
                </a:solidFill>
              </a:rPr>
              <a:t> in </a:t>
            </a:r>
            <a:r>
              <a:rPr lang="de-DE" sz="1400" b="0" dirty="0" err="1">
                <a:solidFill>
                  <a:schemeClr val="tx1"/>
                </a:solidFill>
              </a:rPr>
              <a:t>seed</a:t>
            </a:r>
            <a:r>
              <a:rPr lang="de-DE" sz="1400" dirty="0"/>
              <a:t>. </a:t>
            </a:r>
            <a:endParaRPr lang="de-DE" sz="1400" b="0" dirty="0">
              <a:solidFill>
                <a:schemeClr val="tx1"/>
              </a:solidFill>
            </a:endParaRPr>
          </a:p>
          <a:p>
            <a:endParaRPr lang="de-DE" sz="1400" b="0" dirty="0">
              <a:solidFill>
                <a:schemeClr val="tx1"/>
              </a:solidFill>
            </a:endParaRPr>
          </a:p>
          <a:p>
            <a:r>
              <a:rPr lang="de-DE" sz="1400" dirty="0"/>
              <a:t>Best Setting: ADAM with </a:t>
            </a:r>
            <a:r>
              <a:rPr lang="de-DE" sz="1400" dirty="0" err="1"/>
              <a:t>batch</a:t>
            </a:r>
            <a:r>
              <a:rPr lang="de-DE" sz="1400" dirty="0"/>
              <a:t> </a:t>
            </a:r>
            <a:r>
              <a:rPr lang="de-DE" sz="1400" dirty="0" err="1"/>
              <a:t>size</a:t>
            </a:r>
            <a:r>
              <a:rPr lang="de-DE" sz="1400" dirty="0"/>
              <a:t> of 128 and learning rate of 0.001</a:t>
            </a:r>
            <a:endParaRPr lang="de-DE" sz="1400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E533DD-57C2-3F41-ACF9-51CD0873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21</a:t>
            </a:fld>
            <a:endParaRPr lang="de-D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325CD3-EC82-A747-AD23-EE243D0F1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B59F9F-6DCF-DE42-81C9-421AE213A2BF}"/>
              </a:ext>
            </a:extLst>
          </p:cNvPr>
          <p:cNvSpPr/>
          <p:nvPr/>
        </p:nvSpPr>
        <p:spPr>
          <a:xfrm>
            <a:off x="2803585" y="459640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e-DE" sz="1400" dirty="0"/>
              <a:t>Figure: Settings vs Top@1 Accuracy for different </a:t>
            </a:r>
            <a:r>
              <a:rPr lang="de-DE" sz="1400" dirty="0" err="1"/>
              <a:t>settings</a:t>
            </a:r>
            <a:r>
              <a:rPr lang="de-DE" sz="1400" dirty="0"/>
              <a:t>.</a:t>
            </a:r>
          </a:p>
        </p:txBody>
      </p:sp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21A0A24E-F5EA-1F45-B39A-8751C13D7DA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99" y="2328804"/>
            <a:ext cx="6497636" cy="199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92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E61117-ED51-A54F-84B1-50D346795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828" y="1168863"/>
            <a:ext cx="6687972" cy="1314450"/>
          </a:xfrm>
        </p:spPr>
        <p:txBody>
          <a:bodyPr/>
          <a:lstStyle/>
          <a:p>
            <a:r>
              <a:rPr lang="de-DE" sz="1400" b="0" dirty="0">
                <a:solidFill>
                  <a:schemeClr val="tx1"/>
                </a:solidFill>
              </a:rPr>
              <a:t>From the Existing approach, Resnet50 for </a:t>
            </a:r>
            <a:r>
              <a:rPr lang="de-DE" sz="1400" b="0" dirty="0" err="1">
                <a:solidFill>
                  <a:schemeClr val="tx1"/>
                </a:solidFill>
              </a:rPr>
              <a:t>Imagenet</a:t>
            </a:r>
            <a:r>
              <a:rPr lang="de-DE" sz="1400" b="0" dirty="0">
                <a:solidFill>
                  <a:schemeClr val="tx1"/>
                </a:solidFill>
              </a:rPr>
              <a:t>: </a:t>
            </a:r>
          </a:p>
          <a:p>
            <a:r>
              <a:rPr lang="de-DE" sz="1400" b="0" dirty="0" err="1">
                <a:solidFill>
                  <a:schemeClr val="tx1"/>
                </a:solidFill>
              </a:rPr>
              <a:t>Without</a:t>
            </a:r>
            <a:r>
              <a:rPr lang="de-DE" sz="1400" b="0" dirty="0">
                <a:solidFill>
                  <a:schemeClr val="tx1"/>
                </a:solidFill>
              </a:rPr>
              <a:t> Gates: 75.3 </a:t>
            </a:r>
          </a:p>
          <a:p>
            <a:r>
              <a:rPr lang="de-DE" sz="1400" b="0" dirty="0">
                <a:solidFill>
                  <a:schemeClr val="tx1"/>
                </a:solidFill>
              </a:rPr>
              <a:t>With Gates: </a:t>
            </a:r>
            <a:r>
              <a:rPr lang="de-DE" sz="1400" b="0" dirty="0" err="1">
                <a:solidFill>
                  <a:schemeClr val="tx1"/>
                </a:solidFill>
              </a:rPr>
              <a:t>Reproduced</a:t>
            </a:r>
            <a:r>
              <a:rPr lang="de-DE" sz="1400" b="0" dirty="0">
                <a:solidFill>
                  <a:schemeClr val="tx1"/>
                </a:solidFill>
              </a:rPr>
              <a:t> 75.4 ( </a:t>
            </a:r>
            <a:r>
              <a:rPr lang="de-DE" sz="1400" b="0" dirty="0" err="1">
                <a:solidFill>
                  <a:schemeClr val="tx1"/>
                </a:solidFill>
              </a:rPr>
              <a:t>Reported</a:t>
            </a:r>
            <a:r>
              <a:rPr lang="de-DE" sz="1400" b="0" dirty="0">
                <a:solidFill>
                  <a:schemeClr val="tx1"/>
                </a:solidFill>
              </a:rPr>
              <a:t> in the </a:t>
            </a:r>
            <a:r>
              <a:rPr lang="de-DE" sz="1400" b="0" dirty="0" err="1">
                <a:solidFill>
                  <a:schemeClr val="tx1"/>
                </a:solidFill>
              </a:rPr>
              <a:t>paper</a:t>
            </a:r>
            <a:r>
              <a:rPr lang="de-DE" sz="1400" b="0" dirty="0">
                <a:solidFill>
                  <a:schemeClr val="tx1"/>
                </a:solidFill>
              </a:rPr>
              <a:t> 76.18 )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AA85C6-B0D5-D240-A889-D60A3512F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544D1-272D-234F-B965-BDA0D1B9978D}"/>
              </a:ext>
            </a:extLst>
          </p:cNvPr>
          <p:cNvSpPr txBox="1"/>
          <p:nvPr/>
        </p:nvSpPr>
        <p:spPr>
          <a:xfrm>
            <a:off x="2191412" y="4741910"/>
            <a:ext cx="4855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Figures (L-R): Iteractions vs Top1-Iterations vs Loss for </a:t>
            </a:r>
            <a:r>
              <a:rPr lang="de-DE" sz="1400" dirty="0" err="1"/>
              <a:t>Imagenet</a:t>
            </a:r>
            <a:r>
              <a:rPr lang="de-DE" sz="1400" dirty="0"/>
              <a:t>.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567C1EA-9028-8D4A-9FD0-6B0F641D1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5F5F04-6C69-7640-8FF9-951384E628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28" y="2349874"/>
            <a:ext cx="2670749" cy="22585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41B7D3-0E12-9F48-A3D5-839CD84C905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577" y="2349873"/>
            <a:ext cx="2670749" cy="22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70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969F3B-F5CB-F347-861B-AD915B5C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23</a:t>
            </a:fld>
            <a:endParaRPr lang="de-D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DB4A5A8-675E-FC44-BCF3-9EE9208AB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59521C-FAE0-9945-9131-DEE6E49FA658}"/>
              </a:ext>
            </a:extLst>
          </p:cNvPr>
          <p:cNvSpPr/>
          <p:nvPr/>
        </p:nvSpPr>
        <p:spPr>
          <a:xfrm>
            <a:off x="1880557" y="1220576"/>
            <a:ext cx="62110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From the Existing approach, Resnet50 for </a:t>
            </a:r>
            <a:r>
              <a:rPr lang="de-DE" sz="1400" dirty="0" err="1"/>
              <a:t>Imagenet</a:t>
            </a:r>
            <a:r>
              <a:rPr lang="de-DE" sz="1400" dirty="0"/>
              <a:t>: </a:t>
            </a:r>
          </a:p>
          <a:p>
            <a:r>
              <a:rPr lang="de-DE" sz="1400" dirty="0" err="1"/>
              <a:t>Reproduced</a:t>
            </a:r>
            <a:r>
              <a:rPr lang="de-DE" sz="1400" dirty="0"/>
              <a:t> 75.4 ( </a:t>
            </a:r>
            <a:r>
              <a:rPr lang="de-DE" sz="1400" dirty="0" err="1"/>
              <a:t>Reported</a:t>
            </a:r>
            <a:r>
              <a:rPr lang="de-DE" sz="1400" dirty="0"/>
              <a:t> in the </a:t>
            </a:r>
            <a:r>
              <a:rPr lang="de-DE" sz="1400" dirty="0" err="1"/>
              <a:t>paper</a:t>
            </a:r>
            <a:r>
              <a:rPr lang="de-DE" sz="1400" dirty="0"/>
              <a:t> 76.18 ) </a:t>
            </a:r>
            <a:r>
              <a:rPr lang="de-DE" sz="1400" dirty="0" err="1"/>
              <a:t>while</a:t>
            </a:r>
            <a:r>
              <a:rPr lang="de-DE" sz="1400" dirty="0"/>
              <a:t> </a:t>
            </a:r>
            <a:r>
              <a:rPr lang="de-DE" sz="1400" dirty="0" err="1"/>
              <a:t>saving</a:t>
            </a:r>
            <a:r>
              <a:rPr lang="de-DE" sz="1400" dirty="0"/>
              <a:t> 22% of </a:t>
            </a:r>
            <a:r>
              <a:rPr lang="de-DE" sz="1400" dirty="0" err="1"/>
              <a:t>computations</a:t>
            </a:r>
            <a:endParaRPr lang="de-DE" sz="1400" dirty="0"/>
          </a:p>
          <a:p>
            <a:endParaRPr lang="de-DE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25F4B6-37A3-BC44-B6C1-3ABE9BDEA49B}"/>
              </a:ext>
            </a:extLst>
          </p:cNvPr>
          <p:cNvSpPr/>
          <p:nvPr/>
        </p:nvSpPr>
        <p:spPr>
          <a:xfrm>
            <a:off x="2286000" y="395574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e-DE" sz="1400" dirty="0"/>
              <a:t>Figure: Average </a:t>
            </a:r>
            <a:r>
              <a:rPr lang="de-DE" sz="1400" dirty="0" err="1"/>
              <a:t>frequency</a:t>
            </a:r>
            <a:r>
              <a:rPr lang="de-DE" sz="1400" dirty="0"/>
              <a:t> of </a:t>
            </a:r>
            <a:r>
              <a:rPr lang="de-DE" sz="1400" dirty="0" err="1"/>
              <a:t>execution</a:t>
            </a:r>
            <a:r>
              <a:rPr lang="de-DE" sz="1400" dirty="0"/>
              <a:t> at </a:t>
            </a:r>
            <a:r>
              <a:rPr lang="de-DE" sz="1400" dirty="0" err="1"/>
              <a:t>every</a:t>
            </a:r>
            <a:r>
              <a:rPr lang="de-DE" sz="1400" dirty="0"/>
              <a:t> </a:t>
            </a:r>
            <a:r>
              <a:rPr lang="de-DE" sz="1400" dirty="0" err="1"/>
              <a:t>gate</a:t>
            </a:r>
            <a:endParaRPr lang="de-DE" sz="140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8A407A-EEB9-C34B-B23E-1CEAA1DAC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429" y="1963597"/>
            <a:ext cx="6886322" cy="17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01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>
            <a:extLst>
              <a:ext uri="{FF2B5EF4-FFF2-40B4-BE49-F238E27FC236}">
                <a16:creationId xmlns:a16="http://schemas.microsoft.com/office/drawing/2014/main" id="{8E987915-2B1A-224C-B0CB-46B8FE7B7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773" y="334462"/>
            <a:ext cx="6687972" cy="1314450"/>
          </a:xfrm>
        </p:spPr>
        <p:txBody>
          <a:bodyPr/>
          <a:lstStyle/>
          <a:p>
            <a:r>
              <a:rPr lang="de-DE" sz="1400" b="0" dirty="0">
                <a:solidFill>
                  <a:schemeClr val="tx1"/>
                </a:solidFill>
              </a:rPr>
              <a:t>From the Current </a:t>
            </a:r>
            <a:r>
              <a:rPr lang="de-DE" sz="1400" dirty="0"/>
              <a:t>approach, Resnet50 for </a:t>
            </a:r>
            <a:r>
              <a:rPr lang="de-DE" sz="1400" dirty="0" err="1"/>
              <a:t>Imagenet</a:t>
            </a:r>
            <a:r>
              <a:rPr lang="de-DE" sz="1400" dirty="0"/>
              <a:t>:</a:t>
            </a:r>
            <a:endParaRPr lang="de-DE" sz="14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E533DD-57C2-3F41-ACF9-51CD0873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24</a:t>
            </a:fld>
            <a:endParaRPr lang="de-D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325CD3-EC82-A747-AD23-EE243D0F1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19D879-DB0E-5945-8932-EACE9223AB67}"/>
              </a:ext>
            </a:extLst>
          </p:cNvPr>
          <p:cNvSpPr txBox="1"/>
          <p:nvPr/>
        </p:nvSpPr>
        <p:spPr>
          <a:xfrm>
            <a:off x="2447401" y="4774063"/>
            <a:ext cx="5490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Figures (Top-</a:t>
            </a:r>
            <a:r>
              <a:rPr lang="de-DE" sz="1400" dirty="0" err="1"/>
              <a:t>Bottom</a:t>
            </a:r>
            <a:r>
              <a:rPr lang="de-DE" sz="1400" dirty="0"/>
              <a:t>): Iteractions vs Top1-Iterations vs Loss for </a:t>
            </a:r>
            <a:r>
              <a:rPr lang="de-DE" sz="1400" dirty="0" err="1"/>
              <a:t>Imagenet</a:t>
            </a:r>
            <a:r>
              <a:rPr lang="de-DE" sz="1400" dirty="0"/>
              <a:t>.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635DF336-5C95-7D4A-8BF0-186D187D4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773" y="1479335"/>
            <a:ext cx="3253996" cy="32539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16A2DB-D999-9F4A-8DF7-AD1BCB1F3320}"/>
              </a:ext>
            </a:extLst>
          </p:cNvPr>
          <p:cNvSpPr txBox="1"/>
          <p:nvPr/>
        </p:nvSpPr>
        <p:spPr>
          <a:xfrm>
            <a:off x="1938773" y="732664"/>
            <a:ext cx="295984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Setting 1: ADAM with </a:t>
            </a:r>
            <a:r>
              <a:rPr lang="de-DE" sz="1400" dirty="0" err="1"/>
              <a:t>batch</a:t>
            </a:r>
            <a:r>
              <a:rPr lang="de-DE" sz="1400" dirty="0"/>
              <a:t> </a:t>
            </a:r>
            <a:r>
              <a:rPr lang="de-DE" sz="1400" dirty="0" err="1"/>
              <a:t>size</a:t>
            </a:r>
            <a:r>
              <a:rPr lang="de-DE" sz="1400" dirty="0"/>
              <a:t> of 64 </a:t>
            </a:r>
          </a:p>
          <a:p>
            <a:r>
              <a:rPr lang="de-DE" sz="1400" dirty="0"/>
              <a:t>and learning rate of 0.001</a:t>
            </a:r>
          </a:p>
          <a:p>
            <a:r>
              <a:rPr lang="de-DE" sz="1400" dirty="0"/>
              <a:t>Best Accuracy of 61.25</a:t>
            </a:r>
          </a:p>
          <a:p>
            <a:endParaRPr lang="de-DE" sz="1400" dirty="0"/>
          </a:p>
          <a:p>
            <a:endParaRPr lang="de-DE" dirty="0"/>
          </a:p>
        </p:txBody>
      </p:sp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BE2C0406-CEB5-304F-924F-A0695A6B8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052" y="1476058"/>
            <a:ext cx="3274240" cy="32742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1A9F7D-DB33-4640-943F-6E0EF47179BF}"/>
              </a:ext>
            </a:extLst>
          </p:cNvPr>
          <p:cNvSpPr txBox="1"/>
          <p:nvPr/>
        </p:nvSpPr>
        <p:spPr>
          <a:xfrm>
            <a:off x="5508052" y="732664"/>
            <a:ext cx="305122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Setting 2: ADAM with </a:t>
            </a:r>
            <a:r>
              <a:rPr lang="de-DE" sz="1400" dirty="0" err="1"/>
              <a:t>batch</a:t>
            </a:r>
            <a:r>
              <a:rPr lang="de-DE" sz="1400" dirty="0"/>
              <a:t> </a:t>
            </a:r>
            <a:r>
              <a:rPr lang="de-DE" sz="1400" dirty="0" err="1"/>
              <a:t>size</a:t>
            </a:r>
            <a:r>
              <a:rPr lang="de-DE" sz="1400" dirty="0"/>
              <a:t> of 128 </a:t>
            </a:r>
          </a:p>
          <a:p>
            <a:r>
              <a:rPr lang="de-DE" sz="1400" dirty="0"/>
              <a:t>and LR Scheduler ( </a:t>
            </a:r>
            <a:r>
              <a:rPr lang="de-DE" sz="1400" dirty="0" err="1"/>
              <a:t>starting</a:t>
            </a:r>
            <a:r>
              <a:rPr lang="de-DE" sz="1400" dirty="0"/>
              <a:t> with 0.001 )</a:t>
            </a:r>
          </a:p>
          <a:p>
            <a:r>
              <a:rPr lang="de-DE" sz="1400" dirty="0"/>
              <a:t>Best Accuracy of 57.4</a:t>
            </a:r>
          </a:p>
          <a:p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536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969F3B-F5CB-F347-861B-AD915B5C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25</a:t>
            </a:fld>
            <a:endParaRPr lang="de-D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DB4A5A8-675E-FC44-BCF3-9EE9208AB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59521C-FAE0-9945-9131-DEE6E49FA658}"/>
              </a:ext>
            </a:extLst>
          </p:cNvPr>
          <p:cNvSpPr/>
          <p:nvPr/>
        </p:nvSpPr>
        <p:spPr>
          <a:xfrm>
            <a:off x="2569221" y="568129"/>
            <a:ext cx="6211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From the Current approach, Resnet50 for </a:t>
            </a:r>
            <a:r>
              <a:rPr lang="de-DE" sz="1400" dirty="0" err="1"/>
              <a:t>Imagenet</a:t>
            </a:r>
            <a:r>
              <a:rPr lang="de-DE" sz="1400" dirty="0"/>
              <a:t>: </a:t>
            </a:r>
          </a:p>
          <a:p>
            <a:endParaRPr lang="de-DE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25F4B6-37A3-BC44-B6C1-3ABE9BDEA49B}"/>
              </a:ext>
            </a:extLst>
          </p:cNvPr>
          <p:cNvSpPr/>
          <p:nvPr/>
        </p:nvSpPr>
        <p:spPr>
          <a:xfrm>
            <a:off x="2286000" y="48357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e-DE" sz="1400" dirty="0"/>
              <a:t>Figure: Average </a:t>
            </a:r>
            <a:r>
              <a:rPr lang="de-DE" sz="1400" dirty="0" err="1"/>
              <a:t>frequency</a:t>
            </a:r>
            <a:r>
              <a:rPr lang="de-DE" sz="1400" dirty="0"/>
              <a:t> of </a:t>
            </a:r>
            <a:r>
              <a:rPr lang="de-DE" sz="1400" dirty="0" err="1"/>
              <a:t>execution</a:t>
            </a:r>
            <a:r>
              <a:rPr lang="de-DE" sz="1400" dirty="0"/>
              <a:t> at </a:t>
            </a:r>
            <a:r>
              <a:rPr lang="de-DE" sz="1400" dirty="0" err="1"/>
              <a:t>every</a:t>
            </a:r>
            <a:r>
              <a:rPr lang="de-DE" sz="1400" dirty="0"/>
              <a:t> </a:t>
            </a:r>
            <a:r>
              <a:rPr lang="de-DE" sz="1400" dirty="0" err="1"/>
              <a:t>gate</a:t>
            </a:r>
            <a:endParaRPr lang="de-DE" sz="140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2A1013-8E31-F645-B879-DEFF55B2F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909" y="1237543"/>
            <a:ext cx="6984055" cy="16594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05EECE-B5DC-7E4A-A921-7945D8FA235E}"/>
              </a:ext>
            </a:extLst>
          </p:cNvPr>
          <p:cNvSpPr txBox="1"/>
          <p:nvPr/>
        </p:nvSpPr>
        <p:spPr>
          <a:xfrm>
            <a:off x="2569221" y="928188"/>
            <a:ext cx="5128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Setting 1: Best Accuracy of 61.25 </a:t>
            </a:r>
            <a:r>
              <a:rPr lang="de-DE" sz="1400" dirty="0" err="1"/>
              <a:t>while</a:t>
            </a:r>
            <a:r>
              <a:rPr lang="de-DE" sz="1400" dirty="0"/>
              <a:t> </a:t>
            </a:r>
            <a:r>
              <a:rPr lang="de-DE" sz="1400" dirty="0" err="1"/>
              <a:t>saving</a:t>
            </a:r>
            <a:r>
              <a:rPr lang="de-DE" sz="1400" dirty="0"/>
              <a:t> 27% of </a:t>
            </a:r>
            <a:r>
              <a:rPr lang="de-DE" sz="1400" dirty="0" err="1"/>
              <a:t>computations</a:t>
            </a:r>
            <a:r>
              <a:rPr lang="de-DE" sz="1400" dirty="0"/>
              <a:t>.</a:t>
            </a:r>
          </a:p>
          <a:p>
            <a:endParaRPr lang="de-DE" dirty="0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0F5D02-BD78-1442-B9CC-B343FA150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909" y="3206304"/>
            <a:ext cx="6984054" cy="15892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9DC790-0C0D-5840-B75A-DD31840964AD}"/>
              </a:ext>
            </a:extLst>
          </p:cNvPr>
          <p:cNvSpPr txBox="1"/>
          <p:nvPr/>
        </p:nvSpPr>
        <p:spPr>
          <a:xfrm>
            <a:off x="2512000" y="2913916"/>
            <a:ext cx="5037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Setting 2: Best Accuracy of 57.4 </a:t>
            </a:r>
            <a:r>
              <a:rPr lang="de-DE" sz="1400" dirty="0" err="1"/>
              <a:t>while</a:t>
            </a:r>
            <a:r>
              <a:rPr lang="de-DE" sz="1400" dirty="0"/>
              <a:t> </a:t>
            </a:r>
            <a:r>
              <a:rPr lang="de-DE" sz="1400" dirty="0" err="1"/>
              <a:t>saving</a:t>
            </a:r>
            <a:r>
              <a:rPr lang="de-DE" sz="1400" dirty="0"/>
              <a:t> 28% of </a:t>
            </a:r>
            <a:r>
              <a:rPr lang="de-DE" sz="1400" dirty="0" err="1"/>
              <a:t>computations</a:t>
            </a:r>
            <a:r>
              <a:rPr lang="de-DE" sz="1400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1239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382D5B-0CDE-4B0F-95EA-B97FAFBFD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828" y="1551632"/>
            <a:ext cx="6687972" cy="3419938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Architectural overviews</a:t>
            </a:r>
          </a:p>
          <a:p>
            <a:pPr lvl="0"/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	-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Existing Approach</a:t>
            </a:r>
          </a:p>
          <a:p>
            <a:pPr lvl="0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Introduction to adanets with gating units</a:t>
            </a:r>
          </a:p>
          <a:p>
            <a:pPr lvl="0"/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- Current Approach</a:t>
            </a:r>
          </a:p>
          <a:p>
            <a:pPr lvl="0"/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Reinforcement learning to implement gating unit with policy gradient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</a:p>
          <a:p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104EBD-C254-4A5D-9ACA-9A7D179C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26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89F2C-BF77-4BD7-964E-C5283A164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Table Of Contents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76DC0A7-5ADF-49A4-8547-3D5C0181E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60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B814D-8B4F-3644-870F-D33974C7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27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64001D-E8A6-9842-8DE8-A02DBC55C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1DAC0FF-A280-964B-83EF-44C62A4E8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502" y="1378831"/>
            <a:ext cx="4292624" cy="338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65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2220EC8-EBD7-CA4E-8E5C-F15BD66E6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3AC8AD-E2FB-2A43-8844-2074206D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28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7D2B6B-6975-4E4F-A22F-912A2C36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823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382D5B-0CDE-4B0F-95EA-B97FAFBFD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828" y="1551632"/>
            <a:ext cx="6687972" cy="3419938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Introduction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Architectural overviews</a:t>
            </a:r>
          </a:p>
          <a:p>
            <a:pPr lvl="0"/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	-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Existing Approach</a:t>
            </a:r>
          </a:p>
          <a:p>
            <a:pPr lvl="0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Introduction to adanets with gating units</a:t>
            </a:r>
          </a:p>
          <a:p>
            <a:pPr lvl="0"/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- Current Approach</a:t>
            </a:r>
          </a:p>
          <a:p>
            <a:pPr lvl="0"/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Reinforcement learning to implement gating unit with policy gradient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104EBD-C254-4A5D-9ACA-9A7D179C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89F2C-BF77-4BD7-964E-C5283A164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Table Of Contents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76DC0A7-5ADF-49A4-8547-3D5C0181E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8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5140136-D4DF-084E-ABFA-4E4193E27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828" y="1681100"/>
            <a:ext cx="7031961" cy="269960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Neural </a:t>
            </a:r>
            <a:r>
              <a:rPr lang="de-DE" sz="2000" dirty="0" err="1"/>
              <a:t>networks</a:t>
            </a:r>
            <a:endParaRPr lang="de-DE" sz="2000" dirty="0"/>
          </a:p>
          <a:p>
            <a:r>
              <a:rPr lang="de-DE" sz="2000" dirty="0"/>
              <a:t>	</a:t>
            </a:r>
            <a:r>
              <a:rPr lang="de-DE" dirty="0"/>
              <a:t>- Neural Networks in general have a fixed structure. Is this </a:t>
            </a:r>
            <a:r>
              <a:rPr lang="de-DE" dirty="0" err="1"/>
              <a:t>always</a:t>
            </a:r>
            <a:r>
              <a:rPr lang="de-DE" dirty="0"/>
              <a:t> necessary?</a:t>
            </a:r>
          </a:p>
          <a:p>
            <a:r>
              <a:rPr lang="de-DE" dirty="0"/>
              <a:t>	- </a:t>
            </a:r>
            <a:r>
              <a:rPr lang="en-US" dirty="0"/>
              <a:t>The more deeper you go into the network, the more sophisticated features 	it learns</a:t>
            </a:r>
            <a:r>
              <a:rPr lang="de-DE" dirty="0"/>
              <a:t>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Problem? 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Choosing</a:t>
            </a:r>
            <a:r>
              <a:rPr lang="de-DE" dirty="0"/>
              <a:t> on </a:t>
            </a:r>
            <a:r>
              <a:rPr lang="de-DE" dirty="0" err="1"/>
              <a:t>enhancing</a:t>
            </a:r>
            <a:r>
              <a:rPr lang="de-DE" dirty="0"/>
              <a:t> a layer that is relevant to the input image and 	</a:t>
            </a:r>
            <a:r>
              <a:rPr lang="de-DE" dirty="0" err="1"/>
              <a:t>improve</a:t>
            </a:r>
            <a:r>
              <a:rPr lang="de-DE" dirty="0"/>
              <a:t> the </a:t>
            </a:r>
            <a:r>
              <a:rPr lang="de-DE" dirty="0" err="1"/>
              <a:t>performance</a:t>
            </a:r>
            <a:r>
              <a:rPr lang="de-DE" dirty="0"/>
              <a:t> on the </a:t>
            </a:r>
            <a:r>
              <a:rPr lang="de-DE" dirty="0" err="1"/>
              <a:t>model</a:t>
            </a:r>
            <a:r>
              <a:rPr lang="de-DE" dirty="0"/>
              <a:t>. </a:t>
            </a:r>
          </a:p>
          <a:p>
            <a:r>
              <a:rPr lang="de-DE" dirty="0"/>
              <a:t>	- Can a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on the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conditioned</a:t>
            </a:r>
            <a:r>
              <a:rPr lang="de-DE" dirty="0"/>
              <a:t> on 	input?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99485A-27EF-0842-9B63-55ABBC04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92B3D2-F0E3-5D4C-BDB4-06C70AC46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Introduction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6CBA34E-162C-5E44-850C-74BEA1F39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6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0CEC2F-9008-5544-9A16-185EC6FB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AED346-E087-B341-BF1E-933D47840C6D}"/>
              </a:ext>
            </a:extLst>
          </p:cNvPr>
          <p:cNvSpPr/>
          <p:nvPr/>
        </p:nvSpPr>
        <p:spPr>
          <a:xfrm>
            <a:off x="792480" y="2248584"/>
            <a:ext cx="8194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“Do we really need fixed structures for convolutional networks, or could we assemble network graphs on the fly, conditioned on the input?”</a:t>
            </a:r>
            <a:endParaRPr lang="de-DE" sz="36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E2453-7233-EE40-837D-0F82FE389ADC}"/>
              </a:ext>
            </a:extLst>
          </p:cNvPr>
          <p:cNvSpPr txBox="1"/>
          <p:nvPr/>
        </p:nvSpPr>
        <p:spPr>
          <a:xfrm>
            <a:off x="0" y="4758779"/>
            <a:ext cx="888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Ref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Veit, A., &amp;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Belongie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, S. (2018). Convolutional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networks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 with adaptive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inference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graphs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. In </a:t>
            </a:r>
            <a:r>
              <a:rPr lang="de-DE" sz="1000" i="1" dirty="0" err="1">
                <a:solidFill>
                  <a:schemeClr val="bg1">
                    <a:lumMod val="50000"/>
                  </a:schemeClr>
                </a:solidFill>
              </a:rPr>
              <a:t>Proceedings</a:t>
            </a:r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 of the European Conference on Computer Vision (ECCV)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 (pp. 3-18)</a:t>
            </a:r>
          </a:p>
          <a:p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5CC07E1-CFE7-B44E-A394-71C202CF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  <p:pic>
        <p:nvPicPr>
          <p:cNvPr id="13" name="Graphic 12" descr="Brain">
            <a:extLst>
              <a:ext uri="{FF2B5EF4-FFF2-40B4-BE49-F238E27FC236}">
                <a16:creationId xmlns:a16="http://schemas.microsoft.com/office/drawing/2014/main" id="{5DA72772-D555-024C-858B-CF086A5CA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5148" y="12205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3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382D5B-0CDE-4B0F-95EA-B97FAFBFD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828" y="1551632"/>
            <a:ext cx="6687972" cy="3419938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Background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Architectural overviews</a:t>
            </a:r>
          </a:p>
          <a:p>
            <a:pPr lvl="0"/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	-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Existing Approach</a:t>
            </a:r>
          </a:p>
          <a:p>
            <a:pPr lvl="0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Introduction to adanets with gating units</a:t>
            </a:r>
          </a:p>
          <a:p>
            <a:pPr lvl="0"/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- Current Approach</a:t>
            </a:r>
          </a:p>
          <a:p>
            <a:pPr lvl="0"/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Reinforcement learning to implement gating unit with policy gradient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104EBD-C254-4A5D-9ACA-9A7D179C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89F2C-BF77-4BD7-964E-C5283A164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Table Of Contents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76DC0A7-5ADF-49A4-8547-3D5C0181E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78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86F1396-F270-9841-88BB-408C21391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3171" y="1681100"/>
            <a:ext cx="6687972" cy="3360008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Convolutional Network with Adaptive Inference Graphs</a:t>
            </a:r>
          </a:p>
          <a:p>
            <a:endParaRPr lang="de-DE" sz="2000" dirty="0"/>
          </a:p>
          <a:p>
            <a:r>
              <a:rPr lang="de-DE" sz="2000" dirty="0"/>
              <a:t>	</a:t>
            </a:r>
            <a:r>
              <a:rPr lang="de-DE" sz="1900" dirty="0"/>
              <a:t>- Adanets (Adaptive </a:t>
            </a:r>
            <a:r>
              <a:rPr lang="de-DE" sz="1900" dirty="0" err="1"/>
              <a:t>networks</a:t>
            </a:r>
            <a:r>
              <a:rPr lang="de-DE" sz="1900" dirty="0"/>
              <a:t>) or </a:t>
            </a:r>
            <a:r>
              <a:rPr lang="de-DE" sz="1900" dirty="0" err="1"/>
              <a:t>ConvNet</a:t>
            </a:r>
            <a:r>
              <a:rPr lang="de-DE" sz="1900" dirty="0"/>
              <a:t> AIG with gating units that 	decide on whether a layer should be executed or not for classification</a:t>
            </a:r>
          </a:p>
          <a:p>
            <a:endParaRPr lang="de-DE" sz="1900" dirty="0"/>
          </a:p>
          <a:p>
            <a:r>
              <a:rPr lang="de-DE" sz="1900" dirty="0"/>
              <a:t>	- Gate individual layers </a:t>
            </a:r>
            <a:r>
              <a:rPr lang="de-DE" sz="1900" dirty="0" err="1"/>
              <a:t>during</a:t>
            </a:r>
            <a:r>
              <a:rPr lang="de-DE" sz="1900" dirty="0"/>
              <a:t> </a:t>
            </a:r>
            <a:r>
              <a:rPr lang="de-DE" sz="1900" dirty="0" err="1"/>
              <a:t>both</a:t>
            </a:r>
            <a:r>
              <a:rPr lang="de-DE" sz="1900" dirty="0"/>
              <a:t> </a:t>
            </a:r>
            <a:r>
              <a:rPr lang="de-DE" sz="1900" dirty="0" err="1"/>
              <a:t>training</a:t>
            </a:r>
            <a:r>
              <a:rPr lang="de-DE" sz="1900" dirty="0"/>
              <a:t> and </a:t>
            </a:r>
            <a:r>
              <a:rPr lang="de-DE" sz="1900" dirty="0" err="1"/>
              <a:t>inference</a:t>
            </a:r>
            <a:r>
              <a:rPr lang="de-DE" sz="1900" dirty="0"/>
              <a:t>, with a </a:t>
            </a:r>
            <a:r>
              <a:rPr lang="de-DE" sz="1900" dirty="0" err="1"/>
              <a:t>data</a:t>
            </a:r>
            <a:r>
              <a:rPr lang="de-DE" sz="1900" dirty="0"/>
              <a:t>-	</a:t>
            </a:r>
            <a:r>
              <a:rPr lang="de-DE" sz="1900" dirty="0" err="1"/>
              <a:t>dependent</a:t>
            </a:r>
            <a:r>
              <a:rPr lang="de-DE" sz="1900" dirty="0"/>
              <a:t> gating </a:t>
            </a:r>
            <a:r>
              <a:rPr lang="de-DE" sz="1900" dirty="0" err="1"/>
              <a:t>computation</a:t>
            </a:r>
            <a:r>
              <a:rPr lang="de-DE" sz="1900" dirty="0"/>
              <a:t>.</a:t>
            </a:r>
          </a:p>
          <a:p>
            <a:endParaRPr lang="de-DE" sz="1900" dirty="0"/>
          </a:p>
          <a:p>
            <a:r>
              <a:rPr lang="de-DE" sz="1900" dirty="0"/>
              <a:t>	- Existing approach : Gumbel Softmax</a:t>
            </a:r>
          </a:p>
          <a:p>
            <a:endParaRPr lang="de-DE" sz="1900" dirty="0"/>
          </a:p>
          <a:p>
            <a:r>
              <a:rPr lang="de-DE" sz="1900" dirty="0"/>
              <a:t>	- Adaptive </a:t>
            </a:r>
            <a:r>
              <a:rPr lang="de-DE" sz="1900" dirty="0" err="1"/>
              <a:t>computation</a:t>
            </a:r>
            <a:r>
              <a:rPr lang="de-DE" sz="1900" dirty="0"/>
              <a:t> for </a:t>
            </a:r>
            <a:r>
              <a:rPr lang="de-DE" sz="1900" dirty="0" err="1"/>
              <a:t>neural</a:t>
            </a:r>
            <a:r>
              <a:rPr lang="de-DE" sz="1900" dirty="0"/>
              <a:t> </a:t>
            </a:r>
            <a:r>
              <a:rPr lang="de-DE" sz="1900" dirty="0" err="1"/>
              <a:t>networks</a:t>
            </a:r>
            <a:endParaRPr lang="de-DE" sz="1900" dirty="0"/>
          </a:p>
          <a:p>
            <a:endParaRPr lang="de-DE" sz="1900" dirty="0"/>
          </a:p>
          <a:p>
            <a:r>
              <a:rPr lang="de-DE" sz="1900" dirty="0"/>
              <a:t>	- </a:t>
            </a:r>
            <a:r>
              <a:rPr lang="en-US" sz="1900" dirty="0"/>
              <a:t>Regularization with dropout techniques</a:t>
            </a:r>
            <a:r>
              <a:rPr lang="de-DE" sz="1900" dirty="0"/>
              <a:t> </a:t>
            </a:r>
          </a:p>
          <a:p>
            <a:endParaRPr lang="de-DE" dirty="0"/>
          </a:p>
          <a:p>
            <a:r>
              <a:rPr lang="de-DE" dirty="0"/>
              <a:t>	</a:t>
            </a:r>
          </a:p>
          <a:p>
            <a:r>
              <a:rPr lang="de-DE" dirty="0"/>
              <a:t> </a:t>
            </a:r>
          </a:p>
          <a:p>
            <a:r>
              <a:rPr lang="de-DE" dirty="0"/>
              <a:t>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FB98D4-4C0A-824C-96B4-F3E9D51A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2B3A25A-1BD1-064F-AF63-7E264B3E8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83D5F33-AE86-EB42-91BC-92A007D90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9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8C47B68-B59E-A543-BDF8-ABDA41C5F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742" y="934566"/>
            <a:ext cx="6687972" cy="3707102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Adanets with Reinforcement Learning</a:t>
            </a:r>
          </a:p>
          <a:p>
            <a:endParaRPr lang="de-DE" sz="2000" dirty="0"/>
          </a:p>
          <a:p>
            <a:r>
              <a:rPr lang="de-DE" sz="2000" dirty="0"/>
              <a:t>	- </a:t>
            </a:r>
            <a:r>
              <a:rPr lang="de-DE" dirty="0"/>
              <a:t>Reinforcement learning (RL) is an </a:t>
            </a:r>
            <a:r>
              <a:rPr lang="de-DE" dirty="0" err="1"/>
              <a:t>area</a:t>
            </a:r>
            <a:r>
              <a:rPr lang="de-DE" dirty="0"/>
              <a:t> of </a:t>
            </a:r>
            <a:r>
              <a:rPr lang="de-DE" dirty="0" err="1"/>
              <a:t>machine</a:t>
            </a:r>
            <a:r>
              <a:rPr lang="de-DE" dirty="0"/>
              <a:t> learning </a:t>
            </a:r>
            <a:r>
              <a:rPr lang="de-DE" dirty="0" err="1"/>
              <a:t>concerned</a:t>
            </a:r>
            <a:r>
              <a:rPr lang="de-DE" dirty="0"/>
              <a:t> 	with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ought</a:t>
            </a:r>
            <a:r>
              <a:rPr lang="de-DE" dirty="0"/>
              <a:t> to </a:t>
            </a:r>
            <a:r>
              <a:rPr lang="de-DE" dirty="0" err="1"/>
              <a:t>take</a:t>
            </a:r>
            <a:r>
              <a:rPr lang="de-DE" dirty="0"/>
              <a:t> actions in an environment so as 	to maximize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notion</a:t>
            </a:r>
            <a:r>
              <a:rPr lang="de-DE" dirty="0"/>
              <a:t> of </a:t>
            </a:r>
            <a:r>
              <a:rPr lang="de-DE" dirty="0" err="1"/>
              <a:t>cumulative</a:t>
            </a:r>
            <a:r>
              <a:rPr lang="de-DE" dirty="0"/>
              <a:t> reward </a:t>
            </a:r>
            <a:r>
              <a:rPr lang="de-DE" baseline="30000" dirty="0"/>
              <a:t>(1).</a:t>
            </a:r>
            <a:r>
              <a:rPr lang="de-DE" dirty="0"/>
              <a:t> 	</a:t>
            </a:r>
          </a:p>
          <a:p>
            <a:endParaRPr lang="de-DE" dirty="0"/>
          </a:p>
          <a:p>
            <a:r>
              <a:rPr lang="de-DE" dirty="0"/>
              <a:t>	- </a:t>
            </a:r>
            <a:r>
              <a:rPr lang="en-US" dirty="0"/>
              <a:t>Integrate the gating choice through </a:t>
            </a:r>
            <a:r>
              <a:rPr lang="de-DE" dirty="0"/>
              <a:t>policy gradient (</a:t>
            </a:r>
            <a:r>
              <a:rPr lang="de-DE" dirty="0" err="1"/>
              <a:t>Reinforce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	- ResNet110 with Cifar10 </a:t>
            </a:r>
          </a:p>
          <a:p>
            <a:endParaRPr lang="de-DE" dirty="0"/>
          </a:p>
          <a:p>
            <a:r>
              <a:rPr lang="de-DE" dirty="0"/>
              <a:t>	- ResNet50 with </a:t>
            </a:r>
            <a:r>
              <a:rPr lang="de-DE" dirty="0" err="1"/>
              <a:t>ImageNet</a:t>
            </a:r>
            <a:endParaRPr lang="de-DE" dirty="0"/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FFFB2-D865-6243-A42D-8B60AC6E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6B2AD8-C488-F64F-9025-BD1944288CE1}"/>
              </a:ext>
            </a:extLst>
          </p:cNvPr>
          <p:cNvSpPr txBox="1"/>
          <p:nvPr/>
        </p:nvSpPr>
        <p:spPr>
          <a:xfrm>
            <a:off x="0" y="4917997"/>
            <a:ext cx="3350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Ref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 1: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https://en.wikipedia.org/wiki/Reinforcement_learning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2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382D5B-0CDE-4B0F-95EA-B97FAFBFD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828" y="1551632"/>
            <a:ext cx="6687972" cy="3419938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Architectural overviews</a:t>
            </a:r>
          </a:p>
          <a:p>
            <a:pPr lvl="0"/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IN" sz="2000" dirty="0"/>
              <a:t>-</a:t>
            </a:r>
            <a:r>
              <a:rPr lang="en-IN" dirty="0"/>
              <a:t>Existing Approach</a:t>
            </a:r>
          </a:p>
          <a:p>
            <a:pPr lvl="0"/>
            <a:r>
              <a:rPr lang="en-IN" sz="1200" dirty="0"/>
              <a:t>		</a:t>
            </a:r>
            <a:r>
              <a:rPr lang="en-IN" sz="1400" dirty="0"/>
              <a:t>Introduction to adanets with gating units</a:t>
            </a:r>
          </a:p>
          <a:p>
            <a:pPr lvl="0"/>
            <a:r>
              <a:rPr lang="en-IN" sz="2000" dirty="0"/>
              <a:t>	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- Current Approach</a:t>
            </a:r>
          </a:p>
          <a:p>
            <a:pPr lvl="0"/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Reinforcement learning to implement gating unit with policy gradient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104EBD-C254-4A5D-9ACA-9A7D179C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89F2C-BF77-4BD7-964E-C5283A164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Table Of Contents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76DC0A7-5ADF-49A4-8547-3D5C0181E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798"/>
            <a:ext cx="1998828" cy="4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4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TU KL">
      <a:dk1>
        <a:sysClr val="windowText" lastClr="000000"/>
      </a:dk1>
      <a:lt1>
        <a:sysClr val="window" lastClr="FFFFFF"/>
      </a:lt1>
      <a:dk2>
        <a:srgbClr val="005F8C"/>
      </a:dk2>
      <a:lt2>
        <a:srgbClr val="EEECE1"/>
      </a:lt2>
      <a:accent1>
        <a:srgbClr val="B92819"/>
      </a:accent1>
      <a:accent2>
        <a:srgbClr val="827D78"/>
      </a:accent2>
      <a:accent3>
        <a:srgbClr val="C3BEB9"/>
      </a:accent3>
      <a:accent4>
        <a:srgbClr val="828C96"/>
      </a:accent4>
      <a:accent5>
        <a:srgbClr val="C3C8C8"/>
      </a:accent5>
      <a:accent6>
        <a:srgbClr val="82AFC8"/>
      </a:accent6>
      <a:hlink>
        <a:srgbClr val="C80096"/>
      </a:hlink>
      <a:folHlink>
        <a:srgbClr val="AA00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Design">
  <a:themeElements>
    <a:clrScheme name="TU KL">
      <a:dk1>
        <a:sysClr val="windowText" lastClr="000000"/>
      </a:dk1>
      <a:lt1>
        <a:sysClr val="window" lastClr="FFFFFF"/>
      </a:lt1>
      <a:dk2>
        <a:srgbClr val="005F8C"/>
      </a:dk2>
      <a:lt2>
        <a:srgbClr val="EEECE1"/>
      </a:lt2>
      <a:accent1>
        <a:srgbClr val="B92819"/>
      </a:accent1>
      <a:accent2>
        <a:srgbClr val="827D78"/>
      </a:accent2>
      <a:accent3>
        <a:srgbClr val="C3BEB9"/>
      </a:accent3>
      <a:accent4>
        <a:srgbClr val="828C96"/>
      </a:accent4>
      <a:accent5>
        <a:srgbClr val="C3C8C8"/>
      </a:accent5>
      <a:accent6>
        <a:srgbClr val="82AFC8"/>
      </a:accent6>
      <a:hlink>
        <a:srgbClr val="C80096"/>
      </a:hlink>
      <a:folHlink>
        <a:srgbClr val="AA00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25446</TotalTime>
  <Words>1002</Words>
  <Application>Microsoft Macintosh PowerPoint</Application>
  <PresentationFormat>On-screen Show (16:9)</PresentationFormat>
  <Paragraphs>277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Times New Roman</vt:lpstr>
      <vt:lpstr>Wingdings</vt:lpstr>
      <vt:lpstr>Office-Design</vt:lpstr>
      <vt:lpstr>1_Office-Design</vt:lpstr>
      <vt:lpstr>Convolutional Networks with Adaptive Inference Graphs using Reinforcement Learning  </vt:lpstr>
      <vt:lpstr>Table Of Contents  </vt:lpstr>
      <vt:lpstr>Table Of Contents  </vt:lpstr>
      <vt:lpstr>Introduction</vt:lpstr>
      <vt:lpstr>PowerPoint Presentation</vt:lpstr>
      <vt:lpstr>Table Of Contents </vt:lpstr>
      <vt:lpstr>Background</vt:lpstr>
      <vt:lpstr>PowerPoint Presentation</vt:lpstr>
      <vt:lpstr>Table Of Contents </vt:lpstr>
      <vt:lpstr>Architectural Overviews</vt:lpstr>
      <vt:lpstr>ResNet Architectures:</vt:lpstr>
      <vt:lpstr>Existing Approach </vt:lpstr>
      <vt:lpstr>Table Of Contents </vt:lpstr>
      <vt:lpstr>Reinforcement Learning  </vt:lpstr>
      <vt:lpstr>Current Approach</vt:lpstr>
      <vt:lpstr>Table Of Contents </vt:lpstr>
      <vt:lpstr>Results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Table Of Contents </vt:lpstr>
      <vt:lpstr>Conclusion</vt:lpstr>
      <vt:lpstr>Thank You</vt:lpstr>
    </vt:vector>
  </TitlesOfParts>
  <Company>Bfw Werbeagentur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Joe Tremmel</dc:creator>
  <cp:lastModifiedBy>Chaitra Nayak</cp:lastModifiedBy>
  <cp:revision>327</cp:revision>
  <dcterms:created xsi:type="dcterms:W3CDTF">2014-06-30T10:01:41Z</dcterms:created>
  <dcterms:modified xsi:type="dcterms:W3CDTF">2019-10-30T13:38:33Z</dcterms:modified>
</cp:coreProperties>
</file>