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8" r:id="rId14"/>
    <p:sldId id="269" r:id="rId15"/>
    <p:sldId id="270" r:id="rId16"/>
    <p:sldId id="272" r:id="rId17"/>
    <p:sldId id="271"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44223-8F8D-4A05-B513-AB4F64435A7A}" type="datetimeFigureOut">
              <a:rPr lang="en-US" smtClean="0"/>
              <a:pPr/>
              <a:t>11/15/2021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4BBA91-E91B-4271-9BF7-747E67F95533}" type="slidenum">
              <a:rPr lang="en-US" smtClean="0"/>
              <a:pPr/>
              <a:t>‹#›</a:t>
            </a:fld>
            <a:endParaRPr lang="en-US"/>
          </a:p>
        </p:txBody>
      </p:sp>
    </p:spTree>
    <p:extLst>
      <p:ext uri="{BB962C8B-B14F-4D97-AF65-F5344CB8AC3E}">
        <p14:creationId xmlns:p14="http://schemas.microsoft.com/office/powerpoint/2010/main" xmlns="" val="3590279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4F4EF2BC-2D83-45E8-B519-8C85AF709BD2}" type="datetimeFigureOut">
              <a:rPr lang="en-US" smtClean="0"/>
              <a:pPr/>
              <a:t>11/15/2021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27CF746B-0310-4D3C-8960-963FF55F65F7}" type="slidenum">
              <a:rPr lang="en-US" smtClean="0"/>
              <a:pPr/>
              <a:t>‹#›</a:t>
            </a:fld>
            <a:endParaRPr lang="en-US"/>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4EF2BC-2D83-45E8-B519-8C85AF709BD2}"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4EF2BC-2D83-45E8-B519-8C85AF709BD2}"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4EF2BC-2D83-45E8-B519-8C85AF709BD2}"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F4EF2BC-2D83-45E8-B519-8C85AF709BD2}"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fld id="{27CF746B-0310-4D3C-8960-963FF55F65F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F4EF2BC-2D83-45E8-B519-8C85AF709BD2}" type="datetimeFigureOut">
              <a:rPr lang="en-US" smtClean="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F746B-0310-4D3C-8960-963FF55F65F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F4EF2BC-2D83-45E8-B519-8C85AF709BD2}" type="datetimeFigureOut">
              <a:rPr lang="en-US" smtClean="0"/>
              <a:pPr/>
              <a:t>11/15/2021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F746B-0310-4D3C-8960-963FF55F65F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F4EF2BC-2D83-45E8-B519-8C85AF709BD2}" type="datetimeFigureOut">
              <a:rPr lang="en-US" smtClean="0"/>
              <a:pPr/>
              <a:t>11/15/2021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F746B-0310-4D3C-8960-963FF55F65F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EF2BC-2D83-45E8-B519-8C85AF709BD2}" type="datetimeFigureOut">
              <a:rPr lang="en-US" smtClean="0"/>
              <a:pPr/>
              <a:t>11/15/2021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F746B-0310-4D3C-8960-963FF55F65F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F4EF2BC-2D83-45E8-B519-8C85AF709BD2}" type="datetimeFigureOut">
              <a:rPr lang="en-US" smtClean="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F746B-0310-4D3C-8960-963FF55F65F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F4EF2BC-2D83-45E8-B519-8C85AF709BD2}" type="datetimeFigureOut">
              <a:rPr lang="en-US" smtClean="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F746B-0310-4D3C-8960-963FF55F65F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F4EF2BC-2D83-45E8-B519-8C85AF709BD2}" type="datetimeFigureOut">
              <a:rPr lang="en-US" smtClean="0"/>
              <a:pPr/>
              <a:t>11/15/2021</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27CF746B-0310-4D3C-8960-963FF55F65F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27A27F74-93ED-415D-9F91-C7D3DDBE0985}"/>
              </a:ext>
            </a:extLst>
          </p:cNvPr>
          <p:cNvSpPr>
            <a:spLocks noGrp="1"/>
          </p:cNvSpPr>
          <p:nvPr>
            <p:ph type="ctrTitle"/>
          </p:nvPr>
        </p:nvSpPr>
        <p:spPr>
          <a:xfrm>
            <a:off x="1524000" y="1122362"/>
            <a:ext cx="9144000" cy="4594773"/>
          </a:xfrm>
        </p:spPr>
        <p:txBody>
          <a:bodyPr>
            <a:normAutofit/>
          </a:bodyPr>
          <a:lstStyle/>
          <a:p>
            <a:r>
              <a:rPr lang="en-US" b="1" i="1" dirty="0"/>
              <a:t>CAR PRICE PREDICTION PROJECT</a:t>
            </a:r>
            <a:br>
              <a:rPr lang="en-US" b="1" i="1" dirty="0"/>
            </a:br>
            <a:r>
              <a:rPr lang="en-US" b="1" i="1" dirty="0"/>
              <a:t/>
            </a:r>
            <a:br>
              <a:rPr lang="en-US" b="1" i="1" dirty="0"/>
            </a:br>
            <a:r>
              <a:rPr lang="en-US" b="1" i="1" dirty="0"/>
              <a:t>by</a:t>
            </a:r>
            <a:br>
              <a:rPr lang="en-US" b="1" i="1" dirty="0"/>
            </a:br>
            <a:r>
              <a:rPr lang="en-US" b="1" i="1" dirty="0"/>
              <a:t/>
            </a:r>
            <a:br>
              <a:rPr lang="en-US" b="1" i="1" dirty="0"/>
            </a:br>
            <a:r>
              <a:rPr lang="en-US" b="1" i="1" dirty="0" smtClean="0"/>
              <a:t>CHAITRA H N</a:t>
            </a:r>
            <a:endParaRPr lang="en-IN" b="1" i="1" dirty="0"/>
          </a:p>
        </p:txBody>
      </p:sp>
    </p:spTree>
    <p:extLst>
      <p:ext uri="{BB962C8B-B14F-4D97-AF65-F5344CB8AC3E}">
        <p14:creationId xmlns:p14="http://schemas.microsoft.com/office/powerpoint/2010/main" xmlns="" val="4064541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Imputation</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1138392" y="1590494"/>
            <a:ext cx="5125502" cy="4351338"/>
          </a:xfrm>
          <a:prstGeom prst="rect">
            <a:avLst/>
          </a:prstGeom>
        </p:spPr>
      </p:pic>
      <p:sp>
        <p:nvSpPr>
          <p:cNvPr id="5" name="TextBox 4"/>
          <p:cNvSpPr txBox="1"/>
          <p:nvPr/>
        </p:nvSpPr>
        <p:spPr>
          <a:xfrm>
            <a:off x="7776754" y="1933303"/>
            <a:ext cx="2682240" cy="2585323"/>
          </a:xfrm>
          <a:prstGeom prst="rect">
            <a:avLst/>
          </a:prstGeom>
          <a:noFill/>
        </p:spPr>
        <p:txBody>
          <a:bodyPr wrap="square" rtlCol="0">
            <a:spAutoFit/>
          </a:bodyPr>
          <a:lstStyle/>
          <a:p>
            <a:r>
              <a:rPr lang="en-US" dirty="0"/>
              <a:t>I have mapped the various engine variants as such; this makes the model simpler and more generalized.</a:t>
            </a:r>
          </a:p>
          <a:p>
            <a:endParaRPr lang="en-US" dirty="0"/>
          </a:p>
          <a:p>
            <a:r>
              <a:rPr lang="en-US" dirty="0"/>
              <a:t>Engine ranges have been made </a:t>
            </a:r>
            <a:r>
              <a:rPr lang="en-US" dirty="0" err="1"/>
              <a:t>eg</a:t>
            </a:r>
            <a:r>
              <a:rPr lang="en-US" dirty="0"/>
              <a:t> 1-1.5 L and 1.5-2 L and 2+ </a:t>
            </a:r>
            <a:r>
              <a:rPr lang="en-US" dirty="0" err="1"/>
              <a:t>Litre</a:t>
            </a:r>
            <a:r>
              <a:rPr lang="en-US" dirty="0"/>
              <a:t> engines</a:t>
            </a:r>
          </a:p>
        </p:txBody>
      </p:sp>
    </p:spTree>
    <p:extLst>
      <p:ext uri="{BB962C8B-B14F-4D97-AF65-F5344CB8AC3E}">
        <p14:creationId xmlns:p14="http://schemas.microsoft.com/office/powerpoint/2010/main" xmlns="" val="1467910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more EDA after simplifying the data</a:t>
            </a:r>
            <a:br>
              <a:rPr lang="en-US" dirty="0"/>
            </a:br>
            <a:r>
              <a:rPr lang="en-US" dirty="0"/>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929985" y="1163680"/>
            <a:ext cx="3859729" cy="2904351"/>
          </a:xfrm>
          <a:prstGeom prst="rect">
            <a:avLst/>
          </a:prstGeom>
        </p:spPr>
      </p:pic>
      <p:pic>
        <p:nvPicPr>
          <p:cNvPr id="5" name="Picture 4"/>
          <p:cNvPicPr>
            <a:picLocks noChangeAspect="1"/>
          </p:cNvPicPr>
          <p:nvPr/>
        </p:nvPicPr>
        <p:blipFill>
          <a:blip r:embed="rId3"/>
          <a:stretch>
            <a:fillRect/>
          </a:stretch>
        </p:blipFill>
        <p:spPr>
          <a:xfrm>
            <a:off x="929985" y="4068030"/>
            <a:ext cx="3606931" cy="2637569"/>
          </a:xfrm>
          <a:prstGeom prst="rect">
            <a:avLst/>
          </a:prstGeom>
        </p:spPr>
      </p:pic>
      <p:sp>
        <p:nvSpPr>
          <p:cNvPr id="6" name="TextBox 5"/>
          <p:cNvSpPr txBox="1"/>
          <p:nvPr/>
        </p:nvSpPr>
        <p:spPr>
          <a:xfrm>
            <a:off x="4586920" y="1494363"/>
            <a:ext cx="6367951" cy="923330"/>
          </a:xfrm>
          <a:prstGeom prst="rect">
            <a:avLst/>
          </a:prstGeom>
          <a:noFill/>
        </p:spPr>
        <p:txBody>
          <a:bodyPr wrap="square" rtlCol="0">
            <a:spAutoFit/>
          </a:bodyPr>
          <a:lstStyle/>
          <a:p>
            <a:r>
              <a:rPr lang="en-US" dirty="0"/>
              <a:t/>
            </a:r>
            <a:br>
              <a:rPr lang="en-US" dirty="0"/>
            </a:br>
            <a:r>
              <a:rPr lang="en-US" dirty="0"/>
              <a:t>Average price of car with respect to the fuel type. Diesel is most expensive, then petrol, least expensive is Petrol + LPG</a:t>
            </a:r>
          </a:p>
        </p:txBody>
      </p:sp>
      <p:sp>
        <p:nvSpPr>
          <p:cNvPr id="7" name="TextBox 6"/>
          <p:cNvSpPr txBox="1"/>
          <p:nvPr/>
        </p:nvSpPr>
        <p:spPr>
          <a:xfrm>
            <a:off x="4912660" y="4670612"/>
            <a:ext cx="6042211" cy="1200329"/>
          </a:xfrm>
          <a:prstGeom prst="rect">
            <a:avLst/>
          </a:prstGeom>
          <a:noFill/>
        </p:spPr>
        <p:txBody>
          <a:bodyPr wrap="square" rtlCol="0">
            <a:spAutoFit/>
          </a:bodyPr>
          <a:lstStyle/>
          <a:p>
            <a:r>
              <a:rPr lang="en-US" dirty="0"/>
              <a:t/>
            </a:r>
            <a:br>
              <a:rPr lang="en-US" dirty="0"/>
            </a:br>
            <a:r>
              <a:rPr lang="en-US" dirty="0"/>
              <a:t>As expected cars which have automatic transmission are on average priced above </a:t>
            </a:r>
            <a:r>
              <a:rPr lang="en-US" dirty="0" err="1"/>
              <a:t>Rs</a:t>
            </a:r>
            <a:r>
              <a:rPr lang="en-US" dirty="0"/>
              <a:t>. 800,000 and cars which have manual transmission are on average price around </a:t>
            </a:r>
            <a:r>
              <a:rPr lang="en-US" dirty="0" err="1"/>
              <a:t>Rs</a:t>
            </a:r>
            <a:r>
              <a:rPr lang="en-US" dirty="0"/>
              <a:t>. 500,000</a:t>
            </a:r>
          </a:p>
        </p:txBody>
      </p:sp>
    </p:spTree>
    <p:extLst>
      <p:ext uri="{BB962C8B-B14F-4D97-AF65-F5344CB8AC3E}">
        <p14:creationId xmlns:p14="http://schemas.microsoft.com/office/powerpoint/2010/main" xmlns="" val="3349581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Plot of engine variant vs car</a:t>
            </a:r>
          </a:p>
        </p:txBody>
      </p:sp>
      <p:pic>
        <p:nvPicPr>
          <p:cNvPr id="4" name="Content Placeholder 3"/>
          <p:cNvPicPr>
            <a:picLocks noGrp="1" noChangeAspect="1"/>
          </p:cNvPicPr>
          <p:nvPr>
            <p:ph idx="1"/>
          </p:nvPr>
        </p:nvPicPr>
        <p:blipFill>
          <a:blip r:embed="rId2"/>
          <a:stretch>
            <a:fillRect/>
          </a:stretch>
        </p:blipFill>
        <p:spPr>
          <a:xfrm>
            <a:off x="1209121" y="1600200"/>
            <a:ext cx="9773757" cy="4708525"/>
          </a:xfrm>
          <a:prstGeom prst="rect">
            <a:avLst/>
          </a:prstGeom>
        </p:spPr>
      </p:pic>
    </p:spTree>
    <p:extLst>
      <p:ext uri="{BB962C8B-B14F-4D97-AF65-F5344CB8AC3E}">
        <p14:creationId xmlns:p14="http://schemas.microsoft.com/office/powerpoint/2010/main" xmlns="" val="3017068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46015" y="3538768"/>
            <a:ext cx="3803441" cy="2827198"/>
          </a:xfrm>
          <a:prstGeom prst="rect">
            <a:avLst/>
          </a:prstGeom>
        </p:spPr>
      </p:pic>
      <p:pic>
        <p:nvPicPr>
          <p:cNvPr id="5" name="Picture 4"/>
          <p:cNvPicPr>
            <a:picLocks noChangeAspect="1"/>
          </p:cNvPicPr>
          <p:nvPr/>
        </p:nvPicPr>
        <p:blipFill>
          <a:blip r:embed="rId3"/>
          <a:stretch>
            <a:fillRect/>
          </a:stretch>
        </p:blipFill>
        <p:spPr>
          <a:xfrm>
            <a:off x="646015" y="210229"/>
            <a:ext cx="3834138" cy="3038067"/>
          </a:xfrm>
          <a:prstGeom prst="rect">
            <a:avLst/>
          </a:prstGeom>
        </p:spPr>
      </p:pic>
      <p:sp>
        <p:nvSpPr>
          <p:cNvPr id="6" name="TextBox 5"/>
          <p:cNvSpPr txBox="1"/>
          <p:nvPr/>
        </p:nvSpPr>
        <p:spPr>
          <a:xfrm>
            <a:off x="5556068" y="583475"/>
            <a:ext cx="4868091" cy="1200329"/>
          </a:xfrm>
          <a:prstGeom prst="rect">
            <a:avLst/>
          </a:prstGeom>
          <a:noFill/>
        </p:spPr>
        <p:txBody>
          <a:bodyPr wrap="square" rtlCol="0">
            <a:spAutoFit/>
          </a:bodyPr>
          <a:lstStyle/>
          <a:p>
            <a:r>
              <a:rPr lang="en-US" dirty="0"/>
              <a:t>We can see that 2+ liter engine range is the most expensive engine size.</a:t>
            </a:r>
          </a:p>
          <a:p>
            <a:r>
              <a:rPr lang="en-US" dirty="0"/>
              <a:t>1.0-1.5 liter engines are cheaper and basic petrol is the cheapest</a:t>
            </a:r>
          </a:p>
        </p:txBody>
      </p:sp>
      <p:sp>
        <p:nvSpPr>
          <p:cNvPr id="7" name="TextBox 6"/>
          <p:cNvSpPr txBox="1"/>
          <p:nvPr/>
        </p:nvSpPr>
        <p:spPr>
          <a:xfrm>
            <a:off x="5556068" y="3744686"/>
            <a:ext cx="3979818" cy="1503453"/>
          </a:xfrm>
          <a:prstGeom prst="rect">
            <a:avLst/>
          </a:prstGeom>
          <a:noFill/>
        </p:spPr>
        <p:txBody>
          <a:bodyPr wrap="square" rtlCol="0">
            <a:spAutoFit/>
          </a:bodyPr>
          <a:lstStyle/>
          <a:p>
            <a:r>
              <a:rPr lang="en-US" dirty="0"/>
              <a:t/>
            </a:r>
            <a:br>
              <a:rPr lang="en-US" dirty="0"/>
            </a:br>
            <a:r>
              <a:rPr lang="en-US" dirty="0"/>
              <a:t>We can observe that as number of owners go up, the average price of car decreases, this is what one would expect.</a:t>
            </a:r>
          </a:p>
        </p:txBody>
      </p:sp>
    </p:spTree>
    <p:extLst>
      <p:ext uri="{BB962C8B-B14F-4D97-AF65-F5344CB8AC3E}">
        <p14:creationId xmlns:p14="http://schemas.microsoft.com/office/powerpoint/2010/main" xmlns="" val="3654469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 variate analysis</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988052" y="1564367"/>
            <a:ext cx="4746914" cy="4351338"/>
          </a:xfrm>
          <a:prstGeom prst="rect">
            <a:avLst/>
          </a:prstGeom>
        </p:spPr>
      </p:pic>
      <p:sp>
        <p:nvSpPr>
          <p:cNvPr id="5" name="TextBox 4"/>
          <p:cNvSpPr txBox="1"/>
          <p:nvPr/>
        </p:nvSpPr>
        <p:spPr>
          <a:xfrm>
            <a:off x="6096000" y="2291579"/>
            <a:ext cx="4772297" cy="923330"/>
          </a:xfrm>
          <a:prstGeom prst="rect">
            <a:avLst/>
          </a:prstGeom>
          <a:noFill/>
        </p:spPr>
        <p:txBody>
          <a:bodyPr wrap="square" rtlCol="0">
            <a:spAutoFit/>
          </a:bodyPr>
          <a:lstStyle/>
          <a:p>
            <a:r>
              <a:rPr lang="en-IN" dirty="0"/>
              <a:t>Multi variate analysis between the various numerical variables. Year, Mileage and Price.</a:t>
            </a:r>
            <a:endParaRPr lang="en-US" dirty="0"/>
          </a:p>
          <a:p>
            <a:endParaRPr lang="en-US" dirty="0"/>
          </a:p>
        </p:txBody>
      </p:sp>
    </p:spTree>
    <p:extLst>
      <p:ext uri="{BB962C8B-B14F-4D97-AF65-F5344CB8AC3E}">
        <p14:creationId xmlns:p14="http://schemas.microsoft.com/office/powerpoint/2010/main" xmlns="" val="2932387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Heat map co-relation</a:t>
            </a:r>
          </a:p>
        </p:txBody>
      </p:sp>
      <p:pic>
        <p:nvPicPr>
          <p:cNvPr id="4" name="Content Placeholder 3"/>
          <p:cNvPicPr>
            <a:picLocks noGrp="1" noChangeAspect="1"/>
          </p:cNvPicPr>
          <p:nvPr>
            <p:ph idx="1"/>
          </p:nvPr>
        </p:nvPicPr>
        <p:blipFill>
          <a:blip r:embed="rId2"/>
          <a:stretch>
            <a:fillRect/>
          </a:stretch>
        </p:blipFill>
        <p:spPr>
          <a:xfrm>
            <a:off x="765444" y="1690688"/>
            <a:ext cx="4877496" cy="4562066"/>
          </a:xfrm>
          <a:prstGeom prst="rect">
            <a:avLst/>
          </a:prstGeom>
        </p:spPr>
      </p:pic>
      <p:sp>
        <p:nvSpPr>
          <p:cNvPr id="5" name="TextBox 4"/>
          <p:cNvSpPr txBox="1"/>
          <p:nvPr/>
        </p:nvSpPr>
        <p:spPr>
          <a:xfrm>
            <a:off x="7141028" y="1881050"/>
            <a:ext cx="3483429" cy="2308324"/>
          </a:xfrm>
          <a:prstGeom prst="rect">
            <a:avLst/>
          </a:prstGeom>
          <a:noFill/>
        </p:spPr>
        <p:txBody>
          <a:bodyPr wrap="square" rtlCol="0">
            <a:spAutoFit/>
          </a:bodyPr>
          <a:lstStyle/>
          <a:p>
            <a:r>
              <a:rPr lang="en-IN" dirty="0"/>
              <a:t>We can see that price is negatively affected by mileage i.e. the more mileage a car has the lower its price.</a:t>
            </a:r>
          </a:p>
          <a:p>
            <a:endParaRPr lang="en-US" dirty="0"/>
          </a:p>
          <a:p>
            <a:r>
              <a:rPr lang="en-IN" dirty="0"/>
              <a:t>And the price is positively co-related with the year, as newer the more expensive it is.</a:t>
            </a:r>
            <a:endParaRPr lang="en-US" dirty="0"/>
          </a:p>
        </p:txBody>
      </p:sp>
    </p:spTree>
    <p:extLst>
      <p:ext uri="{BB962C8B-B14F-4D97-AF65-F5344CB8AC3E}">
        <p14:creationId xmlns:p14="http://schemas.microsoft.com/office/powerpoint/2010/main" xmlns="" val="2904900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 processing</a:t>
            </a:r>
          </a:p>
        </p:txBody>
      </p:sp>
      <p:pic>
        <p:nvPicPr>
          <p:cNvPr id="4" name="Content Placeholder 3"/>
          <p:cNvPicPr>
            <a:picLocks noGrp="1" noChangeAspect="1"/>
          </p:cNvPicPr>
          <p:nvPr>
            <p:ph idx="1"/>
          </p:nvPr>
        </p:nvPicPr>
        <p:blipFill>
          <a:blip r:embed="rId2"/>
          <a:stretch>
            <a:fillRect/>
          </a:stretch>
        </p:blipFill>
        <p:spPr>
          <a:xfrm>
            <a:off x="838200" y="1569468"/>
            <a:ext cx="4090851" cy="2690940"/>
          </a:xfrm>
          <a:prstGeom prst="rect">
            <a:avLst/>
          </a:prstGeom>
        </p:spPr>
      </p:pic>
      <p:pic>
        <p:nvPicPr>
          <p:cNvPr id="5" name="Picture 4"/>
          <p:cNvPicPr>
            <a:picLocks noChangeAspect="1"/>
          </p:cNvPicPr>
          <p:nvPr/>
        </p:nvPicPr>
        <p:blipFill>
          <a:blip r:embed="rId3"/>
          <a:stretch>
            <a:fillRect/>
          </a:stretch>
        </p:blipFill>
        <p:spPr>
          <a:xfrm>
            <a:off x="952837" y="4471848"/>
            <a:ext cx="8237738" cy="2198918"/>
          </a:xfrm>
          <a:prstGeom prst="rect">
            <a:avLst/>
          </a:prstGeom>
        </p:spPr>
      </p:pic>
      <p:sp>
        <p:nvSpPr>
          <p:cNvPr id="6" name="TextBox 5"/>
          <p:cNvSpPr txBox="1"/>
          <p:nvPr/>
        </p:nvSpPr>
        <p:spPr>
          <a:xfrm>
            <a:off x="5956663" y="1569468"/>
            <a:ext cx="5077097" cy="1477328"/>
          </a:xfrm>
          <a:prstGeom prst="rect">
            <a:avLst/>
          </a:prstGeom>
          <a:noFill/>
        </p:spPr>
        <p:txBody>
          <a:bodyPr wrap="square" rtlCol="0">
            <a:spAutoFit/>
          </a:bodyPr>
          <a:lstStyle/>
          <a:p>
            <a:r>
              <a:rPr lang="en-US" dirty="0"/>
              <a:t>Creating a dummy function, and replacing these variables using the function.</a:t>
            </a:r>
          </a:p>
          <a:p>
            <a:endParaRPr lang="en-US" dirty="0"/>
          </a:p>
          <a:p>
            <a:r>
              <a:rPr lang="en-US" dirty="0"/>
              <a:t>This function basically creates dummy columns of the categorical variables</a:t>
            </a:r>
          </a:p>
        </p:txBody>
      </p:sp>
    </p:spTree>
    <p:extLst>
      <p:ext uri="{BB962C8B-B14F-4D97-AF65-F5344CB8AC3E}">
        <p14:creationId xmlns:p14="http://schemas.microsoft.com/office/powerpoint/2010/main" xmlns="" val="1067124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building</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930935" y="1384277"/>
            <a:ext cx="8745170" cy="3248478"/>
          </a:xfrm>
          <a:prstGeom prst="rect">
            <a:avLst/>
          </a:prstGeom>
        </p:spPr>
      </p:pic>
      <p:sp>
        <p:nvSpPr>
          <p:cNvPr id="5" name="TextBox 4"/>
          <p:cNvSpPr txBox="1"/>
          <p:nvPr/>
        </p:nvSpPr>
        <p:spPr>
          <a:xfrm>
            <a:off x="930935" y="4990011"/>
            <a:ext cx="9081717" cy="369332"/>
          </a:xfrm>
          <a:prstGeom prst="rect">
            <a:avLst/>
          </a:prstGeom>
          <a:noFill/>
        </p:spPr>
        <p:txBody>
          <a:bodyPr wrap="none" rtlCol="0">
            <a:spAutoFit/>
          </a:bodyPr>
          <a:lstStyle/>
          <a:p>
            <a:r>
              <a:rPr lang="en-US" dirty="0"/>
              <a:t>Price is the target variable. Here we can see the shape off the training and testing data. (80/20)</a:t>
            </a:r>
          </a:p>
        </p:txBody>
      </p:sp>
    </p:spTree>
    <p:extLst>
      <p:ext uri="{BB962C8B-B14F-4D97-AF65-F5344CB8AC3E}">
        <p14:creationId xmlns:p14="http://schemas.microsoft.com/office/powerpoint/2010/main" xmlns="" val="2580778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 parameter tuning</a:t>
            </a:r>
          </a:p>
        </p:txBody>
      </p:sp>
      <p:pic>
        <p:nvPicPr>
          <p:cNvPr id="4" name="Content Placeholder 3"/>
          <p:cNvPicPr>
            <a:picLocks noGrp="1" noChangeAspect="1"/>
          </p:cNvPicPr>
          <p:nvPr>
            <p:ph idx="1"/>
          </p:nvPr>
        </p:nvPicPr>
        <p:blipFill>
          <a:blip r:embed="rId2"/>
          <a:stretch>
            <a:fillRect/>
          </a:stretch>
        </p:blipFill>
        <p:spPr>
          <a:xfrm>
            <a:off x="1154533" y="1690688"/>
            <a:ext cx="4605539" cy="4351338"/>
          </a:xfrm>
          <a:prstGeom prst="rect">
            <a:avLst/>
          </a:prstGeom>
        </p:spPr>
      </p:pic>
      <p:sp>
        <p:nvSpPr>
          <p:cNvPr id="5" name="TextBox 4"/>
          <p:cNvSpPr txBox="1"/>
          <p:nvPr/>
        </p:nvSpPr>
        <p:spPr>
          <a:xfrm>
            <a:off x="6705600" y="2072640"/>
            <a:ext cx="4493623" cy="2585323"/>
          </a:xfrm>
          <a:prstGeom prst="rect">
            <a:avLst/>
          </a:prstGeom>
          <a:noFill/>
        </p:spPr>
        <p:txBody>
          <a:bodyPr wrap="square" rtlCol="0">
            <a:spAutoFit/>
          </a:bodyPr>
          <a:lstStyle/>
          <a:p>
            <a:r>
              <a:rPr lang="en-US" dirty="0"/>
              <a:t>Hyper parameter tuning was performed on the best performing algorithm, which was the random forest regression.</a:t>
            </a:r>
          </a:p>
          <a:p>
            <a:endParaRPr lang="en-US" dirty="0"/>
          </a:p>
          <a:p>
            <a:r>
              <a:rPr lang="en-US" dirty="0"/>
              <a:t>These variables were selected, the tuning took many hours to complete.</a:t>
            </a:r>
          </a:p>
          <a:p>
            <a:endParaRPr lang="en-US" dirty="0"/>
          </a:p>
          <a:p>
            <a:r>
              <a:rPr lang="en-US" dirty="0"/>
              <a:t>The best parameters were used to train another accurate model.</a:t>
            </a:r>
          </a:p>
        </p:txBody>
      </p:sp>
    </p:spTree>
    <p:extLst>
      <p:ext uri="{BB962C8B-B14F-4D97-AF65-F5344CB8AC3E}">
        <p14:creationId xmlns:p14="http://schemas.microsoft.com/office/powerpoint/2010/main" xmlns="" val="1185103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best model</a:t>
            </a:r>
          </a:p>
        </p:txBody>
      </p:sp>
      <p:pic>
        <p:nvPicPr>
          <p:cNvPr id="4" name="Content Placeholder 3"/>
          <p:cNvPicPr>
            <a:picLocks noGrp="1" noChangeAspect="1"/>
          </p:cNvPicPr>
          <p:nvPr>
            <p:ph idx="1"/>
          </p:nvPr>
        </p:nvPicPr>
        <p:blipFill>
          <a:blip r:embed="rId2"/>
          <a:stretch>
            <a:fillRect/>
          </a:stretch>
        </p:blipFill>
        <p:spPr>
          <a:xfrm>
            <a:off x="838200" y="1895285"/>
            <a:ext cx="10421804" cy="2400635"/>
          </a:xfrm>
          <a:prstGeom prst="rect">
            <a:avLst/>
          </a:prstGeom>
        </p:spPr>
      </p:pic>
      <p:sp>
        <p:nvSpPr>
          <p:cNvPr id="5" name="TextBox 4"/>
          <p:cNvSpPr txBox="1"/>
          <p:nvPr/>
        </p:nvSpPr>
        <p:spPr>
          <a:xfrm>
            <a:off x="1123406" y="4955177"/>
            <a:ext cx="6838539" cy="369332"/>
          </a:xfrm>
          <a:prstGeom prst="rect">
            <a:avLst/>
          </a:prstGeom>
          <a:noFill/>
        </p:spPr>
        <p:txBody>
          <a:bodyPr wrap="none" rtlCol="0">
            <a:spAutoFit/>
          </a:bodyPr>
          <a:lstStyle/>
          <a:p>
            <a:r>
              <a:rPr lang="en-US" dirty="0"/>
              <a:t>This is the best model with a cross validation, R-squared result of 0.943</a:t>
            </a:r>
          </a:p>
        </p:txBody>
      </p:sp>
    </p:spTree>
    <p:extLst>
      <p:ext uri="{BB962C8B-B14F-4D97-AF65-F5344CB8AC3E}">
        <p14:creationId xmlns:p14="http://schemas.microsoft.com/office/powerpoint/2010/main" xmlns="" val="2653573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 statement</a:t>
            </a:r>
            <a:br>
              <a:rPr lang="en-US" dirty="0"/>
            </a:br>
            <a:endParaRPr lang="en-US" dirty="0"/>
          </a:p>
        </p:txBody>
      </p:sp>
      <p:sp>
        <p:nvSpPr>
          <p:cNvPr id="3" name="Content Placeholder 2"/>
          <p:cNvSpPr>
            <a:spLocks noGrp="1"/>
          </p:cNvSpPr>
          <p:nvPr>
            <p:ph idx="1"/>
          </p:nvPr>
        </p:nvSpPr>
        <p:spPr/>
        <p:txBody>
          <a:bodyPr/>
          <a:lstStyle/>
          <a:p>
            <a:r>
              <a:rPr lang="en-US" dirty="0"/>
              <a:t>With the </a:t>
            </a:r>
            <a:r>
              <a:rPr lang="en-US" dirty="0" err="1"/>
              <a:t>covid</a:t>
            </a:r>
            <a:r>
              <a:rPr lang="en-US" dirty="0"/>
              <a:t> 19 impact in the market, we have seen lot of changes in the car market. Now some cars are in demand hence making them costly and some are not in demand hence cheaper. With the change in market due to </a:t>
            </a:r>
            <a:r>
              <a:rPr lang="en-US" dirty="0" err="1"/>
              <a:t>covid</a:t>
            </a:r>
            <a:r>
              <a:rPr lang="en-US" dirty="0"/>
              <a:t> 19 impact, the previous ML models are not performing well.</a:t>
            </a:r>
          </a:p>
          <a:p>
            <a:endParaRPr lang="en-US" dirty="0"/>
          </a:p>
        </p:txBody>
      </p:sp>
    </p:spTree>
    <p:extLst>
      <p:ext uri="{BB962C8B-B14F-4D97-AF65-F5344CB8AC3E}">
        <p14:creationId xmlns:p14="http://schemas.microsoft.com/office/powerpoint/2010/main" xmlns="" val="1303193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656198" y="606425"/>
            <a:ext cx="4922942" cy="4351338"/>
          </a:xfrm>
          <a:prstGeom prst="rect">
            <a:avLst/>
          </a:prstGeom>
        </p:spPr>
      </p:pic>
      <p:pic>
        <p:nvPicPr>
          <p:cNvPr id="6" name="Picture 5"/>
          <p:cNvPicPr>
            <a:picLocks noChangeAspect="1"/>
          </p:cNvPicPr>
          <p:nvPr/>
        </p:nvPicPr>
        <p:blipFill>
          <a:blip r:embed="rId3"/>
          <a:stretch>
            <a:fillRect/>
          </a:stretch>
        </p:blipFill>
        <p:spPr>
          <a:xfrm>
            <a:off x="6304593" y="437310"/>
            <a:ext cx="5060093" cy="4602069"/>
          </a:xfrm>
          <a:prstGeom prst="rect">
            <a:avLst/>
          </a:prstGeom>
        </p:spPr>
      </p:pic>
      <p:sp>
        <p:nvSpPr>
          <p:cNvPr id="7" name="TextBox 6"/>
          <p:cNvSpPr txBox="1"/>
          <p:nvPr/>
        </p:nvSpPr>
        <p:spPr>
          <a:xfrm>
            <a:off x="656198" y="5303519"/>
            <a:ext cx="3852017" cy="369332"/>
          </a:xfrm>
          <a:prstGeom prst="rect">
            <a:avLst/>
          </a:prstGeom>
          <a:noFill/>
        </p:spPr>
        <p:txBody>
          <a:bodyPr wrap="none" rtlCol="0">
            <a:spAutoFit/>
          </a:bodyPr>
          <a:lstStyle/>
          <a:p>
            <a:r>
              <a:rPr lang="en-US" dirty="0"/>
              <a:t>Scatter plot of predicted vs actual price</a:t>
            </a:r>
          </a:p>
        </p:txBody>
      </p:sp>
      <p:sp>
        <p:nvSpPr>
          <p:cNvPr id="8" name="TextBox 7"/>
          <p:cNvSpPr txBox="1"/>
          <p:nvPr/>
        </p:nvSpPr>
        <p:spPr>
          <a:xfrm>
            <a:off x="6871063" y="5355771"/>
            <a:ext cx="4959563" cy="646331"/>
          </a:xfrm>
          <a:prstGeom prst="rect">
            <a:avLst/>
          </a:prstGeom>
          <a:noFill/>
        </p:spPr>
        <p:txBody>
          <a:bodyPr wrap="none" rtlCol="0">
            <a:spAutoFit/>
          </a:bodyPr>
          <a:lstStyle/>
          <a:p>
            <a:r>
              <a:rPr lang="en-US" dirty="0"/>
              <a:t>Distribution plot of (predicted value – actual value)</a:t>
            </a:r>
          </a:p>
          <a:p>
            <a:endParaRPr lang="en-US" dirty="0"/>
          </a:p>
        </p:txBody>
      </p:sp>
      <p:sp>
        <p:nvSpPr>
          <p:cNvPr id="9" name="TextBox 8"/>
          <p:cNvSpPr txBox="1"/>
          <p:nvPr/>
        </p:nvSpPr>
        <p:spPr>
          <a:xfrm>
            <a:off x="1463041" y="6156960"/>
            <a:ext cx="9727474" cy="646331"/>
          </a:xfrm>
          <a:prstGeom prst="rect">
            <a:avLst/>
          </a:prstGeom>
          <a:noFill/>
        </p:spPr>
        <p:txBody>
          <a:bodyPr wrap="square" rtlCol="0">
            <a:spAutoFit/>
          </a:bodyPr>
          <a:lstStyle/>
          <a:p>
            <a:r>
              <a:rPr lang="en-US" dirty="0"/>
              <a:t>After observing these graphs we can conclude that the model is performing very well and it is ready to be sent to the vendors.</a:t>
            </a:r>
          </a:p>
        </p:txBody>
      </p:sp>
    </p:spTree>
    <p:extLst>
      <p:ext uri="{BB962C8B-B14F-4D97-AF65-F5344CB8AC3E}">
        <p14:creationId xmlns:p14="http://schemas.microsoft.com/office/powerpoint/2010/main" xmlns="" val="2280346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end</a:t>
            </a:r>
          </a:p>
        </p:txBody>
      </p:sp>
      <p:pic>
        <p:nvPicPr>
          <p:cNvPr id="4" name="Content Placeholder 3"/>
          <p:cNvPicPr>
            <a:picLocks noGrp="1" noChangeAspect="1"/>
          </p:cNvPicPr>
          <p:nvPr>
            <p:ph idx="1"/>
          </p:nvPr>
        </p:nvPicPr>
        <p:blipFill>
          <a:blip r:embed="rId2"/>
          <a:stretch>
            <a:fillRect/>
          </a:stretch>
        </p:blipFill>
        <p:spPr>
          <a:xfrm>
            <a:off x="977664" y="1886763"/>
            <a:ext cx="9888330" cy="1686160"/>
          </a:xfrm>
          <a:prstGeom prst="rect">
            <a:avLst/>
          </a:prstGeom>
        </p:spPr>
      </p:pic>
      <p:sp>
        <p:nvSpPr>
          <p:cNvPr id="5" name="TextBox 4"/>
          <p:cNvSpPr txBox="1"/>
          <p:nvPr/>
        </p:nvSpPr>
        <p:spPr>
          <a:xfrm>
            <a:off x="1175658" y="4023360"/>
            <a:ext cx="8342812" cy="646331"/>
          </a:xfrm>
          <a:prstGeom prst="rect">
            <a:avLst/>
          </a:prstGeom>
          <a:noFill/>
        </p:spPr>
        <p:txBody>
          <a:bodyPr wrap="square" rtlCol="0">
            <a:spAutoFit/>
          </a:bodyPr>
          <a:lstStyle/>
          <a:p>
            <a:r>
              <a:rPr lang="en-US" dirty="0"/>
              <a:t>The model performs well both mathematically, both R-square and concordance index have &gt;0.92 values which is good fit.</a:t>
            </a:r>
          </a:p>
        </p:txBody>
      </p:sp>
    </p:spTree>
    <p:extLst>
      <p:ext uri="{BB962C8B-B14F-4D97-AF65-F5344CB8AC3E}">
        <p14:creationId xmlns:p14="http://schemas.microsoft.com/office/powerpoint/2010/main" xmlns="" val="1040478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cleaning</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838200" y="1690688"/>
            <a:ext cx="9869277" cy="714475"/>
          </a:xfrm>
          <a:prstGeom prst="rect">
            <a:avLst/>
          </a:prstGeom>
        </p:spPr>
      </p:pic>
      <p:sp>
        <p:nvSpPr>
          <p:cNvPr id="5" name="TextBox 4"/>
          <p:cNvSpPr txBox="1"/>
          <p:nvPr/>
        </p:nvSpPr>
        <p:spPr>
          <a:xfrm>
            <a:off x="838200" y="2831585"/>
            <a:ext cx="8286243" cy="369332"/>
          </a:xfrm>
          <a:prstGeom prst="rect">
            <a:avLst/>
          </a:prstGeom>
          <a:noFill/>
        </p:spPr>
        <p:txBody>
          <a:bodyPr wrap="none" rtlCol="0">
            <a:spAutoFit/>
          </a:bodyPr>
          <a:lstStyle/>
          <a:p>
            <a:r>
              <a:rPr lang="en-US" dirty="0"/>
              <a:t>Here I have removed the transmission type form the car name as it was a double entry</a:t>
            </a:r>
          </a:p>
        </p:txBody>
      </p:sp>
      <p:pic>
        <p:nvPicPr>
          <p:cNvPr id="6" name="Picture 5"/>
          <p:cNvPicPr>
            <a:picLocks noChangeAspect="1"/>
          </p:cNvPicPr>
          <p:nvPr/>
        </p:nvPicPr>
        <p:blipFill>
          <a:blip r:embed="rId3"/>
          <a:stretch>
            <a:fillRect/>
          </a:stretch>
        </p:blipFill>
        <p:spPr>
          <a:xfrm>
            <a:off x="838200" y="3501037"/>
            <a:ext cx="8049748" cy="1162212"/>
          </a:xfrm>
          <a:prstGeom prst="rect">
            <a:avLst/>
          </a:prstGeom>
        </p:spPr>
      </p:pic>
      <p:sp>
        <p:nvSpPr>
          <p:cNvPr id="7" name="TextBox 6"/>
          <p:cNvSpPr txBox="1"/>
          <p:nvPr/>
        </p:nvSpPr>
        <p:spPr>
          <a:xfrm>
            <a:off x="1071154" y="5207726"/>
            <a:ext cx="7826245" cy="369332"/>
          </a:xfrm>
          <a:prstGeom prst="rect">
            <a:avLst/>
          </a:prstGeom>
          <a:noFill/>
        </p:spPr>
        <p:txBody>
          <a:bodyPr wrap="none" rtlCol="0">
            <a:spAutoFit/>
          </a:bodyPr>
          <a:lstStyle/>
          <a:p>
            <a:r>
              <a:rPr lang="en-US" dirty="0"/>
              <a:t>Extracting year from the car name and creating a new column containing the year</a:t>
            </a:r>
          </a:p>
        </p:txBody>
      </p:sp>
    </p:spTree>
    <p:extLst>
      <p:ext uri="{BB962C8B-B14F-4D97-AF65-F5344CB8AC3E}">
        <p14:creationId xmlns:p14="http://schemas.microsoft.com/office/powerpoint/2010/main" xmlns="" val="388655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46612" y="377260"/>
            <a:ext cx="10515600" cy="4217486"/>
          </a:xfrm>
          <a:prstGeom prst="rect">
            <a:avLst/>
          </a:prstGeom>
        </p:spPr>
      </p:pic>
      <p:sp>
        <p:nvSpPr>
          <p:cNvPr id="5" name="TextBox 4"/>
          <p:cNvSpPr txBox="1"/>
          <p:nvPr/>
        </p:nvSpPr>
        <p:spPr>
          <a:xfrm>
            <a:off x="646612" y="4772297"/>
            <a:ext cx="7273979" cy="923330"/>
          </a:xfrm>
          <a:prstGeom prst="rect">
            <a:avLst/>
          </a:prstGeom>
          <a:noFill/>
        </p:spPr>
        <p:txBody>
          <a:bodyPr wrap="none" rtlCol="0">
            <a:spAutoFit/>
          </a:bodyPr>
          <a:lstStyle/>
          <a:p>
            <a:r>
              <a:rPr lang="en-US" dirty="0"/>
              <a:t>Extracting the car mode, and the cars manufacturer form the name.</a:t>
            </a:r>
          </a:p>
          <a:p>
            <a:r>
              <a:rPr lang="en-US" dirty="0"/>
              <a:t>Now name column is done its work and it can be dropped form the dataset.</a:t>
            </a:r>
          </a:p>
          <a:p>
            <a:endParaRPr lang="en-US" dirty="0"/>
          </a:p>
        </p:txBody>
      </p:sp>
      <p:pic>
        <p:nvPicPr>
          <p:cNvPr id="6" name="Picture 5"/>
          <p:cNvPicPr>
            <a:picLocks noChangeAspect="1"/>
          </p:cNvPicPr>
          <p:nvPr/>
        </p:nvPicPr>
        <p:blipFill>
          <a:blip r:embed="rId3"/>
          <a:stretch>
            <a:fillRect/>
          </a:stretch>
        </p:blipFill>
        <p:spPr>
          <a:xfrm>
            <a:off x="646612" y="5596914"/>
            <a:ext cx="11726912" cy="552527"/>
          </a:xfrm>
          <a:prstGeom prst="rect">
            <a:avLst/>
          </a:prstGeom>
        </p:spPr>
      </p:pic>
    </p:spTree>
    <p:extLst>
      <p:ext uri="{BB962C8B-B14F-4D97-AF65-F5344CB8AC3E}">
        <p14:creationId xmlns:p14="http://schemas.microsoft.com/office/powerpoint/2010/main" xmlns="" val="399792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a:t>
            </a:r>
          </a:p>
        </p:txBody>
      </p:sp>
      <p:pic>
        <p:nvPicPr>
          <p:cNvPr id="4" name="Content Placeholder 3"/>
          <p:cNvPicPr>
            <a:picLocks noGrp="1" noChangeAspect="1"/>
          </p:cNvPicPr>
          <p:nvPr>
            <p:ph idx="1"/>
          </p:nvPr>
        </p:nvPicPr>
        <p:blipFill>
          <a:blip r:embed="rId2"/>
          <a:stretch>
            <a:fillRect/>
          </a:stretch>
        </p:blipFill>
        <p:spPr>
          <a:xfrm>
            <a:off x="838200" y="1422653"/>
            <a:ext cx="5010849" cy="1238423"/>
          </a:xfrm>
          <a:prstGeom prst="rect">
            <a:avLst/>
          </a:prstGeom>
        </p:spPr>
      </p:pic>
      <p:sp>
        <p:nvSpPr>
          <p:cNvPr id="5" name="TextBox 4"/>
          <p:cNvSpPr txBox="1"/>
          <p:nvPr/>
        </p:nvSpPr>
        <p:spPr>
          <a:xfrm>
            <a:off x="7463246" y="1422653"/>
            <a:ext cx="3459922" cy="923330"/>
          </a:xfrm>
          <a:prstGeom prst="rect">
            <a:avLst/>
          </a:prstGeom>
          <a:noFill/>
        </p:spPr>
        <p:txBody>
          <a:bodyPr wrap="none" rtlCol="0">
            <a:spAutoFit/>
          </a:bodyPr>
          <a:lstStyle/>
          <a:p>
            <a:r>
              <a:rPr lang="en-US" dirty="0"/>
              <a:t>Lets dig deeper into the end points</a:t>
            </a:r>
          </a:p>
          <a:p>
            <a:endParaRPr lang="en-US" dirty="0"/>
          </a:p>
          <a:p>
            <a:endParaRPr lang="en-US" dirty="0"/>
          </a:p>
        </p:txBody>
      </p:sp>
      <p:pic>
        <p:nvPicPr>
          <p:cNvPr id="8" name="Picture 7"/>
          <p:cNvPicPr>
            <a:picLocks noChangeAspect="1"/>
          </p:cNvPicPr>
          <p:nvPr/>
        </p:nvPicPr>
        <p:blipFill>
          <a:blip r:embed="rId3"/>
          <a:stretch>
            <a:fillRect/>
          </a:stretch>
        </p:blipFill>
        <p:spPr>
          <a:xfrm>
            <a:off x="789835" y="2748216"/>
            <a:ext cx="5306165" cy="3515216"/>
          </a:xfrm>
          <a:prstGeom prst="rect">
            <a:avLst/>
          </a:prstGeom>
        </p:spPr>
      </p:pic>
      <p:sp>
        <p:nvSpPr>
          <p:cNvPr id="9" name="TextBox 8"/>
          <p:cNvSpPr txBox="1"/>
          <p:nvPr/>
        </p:nvSpPr>
        <p:spPr>
          <a:xfrm>
            <a:off x="7811589" y="3361508"/>
            <a:ext cx="3268787" cy="1200329"/>
          </a:xfrm>
          <a:prstGeom prst="rect">
            <a:avLst/>
          </a:prstGeom>
          <a:noFill/>
        </p:spPr>
        <p:txBody>
          <a:bodyPr wrap="square" rtlCol="0">
            <a:spAutoFit/>
          </a:bodyPr>
          <a:lstStyle/>
          <a:p>
            <a:r>
              <a:rPr lang="en-US" dirty="0"/>
              <a:t>Max mileage on this i20 car with a mileage of 1002408 and year 2010. the previous owner(s) drove a lot.</a:t>
            </a:r>
          </a:p>
        </p:txBody>
      </p:sp>
    </p:spTree>
    <p:extLst>
      <p:ext uri="{BB962C8B-B14F-4D97-AF65-F5344CB8AC3E}">
        <p14:creationId xmlns:p14="http://schemas.microsoft.com/office/powerpoint/2010/main" xmlns="" val="2631671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6988" y="974725"/>
            <a:ext cx="3733801" cy="1036956"/>
          </a:xfrm>
        </p:spPr>
        <p:txBody>
          <a:bodyPr>
            <a:normAutofit/>
          </a:bodyPr>
          <a:lstStyle/>
          <a:p>
            <a:r>
              <a:rPr lang="en-US" sz="1800" dirty="0">
                <a:latin typeface="+mn-lt"/>
              </a:rPr>
              <a:t>This ford eco sport has minimum mileage of just 350 km</a:t>
            </a:r>
          </a:p>
        </p:txBody>
      </p:sp>
      <p:pic>
        <p:nvPicPr>
          <p:cNvPr id="4" name="Content Placeholder 3"/>
          <p:cNvPicPr>
            <a:picLocks noGrp="1" noChangeAspect="1"/>
          </p:cNvPicPr>
          <p:nvPr>
            <p:ph idx="1"/>
          </p:nvPr>
        </p:nvPicPr>
        <p:blipFill>
          <a:blip r:embed="rId2"/>
          <a:stretch>
            <a:fillRect/>
          </a:stretch>
        </p:blipFill>
        <p:spPr>
          <a:xfrm>
            <a:off x="785948" y="251914"/>
            <a:ext cx="3810624" cy="2482578"/>
          </a:xfrm>
          <a:prstGeom prst="rect">
            <a:avLst/>
          </a:prstGeom>
        </p:spPr>
      </p:pic>
      <p:pic>
        <p:nvPicPr>
          <p:cNvPr id="5" name="Picture 4"/>
          <p:cNvPicPr>
            <a:picLocks noChangeAspect="1"/>
          </p:cNvPicPr>
          <p:nvPr/>
        </p:nvPicPr>
        <p:blipFill>
          <a:blip r:embed="rId3"/>
          <a:stretch>
            <a:fillRect/>
          </a:stretch>
        </p:blipFill>
        <p:spPr>
          <a:xfrm>
            <a:off x="7085511" y="2315971"/>
            <a:ext cx="3409488" cy="2351824"/>
          </a:xfrm>
          <a:prstGeom prst="rect">
            <a:avLst/>
          </a:prstGeom>
        </p:spPr>
      </p:pic>
      <p:pic>
        <p:nvPicPr>
          <p:cNvPr id="6" name="Picture 5"/>
          <p:cNvPicPr>
            <a:picLocks noChangeAspect="1"/>
          </p:cNvPicPr>
          <p:nvPr/>
        </p:nvPicPr>
        <p:blipFill>
          <a:blip r:embed="rId4"/>
          <a:stretch>
            <a:fillRect/>
          </a:stretch>
        </p:blipFill>
        <p:spPr>
          <a:xfrm>
            <a:off x="716280" y="4322964"/>
            <a:ext cx="3343630" cy="2404408"/>
          </a:xfrm>
          <a:prstGeom prst="rect">
            <a:avLst/>
          </a:prstGeom>
        </p:spPr>
      </p:pic>
      <p:sp>
        <p:nvSpPr>
          <p:cNvPr id="7" name="TextBox 6"/>
          <p:cNvSpPr txBox="1"/>
          <p:nvPr/>
        </p:nvSpPr>
        <p:spPr>
          <a:xfrm>
            <a:off x="4974770" y="5340502"/>
            <a:ext cx="2891497" cy="369332"/>
          </a:xfrm>
          <a:prstGeom prst="rect">
            <a:avLst/>
          </a:prstGeom>
          <a:noFill/>
        </p:spPr>
        <p:txBody>
          <a:bodyPr wrap="none" rtlCol="0">
            <a:spAutoFit/>
          </a:bodyPr>
          <a:lstStyle/>
          <a:p>
            <a:r>
              <a:rPr lang="en-US" dirty="0"/>
              <a:t>Minimum price is of this Alto</a:t>
            </a:r>
          </a:p>
        </p:txBody>
      </p:sp>
      <p:sp>
        <p:nvSpPr>
          <p:cNvPr id="8" name="TextBox 7"/>
          <p:cNvSpPr txBox="1"/>
          <p:nvPr/>
        </p:nvSpPr>
        <p:spPr>
          <a:xfrm>
            <a:off x="716280" y="3307217"/>
            <a:ext cx="4361066" cy="369332"/>
          </a:xfrm>
          <a:prstGeom prst="rect">
            <a:avLst/>
          </a:prstGeom>
          <a:noFill/>
        </p:spPr>
        <p:txBody>
          <a:bodyPr wrap="none" rtlCol="0">
            <a:spAutoFit/>
          </a:bodyPr>
          <a:lstStyle/>
          <a:p>
            <a:r>
              <a:rPr lang="en-US" dirty="0"/>
              <a:t>Maximum price of car in data is this </a:t>
            </a:r>
            <a:r>
              <a:rPr lang="en-US" dirty="0" err="1"/>
              <a:t>fortuner</a:t>
            </a:r>
            <a:endParaRPr lang="en-US" dirty="0"/>
          </a:p>
        </p:txBody>
      </p:sp>
    </p:spTree>
    <p:extLst>
      <p:ext uri="{BB962C8B-B14F-4D97-AF65-F5344CB8AC3E}">
        <p14:creationId xmlns:p14="http://schemas.microsoft.com/office/powerpoint/2010/main" xmlns="" val="511583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Car prices distribution</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838200" y="1027906"/>
            <a:ext cx="8795106" cy="4351338"/>
          </a:xfrm>
          <a:prstGeom prst="rect">
            <a:avLst/>
          </a:prstGeom>
        </p:spPr>
      </p:pic>
      <p:sp>
        <p:nvSpPr>
          <p:cNvPr id="5" name="TextBox 4"/>
          <p:cNvSpPr txBox="1"/>
          <p:nvPr/>
        </p:nvSpPr>
        <p:spPr>
          <a:xfrm>
            <a:off x="1341120" y="5817326"/>
            <a:ext cx="6138283" cy="646331"/>
          </a:xfrm>
          <a:prstGeom prst="rect">
            <a:avLst/>
          </a:prstGeom>
          <a:noFill/>
        </p:spPr>
        <p:txBody>
          <a:bodyPr wrap="none" rtlCol="0">
            <a:spAutoFit/>
          </a:bodyPr>
          <a:lstStyle/>
          <a:p>
            <a:r>
              <a:rPr lang="en-US" dirty="0"/>
              <a:t>We can see we have quite some range on the prices of the cars.</a:t>
            </a:r>
          </a:p>
          <a:p>
            <a:endParaRPr lang="en-US" dirty="0"/>
          </a:p>
        </p:txBody>
      </p:sp>
    </p:spTree>
    <p:extLst>
      <p:ext uri="{BB962C8B-B14F-4D97-AF65-F5344CB8AC3E}">
        <p14:creationId xmlns:p14="http://schemas.microsoft.com/office/powerpoint/2010/main" xmlns="" val="3273303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Car price and mileage stats based on year</a:t>
            </a:r>
            <a:br>
              <a:rPr lang="en-US" dirty="0"/>
            </a:br>
            <a:endParaRPr lang="en-US" dirty="0"/>
          </a:p>
        </p:txBody>
      </p:sp>
      <p:pic>
        <p:nvPicPr>
          <p:cNvPr id="6" name="Picture 5"/>
          <p:cNvPicPr>
            <a:picLocks noChangeAspect="1"/>
          </p:cNvPicPr>
          <p:nvPr/>
        </p:nvPicPr>
        <p:blipFill>
          <a:blip r:embed="rId2"/>
          <a:stretch>
            <a:fillRect/>
          </a:stretch>
        </p:blipFill>
        <p:spPr>
          <a:xfrm>
            <a:off x="5843452" y="2089559"/>
            <a:ext cx="6270172" cy="3692932"/>
          </a:xfrm>
          <a:prstGeom prst="rect">
            <a:avLst/>
          </a:prstGeom>
        </p:spPr>
      </p:pic>
      <p:pic>
        <p:nvPicPr>
          <p:cNvPr id="7" name="Content Placeholder 4"/>
          <p:cNvPicPr>
            <a:picLocks noChangeAspect="1"/>
          </p:cNvPicPr>
          <p:nvPr/>
        </p:nvPicPr>
        <p:blipFill>
          <a:blip r:embed="rId3"/>
          <a:stretch>
            <a:fillRect/>
          </a:stretch>
        </p:blipFill>
        <p:spPr>
          <a:xfrm>
            <a:off x="492702" y="2089559"/>
            <a:ext cx="5451470" cy="3692932"/>
          </a:xfrm>
          <a:prstGeom prst="rect">
            <a:avLst/>
          </a:prstGeom>
        </p:spPr>
      </p:pic>
    </p:spTree>
    <p:extLst>
      <p:ext uri="{BB962C8B-B14F-4D97-AF65-F5344CB8AC3E}">
        <p14:creationId xmlns:p14="http://schemas.microsoft.com/office/powerpoint/2010/main" xmlns="" val="741695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41623" y="644433"/>
            <a:ext cx="4098132" cy="5253855"/>
          </a:xfrm>
          <a:prstGeom prst="rect">
            <a:avLst/>
          </a:prstGeom>
        </p:spPr>
      </p:pic>
      <p:pic>
        <p:nvPicPr>
          <p:cNvPr id="5" name="Picture 4"/>
          <p:cNvPicPr>
            <a:picLocks noChangeAspect="1"/>
          </p:cNvPicPr>
          <p:nvPr/>
        </p:nvPicPr>
        <p:blipFill>
          <a:blip r:embed="rId3"/>
          <a:stretch>
            <a:fillRect/>
          </a:stretch>
        </p:blipFill>
        <p:spPr>
          <a:xfrm>
            <a:off x="7682752" y="487679"/>
            <a:ext cx="4155504" cy="5410609"/>
          </a:xfrm>
          <a:prstGeom prst="rect">
            <a:avLst/>
          </a:prstGeom>
        </p:spPr>
      </p:pic>
      <p:sp>
        <p:nvSpPr>
          <p:cNvPr id="8" name="TextBox 7"/>
          <p:cNvSpPr txBox="1"/>
          <p:nvPr/>
        </p:nvSpPr>
        <p:spPr>
          <a:xfrm>
            <a:off x="5039755" y="644434"/>
            <a:ext cx="2642995" cy="1754326"/>
          </a:xfrm>
          <a:prstGeom prst="rect">
            <a:avLst/>
          </a:prstGeom>
          <a:noFill/>
        </p:spPr>
        <p:txBody>
          <a:bodyPr wrap="square" rtlCol="0">
            <a:spAutoFit/>
          </a:bodyPr>
          <a:lstStyle/>
          <a:p>
            <a:r>
              <a:rPr lang="en-US" dirty="0"/>
              <a:t>Average price of car according to city in which it was listed. Bhopal has the most expensive cars and Kochi has the least expensive cars.</a:t>
            </a:r>
          </a:p>
        </p:txBody>
      </p:sp>
      <p:sp>
        <p:nvSpPr>
          <p:cNvPr id="9" name="TextBox 8"/>
          <p:cNvSpPr txBox="1"/>
          <p:nvPr/>
        </p:nvSpPr>
        <p:spPr>
          <a:xfrm>
            <a:off x="4911635" y="4180112"/>
            <a:ext cx="2771118" cy="1754326"/>
          </a:xfrm>
          <a:prstGeom prst="rect">
            <a:avLst/>
          </a:prstGeom>
          <a:noFill/>
        </p:spPr>
        <p:txBody>
          <a:bodyPr wrap="square" rtlCol="0">
            <a:spAutoFit/>
          </a:bodyPr>
          <a:lstStyle/>
          <a:p>
            <a:r>
              <a:rPr lang="en-US" dirty="0"/>
              <a:t>Average mileage of car (in km) according to city in which it was listed. </a:t>
            </a:r>
            <a:r>
              <a:rPr lang="en-US" dirty="0" err="1"/>
              <a:t>Ludhiiana</a:t>
            </a:r>
            <a:r>
              <a:rPr lang="en-US" dirty="0"/>
              <a:t> has the most driven cars and Mysore has the least driven cars.</a:t>
            </a:r>
          </a:p>
        </p:txBody>
      </p:sp>
    </p:spTree>
    <p:extLst>
      <p:ext uri="{BB962C8B-B14F-4D97-AF65-F5344CB8AC3E}">
        <p14:creationId xmlns:p14="http://schemas.microsoft.com/office/powerpoint/2010/main" xmlns="" val="22051164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43</TotalTime>
  <Words>584</Words>
  <Application>Microsoft Office PowerPoint</Application>
  <PresentationFormat>Custom</PresentationFormat>
  <Paragraphs>55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Apex</vt:lpstr>
      <vt:lpstr>CAR PRICE PREDICTION PROJECT  by  CHAITRA H N</vt:lpstr>
      <vt:lpstr>Problem statement </vt:lpstr>
      <vt:lpstr>Data cleaning </vt:lpstr>
      <vt:lpstr>Slide 4</vt:lpstr>
      <vt:lpstr>EDA</vt:lpstr>
      <vt:lpstr>This ford eco sport has minimum mileage of just 350 km</vt:lpstr>
      <vt:lpstr>Car prices distribution </vt:lpstr>
      <vt:lpstr>Car price and mileage stats based on year </vt:lpstr>
      <vt:lpstr>Slide 9</vt:lpstr>
      <vt:lpstr>Data Imputation </vt:lpstr>
      <vt:lpstr>Some more EDA after simplifying the data  </vt:lpstr>
      <vt:lpstr>Plot of engine variant vs car</vt:lpstr>
      <vt:lpstr>Slide 13</vt:lpstr>
      <vt:lpstr>Multi variate analysis </vt:lpstr>
      <vt:lpstr>Heat map co-relation</vt:lpstr>
      <vt:lpstr>Data pre processing</vt:lpstr>
      <vt:lpstr>Model building </vt:lpstr>
      <vt:lpstr>Hyper parameter tuning</vt:lpstr>
      <vt:lpstr>Training best model</vt:lpstr>
      <vt:lpstr>Slide 20</vt:lpstr>
      <vt:lpstr>The 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 Project Presentation</dc:title>
  <dc:creator>Default</dc:creator>
  <cp:lastModifiedBy>CHAITRA</cp:lastModifiedBy>
  <cp:revision>8</cp:revision>
  <dcterms:created xsi:type="dcterms:W3CDTF">2021-11-11T07:25:35Z</dcterms:created>
  <dcterms:modified xsi:type="dcterms:W3CDTF">2021-11-15T08:08:43Z</dcterms:modified>
</cp:coreProperties>
</file>