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jpg" ContentType="image/jpg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21868" y="10367264"/>
            <a:ext cx="156718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971794" y="10367264"/>
            <a:ext cx="8318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fld id="{81D60167-4931-47E6-BA6A-407CBD079E47}" type="slidenum">
              <a:rPr dirty="0" b="1">
                <a:latin typeface="Calibri"/>
                <a:cs typeface="Calibri"/>
              </a:rPr>
              <a:t>#</a:t>
            </a:fld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RECOGNITION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 </a:t>
            </a:r>
            <a:r>
              <a:rPr dirty="0" sz="1100">
                <a:latin typeface="Times New Roman"/>
                <a:cs typeface="Times New Roman"/>
              </a:rPr>
              <a:t>MLP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8063" y="2073909"/>
            <a:ext cx="11487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Times New Roman"/>
                <a:cs typeface="Times New Roman"/>
              </a:rPr>
              <a:t>A</a:t>
            </a:r>
            <a:r>
              <a:rPr dirty="0" sz="1100" spc="-1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Project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Report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988" y="2614930"/>
            <a:ext cx="5433060" cy="64643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002789" marR="5080" indent="-1990725">
              <a:lnSpc>
                <a:spcPct val="103499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SPEECH </a:t>
            </a:r>
            <a:r>
              <a:rPr dirty="0" sz="2000" spc="-5">
                <a:latin typeface="Times New Roman"/>
                <a:cs typeface="Times New Roman"/>
              </a:rPr>
              <a:t>EMOTION RECOGNITION </a:t>
            </a:r>
            <a:r>
              <a:rPr dirty="0" sz="2000">
                <a:latin typeface="Times New Roman"/>
                <a:cs typeface="Times New Roman"/>
              </a:rPr>
              <a:t>USING MLP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CLASSIFIER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5310" y="3772026"/>
            <a:ext cx="4046854" cy="1405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62890">
              <a:lnSpc>
                <a:spcPct val="100000"/>
              </a:lnSpc>
              <a:spcBef>
                <a:spcPts val="100"/>
              </a:spcBef>
            </a:pPr>
            <a:r>
              <a:rPr dirty="0" sz="1100" spc="-5" b="1" i="1">
                <a:solidFill>
                  <a:srgbClr val="000009"/>
                </a:solidFill>
                <a:latin typeface="Times New Roman"/>
                <a:cs typeface="Times New Roman"/>
              </a:rPr>
              <a:t>Submitted</a:t>
            </a:r>
            <a:r>
              <a:rPr dirty="0" sz="1100" spc="-10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in</a:t>
            </a:r>
            <a:r>
              <a:rPr dirty="0" sz="1100" spc="5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 i="1">
                <a:solidFill>
                  <a:srgbClr val="000009"/>
                </a:solidFill>
                <a:latin typeface="Times New Roman"/>
                <a:cs typeface="Times New Roman"/>
              </a:rPr>
              <a:t>Partial</a:t>
            </a:r>
            <a:r>
              <a:rPr dirty="0" sz="1100" spc="5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 i="1">
                <a:solidFill>
                  <a:srgbClr val="000009"/>
                </a:solidFill>
                <a:latin typeface="Times New Roman"/>
                <a:cs typeface="Times New Roman"/>
              </a:rPr>
              <a:t>Fulfilment</a:t>
            </a:r>
            <a:r>
              <a:rPr dirty="0" sz="1100" spc="15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of</a:t>
            </a:r>
            <a:r>
              <a:rPr dirty="0" sz="1100" spc="-5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the </a:t>
            </a:r>
            <a:r>
              <a:rPr dirty="0" sz="1100" spc="-5" b="1" i="1">
                <a:solidFill>
                  <a:srgbClr val="000009"/>
                </a:solidFill>
                <a:latin typeface="Times New Roman"/>
                <a:cs typeface="Times New Roman"/>
              </a:rPr>
              <a:t>Requirement</a:t>
            </a:r>
            <a:endParaRPr sz="1100">
              <a:latin typeface="Times New Roman"/>
              <a:cs typeface="Times New Roman"/>
            </a:endParaRPr>
          </a:p>
          <a:p>
            <a:pPr algn="ctr" marL="292100">
              <a:lnSpc>
                <a:spcPct val="100000"/>
              </a:lnSpc>
              <a:spcBef>
                <a:spcPts val="975"/>
              </a:spcBef>
            </a:pP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for</a:t>
            </a:r>
            <a:r>
              <a:rPr dirty="0" sz="1100" spc="-15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the</a:t>
            </a:r>
            <a:r>
              <a:rPr dirty="0" sz="1100" spc="-5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IV </a:t>
            </a:r>
            <a:r>
              <a:rPr dirty="0" sz="1100" spc="-5" b="1" i="1">
                <a:solidFill>
                  <a:srgbClr val="000009"/>
                </a:solidFill>
                <a:latin typeface="Times New Roman"/>
                <a:cs typeface="Times New Roman"/>
              </a:rPr>
              <a:t>Semester</a:t>
            </a:r>
            <a:r>
              <a:rPr dirty="0" sz="1100" spc="-15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MCA</a:t>
            </a:r>
            <a:r>
              <a:rPr dirty="0" sz="1100" spc="-15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Academic</a:t>
            </a:r>
            <a:r>
              <a:rPr dirty="0" sz="1100" spc="-10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Minor</a:t>
            </a:r>
            <a:r>
              <a:rPr dirty="0" sz="1100" spc="-5" b="1" i="1">
                <a:solidFill>
                  <a:srgbClr val="000009"/>
                </a:solidFill>
                <a:latin typeface="Times New Roman"/>
                <a:cs typeface="Times New Roman"/>
              </a:rPr>
              <a:t> Project</a:t>
            </a:r>
            <a:r>
              <a:rPr dirty="0" sz="1100" spc="15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–</a:t>
            </a:r>
            <a:r>
              <a:rPr dirty="0" sz="1100" spc="-25" b="1" i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  <a:p>
            <a:pPr algn="ctr" marL="5715">
              <a:lnSpc>
                <a:spcPct val="100000"/>
              </a:lnSpc>
              <a:spcBef>
                <a:spcPts val="35"/>
              </a:spcBef>
            </a:pPr>
            <a:r>
              <a:rPr dirty="0" sz="1100" b="1" i="1">
                <a:solidFill>
                  <a:srgbClr val="000009"/>
                </a:solidFill>
                <a:latin typeface="Times New Roman"/>
                <a:cs typeface="Times New Roman"/>
              </a:rPr>
              <a:t>18MCA46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MASTER </a:t>
            </a:r>
            <a:r>
              <a:rPr dirty="0" sz="1600" spc="-10" b="1">
                <a:latin typeface="Times New Roman"/>
                <a:cs typeface="Times New Roman"/>
              </a:rPr>
              <a:t>OF </a:t>
            </a:r>
            <a:r>
              <a:rPr dirty="0" sz="1600" spc="-5" b="1">
                <a:latin typeface="Times New Roman"/>
                <a:cs typeface="Times New Roman"/>
              </a:rPr>
              <a:t>COMPUTER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  <a:p>
            <a:pPr algn="ctr" marL="5715">
              <a:lnSpc>
                <a:spcPct val="100000"/>
              </a:lnSpc>
              <a:spcBef>
                <a:spcPts val="60"/>
              </a:spcBef>
            </a:pPr>
            <a:r>
              <a:rPr dirty="0" sz="1600" spc="-5" b="1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90904" y="5407786"/>
          <a:ext cx="5765165" cy="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6710"/>
                <a:gridCol w="2868930"/>
              </a:tblGrid>
              <a:tr h="227329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USN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NAME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076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1RV19MCA21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CHAITRA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075"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1RV19MCA35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JANVI</a:t>
                      </a:r>
                      <a:r>
                        <a:rPr dirty="0" sz="1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NAGESH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NAIK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966339" y="6648909"/>
            <a:ext cx="1809750" cy="12509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1400" b="1">
                <a:latin typeface="Times New Roman"/>
                <a:cs typeface="Times New Roman"/>
              </a:rPr>
              <a:t>Under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the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Guidance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algn="ctr" marL="215900" marR="213995">
              <a:lnSpc>
                <a:spcPct val="137700"/>
              </a:lnSpc>
              <a:spcBef>
                <a:spcPts val="30"/>
              </a:spcBef>
            </a:pP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Dr</a:t>
            </a:r>
            <a:r>
              <a:rPr dirty="0" sz="1100" spc="-1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S</a:t>
            </a:r>
            <a:r>
              <a:rPr dirty="0" sz="1100" spc="-1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Anupama</a:t>
            </a:r>
            <a:r>
              <a:rPr dirty="0" sz="1100" spc="-2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Kumar </a:t>
            </a:r>
            <a:r>
              <a:rPr dirty="0" sz="1100" spc="-26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Associate Professor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Department</a:t>
            </a:r>
            <a:r>
              <a:rPr dirty="0" sz="1100" spc="-1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of</a:t>
            </a:r>
            <a:r>
              <a:rPr dirty="0" sz="1100" spc="-2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MCA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1100" spc="-5" b="1">
                <a:latin typeface="Times New Roman"/>
                <a:cs typeface="Times New Roman"/>
              </a:rPr>
              <a:t>RV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College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-5" b="1">
                <a:latin typeface="Times New Roman"/>
                <a:cs typeface="Times New Roman"/>
              </a:rPr>
              <a:t> Engineering</a:t>
            </a:r>
            <a:r>
              <a:rPr dirty="0" baseline="31746" sz="1050" spc="-7" b="1">
                <a:latin typeface="Times New Roman"/>
                <a:cs typeface="Times New Roman"/>
              </a:rPr>
              <a:t>®</a:t>
            </a:r>
            <a:endParaRPr baseline="31746"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4577" y="8558021"/>
            <a:ext cx="3571875" cy="1562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50800" marR="43180">
              <a:lnSpc>
                <a:spcPct val="102899"/>
              </a:lnSpc>
              <a:spcBef>
                <a:spcPts val="55"/>
              </a:spcBef>
            </a:pPr>
            <a:r>
              <a:rPr dirty="0" sz="1400" spc="-5">
                <a:latin typeface="Times New Roman"/>
                <a:cs typeface="Times New Roman"/>
              </a:rPr>
              <a:t>Department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Master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Computer Applications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RV </a:t>
            </a:r>
            <a:r>
              <a:rPr dirty="0" sz="1400" spc="-5">
                <a:latin typeface="Times New Roman"/>
                <a:cs typeface="Times New Roman"/>
              </a:rPr>
              <a:t>College</a:t>
            </a:r>
            <a:r>
              <a:rPr dirty="0" sz="1400">
                <a:latin typeface="Times New Roman"/>
                <a:cs typeface="Times New Roman"/>
              </a:rPr>
              <a:t> of</a:t>
            </a:r>
            <a:r>
              <a:rPr dirty="0" sz="1400" spc="-5">
                <a:latin typeface="Times New Roman"/>
                <a:cs typeface="Times New Roman"/>
              </a:rPr>
              <a:t> Engineering</a:t>
            </a:r>
            <a:r>
              <a:rPr dirty="0" baseline="30864" sz="1350" spc="-7">
                <a:latin typeface="Times New Roman"/>
                <a:cs typeface="Times New Roman"/>
              </a:rPr>
              <a:t>®</a:t>
            </a:r>
            <a:r>
              <a:rPr dirty="0" sz="1400" spc="-5"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algn="ctr" marL="114300" marR="59690">
              <a:lnSpc>
                <a:spcPct val="103600"/>
              </a:lnSpc>
            </a:pPr>
            <a:r>
              <a:rPr dirty="0" sz="1400" spc="-5">
                <a:latin typeface="Times New Roman"/>
                <a:cs typeface="Times New Roman"/>
              </a:rPr>
              <a:t>Accredited </a:t>
            </a:r>
            <a:r>
              <a:rPr dirty="0" sz="1400">
                <a:latin typeface="Times New Roman"/>
                <a:cs typeface="Times New Roman"/>
              </a:rPr>
              <a:t>by </a:t>
            </a:r>
            <a:r>
              <a:rPr dirty="0" sz="1400" spc="-5">
                <a:latin typeface="Times New Roman"/>
                <a:cs typeface="Times New Roman"/>
              </a:rPr>
              <a:t>National Board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Accreditation,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Mysuru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Road</a:t>
            </a:r>
            <a:endParaRPr sz="1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latin typeface="Times New Roman"/>
                <a:cs typeface="Times New Roman"/>
              </a:rPr>
              <a:t>RV</a:t>
            </a:r>
            <a:r>
              <a:rPr dirty="0" sz="1400" spc="-5">
                <a:latin typeface="Times New Roman"/>
                <a:cs typeface="Times New Roman"/>
              </a:rPr>
              <a:t> Vidyanikethan Post,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Bengaluru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–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560059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June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-2021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0263" y="574853"/>
            <a:ext cx="2297870" cy="25842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93191" y="393191"/>
            <a:ext cx="6776084" cy="9907905"/>
            <a:chOff x="393191" y="393191"/>
            <a:chExt cx="6776084" cy="990790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674" y="467359"/>
              <a:ext cx="2791968" cy="13735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3192" y="393191"/>
              <a:ext cx="6776084" cy="9907905"/>
            </a:xfrm>
            <a:custGeom>
              <a:avLst/>
              <a:gdLst/>
              <a:ahLst/>
              <a:cxnLst/>
              <a:rect l="l" t="t" r="r" b="b"/>
              <a:pathLst>
                <a:path w="6776084" h="9907905">
                  <a:moveTo>
                    <a:pt x="6728206" y="9851149"/>
                  </a:moveTo>
                  <a:lnTo>
                    <a:pt x="6719062" y="9851149"/>
                  </a:lnTo>
                  <a:lnTo>
                    <a:pt x="56388" y="9851149"/>
                  </a:lnTo>
                  <a:lnTo>
                    <a:pt x="47244" y="9851149"/>
                  </a:lnTo>
                  <a:lnTo>
                    <a:pt x="47244" y="9860280"/>
                  </a:lnTo>
                  <a:lnTo>
                    <a:pt x="56388" y="9860280"/>
                  </a:lnTo>
                  <a:lnTo>
                    <a:pt x="6719062" y="9860280"/>
                  </a:lnTo>
                  <a:lnTo>
                    <a:pt x="6728206" y="9860280"/>
                  </a:lnTo>
                  <a:lnTo>
                    <a:pt x="6728206" y="9851149"/>
                  </a:lnTo>
                  <a:close/>
                </a:path>
                <a:path w="6776084" h="9907905">
                  <a:moveTo>
                    <a:pt x="6728206" y="47244"/>
                  </a:moveTo>
                  <a:lnTo>
                    <a:pt x="6719062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47244" y="9851136"/>
                  </a:lnTo>
                  <a:lnTo>
                    <a:pt x="56388" y="9851136"/>
                  </a:lnTo>
                  <a:lnTo>
                    <a:pt x="56388" y="56388"/>
                  </a:lnTo>
                  <a:lnTo>
                    <a:pt x="6719062" y="56388"/>
                  </a:lnTo>
                  <a:lnTo>
                    <a:pt x="6719062" y="9851136"/>
                  </a:lnTo>
                  <a:lnTo>
                    <a:pt x="6728206" y="9851136"/>
                  </a:lnTo>
                  <a:lnTo>
                    <a:pt x="6728206" y="56388"/>
                  </a:lnTo>
                  <a:lnTo>
                    <a:pt x="6728206" y="47244"/>
                  </a:lnTo>
                  <a:close/>
                </a:path>
                <a:path w="6776084" h="9907905">
                  <a:moveTo>
                    <a:pt x="6775755" y="0"/>
                  </a:moveTo>
                  <a:lnTo>
                    <a:pt x="6737350" y="0"/>
                  </a:lnTo>
                  <a:lnTo>
                    <a:pt x="6737350" y="38100"/>
                  </a:lnTo>
                  <a:lnTo>
                    <a:pt x="6737350" y="56388"/>
                  </a:lnTo>
                  <a:lnTo>
                    <a:pt x="6737350" y="9851136"/>
                  </a:lnTo>
                  <a:lnTo>
                    <a:pt x="6737350" y="9869424"/>
                  </a:lnTo>
                  <a:lnTo>
                    <a:pt x="6719062" y="9869424"/>
                  </a:lnTo>
                  <a:lnTo>
                    <a:pt x="56388" y="9869424"/>
                  </a:lnTo>
                  <a:lnTo>
                    <a:pt x="38100" y="9869424"/>
                  </a:lnTo>
                  <a:lnTo>
                    <a:pt x="38100" y="9851136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6719062" y="38100"/>
                  </a:lnTo>
                  <a:lnTo>
                    <a:pt x="6737350" y="38100"/>
                  </a:lnTo>
                  <a:lnTo>
                    <a:pt x="6737350" y="0"/>
                  </a:lnTo>
                  <a:lnTo>
                    <a:pt x="6719062" y="0"/>
                  </a:lnTo>
                  <a:lnTo>
                    <a:pt x="56388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0" y="9851136"/>
                  </a:lnTo>
                  <a:lnTo>
                    <a:pt x="0" y="9869424"/>
                  </a:lnTo>
                  <a:lnTo>
                    <a:pt x="0" y="9907524"/>
                  </a:lnTo>
                  <a:lnTo>
                    <a:pt x="38100" y="9907524"/>
                  </a:lnTo>
                  <a:lnTo>
                    <a:pt x="56388" y="9907524"/>
                  </a:lnTo>
                  <a:lnTo>
                    <a:pt x="6719062" y="9907524"/>
                  </a:lnTo>
                  <a:lnTo>
                    <a:pt x="6737350" y="9907524"/>
                  </a:lnTo>
                  <a:lnTo>
                    <a:pt x="6775755" y="9907524"/>
                  </a:lnTo>
                  <a:lnTo>
                    <a:pt x="6775755" y="9869424"/>
                  </a:lnTo>
                  <a:lnTo>
                    <a:pt x="6775755" y="9851136"/>
                  </a:lnTo>
                  <a:lnTo>
                    <a:pt x="6775755" y="56388"/>
                  </a:lnTo>
                  <a:lnTo>
                    <a:pt x="6775755" y="38100"/>
                  </a:lnTo>
                  <a:lnTo>
                    <a:pt x="6775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07160" y="10367264"/>
            <a:ext cx="15690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" b="1">
                <a:latin typeface="Calibri"/>
                <a:cs typeface="Calibri"/>
              </a:rPr>
              <a:t>Department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of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MCA,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RVCE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87997" y="10367264"/>
            <a:ext cx="205104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5476" y="810767"/>
          <a:ext cx="5749925" cy="9025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/>
                <a:gridCol w="1397634"/>
                <a:gridCol w="1182370"/>
                <a:gridCol w="2830195"/>
              </a:tblGrid>
              <a:tr h="3621658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Girija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Deshmukh,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119380">
                        <a:lnSpc>
                          <a:spcPct val="1438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Apurva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Gaonkar,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Gauri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Golwalkar,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Sukanya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Kulkarni,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Speech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Emotion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Learning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Proceedings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202565">
                        <a:lnSpc>
                          <a:spcPct val="1438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Third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International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Computing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Methodologies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om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ion 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(ICCMC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2019)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Xplore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Part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111125">
                        <a:lnSpc>
                          <a:spcPct val="143600"/>
                        </a:lnSpc>
                        <a:spcBef>
                          <a:spcPts val="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Number: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19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T; 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ISBN: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978-1-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5386-7808-4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 indent="-14986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paper,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three emotions-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anger,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78740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happiness,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sadness,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were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classified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three feature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vectors.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238125" indent="-149860">
                        <a:lnSpc>
                          <a:spcPct val="143600"/>
                        </a:lnSpc>
                        <a:spcBef>
                          <a:spcPts val="7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Pitch,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Mel frequency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cepstral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coefficients,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Short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Term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Energy were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266700" indent="-149860">
                        <a:lnSpc>
                          <a:spcPct val="1436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three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feature vectors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extracted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audio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signals.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164465" indent="-149860">
                        <a:lnSpc>
                          <a:spcPct val="144100"/>
                        </a:lnSpc>
                        <a:spcBef>
                          <a:spcPts val="6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Open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source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North American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English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acted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speech corpus and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recorded natural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speech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corpus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were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as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input.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226817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Saikat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Basu,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Jaybrata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167005">
                        <a:lnSpc>
                          <a:spcPct val="1436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Chakraborty</a:t>
                      </a:r>
                      <a:r>
                        <a:rPr dirty="0" sz="11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Arnab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Bag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Md.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Aftabuddin,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66040">
                        <a:lnSpc>
                          <a:spcPct val="1437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Emotion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Recognition using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Speech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International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202565">
                        <a:lnSpc>
                          <a:spcPct val="1437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Inventive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om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ion 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Computational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Technologies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(ICICCT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2017)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 indent="-14986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reveals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fact that identification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206375">
                        <a:lnSpc>
                          <a:spcPct val="1436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emotion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 a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 a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yet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have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complete and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solution.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103505" indent="-149860">
                        <a:lnSpc>
                          <a:spcPct val="144000"/>
                        </a:lnSpc>
                        <a:spcBef>
                          <a:spcPts val="80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Till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now, most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 the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work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has been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done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fixed size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speech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segment for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classification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emotion, that means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 the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off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speech.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317025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985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Esther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Ramdinmawii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Abhijit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Mohanta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69850" marR="119380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Vinay Kumar Mittal,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Emotion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from Speech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Signal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Proc.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2017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Region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410209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(T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),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257175">
                        <a:lnSpc>
                          <a:spcPts val="1900"/>
                        </a:lnSpc>
                        <a:spcBef>
                          <a:spcPts val="16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Malaysia,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November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5-8,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 indent="-14986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paper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analyzing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speech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76835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states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(Anger,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Fear,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Neutral,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Happy)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speech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signals.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71120" indent="-149860">
                        <a:lnSpc>
                          <a:spcPct val="1439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of these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states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been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done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features,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namely,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instantaneous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fundamental</a:t>
                      </a:r>
                      <a:r>
                        <a:rPr dirty="0" sz="1100" spc="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frequency using</a:t>
                      </a:r>
                      <a:r>
                        <a:rPr dirty="0" sz="1100" spc="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Zero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Frequency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Filtering,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Formant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frequencies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(F1,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F2,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F3),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signal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energy,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dominant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frequencies.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215265" indent="-149860">
                        <a:lnSpc>
                          <a:spcPct val="143600"/>
                        </a:lnSpc>
                        <a:spcBef>
                          <a:spcPts val="80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The speech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files are sampled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at 16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kHz for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F0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signal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energy,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kHz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Formant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frequencies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dominant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frequencies.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3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5476" y="810767"/>
          <a:ext cx="5749925" cy="805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/>
                <a:gridCol w="1397634"/>
                <a:gridCol w="1182370"/>
                <a:gridCol w="2830195"/>
              </a:tblGrid>
              <a:tr h="2687446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W.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Q.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Zheng,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J.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Yu,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Y.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X.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Zou,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119380" indent="34925">
                        <a:lnSpc>
                          <a:spcPct val="1436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 Experimental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Study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of Speech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Emotion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Deep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104775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Convolutional Neural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Networks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2015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International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86360">
                        <a:lnSpc>
                          <a:spcPct val="1436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Affective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Computing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Intelligent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Interaction</a:t>
                      </a:r>
                      <a:r>
                        <a:rPr dirty="0" sz="11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(ACII)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 indent="-14986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paper,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convolution neural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170180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networks-based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been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developed to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learn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effective features for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speech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 recognition from audio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spectrogram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data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247650" indent="-149860">
                        <a:lnSpc>
                          <a:spcPct val="144500"/>
                        </a:lnSpc>
                        <a:spcBef>
                          <a:spcPts val="60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A speech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 recognition algorithm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termed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PCA-DCNNs-SER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proposed.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288290" indent="-149860">
                        <a:lnSpc>
                          <a:spcPct val="1440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Preliminary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experiments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been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conducted to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evaluate the performance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PCA-DCNNs-SER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 the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IEMOCAP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database.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87066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RUHUL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AMIN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83185">
                        <a:lnSpc>
                          <a:spcPct val="1436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KHALIL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EDWARD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JONES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267335">
                        <a:lnSpc>
                          <a:spcPct val="1436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Speech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Using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485140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Techniques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Received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July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25,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2019,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accepted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210185">
                        <a:lnSpc>
                          <a:spcPct val="1436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August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5,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2019,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date of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publication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60325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August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19,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2019,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date of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current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version</a:t>
                      </a:r>
                      <a:r>
                        <a:rPr dirty="0" sz="11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September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4,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 indent="-14986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has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provided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a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SER.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283210" indent="-149860">
                        <a:lnSpc>
                          <a:spcPct val="144100"/>
                        </a:lnSpc>
                        <a:spcBef>
                          <a:spcPts val="6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DBM,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RNN, DBN, CNN,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 AE have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been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subject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much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recent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years.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81280" indent="-149860">
                        <a:lnSpc>
                          <a:spcPct val="1438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These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deep learning methods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their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layer-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wise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architectures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briefly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elaborated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based on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 classification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various natural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as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happiness,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joy,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sadness,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neutral,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surprise,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boredom,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disgust,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fear,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anger.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71953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LILI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GUO,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87630">
                        <a:lnSpc>
                          <a:spcPct val="1436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LONGBIAO</a:t>
                      </a:r>
                      <a:r>
                        <a:rPr dirty="0" sz="11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WANG,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JIANWU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DANG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Exploration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119380">
                        <a:lnSpc>
                          <a:spcPct val="1437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Complementary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Features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for Speech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Emotion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Based on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Kernel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Extreme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Machine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985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Received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10,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2019,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accepted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69850" marR="90170">
                        <a:lnSpc>
                          <a:spcPct val="1436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June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2,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2019,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date </a:t>
                      </a:r>
                      <a:r>
                        <a:rPr dirty="0" sz="1100" spc="-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publication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just" marL="69850" marR="90170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June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6,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2019,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date </a:t>
                      </a:r>
                      <a:r>
                        <a:rPr dirty="0" sz="1100" spc="-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current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version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June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24,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 indent="-14986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paper focused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on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improving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speech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963930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 recognition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using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complementary features.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95885" indent="-149860">
                        <a:lnSpc>
                          <a:spcPct val="1438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utilize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potential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advantages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two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types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features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(i.e.,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spectrogram-based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statistical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features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auditory-based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empirical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features),a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fusion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extract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complementary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features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spectrograms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auditory-based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features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4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5476" y="810767"/>
          <a:ext cx="5749925" cy="5350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/>
                <a:gridCol w="1397634"/>
                <a:gridCol w="1182370"/>
                <a:gridCol w="2830195"/>
              </a:tblGrid>
              <a:tr h="2672207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MU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AQ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339090">
                        <a:lnSpc>
                          <a:spcPct val="1436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MUHAMMAD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SAJJAD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OON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WON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347980">
                        <a:lnSpc>
                          <a:spcPct val="1436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ing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ed 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Speech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66040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Recognition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Incorporating Learned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Features and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BiLSTM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Mustaqeem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al.: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86360">
                        <a:lnSpc>
                          <a:spcPct val="1438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Clustering-Based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SER by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Incorporating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Learned Features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IEEE Access,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vol.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6,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pp.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52227–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52237,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2018.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 indent="-149860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existing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CNNs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SER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too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304165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many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challenges such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improvement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accuracy and reduce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 computational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complexity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whole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model.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82550" indent="-149860">
                        <a:lnSpc>
                          <a:spcPct val="1439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limitations,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planned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novel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approach for SER to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improve the recognition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accuracy and reduce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 overall model cost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computation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time.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71826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Pramod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Reddy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391795">
                        <a:lnSpc>
                          <a:spcPct val="1436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V.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Vijayarajan2,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Extraction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476250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Emotions</a:t>
                      </a:r>
                      <a:r>
                        <a:rPr dirty="0" sz="11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Speech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International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541655">
                        <a:lnSpc>
                          <a:spcPct val="1436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Jou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 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Applied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254000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Engineering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dirty="0" sz="11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ISSN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0973-4562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Volume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12,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(2017)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pp.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5760-5767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 indent="-22923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97180" algn="l"/>
                          <a:tab pos="29781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common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7180" marR="390525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emotions searched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extracted are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Happiness’, Sadness,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Disgust, Neutral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along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with other features such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as joy,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Borden,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fear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surprise.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7180" marR="595630" indent="-228600">
                        <a:lnSpc>
                          <a:spcPct val="144500"/>
                        </a:lnSpc>
                        <a:spcBef>
                          <a:spcPts val="60"/>
                        </a:spcBef>
                        <a:buFont typeface="Symbol"/>
                        <a:buChar char=""/>
                        <a:tabLst>
                          <a:tab pos="297180" algn="l"/>
                          <a:tab pos="29781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extraction rate depends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 the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classifier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used.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5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476" y="787399"/>
            <a:ext cx="25901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2.1</a:t>
            </a:r>
            <a:r>
              <a:rPr dirty="0" sz="1400" spc="-10" b="1">
                <a:latin typeface="Times New Roman"/>
                <a:cs typeface="Times New Roman"/>
              </a:rPr>
              <a:t> Existing</a:t>
            </a:r>
            <a:r>
              <a:rPr dirty="0" sz="1400" b="1">
                <a:latin typeface="Times New Roman"/>
                <a:cs typeface="Times New Roman"/>
              </a:rPr>
              <a:t> and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Proposed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476" y="1589277"/>
            <a:ext cx="5517515" cy="5974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Existing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700"/>
              </a:lnSpc>
              <a:spcBef>
                <a:spcPts val="990"/>
              </a:spcBef>
            </a:pPr>
            <a:r>
              <a:rPr dirty="0" sz="1200" spc="-5">
                <a:latin typeface="Times New Roman"/>
                <a:cs typeface="Times New Roman"/>
              </a:rPr>
              <a:t>Speech </a:t>
            </a:r>
            <a:r>
              <a:rPr dirty="0" sz="1200">
                <a:latin typeface="Times New Roman"/>
                <a:cs typeface="Times New Roman"/>
              </a:rPr>
              <a:t>Emotion </a:t>
            </a:r>
            <a:r>
              <a:rPr dirty="0" sz="1200" spc="-5">
                <a:latin typeface="Times New Roman"/>
                <a:cs typeface="Times New Roman"/>
              </a:rPr>
              <a:t>Recognition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subject under research. Speech </a:t>
            </a:r>
            <a:r>
              <a:rPr dirty="0" sz="1200">
                <a:latin typeface="Times New Roman"/>
                <a:cs typeface="Times New Roman"/>
              </a:rPr>
              <a:t>emotion </a:t>
            </a:r>
            <a:r>
              <a:rPr dirty="0" sz="1200" spc="-5">
                <a:latin typeface="Times New Roman"/>
                <a:cs typeface="Times New Roman"/>
              </a:rPr>
              <a:t>recognition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abbreviated as </a:t>
            </a:r>
            <a:r>
              <a:rPr dirty="0" sz="1200">
                <a:latin typeface="Times New Roman"/>
                <a:cs typeface="Times New Roman"/>
              </a:rPr>
              <a:t>SER.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creates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natural Human Computer interaction. </a:t>
            </a:r>
            <a:r>
              <a:rPr dirty="0" sz="1200">
                <a:latin typeface="Times New Roman"/>
                <a:cs typeface="Times New Roman"/>
              </a:rPr>
              <a:t>There </a:t>
            </a:r>
            <a:r>
              <a:rPr dirty="0" sz="1200" spc="-5">
                <a:latin typeface="Times New Roman"/>
                <a:cs typeface="Times New Roman"/>
              </a:rPr>
              <a:t>are various </a:t>
            </a:r>
            <a:r>
              <a:rPr dirty="0" sz="1200">
                <a:latin typeface="Times New Roman"/>
                <a:cs typeface="Times New Roman"/>
              </a:rPr>
              <a:t> kinds of methods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identify the </a:t>
            </a:r>
            <a:r>
              <a:rPr dirty="0" sz="1200" spc="-5">
                <a:latin typeface="Times New Roman"/>
                <a:cs typeface="Times New Roman"/>
              </a:rPr>
              <a:t>emotion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speech, such as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support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vector </a:t>
            </a:r>
            <a:r>
              <a:rPr dirty="0" sz="1200">
                <a:latin typeface="Times New Roman"/>
                <a:cs typeface="Times New Roman"/>
              </a:rPr>
              <a:t>machine </a:t>
            </a:r>
            <a:r>
              <a:rPr dirty="0" sz="1200" spc="-5">
                <a:latin typeface="Times New Roman"/>
                <a:cs typeface="Times New Roman"/>
              </a:rPr>
              <a:t>(SVM), Recurrent Neural Network, K-nearest neighbour, Hidden Markov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 (HMM).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spcBef>
                <a:spcPts val="1005"/>
              </a:spcBef>
            </a:pPr>
            <a:r>
              <a:rPr dirty="0" sz="1200" spc="-5">
                <a:latin typeface="Times New Roman"/>
                <a:cs typeface="Times New Roman"/>
              </a:rPr>
              <a:t>Support Vector </a:t>
            </a:r>
            <a:r>
              <a:rPr dirty="0" sz="1200">
                <a:latin typeface="Times New Roman"/>
                <a:cs typeface="Times New Roman"/>
              </a:rPr>
              <a:t>Machine (SVM): </a:t>
            </a:r>
            <a:r>
              <a:rPr dirty="0" sz="1200" spc="-5">
                <a:latin typeface="Times New Roman"/>
                <a:cs typeface="Times New Roman"/>
              </a:rPr>
              <a:t>Support Vector Machine approach </a:t>
            </a:r>
            <a:r>
              <a:rPr dirty="0" sz="1200">
                <a:latin typeface="Times New Roman"/>
                <a:cs typeface="Times New Roman"/>
              </a:rPr>
              <a:t>computes the </a:t>
            </a:r>
            <a:r>
              <a:rPr dirty="0" sz="1200" spc="-5">
                <a:latin typeface="Times New Roman"/>
                <a:cs typeface="Times New Roman"/>
              </a:rPr>
              <a:t>audio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 </a:t>
            </a:r>
            <a:r>
              <a:rPr dirty="0" sz="1200">
                <a:latin typeface="Times New Roman"/>
                <a:cs typeface="Times New Roman"/>
              </a:rPr>
              <a:t>to identify the </a:t>
            </a:r>
            <a:r>
              <a:rPr dirty="0" sz="1200" spc="-5">
                <a:latin typeface="Times New Roman"/>
                <a:cs typeface="Times New Roman"/>
              </a:rPr>
              <a:t>emotion and has </a:t>
            </a:r>
            <a:r>
              <a:rPr dirty="0" sz="1200">
                <a:latin typeface="Times New Roman"/>
                <a:cs typeface="Times New Roman"/>
              </a:rPr>
              <a:t>high </a:t>
            </a:r>
            <a:r>
              <a:rPr dirty="0" sz="1200" spc="-5">
                <a:latin typeface="Times New Roman"/>
                <a:cs typeface="Times New Roman"/>
              </a:rPr>
              <a:t>accuracy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predicting </a:t>
            </a:r>
            <a:r>
              <a:rPr dirty="0" sz="1200">
                <a:latin typeface="Times New Roman"/>
                <a:cs typeface="Times New Roman"/>
              </a:rPr>
              <a:t>the emotion </a:t>
            </a:r>
            <a:r>
              <a:rPr dirty="0" sz="1200" spc="-1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speech. </a:t>
            </a:r>
            <a:r>
              <a:rPr dirty="0" sz="1200">
                <a:latin typeface="Times New Roman"/>
                <a:cs typeface="Times New Roman"/>
              </a:rPr>
              <a:t>But this approach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classify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dataset </a:t>
            </a:r>
            <a:r>
              <a:rPr dirty="0" sz="1200">
                <a:latin typeface="Times New Roman"/>
                <a:cs typeface="Times New Roman"/>
              </a:rPr>
              <a:t>into 2 </a:t>
            </a:r>
            <a:r>
              <a:rPr dirty="0" sz="1200" spc="-5">
                <a:latin typeface="Times New Roman"/>
                <a:cs typeface="Times New Roman"/>
              </a:rPr>
              <a:t>classes </a:t>
            </a:r>
            <a:r>
              <a:rPr dirty="0" sz="1200">
                <a:latin typeface="Times New Roman"/>
                <a:cs typeface="Times New Roman"/>
              </a:rPr>
              <a:t>only. </a:t>
            </a:r>
            <a:r>
              <a:rPr dirty="0" sz="1200" spc="-5">
                <a:latin typeface="Times New Roman"/>
                <a:cs typeface="Times New Roman"/>
              </a:rPr>
              <a:t>That means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among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classifier.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disadvantages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long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processing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background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noise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leading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it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accuracy.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700"/>
              </a:lnSpc>
              <a:spcBef>
                <a:spcPts val="1000"/>
              </a:spcBef>
            </a:pPr>
            <a:r>
              <a:rPr dirty="0" sz="1200" spc="-5">
                <a:latin typeface="Times New Roman"/>
                <a:cs typeface="Times New Roman"/>
              </a:rPr>
              <a:t>K-nearest neighbour: </a:t>
            </a:r>
            <a:r>
              <a:rPr dirty="0" sz="1200">
                <a:latin typeface="Times New Roman"/>
                <a:cs typeface="Times New Roman"/>
              </a:rPr>
              <a:t>The other </a:t>
            </a:r>
            <a:r>
              <a:rPr dirty="0" sz="1200" spc="-5">
                <a:latin typeface="Times New Roman"/>
                <a:cs typeface="Times New Roman"/>
              </a:rPr>
              <a:t>classifier is </a:t>
            </a:r>
            <a:r>
              <a:rPr dirty="0" sz="1200">
                <a:latin typeface="Times New Roman"/>
                <a:cs typeface="Times New Roman"/>
              </a:rPr>
              <a:t>k </a:t>
            </a:r>
            <a:r>
              <a:rPr dirty="0" sz="1200" spc="-5">
                <a:latin typeface="Times New Roman"/>
                <a:cs typeface="Times New Roman"/>
              </a:rPr>
              <a:t>nearest neighbour classifier.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simplest classification algorithm which identifies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emotion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speech.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classifier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 pitch and energy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audio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predict </a:t>
            </a:r>
            <a:r>
              <a:rPr dirty="0" sz="1200">
                <a:latin typeface="Times New Roman"/>
                <a:cs typeface="Times New Roman"/>
              </a:rPr>
              <a:t>emotion </a:t>
            </a:r>
            <a:r>
              <a:rPr dirty="0" sz="1200" spc="-5">
                <a:latin typeface="Times New Roman"/>
                <a:cs typeface="Times New Roman"/>
              </a:rPr>
              <a:t>and has accuracy </a:t>
            </a:r>
            <a:r>
              <a:rPr dirty="0" sz="1200">
                <a:latin typeface="Times New Roman"/>
                <a:cs typeface="Times New Roman"/>
              </a:rPr>
              <a:t>of 64% for 4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emotions </a:t>
            </a:r>
            <a:r>
              <a:rPr dirty="0" sz="1200">
                <a:latin typeface="Times New Roman"/>
                <a:cs typeface="Times New Roman"/>
              </a:rPr>
              <a:t>audio.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43800"/>
              </a:lnSpc>
              <a:spcBef>
                <a:spcPts val="1005"/>
              </a:spcBef>
            </a:pPr>
            <a:r>
              <a:rPr dirty="0" sz="1200" spc="-5">
                <a:latin typeface="Times New Roman"/>
                <a:cs typeface="Times New Roman"/>
              </a:rPr>
              <a:t>Hidden Markov Model </a:t>
            </a:r>
            <a:r>
              <a:rPr dirty="0" sz="1200">
                <a:latin typeface="Times New Roman"/>
                <a:cs typeface="Times New Roman"/>
              </a:rPr>
              <a:t>(HMM): </a:t>
            </a:r>
            <a:r>
              <a:rPr dirty="0" sz="1200" spc="-5">
                <a:latin typeface="Times New Roman"/>
                <a:cs typeface="Times New Roman"/>
              </a:rPr>
              <a:t>HMM </a:t>
            </a:r>
            <a:r>
              <a:rPr dirty="0" sz="1200">
                <a:latin typeface="Times New Roman"/>
                <a:cs typeface="Times New Roman"/>
              </a:rPr>
              <a:t>models </a:t>
            </a:r>
            <a:r>
              <a:rPr dirty="0" sz="1200" spc="-5">
                <a:latin typeface="Times New Roman"/>
                <a:cs typeface="Times New Roman"/>
              </a:rPr>
              <a:t>temporal sequencing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audio.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modelling </a:t>
            </a:r>
            <a:r>
              <a:rPr dirty="0" sz="1200" spc="-5">
                <a:latin typeface="Times New Roman"/>
                <a:cs typeface="Times New Roman"/>
              </a:rPr>
              <a:t>is useful </a:t>
            </a:r>
            <a:r>
              <a:rPr dirty="0" sz="1200">
                <a:latin typeface="Times New Roman"/>
                <a:cs typeface="Times New Roman"/>
              </a:rPr>
              <a:t>in predicting the </a:t>
            </a:r>
            <a:r>
              <a:rPr dirty="0" sz="1200" spc="-5">
                <a:latin typeface="Times New Roman"/>
                <a:cs typeface="Times New Roman"/>
              </a:rPr>
              <a:t>emotion </a:t>
            </a:r>
            <a:r>
              <a:rPr dirty="0" sz="1200">
                <a:latin typeface="Times New Roman"/>
                <a:cs typeface="Times New Roman"/>
              </a:rPr>
              <a:t>from the </a:t>
            </a:r>
            <a:r>
              <a:rPr dirty="0" sz="1200" spc="-5">
                <a:latin typeface="Times New Roman"/>
                <a:cs typeface="Times New Roman"/>
              </a:rPr>
              <a:t>speech. </a:t>
            </a:r>
            <a:r>
              <a:rPr dirty="0" sz="1200">
                <a:latin typeface="Times New Roman"/>
                <a:cs typeface="Times New Roman"/>
              </a:rPr>
              <a:t>The main limitation of this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classifier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>
                <a:latin typeface="Times New Roman"/>
                <a:cs typeface="Times New Roman"/>
              </a:rPr>
              <a:t> don’t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carry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emotion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speech. </a:t>
            </a:r>
            <a:r>
              <a:rPr dirty="0" sz="1200">
                <a:latin typeface="Times New Roman"/>
                <a:cs typeface="Times New Roman"/>
              </a:rPr>
              <a:t>But it </a:t>
            </a:r>
            <a:r>
              <a:rPr dirty="0" sz="1200" spc="-10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good </a:t>
            </a:r>
            <a:r>
              <a:rPr dirty="0" sz="1200" spc="-5">
                <a:latin typeface="Times New Roman"/>
                <a:cs typeface="Times New Roman"/>
              </a:rPr>
              <a:t>classification accuracy </a:t>
            </a:r>
            <a:r>
              <a:rPr dirty="0" sz="1200">
                <a:latin typeface="Times New Roman"/>
                <a:cs typeface="Times New Roman"/>
              </a:rPr>
              <a:t>compare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other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classifiers.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6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476" y="787400"/>
            <a:ext cx="5514975" cy="34721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Disadvantages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Existing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 only </a:t>
            </a:r>
            <a:r>
              <a:rPr dirty="0" sz="1200" spc="-5">
                <a:latin typeface="Times New Roman"/>
                <a:cs typeface="Times New Roman"/>
              </a:rPr>
              <a:t>tell</a:t>
            </a:r>
            <a:r>
              <a:rPr dirty="0" sz="1200">
                <a:latin typeface="Times New Roman"/>
                <a:cs typeface="Times New Roman"/>
              </a:rPr>
              <a:t> only </a:t>
            </a:r>
            <a:r>
              <a:rPr dirty="0" sz="1200" spc="-5">
                <a:latin typeface="Times New Roman"/>
                <a:cs typeface="Times New Roman"/>
              </a:rPr>
              <a:t>limited</a:t>
            </a:r>
            <a:r>
              <a:rPr dirty="0" sz="1200">
                <a:latin typeface="Times New Roman"/>
                <a:cs typeface="Times New Roman"/>
              </a:rPr>
              <a:t> number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emotions for</a:t>
            </a:r>
            <a:r>
              <a:rPr dirty="0" sz="1200" spc="-5">
                <a:latin typeface="Times New Roman"/>
                <a:cs typeface="Times New Roman"/>
              </a:rPr>
              <a:t> instance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>
                <a:latin typeface="Times New Roman"/>
                <a:cs typeface="Times New Roman"/>
              </a:rPr>
              <a:t> emotions.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800"/>
              </a:lnSpc>
              <a:spcBef>
                <a:spcPts val="1000"/>
              </a:spcBef>
              <a:buAutoNum type="arabicPeriod"/>
              <a:tabLst>
                <a:tab pos="169545" algn="l"/>
              </a:tabLst>
            </a:pPr>
            <a:r>
              <a:rPr dirty="0" sz="1200">
                <a:latin typeface="Times New Roman"/>
                <a:cs typeface="Times New Roman"/>
              </a:rPr>
              <a:t>The model </a:t>
            </a:r>
            <a:r>
              <a:rPr dirty="0" sz="1200" spc="-5">
                <a:latin typeface="Times New Roman"/>
                <a:cs typeface="Times New Roman"/>
              </a:rPr>
              <a:t>trained </a:t>
            </a:r>
            <a:r>
              <a:rPr dirty="0" sz="1200">
                <a:latin typeface="Times New Roman"/>
                <a:cs typeface="Times New Roman"/>
              </a:rPr>
              <a:t>heavily </a:t>
            </a:r>
            <a:r>
              <a:rPr dirty="0" sz="1200" spc="-5">
                <a:latin typeface="Times New Roman"/>
                <a:cs typeface="Times New Roman"/>
              </a:rPr>
              <a:t>depends </a:t>
            </a:r>
            <a:r>
              <a:rPr dirty="0" sz="1200">
                <a:latin typeface="Times New Roman"/>
                <a:cs typeface="Times New Roman"/>
              </a:rPr>
              <a:t>on the language </a:t>
            </a:r>
            <a:r>
              <a:rPr dirty="0" sz="1200" spc="-5">
                <a:latin typeface="Times New Roman"/>
                <a:cs typeface="Times New Roman"/>
              </a:rPr>
              <a:t>used, </a:t>
            </a:r>
            <a:r>
              <a:rPr dirty="0" sz="1200">
                <a:latin typeface="Times New Roman"/>
                <a:cs typeface="Times New Roman"/>
              </a:rPr>
              <a:t>words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in that </a:t>
            </a:r>
            <a:r>
              <a:rPr dirty="0" sz="1200" spc="-5">
                <a:latin typeface="Times New Roman"/>
                <a:cs typeface="Times New Roman"/>
              </a:rPr>
              <a:t>particular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rather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depending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pitch,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tone,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pauses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4200"/>
              </a:lnSpc>
              <a:spcBef>
                <a:spcPts val="994"/>
              </a:spcBef>
              <a:buAutoNum type="arabicPeriod"/>
              <a:tabLst>
                <a:tab pos="19558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are smaller number of </a:t>
            </a:r>
            <a:r>
              <a:rPr dirty="0" sz="1200" spc="-5">
                <a:latin typeface="Times New Roman"/>
                <a:cs typeface="Times New Roman"/>
              </a:rPr>
              <a:t>features extracted from </a:t>
            </a:r>
            <a:r>
              <a:rPr dirty="0" sz="1200">
                <a:latin typeface="Times New Roman"/>
                <a:cs typeface="Times New Roman"/>
              </a:rPr>
              <a:t>the test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difficult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predict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r>
              <a:rPr dirty="0" sz="1200">
                <a:latin typeface="Times New Roman"/>
                <a:cs typeface="Times New Roman"/>
              </a:rPr>
              <a:t> on </a:t>
            </a:r>
            <a:r>
              <a:rPr dirty="0" sz="1200" spc="-5">
                <a:latin typeface="Times New Roman"/>
                <a:cs typeface="Times New Roman"/>
              </a:rPr>
              <a:t>test</a:t>
            </a:r>
            <a:r>
              <a:rPr dirty="0" sz="1200">
                <a:latin typeface="Times New Roman"/>
                <a:cs typeface="Times New Roman"/>
              </a:rPr>
              <a:t> data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44400"/>
              </a:lnSpc>
              <a:spcBef>
                <a:spcPts val="985"/>
              </a:spcBef>
              <a:buAutoNum type="arabicPeriod"/>
              <a:tabLst>
                <a:tab pos="183515" algn="l"/>
              </a:tabLst>
            </a:pPr>
            <a:r>
              <a:rPr dirty="0" sz="1200">
                <a:latin typeface="Times New Roman"/>
                <a:cs typeface="Times New Roman"/>
              </a:rPr>
              <a:t>Audio </a:t>
            </a:r>
            <a:r>
              <a:rPr dirty="0" sz="1200" spc="-5">
                <a:latin typeface="Times New Roman"/>
                <a:cs typeface="Times New Roman"/>
              </a:rPr>
              <a:t>Visual enhancements are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considered </a:t>
            </a:r>
            <a:r>
              <a:rPr dirty="0" sz="1200">
                <a:latin typeface="Times New Roman"/>
                <a:cs typeface="Times New Roman"/>
              </a:rPr>
              <a:t>in the Existing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predict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300"/>
              </a:lnSpc>
              <a:spcBef>
                <a:spcPts val="1005"/>
              </a:spcBef>
              <a:buAutoNum type="arabicPeriod"/>
              <a:tabLst>
                <a:tab pos="167005" algn="l"/>
              </a:tabLst>
            </a:pPr>
            <a:r>
              <a:rPr dirty="0" sz="1200">
                <a:latin typeface="Times New Roman"/>
                <a:cs typeface="Times New Roman"/>
              </a:rPr>
              <a:t>Song </a:t>
            </a:r>
            <a:r>
              <a:rPr dirty="0" sz="1200" spc="-5">
                <a:latin typeface="Times New Roman"/>
                <a:cs typeface="Times New Roman"/>
              </a:rPr>
              <a:t>and Speech </a:t>
            </a:r>
            <a:r>
              <a:rPr dirty="0" sz="1200">
                <a:latin typeface="Times New Roman"/>
                <a:cs typeface="Times New Roman"/>
              </a:rPr>
              <a:t>are not </a:t>
            </a:r>
            <a:r>
              <a:rPr dirty="0" sz="1200" spc="-5">
                <a:latin typeface="Times New Roman"/>
                <a:cs typeface="Times New Roman"/>
              </a:rPr>
              <a:t>differentiated </a:t>
            </a:r>
            <a:r>
              <a:rPr dirty="0" sz="1200">
                <a:latin typeface="Times New Roman"/>
                <a:cs typeface="Times New Roman"/>
              </a:rPr>
              <a:t>distinctly in Existing </a:t>
            </a:r>
            <a:r>
              <a:rPr dirty="0" sz="1200" spc="-5">
                <a:latin typeface="Times New Roman"/>
                <a:cs typeface="Times New Roman"/>
              </a:rPr>
              <a:t>system, which leads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>
                <a:latin typeface="Times New Roman"/>
                <a:cs typeface="Times New Roman"/>
              </a:rPr>
              <a:t> Song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confused</a:t>
            </a:r>
            <a:r>
              <a:rPr dirty="0" sz="1200">
                <a:latin typeface="Times New Roman"/>
                <a:cs typeface="Times New Roman"/>
              </a:rPr>
              <a:t> with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>
                <a:latin typeface="Times New Roman"/>
                <a:cs typeface="Times New Roman"/>
              </a:rPr>
              <a:t> Emotion and </a:t>
            </a:r>
            <a:r>
              <a:rPr dirty="0" sz="1200" spc="-5">
                <a:latin typeface="Times New Roman"/>
                <a:cs typeface="Times New Roman"/>
              </a:rPr>
              <a:t>vice </a:t>
            </a:r>
            <a:r>
              <a:rPr dirty="0" sz="1200">
                <a:latin typeface="Times New Roman"/>
                <a:cs typeface="Times New Roman"/>
              </a:rPr>
              <a:t>versa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7817" y="4831206"/>
            <a:ext cx="5429885" cy="4438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Proposed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ct val="143800"/>
              </a:lnSpc>
              <a:spcBef>
                <a:spcPts val="1000"/>
              </a:spcBef>
            </a:pPr>
            <a:r>
              <a:rPr dirty="0" sz="1200">
                <a:latin typeface="Times New Roman"/>
                <a:cs typeface="Times New Roman"/>
              </a:rPr>
              <a:t>The proposed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extracts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 </a:t>
            </a:r>
            <a:r>
              <a:rPr dirty="0" sz="1200" spc="-5">
                <a:latin typeface="Times New Roman"/>
                <a:cs typeface="Times New Roman"/>
              </a:rPr>
              <a:t>such as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pitch, </a:t>
            </a:r>
            <a:r>
              <a:rPr dirty="0" sz="1200">
                <a:latin typeface="Times New Roman"/>
                <a:cs typeface="Times New Roman"/>
              </a:rPr>
              <a:t>tone, </a:t>
            </a:r>
            <a:r>
              <a:rPr dirty="0" sz="1200" spc="-5">
                <a:latin typeface="Times New Roman"/>
                <a:cs typeface="Times New Roman"/>
              </a:rPr>
              <a:t>frequency </a:t>
            </a:r>
            <a:r>
              <a:rPr dirty="0" sz="1200">
                <a:latin typeface="Times New Roman"/>
                <a:cs typeface="Times New Roman"/>
              </a:rPr>
              <a:t>from the input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plot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properties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MFCC,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Mel</a:t>
            </a:r>
            <a:r>
              <a:rPr dirty="0" sz="1200">
                <a:latin typeface="Times New Roman"/>
                <a:cs typeface="Times New Roman"/>
              </a:rPr>
              <a:t> and Chroma 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-5">
                <a:latin typeface="Times New Roman"/>
                <a:cs typeface="Times New Roman"/>
              </a:rPr>
              <a:t> vector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float</a:t>
            </a:r>
            <a:r>
              <a:rPr dirty="0" sz="1200">
                <a:latin typeface="Times New Roman"/>
                <a:cs typeface="Times New Roman"/>
              </a:rPr>
              <a:t> type 32-bit floating point </a:t>
            </a:r>
            <a:r>
              <a:rPr dirty="0" sz="1200" spc="-5">
                <a:latin typeface="Times New Roman"/>
                <a:cs typeface="Times New Roman"/>
              </a:rPr>
              <a:t>integers.</a:t>
            </a:r>
            <a:endParaRPr sz="1200">
              <a:latin typeface="Times New Roman"/>
              <a:cs typeface="Times New Roman"/>
            </a:endParaRPr>
          </a:p>
          <a:p>
            <a:pPr algn="just" marL="241300" marR="8255" indent="-228600">
              <a:lnSpc>
                <a:spcPct val="143700"/>
              </a:lnSpc>
              <a:spcBef>
                <a:spcPts val="108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The feature vector </a:t>
            </a:r>
            <a:r>
              <a:rPr dirty="0" sz="1200" spc="-5">
                <a:latin typeface="Times New Roman"/>
                <a:cs typeface="Times New Roman"/>
              </a:rPr>
              <a:t>represents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features </a:t>
            </a:r>
            <a:r>
              <a:rPr dirty="0" sz="1200">
                <a:latin typeface="Times New Roman"/>
                <a:cs typeface="Times New Roman"/>
              </a:rPr>
              <a:t>of the audio,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 those </a:t>
            </a:r>
            <a:r>
              <a:rPr dirty="0" sz="1200" spc="-5">
                <a:latin typeface="Times New Roman"/>
                <a:cs typeface="Times New Roman"/>
              </a:rPr>
              <a:t>features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train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multi-layer perceptron </a:t>
            </a:r>
            <a:r>
              <a:rPr dirty="0" sz="1200">
                <a:latin typeface="Times New Roman"/>
                <a:cs typeface="Times New Roman"/>
              </a:rPr>
              <a:t>model </a:t>
            </a:r>
            <a:r>
              <a:rPr dirty="0" sz="1200" spc="-5">
                <a:latin typeface="Times New Roman"/>
                <a:cs typeface="Times New Roman"/>
              </a:rPr>
              <a:t>which internally makes use </a:t>
            </a:r>
            <a:r>
              <a:rPr dirty="0" sz="1200">
                <a:latin typeface="Times New Roman"/>
                <a:cs typeface="Times New Roman"/>
              </a:rPr>
              <a:t>of an </a:t>
            </a:r>
            <a:r>
              <a:rPr dirty="0" sz="1200" spc="-5">
                <a:latin typeface="Times New Roman"/>
                <a:cs typeface="Times New Roman"/>
              </a:rPr>
              <a:t>Artificial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Neural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binary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Inputs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Outputs.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85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436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has </a:t>
            </a:r>
            <a:r>
              <a:rPr dirty="0" sz="1200">
                <a:latin typeface="Times New Roman"/>
                <a:cs typeface="Times New Roman"/>
              </a:rPr>
              <a:t>3 </a:t>
            </a:r>
            <a:r>
              <a:rPr dirty="0" sz="1200" spc="-5">
                <a:latin typeface="Times New Roman"/>
                <a:cs typeface="Times New Roman"/>
              </a:rPr>
              <a:t>layers Input Layer, </a:t>
            </a:r>
            <a:r>
              <a:rPr dirty="0" sz="1200">
                <a:latin typeface="Times New Roman"/>
                <a:cs typeface="Times New Roman"/>
              </a:rPr>
              <a:t>hidden </a:t>
            </a:r>
            <a:r>
              <a:rPr dirty="0" sz="1200" spc="-5">
                <a:latin typeface="Times New Roman"/>
                <a:cs typeface="Times New Roman"/>
              </a:rPr>
              <a:t>Layer and </a:t>
            </a:r>
            <a:r>
              <a:rPr dirty="0" sz="1200">
                <a:latin typeface="Times New Roman"/>
                <a:cs typeface="Times New Roman"/>
              </a:rPr>
              <a:t>the Output </a:t>
            </a:r>
            <a:r>
              <a:rPr dirty="0" sz="1200" spc="-5">
                <a:latin typeface="Times New Roman"/>
                <a:cs typeface="Times New Roman"/>
              </a:rPr>
              <a:t>Layer, there </a:t>
            </a:r>
            <a:r>
              <a:rPr dirty="0" sz="1200">
                <a:latin typeface="Times New Roman"/>
                <a:cs typeface="Times New Roman"/>
              </a:rPr>
              <a:t>might be </a:t>
            </a:r>
            <a:r>
              <a:rPr dirty="0" sz="1200" spc="-5">
                <a:latin typeface="Times New Roman"/>
                <a:cs typeface="Times New Roman"/>
              </a:rPr>
              <a:t>N </a:t>
            </a:r>
            <a:r>
              <a:rPr dirty="0" sz="1200">
                <a:latin typeface="Times New Roman"/>
                <a:cs typeface="Times New Roman"/>
              </a:rPr>
              <a:t> number of </a:t>
            </a:r>
            <a:r>
              <a:rPr dirty="0" sz="1200" spc="-5">
                <a:latin typeface="Times New Roman"/>
                <a:cs typeface="Times New Roman"/>
              </a:rPr>
              <a:t>layers </a:t>
            </a:r>
            <a:r>
              <a:rPr dirty="0" sz="1200">
                <a:latin typeface="Times New Roman"/>
                <a:cs typeface="Times New Roman"/>
              </a:rPr>
              <a:t>under the hidden </a:t>
            </a:r>
            <a:r>
              <a:rPr dirty="0" sz="1200" spc="-5">
                <a:latin typeface="Times New Roman"/>
                <a:cs typeface="Times New Roman"/>
              </a:rPr>
              <a:t>layer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Input and </a:t>
            </a:r>
            <a:r>
              <a:rPr dirty="0" sz="1200">
                <a:latin typeface="Times New Roman"/>
                <a:cs typeface="Times New Roman"/>
              </a:rPr>
              <a:t>Output </a:t>
            </a:r>
            <a:r>
              <a:rPr dirty="0" sz="1200" spc="-5">
                <a:latin typeface="Times New Roman"/>
                <a:cs typeface="Times New Roman"/>
              </a:rPr>
              <a:t>layers are </a:t>
            </a: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one,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 </a:t>
            </a:r>
            <a:r>
              <a:rPr dirty="0" sz="1200">
                <a:latin typeface="Times New Roman"/>
                <a:cs typeface="Times New Roman"/>
              </a:rPr>
              <a:t>vector </a:t>
            </a:r>
            <a:r>
              <a:rPr dirty="0" sz="1200" spc="-5">
                <a:latin typeface="Times New Roman"/>
                <a:cs typeface="Times New Roman"/>
              </a:rPr>
              <a:t>goes </a:t>
            </a:r>
            <a:r>
              <a:rPr dirty="0" sz="1200">
                <a:latin typeface="Times New Roman"/>
                <a:cs typeface="Times New Roman"/>
              </a:rPr>
              <a:t>through input of </a:t>
            </a:r>
            <a:r>
              <a:rPr dirty="0" sz="1200" spc="-5">
                <a:latin typeface="Times New Roman"/>
                <a:cs typeface="Times New Roman"/>
              </a:rPr>
              <a:t>Artificial Neural Network and </a:t>
            </a:r>
            <a:r>
              <a:rPr dirty="0" sz="1200">
                <a:latin typeface="Times New Roman"/>
                <a:cs typeface="Times New Roman"/>
              </a:rPr>
              <a:t>it gives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output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observed emotion which matches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audio’s features </a:t>
            </a:r>
            <a:r>
              <a:rPr dirty="0" sz="1200">
                <a:latin typeface="Times New Roman"/>
                <a:cs typeface="Times New Roman"/>
              </a:rPr>
              <a:t>most or </a:t>
            </a:r>
            <a:r>
              <a:rPr dirty="0" sz="1200" spc="-5">
                <a:latin typeface="Times New Roman"/>
                <a:cs typeface="Times New Roman"/>
              </a:rPr>
              <a:t>the closest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 </a:t>
            </a:r>
            <a:r>
              <a:rPr dirty="0" sz="1200">
                <a:latin typeface="Times New Roman"/>
                <a:cs typeface="Times New Roman"/>
              </a:rPr>
              <a:t>emotion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understand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seven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emotions</a:t>
            </a:r>
            <a:r>
              <a:rPr dirty="0" sz="1200">
                <a:latin typeface="Times New Roman"/>
                <a:cs typeface="Times New Roman"/>
              </a:rPr>
              <a:t> 1. Neutral 2. </a:t>
            </a:r>
            <a:r>
              <a:rPr dirty="0" sz="1200" spc="-5">
                <a:latin typeface="Times New Roman"/>
                <a:cs typeface="Times New Roman"/>
              </a:rPr>
              <a:t>Calm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10"/>
              </a:spcBef>
            </a:pPr>
            <a:r>
              <a:rPr dirty="0" sz="1200">
                <a:latin typeface="Times New Roman"/>
                <a:cs typeface="Times New Roman"/>
              </a:rPr>
              <a:t>3. </a:t>
            </a:r>
            <a:r>
              <a:rPr dirty="0" sz="1200" spc="-5">
                <a:latin typeface="Times New Roman"/>
                <a:cs typeface="Times New Roman"/>
              </a:rPr>
              <a:t>Happy</a:t>
            </a:r>
            <a:r>
              <a:rPr dirty="0" sz="1200">
                <a:latin typeface="Times New Roman"/>
                <a:cs typeface="Times New Roman"/>
              </a:rPr>
              <a:t> 4.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Sad</a:t>
            </a:r>
            <a:r>
              <a:rPr dirty="0" sz="1200">
                <a:latin typeface="Times New Roman"/>
                <a:cs typeface="Times New Roman"/>
              </a:rPr>
              <a:t> 5. </a:t>
            </a:r>
            <a:r>
              <a:rPr dirty="0" sz="1200" spc="-5">
                <a:latin typeface="Times New Roman"/>
                <a:cs typeface="Times New Roman"/>
              </a:rPr>
              <a:t>Angry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6. </a:t>
            </a:r>
            <a:r>
              <a:rPr dirty="0" sz="1200" spc="-5">
                <a:latin typeface="Times New Roman"/>
                <a:cs typeface="Times New Roman"/>
              </a:rPr>
              <a:t>Fearful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7. </a:t>
            </a:r>
            <a:r>
              <a:rPr dirty="0" sz="1200" spc="-5">
                <a:latin typeface="Times New Roman"/>
                <a:cs typeface="Times New Roman"/>
              </a:rPr>
              <a:t>Disgust</a:t>
            </a:r>
            <a:r>
              <a:rPr dirty="0" sz="1200">
                <a:latin typeface="Times New Roman"/>
                <a:cs typeface="Times New Roman"/>
              </a:rPr>
              <a:t> 8.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Surprised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7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817" y="721613"/>
            <a:ext cx="5426075" cy="3987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41300" marR="6350" indent="-228600">
              <a:lnSpc>
                <a:spcPct val="143400"/>
              </a:lnSpc>
              <a:spcBef>
                <a:spcPts val="9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any emotion does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match any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observable emotions, </a:t>
            </a:r>
            <a:r>
              <a:rPr dirty="0" sz="1200">
                <a:latin typeface="Times New Roman"/>
                <a:cs typeface="Times New Roman"/>
              </a:rPr>
              <a:t>then the </a:t>
            </a:r>
            <a:r>
              <a:rPr dirty="0" sz="1200" spc="-5">
                <a:latin typeface="Times New Roman"/>
                <a:cs typeface="Times New Roman"/>
              </a:rPr>
              <a:t>closest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observed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predicted,</a:t>
            </a:r>
            <a:r>
              <a:rPr dirty="0" sz="1200">
                <a:latin typeface="Times New Roman"/>
                <a:cs typeface="Times New Roman"/>
              </a:rPr>
              <a:t> emotions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recognized</a:t>
            </a:r>
            <a:r>
              <a:rPr dirty="0" sz="1200">
                <a:latin typeface="Times New Roman"/>
                <a:cs typeface="Times New Roman"/>
              </a:rPr>
              <a:t> through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spectral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>
                <a:latin typeface="Times New Roman"/>
                <a:cs typeface="Times New Roman"/>
              </a:rPr>
              <a:t> such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frequency</a:t>
            </a:r>
            <a:r>
              <a:rPr dirty="0" sz="1200">
                <a:latin typeface="Times New Roman"/>
                <a:cs typeface="Times New Roman"/>
              </a:rPr>
              <a:t> cepstrum </a:t>
            </a:r>
            <a:r>
              <a:rPr dirty="0" sz="1200" spc="-5">
                <a:latin typeface="Times New Roman"/>
                <a:cs typeface="Times New Roman"/>
              </a:rPr>
              <a:t>coefficient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85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433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Prosodic </a:t>
            </a:r>
            <a:r>
              <a:rPr dirty="0" sz="1200" spc="-5">
                <a:latin typeface="Times New Roman"/>
                <a:cs typeface="Times New Roman"/>
              </a:rPr>
              <a:t>features </a:t>
            </a:r>
            <a:r>
              <a:rPr dirty="0" sz="1200">
                <a:latin typeface="Times New Roman"/>
                <a:cs typeface="Times New Roman"/>
              </a:rPr>
              <a:t>like pitch, energy </a:t>
            </a:r>
            <a:r>
              <a:rPr dirty="0" sz="1200" spc="-5">
                <a:latin typeface="Times New Roman"/>
                <a:cs typeface="Times New Roman"/>
              </a:rPr>
              <a:t>and were </a:t>
            </a:r>
            <a:r>
              <a:rPr dirty="0" sz="1200">
                <a:latin typeface="Times New Roman"/>
                <a:cs typeface="Times New Roman"/>
              </a:rPr>
              <a:t>utilized &amp; study </a:t>
            </a:r>
            <a:r>
              <a:rPr dirty="0" sz="1200" spc="-5">
                <a:latin typeface="Times New Roman"/>
                <a:cs typeface="Times New Roman"/>
              </a:rPr>
              <a:t>is carried </a:t>
            </a:r>
            <a:r>
              <a:rPr dirty="0" sz="1200">
                <a:latin typeface="Times New Roman"/>
                <a:cs typeface="Times New Roman"/>
              </a:rPr>
              <a:t>out using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MLP classifiers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5">
                <a:latin typeface="Times New Roman"/>
                <a:cs typeface="Times New Roman"/>
              </a:rPr>
              <a:t>is used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detection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six basic </a:t>
            </a:r>
            <a:r>
              <a:rPr dirty="0" sz="1200">
                <a:latin typeface="Times New Roman"/>
                <a:cs typeface="Times New Roman"/>
              </a:rPr>
              <a:t>emotional </a:t>
            </a:r>
            <a:r>
              <a:rPr dirty="0" sz="1200" spc="-5">
                <a:latin typeface="Times New Roman"/>
                <a:cs typeface="Times New Roman"/>
              </a:rPr>
              <a:t>states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speakers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anger,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happiness,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sadness,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fear,</a:t>
            </a:r>
            <a:r>
              <a:rPr dirty="0" sz="1200">
                <a:latin typeface="Times New Roman"/>
                <a:cs typeface="Times New Roman"/>
              </a:rPr>
              <a:t> disgust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neutral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RAVDESS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85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437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RAVDESS dataset has recordings </a:t>
            </a:r>
            <a:r>
              <a:rPr dirty="0" sz="1200">
                <a:latin typeface="Times New Roman"/>
                <a:cs typeface="Times New Roman"/>
              </a:rPr>
              <a:t>of 24 </a:t>
            </a:r>
            <a:r>
              <a:rPr dirty="0" sz="1200" spc="-5">
                <a:latin typeface="Times New Roman"/>
                <a:cs typeface="Times New Roman"/>
              </a:rPr>
              <a:t>actors, </a:t>
            </a:r>
            <a:r>
              <a:rPr dirty="0" sz="1200">
                <a:latin typeface="Times New Roman"/>
                <a:cs typeface="Times New Roman"/>
              </a:rPr>
              <a:t>12 male </a:t>
            </a:r>
            <a:r>
              <a:rPr dirty="0" sz="1200" spc="-5">
                <a:latin typeface="Times New Roman"/>
                <a:cs typeface="Times New Roman"/>
              </a:rPr>
              <a:t>actors and </a:t>
            </a:r>
            <a:r>
              <a:rPr dirty="0" sz="1200">
                <a:latin typeface="Times New Roman"/>
                <a:cs typeface="Times New Roman"/>
              </a:rPr>
              <a:t>12 </a:t>
            </a:r>
            <a:r>
              <a:rPr dirty="0" sz="1200" spc="-5">
                <a:latin typeface="Times New Roman"/>
                <a:cs typeface="Times New Roman"/>
              </a:rPr>
              <a:t>female actors, </a:t>
            </a:r>
            <a:r>
              <a:rPr dirty="0" sz="1200">
                <a:latin typeface="Times New Roman"/>
                <a:cs typeface="Times New Roman"/>
              </a:rPr>
              <a:t> the actors are </a:t>
            </a:r>
            <a:r>
              <a:rPr dirty="0" sz="1200" spc="-5">
                <a:latin typeface="Times New Roman"/>
                <a:cs typeface="Times New Roman"/>
              </a:rPr>
              <a:t>numbered from </a:t>
            </a:r>
            <a:r>
              <a:rPr dirty="0" sz="1200">
                <a:latin typeface="Times New Roman"/>
                <a:cs typeface="Times New Roman"/>
              </a:rPr>
              <a:t>01 to 24. The male actors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odd numbered and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female actors </a:t>
            </a:r>
            <a:r>
              <a:rPr dirty="0" sz="1200">
                <a:latin typeface="Times New Roman"/>
                <a:cs typeface="Times New Roman"/>
              </a:rPr>
              <a:t>are even </a:t>
            </a:r>
            <a:r>
              <a:rPr dirty="0" sz="1200" spc="-5">
                <a:latin typeface="Times New Roman"/>
                <a:cs typeface="Times New Roman"/>
              </a:rPr>
              <a:t>numbered.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emotions contained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dataset are as </a:t>
            </a:r>
            <a:r>
              <a:rPr dirty="0" sz="1200">
                <a:latin typeface="Times New Roman"/>
                <a:cs typeface="Times New Roman"/>
              </a:rPr>
              <a:t>sad,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happy, neutral, </a:t>
            </a:r>
            <a:r>
              <a:rPr dirty="0" sz="1200">
                <a:latin typeface="Times New Roman"/>
                <a:cs typeface="Times New Roman"/>
              </a:rPr>
              <a:t>angry, disgust, </a:t>
            </a:r>
            <a:r>
              <a:rPr dirty="0" sz="1200" spc="-5">
                <a:latin typeface="Times New Roman"/>
                <a:cs typeface="Times New Roman"/>
              </a:rPr>
              <a:t>surprised, fearful and calm expressions.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dataset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contains all expressions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three formats, which are: </a:t>
            </a:r>
            <a:r>
              <a:rPr dirty="0" sz="1200">
                <a:latin typeface="Times New Roman"/>
                <a:cs typeface="Times New Roman"/>
              </a:rPr>
              <a:t>Only Audio, Audio-Video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Only</a:t>
            </a:r>
            <a:r>
              <a:rPr dirty="0" sz="1200" spc="-5">
                <a:latin typeface="Times New Roman"/>
                <a:cs typeface="Times New Roman"/>
              </a:rPr>
              <a:t> Video.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7817" y="5152770"/>
            <a:ext cx="5426710" cy="4498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Advantages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spcBef>
                <a:spcPts val="5"/>
              </a:spcBef>
              <a:buChar char="•"/>
              <a:tabLst>
                <a:tab pos="104139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Human</a:t>
            </a:r>
            <a:r>
              <a:rPr dirty="0" sz="1200">
                <a:latin typeface="Times New Roman"/>
                <a:cs typeface="Times New Roman"/>
              </a:rPr>
              <a:t> computer </a:t>
            </a:r>
            <a:r>
              <a:rPr dirty="0" sz="1200" spc="-5">
                <a:latin typeface="Times New Roman"/>
                <a:cs typeface="Times New Roman"/>
              </a:rPr>
              <a:t>interaction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improved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natural.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buChar char="•"/>
              <a:tabLst>
                <a:tab pos="104139" algn="l"/>
              </a:tabLst>
            </a:pP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speaker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irrespective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language.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10"/>
              </a:spcBef>
              <a:buChar char="•"/>
              <a:tabLst>
                <a:tab pos="128905" algn="l"/>
              </a:tabLst>
            </a:pPr>
            <a:r>
              <a:rPr dirty="0" sz="1200" spc="-5">
                <a:latin typeface="Times New Roman"/>
                <a:cs typeface="Times New Roman"/>
              </a:rPr>
              <a:t>Proposed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detect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emotions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(calm,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happy,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sad,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angry,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fearful,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surprise,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disgust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expressions)</a:t>
            </a:r>
            <a:endParaRPr sz="1200">
              <a:latin typeface="Times New Roman"/>
              <a:cs typeface="Times New Roman"/>
            </a:endParaRPr>
          </a:p>
          <a:p>
            <a:pPr marL="12700" marR="8255">
              <a:lnSpc>
                <a:spcPct val="144200"/>
              </a:lnSpc>
              <a:spcBef>
                <a:spcPts val="994"/>
              </a:spcBef>
              <a:buChar char="•"/>
              <a:tabLst>
                <a:tab pos="110489" algn="l"/>
              </a:tabLst>
            </a:pP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detect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speaker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approximately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since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accuracy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model</a:t>
            </a:r>
            <a:r>
              <a:rPr dirty="0" sz="1200">
                <a:latin typeface="Times New Roman"/>
                <a:cs typeface="Times New Roman"/>
              </a:rPr>
              <a:t> high.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Times New Roman"/>
                <a:cs typeface="Times New Roman"/>
              </a:rPr>
              <a:t>2.3</a:t>
            </a:r>
            <a:r>
              <a:rPr dirty="0" sz="1400" spc="-10" b="1">
                <a:latin typeface="Times New Roman"/>
                <a:cs typeface="Times New Roman"/>
              </a:rPr>
              <a:t> Tools</a:t>
            </a:r>
            <a:r>
              <a:rPr dirty="0" sz="1400" b="1">
                <a:latin typeface="Times New Roman"/>
                <a:cs typeface="Times New Roman"/>
              </a:rPr>
              <a:t> and</a:t>
            </a:r>
            <a:r>
              <a:rPr dirty="0" sz="1400" spc="-5" b="1">
                <a:latin typeface="Times New Roman"/>
                <a:cs typeface="Times New Roman"/>
              </a:rPr>
              <a:t> Technologies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Anaconda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3.6.5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Jupyter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Notebook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NetBeans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Programming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3.6.5,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Html,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CSS,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JSP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Classifier: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MLPClassifier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Libraries: librosa,</a:t>
            </a:r>
            <a:r>
              <a:rPr dirty="0" sz="1200">
                <a:latin typeface="Times New Roman"/>
                <a:cs typeface="Times New Roman"/>
              </a:rPr>
              <a:t> soundfile,</a:t>
            </a:r>
            <a:r>
              <a:rPr dirty="0" sz="1200" spc="-5">
                <a:latin typeface="Times New Roman"/>
                <a:cs typeface="Times New Roman"/>
              </a:rPr>
              <a:t> neural</a:t>
            </a:r>
            <a:r>
              <a:rPr dirty="0" sz="1200">
                <a:latin typeface="Times New Roman"/>
                <a:cs typeface="Times New Roman"/>
              </a:rPr>
              <a:t> network,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sklearn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8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817" y="787399"/>
            <a:ext cx="3239770" cy="376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2.4 </a:t>
            </a:r>
            <a:r>
              <a:rPr dirty="0" sz="1400" spc="-5" b="1">
                <a:latin typeface="Times New Roman"/>
                <a:cs typeface="Times New Roman"/>
              </a:rPr>
              <a:t>Hardware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5" b="1">
                <a:latin typeface="Times New Roman"/>
                <a:cs typeface="Times New Roman"/>
              </a:rPr>
              <a:t> Software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Software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Pip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install python packages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AI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ML </a:t>
            </a:r>
            <a:r>
              <a:rPr dirty="0" sz="1200" spc="-5">
                <a:latin typeface="Times New Roman"/>
                <a:cs typeface="Times New Roman"/>
              </a:rPr>
              <a:t>Libraries</a:t>
            </a:r>
            <a:r>
              <a:rPr dirty="0" sz="1200">
                <a:latin typeface="Times New Roman"/>
                <a:cs typeface="Times New Roman"/>
              </a:rPr>
              <a:t> like</a:t>
            </a:r>
            <a:r>
              <a:rPr dirty="0" sz="1200" spc="-5">
                <a:latin typeface="Times New Roman"/>
                <a:cs typeface="Times New Roman"/>
              </a:rPr>
              <a:t> librosa,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sklearn</a:t>
            </a:r>
            <a:r>
              <a:rPr dirty="0" sz="1200">
                <a:latin typeface="Times New Roman"/>
                <a:cs typeface="Times New Roman"/>
              </a:rPr>
              <a:t> 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RAVDESS dataset </a:t>
            </a:r>
            <a:r>
              <a:rPr dirty="0" sz="1200">
                <a:latin typeface="Times New Roman"/>
                <a:cs typeface="Times New Roman"/>
              </a:rPr>
              <a:t>(Audio-Visual</a:t>
            </a:r>
            <a:r>
              <a:rPr dirty="0" sz="1200" spc="-5">
                <a:latin typeface="Times New Roman"/>
                <a:cs typeface="Times New Roman"/>
              </a:rPr>
              <a:t> Database)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Hardware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Minimum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4GB</a:t>
            </a:r>
            <a:r>
              <a:rPr dirty="0" sz="1200" spc="-5">
                <a:latin typeface="Times New Roman"/>
                <a:cs typeface="Times New Roman"/>
              </a:rPr>
              <a:t> 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(8GB recommended)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Windows/UNIX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JupyterLab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(Cloud).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9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817" y="784351"/>
            <a:ext cx="5459095" cy="8225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 3: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Software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Requirement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Specifications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lvl="1" marL="278765" indent="-266700">
              <a:lnSpc>
                <a:spcPct val="100000"/>
              </a:lnSpc>
              <a:buAutoNum type="arabicPeriod"/>
              <a:tabLst>
                <a:tab pos="27940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 marL="12700" marR="403225">
              <a:lnSpc>
                <a:spcPct val="143800"/>
              </a:lnSpc>
              <a:spcBef>
                <a:spcPts val="11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Speech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recognition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recognizing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emotions,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case,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speech.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Speech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recognition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recognize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underlying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speaker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the voice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introduced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 systems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emotions are </a:t>
            </a:r>
            <a:r>
              <a:rPr dirty="0" sz="1200">
                <a:latin typeface="Times New Roman"/>
                <a:cs typeface="Times New Roman"/>
              </a:rPr>
              <a:t>presented inside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audio</a:t>
            </a:r>
            <a:r>
              <a:rPr dirty="0" sz="1200">
                <a:latin typeface="Times New Roman"/>
                <a:cs typeface="Times New Roman"/>
              </a:rPr>
              <a:t> signal?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How 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labelled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samples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lvl="1" marL="280670" indent="-268605">
              <a:lnSpc>
                <a:spcPct val="100000"/>
              </a:lnSpc>
              <a:buFont typeface="Times New Roman"/>
              <a:buAutoNum type="arabicPeriod" startAt="2"/>
              <a:tabLst>
                <a:tab pos="281305" algn="l"/>
              </a:tabLst>
            </a:pPr>
            <a:r>
              <a:rPr dirty="0" sz="1400" spc="-5" b="1">
                <a:latin typeface="Calibri"/>
                <a:cs typeface="Calibri"/>
              </a:rPr>
              <a:t>General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Description</a:t>
            </a:r>
            <a:endParaRPr sz="1400">
              <a:latin typeface="Calibri"/>
              <a:cs typeface="Calibri"/>
            </a:endParaRPr>
          </a:p>
          <a:p>
            <a:pPr algn="just" marL="12700" marR="5080">
              <a:lnSpc>
                <a:spcPct val="143800"/>
              </a:lnSpc>
              <a:spcBef>
                <a:spcPts val="229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proposed </a:t>
            </a:r>
            <a:r>
              <a:rPr dirty="0" sz="1200" spc="-5">
                <a:latin typeface="Times New Roman"/>
                <a:cs typeface="Times New Roman"/>
              </a:rPr>
              <a:t>system, we are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RAVDESS dataset 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for the system. The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</a:t>
            </a:r>
            <a:r>
              <a:rPr dirty="0" sz="1200">
                <a:latin typeface="Times New Roman"/>
                <a:cs typeface="Times New Roman"/>
              </a:rPr>
              <a:t> in the </a:t>
            </a:r>
            <a:r>
              <a:rPr dirty="0" sz="1200" spc="-5">
                <a:latin typeface="Times New Roman"/>
                <a:cs typeface="Times New Roman"/>
              </a:rPr>
              <a:t>dataset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pre-processed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clean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audio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remove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disturbance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audio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reduce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error </a:t>
            </a:r>
            <a:r>
              <a:rPr dirty="0" sz="1200">
                <a:latin typeface="Times New Roman"/>
                <a:cs typeface="Times New Roman"/>
              </a:rPr>
              <a:t>in the output. The </a:t>
            </a:r>
            <a:r>
              <a:rPr dirty="0" sz="1200" spc="-5">
                <a:latin typeface="Times New Roman"/>
                <a:cs typeface="Times New Roman"/>
              </a:rPr>
              <a:t>audio is divided into equal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intervals frames. Then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dataset is divided </a:t>
            </a:r>
            <a:r>
              <a:rPr dirty="0" sz="1200">
                <a:latin typeface="Times New Roman"/>
                <a:cs typeface="Times New Roman"/>
              </a:rPr>
              <a:t>into 2 </a:t>
            </a:r>
            <a:r>
              <a:rPr dirty="0" sz="1200" spc="-5">
                <a:latin typeface="Times New Roman"/>
                <a:cs typeface="Times New Roman"/>
              </a:rPr>
              <a:t>parts as training data and </a:t>
            </a:r>
            <a:r>
              <a:rPr dirty="0" sz="1200">
                <a:latin typeface="Times New Roman"/>
                <a:cs typeface="Times New Roman"/>
              </a:rPr>
              <a:t>testing </a:t>
            </a:r>
            <a:r>
              <a:rPr dirty="0" sz="1200" spc="-5">
                <a:latin typeface="Times New Roman"/>
                <a:cs typeface="Times New Roman"/>
              </a:rPr>
              <a:t>data.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 data is </a:t>
            </a:r>
            <a:r>
              <a:rPr dirty="0" sz="1200">
                <a:latin typeface="Times New Roman"/>
                <a:cs typeface="Times New Roman"/>
              </a:rPr>
              <a:t>80% of the </a:t>
            </a:r>
            <a:r>
              <a:rPr dirty="0" sz="1200" spc="-5">
                <a:latin typeface="Times New Roman"/>
                <a:cs typeface="Times New Roman"/>
              </a:rPr>
              <a:t>dataset and </a:t>
            </a:r>
            <a:r>
              <a:rPr dirty="0" sz="1200">
                <a:latin typeface="Times New Roman"/>
                <a:cs typeface="Times New Roman"/>
              </a:rPr>
              <a:t>testing data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20%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dataset.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features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extracted from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given to the </a:t>
            </a:r>
            <a:r>
              <a:rPr dirty="0" sz="1200" spc="-5">
                <a:latin typeface="Times New Roman"/>
                <a:cs typeface="Times New Roman"/>
              </a:rPr>
              <a:t>classifier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predict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emotion.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 </a:t>
            </a:r>
            <a:r>
              <a:rPr dirty="0" sz="1200" spc="-5">
                <a:latin typeface="Times New Roman"/>
                <a:cs typeface="Times New Roman"/>
              </a:rPr>
              <a:t>is created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training data </a:t>
            </a:r>
            <a:r>
              <a:rPr dirty="0" sz="1200">
                <a:latin typeface="Times New Roman"/>
                <a:cs typeface="Times New Roman"/>
              </a:rPr>
              <a:t>inputs to the </a:t>
            </a:r>
            <a:r>
              <a:rPr dirty="0" sz="1200" spc="-5">
                <a:latin typeface="Times New Roman"/>
                <a:cs typeface="Times New Roman"/>
              </a:rPr>
              <a:t>classifier </a:t>
            </a:r>
            <a:r>
              <a:rPr dirty="0" sz="1200">
                <a:latin typeface="Times New Roman"/>
                <a:cs typeface="Times New Roman"/>
              </a:rPr>
              <a:t>then this </a:t>
            </a:r>
            <a:r>
              <a:rPr dirty="0" sz="1200" spc="-5">
                <a:latin typeface="Times New Roman"/>
                <a:cs typeface="Times New Roman"/>
              </a:rPr>
              <a:t>model is tested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inputs.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get the </a:t>
            </a:r>
            <a:r>
              <a:rPr dirty="0" sz="1200" spc="-5">
                <a:latin typeface="Times New Roman"/>
                <a:cs typeface="Times New Roman"/>
              </a:rPr>
              <a:t>accuracy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calculating </a:t>
            </a:r>
            <a:r>
              <a:rPr dirty="0" sz="1200">
                <a:latin typeface="Times New Roman"/>
                <a:cs typeface="Times New Roman"/>
              </a:rPr>
              <a:t>the output of the model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actual emotion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dataset.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200" spc="-5">
                <a:latin typeface="Times New Roman"/>
                <a:cs typeface="Times New Roman"/>
              </a:rPr>
              <a:t>Objectives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</a:t>
            </a:r>
            <a:r>
              <a:rPr dirty="0" sz="1200" spc="-5">
                <a:latin typeface="Times New Roman"/>
                <a:cs typeface="Times New Roman"/>
              </a:rPr>
              <a:t> are:</a:t>
            </a:r>
            <a:endParaRPr sz="1200">
              <a:latin typeface="Times New Roman"/>
              <a:cs typeface="Times New Roman"/>
            </a:endParaRPr>
          </a:p>
          <a:p>
            <a:pPr marL="241300" marR="751205" indent="-228600">
              <a:lnSpc>
                <a:spcPct val="142500"/>
              </a:lnSpc>
              <a:spcBef>
                <a:spcPts val="1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 build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recognize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>
                <a:latin typeface="Times New Roman"/>
                <a:cs typeface="Times New Roman"/>
              </a:rPr>
              <a:t> 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librosa</a:t>
            </a:r>
            <a:r>
              <a:rPr dirty="0" sz="1200" spc="-5">
                <a:latin typeface="Times New Roman"/>
                <a:cs typeface="Times New Roman"/>
              </a:rPr>
              <a:t> 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sklearn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libraries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RAVDESS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 marL="241300" marR="832485" indent="-228600">
              <a:lnSpc>
                <a:spcPct val="1435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identification </a:t>
            </a:r>
            <a:r>
              <a:rPr dirty="0" sz="1200">
                <a:latin typeface="Times New Roman"/>
                <a:cs typeface="Times New Roman"/>
              </a:rPr>
              <a:t>of the emotional </a:t>
            </a:r>
            <a:r>
              <a:rPr dirty="0" sz="1200" spc="-5">
                <a:latin typeface="Times New Roman"/>
                <a:cs typeface="Times New Roman"/>
              </a:rPr>
              <a:t>state </a:t>
            </a:r>
            <a:r>
              <a:rPr dirty="0" sz="1200">
                <a:latin typeface="Times New Roman"/>
                <a:cs typeface="Times New Roman"/>
              </a:rPr>
              <a:t>of humans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their voice with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maximum</a:t>
            </a:r>
            <a:r>
              <a:rPr dirty="0" sz="1200" spc="-5">
                <a:latin typeface="Times New Roman"/>
                <a:cs typeface="Times New Roman"/>
              </a:rPr>
              <a:t> accuracy.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classify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>
                <a:latin typeface="Times New Roman"/>
                <a:cs typeface="Times New Roman"/>
              </a:rPr>
              <a:t> (sad,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happy,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angry)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man-machine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interface.</a:t>
            </a:r>
            <a:endParaRPr sz="1200">
              <a:latin typeface="Times New Roman"/>
              <a:cs typeface="Times New Roman"/>
            </a:endParaRPr>
          </a:p>
          <a:p>
            <a:pPr marL="241300" marR="474345" indent="-228600">
              <a:lnSpc>
                <a:spcPct val="143300"/>
              </a:lnSpc>
              <a:spcBef>
                <a:spcPts val="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>
                <a:latin typeface="Times New Roman"/>
                <a:cs typeface="Times New Roman"/>
              </a:rPr>
              <a:t> can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 to monitor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psycho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physiological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person 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detectors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10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817" y="1026921"/>
            <a:ext cx="5052060" cy="264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3.3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Functional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list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functionalities</a:t>
            </a:r>
            <a:r>
              <a:rPr dirty="0" sz="1200">
                <a:latin typeface="Times New Roman"/>
                <a:cs typeface="Times New Roman"/>
              </a:rPr>
              <a:t> that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provided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-5">
                <a:latin typeface="Times New Roman"/>
                <a:cs typeface="Times New Roman"/>
              </a:rPr>
              <a:t> its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component.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reaction of the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to a </a:t>
            </a:r>
            <a:r>
              <a:rPr dirty="0" sz="1200" spc="-5">
                <a:latin typeface="Times New Roman"/>
                <a:cs typeface="Times New Roman"/>
              </a:rPr>
              <a:t>particular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behaviour 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in a </a:t>
            </a:r>
            <a:r>
              <a:rPr dirty="0" sz="1200" spc="-5">
                <a:latin typeface="Times New Roman"/>
                <a:cs typeface="Times New Roman"/>
              </a:rPr>
              <a:t>particular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situation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a </a:t>
            </a:r>
            <a:r>
              <a:rPr dirty="0" sz="1200" spc="-5">
                <a:latin typeface="Times New Roman"/>
                <a:cs typeface="Times New Roman"/>
              </a:rPr>
              <a:t>particular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requirements</a:t>
            </a:r>
            <a:r>
              <a:rPr dirty="0" sz="1200" spc="-5">
                <a:latin typeface="Times New Roman"/>
                <a:cs typeface="Times New Roman"/>
              </a:rPr>
              <a:t> are:</a:t>
            </a:r>
            <a:endParaRPr sz="1200">
              <a:latin typeface="Times New Roman"/>
              <a:cs typeface="Times New Roman"/>
            </a:endParaRPr>
          </a:p>
          <a:p>
            <a:pPr marL="241300" marR="274320" indent="-228600">
              <a:lnSpc>
                <a:spcPct val="1435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 using </a:t>
            </a:r>
            <a:r>
              <a:rPr dirty="0" sz="1200" spc="-5">
                <a:latin typeface="Times New Roman"/>
                <a:cs typeface="Times New Roman"/>
              </a:rPr>
              <a:t>UI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 will be </a:t>
            </a:r>
            <a:r>
              <a:rPr dirty="0" sz="1200" spc="-5">
                <a:latin typeface="Times New Roman"/>
                <a:cs typeface="Times New Roman"/>
              </a:rPr>
              <a:t>audio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file)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This input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used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emotions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9717" y="4113402"/>
            <a:ext cx="5501005" cy="2174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Input: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Loading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RAVDESS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length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1439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RAVDESS:</a:t>
            </a:r>
            <a:endParaRPr sz="1200">
              <a:latin typeface="Times New Roman"/>
              <a:cs typeface="Times New Roman"/>
            </a:endParaRPr>
          </a:p>
          <a:p>
            <a:pPr marL="50800" marR="44450">
              <a:lnSpc>
                <a:spcPct val="1433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around1500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actors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(12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 </a:t>
            </a:r>
            <a:r>
              <a:rPr dirty="0" sz="1200" spc="-5">
                <a:latin typeface="Times New Roman"/>
                <a:cs typeface="Times New Roman"/>
              </a:rPr>
              <a:t>female)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actors </a:t>
            </a:r>
            <a:r>
              <a:rPr dirty="0" sz="1200" spc="-5">
                <a:latin typeface="Times New Roman"/>
                <a:cs typeface="Times New Roman"/>
              </a:rPr>
              <a:t>record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short</a:t>
            </a:r>
            <a:r>
              <a:rPr dirty="0" sz="1200">
                <a:latin typeface="Times New Roman"/>
                <a:cs typeface="Times New Roman"/>
              </a:rPr>
              <a:t> audios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8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>
                <a:latin typeface="Times New Roman"/>
                <a:cs typeface="Times New Roman"/>
              </a:rPr>
              <a:t> Emotions.</a:t>
            </a:r>
            <a:endParaRPr sz="1200">
              <a:latin typeface="Times New Roman"/>
              <a:cs typeface="Times New Roman"/>
            </a:endParaRPr>
          </a:p>
          <a:p>
            <a:pPr marL="50800" marR="46990">
              <a:lnSpc>
                <a:spcPct val="1435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neutral,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calm,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happy,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sad,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angry,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fearful,7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disgust,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surprised.</a:t>
            </a:r>
            <a:endParaRPr sz="1200">
              <a:latin typeface="Times New Roman"/>
              <a:cs typeface="Times New Roman"/>
            </a:endParaRPr>
          </a:p>
          <a:p>
            <a:pPr marL="50800" marR="43180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audio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named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7</a:t>
            </a:r>
            <a:r>
              <a:rPr dirty="0" baseline="31250" sz="1200" spc="7">
                <a:latin typeface="Times New Roman"/>
                <a:cs typeface="Times New Roman"/>
              </a:rPr>
              <a:t>th</a:t>
            </a:r>
            <a:r>
              <a:rPr dirty="0" baseline="31250" sz="1200" spc="172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consistent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7817" y="6768465"/>
            <a:ext cx="5414645" cy="242506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200" spc="-5" b="1">
                <a:latin typeface="Times New Roman"/>
                <a:cs typeface="Times New Roman"/>
              </a:rPr>
              <a:t>Process:</a:t>
            </a:r>
            <a:endParaRPr sz="1200">
              <a:latin typeface="Times New Roman"/>
              <a:cs typeface="Times New Roman"/>
            </a:endParaRPr>
          </a:p>
          <a:p>
            <a:pPr marL="193675" marR="5080" indent="-181610">
              <a:lnSpc>
                <a:spcPct val="143700"/>
              </a:lnSpc>
              <a:spcBef>
                <a:spcPts val="90"/>
              </a:spcBef>
              <a:buFont typeface="Symbol"/>
              <a:buChar char=""/>
              <a:tabLst>
                <a:tab pos="194310" algn="l"/>
              </a:tabLst>
            </a:pP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Speech-Recognition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get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Raw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Audio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Files.</a:t>
            </a:r>
            <a:r>
              <a:rPr dirty="0" sz="1200">
                <a:latin typeface="Times New Roman"/>
                <a:cs typeface="Times New Roman"/>
              </a:rPr>
              <a:t> Though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Recognition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 strong for</a:t>
            </a:r>
            <a:r>
              <a:rPr dirty="0" sz="1200" spc="-5">
                <a:latin typeface="Times New Roman"/>
                <a:cs typeface="Times New Roman"/>
              </a:rPr>
              <a:t> large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chunk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Handling,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produce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text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particular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File</a:t>
            </a:r>
            <a:r>
              <a:rPr dirty="0" sz="1200">
                <a:latin typeface="Times New Roman"/>
                <a:cs typeface="Times New Roman"/>
              </a:rPr>
              <a:t> it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prints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statement error</a:t>
            </a:r>
            <a:r>
              <a:rPr dirty="0" sz="1200">
                <a:latin typeface="Times New Roman"/>
                <a:cs typeface="Times New Roman"/>
              </a:rPr>
              <a:t> just 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understanding Audio</a:t>
            </a:r>
            <a:endParaRPr sz="12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730"/>
              </a:spcBef>
              <a:buFont typeface="Symbol"/>
              <a:buChar char=""/>
              <a:tabLst>
                <a:tab pos="194310" algn="l"/>
              </a:tabLst>
            </a:pPr>
            <a:r>
              <a:rPr dirty="0" sz="1200" spc="-5">
                <a:latin typeface="Times New Roman"/>
                <a:cs typeface="Times New Roman"/>
              </a:rPr>
              <a:t>Masking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Cleaning:</a:t>
            </a:r>
            <a:endParaRPr sz="1200">
              <a:latin typeface="Times New Roman"/>
              <a:cs typeface="Times New Roman"/>
            </a:endParaRPr>
          </a:p>
          <a:p>
            <a:pPr lvl="1" marL="567055" marR="344805" indent="-228600">
              <a:lnSpc>
                <a:spcPts val="2080"/>
              </a:lnSpc>
              <a:spcBef>
                <a:spcPts val="150"/>
              </a:spcBef>
              <a:buFont typeface="Courier New"/>
              <a:buChar char="o"/>
              <a:tabLst>
                <a:tab pos="567690" algn="l"/>
              </a:tabLst>
            </a:pPr>
            <a:r>
              <a:rPr dirty="0" sz="1200" spc="-5">
                <a:latin typeface="Times New Roman"/>
                <a:cs typeface="Times New Roman"/>
              </a:rPr>
              <a:t>Down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sampling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mask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clean </a:t>
            </a:r>
            <a:r>
              <a:rPr dirty="0" sz="1200">
                <a:latin typeface="Times New Roman"/>
                <a:cs typeface="Times New Roman"/>
              </a:rPr>
              <a:t>folder.</a:t>
            </a:r>
            <a:endParaRPr sz="1200">
              <a:latin typeface="Times New Roman"/>
              <a:cs typeface="Times New Roman"/>
            </a:endParaRPr>
          </a:p>
          <a:p>
            <a:pPr lvl="1" marL="567055" indent="-229235">
              <a:lnSpc>
                <a:spcPct val="100000"/>
              </a:lnSpc>
              <a:spcBef>
                <a:spcPts val="445"/>
              </a:spcBef>
              <a:buFont typeface="Courier New"/>
              <a:buChar char="o"/>
              <a:tabLst>
                <a:tab pos="567690" algn="l"/>
              </a:tabLst>
            </a:pPr>
            <a:r>
              <a:rPr dirty="0" sz="1200" spc="-5">
                <a:latin typeface="Times New Roman"/>
                <a:cs typeface="Times New Roman"/>
              </a:rPr>
              <a:t>Mask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remove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unnecessary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voices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around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voice.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11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476" y="721613"/>
            <a:ext cx="5353685" cy="498157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281940" indent="-181610">
              <a:lnSpc>
                <a:spcPct val="100000"/>
              </a:lnSpc>
              <a:spcBef>
                <a:spcPts val="715"/>
              </a:spcBef>
              <a:buFont typeface="Symbol"/>
              <a:buChar char=""/>
              <a:tabLst>
                <a:tab pos="282575" algn="l"/>
              </a:tabLst>
            </a:pPr>
            <a:r>
              <a:rPr dirty="0" sz="1200" spc="-5">
                <a:latin typeface="Times New Roman"/>
                <a:cs typeface="Times New Roman"/>
              </a:rPr>
              <a:t>Feature Extraction</a:t>
            </a:r>
            <a:r>
              <a:rPr dirty="0" sz="1200">
                <a:latin typeface="Times New Roman"/>
                <a:cs typeface="Times New Roman"/>
              </a:rPr>
              <a:t> of Audio </a:t>
            </a:r>
            <a:r>
              <a:rPr dirty="0" sz="1200" spc="-5">
                <a:latin typeface="Times New Roman"/>
                <a:cs typeface="Times New Roman"/>
              </a:rPr>
              <a:t>Files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Function:</a:t>
            </a:r>
            <a:endParaRPr sz="1200">
              <a:latin typeface="Times New Roman"/>
              <a:cs typeface="Times New Roman"/>
            </a:endParaRPr>
          </a:p>
          <a:p>
            <a:pPr lvl="1" marL="655320" indent="-229235">
              <a:lnSpc>
                <a:spcPct val="100000"/>
              </a:lnSpc>
              <a:spcBef>
                <a:spcPts val="610"/>
              </a:spcBef>
              <a:buFont typeface="Courier New"/>
              <a:buChar char="o"/>
              <a:tabLst>
                <a:tab pos="655955" algn="l"/>
              </a:tabLst>
            </a:pPr>
            <a:r>
              <a:rPr dirty="0" sz="1200" spc="-5">
                <a:latin typeface="Times New Roman"/>
                <a:cs typeface="Times New Roman"/>
              </a:rPr>
              <a:t>Extract features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sound</a:t>
            </a:r>
            <a:r>
              <a:rPr dirty="0" sz="1200" spc="-5">
                <a:latin typeface="Times New Roman"/>
                <a:cs typeface="Times New Roman"/>
              </a:rPr>
              <a:t> file</a:t>
            </a:r>
            <a:endParaRPr sz="1200">
              <a:latin typeface="Times New Roman"/>
              <a:cs typeface="Times New Roman"/>
            </a:endParaRPr>
          </a:p>
          <a:p>
            <a:pPr marL="281940" indent="-181610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82575" algn="l"/>
              </a:tabLst>
            </a:pPr>
            <a:r>
              <a:rPr dirty="0" sz="1200" spc="-5">
                <a:latin typeface="Times New Roman"/>
                <a:cs typeface="Times New Roman"/>
              </a:rPr>
              <a:t>Labels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Classification:</a:t>
            </a:r>
            <a:endParaRPr sz="1200">
              <a:latin typeface="Times New Roman"/>
              <a:cs typeface="Times New Roman"/>
            </a:endParaRPr>
          </a:p>
          <a:p>
            <a:pPr lvl="1" marL="655320" indent="-229235">
              <a:lnSpc>
                <a:spcPct val="100000"/>
              </a:lnSpc>
              <a:spcBef>
                <a:spcPts val="610"/>
              </a:spcBef>
              <a:buFont typeface="Courier New"/>
              <a:buChar char="o"/>
              <a:tabLst>
                <a:tab pos="655955" algn="l"/>
              </a:tabLst>
            </a:pPr>
            <a:r>
              <a:rPr dirty="0" sz="1200">
                <a:latin typeface="Times New Roman"/>
                <a:cs typeface="Times New Roman"/>
              </a:rPr>
              <a:t>Emotions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RAVDESS dataset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Audio</a:t>
            </a:r>
            <a:r>
              <a:rPr dirty="0" sz="1200" spc="-5">
                <a:latin typeface="Times New Roman"/>
                <a:cs typeface="Times New Roman"/>
              </a:rPr>
              <a:t> Files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1900">
              <a:latin typeface="Times New Roman"/>
              <a:cs typeface="Times New Roman"/>
            </a:endParaRPr>
          </a:p>
          <a:p>
            <a:pPr marL="281940" indent="-229235">
              <a:lnSpc>
                <a:spcPct val="100000"/>
              </a:lnSpc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dirty="0" sz="1200" spc="-5">
                <a:latin typeface="Times New Roman"/>
                <a:cs typeface="Times New Roman"/>
              </a:rPr>
              <a:t>Loading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splitting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(training</a:t>
            </a:r>
            <a:r>
              <a:rPr dirty="0" sz="1200">
                <a:latin typeface="Times New Roman"/>
                <a:cs typeface="Times New Roman"/>
              </a:rPr>
              <a:t> and testing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data):</a:t>
            </a:r>
            <a:endParaRPr sz="1200">
              <a:latin typeface="Times New Roman"/>
              <a:cs typeface="Times New Roman"/>
            </a:endParaRPr>
          </a:p>
          <a:p>
            <a:pPr lvl="1" marL="655320" indent="-229235">
              <a:lnSpc>
                <a:spcPct val="100000"/>
              </a:lnSpc>
              <a:spcBef>
                <a:spcPts val="610"/>
              </a:spcBef>
              <a:buFont typeface="Courier New"/>
              <a:buChar char="o"/>
              <a:tabLst>
                <a:tab pos="655955" algn="l"/>
              </a:tabLst>
            </a:pPr>
            <a:r>
              <a:rPr dirty="0" sz="1200" spc="-5">
                <a:latin typeface="Times New Roman"/>
                <a:cs typeface="Times New Roman"/>
              </a:rPr>
              <a:t>Load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extract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>
                <a:latin typeface="Times New Roman"/>
                <a:cs typeface="Times New Roman"/>
              </a:rPr>
              <a:t> sound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  <a:p>
            <a:pPr marL="281940" indent="-22923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dirty="0" sz="1200">
                <a:latin typeface="Times New Roman"/>
                <a:cs typeface="Times New Roman"/>
              </a:rPr>
              <a:t>Applying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multi-layer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perceptron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classifier:</a:t>
            </a:r>
            <a:endParaRPr sz="1200">
              <a:latin typeface="Times New Roman"/>
              <a:cs typeface="Times New Roman"/>
            </a:endParaRPr>
          </a:p>
          <a:p>
            <a:pPr lvl="1" marL="655320" indent="-22923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655955" algn="l"/>
              </a:tabLst>
            </a:pPr>
            <a:r>
              <a:rPr dirty="0" sz="1200" spc="-5">
                <a:latin typeface="Times New Roman"/>
                <a:cs typeface="Times New Roman"/>
              </a:rPr>
              <a:t>Initialize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Multi-Layer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Perceptron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Classifier</a:t>
            </a:r>
            <a:endParaRPr sz="1200">
              <a:latin typeface="Times New Roman"/>
              <a:cs typeface="Times New Roman"/>
            </a:endParaRPr>
          </a:p>
          <a:p>
            <a:pPr marL="28194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dirty="0" sz="1200" spc="-5">
                <a:latin typeface="Times New Roman"/>
                <a:cs typeface="Times New Roman"/>
              </a:rPr>
              <a:t>Train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28194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dirty="0" sz="1200" spc="-5">
                <a:latin typeface="Times New Roman"/>
                <a:cs typeface="Times New Roman"/>
              </a:rPr>
              <a:t>Saving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200" b="1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28194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dirty="0" sz="1200" spc="-5">
                <a:latin typeface="Times New Roman"/>
                <a:cs typeface="Times New Roman"/>
              </a:rPr>
              <a:t>Predicting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saved </a:t>
            </a:r>
            <a:r>
              <a:rPr dirty="0" sz="1200">
                <a:latin typeface="Times New Roman"/>
                <a:cs typeface="Times New Roman"/>
              </a:rPr>
              <a:t>model:</a:t>
            </a:r>
            <a:endParaRPr sz="1200">
              <a:latin typeface="Times New Roman"/>
              <a:cs typeface="Times New Roman"/>
            </a:endParaRPr>
          </a:p>
          <a:p>
            <a:pPr marL="281940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Prediction </a:t>
            </a:r>
            <a:r>
              <a:rPr dirty="0" sz="1200">
                <a:latin typeface="Times New Roman"/>
                <a:cs typeface="Times New Roman"/>
              </a:rPr>
              <a:t>probabilities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5">
                <a:latin typeface="Times New Roman"/>
                <a:cs typeface="Times New Roman"/>
              </a:rPr>
              <a:t> CSV file</a:t>
            </a:r>
            <a:endParaRPr sz="1200">
              <a:latin typeface="Times New Roman"/>
              <a:cs typeface="Times New Roman"/>
            </a:endParaRPr>
          </a:p>
          <a:p>
            <a:pPr marL="281940" marR="5080" indent="-228600">
              <a:lnSpc>
                <a:spcPct val="142500"/>
              </a:lnSpc>
              <a:spcBef>
                <a:spcPts val="105"/>
              </a:spcBef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dirty="0" sz="1200">
                <a:latin typeface="Times New Roman"/>
                <a:cs typeface="Times New Roman"/>
              </a:rPr>
              <a:t>Applying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extract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random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loading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result</a:t>
            </a:r>
            <a:endParaRPr sz="1200">
              <a:latin typeface="Times New Roman"/>
              <a:cs typeface="Times New Roman"/>
            </a:endParaRPr>
          </a:p>
          <a:p>
            <a:pPr marL="281940" indent="-229235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6145148"/>
            <a:ext cx="5721350" cy="3202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3.4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NON-FUNCTIONAL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110"/>
              </a:spcBef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non-functional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requirement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criteria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judge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operation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system,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 spc="-5">
                <a:latin typeface="Times New Roman"/>
                <a:cs typeface="Times New Roman"/>
              </a:rPr>
              <a:t>specific</a:t>
            </a:r>
            <a:r>
              <a:rPr dirty="0" sz="1200">
                <a:latin typeface="Times New Roman"/>
                <a:cs typeface="Times New Roman"/>
              </a:rPr>
              <a:t> behaviours.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Friendly-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friendly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nature 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Availability-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anywhere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X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availability.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Flexibility-The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web-browser.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Memory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Utilization-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central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database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memory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utilized.</a:t>
            </a:r>
            <a:endParaRPr sz="1200">
              <a:latin typeface="Times New Roman"/>
              <a:cs typeface="Times New Roman"/>
            </a:endParaRPr>
          </a:p>
          <a:p>
            <a:pPr marL="241300" marR="379095" indent="-228600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  <a:tab pos="4585335" algn="l"/>
              </a:tabLst>
            </a:pPr>
            <a:r>
              <a:rPr dirty="0" sz="1200" spc="-5">
                <a:latin typeface="Times New Roman"/>
                <a:cs typeface="Times New Roman"/>
              </a:rPr>
              <a:t>Portability-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end-user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OS;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either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	Windows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Linux. The</a:t>
            </a:r>
            <a:r>
              <a:rPr dirty="0" sz="1200" spc="-5">
                <a:latin typeface="Times New Roman"/>
                <a:cs typeface="Times New Roman"/>
              </a:rPr>
              <a:t> system</a:t>
            </a:r>
            <a:r>
              <a:rPr dirty="0" sz="1200">
                <a:latin typeface="Times New Roman"/>
                <a:cs typeface="Times New Roman"/>
              </a:rPr>
              <a:t> shall run </a:t>
            </a: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PC,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Laptops,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PDA etc.</a:t>
            </a:r>
            <a:endParaRPr sz="1200">
              <a:latin typeface="Times New Roman"/>
              <a:cs typeface="Times New Roman"/>
            </a:endParaRPr>
          </a:p>
          <a:p>
            <a:pPr marL="241300" marR="70485" indent="-228600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Security-The application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asks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permission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microphone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audio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12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RECOGNITION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 </a:t>
            </a:r>
            <a:r>
              <a:rPr dirty="0" sz="1100">
                <a:latin typeface="Times New Roman"/>
                <a:cs typeface="Times New Roman"/>
              </a:rPr>
              <a:t>MLP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4914" y="2288793"/>
            <a:ext cx="4290695" cy="52070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378585" marR="5080" indent="-1365885">
              <a:lnSpc>
                <a:spcPct val="103099"/>
              </a:lnSpc>
              <a:spcBef>
                <a:spcPts val="35"/>
              </a:spcBef>
            </a:pPr>
            <a:r>
              <a:rPr dirty="0" sz="1600" spc="-5" b="1">
                <a:latin typeface="Times New Roman"/>
                <a:cs typeface="Times New Roman"/>
              </a:rPr>
              <a:t>DEPARTMENT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OF</a:t>
            </a:r>
            <a:r>
              <a:rPr dirty="0" sz="1600" spc="-5" b="1">
                <a:latin typeface="Times New Roman"/>
                <a:cs typeface="Times New Roman"/>
              </a:rPr>
              <a:t> MASTER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OF COMPUTER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3282" y="4082922"/>
            <a:ext cx="14344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CERTIFICAT</a:t>
            </a:r>
            <a:r>
              <a:rPr dirty="0" sz="1600" spc="-5" b="1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312" y="4990312"/>
            <a:ext cx="5600700" cy="1558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3800"/>
              </a:lnSpc>
              <a:spcBef>
                <a:spcPts val="95"/>
              </a:spcBef>
            </a:pP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This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is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to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certify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that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 the</a:t>
            </a:r>
            <a:r>
              <a:rPr dirty="0" sz="1400" spc="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project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entitled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“SPEECH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09"/>
                </a:solidFill>
                <a:latin typeface="Times New Roman"/>
                <a:cs typeface="Times New Roman"/>
              </a:rPr>
              <a:t>EMOTION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 RECOGNITION USING 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MLP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CLASSIFIER” submitted in partial fulfillment </a:t>
            </a:r>
            <a:r>
              <a:rPr dirty="0" sz="1400" spc="-33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of</a:t>
            </a:r>
            <a:r>
              <a:rPr dirty="0" sz="1400" spc="-3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Minor</a:t>
            </a:r>
            <a:r>
              <a:rPr dirty="0" sz="1400" spc="-4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Project-I</a:t>
            </a:r>
            <a:r>
              <a:rPr dirty="0" sz="1400" spc="-4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(18MCA46)</a:t>
            </a:r>
            <a:r>
              <a:rPr dirty="0" sz="1400" spc="-4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of</a:t>
            </a:r>
            <a:r>
              <a:rPr dirty="0" sz="1400" spc="-4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09"/>
                </a:solidFill>
                <a:latin typeface="Times New Roman"/>
                <a:cs typeface="Times New Roman"/>
              </a:rPr>
              <a:t>IV</a:t>
            </a:r>
            <a:r>
              <a:rPr dirty="0" sz="1400" spc="-3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Semester</a:t>
            </a:r>
            <a:r>
              <a:rPr dirty="0" sz="1400" spc="-3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MCA</a:t>
            </a:r>
            <a:r>
              <a:rPr dirty="0" sz="1400" spc="-4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is</a:t>
            </a:r>
            <a:r>
              <a:rPr dirty="0" sz="1400" spc="-3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a</a:t>
            </a:r>
            <a:r>
              <a:rPr dirty="0" sz="1400" spc="-4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result</a:t>
            </a:r>
            <a:r>
              <a:rPr dirty="0" sz="1400" spc="-4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of</a:t>
            </a:r>
            <a:r>
              <a:rPr dirty="0" sz="1400" spc="-4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the</a:t>
            </a:r>
            <a:r>
              <a:rPr dirty="0" sz="1400" spc="-3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09"/>
                </a:solidFill>
                <a:latin typeface="Times New Roman"/>
                <a:cs typeface="Times New Roman"/>
              </a:rPr>
              <a:t>bonafide </a:t>
            </a:r>
            <a:r>
              <a:rPr dirty="0" sz="1400" spc="-34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work carried out 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by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CHAITRA 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B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V-1RV19MCA21 and JANVI NAGESH 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NAIK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-1RV19MCA35</a:t>
            </a:r>
            <a:r>
              <a:rPr dirty="0" sz="1400" spc="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during</a:t>
            </a:r>
            <a:r>
              <a:rPr dirty="0" sz="1400" spc="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the</a:t>
            </a:r>
            <a:r>
              <a:rPr dirty="0" sz="1400" spc="-1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Academic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 year</a:t>
            </a:r>
            <a:r>
              <a:rPr dirty="0" sz="1400" spc="-15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2020-21.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2400" y="8689197"/>
          <a:ext cx="5824220" cy="1116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1475"/>
                <a:gridCol w="2911475"/>
              </a:tblGrid>
              <a:tr h="251893">
                <a:tc>
                  <a:txBody>
                    <a:bodyPr/>
                    <a:lstStyle/>
                    <a:p>
                      <a:pPr marL="127000">
                        <a:lnSpc>
                          <a:spcPts val="153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Dr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Anupama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Kumar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4855">
                        <a:lnSpc>
                          <a:spcPts val="153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Dr.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Andhe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Dharani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629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Associate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Professor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7448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Professor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Director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</a:tr>
              <a:tr h="30281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MCA,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7448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MCA,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</a:tr>
              <a:tr h="255377">
                <a:tc>
                  <a:txBody>
                    <a:bodyPr/>
                    <a:lstStyle/>
                    <a:p>
                      <a:pPr marL="127000">
                        <a:lnSpc>
                          <a:spcPts val="1605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RV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College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Engineering</a:t>
                      </a:r>
                      <a:r>
                        <a:rPr dirty="0" baseline="30864" sz="1350" spc="-7">
                          <a:latin typeface="Times New Roman"/>
                          <a:cs typeface="Times New Roman"/>
                        </a:rPr>
                        <a:t>®</a:t>
                      </a:r>
                      <a:endParaRPr baseline="3086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744855">
                        <a:lnSpc>
                          <a:spcPts val="1605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RV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College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Engineering</a:t>
                      </a:r>
                      <a:r>
                        <a:rPr dirty="0" baseline="30864" sz="1350" spc="-7">
                          <a:latin typeface="Times New Roman"/>
                          <a:cs typeface="Times New Roman"/>
                        </a:rPr>
                        <a:t>®</a:t>
                      </a:r>
                      <a:endParaRPr baseline="30864"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/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1611" y="577703"/>
            <a:ext cx="2296224" cy="25741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93191" y="393191"/>
            <a:ext cx="6776084" cy="9907905"/>
            <a:chOff x="393191" y="393191"/>
            <a:chExt cx="6776084" cy="99079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764" y="445769"/>
              <a:ext cx="2791968" cy="13735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3192" y="393191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5">
                  <a:moveTo>
                    <a:pt x="56388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56388"/>
                  </a:lnTo>
                  <a:lnTo>
                    <a:pt x="38100" y="56388"/>
                  </a:lnTo>
                  <a:lnTo>
                    <a:pt x="38100" y="38100"/>
                  </a:lnTo>
                  <a:lnTo>
                    <a:pt x="56388" y="38100"/>
                  </a:lnTo>
                  <a:lnTo>
                    <a:pt x="563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1292" y="431291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9144" y="18288"/>
                  </a:lnTo>
                  <a:lnTo>
                    <a:pt x="9144" y="9144"/>
                  </a:lnTo>
                  <a:lnTo>
                    <a:pt x="18288" y="914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3192" y="393191"/>
              <a:ext cx="6776084" cy="9851390"/>
            </a:xfrm>
            <a:custGeom>
              <a:avLst/>
              <a:gdLst/>
              <a:ahLst/>
              <a:cxnLst/>
              <a:rect l="l" t="t" r="r" b="b"/>
              <a:pathLst>
                <a:path w="6776084" h="9851390">
                  <a:moveTo>
                    <a:pt x="38100" y="56388"/>
                  </a:moveTo>
                  <a:lnTo>
                    <a:pt x="0" y="56388"/>
                  </a:lnTo>
                  <a:lnTo>
                    <a:pt x="0" y="9851136"/>
                  </a:lnTo>
                  <a:lnTo>
                    <a:pt x="38100" y="9851136"/>
                  </a:lnTo>
                  <a:lnTo>
                    <a:pt x="38100" y="56388"/>
                  </a:lnTo>
                  <a:close/>
                </a:path>
                <a:path w="6776084" h="9851390">
                  <a:moveTo>
                    <a:pt x="6728206" y="47244"/>
                  </a:moveTo>
                  <a:lnTo>
                    <a:pt x="6719062" y="47244"/>
                  </a:lnTo>
                  <a:lnTo>
                    <a:pt x="56388" y="47244"/>
                  </a:lnTo>
                  <a:lnTo>
                    <a:pt x="47244" y="47244"/>
                  </a:lnTo>
                  <a:lnTo>
                    <a:pt x="47244" y="56388"/>
                  </a:lnTo>
                  <a:lnTo>
                    <a:pt x="56388" y="56388"/>
                  </a:lnTo>
                  <a:lnTo>
                    <a:pt x="6719062" y="56388"/>
                  </a:lnTo>
                  <a:lnTo>
                    <a:pt x="6728206" y="56388"/>
                  </a:lnTo>
                  <a:lnTo>
                    <a:pt x="6728206" y="47244"/>
                  </a:lnTo>
                  <a:close/>
                </a:path>
                <a:path w="6776084" h="9851390">
                  <a:moveTo>
                    <a:pt x="6775755" y="0"/>
                  </a:moveTo>
                  <a:lnTo>
                    <a:pt x="6737350" y="0"/>
                  </a:lnTo>
                  <a:lnTo>
                    <a:pt x="6719062" y="0"/>
                  </a:lnTo>
                  <a:lnTo>
                    <a:pt x="56388" y="0"/>
                  </a:lnTo>
                  <a:lnTo>
                    <a:pt x="56388" y="38100"/>
                  </a:lnTo>
                  <a:lnTo>
                    <a:pt x="6719062" y="38100"/>
                  </a:lnTo>
                  <a:lnTo>
                    <a:pt x="6737350" y="38100"/>
                  </a:lnTo>
                  <a:lnTo>
                    <a:pt x="6737350" y="56388"/>
                  </a:lnTo>
                  <a:lnTo>
                    <a:pt x="6775755" y="56388"/>
                  </a:lnTo>
                  <a:lnTo>
                    <a:pt x="6775755" y="38100"/>
                  </a:lnTo>
                  <a:lnTo>
                    <a:pt x="6775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1291" y="449579"/>
              <a:ext cx="9525" cy="9794875"/>
            </a:xfrm>
            <a:custGeom>
              <a:avLst/>
              <a:gdLst/>
              <a:ahLst/>
              <a:cxnLst/>
              <a:rect l="l" t="t" r="r" b="b"/>
              <a:pathLst>
                <a:path w="9525" h="9794875">
                  <a:moveTo>
                    <a:pt x="9143" y="0"/>
                  </a:moveTo>
                  <a:lnTo>
                    <a:pt x="0" y="0"/>
                  </a:lnTo>
                  <a:lnTo>
                    <a:pt x="0" y="9794748"/>
                  </a:lnTo>
                  <a:lnTo>
                    <a:pt x="9143" y="979474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0436" y="449579"/>
              <a:ext cx="6729095" cy="9794875"/>
            </a:xfrm>
            <a:custGeom>
              <a:avLst/>
              <a:gdLst/>
              <a:ahLst/>
              <a:cxnLst/>
              <a:rect l="l" t="t" r="r" b="b"/>
              <a:pathLst>
                <a:path w="6729095" h="9794875">
                  <a:moveTo>
                    <a:pt x="9144" y="0"/>
                  </a:moveTo>
                  <a:lnTo>
                    <a:pt x="0" y="0"/>
                  </a:lnTo>
                  <a:lnTo>
                    <a:pt x="0" y="9794748"/>
                  </a:lnTo>
                  <a:lnTo>
                    <a:pt x="9144" y="9794748"/>
                  </a:lnTo>
                  <a:lnTo>
                    <a:pt x="9144" y="0"/>
                  </a:lnTo>
                  <a:close/>
                </a:path>
                <a:path w="6729095" h="9794875">
                  <a:moveTo>
                    <a:pt x="6728511" y="0"/>
                  </a:moveTo>
                  <a:lnTo>
                    <a:pt x="6690106" y="0"/>
                  </a:lnTo>
                  <a:lnTo>
                    <a:pt x="6690106" y="9794748"/>
                  </a:lnTo>
                  <a:lnTo>
                    <a:pt x="6728511" y="9794748"/>
                  </a:lnTo>
                  <a:lnTo>
                    <a:pt x="67285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21398" y="449579"/>
              <a:ext cx="9525" cy="9794875"/>
            </a:xfrm>
            <a:custGeom>
              <a:avLst/>
              <a:gdLst/>
              <a:ahLst/>
              <a:cxnLst/>
              <a:rect l="l" t="t" r="r" b="b"/>
              <a:pathLst>
                <a:path w="9525" h="9794875">
                  <a:moveTo>
                    <a:pt x="9143" y="0"/>
                  </a:moveTo>
                  <a:lnTo>
                    <a:pt x="0" y="0"/>
                  </a:lnTo>
                  <a:lnTo>
                    <a:pt x="0" y="9794748"/>
                  </a:lnTo>
                  <a:lnTo>
                    <a:pt x="9143" y="979474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3192" y="449579"/>
              <a:ext cx="6776084" cy="9851390"/>
            </a:xfrm>
            <a:custGeom>
              <a:avLst/>
              <a:gdLst/>
              <a:ahLst/>
              <a:cxnLst/>
              <a:rect l="l" t="t" r="r" b="b"/>
              <a:pathLst>
                <a:path w="6776084" h="9851390">
                  <a:moveTo>
                    <a:pt x="6728206" y="9794761"/>
                  </a:moveTo>
                  <a:lnTo>
                    <a:pt x="6719062" y="9794761"/>
                  </a:lnTo>
                  <a:lnTo>
                    <a:pt x="56388" y="9794761"/>
                  </a:lnTo>
                  <a:lnTo>
                    <a:pt x="47244" y="9794761"/>
                  </a:lnTo>
                  <a:lnTo>
                    <a:pt x="47244" y="9803892"/>
                  </a:lnTo>
                  <a:lnTo>
                    <a:pt x="56388" y="9803892"/>
                  </a:lnTo>
                  <a:lnTo>
                    <a:pt x="6719062" y="9803892"/>
                  </a:lnTo>
                  <a:lnTo>
                    <a:pt x="6728206" y="9803892"/>
                  </a:lnTo>
                  <a:lnTo>
                    <a:pt x="6728206" y="9794761"/>
                  </a:lnTo>
                  <a:close/>
                </a:path>
                <a:path w="6776084" h="9851390">
                  <a:moveTo>
                    <a:pt x="6728206" y="0"/>
                  </a:moveTo>
                  <a:lnTo>
                    <a:pt x="6719062" y="0"/>
                  </a:lnTo>
                  <a:lnTo>
                    <a:pt x="6719062" y="9794748"/>
                  </a:lnTo>
                  <a:lnTo>
                    <a:pt x="6728206" y="9794748"/>
                  </a:lnTo>
                  <a:lnTo>
                    <a:pt x="6728206" y="0"/>
                  </a:lnTo>
                  <a:close/>
                </a:path>
                <a:path w="6776084" h="9851390">
                  <a:moveTo>
                    <a:pt x="6775755" y="9794748"/>
                  </a:moveTo>
                  <a:lnTo>
                    <a:pt x="6737350" y="9794748"/>
                  </a:lnTo>
                  <a:lnTo>
                    <a:pt x="6737350" y="9813036"/>
                  </a:lnTo>
                  <a:lnTo>
                    <a:pt x="6719062" y="9813036"/>
                  </a:lnTo>
                  <a:lnTo>
                    <a:pt x="56388" y="9813036"/>
                  </a:lnTo>
                  <a:lnTo>
                    <a:pt x="38100" y="9813036"/>
                  </a:lnTo>
                  <a:lnTo>
                    <a:pt x="38100" y="9794748"/>
                  </a:lnTo>
                  <a:lnTo>
                    <a:pt x="0" y="9794748"/>
                  </a:lnTo>
                  <a:lnTo>
                    <a:pt x="0" y="9813036"/>
                  </a:lnTo>
                  <a:lnTo>
                    <a:pt x="0" y="9851136"/>
                  </a:lnTo>
                  <a:lnTo>
                    <a:pt x="6775755" y="9851136"/>
                  </a:lnTo>
                  <a:lnTo>
                    <a:pt x="6775755" y="9813036"/>
                  </a:lnTo>
                  <a:lnTo>
                    <a:pt x="6775755" y="9794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7160" y="10367264"/>
            <a:ext cx="15690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" b="1">
                <a:latin typeface="Calibri"/>
                <a:cs typeface="Calibri"/>
              </a:rPr>
              <a:t>Department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of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MCA,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RVCE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7997" y="10367264"/>
            <a:ext cx="205104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3495" y="785875"/>
            <a:ext cx="22752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4: System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Design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1564894"/>
            <a:ext cx="34874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4.1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System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Perspective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/Architectural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Design: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8166" y="5658992"/>
            <a:ext cx="13811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Fig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1.1-Block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204" y="7068692"/>
            <a:ext cx="16103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4.2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Context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5182" y="8920733"/>
            <a:ext cx="15125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Fig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2.1-Context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964" y="2022474"/>
            <a:ext cx="5731510" cy="34194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070" y="7497224"/>
            <a:ext cx="5479979" cy="111527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30605" y="6160134"/>
            <a:ext cx="5718810" cy="4502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633730" marR="252095" indent="-375285">
              <a:lnSpc>
                <a:spcPct val="110900"/>
              </a:lnSpc>
              <a:spcBef>
                <a:spcPts val="190"/>
              </a:spcBef>
            </a:pPr>
            <a:r>
              <a:rPr dirty="0" sz="1100" spc="-5">
                <a:latin typeface="Times New Roman"/>
                <a:cs typeface="Times New Roman"/>
              </a:rPr>
              <a:t>Training data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pre-processed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features</a:t>
            </a:r>
            <a:r>
              <a:rPr dirty="0" sz="1100">
                <a:latin typeface="Times New Roman"/>
                <a:cs typeface="Times New Roman"/>
              </a:rPr>
              <a:t> are </a:t>
            </a:r>
            <a:r>
              <a:rPr dirty="0" sz="1100" spc="-5">
                <a:latin typeface="Times New Roman"/>
                <a:cs typeface="Times New Roman"/>
              </a:rPr>
              <a:t>extracted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>
                <a:latin typeface="Times New Roman"/>
                <a:cs typeface="Times New Roman"/>
              </a:rPr>
              <a:t> it.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These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train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Model.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model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given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audio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inputs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Emotion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recognised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389" y="9347200"/>
            <a:ext cx="5661025" cy="3625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345"/>
              </a:spcBef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 give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Audio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5">
                <a:latin typeface="Times New Roman"/>
                <a:cs typeface="Times New Roman"/>
              </a:rPr>
              <a:t> input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model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predict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emotion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-5">
                <a:latin typeface="Times New Roman"/>
                <a:cs typeface="Times New Roman"/>
              </a:rPr>
              <a:t> 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displayed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13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5875"/>
            <a:ext cx="4079875" cy="8204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640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5: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Detailed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Design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5.1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System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2038857"/>
            <a:ext cx="1359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Data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Flow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Diagram: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8771" y="3729354"/>
            <a:ext cx="485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7246" y="5823584"/>
            <a:ext cx="485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3554" y="6620636"/>
            <a:ext cx="16560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Fig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3.1-Data</a:t>
            </a:r>
            <a:r>
              <a:rPr dirty="0" sz="1100" spc="-10" b="1">
                <a:latin typeface="Times New Roman"/>
                <a:cs typeface="Times New Roman"/>
              </a:rPr>
              <a:t> Flow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50" y="2370282"/>
            <a:ext cx="5478771" cy="11395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751" y="4533650"/>
            <a:ext cx="5724691" cy="111432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5989" y="7039609"/>
            <a:ext cx="5661025" cy="5365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2249170" marR="91440" indent="-2149475">
              <a:lnSpc>
                <a:spcPct val="115500"/>
              </a:lnSpc>
              <a:spcBef>
                <a:spcPts val="150"/>
              </a:spcBef>
            </a:pP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flow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starts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from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giving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audio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input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 ends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output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5">
                <a:latin typeface="Times New Roman"/>
                <a:cs typeface="Times New Roman"/>
              </a:rPr>
              <a:t> predicted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emotion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14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7399"/>
            <a:ext cx="14541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5.2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Detailed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design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1511553"/>
            <a:ext cx="1033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Class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Diag</a:t>
            </a: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5" b="1">
                <a:latin typeface="Times New Roman"/>
                <a:cs typeface="Times New Roman"/>
              </a:rPr>
              <a:t>m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6142" y="8827769"/>
            <a:ext cx="13912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Fig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4.1: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Class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664" y="2196277"/>
            <a:ext cx="5500270" cy="64942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15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7400"/>
            <a:ext cx="1243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qu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n</a:t>
            </a:r>
            <a:r>
              <a:rPr dirty="0" sz="1200" spc="-5" b="1">
                <a:latin typeface="Times New Roman"/>
                <a:cs typeface="Times New Roman"/>
              </a:rPr>
              <a:t>c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Diag</a:t>
            </a: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b="1">
                <a:latin typeface="Times New Roman"/>
                <a:cs typeface="Times New Roman"/>
              </a:rPr>
              <a:t>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2510" y="4064634"/>
            <a:ext cx="15982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Fig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5.1-Sequence Diagram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204" y="5218302"/>
            <a:ext cx="1208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Activity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Diagram: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5182" y="8772905"/>
            <a:ext cx="15125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Fig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6.1-Activity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912" y="1998219"/>
            <a:ext cx="4145684" cy="20375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964" y="5569203"/>
            <a:ext cx="5731510" cy="30670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66800" y="4455794"/>
            <a:ext cx="5661025" cy="3625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335"/>
              </a:spcBef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 give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Audio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5">
                <a:latin typeface="Times New Roman"/>
                <a:cs typeface="Times New Roman"/>
              </a:rPr>
              <a:t> input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model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predict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emotion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-5">
                <a:latin typeface="Times New Roman"/>
                <a:cs typeface="Times New Roman"/>
              </a:rPr>
              <a:t> 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displayed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1414" y="9165590"/>
            <a:ext cx="5740400" cy="5073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14300" marR="105410" indent="-6350">
              <a:lnSpc>
                <a:spcPct val="110900"/>
              </a:lnSpc>
              <a:spcBef>
                <a:spcPts val="190"/>
              </a:spcBef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User 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open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GUI 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record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audio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give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input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features will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extracted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given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parameters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model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model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predict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emotion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display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user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16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4351"/>
            <a:ext cx="4288790" cy="685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342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6 Implementation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6.1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Code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Snippets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1951989"/>
            <a:ext cx="4240530" cy="7960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Times New Roman"/>
                <a:cs typeface="Times New Roman"/>
              </a:rPr>
              <a:t>#INSTALL ALL</a:t>
            </a:r>
            <a:r>
              <a:rPr dirty="0" sz="1100" b="1">
                <a:latin typeface="Times New Roman"/>
                <a:cs typeface="Times New Roman"/>
              </a:rPr>
              <a:t> THE </a:t>
            </a:r>
            <a:r>
              <a:rPr dirty="0" sz="1100" spc="-5" b="1">
                <a:latin typeface="Times New Roman"/>
                <a:cs typeface="Times New Roman"/>
              </a:rPr>
              <a:t>REQUIRED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LIBRARIES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AND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PACKAGES</a:t>
            </a:r>
            <a:endParaRPr sz="1100">
              <a:latin typeface="Times New Roman"/>
              <a:cs typeface="Times New Roman"/>
            </a:endParaRPr>
          </a:p>
          <a:p>
            <a:pPr marL="12700" marR="3524250">
              <a:lnSpc>
                <a:spcPct val="1718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import </a:t>
            </a:r>
            <a:r>
              <a:rPr dirty="0" sz="1100">
                <a:latin typeface="Times New Roman"/>
                <a:cs typeface="Times New Roman"/>
              </a:rPr>
              <a:t>os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 glob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tqdm</a:t>
            </a:r>
            <a:endParaRPr sz="1100">
              <a:latin typeface="Times New Roman"/>
              <a:cs typeface="Times New Roman"/>
            </a:endParaRPr>
          </a:p>
          <a:p>
            <a:pPr marL="12700" marR="2101215">
              <a:lnSpc>
                <a:spcPts val="2270"/>
              </a:lnSpc>
              <a:spcBef>
                <a:spcPts val="219"/>
              </a:spcBef>
            </a:pP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tqdm.autonotebook import tqdm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>
                <a:latin typeface="Times New Roman"/>
                <a:cs typeface="Times New Roman"/>
              </a:rPr>
              <a:t> pandas </a:t>
            </a:r>
            <a:r>
              <a:rPr dirty="0" sz="1100" spc="-5">
                <a:latin typeface="Times New Roman"/>
                <a:cs typeface="Times New Roman"/>
              </a:rPr>
              <a:t>as </a:t>
            </a:r>
            <a:r>
              <a:rPr dirty="0" sz="1100">
                <a:latin typeface="Times New Roman"/>
                <a:cs typeface="Times New Roman"/>
              </a:rPr>
              <a:t>pd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numpy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np</a:t>
            </a:r>
            <a:endParaRPr sz="1100">
              <a:latin typeface="Times New Roman"/>
              <a:cs typeface="Times New Roman"/>
            </a:endParaRPr>
          </a:p>
          <a:p>
            <a:pPr marL="12700" marR="2511425">
              <a:lnSpc>
                <a:spcPct val="1709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import matplotlib.pyplot </a:t>
            </a:r>
            <a:r>
              <a:rPr dirty="0" sz="1100">
                <a:latin typeface="Times New Roman"/>
                <a:cs typeface="Times New Roman"/>
              </a:rPr>
              <a:t>as plt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scipy.io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wavfile</a:t>
            </a:r>
            <a:endParaRPr sz="1100">
              <a:latin typeface="Times New Roman"/>
              <a:cs typeface="Times New Roman"/>
            </a:endParaRPr>
          </a:p>
          <a:p>
            <a:pPr marL="12700" marR="1308100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python_speech_features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mfcc,logfbank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librosa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 </a:t>
            </a:r>
            <a:r>
              <a:rPr dirty="0" sz="1100" spc="-5">
                <a:latin typeface="Times New Roman"/>
                <a:cs typeface="Times New Roman"/>
              </a:rPr>
              <a:t>lr</a:t>
            </a:r>
            <a:endParaRPr sz="1100">
              <a:latin typeface="Times New Roman"/>
              <a:cs typeface="Times New Roman"/>
            </a:endParaRPr>
          </a:p>
          <a:p>
            <a:pPr marL="12700" marR="2957195">
              <a:lnSpc>
                <a:spcPct val="1709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os,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glob,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pickle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librosa</a:t>
            </a:r>
            <a:endParaRPr sz="1100">
              <a:latin typeface="Times New Roman"/>
              <a:cs typeface="Times New Roman"/>
            </a:endParaRPr>
          </a:p>
          <a:p>
            <a:pPr marL="12700" marR="2842260">
              <a:lnSpc>
                <a:spcPct val="1715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scipy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signal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 noisereduce as </a:t>
            </a:r>
            <a:r>
              <a:rPr dirty="0" sz="1100">
                <a:latin typeface="Times New Roman"/>
                <a:cs typeface="Times New Roman"/>
              </a:rPr>
              <a:t>nr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 glob import glob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librosa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100" spc="-5">
                <a:latin typeface="Times New Roman"/>
                <a:cs typeface="Times New Roman"/>
              </a:rPr>
              <a:t>get_ipython().magic('matplotlib inline')</a:t>
            </a:r>
            <a:endParaRPr sz="1100">
              <a:latin typeface="Times New Roman"/>
              <a:cs typeface="Times New Roman"/>
            </a:endParaRPr>
          </a:p>
          <a:p>
            <a:pPr marL="12700" marR="1185545">
              <a:lnSpc>
                <a:spcPct val="170900"/>
              </a:lnSpc>
              <a:spcBef>
                <a:spcPts val="15"/>
              </a:spcBef>
            </a:pPr>
            <a:r>
              <a:rPr dirty="0" sz="1100" spc="-5">
                <a:latin typeface="Times New Roman"/>
                <a:cs typeface="Times New Roman"/>
              </a:rPr>
              <a:t>#All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Required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Packages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Libraies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installed.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soundfile</a:t>
            </a:r>
            <a:endParaRPr sz="1100">
              <a:latin typeface="Times New Roman"/>
              <a:cs typeface="Times New Roman"/>
            </a:endParaRPr>
          </a:p>
          <a:p>
            <a:pPr marL="12700" marR="763270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sklearn.utils.class_weight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compute_class_weight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sklearn.model_selection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train_test_split</a:t>
            </a:r>
            <a:endParaRPr sz="1100">
              <a:latin typeface="Times New Roman"/>
              <a:cs typeface="Times New Roman"/>
            </a:endParaRPr>
          </a:p>
          <a:p>
            <a:pPr marL="12700" marR="1334135">
              <a:lnSpc>
                <a:spcPct val="1714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sklearn.neural_network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MLPClassifier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sklearn.metrics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accuracy_score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print("All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Libraries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have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been </a:t>
            </a:r>
            <a:r>
              <a:rPr dirty="0" sz="1100" spc="-5">
                <a:latin typeface="Times New Roman"/>
                <a:cs typeface="Times New Roman"/>
              </a:rPr>
              <a:t>Imported")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5" b="1">
                <a:latin typeface="Times New Roman"/>
                <a:cs typeface="Times New Roman"/>
              </a:rPr>
              <a:t> LOADING THE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REQUIRED DATASET:-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Times New Roman"/>
                <a:cs typeface="Times New Roman"/>
              </a:rPr>
              <a:t>#Loading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required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RAVDESS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DataSet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length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1439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Audio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17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8923"/>
            <a:ext cx="5740400" cy="898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#os.listdir(path='.\speech-emotion-recognition-ravdess-data')</a:t>
            </a:r>
            <a:endParaRPr sz="1100">
              <a:latin typeface="Times New Roman"/>
              <a:cs typeface="Times New Roman"/>
            </a:endParaRPr>
          </a:p>
          <a:p>
            <a:pPr marL="12700" marR="240029">
              <a:lnSpc>
                <a:spcPts val="1280"/>
              </a:lnSpc>
              <a:spcBef>
                <a:spcPts val="1005"/>
              </a:spcBef>
            </a:pPr>
            <a:r>
              <a:rPr dirty="0" sz="1100" spc="-5">
                <a:latin typeface="Times New Roman"/>
                <a:cs typeface="Times New Roman"/>
              </a:rPr>
              <a:t>os.listdir(path='C:\\Users\\Nethra\\Desktop\\Speech_Emotion_Detection-master\\speech-emotion-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recognition-ravdess-data')</a:t>
            </a:r>
            <a:endParaRPr sz="1100">
              <a:latin typeface="Times New Roman"/>
              <a:cs typeface="Times New Roman"/>
            </a:endParaRPr>
          </a:p>
          <a:p>
            <a:pPr marL="152400" marR="3898265" indent="-140335">
              <a:lnSpc>
                <a:spcPts val="2260"/>
              </a:lnSpc>
              <a:spcBef>
                <a:spcPts val="204"/>
              </a:spcBef>
            </a:pPr>
            <a:r>
              <a:rPr dirty="0" sz="1100">
                <a:latin typeface="Times New Roman"/>
                <a:cs typeface="Times New Roman"/>
              </a:rPr>
              <a:t>def </a:t>
            </a:r>
            <a:r>
              <a:rPr dirty="0" sz="1100" spc="-5">
                <a:latin typeface="Times New Roman"/>
                <a:cs typeface="Times New Roman"/>
              </a:rPr>
              <a:t>getListOfFiles(dirName):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listOfFile=os.listdir(dirName)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715"/>
              </a:spcBef>
            </a:pPr>
            <a:r>
              <a:rPr dirty="0" sz="1100" spc="-5">
                <a:latin typeface="Times New Roman"/>
                <a:cs typeface="Times New Roman"/>
              </a:rPr>
              <a:t>allFiles=list()</a:t>
            </a:r>
            <a:endParaRPr sz="1100">
              <a:latin typeface="Times New Roman"/>
              <a:cs typeface="Times New Roman"/>
            </a:endParaRPr>
          </a:p>
          <a:p>
            <a:pPr marL="292735" marR="3328670" indent="-140335">
              <a:lnSpc>
                <a:spcPct val="1714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entry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listOfFile: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fullPath=os.path.join(dirName, entry)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os.path.isdir(fullPath):</a:t>
            </a:r>
            <a:endParaRPr sz="1100">
              <a:latin typeface="Times New Roman"/>
              <a:cs typeface="Times New Roman"/>
            </a:endParaRPr>
          </a:p>
          <a:p>
            <a:pPr marL="292735" marR="2908935" indent="139700">
              <a:lnSpc>
                <a:spcPct val="1718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allFiles=allFiles </a:t>
            </a:r>
            <a:r>
              <a:rPr dirty="0" sz="1100">
                <a:latin typeface="Times New Roman"/>
                <a:cs typeface="Times New Roman"/>
              </a:rPr>
              <a:t>+ </a:t>
            </a:r>
            <a:r>
              <a:rPr dirty="0" sz="1100" spc="-5">
                <a:latin typeface="Times New Roman"/>
                <a:cs typeface="Times New Roman"/>
              </a:rPr>
              <a:t>getListOfFiles(fullPath)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else:</a:t>
            </a:r>
            <a:endParaRPr sz="1100">
              <a:latin typeface="Times New Roman"/>
              <a:cs typeface="Times New Roman"/>
            </a:endParaRPr>
          </a:p>
          <a:p>
            <a:pPr marL="152400" marR="3914775" indent="280035">
              <a:lnSpc>
                <a:spcPts val="2270"/>
              </a:lnSpc>
              <a:spcBef>
                <a:spcPts val="219"/>
              </a:spcBef>
            </a:pPr>
            <a:r>
              <a:rPr dirty="0" sz="1100" spc="-5">
                <a:latin typeface="Times New Roman"/>
                <a:cs typeface="Times New Roman"/>
              </a:rPr>
              <a:t>allFiles.append(fullPath)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return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allFiles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5">
                <a:latin typeface="Times New Roman"/>
                <a:cs typeface="Times New Roman"/>
              </a:rPr>
              <a:t>dirName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'./speech-emotion-recognition-ravdess-data'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listOfFiles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getListOfFiles(dirName)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 </a:t>
            </a:r>
            <a:r>
              <a:rPr dirty="0" sz="1100" spc="-5" b="1">
                <a:latin typeface="Times New Roman"/>
                <a:cs typeface="Times New Roman"/>
              </a:rPr>
              <a:t>USING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SPEECH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RECOGNITION API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TO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CONVERT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AUDIO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INTO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TEXT: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715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#Use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Speech-Recognition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API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Raw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Text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Audio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Files,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Though </a:t>
            </a:r>
            <a:r>
              <a:rPr dirty="0" sz="1100">
                <a:latin typeface="Times New Roman"/>
                <a:cs typeface="Times New Roman"/>
              </a:rPr>
              <a:t>Speech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Recognition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#is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less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strong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large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chunk</a:t>
            </a:r>
            <a:r>
              <a:rPr dirty="0" sz="1100">
                <a:latin typeface="Times New Roman"/>
                <a:cs typeface="Times New Roman"/>
              </a:rPr>
              <a:t> of</a:t>
            </a:r>
            <a:r>
              <a:rPr dirty="0" sz="1100" spc="-5">
                <a:latin typeface="Times New Roman"/>
                <a:cs typeface="Times New Roman"/>
              </a:rPr>
              <a:t> files</a:t>
            </a:r>
            <a:r>
              <a:rPr dirty="0" sz="1100">
                <a:latin typeface="Times New Roman"/>
                <a:cs typeface="Times New Roman"/>
              </a:rPr>
              <a:t> 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Error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Handling</a:t>
            </a:r>
            <a:r>
              <a:rPr dirty="0" sz="1100">
                <a:latin typeface="Times New Roman"/>
                <a:cs typeface="Times New Roman"/>
              </a:rPr>
              <a:t> 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where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when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not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-5">
                <a:latin typeface="Times New Roman"/>
                <a:cs typeface="Times New Roman"/>
              </a:rPr>
              <a:t> able</a:t>
            </a:r>
            <a:r>
              <a:rPr dirty="0" sz="1100">
                <a:latin typeface="Times New Roman"/>
                <a:cs typeface="Times New Roman"/>
              </a:rPr>
              <a:t> to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#produce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text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particular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Audio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</a:t>
            </a:r>
            <a:r>
              <a:rPr dirty="0" sz="1100">
                <a:latin typeface="Times New Roman"/>
                <a:cs typeface="Times New Roman"/>
              </a:rPr>
              <a:t> it </a:t>
            </a:r>
            <a:r>
              <a:rPr dirty="0" sz="1100" spc="-5">
                <a:latin typeface="Times New Roman"/>
                <a:cs typeface="Times New Roman"/>
              </a:rPr>
              <a:t>prints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statement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'error'.Just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understanding </a:t>
            </a:r>
            <a:r>
              <a:rPr dirty="0" sz="1100">
                <a:latin typeface="Times New Roman"/>
                <a:cs typeface="Times New Roman"/>
              </a:rPr>
              <a:t>Audio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speech_recognition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 </a:t>
            </a:r>
            <a:r>
              <a:rPr dirty="0" sz="1100" spc="-5">
                <a:latin typeface="Times New Roman"/>
                <a:cs typeface="Times New Roman"/>
              </a:rPr>
              <a:t>sr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r=sr.Recognizer()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range(0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len(listOfFiles)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1):</a:t>
            </a:r>
            <a:endParaRPr sz="1100">
              <a:latin typeface="Times New Roman"/>
              <a:cs typeface="Times New Roman"/>
            </a:endParaRPr>
          </a:p>
          <a:p>
            <a:pPr marL="292735" marR="3042920" indent="-140335">
              <a:lnSpc>
                <a:spcPts val="2270"/>
              </a:lnSpc>
              <a:spcBef>
                <a:spcPts val="220"/>
              </a:spcBef>
            </a:pP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sr.AudioFile(listOfFiles[file])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source: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audio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r.listen(source)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715"/>
              </a:spcBef>
            </a:pPr>
            <a:r>
              <a:rPr dirty="0" sz="1100" spc="-5">
                <a:latin typeface="Times New Roman"/>
                <a:cs typeface="Times New Roman"/>
              </a:rPr>
              <a:t>try:</a:t>
            </a:r>
            <a:endParaRPr sz="1100">
              <a:latin typeface="Times New Roman"/>
              <a:cs typeface="Times New Roman"/>
            </a:endParaRPr>
          </a:p>
          <a:p>
            <a:pPr marL="433070" marR="3465195" indent="-1905">
              <a:lnSpc>
                <a:spcPct val="170900"/>
              </a:lnSpc>
              <a:spcBef>
                <a:spcPts val="15"/>
              </a:spcBef>
            </a:pPr>
            <a:r>
              <a:rPr dirty="0" sz="1100" spc="-5">
                <a:latin typeface="Times New Roman"/>
                <a:cs typeface="Times New Roman"/>
              </a:rPr>
              <a:t>text</a:t>
            </a:r>
            <a:r>
              <a:rPr dirty="0" sz="1100">
                <a:latin typeface="Times New Roman"/>
                <a:cs typeface="Times New Roman"/>
              </a:rPr>
              <a:t> =</a:t>
            </a:r>
            <a:r>
              <a:rPr dirty="0" sz="1100" spc="-5">
                <a:latin typeface="Times New Roman"/>
                <a:cs typeface="Times New Roman"/>
              </a:rPr>
              <a:t> r.recognize_google(audio)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print(text)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944"/>
              </a:spcBef>
            </a:pPr>
            <a:r>
              <a:rPr dirty="0" sz="1100" spc="-5">
                <a:latin typeface="Times New Roman"/>
                <a:cs typeface="Times New Roman"/>
              </a:rPr>
              <a:t>except:</a:t>
            </a:r>
            <a:endParaRPr sz="11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print('error')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PLOTTING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TO UNDERSTAND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RAW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AUDIO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FILES: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Times New Roman"/>
                <a:cs typeface="Times New Roman"/>
              </a:rPr>
              <a:t>#Plotting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Basic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Graphs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understanding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Audio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18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8923"/>
            <a:ext cx="5046345" cy="911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range(0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len(listOfFiles)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1):</a:t>
            </a:r>
            <a:endParaRPr sz="1100">
              <a:latin typeface="Times New Roman"/>
              <a:cs typeface="Times New Roman"/>
            </a:endParaRPr>
          </a:p>
          <a:p>
            <a:pPr algn="just" marL="152400" marR="2717800">
              <a:lnSpc>
                <a:spcPts val="2270"/>
              </a:lnSpc>
              <a:spcBef>
                <a:spcPts val="225"/>
              </a:spcBef>
            </a:pPr>
            <a:r>
              <a:rPr dirty="0" sz="1100" spc="-5">
                <a:latin typeface="Times New Roman"/>
                <a:cs typeface="Times New Roman"/>
              </a:rPr>
              <a:t>audio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sfreq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lr.load(listOfFiles[file])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np.arange(0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len(audio)) </a:t>
            </a:r>
            <a:r>
              <a:rPr dirty="0" sz="1100">
                <a:latin typeface="Times New Roman"/>
                <a:cs typeface="Times New Roman"/>
              </a:rPr>
              <a:t>/ </a:t>
            </a:r>
            <a:r>
              <a:rPr dirty="0" sz="1100" spc="-5">
                <a:latin typeface="Times New Roman"/>
                <a:cs typeface="Times New Roman"/>
              </a:rPr>
              <a:t>sfrez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,ax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plt.subplots()</a:t>
            </a:r>
            <a:endParaRPr sz="1100">
              <a:latin typeface="Times New Roman"/>
              <a:cs typeface="Times New Roman"/>
            </a:endParaRPr>
          </a:p>
          <a:p>
            <a:pPr algn="just" marL="152400">
              <a:lnSpc>
                <a:spcPct val="100000"/>
              </a:lnSpc>
              <a:spcBef>
                <a:spcPts val="710"/>
              </a:spcBef>
            </a:pPr>
            <a:r>
              <a:rPr dirty="0" sz="1100" spc="-5">
                <a:latin typeface="Times New Roman"/>
                <a:cs typeface="Times New Roman"/>
              </a:rPr>
              <a:t>ax.plot(time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audio)</a:t>
            </a:r>
            <a:endParaRPr sz="1100">
              <a:latin typeface="Times New Roman"/>
              <a:cs typeface="Times New Roman"/>
            </a:endParaRPr>
          </a:p>
          <a:p>
            <a:pPr algn="just" marL="152400" marR="1820545">
              <a:lnSpc>
                <a:spcPts val="2270"/>
              </a:lnSpc>
              <a:spcBef>
                <a:spcPts val="220"/>
              </a:spcBef>
            </a:pPr>
            <a:r>
              <a:rPr dirty="0" sz="1100" spc="-5">
                <a:latin typeface="Times New Roman"/>
                <a:cs typeface="Times New Roman"/>
              </a:rPr>
              <a:t>ax.set(xlabel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'Time </a:t>
            </a:r>
            <a:r>
              <a:rPr dirty="0" sz="1100">
                <a:latin typeface="Times New Roman"/>
                <a:cs typeface="Times New Roman"/>
              </a:rPr>
              <a:t>(s)' , ylabel = 'Sound </a:t>
            </a:r>
            <a:r>
              <a:rPr dirty="0" sz="1100" spc="-5">
                <a:latin typeface="Times New Roman"/>
                <a:cs typeface="Times New Roman"/>
              </a:rPr>
              <a:t>Amplitude')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plt.show()</a:t>
            </a: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5">
                <a:latin typeface="Times New Roman"/>
                <a:cs typeface="Times New Roman"/>
              </a:rPr>
              <a:t>#PLOT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SEPCTOGRAM</a:t>
            </a: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50"/>
              </a:spcBef>
            </a:pP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range(0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len(listOfFiles)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1):</a:t>
            </a:r>
            <a:endParaRPr sz="110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Times New Roman"/>
                <a:cs typeface="Times New Roman"/>
              </a:rPr>
              <a:t>sample_rate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samples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wavfile.read(listOfFiles[file])</a:t>
            </a:r>
            <a:endParaRPr sz="1100">
              <a:latin typeface="Times New Roman"/>
              <a:cs typeface="Times New Roman"/>
            </a:endParaRPr>
          </a:p>
          <a:p>
            <a:pPr marL="187325" marR="546100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frequencies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times,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spectrogram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signal.spectrogram(samples,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sample_rate)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plt.pcolormesh(times,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frequencies,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spectrogram)</a:t>
            </a:r>
            <a:endParaRPr sz="1100">
              <a:latin typeface="Times New Roman"/>
              <a:cs typeface="Times New Roman"/>
            </a:endParaRPr>
          </a:p>
          <a:p>
            <a:pPr marL="187325" marR="3302635">
              <a:lnSpc>
                <a:spcPct val="1715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plt.imshow(spectrogram)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plt.ylabel('Frequency [Hz]')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plt.xlabel('Time [sec]')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plt.show()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5" b="1">
                <a:latin typeface="Times New Roman"/>
                <a:cs typeface="Times New Roman"/>
              </a:rPr>
              <a:t> VISUALISATION </a:t>
            </a:r>
            <a:r>
              <a:rPr dirty="0" sz="1100" spc="5" b="1">
                <a:latin typeface="Times New Roman"/>
                <a:cs typeface="Times New Roman"/>
              </a:rPr>
              <a:t>OF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AUDIO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DATA:-</a:t>
            </a:r>
            <a:endParaRPr sz="1100">
              <a:latin typeface="Times New Roman"/>
              <a:cs typeface="Times New Roman"/>
            </a:endParaRPr>
          </a:p>
          <a:p>
            <a:pPr marL="12700" marR="197485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#Next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Step</a:t>
            </a:r>
            <a:r>
              <a:rPr dirty="0" sz="1100">
                <a:latin typeface="Times New Roman"/>
                <a:cs typeface="Times New Roman"/>
              </a:rPr>
              <a:t> 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In-Depth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Visualisation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Audio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Fiels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certain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features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plot</a:t>
            </a:r>
            <a:r>
              <a:rPr dirty="0" sz="1100">
                <a:latin typeface="Times New Roman"/>
                <a:cs typeface="Times New Roman"/>
              </a:rPr>
              <a:t> for.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#They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Plotting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Functions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 </a:t>
            </a:r>
            <a:r>
              <a:rPr dirty="0" sz="1100" spc="-5">
                <a:latin typeface="Times New Roman"/>
                <a:cs typeface="Times New Roman"/>
              </a:rPr>
              <a:t>called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later.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Times New Roman"/>
                <a:cs typeface="Times New Roman"/>
              </a:rPr>
              <a:t>def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plot_signals(signals):</a:t>
            </a:r>
            <a:endParaRPr sz="1100">
              <a:latin typeface="Times New Roman"/>
              <a:cs typeface="Times New Roman"/>
            </a:endParaRPr>
          </a:p>
          <a:p>
            <a:pPr marL="152400" marR="5080">
              <a:lnSpc>
                <a:spcPct val="171800"/>
              </a:lnSpc>
            </a:pPr>
            <a:r>
              <a:rPr dirty="0" sz="1100">
                <a:latin typeface="Times New Roman"/>
                <a:cs typeface="Times New Roman"/>
              </a:rPr>
              <a:t>fig 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plt.subplots(nrows=2,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ncols=5,sharex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=False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sharey=True,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figsize=(20,5))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fig.suptitle('Time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Series'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size=16)</a:t>
            </a:r>
            <a:endParaRPr sz="1100">
              <a:latin typeface="Times New Roman"/>
              <a:cs typeface="Times New Roman"/>
            </a:endParaRPr>
          </a:p>
          <a:p>
            <a:pPr marL="292735" marR="3787775" indent="-140335">
              <a:lnSpc>
                <a:spcPct val="171100"/>
              </a:lnSpc>
              <a:spcBef>
                <a:spcPts val="10"/>
              </a:spcBef>
            </a:pPr>
            <a:r>
              <a:rPr dirty="0" sz="1100">
                <a:latin typeface="Times New Roman"/>
                <a:cs typeface="Times New Roman"/>
              </a:rPr>
              <a:t>for x in </a:t>
            </a:r>
            <a:r>
              <a:rPr dirty="0" sz="1100" spc="-5">
                <a:latin typeface="Times New Roman"/>
                <a:cs typeface="Times New Roman"/>
              </a:rPr>
              <a:t>range(2):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range(5):</a:t>
            </a:r>
            <a:endParaRPr sz="1100">
              <a:latin typeface="Times New Roman"/>
              <a:cs typeface="Times New Roman"/>
            </a:endParaRPr>
          </a:p>
          <a:p>
            <a:pPr marL="431165" marR="2352675" indent="1270">
              <a:lnSpc>
                <a:spcPct val="171600"/>
              </a:lnSpc>
            </a:pPr>
            <a:r>
              <a:rPr dirty="0" sz="1100" spc="-5">
                <a:latin typeface="Times New Roman"/>
                <a:cs typeface="Times New Roman"/>
              </a:rPr>
              <a:t>axes[x,y].set_title(list(signals.keys())[i])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axes[x,y].plot(list(signals.values())[i])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axes[x,y].get_xaxis().set_visible(False)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axes[x,y].get_yaxis().set_visible(False) 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 +=1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>
                <a:latin typeface="Times New Roman"/>
                <a:cs typeface="Times New Roman"/>
              </a:rPr>
              <a:t>def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plot_fft(fft):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944"/>
              </a:spcBef>
            </a:pPr>
            <a:r>
              <a:rPr dirty="0" sz="1100">
                <a:latin typeface="Times New Roman"/>
                <a:cs typeface="Times New Roman"/>
              </a:rPr>
              <a:t>fig 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plt.subplots(nrows=2,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ncols=5,sharex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=False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sharey=True,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figsize=(20,5))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19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8923"/>
            <a:ext cx="5044440" cy="911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fig.suptitle('Fourier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Transform'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size=16)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Times New Roman"/>
                <a:cs typeface="Times New Roman"/>
              </a:rPr>
              <a:t>i=0</a:t>
            </a:r>
            <a:endParaRPr sz="1100">
              <a:latin typeface="Times New Roman"/>
              <a:cs typeface="Times New Roman"/>
            </a:endParaRPr>
          </a:p>
          <a:p>
            <a:pPr marL="292735" marR="3785870" indent="-140335">
              <a:lnSpc>
                <a:spcPct val="171800"/>
              </a:lnSpc>
            </a:pPr>
            <a:r>
              <a:rPr dirty="0" sz="1100">
                <a:latin typeface="Times New Roman"/>
                <a:cs typeface="Times New Roman"/>
              </a:rPr>
              <a:t>for x in </a:t>
            </a:r>
            <a:r>
              <a:rPr dirty="0" sz="1100" spc="-5">
                <a:latin typeface="Times New Roman"/>
                <a:cs typeface="Times New Roman"/>
              </a:rPr>
              <a:t>range(2):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range(5):</a:t>
            </a:r>
            <a:endParaRPr sz="1100">
              <a:latin typeface="Times New Roman"/>
              <a:cs typeface="Times New Roman"/>
            </a:endParaRPr>
          </a:p>
          <a:p>
            <a:pPr marL="433070" marR="3199130">
              <a:lnSpc>
                <a:spcPct val="170900"/>
              </a:lnSpc>
              <a:spcBef>
                <a:spcPts val="15"/>
              </a:spcBef>
            </a:pPr>
            <a:r>
              <a:rPr dirty="0" sz="1100" spc="-5">
                <a:latin typeface="Times New Roman"/>
                <a:cs typeface="Times New Roman"/>
              </a:rPr>
              <a:t>data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list(fft.values())[i]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Y,freq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5">
                <a:latin typeface="Times New Roman"/>
                <a:cs typeface="Times New Roman"/>
              </a:rPr>
              <a:t> data[0]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data[1]</a:t>
            </a:r>
            <a:endParaRPr sz="1100">
              <a:latin typeface="Times New Roman"/>
              <a:cs typeface="Times New Roman"/>
            </a:endParaRPr>
          </a:p>
          <a:p>
            <a:pPr marL="431165" marR="2405380" indent="1270">
              <a:lnSpc>
                <a:spcPct val="171600"/>
              </a:lnSpc>
            </a:pPr>
            <a:r>
              <a:rPr dirty="0" sz="1100" spc="-5">
                <a:latin typeface="Times New Roman"/>
                <a:cs typeface="Times New Roman"/>
              </a:rPr>
              <a:t>axes[x,y].set_title(list(fft.keys())[i])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axes[x,y].plot(freq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Y)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axes[x,y].get_xaxis().set_visible(False)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axes[x,y].get_yaxis().set_visible(False)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 +=1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def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plot_fbank(fbank):</a:t>
            </a:r>
            <a:endParaRPr sz="1100">
              <a:latin typeface="Times New Roman"/>
              <a:cs typeface="Times New Roman"/>
            </a:endParaRPr>
          </a:p>
          <a:p>
            <a:pPr marL="152400" marR="5080">
              <a:lnSpc>
                <a:spcPts val="2270"/>
              </a:lnSpc>
              <a:spcBef>
                <a:spcPts val="220"/>
              </a:spcBef>
            </a:pPr>
            <a:r>
              <a:rPr dirty="0" sz="1100">
                <a:latin typeface="Times New Roman"/>
                <a:cs typeface="Times New Roman"/>
              </a:rPr>
              <a:t>fig 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plt.subplots(nrows=2,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ncols=5,sharex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=False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sharey=True,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figsize=(20,5))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fig.suptitle('Filter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Bank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Coefficients'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size=16)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710"/>
              </a:spcBef>
            </a:pPr>
            <a:r>
              <a:rPr dirty="0" sz="1100">
                <a:latin typeface="Times New Roman"/>
                <a:cs typeface="Times New Roman"/>
              </a:rPr>
              <a:t>i=0</a:t>
            </a:r>
            <a:endParaRPr sz="1100">
              <a:latin typeface="Times New Roman"/>
              <a:cs typeface="Times New Roman"/>
            </a:endParaRPr>
          </a:p>
          <a:p>
            <a:pPr marL="292735" marR="3785870" indent="-140335">
              <a:lnSpc>
                <a:spcPct val="171100"/>
              </a:lnSpc>
              <a:spcBef>
                <a:spcPts val="10"/>
              </a:spcBef>
            </a:pPr>
            <a:r>
              <a:rPr dirty="0" sz="1100">
                <a:latin typeface="Times New Roman"/>
                <a:cs typeface="Times New Roman"/>
              </a:rPr>
              <a:t>for x in </a:t>
            </a:r>
            <a:r>
              <a:rPr dirty="0" sz="1100" spc="-5">
                <a:latin typeface="Times New Roman"/>
                <a:cs typeface="Times New Roman"/>
              </a:rPr>
              <a:t>range(2):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range(5):</a:t>
            </a:r>
            <a:endParaRPr sz="1100">
              <a:latin typeface="Times New Roman"/>
              <a:cs typeface="Times New Roman"/>
            </a:endParaRPr>
          </a:p>
          <a:p>
            <a:pPr marL="433070" marR="297180">
              <a:lnSpc>
                <a:spcPct val="1715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axes[x,y].set_title(list(fbank.keys())[i])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axes[x,y].imshow(list(fbank.values())[i],cmap='hot',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interpolation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'nearest')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axes[x,y].get_xaxis().set_visible(False)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axes[x,y].get_yaxis().set_visible(False)</a:t>
            </a:r>
            <a:endParaRPr sz="11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950"/>
              </a:spcBef>
            </a:pP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+=1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def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plot_mfccs(mfccs):</a:t>
            </a:r>
            <a:endParaRPr sz="1100">
              <a:latin typeface="Times New Roman"/>
              <a:cs typeface="Times New Roman"/>
            </a:endParaRPr>
          </a:p>
          <a:p>
            <a:pPr marL="152400" marR="5080">
              <a:lnSpc>
                <a:spcPct val="171800"/>
              </a:lnSpc>
            </a:pPr>
            <a:r>
              <a:rPr dirty="0" sz="1100">
                <a:latin typeface="Times New Roman"/>
                <a:cs typeface="Times New Roman"/>
              </a:rPr>
              <a:t>fig 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plt.subplots(nrows=2,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ncols=5,sharex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=False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sharey=True,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figsize=(20,5))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fig.suptitle('Mel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Frequency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Capstrum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Coefficients'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size=16)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944"/>
              </a:spcBef>
            </a:pPr>
            <a:r>
              <a:rPr dirty="0" sz="1100">
                <a:latin typeface="Times New Roman"/>
                <a:cs typeface="Times New Roman"/>
              </a:rPr>
              <a:t>i=0</a:t>
            </a:r>
            <a:endParaRPr sz="1100">
              <a:latin typeface="Times New Roman"/>
              <a:cs typeface="Times New Roman"/>
            </a:endParaRPr>
          </a:p>
          <a:p>
            <a:pPr marL="292735" marR="3785870" indent="-140335">
              <a:lnSpc>
                <a:spcPts val="2270"/>
              </a:lnSpc>
              <a:spcBef>
                <a:spcPts val="220"/>
              </a:spcBef>
            </a:pPr>
            <a:r>
              <a:rPr dirty="0" sz="1100">
                <a:latin typeface="Times New Roman"/>
                <a:cs typeface="Times New Roman"/>
              </a:rPr>
              <a:t>for x in </a:t>
            </a:r>
            <a:r>
              <a:rPr dirty="0" sz="1100" spc="-5">
                <a:latin typeface="Times New Roman"/>
                <a:cs typeface="Times New Roman"/>
              </a:rPr>
              <a:t>range(2):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range(5):</a:t>
            </a:r>
            <a:endParaRPr sz="11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715"/>
              </a:spcBef>
            </a:pPr>
            <a:r>
              <a:rPr dirty="0" sz="1100" spc="-5">
                <a:latin typeface="Times New Roman"/>
                <a:cs typeface="Times New Roman"/>
              </a:rPr>
              <a:t>axes[x,y].set_title(list(mfccs.keys())[i])</a:t>
            </a:r>
            <a:endParaRPr sz="11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944"/>
              </a:spcBef>
            </a:pPr>
            <a:r>
              <a:rPr dirty="0" sz="1100" spc="-5">
                <a:latin typeface="Times New Roman"/>
                <a:cs typeface="Times New Roman"/>
              </a:rPr>
              <a:t>axes[x,y].imshow(list(mfccs.values())[i],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20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8923"/>
            <a:ext cx="5681345" cy="898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025525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cmap='hot',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interpolation</a:t>
            </a:r>
            <a:r>
              <a:rPr dirty="0" sz="1100">
                <a:latin typeface="Times New Roman"/>
                <a:cs typeface="Times New Roman"/>
              </a:rPr>
              <a:t> 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'nearest')</a:t>
            </a:r>
            <a:endParaRPr sz="1100">
              <a:latin typeface="Times New Roman"/>
              <a:cs typeface="Times New Roman"/>
            </a:endParaRPr>
          </a:p>
          <a:p>
            <a:pPr algn="just" marL="431165" marR="3042285" indent="1270">
              <a:lnSpc>
                <a:spcPts val="2270"/>
              </a:lnSpc>
              <a:spcBef>
                <a:spcPts val="225"/>
              </a:spcBef>
            </a:pPr>
            <a:r>
              <a:rPr dirty="0" sz="1100" spc="-5">
                <a:latin typeface="Times New Roman"/>
                <a:cs typeface="Times New Roman"/>
              </a:rPr>
              <a:t>axes[x,y].get_xaxis().set_visible(False) </a:t>
            </a:r>
            <a:r>
              <a:rPr dirty="0" sz="1100" spc="-2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axes[x,y].get_yaxis().set_visible(False) </a:t>
            </a:r>
            <a:r>
              <a:rPr dirty="0" sz="1100" spc="-2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 +=1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52400" marR="4573905" indent="-140335">
              <a:lnSpc>
                <a:spcPct val="171800"/>
              </a:lnSpc>
            </a:pPr>
            <a:r>
              <a:rPr dirty="0" sz="1100">
                <a:latin typeface="Times New Roman"/>
                <a:cs typeface="Times New Roman"/>
              </a:rPr>
              <a:t>def </a:t>
            </a:r>
            <a:r>
              <a:rPr dirty="0" sz="1100" spc="-5">
                <a:latin typeface="Times New Roman"/>
                <a:cs typeface="Times New Roman"/>
              </a:rPr>
              <a:t>calc_fft(y,rate): </a:t>
            </a:r>
            <a:r>
              <a:rPr dirty="0" sz="1100" spc="-2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5">
                <a:latin typeface="Times New Roman"/>
                <a:cs typeface="Times New Roman"/>
              </a:rPr>
              <a:t> len(y)</a:t>
            </a:r>
            <a:endParaRPr sz="1100">
              <a:latin typeface="Times New Roman"/>
              <a:cs typeface="Times New Roman"/>
            </a:endParaRPr>
          </a:p>
          <a:p>
            <a:pPr marL="152400" marR="3634104">
              <a:lnSpc>
                <a:spcPct val="1715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freq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np.fft.rfftfreq(n</a:t>
            </a:r>
            <a:r>
              <a:rPr dirty="0" sz="1100">
                <a:latin typeface="Times New Roman"/>
                <a:cs typeface="Times New Roman"/>
              </a:rPr>
              <a:t> 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d=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1/rate)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Y= abs(np.fft.rfft(y)/n)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return(Y,freq)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</a:pPr>
            <a:r>
              <a:rPr dirty="0" sz="1100" b="1">
                <a:latin typeface="Times New Roman"/>
                <a:cs typeface="Times New Roman"/>
              </a:rPr>
              <a:t># </a:t>
            </a:r>
            <a:r>
              <a:rPr dirty="0" sz="1100" spc="-5" b="1">
                <a:latin typeface="Times New Roman"/>
                <a:cs typeface="Times New Roman"/>
              </a:rPr>
              <a:t>HERE </a:t>
            </a:r>
            <a:r>
              <a:rPr dirty="0" sz="1100" b="1">
                <a:latin typeface="Times New Roman"/>
                <a:cs typeface="Times New Roman"/>
              </a:rPr>
              <a:t>THE </a:t>
            </a:r>
            <a:r>
              <a:rPr dirty="0" sz="1100" spc="-5" b="1">
                <a:latin typeface="Times New Roman"/>
                <a:cs typeface="Times New Roman"/>
              </a:rPr>
              <a:t>DATA SET </a:t>
            </a:r>
            <a:r>
              <a:rPr dirty="0" sz="1100" b="1">
                <a:latin typeface="Times New Roman"/>
                <a:cs typeface="Times New Roman"/>
              </a:rPr>
              <a:t>IS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LOADED AND PLOTS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ARE </a:t>
            </a:r>
            <a:r>
              <a:rPr dirty="0" sz="1100" b="1">
                <a:latin typeface="Times New Roman"/>
                <a:cs typeface="Times New Roman"/>
              </a:rPr>
              <a:t>VISUALISED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BY </a:t>
            </a:r>
            <a:r>
              <a:rPr dirty="0" sz="1100" spc="-5" b="1">
                <a:latin typeface="Times New Roman"/>
                <a:cs typeface="Times New Roman"/>
              </a:rPr>
              <a:t>CALLING</a:t>
            </a:r>
            <a:r>
              <a:rPr dirty="0" sz="1100" b="1">
                <a:latin typeface="Times New Roman"/>
                <a:cs typeface="Times New Roman"/>
              </a:rPr>
              <a:t> THE </a:t>
            </a:r>
            <a:r>
              <a:rPr dirty="0" sz="1100" spc="-2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PLOTTING</a:t>
            </a:r>
            <a:r>
              <a:rPr dirty="0" sz="1100" spc="-5" b="1">
                <a:latin typeface="Times New Roman"/>
                <a:cs typeface="Times New Roman"/>
              </a:rPr>
              <a:t> FUNCTIONS</a:t>
            </a:r>
            <a:r>
              <a:rPr dirty="0" sz="1100" b="1">
                <a:latin typeface="Times New Roman"/>
                <a:cs typeface="Times New Roman"/>
              </a:rPr>
              <a:t> 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 spc="-5">
                <a:latin typeface="Times New Roman"/>
                <a:cs typeface="Times New Roman"/>
              </a:rPr>
              <a:t>import matplotlib.pyplot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plt</a:t>
            </a:r>
            <a:endParaRPr sz="1100">
              <a:latin typeface="Times New Roman"/>
              <a:cs typeface="Times New Roman"/>
            </a:endParaRPr>
          </a:p>
          <a:p>
            <a:pPr marL="12700" marR="3634740">
              <a:lnSpc>
                <a:spcPct val="170900"/>
              </a:lnSpc>
              <a:spcBef>
                <a:spcPts val="15"/>
              </a:spcBef>
            </a:pPr>
            <a:r>
              <a:rPr dirty="0" sz="1100" spc="-5">
                <a:latin typeface="Times New Roman"/>
                <a:cs typeface="Times New Roman"/>
              </a:rPr>
              <a:t>from scipy.io import wavfile </a:t>
            </a:r>
            <a:r>
              <a:rPr dirty="0" sz="1100">
                <a:latin typeface="Times New Roman"/>
                <a:cs typeface="Times New Roman"/>
              </a:rPr>
              <a:t>as wav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scipy.fftpack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fft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numpy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np</a:t>
            </a:r>
            <a:endParaRPr sz="1100">
              <a:latin typeface="Times New Roman"/>
              <a:cs typeface="Times New Roman"/>
            </a:endParaRPr>
          </a:p>
          <a:p>
            <a:pPr marL="152400" marR="3390265" indent="-140335">
              <a:lnSpc>
                <a:spcPct val="171400"/>
              </a:lnSpc>
              <a:spcBef>
                <a:spcPts val="10"/>
              </a:spcBef>
            </a:pP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file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range(0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len(listOfFiles)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1):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rate, </a:t>
            </a:r>
            <a:r>
              <a:rPr dirty="0" sz="1100">
                <a:latin typeface="Times New Roman"/>
                <a:cs typeface="Times New Roman"/>
              </a:rPr>
              <a:t>data = </a:t>
            </a:r>
            <a:r>
              <a:rPr dirty="0" sz="1100" spc="-5">
                <a:latin typeface="Times New Roman"/>
                <a:cs typeface="Times New Roman"/>
              </a:rPr>
              <a:t>wav.read(listOfFiles[file])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fft_out</a:t>
            </a:r>
            <a:r>
              <a:rPr dirty="0" sz="1100">
                <a:latin typeface="Times New Roman"/>
                <a:cs typeface="Times New Roman"/>
              </a:rPr>
              <a:t> =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fft(data)</a:t>
            </a:r>
            <a:endParaRPr sz="1100">
              <a:latin typeface="Times New Roman"/>
              <a:cs typeface="Times New Roman"/>
            </a:endParaRPr>
          </a:p>
          <a:p>
            <a:pPr marL="152400" marR="2692400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get_ipython().run_line_magic('matplotlib',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'inline')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plt.plot(data, np.abs(fft_out))</a:t>
            </a:r>
            <a:endParaRPr sz="1100">
              <a:latin typeface="Times New Roman"/>
              <a:cs typeface="Times New Roman"/>
            </a:endParaRPr>
          </a:p>
          <a:p>
            <a:pPr marL="12700" marR="4949825" indent="139700">
              <a:lnSpc>
                <a:spcPct val="171600"/>
              </a:lnSpc>
            </a:pPr>
            <a:r>
              <a:rPr dirty="0" sz="1100">
                <a:latin typeface="Times New Roman"/>
                <a:cs typeface="Times New Roman"/>
              </a:rPr>
              <a:t>p</a:t>
            </a:r>
            <a:r>
              <a:rPr dirty="0" sz="1100" spc="-10">
                <a:latin typeface="Times New Roman"/>
                <a:cs typeface="Times New Roman"/>
              </a:rPr>
              <a:t>l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.sho</a:t>
            </a:r>
            <a:r>
              <a:rPr dirty="0" sz="1100" spc="-15">
                <a:latin typeface="Times New Roman"/>
                <a:cs typeface="Times New Roman"/>
              </a:rPr>
              <a:t>w</a:t>
            </a:r>
            <a:r>
              <a:rPr dirty="0" sz="1100">
                <a:latin typeface="Times New Roman"/>
                <a:cs typeface="Times New Roman"/>
              </a:rPr>
              <a:t>()  </a:t>
            </a:r>
            <a:r>
              <a:rPr dirty="0" sz="1100">
                <a:latin typeface="Times New Roman"/>
                <a:cs typeface="Times New Roman"/>
              </a:rPr>
              <a:t>signals={}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fft={}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fbank={}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mfccs={}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Times New Roman"/>
                <a:cs typeface="Times New Roman"/>
              </a:rPr>
              <a:t>#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load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range(0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len(listOfFiles)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1):</a:t>
            </a:r>
            <a:endParaRPr sz="1100">
              <a:latin typeface="Times New Roman"/>
              <a:cs typeface="Times New Roman"/>
            </a:endParaRPr>
          </a:p>
          <a:p>
            <a:pPr marL="187325" marR="2543810" indent="-175260">
              <a:lnSpc>
                <a:spcPct val="171300"/>
              </a:lnSpc>
              <a:spcBef>
                <a:spcPts val="10"/>
              </a:spcBef>
              <a:tabLst>
                <a:tab pos="257810" algn="l"/>
              </a:tabLst>
            </a:pPr>
            <a:r>
              <a:rPr dirty="0" sz="1100">
                <a:latin typeface="Times New Roman"/>
                <a:cs typeface="Times New Roman"/>
              </a:rPr>
              <a:t>#		</a:t>
            </a:r>
            <a:r>
              <a:rPr dirty="0" sz="1100" spc="-5">
                <a:latin typeface="Times New Roman"/>
                <a:cs typeface="Times New Roman"/>
              </a:rPr>
              <a:t>rate,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wavfile.read(listOfFiles[file])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signal,rate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=librosa.load(listOfFiles[file]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sr=44100)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mask</a:t>
            </a:r>
            <a:r>
              <a:rPr dirty="0" sz="1100">
                <a:latin typeface="Times New Roman"/>
                <a:cs typeface="Times New Roman"/>
              </a:rPr>
              <a:t> =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envelope(signal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rate</a:t>
            </a:r>
            <a:r>
              <a:rPr dirty="0" sz="1100">
                <a:latin typeface="Times New Roman"/>
                <a:cs typeface="Times New Roman"/>
              </a:rPr>
              <a:t> , 0.0005)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21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8923"/>
            <a:ext cx="5535295" cy="9145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signals[file]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signal</a:t>
            </a:r>
            <a:endParaRPr sz="110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Times New Roman"/>
                <a:cs typeface="Times New Roman"/>
              </a:rPr>
              <a:t>fft[file]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5">
                <a:latin typeface="Times New Roman"/>
                <a:cs typeface="Times New Roman"/>
              </a:rPr>
              <a:t> calc_fft(signal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rate)</a:t>
            </a:r>
            <a:endParaRPr sz="1100">
              <a:latin typeface="Times New Roman"/>
              <a:cs typeface="Times New Roman"/>
            </a:endParaRPr>
          </a:p>
          <a:p>
            <a:pPr marL="187325" marR="1894839">
              <a:lnSpc>
                <a:spcPct val="171800"/>
              </a:lnSpc>
            </a:pPr>
            <a:r>
              <a:rPr dirty="0" sz="1100">
                <a:latin typeface="Times New Roman"/>
                <a:cs typeface="Times New Roman"/>
              </a:rPr>
              <a:t>bank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logfbank(signal[:rate]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rate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nfilt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26,</a:t>
            </a:r>
            <a:r>
              <a:rPr dirty="0" sz="1100" spc="-5">
                <a:latin typeface="Times New Roman"/>
                <a:cs typeface="Times New Roman"/>
              </a:rPr>
              <a:t> nfft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1103).T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fbank[file]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bank</a:t>
            </a:r>
            <a:endParaRPr sz="1100">
              <a:latin typeface="Times New Roman"/>
              <a:cs typeface="Times New Roman"/>
            </a:endParaRPr>
          </a:p>
          <a:p>
            <a:pPr marL="187325" marR="1409065">
              <a:lnSpc>
                <a:spcPct val="170900"/>
              </a:lnSpc>
              <a:spcBef>
                <a:spcPts val="15"/>
              </a:spcBef>
            </a:pPr>
            <a:r>
              <a:rPr dirty="0" sz="1100" spc="-5">
                <a:latin typeface="Times New Roman"/>
                <a:cs typeface="Times New Roman"/>
              </a:rPr>
              <a:t>mel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5">
                <a:latin typeface="Times New Roman"/>
                <a:cs typeface="Times New Roman"/>
              </a:rPr>
              <a:t> mfcc(signal[:rate]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numcep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=13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nfilt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26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nfft=1103).T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mfccs[file]=mel</a:t>
            </a:r>
            <a:endParaRPr sz="1100">
              <a:latin typeface="Times New Roman"/>
              <a:cs typeface="Times New Roman"/>
            </a:endParaRPr>
          </a:p>
          <a:p>
            <a:pPr marL="12700" marR="4358005">
              <a:lnSpc>
                <a:spcPct val="171600"/>
              </a:lnSpc>
            </a:pPr>
            <a:r>
              <a:rPr dirty="0" sz="1100" spc="-5">
                <a:latin typeface="Times New Roman"/>
                <a:cs typeface="Times New Roman"/>
              </a:rPr>
              <a:t>plot_signals(signals)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plt.show()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plot_fft(fft)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plt.show()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plot_fbank(fbank)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plt.show()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plot_mfccs(mfccs)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plt.show()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print("over")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Times New Roman"/>
                <a:cs typeface="Times New Roman"/>
              </a:rPr>
              <a:t>#CLEANING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AND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MASKING:-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Times New Roman"/>
                <a:cs typeface="Times New Roman"/>
              </a:rPr>
              <a:t>#Now Cleaning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Step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Performed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where:</a:t>
            </a:r>
            <a:endParaRPr sz="1100">
              <a:latin typeface="Times New Roman"/>
              <a:cs typeface="Times New Roman"/>
            </a:endParaRPr>
          </a:p>
          <a:p>
            <a:pPr marL="12700" marR="5715">
              <a:lnSpc>
                <a:spcPts val="1270"/>
              </a:lnSpc>
              <a:spcBef>
                <a:spcPts val="1020"/>
              </a:spcBef>
            </a:pPr>
            <a:r>
              <a:rPr dirty="0" sz="1100" spc="-5">
                <a:latin typeface="Times New Roman"/>
                <a:cs typeface="Times New Roman"/>
              </a:rPr>
              <a:t>#DOWN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SAMPLING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AUDIO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DONE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PUT</a:t>
            </a:r>
            <a:r>
              <a:rPr dirty="0" sz="1100">
                <a:latin typeface="Times New Roman"/>
                <a:cs typeface="Times New Roman"/>
              </a:rPr>
              <a:t> MASK</a:t>
            </a:r>
            <a:r>
              <a:rPr dirty="0" sz="1100" spc="-5">
                <a:latin typeface="Times New Roman"/>
                <a:cs typeface="Times New Roman"/>
              </a:rPr>
              <a:t> OVER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DIRECT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CLEAN </a:t>
            </a:r>
            <a:r>
              <a:rPr dirty="0" sz="1100">
                <a:latin typeface="Times New Roman"/>
                <a:cs typeface="Times New Roman"/>
              </a:rPr>
              <a:t>FOLDER</a:t>
            </a:r>
            <a:endParaRPr sz="1100">
              <a:latin typeface="Times New Roman"/>
              <a:cs typeface="Times New Roman"/>
            </a:endParaRPr>
          </a:p>
          <a:p>
            <a:pPr marL="12700" marR="99060">
              <a:lnSpc>
                <a:spcPts val="1280"/>
              </a:lnSpc>
              <a:spcBef>
                <a:spcPts val="980"/>
              </a:spcBef>
            </a:pPr>
            <a:r>
              <a:rPr dirty="0" sz="1100">
                <a:latin typeface="Times New Roman"/>
                <a:cs typeface="Times New Roman"/>
              </a:rPr>
              <a:t>#MASK</a:t>
            </a:r>
            <a:r>
              <a:rPr dirty="0" sz="1100" spc="-5">
                <a:latin typeface="Times New Roman"/>
                <a:cs typeface="Times New Roman"/>
              </a:rPr>
              <a:t> IS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-5">
                <a:latin typeface="Times New Roman"/>
                <a:cs typeface="Times New Roman"/>
              </a:rPr>
              <a:t> REMOVE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UNNECESSARY </a:t>
            </a:r>
            <a:r>
              <a:rPr dirty="0" sz="1100">
                <a:latin typeface="Times New Roman"/>
                <a:cs typeface="Times New Roman"/>
              </a:rPr>
              <a:t>EMPTY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VOIVES AROUND 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MAIN</a:t>
            </a:r>
            <a:r>
              <a:rPr dirty="0" sz="1100" spc="-5">
                <a:latin typeface="Times New Roman"/>
                <a:cs typeface="Times New Roman"/>
              </a:rPr>
              <a:t> AUDIO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VOICE</a:t>
            </a:r>
            <a:endParaRPr sz="1100">
              <a:latin typeface="Times New Roman"/>
              <a:cs typeface="Times New Roman"/>
            </a:endParaRPr>
          </a:p>
          <a:p>
            <a:pPr marL="152400" marR="3691890" indent="-140335">
              <a:lnSpc>
                <a:spcPts val="2270"/>
              </a:lnSpc>
              <a:spcBef>
                <a:spcPts val="185"/>
              </a:spcBef>
            </a:pPr>
            <a:r>
              <a:rPr dirty="0" sz="1100">
                <a:latin typeface="Times New Roman"/>
                <a:cs typeface="Times New Roman"/>
              </a:rPr>
              <a:t>def </a:t>
            </a:r>
            <a:r>
              <a:rPr dirty="0" sz="1100" spc="-5">
                <a:latin typeface="Times New Roman"/>
                <a:cs typeface="Times New Roman"/>
              </a:rPr>
              <a:t>envelope(y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rate, threshold):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mask=[]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y=pd.Series(y).apply(np.abs)</a:t>
            </a:r>
            <a:endParaRPr sz="1100">
              <a:latin typeface="Times New Roman"/>
              <a:cs typeface="Times New Roman"/>
            </a:endParaRPr>
          </a:p>
          <a:p>
            <a:pPr marL="152400" marR="780415">
              <a:lnSpc>
                <a:spcPts val="226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y_mean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y.rolling(window=int(rate/10)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2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min_periods=1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center</a:t>
            </a:r>
            <a:r>
              <a:rPr dirty="0" sz="1100">
                <a:latin typeface="Times New Roman"/>
                <a:cs typeface="Times New Roman"/>
              </a:rPr>
              <a:t> 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True).mean()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mean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y_mean: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715"/>
              </a:spcBef>
            </a:pP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mean&gt;threshold:</a:t>
            </a:r>
            <a:endParaRPr sz="1100">
              <a:latin typeface="Times New Roman"/>
              <a:cs typeface="Times New Roman"/>
            </a:endParaRPr>
          </a:p>
          <a:p>
            <a:pPr marL="292735" marR="4005579" indent="138430">
              <a:lnSpc>
                <a:spcPct val="170900"/>
              </a:lnSpc>
              <a:spcBef>
                <a:spcPts val="10"/>
              </a:spcBef>
            </a:pPr>
            <a:r>
              <a:rPr dirty="0" sz="1100">
                <a:latin typeface="Times New Roman"/>
                <a:cs typeface="Times New Roman"/>
              </a:rPr>
              <a:t>m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15">
                <a:latin typeface="Times New Roman"/>
                <a:cs typeface="Times New Roman"/>
              </a:rPr>
              <a:t>k</a:t>
            </a:r>
            <a:r>
              <a:rPr dirty="0" sz="1100">
                <a:latin typeface="Times New Roman"/>
                <a:cs typeface="Times New Roman"/>
              </a:rPr>
              <a:t>.app</a:t>
            </a:r>
            <a:r>
              <a:rPr dirty="0" sz="1100" spc="-1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nd(</a:t>
            </a:r>
            <a:r>
              <a:rPr dirty="0" sz="1100" spc="-15">
                <a:latin typeface="Times New Roman"/>
                <a:cs typeface="Times New Roman"/>
              </a:rPr>
              <a:t>T</a:t>
            </a:r>
            <a:r>
              <a:rPr dirty="0" sz="1100">
                <a:latin typeface="Times New Roman"/>
                <a:cs typeface="Times New Roman"/>
              </a:rPr>
              <a:t>ru</a:t>
            </a:r>
            <a:r>
              <a:rPr dirty="0" sz="1100" spc="-10">
                <a:latin typeface="Times New Roman"/>
                <a:cs typeface="Times New Roman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)  </a:t>
            </a:r>
            <a:r>
              <a:rPr dirty="0" sz="1100" spc="-5">
                <a:latin typeface="Times New Roman"/>
                <a:cs typeface="Times New Roman"/>
              </a:rPr>
              <a:t>else:</a:t>
            </a:r>
            <a:endParaRPr sz="1100">
              <a:latin typeface="Times New Roman"/>
              <a:cs typeface="Times New Roman"/>
            </a:endParaRPr>
          </a:p>
          <a:p>
            <a:pPr marL="152400" marR="3973829" indent="278765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mask.append(False) </a:t>
            </a:r>
            <a:r>
              <a:rPr dirty="0" sz="1100" spc="-2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return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mask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print("Finished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Executing")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22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RECOGNITION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 </a:t>
            </a:r>
            <a:r>
              <a:rPr dirty="0" sz="1100">
                <a:latin typeface="Times New Roman"/>
                <a:cs typeface="Times New Roman"/>
              </a:rPr>
              <a:t>MLP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312" y="613663"/>
            <a:ext cx="5540375" cy="115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071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UNDERTAKING</a:t>
            </a:r>
            <a:r>
              <a:rPr dirty="0" sz="1100" spc="-1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BY</a:t>
            </a:r>
            <a:r>
              <a:rPr dirty="0" sz="1100" spc="-2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THE</a:t>
            </a:r>
            <a:r>
              <a:rPr dirty="0" sz="1100" spc="-2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000009"/>
                </a:solidFill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</a:pP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We,</a:t>
            </a:r>
            <a:r>
              <a:rPr dirty="0" sz="1100" spc="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CHAITRA</a:t>
            </a:r>
            <a:r>
              <a:rPr dirty="0" sz="1100" spc="1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B</a:t>
            </a:r>
            <a:r>
              <a:rPr dirty="0" sz="1100" spc="-1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V-1RV19MCA21</a:t>
            </a:r>
            <a:r>
              <a:rPr dirty="0" sz="1100" spc="29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and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JANVI</a:t>
            </a:r>
            <a:r>
              <a:rPr dirty="0" sz="1100" spc="1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NAGESH</a:t>
            </a:r>
            <a:r>
              <a:rPr dirty="0" sz="1100" spc="1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NAIK-1RV19MCA35,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</a:pP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hereby</a:t>
            </a:r>
            <a:r>
              <a:rPr dirty="0" sz="1100" spc="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declare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that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the</a:t>
            </a:r>
            <a:r>
              <a:rPr dirty="0" sz="1100" spc="-1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Minor</a:t>
            </a:r>
            <a:r>
              <a:rPr dirty="0" sz="1100" spc="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project-I</a:t>
            </a:r>
            <a:r>
              <a:rPr dirty="0" sz="1100" spc="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SPEECH</a:t>
            </a:r>
            <a:r>
              <a:rPr dirty="0" sz="1100" spc="1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EMOTION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RECOGNISITION</a:t>
            </a:r>
            <a:r>
              <a:rPr dirty="0" sz="1100" spc="1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USING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 MLP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CLASSIFIER</a:t>
            </a:r>
            <a:r>
              <a:rPr dirty="0" sz="1100" spc="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is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carried</a:t>
            </a:r>
            <a:r>
              <a:rPr dirty="0" sz="1100" spc="1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out</a:t>
            </a:r>
            <a:r>
              <a:rPr dirty="0" sz="1100" spc="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and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 completed</a:t>
            </a:r>
            <a:r>
              <a:rPr dirty="0" sz="1100" spc="1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successfully</a:t>
            </a:r>
            <a:r>
              <a:rPr dirty="0" sz="1100" spc="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000009"/>
                </a:solidFill>
                <a:latin typeface="Times New Roman"/>
                <a:cs typeface="Times New Roman"/>
              </a:rPr>
              <a:t>by</a:t>
            </a:r>
            <a:r>
              <a:rPr dirty="0" sz="1100" spc="1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us</a:t>
            </a:r>
            <a:r>
              <a:rPr dirty="0" sz="1100" spc="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and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is</a:t>
            </a:r>
            <a:r>
              <a:rPr dirty="0" sz="1100" spc="1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our </a:t>
            </a:r>
            <a:r>
              <a:rPr dirty="0" sz="1100" b="1">
                <a:solidFill>
                  <a:srgbClr val="000009"/>
                </a:solidFill>
                <a:latin typeface="Times New Roman"/>
                <a:cs typeface="Times New Roman"/>
              </a:rPr>
              <a:t>original </a:t>
            </a: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work.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3821" y="3523614"/>
            <a:ext cx="8566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000009"/>
                </a:solidFill>
                <a:latin typeface="Times New Roman"/>
                <a:cs typeface="Times New Roman"/>
              </a:rPr>
              <a:t>SIGNATURE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6869" y="4143882"/>
            <a:ext cx="1911985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(CHAITRA</a:t>
            </a:r>
            <a:r>
              <a:rPr dirty="0" sz="1400" spc="-2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B</a:t>
            </a:r>
            <a:r>
              <a:rPr dirty="0" sz="1400" spc="-3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09"/>
                </a:solidFill>
                <a:latin typeface="Times New Roman"/>
                <a:cs typeface="Times New Roman"/>
              </a:rPr>
              <a:t>V)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(JANVI</a:t>
            </a:r>
            <a:r>
              <a:rPr dirty="0" sz="1400" spc="-4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NAGESH</a:t>
            </a:r>
            <a:r>
              <a:rPr dirty="0" sz="1400" spc="-20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09"/>
                </a:solidFill>
                <a:latin typeface="Times New Roman"/>
                <a:cs typeface="Times New Roman"/>
              </a:rPr>
              <a:t>NAIK)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7160" y="10367264"/>
            <a:ext cx="15690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" b="1">
                <a:latin typeface="Calibri"/>
                <a:cs typeface="Calibri"/>
              </a:rPr>
              <a:t>Department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of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MCA,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RVCE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7997" y="10367264"/>
            <a:ext cx="205104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1075689"/>
            <a:ext cx="5430520" cy="885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#The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clean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Audio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Files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are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redirected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to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Clean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Audio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Folder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Directory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glob,pickle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1019"/>
              </a:spcBef>
            </a:pP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tqdm(glob.glob('C:/Users/Nethra/Desktop/Speech_Emotion_Detection-master/speech-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emotion-recognition-ravdess-data//**//**.wav')):</a:t>
            </a:r>
            <a:endParaRPr sz="1100">
              <a:latin typeface="Times New Roman"/>
              <a:cs typeface="Times New Roman"/>
            </a:endParaRPr>
          </a:p>
          <a:p>
            <a:pPr marL="152400" marR="2937510">
              <a:lnSpc>
                <a:spcPts val="2270"/>
              </a:lnSpc>
              <a:spcBef>
                <a:spcPts val="200"/>
              </a:spcBef>
            </a:pPr>
            <a:r>
              <a:rPr dirty="0" sz="1100" spc="-5">
                <a:latin typeface="Times New Roman"/>
                <a:cs typeface="Times New Roman"/>
              </a:rPr>
              <a:t>file_name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2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os.path.basename(file)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signal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rate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librosa.load(file, </a:t>
            </a:r>
            <a:r>
              <a:rPr dirty="0" sz="1100">
                <a:latin typeface="Times New Roman"/>
                <a:cs typeface="Times New Roman"/>
              </a:rPr>
              <a:t>sr=16000)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mask</a:t>
            </a:r>
            <a:r>
              <a:rPr dirty="0" sz="1100">
                <a:latin typeface="Times New Roman"/>
                <a:cs typeface="Times New Roman"/>
              </a:rPr>
              <a:t> =</a:t>
            </a:r>
            <a:r>
              <a:rPr dirty="0" sz="1100" spc="-5">
                <a:latin typeface="Times New Roman"/>
                <a:cs typeface="Times New Roman"/>
              </a:rPr>
              <a:t> envelope(signal,rate,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0.0005)</a:t>
            </a:r>
            <a:endParaRPr sz="1100">
              <a:latin typeface="Times New Roman"/>
              <a:cs typeface="Times New Roman"/>
            </a:endParaRPr>
          </a:p>
          <a:p>
            <a:pPr marL="12700" marR="786765" indent="139700">
              <a:lnSpc>
                <a:spcPts val="1280"/>
              </a:lnSpc>
              <a:spcBef>
                <a:spcPts val="765"/>
              </a:spcBef>
            </a:pPr>
            <a:r>
              <a:rPr dirty="0" sz="1100" spc="-5">
                <a:latin typeface="Times New Roman"/>
                <a:cs typeface="Times New Roman"/>
              </a:rPr>
              <a:t>wavfile.write(filename=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'C:/Users/Nethra/Desktop/Speech_Emotion_Detection-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master//clean//'+str(file_name),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rate=rate,data=signal[mask])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FEATURE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EXTRACTION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>
                <a:latin typeface="Times New Roman"/>
                <a:cs typeface="Times New Roman"/>
              </a:rPr>
              <a:t>#Feature</a:t>
            </a:r>
            <a:r>
              <a:rPr dirty="0" sz="1100" spc="-5">
                <a:latin typeface="Times New Roman"/>
                <a:cs typeface="Times New Roman"/>
              </a:rPr>
              <a:t> Extraction </a:t>
            </a:r>
            <a:r>
              <a:rPr dirty="0" sz="110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Audio Files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Function</a:t>
            </a:r>
            <a:endParaRPr sz="1100">
              <a:latin typeface="Times New Roman"/>
              <a:cs typeface="Times New Roman"/>
            </a:endParaRPr>
          </a:p>
          <a:p>
            <a:pPr marL="12700" marR="2291715">
              <a:lnSpc>
                <a:spcPct val="170900"/>
              </a:lnSpc>
              <a:spcBef>
                <a:spcPts val="10"/>
              </a:spcBef>
            </a:pPr>
            <a:r>
              <a:rPr dirty="0" sz="1100">
                <a:latin typeface="Times New Roman"/>
                <a:cs typeface="Times New Roman"/>
              </a:rPr>
              <a:t>#Extract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features (mfcc,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chroma, mel) from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sound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extract_feature(file_name, mfcc,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chroma, mel):</a:t>
            </a:r>
            <a:endParaRPr sz="1100">
              <a:latin typeface="Times New Roman"/>
              <a:cs typeface="Times New Roman"/>
            </a:endParaRPr>
          </a:p>
          <a:p>
            <a:pPr marL="292735" marR="2390775" indent="-140335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soundfile.SoundFile(file_name)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sound_file: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 = </a:t>
            </a:r>
            <a:r>
              <a:rPr dirty="0" sz="1100" spc="-5">
                <a:latin typeface="Times New Roman"/>
                <a:cs typeface="Times New Roman"/>
              </a:rPr>
              <a:t>sound_file.read(dtype="float32")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sample_rate=sound_file.samplerate</a:t>
            </a:r>
            <a:endParaRPr sz="1100">
              <a:latin typeface="Times New Roman"/>
              <a:cs typeface="Times New Roman"/>
            </a:endParaRPr>
          </a:p>
          <a:p>
            <a:pPr marL="433070" marR="3492500" indent="-140335">
              <a:lnSpc>
                <a:spcPts val="2270"/>
              </a:lnSpc>
              <a:spcBef>
                <a:spcPts val="225"/>
              </a:spcBef>
            </a:pPr>
            <a:r>
              <a:rPr dirty="0" sz="1100" spc="-5">
                <a:latin typeface="Times New Roman"/>
                <a:cs typeface="Times New Roman"/>
              </a:rPr>
              <a:t>if chroma: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stft=np.abs(librosa.stft(X))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710"/>
              </a:spcBef>
            </a:pPr>
            <a:r>
              <a:rPr dirty="0" sz="1100" spc="-5">
                <a:latin typeface="Times New Roman"/>
                <a:cs typeface="Times New Roman"/>
              </a:rPr>
              <a:t>result=np.array([])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mfcc:</a:t>
            </a:r>
            <a:endParaRPr sz="1100">
              <a:latin typeface="Times New Roman"/>
              <a:cs typeface="Times New Roman"/>
            </a:endParaRPr>
          </a:p>
          <a:p>
            <a:pPr marL="292735" marR="353695" indent="138430">
              <a:lnSpc>
                <a:spcPts val="2270"/>
              </a:lnSpc>
              <a:spcBef>
                <a:spcPts val="219"/>
              </a:spcBef>
            </a:pPr>
            <a:r>
              <a:rPr dirty="0" sz="1100" spc="-5">
                <a:latin typeface="Times New Roman"/>
                <a:cs typeface="Times New Roman"/>
              </a:rPr>
              <a:t>mfccs=np.mean(librosa.feature.mfcc(y=X,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sr=sample_rate,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n_mfcc=40).T,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axis=0)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result=np.hstack((result,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mfccs))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710"/>
              </a:spcBef>
            </a:pP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chroma:</a:t>
            </a:r>
            <a:endParaRPr sz="1100">
              <a:latin typeface="Times New Roman"/>
              <a:cs typeface="Times New Roman"/>
            </a:endParaRPr>
          </a:p>
          <a:p>
            <a:pPr marL="292735" marR="537210" indent="139700">
              <a:lnSpc>
                <a:spcPct val="170900"/>
              </a:lnSpc>
              <a:spcBef>
                <a:spcPts val="15"/>
              </a:spcBef>
            </a:pPr>
            <a:r>
              <a:rPr dirty="0" sz="1100" spc="-5">
                <a:latin typeface="Times New Roman"/>
                <a:cs typeface="Times New Roman"/>
              </a:rPr>
              <a:t>chroma=np.mean(librosa.feature.chroma_stft(S=stft,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sr=sample_rate).T,axis=0) </a:t>
            </a:r>
            <a:r>
              <a:rPr dirty="0" sz="1100" spc="-2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result=np.hstack((result,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chroma))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mel:</a:t>
            </a:r>
            <a:endParaRPr sz="1100">
              <a:latin typeface="Times New Roman"/>
              <a:cs typeface="Times New Roman"/>
            </a:endParaRPr>
          </a:p>
          <a:p>
            <a:pPr marL="292735" marR="744855" indent="138430">
              <a:lnSpc>
                <a:spcPct val="1709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mel=np.mean(librosa.feature.melspectrogram(X,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sr=sample_rate).T,axis=0)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result=np.hstack((result,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mel))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return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result</a:t>
            </a:r>
            <a:endParaRPr sz="11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944"/>
              </a:spcBef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LABELS CLASSIFICATION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#Emotions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RAVDESS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dataset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classified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Audio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based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23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8923"/>
            <a:ext cx="5668010" cy="911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emotions={</a:t>
            </a:r>
            <a:endParaRPr sz="11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Times New Roman"/>
                <a:cs typeface="Times New Roman"/>
              </a:rPr>
              <a:t>'01':'neutral',</a:t>
            </a:r>
            <a:endParaRPr sz="11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'02':'calm',</a:t>
            </a:r>
            <a:endParaRPr sz="11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944"/>
              </a:spcBef>
            </a:pPr>
            <a:r>
              <a:rPr dirty="0" sz="1100" spc="-5">
                <a:latin typeface="Times New Roman"/>
                <a:cs typeface="Times New Roman"/>
              </a:rPr>
              <a:t>'03':'happy',</a:t>
            </a:r>
            <a:endParaRPr sz="11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'04':'sad',</a:t>
            </a:r>
            <a:endParaRPr sz="11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Times New Roman"/>
                <a:cs typeface="Times New Roman"/>
              </a:rPr>
              <a:t>'05':'angry',</a:t>
            </a:r>
            <a:endParaRPr sz="11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'06':'fearful',</a:t>
            </a:r>
            <a:endParaRPr sz="11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944"/>
              </a:spcBef>
            </a:pPr>
            <a:r>
              <a:rPr dirty="0" sz="1100" spc="-5">
                <a:latin typeface="Times New Roman"/>
                <a:cs typeface="Times New Roman"/>
              </a:rPr>
              <a:t>'07':'disgust',</a:t>
            </a:r>
            <a:endParaRPr sz="11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'08':'surprised'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100">
                <a:latin typeface="Times New Roman"/>
                <a:cs typeface="Times New Roman"/>
              </a:rPr>
              <a:t>#These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emotions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wants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observe </a:t>
            </a:r>
            <a:r>
              <a:rPr dirty="0" sz="1100">
                <a:latin typeface="Times New Roman"/>
                <a:cs typeface="Times New Roman"/>
              </a:rPr>
              <a:t>more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2700" marR="854075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observed_emotions=['calm',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'happy',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'fearful',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'disgust','neutral','sad','angry','surprised']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print("Executed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block")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5" b="1">
                <a:latin typeface="Times New Roman"/>
                <a:cs typeface="Times New Roman"/>
              </a:rPr>
              <a:t> LOADING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-5" b="1">
                <a:latin typeface="Times New Roman"/>
                <a:cs typeface="Times New Roman"/>
              </a:rPr>
              <a:t> DATA AND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SPLITTING </a:t>
            </a:r>
            <a:r>
              <a:rPr dirty="0" sz="1100" spc="5" b="1">
                <a:latin typeface="Times New Roman"/>
                <a:cs typeface="Times New Roman"/>
              </a:rPr>
              <a:t>OF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DATASET</a:t>
            </a:r>
            <a:endParaRPr sz="11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944"/>
              </a:spcBef>
            </a:pPr>
            <a:r>
              <a:rPr dirty="0" sz="1100">
                <a:latin typeface="Times New Roman"/>
                <a:cs typeface="Times New Roman"/>
              </a:rPr>
              <a:t>#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(TRAINING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TESTING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DATA)</a:t>
            </a:r>
            <a:endParaRPr sz="1100">
              <a:latin typeface="Times New Roman"/>
              <a:cs typeface="Times New Roman"/>
            </a:endParaRPr>
          </a:p>
          <a:p>
            <a:pPr marL="12700" marR="2610485">
              <a:lnSpc>
                <a:spcPct val="171100"/>
              </a:lnSpc>
              <a:spcBef>
                <a:spcPts val="10"/>
              </a:spcBef>
            </a:pPr>
            <a:r>
              <a:rPr dirty="0" sz="1100">
                <a:latin typeface="Times New Roman"/>
                <a:cs typeface="Times New Roman"/>
              </a:rPr>
              <a:t>#Load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extract features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each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sound</a:t>
            </a:r>
            <a:r>
              <a:rPr dirty="0" sz="1100" spc="-5">
                <a:latin typeface="Times New Roman"/>
                <a:cs typeface="Times New Roman"/>
              </a:rPr>
              <a:t> file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glob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glob</a:t>
            </a:r>
            <a:endParaRPr sz="1100">
              <a:latin typeface="Times New Roman"/>
              <a:cs typeface="Times New Roman"/>
            </a:endParaRPr>
          </a:p>
          <a:p>
            <a:pPr marL="12700" marR="4991100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import </a:t>
            </a:r>
            <a:r>
              <a:rPr dirty="0" sz="1100">
                <a:latin typeface="Times New Roman"/>
                <a:cs typeface="Times New Roman"/>
              </a:rPr>
              <a:t>os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glob</a:t>
            </a:r>
            <a:endParaRPr sz="1100">
              <a:latin typeface="Times New Roman"/>
              <a:cs typeface="Times New Roman"/>
            </a:endParaRPr>
          </a:p>
          <a:p>
            <a:pPr marL="152400" marR="3954145" indent="-140335">
              <a:lnSpc>
                <a:spcPts val="2270"/>
              </a:lnSpc>
              <a:spcBef>
                <a:spcPts val="220"/>
              </a:spcBef>
            </a:pPr>
            <a:r>
              <a:rPr dirty="0" sz="1100">
                <a:latin typeface="Times New Roman"/>
                <a:cs typeface="Times New Roman"/>
              </a:rPr>
              <a:t>def </a:t>
            </a:r>
            <a:r>
              <a:rPr dirty="0" sz="1100" spc="-5">
                <a:latin typeface="Times New Roman"/>
                <a:cs typeface="Times New Roman"/>
              </a:rPr>
              <a:t>load_data(test_size=0.33):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x,y=[],[]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715"/>
              </a:spcBef>
            </a:pPr>
            <a:r>
              <a:rPr dirty="0" sz="1100" spc="-5">
                <a:latin typeface="Times New Roman"/>
                <a:cs typeface="Times New Roman"/>
              </a:rPr>
              <a:t>answer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292735" marR="5080" indent="-140335">
              <a:lnSpc>
                <a:spcPct val="171100"/>
              </a:lnSpc>
              <a:spcBef>
                <a:spcPts val="10"/>
              </a:spcBef>
            </a:pP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glob.glob('C:/Users/Nethra/Desktop//Speech_Emotion_Detection-master/clean//*.wav'):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file_name=os.path.basename(file)</a:t>
            </a:r>
            <a:endParaRPr sz="1100">
              <a:latin typeface="Times New Roman"/>
              <a:cs typeface="Times New Roman"/>
            </a:endParaRPr>
          </a:p>
          <a:p>
            <a:pPr marL="292735" marR="2973070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emotion=emotions[file_name.split("-")[2]]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emotion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observed_emotions:</a:t>
            </a:r>
            <a:endParaRPr sz="1100">
              <a:latin typeface="Times New Roman"/>
              <a:cs typeface="Times New Roman"/>
            </a:endParaRPr>
          </a:p>
          <a:p>
            <a:pPr marL="433070" marR="4533900">
              <a:lnSpc>
                <a:spcPct val="170900"/>
              </a:lnSpc>
              <a:spcBef>
                <a:spcPts val="10"/>
              </a:spcBef>
            </a:pPr>
            <a:r>
              <a:rPr dirty="0" sz="1100">
                <a:latin typeface="Times New Roman"/>
                <a:cs typeface="Times New Roman"/>
              </a:rPr>
              <a:t>answer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+=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 </a:t>
            </a:r>
            <a:r>
              <a:rPr dirty="0" sz="1100" spc="-2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continue</a:t>
            </a:r>
            <a:endParaRPr sz="1100">
              <a:latin typeface="Times New Roman"/>
              <a:cs typeface="Times New Roman"/>
            </a:endParaRPr>
          </a:p>
          <a:p>
            <a:pPr marL="292735" marR="1640839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feature=extract_feature(file,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mfcc=True,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chroma=True,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mel=True)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x.append(feature)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y.append([emotion,file_name])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24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8923"/>
            <a:ext cx="5359400" cy="9145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return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train_test_split(np.array(x),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test_size=test_size,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random_state=9)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Times New Roman"/>
                <a:cs typeface="Times New Roman"/>
              </a:rPr>
              <a:t>print("Loading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extract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features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each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sound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file")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38430" indent="34925">
              <a:lnSpc>
                <a:spcPts val="1270"/>
              </a:lnSpc>
            </a:pPr>
            <a:r>
              <a:rPr dirty="0" sz="1100" b="1">
                <a:latin typeface="Times New Roman"/>
                <a:cs typeface="Times New Roman"/>
              </a:rPr>
              <a:t># </a:t>
            </a:r>
            <a:r>
              <a:rPr dirty="0" sz="1100" spc="-5" b="1">
                <a:latin typeface="Times New Roman"/>
                <a:cs typeface="Times New Roman"/>
              </a:rPr>
              <a:t>MAPPING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 </a:t>
            </a:r>
            <a:r>
              <a:rPr dirty="0" sz="1100" spc="-5" b="1">
                <a:latin typeface="Times New Roman"/>
                <a:cs typeface="Times New Roman"/>
              </a:rPr>
              <a:t>TESTING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DATA </a:t>
            </a:r>
            <a:r>
              <a:rPr dirty="0" sz="1100" b="1">
                <a:latin typeface="Times New Roman"/>
                <a:cs typeface="Times New Roman"/>
              </a:rPr>
              <a:t>TO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THEIR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CORRESPONDING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FILENAMES AS </a:t>
            </a:r>
            <a:r>
              <a:rPr dirty="0" sz="1100" spc="-26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LABELS</a:t>
            </a:r>
            <a:endParaRPr sz="1100">
              <a:latin typeface="Times New Roman"/>
              <a:cs typeface="Times New Roman"/>
            </a:endParaRPr>
          </a:p>
          <a:p>
            <a:pPr marL="12700" marR="4215765">
              <a:lnSpc>
                <a:spcPts val="2270"/>
              </a:lnSpc>
              <a:spcBef>
                <a:spcPts val="200"/>
              </a:spcBef>
            </a:pPr>
            <a:r>
              <a:rPr dirty="0" sz="1100">
                <a:latin typeface="Times New Roman"/>
                <a:cs typeface="Times New Roman"/>
              </a:rPr>
              <a:t>#Split the </a:t>
            </a:r>
            <a:r>
              <a:rPr dirty="0" sz="1100" spc="-5">
                <a:latin typeface="Times New Roman"/>
                <a:cs typeface="Times New Roman"/>
              </a:rPr>
              <a:t>dataset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 librosa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numpy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np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100" spc="-5">
                <a:latin typeface="Times New Roman"/>
                <a:cs typeface="Times New Roman"/>
              </a:rPr>
              <a:t>x_train,x_test,y_trai,y_tes=load_data(test_size=0.30)</a:t>
            </a:r>
            <a:endParaRPr sz="1100">
              <a:latin typeface="Times New Roman"/>
              <a:cs typeface="Times New Roman"/>
            </a:endParaRPr>
          </a:p>
          <a:p>
            <a:pPr marL="12700" marR="1148715">
              <a:lnSpc>
                <a:spcPct val="1718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print(np.shape(x_train),np.shape(x_test),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np.shape(y_trai),np.shape(y_tes))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y_test_map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np.array(y_tes).T</a:t>
            </a:r>
            <a:endParaRPr sz="1100">
              <a:latin typeface="Times New Roman"/>
              <a:cs typeface="Times New Roman"/>
            </a:endParaRPr>
          </a:p>
          <a:p>
            <a:pPr marL="12700" marR="3482975">
              <a:lnSpc>
                <a:spcPts val="2270"/>
              </a:lnSpc>
              <a:spcBef>
                <a:spcPts val="219"/>
              </a:spcBef>
            </a:pPr>
            <a:r>
              <a:rPr dirty="0" sz="1100" spc="-5">
                <a:latin typeface="Times New Roman"/>
                <a:cs typeface="Times New Roman"/>
              </a:rPr>
              <a:t>y_test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y_test_map[0]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test_filename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y_test_map[1]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y_train_map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np.array(y_trai).T</a:t>
            </a:r>
            <a:endParaRPr sz="1100">
              <a:latin typeface="Times New Roman"/>
              <a:cs typeface="Times New Roman"/>
            </a:endParaRPr>
          </a:p>
          <a:p>
            <a:pPr marL="12700" marR="3506470">
              <a:lnSpc>
                <a:spcPts val="2260"/>
              </a:lnSpc>
            </a:pPr>
            <a:r>
              <a:rPr dirty="0" sz="1100">
                <a:latin typeface="Times New Roman"/>
                <a:cs typeface="Times New Roman"/>
              </a:rPr>
              <a:t>y_train = </a:t>
            </a:r>
            <a:r>
              <a:rPr dirty="0" sz="1100" spc="-5">
                <a:latin typeface="Times New Roman"/>
                <a:cs typeface="Times New Roman"/>
              </a:rPr>
              <a:t>y_train_map[0]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train_filename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5">
                <a:latin typeface="Times New Roman"/>
                <a:cs typeface="Times New Roman"/>
              </a:rPr>
              <a:t> y_train_map[1]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-5">
                <a:latin typeface="Times New Roman"/>
                <a:cs typeface="Times New Roman"/>
              </a:rPr>
              <a:t>#print(np.shape(y_train),np.shape(y_test))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print(*test_filename,sep="\n")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2359660">
              <a:lnSpc>
                <a:spcPct val="171800"/>
              </a:lnSpc>
              <a:spcBef>
                <a:spcPts val="880"/>
              </a:spcBef>
            </a:pPr>
            <a:r>
              <a:rPr dirty="0" sz="1100" spc="-5" b="1">
                <a:latin typeface="Times New Roman"/>
                <a:cs typeface="Times New Roman"/>
              </a:rPr>
              <a:t>#Get the </a:t>
            </a:r>
            <a:r>
              <a:rPr dirty="0" sz="1100" b="1">
                <a:latin typeface="Times New Roman"/>
                <a:cs typeface="Times New Roman"/>
              </a:rPr>
              <a:t>shape of the </a:t>
            </a:r>
            <a:r>
              <a:rPr dirty="0" sz="1100" spc="-5" b="1">
                <a:latin typeface="Times New Roman"/>
                <a:cs typeface="Times New Roman"/>
              </a:rPr>
              <a:t>training </a:t>
            </a:r>
            <a:r>
              <a:rPr dirty="0" sz="1100" b="1">
                <a:latin typeface="Times New Roman"/>
                <a:cs typeface="Times New Roman"/>
              </a:rPr>
              <a:t>and testing </a:t>
            </a:r>
            <a:r>
              <a:rPr dirty="0" sz="1100" spc="-5" b="1">
                <a:latin typeface="Times New Roman"/>
                <a:cs typeface="Times New Roman"/>
              </a:rPr>
              <a:t>datasets </a:t>
            </a:r>
            <a:r>
              <a:rPr dirty="0" sz="1100" spc="-26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# </a:t>
            </a:r>
            <a:r>
              <a:rPr dirty="0" sz="1100" spc="-5">
                <a:latin typeface="Times New Roman"/>
                <a:cs typeface="Times New Roman"/>
              </a:rPr>
              <a:t>print((x_train.shape[0],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x_test.shape[0]))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print((x_train[0],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x_test[0]))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Times New Roman"/>
                <a:cs typeface="Times New Roman"/>
              </a:rPr>
              <a:t>#Get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the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number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of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features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extracted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print(f'Features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extracted: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{x_train.shape[1]}')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5" b="1">
                <a:latin typeface="Times New Roman"/>
                <a:cs typeface="Times New Roman"/>
              </a:rPr>
              <a:t> APPLYING</a:t>
            </a:r>
            <a:r>
              <a:rPr dirty="0" sz="1100" b="1">
                <a:latin typeface="Times New Roman"/>
                <a:cs typeface="Times New Roman"/>
              </a:rPr>
              <a:t> THE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MLP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Times New Roman"/>
                <a:cs typeface="Times New Roman"/>
              </a:rPr>
              <a:t>#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Initialize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Multi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Layer Perceptron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1019"/>
              </a:spcBef>
            </a:pPr>
            <a:r>
              <a:rPr dirty="0" sz="1100" spc="-5">
                <a:latin typeface="Times New Roman"/>
                <a:cs typeface="Times New Roman"/>
              </a:rPr>
              <a:t>model=MLPClassifier(alpha=0.01,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batch_size=256,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epsilon=1e-08,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hidden_layer_sizes=(300,),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learning_rate='adaptive',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max_iter=500)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#Train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model.fit(x_train,y_train)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25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1075689"/>
            <a:ext cx="3792220" cy="76746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Times New Roman"/>
                <a:cs typeface="Times New Roman"/>
              </a:rPr>
              <a:t>#SAVING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pickle</a:t>
            </a:r>
            <a:endParaRPr sz="1100">
              <a:latin typeface="Times New Roman"/>
              <a:cs typeface="Times New Roman"/>
            </a:endParaRPr>
          </a:p>
          <a:p>
            <a:pPr marL="12700" marR="586740">
              <a:lnSpc>
                <a:spcPct val="1715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# Save the Modle </a:t>
            </a:r>
            <a:r>
              <a:rPr dirty="0" sz="1100" spc="-5">
                <a:latin typeface="Times New Roman"/>
                <a:cs typeface="Times New Roman"/>
              </a:rPr>
              <a:t>to file </a:t>
            </a:r>
            <a:r>
              <a:rPr dirty="0" sz="1100">
                <a:latin typeface="Times New Roman"/>
                <a:cs typeface="Times New Roman"/>
              </a:rPr>
              <a:t>in the </a:t>
            </a:r>
            <a:r>
              <a:rPr dirty="0" sz="1100" spc="-5">
                <a:latin typeface="Times New Roman"/>
                <a:cs typeface="Times New Roman"/>
              </a:rPr>
              <a:t>current working directory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#For </a:t>
            </a:r>
            <a:r>
              <a:rPr dirty="0" sz="1100" spc="-5">
                <a:latin typeface="Times New Roman"/>
                <a:cs typeface="Times New Roman"/>
              </a:rPr>
              <a:t>any</a:t>
            </a:r>
            <a:r>
              <a:rPr dirty="0" sz="1100">
                <a:latin typeface="Times New Roman"/>
                <a:cs typeface="Times New Roman"/>
              </a:rPr>
              <a:t> new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testing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other than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dataset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Pkl_Filename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"Emotion_Voice_Detection_Model.pkl"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open(Pkl_Filename,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'wb')</a:t>
            </a:r>
            <a:r>
              <a:rPr dirty="0" sz="1100">
                <a:latin typeface="Times New Roman"/>
                <a:cs typeface="Times New Roman"/>
              </a:rPr>
              <a:t> as </a:t>
            </a:r>
            <a:r>
              <a:rPr dirty="0" sz="1100" spc="-5">
                <a:latin typeface="Times New Roman"/>
                <a:cs typeface="Times New Roman"/>
              </a:rPr>
              <a:t>file:</a:t>
            </a:r>
            <a:endParaRPr sz="11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pickle.dump(model,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Load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Model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back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from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file</a:t>
            </a:r>
            <a:endParaRPr sz="1100">
              <a:latin typeface="Times New Roman"/>
              <a:cs typeface="Times New Roman"/>
            </a:endParaRPr>
          </a:p>
          <a:p>
            <a:pPr marL="152400" marR="655320" indent="-140335">
              <a:lnSpc>
                <a:spcPct val="1718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open(Pkl_Filename,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'rb') </a:t>
            </a:r>
            <a:r>
              <a:rPr dirty="0" sz="1100">
                <a:latin typeface="Times New Roman"/>
                <a:cs typeface="Times New Roman"/>
              </a:rPr>
              <a:t>as </a:t>
            </a:r>
            <a:r>
              <a:rPr dirty="0" sz="1100" spc="-5">
                <a:latin typeface="Times New Roman"/>
                <a:cs typeface="Times New Roman"/>
              </a:rPr>
              <a:t>file: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Emotion_Voice_Detection_Model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pickle.load(file)</a:t>
            </a:r>
            <a:endParaRPr sz="1100">
              <a:latin typeface="Times New Roman"/>
              <a:cs typeface="Times New Roman"/>
            </a:endParaRPr>
          </a:p>
          <a:p>
            <a:pPr marL="12700" marR="1323975">
              <a:lnSpc>
                <a:spcPct val="170900"/>
              </a:lnSpc>
              <a:spcBef>
                <a:spcPts val="10"/>
              </a:spcBef>
            </a:pPr>
            <a:r>
              <a:rPr dirty="0" sz="1100" spc="-5">
                <a:latin typeface="Times New Roman"/>
                <a:cs typeface="Times New Roman"/>
              </a:rPr>
              <a:t>Emotion_Voice_Detection_Model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Pkl_Filename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"Pickle_sorted_Model.pkl"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5" b="1">
                <a:latin typeface="Times New Roman"/>
                <a:cs typeface="Times New Roman"/>
              </a:rPr>
              <a:t> PREDICT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DATA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USING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5" b="1">
                <a:latin typeface="Times New Roman"/>
                <a:cs typeface="Times New Roman"/>
              </a:rPr>
              <a:t> SAVED</a:t>
            </a:r>
            <a:r>
              <a:rPr dirty="0" sz="1100" b="1">
                <a:latin typeface="Times New Roman"/>
                <a:cs typeface="Times New Roman"/>
              </a:rPr>
              <a:t> MODEL</a:t>
            </a:r>
            <a:endParaRPr sz="1100">
              <a:latin typeface="Times New Roman"/>
              <a:cs typeface="Times New Roman"/>
            </a:endParaRPr>
          </a:p>
          <a:p>
            <a:pPr marL="12700" marR="524510">
              <a:lnSpc>
                <a:spcPct val="1714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#predicting </a:t>
            </a:r>
            <a:r>
              <a:rPr dirty="0" sz="1100">
                <a:latin typeface="Times New Roman"/>
                <a:cs typeface="Times New Roman"/>
              </a:rPr>
              <a:t>: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y_pred=Emotion_Voice_Detection_Model.predict(x_test)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y_pred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5" b="1">
                <a:latin typeface="Times New Roman"/>
                <a:cs typeface="Times New Roman"/>
              </a:rPr>
              <a:t> STORE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5" b="1">
                <a:latin typeface="Times New Roman"/>
                <a:cs typeface="Times New Roman"/>
              </a:rPr>
              <a:t> PREDICTED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FILE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IN </a:t>
            </a:r>
            <a:r>
              <a:rPr dirty="0" sz="1100" spc="-5" b="1">
                <a:latin typeface="Times New Roman"/>
                <a:cs typeface="Times New Roman"/>
              </a:rPr>
              <a:t>.CSV</a:t>
            </a:r>
            <a:r>
              <a:rPr dirty="0" sz="1100" b="1">
                <a:latin typeface="Times New Roman"/>
                <a:cs typeface="Times New Roman"/>
              </a:rPr>
              <a:t> FILE</a:t>
            </a:r>
            <a:endParaRPr sz="1100">
              <a:latin typeface="Times New Roman"/>
              <a:cs typeface="Times New Roman"/>
            </a:endParaRPr>
          </a:p>
          <a:p>
            <a:pPr marL="12700" marR="1078230">
              <a:lnSpc>
                <a:spcPct val="171800"/>
              </a:lnSpc>
            </a:pPr>
            <a:r>
              <a:rPr dirty="0" sz="1100">
                <a:latin typeface="Times New Roman"/>
                <a:cs typeface="Times New Roman"/>
              </a:rPr>
              <a:t>#Store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Prediction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probabilities into</a:t>
            </a:r>
            <a:r>
              <a:rPr dirty="0" sz="1100">
                <a:latin typeface="Times New Roman"/>
                <a:cs typeface="Times New Roman"/>
              </a:rPr>
              <a:t> CSV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file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numpy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r>
              <a:rPr dirty="0" sz="1100">
                <a:latin typeface="Times New Roman"/>
                <a:cs typeface="Times New Roman"/>
              </a:rPr>
              <a:t> np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pandas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pd</a:t>
            </a:r>
            <a:endParaRPr sz="1100">
              <a:latin typeface="Times New Roman"/>
              <a:cs typeface="Times New Roman"/>
            </a:endParaRPr>
          </a:p>
          <a:p>
            <a:pPr marL="12700" marR="502284">
              <a:lnSpc>
                <a:spcPts val="2270"/>
              </a:lnSpc>
              <a:spcBef>
                <a:spcPts val="220"/>
              </a:spcBef>
            </a:pPr>
            <a:r>
              <a:rPr dirty="0" sz="1100">
                <a:latin typeface="Times New Roman"/>
                <a:cs typeface="Times New Roman"/>
              </a:rPr>
              <a:t>y_pred1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pd.DataFrame(y_pred,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columns=['predictions'])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y_pred1['file_names']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test_filename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100" spc="-5">
                <a:latin typeface="Times New Roman"/>
                <a:cs typeface="Times New Roman"/>
              </a:rPr>
              <a:t>print(y_pred1)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100" spc="-5">
                <a:latin typeface="Times New Roman"/>
                <a:cs typeface="Times New Roman"/>
              </a:rPr>
              <a:t>y_pred1.to_csv('predictionfinal.csv')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9419031"/>
            <a:ext cx="2645410" cy="48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REAL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TIME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IMPLEMENATION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>
                <a:latin typeface="Times New Roman"/>
                <a:cs typeface="Times New Roman"/>
              </a:rPr>
              <a:t>data,</a:t>
            </a:r>
            <a:r>
              <a:rPr dirty="0" sz="1100" spc="-5">
                <a:latin typeface="Times New Roman"/>
                <a:cs typeface="Times New Roman"/>
              </a:rPr>
              <a:t> sampling_rate</a:t>
            </a:r>
            <a:r>
              <a:rPr dirty="0" sz="1100">
                <a:latin typeface="Times New Roman"/>
                <a:cs typeface="Times New Roman"/>
              </a:rPr>
              <a:t> =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librosa.load('audio.wav')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26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8923"/>
            <a:ext cx="5098415" cy="911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get_ipython().run_line_magic('matplotlib',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'inline')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os</a:t>
            </a:r>
            <a:endParaRPr sz="1100">
              <a:latin typeface="Times New Roman"/>
              <a:cs typeface="Times New Roman"/>
            </a:endParaRPr>
          </a:p>
          <a:p>
            <a:pPr marL="12700" marR="3644900">
              <a:lnSpc>
                <a:spcPct val="1715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import </a:t>
            </a:r>
            <a:r>
              <a:rPr dirty="0" sz="1100">
                <a:latin typeface="Times New Roman"/>
                <a:cs typeface="Times New Roman"/>
              </a:rPr>
              <a:t>pandas </a:t>
            </a:r>
            <a:r>
              <a:rPr dirty="0" sz="1100" spc="-5">
                <a:latin typeface="Times New Roman"/>
                <a:cs typeface="Times New Roman"/>
              </a:rPr>
              <a:t>as </a:t>
            </a:r>
            <a:r>
              <a:rPr dirty="0" sz="1100">
                <a:latin typeface="Times New Roman"/>
                <a:cs typeface="Times New Roman"/>
              </a:rPr>
              <a:t>pd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 librosa.display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glob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plt.figure(figsize=(15,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5))</a:t>
            </a:r>
            <a:endParaRPr sz="1100">
              <a:latin typeface="Times New Roman"/>
              <a:cs typeface="Times New Roman"/>
            </a:endParaRPr>
          </a:p>
          <a:p>
            <a:pPr marL="12700" marR="2345690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librosa.display.waveplot(data,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sr=sampling_rate)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audiofile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'audio.wav'</a:t>
            </a:r>
            <a:endParaRPr sz="1100">
              <a:latin typeface="Times New Roman"/>
              <a:cs typeface="Times New Roman"/>
            </a:endParaRPr>
          </a:p>
          <a:p>
            <a:pPr marL="12700" marR="3451860">
              <a:lnSpc>
                <a:spcPct val="171100"/>
              </a:lnSpc>
              <a:spcBef>
                <a:spcPts val="10"/>
              </a:spcBef>
            </a:pPr>
            <a:r>
              <a:rPr dirty="0" sz="1100">
                <a:latin typeface="Times New Roman"/>
                <a:cs typeface="Times New Roman"/>
              </a:rPr>
              <a:t># </a:t>
            </a:r>
            <a:r>
              <a:rPr dirty="0" sz="1100" spc="-5">
                <a:latin typeface="Times New Roman"/>
                <a:cs typeface="Times New Roman"/>
              </a:rPr>
              <a:t>data 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sr </a:t>
            </a:r>
            <a:r>
              <a:rPr dirty="0" sz="110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librosa.load(file)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#</a:t>
            </a:r>
            <a:r>
              <a:rPr dirty="0" sz="1100" spc="-5">
                <a:latin typeface="Times New Roman"/>
                <a:cs typeface="Times New Roman"/>
              </a:rPr>
              <a:t> data</a:t>
            </a:r>
            <a:r>
              <a:rPr dirty="0" sz="1100">
                <a:latin typeface="Times New Roman"/>
                <a:cs typeface="Times New Roman"/>
              </a:rPr>
              <a:t> =</a:t>
            </a:r>
            <a:r>
              <a:rPr dirty="0" sz="1100" spc="-5">
                <a:latin typeface="Times New Roman"/>
                <a:cs typeface="Times New Roman"/>
              </a:rPr>
              <a:t> np.array(data)</a:t>
            </a:r>
            <a:endParaRPr sz="1100">
              <a:latin typeface="Times New Roman"/>
              <a:cs typeface="Times New Roman"/>
            </a:endParaRPr>
          </a:p>
          <a:p>
            <a:pPr marL="12700" marR="1036955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feature=extract_feature(audiofile,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mfcc=True,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chroma=True,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mel=True)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#print(feature)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>
                <a:latin typeface="Times New Roman"/>
                <a:cs typeface="Times New Roman"/>
              </a:rPr>
              <a:t>ans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=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np.array(feature)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Times New Roman"/>
                <a:cs typeface="Times New Roman"/>
              </a:rPr>
              <a:t>print("Emotion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speech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",Emotion_Voice_Detection_Model.predict([ans]))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#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STORE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IN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DATABASE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pymysql</a:t>
            </a:r>
            <a:endParaRPr sz="1100">
              <a:latin typeface="Times New Roman"/>
              <a:cs typeface="Times New Roman"/>
            </a:endParaRPr>
          </a:p>
          <a:p>
            <a:pPr marL="12700" marR="400685">
              <a:lnSpc>
                <a:spcPts val="2270"/>
              </a:lnSpc>
              <a:spcBef>
                <a:spcPts val="220"/>
              </a:spcBef>
            </a:pPr>
            <a:r>
              <a:rPr dirty="0" sz="1100" spc="-5">
                <a:latin typeface="Times New Roman"/>
                <a:cs typeface="Times New Roman"/>
              </a:rPr>
              <a:t>con=pymysql.connect (host="localhost",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user="root",passwd="1234",db="speech")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print("Database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Successfully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connected")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a=Emotion_Voice_Detection_Model.predict([ans])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100">
                <a:latin typeface="Times New Roman"/>
                <a:cs typeface="Times New Roman"/>
              </a:rPr>
              <a:t>class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mydb:</a:t>
            </a:r>
            <a:endParaRPr sz="1100">
              <a:latin typeface="Times New Roman"/>
              <a:cs typeface="Times New Roman"/>
            </a:endParaRPr>
          </a:p>
          <a:p>
            <a:pPr marL="292735" marR="3343275" indent="-140335">
              <a:lnSpc>
                <a:spcPct val="1716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def </a:t>
            </a:r>
            <a:r>
              <a:rPr dirty="0" sz="1100" spc="-5">
                <a:latin typeface="Times New Roman"/>
                <a:cs typeface="Times New Roman"/>
              </a:rPr>
              <a:t>insert(self,audio,output):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self.audio=audio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self.output=output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cur=con.cursor()</a:t>
            </a:r>
            <a:endParaRPr sz="1100">
              <a:latin typeface="Times New Roman"/>
              <a:cs typeface="Times New Roman"/>
            </a:endParaRPr>
          </a:p>
          <a:p>
            <a:pPr marL="292735" marR="5080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cur.execute('''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insert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into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store3(audioname,output)values('%s','%s')'''%(audio,output))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con.commit()</a:t>
            </a:r>
            <a:endParaRPr sz="1100">
              <a:latin typeface="Times New Roman"/>
              <a:cs typeface="Times New Roman"/>
            </a:endParaRPr>
          </a:p>
          <a:p>
            <a:pPr marL="12700" marR="3884295" indent="280035">
              <a:lnSpc>
                <a:spcPct val="1715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p</a:t>
            </a:r>
            <a:r>
              <a:rPr dirty="0" sz="1100" spc="-10">
                <a:latin typeface="Times New Roman"/>
                <a:cs typeface="Times New Roman"/>
              </a:rPr>
              <a:t>r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15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t</a:t>
            </a:r>
            <a:r>
              <a:rPr dirty="0" sz="1100" spc="-10">
                <a:latin typeface="Times New Roman"/>
                <a:cs typeface="Times New Roman"/>
              </a:rPr>
              <a:t>(</a:t>
            </a:r>
            <a:r>
              <a:rPr dirty="0" sz="1100">
                <a:latin typeface="Times New Roman"/>
                <a:cs typeface="Times New Roman"/>
              </a:rPr>
              <a:t>"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15">
                <a:latin typeface="Times New Roman"/>
                <a:cs typeface="Times New Roman"/>
              </a:rPr>
              <a:t>n</a:t>
            </a:r>
            <a:r>
              <a:rPr dirty="0" sz="1100">
                <a:latin typeface="Times New Roman"/>
                <a:cs typeface="Times New Roman"/>
              </a:rPr>
              <a:t>se</a:t>
            </a:r>
            <a:r>
              <a:rPr dirty="0" sz="1100" spc="-10">
                <a:latin typeface="Times New Roman"/>
                <a:cs typeface="Times New Roman"/>
              </a:rPr>
              <a:t>r</a:t>
            </a:r>
            <a:r>
              <a:rPr dirty="0" sz="1100">
                <a:latin typeface="Times New Roman"/>
                <a:cs typeface="Times New Roman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d</a:t>
            </a:r>
            <a:r>
              <a:rPr dirty="0" sz="1100">
                <a:latin typeface="Times New Roman"/>
                <a:cs typeface="Times New Roman"/>
              </a:rPr>
              <a:t>"</a:t>
            </a:r>
            <a:r>
              <a:rPr dirty="0" sz="1100">
                <a:latin typeface="Times New Roman"/>
                <a:cs typeface="Times New Roman"/>
              </a:rPr>
              <a:t>)  </a:t>
            </a:r>
            <a:r>
              <a:rPr dirty="0" sz="1100" spc="-5">
                <a:latin typeface="Times New Roman"/>
                <a:cs typeface="Times New Roman"/>
              </a:rPr>
              <a:t>obj=mydb()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audio=audiofile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output=a[0]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100" spc="-5">
                <a:latin typeface="Times New Roman"/>
                <a:cs typeface="Times New Roman"/>
              </a:rPr>
              <a:t>print("The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emotion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detected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speech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is:",output)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27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8923"/>
            <a:ext cx="4543425" cy="249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print(audio)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Times New Roman"/>
                <a:cs typeface="Times New Roman"/>
              </a:rPr>
              <a:t>obj.insert(audio,output)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b="1">
                <a:latin typeface="Times New Roman"/>
                <a:cs typeface="Times New Roman"/>
              </a:rPr>
              <a:t>#Confusion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Matrix</a:t>
            </a:r>
            <a:endParaRPr sz="1100">
              <a:latin typeface="Times New Roman"/>
              <a:cs typeface="Times New Roman"/>
            </a:endParaRPr>
          </a:p>
          <a:p>
            <a:pPr marL="12700" marR="1939289">
              <a:lnSpc>
                <a:spcPct val="171800"/>
              </a:lnSpc>
            </a:pP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sklearn.metrics import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confusion_matrix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import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matplotlib.pyplot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plt</a:t>
            </a:r>
            <a:endParaRPr sz="1100">
              <a:latin typeface="Times New Roman"/>
              <a:cs typeface="Times New Roman"/>
            </a:endParaRPr>
          </a:p>
          <a:p>
            <a:pPr marL="12700" marR="1402080">
              <a:lnSpc>
                <a:spcPts val="2270"/>
              </a:lnSpc>
              <a:spcBef>
                <a:spcPts val="220"/>
              </a:spcBef>
            </a:pP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sklearn.metrics import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plot_confusion_matrix </a:t>
            </a:r>
            <a:r>
              <a:rPr dirty="0" sz="1100">
                <a:latin typeface="Times New Roman"/>
                <a:cs typeface="Times New Roman"/>
              </a:rPr>
              <a:t> #tn,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fp,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tp </a:t>
            </a:r>
            <a:r>
              <a:rPr dirty="0" sz="1100" spc="-5">
                <a:latin typeface="Times New Roman"/>
                <a:cs typeface="Times New Roman"/>
              </a:rPr>
              <a:t>=confusion_matrix(y_test, y_pred).ravel()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fig,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ax = </a:t>
            </a:r>
            <a:r>
              <a:rPr dirty="0" sz="1100" spc="-5">
                <a:latin typeface="Times New Roman"/>
                <a:cs typeface="Times New Roman"/>
              </a:rPr>
              <a:t>plt.subplots(figsize=(10,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10))</a:t>
            </a:r>
            <a:endParaRPr sz="11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710"/>
              </a:spcBef>
            </a:pPr>
            <a:r>
              <a:rPr dirty="0" sz="1100" spc="-5">
                <a:latin typeface="Times New Roman"/>
                <a:cs typeface="Times New Roman"/>
              </a:rPr>
              <a:t>plot_confusion_matrix(Emotion_Voice_Detection_Model,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x_test,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y_test,ax=ax)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28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7399"/>
            <a:ext cx="15074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6.2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4687950"/>
            <a:ext cx="29356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Screenshot </a:t>
            </a:r>
            <a:r>
              <a:rPr dirty="0" sz="1200">
                <a:latin typeface="Times New Roman"/>
                <a:cs typeface="Times New Roman"/>
              </a:rPr>
              <a:t>1: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 Project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204" y="9120378"/>
            <a:ext cx="3181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Screenshot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asked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permission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869" y="1172844"/>
            <a:ext cx="5884545" cy="32099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14400" y="5485129"/>
            <a:ext cx="5718810" cy="3295650"/>
            <a:chOff x="914400" y="5485129"/>
            <a:chExt cx="5718810" cy="32956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20" y="5485129"/>
              <a:ext cx="5705475" cy="31165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5544184"/>
              <a:ext cx="5718809" cy="3236595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29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4663566"/>
            <a:ext cx="2632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Screenshot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3: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being </a:t>
            </a:r>
            <a:r>
              <a:rPr dirty="0" sz="1200" spc="-5">
                <a:latin typeface="Times New Roman"/>
                <a:cs typeface="Times New Roman"/>
              </a:rPr>
              <a:t>recorded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8990838"/>
            <a:ext cx="2927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Screenshot </a:t>
            </a:r>
            <a:r>
              <a:rPr dirty="0" sz="1200">
                <a:latin typeface="Times New Roman"/>
                <a:cs typeface="Times New Roman"/>
              </a:rPr>
              <a:t>4: </a:t>
            </a:r>
            <a:r>
              <a:rPr dirty="0" sz="1200" spc="-5">
                <a:latin typeface="Times New Roman"/>
                <a:cs typeface="Times New Roman"/>
              </a:rPr>
              <a:t>Recorded</a:t>
            </a:r>
            <a:r>
              <a:rPr dirty="0" sz="1200">
                <a:latin typeface="Times New Roman"/>
                <a:cs typeface="Times New Roman"/>
              </a:rPr>
              <a:t> audio will be </a:t>
            </a:r>
            <a:r>
              <a:rPr dirty="0" sz="1200" spc="-5">
                <a:latin typeface="Times New Roman"/>
                <a:cs typeface="Times New Roman"/>
              </a:rPr>
              <a:t>displayed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425" y="5516244"/>
            <a:ext cx="5850255" cy="31349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964" y="1172844"/>
            <a:ext cx="5812790" cy="31851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30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3930522"/>
            <a:ext cx="2575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Screenshot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8833865"/>
            <a:ext cx="2569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Screenshot </a:t>
            </a:r>
            <a:r>
              <a:rPr dirty="0" sz="1200">
                <a:latin typeface="Times New Roman"/>
                <a:cs typeface="Times New Roman"/>
              </a:rPr>
              <a:t>6: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Emotion</a:t>
            </a:r>
            <a:r>
              <a:rPr dirty="0" sz="1200" spc="-5">
                <a:latin typeface="Times New Roman"/>
                <a:cs typeface="Times New Roman"/>
              </a:rPr>
              <a:t> Displayed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5371464"/>
            <a:ext cx="5579109" cy="27609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964" y="1181989"/>
            <a:ext cx="5610860" cy="240957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31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4750434"/>
            <a:ext cx="3085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Screenshot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Confusion</a:t>
            </a:r>
            <a:r>
              <a:rPr dirty="0" sz="1200" spc="-5">
                <a:latin typeface="Times New Roman"/>
                <a:cs typeface="Times New Roman"/>
              </a:rPr>
              <a:t> matrix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964" y="1172336"/>
            <a:ext cx="5760720" cy="32391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32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RECOGNITION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 </a:t>
            </a:r>
            <a:r>
              <a:rPr dirty="0" sz="1100">
                <a:latin typeface="Times New Roman"/>
                <a:cs typeface="Times New Roman"/>
              </a:rPr>
              <a:t>MLP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6210" y="981201"/>
            <a:ext cx="4979035" cy="1642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Acknowledgement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900"/>
              </a:lnSpc>
              <a:spcBef>
                <a:spcPts val="1035"/>
              </a:spcBef>
            </a:pP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would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thank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involved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endeavour,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kind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cooperation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its successful completion. At </a:t>
            </a:r>
            <a:r>
              <a:rPr dirty="0" sz="1200">
                <a:latin typeface="Times New Roman"/>
                <a:cs typeface="Times New Roman"/>
              </a:rPr>
              <a:t>the outset, </a:t>
            </a:r>
            <a:r>
              <a:rPr dirty="0" sz="1200" spc="-5">
                <a:latin typeface="Times New Roman"/>
                <a:cs typeface="Times New Roman"/>
              </a:rPr>
              <a:t>we wish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express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sincere </a:t>
            </a:r>
            <a:r>
              <a:rPr dirty="0" sz="1200">
                <a:latin typeface="Times New Roman"/>
                <a:cs typeface="Times New Roman"/>
              </a:rPr>
              <a:t>gratitude to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those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helped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complete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manner.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6210" y="3062604"/>
            <a:ext cx="4981575" cy="815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43900"/>
              </a:lnSpc>
              <a:spcBef>
                <a:spcPts val="105"/>
              </a:spcBef>
            </a:pP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special </a:t>
            </a:r>
            <a:r>
              <a:rPr dirty="0" sz="1200">
                <a:latin typeface="Times New Roman"/>
                <a:cs typeface="Times New Roman"/>
              </a:rPr>
              <a:t>thanks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guide Dr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 Anupama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Kumar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Associate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Professor, Department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MCA, </a:t>
            </a:r>
            <a:r>
              <a:rPr dirty="0" sz="1200">
                <a:latin typeface="Times New Roman"/>
                <a:cs typeface="Times New Roman"/>
              </a:rPr>
              <a:t>RVCE without </a:t>
            </a:r>
            <a:r>
              <a:rPr dirty="0" sz="1200" spc="-5">
                <a:latin typeface="Times New Roman"/>
                <a:cs typeface="Times New Roman"/>
              </a:rPr>
              <a:t>whose help and </a:t>
            </a:r>
            <a:r>
              <a:rPr dirty="0" sz="1200">
                <a:latin typeface="Times New Roman"/>
                <a:cs typeface="Times New Roman"/>
              </a:rPr>
              <a:t>support 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would not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been this </a:t>
            </a:r>
            <a:r>
              <a:rPr dirty="0" sz="1200" spc="-5">
                <a:latin typeface="Times New Roman"/>
                <a:cs typeface="Times New Roman"/>
              </a:rPr>
              <a:t>success.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6210" y="4317618"/>
            <a:ext cx="4980305" cy="1078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39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Most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all and </a:t>
            </a:r>
            <a:r>
              <a:rPr dirty="0" sz="1200">
                <a:latin typeface="Times New Roman"/>
                <a:cs typeface="Times New Roman"/>
              </a:rPr>
              <a:t>more than </a:t>
            </a:r>
            <a:r>
              <a:rPr dirty="0" sz="1200" spc="-5">
                <a:latin typeface="Times New Roman"/>
                <a:cs typeface="Times New Roman"/>
              </a:rPr>
              <a:t>ever, </a:t>
            </a:r>
            <a:r>
              <a:rPr dirty="0" sz="1200">
                <a:latin typeface="Times New Roman"/>
                <a:cs typeface="Times New Roman"/>
              </a:rPr>
              <a:t>we would like to thank our </a:t>
            </a:r>
            <a:r>
              <a:rPr dirty="0" sz="1200" spc="-5">
                <a:latin typeface="Times New Roman"/>
                <a:cs typeface="Times New Roman"/>
              </a:rPr>
              <a:t>family </a:t>
            </a:r>
            <a:r>
              <a:rPr dirty="0" sz="1200">
                <a:latin typeface="Times New Roman"/>
                <a:cs typeface="Times New Roman"/>
              </a:rPr>
              <a:t>members for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warmness, </a:t>
            </a:r>
            <a:r>
              <a:rPr dirty="0" sz="1200">
                <a:latin typeface="Times New Roman"/>
                <a:cs typeface="Times New Roman"/>
              </a:rPr>
              <a:t>support, </a:t>
            </a:r>
            <a:r>
              <a:rPr dirty="0" sz="1200" spc="-5">
                <a:latin typeface="Times New Roman"/>
                <a:cs typeface="Times New Roman"/>
              </a:rPr>
              <a:t>encouragement, </a:t>
            </a:r>
            <a:r>
              <a:rPr dirty="0" sz="1200">
                <a:latin typeface="Times New Roman"/>
                <a:cs typeface="Times New Roman"/>
              </a:rPr>
              <a:t>kindness </a:t>
            </a:r>
            <a:r>
              <a:rPr dirty="0" sz="1200" spc="-5">
                <a:latin typeface="Times New Roman"/>
                <a:cs typeface="Times New Roman"/>
              </a:rPr>
              <a:t>and patience. We are really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thankful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spc="-5">
                <a:latin typeface="Times New Roman"/>
                <a:cs typeface="Times New Roman"/>
              </a:rPr>
              <a:t>friends </a:t>
            </a: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always advised and motivated us throughout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course.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7160" y="10367264"/>
            <a:ext cx="15690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" b="1">
                <a:latin typeface="Calibri"/>
                <a:cs typeface="Calibri"/>
              </a:rPr>
              <a:t>Department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of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MCA,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RVCE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7997" y="10367264"/>
            <a:ext cx="205104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4454" y="785875"/>
            <a:ext cx="2489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7: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Software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1974849"/>
            <a:ext cx="5019675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7.1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Test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cases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4200"/>
              </a:lnSpc>
              <a:spcBef>
                <a:spcPts val="525"/>
              </a:spcBef>
            </a:pPr>
            <a:r>
              <a:rPr dirty="0" sz="1200" spc="-5" b="1">
                <a:latin typeface="Times New Roman"/>
                <a:cs typeface="Times New Roman"/>
              </a:rPr>
              <a:t>White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Box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Testing: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involves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 </a:t>
            </a:r>
            <a:r>
              <a:rPr dirty="0" sz="1200">
                <a:latin typeface="Times New Roman"/>
                <a:cs typeface="Times New Roman"/>
              </a:rPr>
              <a:t>forflow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</a:t>
            </a:r>
            <a:r>
              <a:rPr dirty="0" sz="1200" spc="-5">
                <a:latin typeface="Times New Roman"/>
                <a:cs typeface="Times New Roman"/>
              </a:rPr>
              <a:t> inputs</a:t>
            </a:r>
            <a:r>
              <a:rPr dirty="0" sz="1200">
                <a:latin typeface="Times New Roman"/>
                <a:cs typeface="Times New Roman"/>
              </a:rPr>
              <a:t> through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code.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204" y="3298062"/>
            <a:ext cx="5349875" cy="815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05"/>
              </a:spcBef>
            </a:pPr>
            <a:r>
              <a:rPr dirty="0" sz="1200" spc="-5" b="1">
                <a:latin typeface="Times New Roman"/>
                <a:cs typeface="Times New Roman"/>
              </a:rPr>
              <a:t>Unit Testing</a:t>
            </a:r>
            <a:r>
              <a:rPr dirty="0" sz="1200" spc="-5">
                <a:latin typeface="Times New Roman"/>
                <a:cs typeface="Times New Roman"/>
              </a:rPr>
              <a:t>: Here </a:t>
            </a:r>
            <a:r>
              <a:rPr dirty="0" sz="1200">
                <a:latin typeface="Times New Roman"/>
                <a:cs typeface="Times New Roman"/>
              </a:rPr>
              <a:t>individual units or </a:t>
            </a:r>
            <a:r>
              <a:rPr dirty="0" sz="1200" spc="-5">
                <a:latin typeface="Times New Roman"/>
                <a:cs typeface="Times New Roman"/>
              </a:rPr>
              <a:t>components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software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tested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purpose 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validate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unit of </a:t>
            </a:r>
            <a:r>
              <a:rPr dirty="0" sz="1200" spc="-5">
                <a:latin typeface="Times New Roman"/>
                <a:cs typeface="Times New Roman"/>
              </a:rPr>
              <a:t>software </a:t>
            </a:r>
            <a:r>
              <a:rPr dirty="0" sz="1200">
                <a:latin typeface="Times New Roman"/>
                <a:cs typeface="Times New Roman"/>
              </a:rPr>
              <a:t>code performs </a:t>
            </a:r>
            <a:r>
              <a:rPr dirty="0" sz="1200" spc="-5">
                <a:latin typeface="Times New Roman"/>
                <a:cs typeface="Times New Roman"/>
              </a:rPr>
              <a:t>as expected </a:t>
            </a:r>
            <a:r>
              <a:rPr dirty="0" sz="1200">
                <a:latin typeface="Times New Roman"/>
                <a:cs typeface="Times New Roman"/>
              </a:rPr>
              <a:t>.It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done </a:t>
            </a:r>
            <a:r>
              <a:rPr dirty="0" sz="1200" spc="10">
                <a:latin typeface="Times New Roman"/>
                <a:cs typeface="Times New Roman"/>
              </a:rPr>
              <a:t>in 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developmentphase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204" y="4605654"/>
            <a:ext cx="5247640" cy="813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95"/>
              </a:spcBef>
            </a:pPr>
            <a:r>
              <a:rPr dirty="0" sz="1200" spc="-5" b="1">
                <a:latin typeface="Times New Roman"/>
                <a:cs typeface="Times New Roman"/>
              </a:rPr>
              <a:t>Integration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Testing: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units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components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application’s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source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codes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-5">
                <a:latin typeface="Times New Roman"/>
                <a:cs typeface="Times New Roman"/>
              </a:rPr>
              <a:t> combined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purpose</a:t>
            </a:r>
            <a:r>
              <a:rPr dirty="0" sz="1200" spc="-5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expose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interactions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one another.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33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7399"/>
            <a:ext cx="2223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7.2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Test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cases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Validation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964" y="1730834"/>
            <a:ext cx="5760720" cy="38095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34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216" y="810767"/>
            <a:ext cx="5695405" cy="548598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35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631" y="810259"/>
            <a:ext cx="5626613" cy="67421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36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9489" y="1148270"/>
            <a:ext cx="5833745" cy="5601970"/>
            <a:chOff x="999489" y="1148270"/>
            <a:chExt cx="5833745" cy="5601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9014" y="1157858"/>
              <a:ext cx="5814441" cy="55829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4252" y="1153032"/>
              <a:ext cx="5824220" cy="5592445"/>
            </a:xfrm>
            <a:custGeom>
              <a:avLst/>
              <a:gdLst/>
              <a:ahLst/>
              <a:cxnLst/>
              <a:rect l="l" t="t" r="r" b="b"/>
              <a:pathLst>
                <a:path w="5824220" h="5592445">
                  <a:moveTo>
                    <a:pt x="0" y="5592445"/>
                  </a:moveTo>
                  <a:lnTo>
                    <a:pt x="5823966" y="5592445"/>
                  </a:lnTo>
                  <a:lnTo>
                    <a:pt x="5823966" y="0"/>
                  </a:lnTo>
                  <a:lnTo>
                    <a:pt x="0" y="0"/>
                  </a:lnTo>
                  <a:lnTo>
                    <a:pt x="0" y="55924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37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7856" y="810767"/>
          <a:ext cx="5818505" cy="2815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/>
                <a:gridCol w="959485"/>
                <a:gridCol w="1760855"/>
                <a:gridCol w="969645"/>
                <a:gridCol w="970279"/>
                <a:gridCol w="702945"/>
              </a:tblGrid>
              <a:tr h="57937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53035">
                        <a:lnSpc>
                          <a:spcPct val="959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ding the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libraries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Import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&lt;library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name&gt;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4922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Imported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ssfull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6352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library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found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492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5303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ding the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Dataset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Ravdees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dataset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43751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tas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loaded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05104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tas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 not 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found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0985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Cleaning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dataset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Ravdees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dataset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4922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Cleaned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ssfull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7081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Something 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went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wrong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492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85090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Checking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permission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1526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rmiss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ion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granted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1526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rmiss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ion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denied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1024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5336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Writing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csv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file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Csv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file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Successful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15265">
                        <a:lnSpc>
                          <a:spcPts val="1380"/>
                        </a:lnSpc>
                        <a:spcBef>
                          <a:spcPts val="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rmiss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ion 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denied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8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Fail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38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85875"/>
            <a:ext cx="5763260" cy="3295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302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8: Conclusion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spcBef>
                <a:spcPts val="1165"/>
              </a:spcBef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>
                <a:latin typeface="Times New Roman"/>
                <a:cs typeface="Times New Roman"/>
              </a:rPr>
              <a:t> can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virtual</a:t>
            </a:r>
            <a:r>
              <a:rPr dirty="0" sz="1200">
                <a:latin typeface="Times New Roman"/>
                <a:cs typeface="Times New Roman"/>
              </a:rPr>
              <a:t> assistants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google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assistant,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Siri, </a:t>
            </a:r>
            <a:r>
              <a:rPr dirty="0" sz="1200" spc="-5">
                <a:latin typeface="Times New Roman"/>
                <a:cs typeface="Times New Roman"/>
              </a:rPr>
              <a:t>Alexa etc.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Machine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r>
              <a:rPr dirty="0" sz="1200" spc="5">
                <a:latin typeface="Times New Roman"/>
                <a:cs typeface="Times New Roman"/>
              </a:rPr>
              <a:t> 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corresponding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way.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5">
                <a:latin typeface="Times New Roman"/>
                <a:cs typeface="Times New Roman"/>
              </a:rPr>
              <a:t> is</a:t>
            </a:r>
            <a:r>
              <a:rPr dirty="0" sz="1200">
                <a:latin typeface="Times New Roman"/>
                <a:cs typeface="Times New Roman"/>
              </a:rPr>
              <a:t> improving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human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interaction.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 model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achieved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accuracy</a:t>
            </a:r>
            <a:r>
              <a:rPr dirty="0" sz="1200" spc="5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80.67%.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identified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similar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calm-neutral,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happy-surprised.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corrected.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take</a:t>
            </a:r>
            <a:r>
              <a:rPr dirty="0" sz="1200">
                <a:latin typeface="Times New Roman"/>
                <a:cs typeface="Times New Roman"/>
              </a:rPr>
              <a:t> 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speakers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geographic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locations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speaking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accents.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Though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forward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MLP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powerful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classification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problems.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>
                <a:latin typeface="Times New Roman"/>
                <a:cs typeface="Times New Roman"/>
              </a:rPr>
              <a:t> that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people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suffering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autism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difficulty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expressing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explicitly.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real</a:t>
            </a:r>
            <a:r>
              <a:rPr dirty="0" sz="1200">
                <a:latin typeface="Times New Roman"/>
                <a:cs typeface="Times New Roman"/>
              </a:rPr>
              <a:t> time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prove </a:t>
            </a:r>
            <a:r>
              <a:rPr dirty="0" sz="1200" spc="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assistance.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8689" y="9329115"/>
            <a:ext cx="2941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9: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Future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Enhancements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39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1162557"/>
            <a:ext cx="5425440" cy="1799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">
              <a:lnSpc>
                <a:spcPct val="1108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drawbacks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resolved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future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efficient.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spcBef>
                <a:spcPts val="10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improved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variety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datasets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accuracy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ct val="109200"/>
              </a:lnSpc>
              <a:spcBef>
                <a:spcPts val="11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Removing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disturbance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audio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deviates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prediction.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ct val="11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Adding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since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Extracting</a:t>
            </a:r>
            <a:r>
              <a:rPr dirty="0" sz="1200">
                <a:latin typeface="Times New Roman"/>
                <a:cs typeface="Times New Roman"/>
              </a:rPr>
              <a:t> more</a:t>
            </a:r>
            <a:r>
              <a:rPr dirty="0" sz="1200" spc="-5">
                <a:latin typeface="Times New Roman"/>
                <a:cs typeface="Times New Roman"/>
              </a:rPr>
              <a:t> features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classification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8919" y="9585146"/>
            <a:ext cx="1165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Bibliography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40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707898"/>
            <a:ext cx="5788025" cy="616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255">
              <a:lnSpc>
                <a:spcPct val="143500"/>
              </a:lnSpc>
              <a:spcBef>
                <a:spcPts val="100"/>
              </a:spcBef>
              <a:buAutoNum type="arabicPlain"/>
              <a:tabLst>
                <a:tab pos="254000" algn="l"/>
              </a:tabLst>
            </a:pPr>
            <a:r>
              <a:rPr dirty="0" sz="1200" spc="-5">
                <a:latin typeface="Times New Roman"/>
                <a:cs typeface="Times New Roman"/>
              </a:rPr>
              <a:t>Proceedings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International Conference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Smart Electronics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Communication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(ICOSEC</a:t>
            </a:r>
            <a:r>
              <a:rPr dirty="0" sz="1200">
                <a:latin typeface="Times New Roman"/>
                <a:cs typeface="Times New Roman"/>
              </a:rPr>
              <a:t> 2020)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IEEE</a:t>
            </a:r>
            <a:r>
              <a:rPr dirty="0" sz="1200">
                <a:latin typeface="Times New Roman"/>
                <a:cs typeface="Times New Roman"/>
              </a:rPr>
              <a:t> Xplore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Number:</a:t>
            </a:r>
            <a:r>
              <a:rPr dirty="0" sz="1200">
                <a:latin typeface="Times New Roman"/>
                <a:cs typeface="Times New Roman"/>
              </a:rPr>
              <a:t> CFP20V90-ART;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ISBN: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978-1-7281-5461-9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algn="just" marL="227329" indent="-215265">
              <a:lnSpc>
                <a:spcPct val="100000"/>
              </a:lnSpc>
              <a:buAutoNum type="arabicPlain"/>
              <a:tabLst>
                <a:tab pos="227965" algn="l"/>
              </a:tabLst>
            </a:pPr>
            <a:r>
              <a:rPr dirty="0" sz="1200">
                <a:latin typeface="Times New Roman"/>
                <a:cs typeface="Times New Roman"/>
              </a:rPr>
              <a:t>2017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International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Conference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(SPIN)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spcBef>
                <a:spcPts val="1000"/>
              </a:spcBef>
              <a:buAutoNum type="arabicPlain"/>
              <a:tabLst>
                <a:tab pos="262890" algn="l"/>
              </a:tabLst>
            </a:pPr>
            <a:r>
              <a:rPr dirty="0" sz="1200" spc="-5">
                <a:latin typeface="Times New Roman"/>
                <a:cs typeface="Times New Roman"/>
              </a:rPr>
              <a:t>Proceedings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Conference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Methodologies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 (ICCMC </a:t>
            </a:r>
            <a:r>
              <a:rPr dirty="0" sz="1200">
                <a:latin typeface="Times New Roman"/>
                <a:cs typeface="Times New Roman"/>
              </a:rPr>
              <a:t>2019) </a:t>
            </a:r>
            <a:r>
              <a:rPr dirty="0" sz="1200" spc="-5">
                <a:latin typeface="Times New Roman"/>
                <a:cs typeface="Times New Roman"/>
              </a:rPr>
              <a:t>IEEE Xplore Part Number: </a:t>
            </a:r>
            <a:r>
              <a:rPr dirty="0" sz="1200">
                <a:latin typeface="Times New Roman"/>
                <a:cs typeface="Times New Roman"/>
              </a:rPr>
              <a:t>CFP19K25-ART; </a:t>
            </a:r>
            <a:r>
              <a:rPr dirty="0" sz="1200" spc="-5">
                <a:latin typeface="Times New Roman"/>
                <a:cs typeface="Times New Roman"/>
              </a:rPr>
              <a:t>ISBN: </a:t>
            </a:r>
            <a:r>
              <a:rPr dirty="0" sz="1200">
                <a:latin typeface="Times New Roman"/>
                <a:cs typeface="Times New Roman"/>
              </a:rPr>
              <a:t>978-1-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5386-7808-4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300"/>
              </a:lnSpc>
              <a:spcBef>
                <a:spcPts val="1010"/>
              </a:spcBef>
              <a:buAutoNum type="arabicPlain"/>
              <a:tabLst>
                <a:tab pos="245745" algn="l"/>
              </a:tabLst>
            </a:pPr>
            <a:r>
              <a:rPr dirty="0" sz="1200" spc="-5">
                <a:latin typeface="Times New Roman"/>
                <a:cs typeface="Times New Roman"/>
              </a:rPr>
              <a:t>International Conference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Inventive Communication and Computational Technologies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(ICICCT </a:t>
            </a:r>
            <a:r>
              <a:rPr dirty="0" sz="1200">
                <a:latin typeface="Times New Roman"/>
                <a:cs typeface="Times New Roman"/>
              </a:rPr>
              <a:t>2017)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ct val="143300"/>
              </a:lnSpc>
              <a:spcBef>
                <a:spcPts val="1010"/>
              </a:spcBef>
              <a:buAutoNum type="arabicPlain"/>
              <a:tabLst>
                <a:tab pos="255270" algn="l"/>
              </a:tabLst>
            </a:pPr>
            <a:r>
              <a:rPr dirty="0" sz="1200" spc="-5">
                <a:latin typeface="Times New Roman"/>
                <a:cs typeface="Times New Roman"/>
              </a:rPr>
              <a:t>Proc.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2017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IEEE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Conference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(TENCON),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Malaysia,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November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5-8,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AutoNum type="arabicPlain"/>
              <a:tabLst>
                <a:tab pos="227965" algn="l"/>
              </a:tabLst>
            </a:pPr>
            <a:r>
              <a:rPr dirty="0" sz="1200">
                <a:latin typeface="Times New Roman"/>
                <a:cs typeface="Times New Roman"/>
              </a:rPr>
              <a:t>2015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International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Conference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Affective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Intelligent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(ACII)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ct val="143300"/>
              </a:lnSpc>
              <a:spcBef>
                <a:spcPts val="1005"/>
              </a:spcBef>
              <a:buAutoNum type="arabicPlain"/>
              <a:tabLst>
                <a:tab pos="244475" algn="l"/>
              </a:tabLst>
            </a:pPr>
            <a:r>
              <a:rPr dirty="0" sz="1200" spc="-5">
                <a:latin typeface="Times New Roman"/>
                <a:cs typeface="Times New Roman"/>
              </a:rPr>
              <a:t>Received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July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25,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accepted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August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publication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August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2019,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>
                <a:latin typeface="Times New Roman"/>
                <a:cs typeface="Times New Roman"/>
              </a:rPr>
              <a:t> version </a:t>
            </a:r>
            <a:r>
              <a:rPr dirty="0" sz="1200" spc="-5">
                <a:latin typeface="Times New Roman"/>
                <a:cs typeface="Times New Roman"/>
              </a:rPr>
              <a:t>September</a:t>
            </a:r>
            <a:r>
              <a:rPr dirty="0" sz="1200">
                <a:latin typeface="Times New Roman"/>
                <a:cs typeface="Times New Roman"/>
              </a:rPr>
              <a:t> 4, </a:t>
            </a:r>
            <a:r>
              <a:rPr dirty="0" sz="1200" spc="-5">
                <a:latin typeface="Times New Roman"/>
                <a:cs typeface="Times New Roman"/>
              </a:rPr>
              <a:t>2019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ct val="144200"/>
              </a:lnSpc>
              <a:spcBef>
                <a:spcPts val="1000"/>
              </a:spcBef>
              <a:buAutoNum type="arabicPlain"/>
              <a:tabLst>
                <a:tab pos="236854" algn="l"/>
              </a:tabLst>
            </a:pPr>
            <a:r>
              <a:rPr dirty="0" sz="1200" spc="-5">
                <a:latin typeface="Times New Roman"/>
                <a:cs typeface="Times New Roman"/>
              </a:rPr>
              <a:t>Received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accepted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June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publication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June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 </a:t>
            </a:r>
            <a:r>
              <a:rPr dirty="0" sz="1200">
                <a:latin typeface="Times New Roman"/>
                <a:cs typeface="Times New Roman"/>
              </a:rPr>
              <a:t>version June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2019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10"/>
              </a:spcBef>
              <a:buAutoNum type="arabicPlain"/>
              <a:tabLst>
                <a:tab pos="252095" algn="l"/>
              </a:tabLst>
            </a:pPr>
            <a:r>
              <a:rPr dirty="0" sz="1200" spc="-5">
                <a:latin typeface="Times New Roman"/>
                <a:cs typeface="Times New Roman"/>
              </a:rPr>
              <a:t>Mustaqeem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al.: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Clustering-Based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Incorporating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Learned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IEEE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Access, </a:t>
            </a:r>
            <a:r>
              <a:rPr dirty="0" sz="1200">
                <a:latin typeface="Times New Roman"/>
                <a:cs typeface="Times New Roman"/>
              </a:rPr>
              <a:t>vol. 6, pp. 52227–52237, 2018.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43300"/>
              </a:lnSpc>
              <a:spcBef>
                <a:spcPts val="1005"/>
              </a:spcBef>
              <a:buAutoNum type="arabicPlain"/>
              <a:tabLst>
                <a:tab pos="335915" algn="l"/>
              </a:tabLst>
            </a:pPr>
            <a:r>
              <a:rPr dirty="0" sz="1200" spc="-5">
                <a:latin typeface="Times New Roman"/>
                <a:cs typeface="Times New Roman"/>
              </a:rPr>
              <a:t>International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Journal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Engineering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ISSN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0973-4562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Volume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16 </a:t>
            </a:r>
            <a:r>
              <a:rPr dirty="0" sz="1200" spc="-5">
                <a:latin typeface="Times New Roman"/>
                <a:cs typeface="Times New Roman"/>
              </a:rPr>
              <a:t>(2017) </a:t>
            </a:r>
            <a:r>
              <a:rPr dirty="0" sz="1200">
                <a:latin typeface="Times New Roman"/>
                <a:cs typeface="Times New Roman"/>
              </a:rPr>
              <a:t>pp. 5760-5767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41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RECOGNITION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 </a:t>
            </a:r>
            <a:r>
              <a:rPr dirty="0" sz="1100">
                <a:latin typeface="Times New Roman"/>
                <a:cs typeface="Times New Roman"/>
              </a:rPr>
              <a:t>MLP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8036" y="1435353"/>
            <a:ext cx="5517515" cy="630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800"/>
              </a:lnSpc>
              <a:spcBef>
                <a:spcPts val="930"/>
              </a:spcBef>
            </a:pPr>
            <a:r>
              <a:rPr dirty="0" sz="1200" spc="-5">
                <a:latin typeface="Times New Roman"/>
                <a:cs typeface="Times New Roman"/>
              </a:rPr>
              <a:t>Speech </a:t>
            </a:r>
            <a:r>
              <a:rPr dirty="0" sz="1200">
                <a:latin typeface="Times New Roman"/>
                <a:cs typeface="Times New Roman"/>
              </a:rPr>
              <a:t>Emotion </a:t>
            </a:r>
            <a:r>
              <a:rPr dirty="0" sz="1200" spc="-5">
                <a:latin typeface="Times New Roman"/>
                <a:cs typeface="Times New Roman"/>
              </a:rPr>
              <a:t>Recognition, abbreviated as </a:t>
            </a:r>
            <a:r>
              <a:rPr dirty="0" sz="1200">
                <a:latin typeface="Times New Roman"/>
                <a:cs typeface="Times New Roman"/>
              </a:rPr>
              <a:t>SER,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attempting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recognize </a:t>
            </a:r>
            <a:r>
              <a:rPr dirty="0" sz="1200">
                <a:latin typeface="Times New Roman"/>
                <a:cs typeface="Times New Roman"/>
              </a:rPr>
              <a:t> human </a:t>
            </a:r>
            <a:r>
              <a:rPr dirty="0" sz="1200" spc="-5">
                <a:latin typeface="Times New Roman"/>
                <a:cs typeface="Times New Roman"/>
              </a:rPr>
              <a:t>emotion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affective states from speech.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is capitalizing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the fact that voice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often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reflects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underlying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tone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pitch.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Emotion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Recognition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industries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</a:t>
            </a:r>
            <a:r>
              <a:rPr dirty="0" sz="1200">
                <a:latin typeface="Times New Roman"/>
                <a:cs typeface="Times New Roman"/>
              </a:rPr>
              <a:t> different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>
                <a:latin typeface="Times New Roman"/>
                <a:cs typeface="Times New Roman"/>
              </a:rPr>
              <a:t> 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suggesting </a:t>
            </a:r>
            <a:r>
              <a:rPr dirty="0" sz="1200">
                <a:latin typeface="Times New Roman"/>
                <a:cs typeface="Times New Roman"/>
              </a:rPr>
              <a:t>you to buy </a:t>
            </a:r>
            <a:r>
              <a:rPr dirty="0" sz="1200" spc="-5">
                <a:latin typeface="Times New Roman"/>
                <a:cs typeface="Times New Roman"/>
              </a:rPr>
              <a:t>products based </a:t>
            </a:r>
            <a:r>
              <a:rPr dirty="0" sz="1200">
                <a:latin typeface="Times New Roman"/>
                <a:cs typeface="Times New Roman"/>
              </a:rPr>
              <a:t>on your emotions, </a:t>
            </a:r>
            <a:r>
              <a:rPr dirty="0" sz="1200" spc="-5">
                <a:latin typeface="Times New Roman"/>
                <a:cs typeface="Times New Roman"/>
              </a:rPr>
              <a:t>automotive industry can detect 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persons emotions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adjust </a:t>
            </a:r>
            <a:r>
              <a:rPr dirty="0" sz="1200">
                <a:latin typeface="Times New Roman"/>
                <a:cs typeface="Times New Roman"/>
              </a:rPr>
              <a:t>the speed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autonomous </a:t>
            </a:r>
            <a:r>
              <a:rPr dirty="0" sz="1200" spc="-5">
                <a:latin typeface="Times New Roman"/>
                <a:cs typeface="Times New Roman"/>
              </a:rPr>
              <a:t>cars as required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avoid any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collisions etc.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800"/>
              </a:spcBef>
            </a:pP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>
                <a:latin typeface="Times New Roman"/>
                <a:cs typeface="Times New Roman"/>
              </a:rPr>
              <a:t> Emotion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Recognition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involves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extraction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voice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detection.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process </a:t>
            </a:r>
            <a:r>
              <a:rPr dirty="0" sz="1200">
                <a:latin typeface="Times New Roman"/>
                <a:cs typeface="Times New Roman"/>
              </a:rPr>
              <a:t>involves </a:t>
            </a:r>
            <a:r>
              <a:rPr dirty="0" sz="1200" spc="-5">
                <a:latin typeface="Times New Roman"/>
                <a:cs typeface="Times New Roman"/>
              </a:rPr>
              <a:t>Using MLP Classifier </a:t>
            </a:r>
            <a:r>
              <a:rPr dirty="0" sz="1200">
                <a:latin typeface="Times New Roman"/>
                <a:cs typeface="Times New Roman"/>
              </a:rPr>
              <a:t>for analysing </a:t>
            </a:r>
            <a:r>
              <a:rPr dirty="0" sz="1200" spc="-5">
                <a:latin typeface="Times New Roman"/>
                <a:cs typeface="Times New Roman"/>
              </a:rPr>
              <a:t>speech features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tone,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energy,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pitch,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frequency,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identifying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emotions</a:t>
            </a:r>
            <a:r>
              <a:rPr dirty="0" sz="1200">
                <a:latin typeface="Times New Roman"/>
                <a:cs typeface="Times New Roman"/>
              </a:rPr>
              <a:t> through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these. Nowadays personalization is </a:t>
            </a:r>
            <a:r>
              <a:rPr dirty="0" sz="1200">
                <a:latin typeface="Times New Roman"/>
                <a:cs typeface="Times New Roman"/>
              </a:rPr>
              <a:t>something that </a:t>
            </a:r>
            <a:r>
              <a:rPr dirty="0" sz="1200" spc="-5">
                <a:latin typeface="Times New Roman"/>
                <a:cs typeface="Times New Roman"/>
              </a:rPr>
              <a:t>is needed in all </a:t>
            </a:r>
            <a:r>
              <a:rPr dirty="0" sz="1200">
                <a:latin typeface="Times New Roman"/>
                <a:cs typeface="Times New Roman"/>
              </a:rPr>
              <a:t>the things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day.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Anaconda </a:t>
            </a:r>
            <a:r>
              <a:rPr dirty="0" sz="1200">
                <a:latin typeface="Times New Roman"/>
                <a:cs typeface="Times New Roman"/>
              </a:rPr>
              <a:t>for Python 3.6.5 </a:t>
            </a:r>
            <a:r>
              <a:rPr dirty="0" sz="1200" spc="-5">
                <a:latin typeface="Times New Roman"/>
                <a:cs typeface="Times New Roman"/>
              </a:rPr>
              <a:t>and Spyder.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library such as </a:t>
            </a:r>
            <a:r>
              <a:rPr dirty="0" sz="1200">
                <a:latin typeface="Times New Roman"/>
                <a:cs typeface="Times New Roman"/>
              </a:rPr>
              <a:t>librosa, soundfile,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sklearn (among </a:t>
            </a:r>
            <a:r>
              <a:rPr dirty="0" sz="1200">
                <a:latin typeface="Times New Roman"/>
                <a:cs typeface="Times New Roman"/>
              </a:rPr>
              <a:t>others)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build a model using </a:t>
            </a:r>
            <a:r>
              <a:rPr dirty="0" sz="1200" spc="-5">
                <a:latin typeface="Times New Roman"/>
                <a:cs typeface="Times New Roman"/>
              </a:rPr>
              <a:t>an MLP Classifier. </a:t>
            </a:r>
            <a:r>
              <a:rPr dirty="0" sz="1200">
                <a:latin typeface="Times New Roman"/>
                <a:cs typeface="Times New Roman"/>
              </a:rPr>
              <a:t>This will </a:t>
            </a:r>
            <a:r>
              <a:rPr dirty="0" sz="1200" spc="-5">
                <a:latin typeface="Times New Roman"/>
                <a:cs typeface="Times New Roman"/>
              </a:rPr>
              <a:t>recognize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 from </a:t>
            </a:r>
            <a:r>
              <a:rPr dirty="0" sz="1200">
                <a:latin typeface="Times New Roman"/>
                <a:cs typeface="Times New Roman"/>
              </a:rPr>
              <a:t>sound </a:t>
            </a:r>
            <a:r>
              <a:rPr dirty="0" sz="1200" spc="-5">
                <a:latin typeface="Times New Roman"/>
                <a:cs typeface="Times New Roman"/>
              </a:rPr>
              <a:t>files. Data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loaded and features </a:t>
            </a:r>
            <a:r>
              <a:rPr dirty="0" sz="1200">
                <a:latin typeface="Times New Roman"/>
                <a:cs typeface="Times New Roman"/>
              </a:rPr>
              <a:t>will be </a:t>
            </a:r>
            <a:r>
              <a:rPr dirty="0" sz="1200" spc="-5">
                <a:latin typeface="Times New Roman"/>
                <a:cs typeface="Times New Roman"/>
              </a:rPr>
              <a:t>extracted from </a:t>
            </a:r>
            <a:r>
              <a:rPr dirty="0" sz="1200">
                <a:latin typeface="Times New Roman"/>
                <a:cs typeface="Times New Roman"/>
              </a:rPr>
              <a:t>it, then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divided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training and </a:t>
            </a:r>
            <a:r>
              <a:rPr dirty="0" sz="1200">
                <a:latin typeface="Times New Roman"/>
                <a:cs typeface="Times New Roman"/>
              </a:rPr>
              <a:t>testing </a:t>
            </a:r>
            <a:r>
              <a:rPr dirty="0" sz="1200" spc="-5">
                <a:latin typeface="Times New Roman"/>
                <a:cs typeface="Times New Roman"/>
              </a:rPr>
              <a:t>sets. Then,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initialized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MLP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Classifier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trained.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Finally,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accuracy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calculated.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900"/>
              </a:lnSpc>
              <a:spcBef>
                <a:spcPts val="795"/>
              </a:spcBef>
            </a:pPr>
            <a:r>
              <a:rPr dirty="0" sz="1200" spc="-5">
                <a:latin typeface="Times New Roman"/>
                <a:cs typeface="Times New Roman"/>
              </a:rPr>
              <a:t>Detection and Analysis </a:t>
            </a:r>
            <a:r>
              <a:rPr dirty="0" sz="1200">
                <a:latin typeface="Times New Roman"/>
                <a:cs typeface="Times New Roman"/>
              </a:rPr>
              <a:t>of Emotion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Speech </a:t>
            </a:r>
            <a:r>
              <a:rPr dirty="0" sz="1200" spc="-5">
                <a:latin typeface="Times New Roman"/>
                <a:cs typeface="Times New Roman"/>
              </a:rPr>
              <a:t>Signals </a:t>
            </a:r>
            <a:r>
              <a:rPr dirty="0" sz="1200">
                <a:latin typeface="Times New Roman"/>
                <a:cs typeface="Times New Roman"/>
              </a:rPr>
              <a:t>will improvise man-machine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project builds </a:t>
            </a:r>
            <a:r>
              <a:rPr dirty="0" sz="1200">
                <a:latin typeface="Times New Roman"/>
                <a:cs typeface="Times New Roman"/>
              </a:rPr>
              <a:t>a model that </a:t>
            </a:r>
            <a:r>
              <a:rPr dirty="0" sz="1200" spc="-5">
                <a:latin typeface="Times New Roman"/>
                <a:cs typeface="Times New Roman"/>
              </a:rPr>
              <a:t>could detect emotions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speech.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monitor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psycho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physiological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detectors.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time,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Emotion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Recognition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medicine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forensics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07160" y="10367264"/>
            <a:ext cx="15690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" b="1">
                <a:latin typeface="Calibri"/>
                <a:cs typeface="Calibri"/>
              </a:rPr>
              <a:t>Department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of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MCA,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RVCE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7997" y="10367264"/>
            <a:ext cx="205104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RECOGNITION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 </a:t>
            </a:r>
            <a:r>
              <a:rPr dirty="0" sz="1100">
                <a:latin typeface="Times New Roman"/>
                <a:cs typeface="Times New Roman"/>
              </a:rPr>
              <a:t>MLP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2051" y="642619"/>
            <a:ext cx="14274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Table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0980" y="1641205"/>
          <a:ext cx="5250180" cy="7943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7779"/>
                <a:gridCol w="1421764"/>
              </a:tblGrid>
              <a:tr h="266582">
                <a:tc>
                  <a:txBody>
                    <a:bodyPr/>
                    <a:lstStyle/>
                    <a:p>
                      <a:pPr marL="1937385">
                        <a:lnSpc>
                          <a:spcPts val="1530"/>
                        </a:lnSpc>
                      </a:pPr>
                      <a:r>
                        <a:rPr dirty="0" sz="1400" spc="-5" b="1" i="1">
                          <a:latin typeface="Times New Roman"/>
                          <a:cs typeface="Times New Roman"/>
                        </a:rPr>
                        <a:t>Contents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2555">
                        <a:lnSpc>
                          <a:spcPts val="1425"/>
                        </a:lnSpc>
                      </a:pPr>
                      <a:r>
                        <a:rPr dirty="0" sz="1300" spc="-5" b="1" i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300" spc="-4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5" b="1" i="1">
                          <a:latin typeface="Times New Roman"/>
                          <a:cs typeface="Times New Roman"/>
                        </a:rPr>
                        <a:t>No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001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College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Certificate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/>
                </a:tc>
              </a:tr>
              <a:tr h="28651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Company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Certificate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ii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28651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Undertaking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student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iii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28651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Acknowledgement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iv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2859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Abstract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v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2859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Contents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vi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165"/>
                </a:tc>
              </a:tr>
              <a:tr h="28651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Tables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vii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28651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Figures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vii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28651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1: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 Introduction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299465"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1.1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Project 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31165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Chapter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2: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 Literature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Review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</a:tr>
              <a:tr h="275843"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2.1</a:t>
                      </a:r>
                      <a:r>
                        <a:rPr dirty="0" sz="1100" spc="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Survey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</a:tr>
              <a:tr h="240919"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2.2</a:t>
                      </a:r>
                      <a:r>
                        <a:rPr dirty="0" sz="1100" spc="45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Proposed System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</a:tr>
              <a:tr h="240919"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90360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2.3	Tools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Technologies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used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</a:tr>
              <a:tr h="333755"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90360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2.4	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Hardware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Requirements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</a:tr>
              <a:tr h="36880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dirty="0" sz="11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11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Requirement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Specifications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0"/>
                </a:tc>
              </a:tr>
              <a:tr h="275844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3.1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Introduction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</a:tr>
              <a:tr h="241553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</a:tr>
              <a:tr h="241554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3.3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Functional Requirement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/>
                </a:tc>
              </a:tr>
              <a:tr h="396430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3.4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Non-Functional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Requirements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</a:tr>
              <a:tr h="419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Chapter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 System Design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 marR="12128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</a:tr>
              <a:tr h="263652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4.1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Perspective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/Architectural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Design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350519"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4.2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Context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Diagram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660"/>
                </a:tc>
              </a:tr>
              <a:tr h="32766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5: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 Detailed Design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/>
                </a:tc>
              </a:tr>
              <a:tr h="263626"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104076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5.1	System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Design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243725">
                <a:tc>
                  <a:txBody>
                    <a:bodyPr/>
                    <a:lstStyle/>
                    <a:p>
                      <a:pPr marL="586740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104076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5.2	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design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ts val="1240"/>
                        </a:lnSpc>
                        <a:spcBef>
                          <a:spcPts val="58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66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07160" y="10367264"/>
            <a:ext cx="15690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" b="1">
                <a:latin typeface="Calibri"/>
                <a:cs typeface="Calibri"/>
              </a:rPr>
              <a:t>Department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of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MCA,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RVCE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7997" y="10367264"/>
            <a:ext cx="205104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RECOGNITION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 </a:t>
            </a:r>
            <a:r>
              <a:rPr dirty="0" sz="1100">
                <a:latin typeface="Times New Roman"/>
                <a:cs typeface="Times New Roman"/>
              </a:rPr>
              <a:t>MLP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0980" y="1419124"/>
          <a:ext cx="5247640" cy="270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7270"/>
                <a:gridCol w="1690370"/>
              </a:tblGrid>
              <a:tr h="220890">
                <a:tc>
                  <a:txBody>
                    <a:bodyPr/>
                    <a:lstStyle/>
                    <a:p>
                      <a:pPr marL="127000">
                        <a:lnSpc>
                          <a:spcPts val="120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1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46938">
                <a:tc>
                  <a:txBody>
                    <a:bodyPr/>
                    <a:lstStyle/>
                    <a:p>
                      <a:pPr lvl="1" marL="786765" indent="-211454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eriod"/>
                        <a:tabLst>
                          <a:tab pos="78740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Snippets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PDL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lvl="1" marL="786765" indent="-211454">
                        <a:lnSpc>
                          <a:spcPct val="100000"/>
                        </a:lnSpc>
                        <a:spcBef>
                          <a:spcPts val="575"/>
                        </a:spcBef>
                        <a:buAutoNum type="arabicPeriod"/>
                        <a:tabLst>
                          <a:tab pos="78740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1938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36195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7: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Testing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6365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6365"/>
                </a:tc>
              </a:tr>
              <a:tr h="657034">
                <a:tc>
                  <a:txBody>
                    <a:bodyPr/>
                    <a:lstStyle/>
                    <a:p>
                      <a:pPr lvl="1" marL="786765" indent="-211454">
                        <a:lnSpc>
                          <a:spcPct val="100000"/>
                        </a:lnSpc>
                        <a:spcBef>
                          <a:spcPts val="400"/>
                        </a:spcBef>
                        <a:buAutoNum type="arabicPeriod"/>
                        <a:tabLst>
                          <a:tab pos="78740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cases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buFont typeface="Times New Roman"/>
                        <a:buAutoNum type="arabicPeriod"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786765" indent="-211454">
                        <a:lnSpc>
                          <a:spcPct val="100000"/>
                        </a:lnSpc>
                        <a:buAutoNum type="arabicPeriod"/>
                        <a:tabLst>
                          <a:tab pos="78740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Testing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Validations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1938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31413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Chapter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8: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Conclusion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105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105"/>
                </a:tc>
              </a:tr>
              <a:tr h="28651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9:</a:t>
                      </a: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Enhancements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40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  <a:tr h="220890">
                <a:tc>
                  <a:txBody>
                    <a:bodyPr/>
                    <a:lstStyle/>
                    <a:p>
                      <a:pPr marL="127000">
                        <a:lnSpc>
                          <a:spcPts val="1240"/>
                        </a:lnSpc>
                        <a:spcBef>
                          <a:spcPts val="400"/>
                        </a:spcBef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Bibliography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1240"/>
                        </a:lnSpc>
                        <a:spcBef>
                          <a:spcPts val="40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41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38042" y="5146674"/>
            <a:ext cx="15582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0009"/>
                </a:solidFill>
                <a:latin typeface="Times New Roman"/>
                <a:cs typeface="Times New Roman"/>
              </a:rPr>
              <a:t>LIST</a:t>
            </a:r>
            <a:r>
              <a:rPr dirty="0" sz="1400" spc="-3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0009"/>
                </a:solidFill>
                <a:latin typeface="Times New Roman"/>
                <a:cs typeface="Times New Roman"/>
              </a:rPr>
              <a:t>OF</a:t>
            </a:r>
            <a:r>
              <a:rPr dirty="0" sz="1400" spc="-25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000009"/>
                </a:solidFill>
                <a:latin typeface="Times New Roman"/>
                <a:cs typeface="Times New Roman"/>
              </a:rPr>
              <a:t>FIGURES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32484" y="5763159"/>
          <a:ext cx="5373370" cy="1805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290"/>
                <a:gridCol w="2957195"/>
                <a:gridCol w="1492250"/>
              </a:tblGrid>
              <a:tr h="215556">
                <a:tc>
                  <a:txBody>
                    <a:bodyPr/>
                    <a:lstStyle/>
                    <a:p>
                      <a:pPr algn="r" marR="21653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Label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882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5081">
                <a:tc>
                  <a:txBody>
                    <a:bodyPr/>
                    <a:lstStyle/>
                    <a:p>
                      <a:pPr algn="r" marR="2597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Diagram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 marL="7588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</a:tr>
              <a:tr h="274320">
                <a:tc>
                  <a:txBody>
                    <a:bodyPr/>
                    <a:lstStyle/>
                    <a:p>
                      <a:pPr algn="r" marR="2597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Context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Diagram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 marL="7588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</a:tr>
              <a:tr h="275082">
                <a:tc>
                  <a:txBody>
                    <a:bodyPr/>
                    <a:lstStyle/>
                    <a:p>
                      <a:pPr algn="r" marR="2597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Diagram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 marL="7588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</a:tr>
              <a:tr h="275082">
                <a:tc>
                  <a:txBody>
                    <a:bodyPr/>
                    <a:lstStyle/>
                    <a:p>
                      <a:pPr algn="r" marR="2597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4.1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Diagram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 marL="7588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</a:tr>
              <a:tr h="275081">
                <a:tc>
                  <a:txBody>
                    <a:bodyPr/>
                    <a:lstStyle/>
                    <a:p>
                      <a:pPr algn="r" marR="2597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4.1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Sequence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Diagram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 marL="7588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</a:tr>
              <a:tr h="215556">
                <a:tc>
                  <a:txBody>
                    <a:bodyPr/>
                    <a:lstStyle/>
                    <a:p>
                      <a:pPr algn="r" marR="259715">
                        <a:lnSpc>
                          <a:spcPts val="124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5.1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1240"/>
                        </a:lnSpc>
                        <a:spcBef>
                          <a:spcPts val="35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Diagram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 marL="758825">
                        <a:lnSpc>
                          <a:spcPts val="124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145663" y="8221217"/>
            <a:ext cx="14700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00009"/>
                </a:solidFill>
                <a:latin typeface="Times New Roman"/>
                <a:cs typeface="Times New Roman"/>
              </a:rPr>
              <a:t>LIST</a:t>
            </a:r>
            <a:r>
              <a:rPr dirty="0" sz="1400" spc="-3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0009"/>
                </a:solidFill>
                <a:latin typeface="Times New Roman"/>
                <a:cs typeface="Times New Roman"/>
              </a:rPr>
              <a:t>OF</a:t>
            </a:r>
            <a:r>
              <a:rPr dirty="0" sz="1400" spc="-20" b="1">
                <a:solidFill>
                  <a:srgbClr val="000009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000009"/>
                </a:solidFill>
                <a:latin typeface="Times New Roman"/>
                <a:cs typeface="Times New Roman"/>
              </a:rPr>
              <a:t>TABLES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15364" y="8720100"/>
          <a:ext cx="5187315" cy="705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/>
                <a:gridCol w="2874645"/>
                <a:gridCol w="1501775"/>
              </a:tblGrid>
              <a:tr h="214794">
                <a:tc>
                  <a:txBody>
                    <a:bodyPr/>
                    <a:lstStyle/>
                    <a:p>
                      <a:pPr algn="ctr" marR="21590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746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Label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8985">
                        <a:lnSpc>
                          <a:spcPts val="120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5082">
                <a:tc>
                  <a:txBody>
                    <a:bodyPr/>
                    <a:lstStyle/>
                    <a:p>
                      <a:pPr algn="ctr" marR="254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Survey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 marL="7683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</a:tr>
              <a:tr h="215556">
                <a:tc>
                  <a:txBody>
                    <a:bodyPr/>
                    <a:lstStyle/>
                    <a:p>
                      <a:pPr algn="ctr" marR="25400">
                        <a:lnSpc>
                          <a:spcPts val="124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24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Cases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algn="ctr" marL="768350">
                        <a:lnSpc>
                          <a:spcPts val="124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07160" y="10367264"/>
            <a:ext cx="156908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5" b="1">
                <a:latin typeface="Calibri"/>
                <a:cs typeface="Calibri"/>
              </a:rPr>
              <a:t>Department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of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MCA,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RVCE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87997" y="10367264"/>
            <a:ext cx="205104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 sz="1100">
                <a:latin typeface="Calibri"/>
                <a:cs typeface="Calibri"/>
              </a:rPr>
              <a:t>vii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8858" y="784351"/>
            <a:ext cx="21228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1: Introduction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036" y="1630425"/>
            <a:ext cx="5608320" cy="470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1.1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Project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Description: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60960" marR="5080">
              <a:lnSpc>
                <a:spcPct val="143700"/>
              </a:lnSpc>
            </a:pPr>
            <a:r>
              <a:rPr dirty="0" sz="1200" spc="-5">
                <a:latin typeface="Times New Roman"/>
                <a:cs typeface="Times New Roman"/>
              </a:rPr>
              <a:t>Speech </a:t>
            </a:r>
            <a:r>
              <a:rPr dirty="0" sz="1200">
                <a:latin typeface="Times New Roman"/>
                <a:cs typeface="Times New Roman"/>
              </a:rPr>
              <a:t>Emotion </a:t>
            </a:r>
            <a:r>
              <a:rPr dirty="0" sz="1200" spc="-5">
                <a:latin typeface="Times New Roman"/>
                <a:cs typeface="Times New Roman"/>
              </a:rPr>
              <a:t>Recognition, abbreviated as </a:t>
            </a:r>
            <a:r>
              <a:rPr dirty="0" sz="1200">
                <a:latin typeface="Times New Roman"/>
                <a:cs typeface="Times New Roman"/>
              </a:rPr>
              <a:t>SER,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attempting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recognize </a:t>
            </a:r>
            <a:r>
              <a:rPr dirty="0" sz="1200">
                <a:latin typeface="Times New Roman"/>
                <a:cs typeface="Times New Roman"/>
              </a:rPr>
              <a:t> human </a:t>
            </a:r>
            <a:r>
              <a:rPr dirty="0" sz="1200" spc="-5">
                <a:latin typeface="Times New Roman"/>
                <a:cs typeface="Times New Roman"/>
              </a:rPr>
              <a:t>emotion and affective states from speech.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is capitalizing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the fact </a:t>
            </a:r>
            <a:r>
              <a:rPr dirty="0" sz="1200">
                <a:latin typeface="Times New Roman"/>
                <a:cs typeface="Times New Roman"/>
              </a:rPr>
              <a:t>that voice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often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reflects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underlying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tone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pitch.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phenomenon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animals </a:t>
            </a:r>
            <a:r>
              <a:rPr dirty="0" sz="1200">
                <a:latin typeface="Times New Roman"/>
                <a:cs typeface="Times New Roman"/>
              </a:rPr>
              <a:t>like dogs </a:t>
            </a:r>
            <a:r>
              <a:rPr dirty="0" sz="1200" spc="-1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horses employ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understand </a:t>
            </a:r>
            <a:r>
              <a:rPr dirty="0" sz="1200">
                <a:latin typeface="Times New Roman"/>
                <a:cs typeface="Times New Roman"/>
              </a:rPr>
              <a:t>human </a:t>
            </a:r>
            <a:r>
              <a:rPr dirty="0" sz="1200" spc="-5">
                <a:latin typeface="Times New Roman"/>
                <a:cs typeface="Times New Roman"/>
              </a:rPr>
              <a:t>emotion. </a:t>
            </a:r>
            <a:r>
              <a:rPr dirty="0" sz="1200" spc="-10">
                <a:latin typeface="Times New Roman"/>
                <a:cs typeface="Times New Roman"/>
              </a:rPr>
              <a:t>SER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 tough </a:t>
            </a:r>
            <a:r>
              <a:rPr dirty="0" sz="1200" spc="-5">
                <a:latin typeface="Times New Roman"/>
                <a:cs typeface="Times New Roman"/>
              </a:rPr>
              <a:t>because emotions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subjective and </a:t>
            </a:r>
            <a:r>
              <a:rPr dirty="0" sz="1200">
                <a:latin typeface="Times New Roman"/>
                <a:cs typeface="Times New Roman"/>
              </a:rPr>
              <a:t>annotating </a:t>
            </a:r>
            <a:r>
              <a:rPr dirty="0" sz="1200" spc="-5">
                <a:latin typeface="Times New Roman"/>
                <a:cs typeface="Times New Roman"/>
              </a:rPr>
              <a:t>audio is challenging.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machine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</a:t>
            </a:r>
            <a:r>
              <a:rPr dirty="0" sz="1200">
                <a:latin typeface="Times New Roman"/>
                <a:cs typeface="Times New Roman"/>
              </a:rPr>
              <a:t> 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human </a:t>
            </a:r>
            <a:r>
              <a:rPr dirty="0" sz="1200" spc="-5">
                <a:latin typeface="Times New Roman"/>
                <a:cs typeface="Times New Roman"/>
              </a:rPr>
              <a:t>being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challenging</a:t>
            </a:r>
            <a:r>
              <a:rPr dirty="0" sz="1200">
                <a:latin typeface="Times New Roman"/>
                <a:cs typeface="Times New Roman"/>
              </a:rPr>
              <a:t> task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machine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able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 </a:t>
            </a:r>
            <a:r>
              <a:rPr dirty="0" sz="1200" spc="-5">
                <a:latin typeface="Times New Roman"/>
                <a:cs typeface="Times New Roman"/>
              </a:rPr>
              <a:t>and react </a:t>
            </a:r>
            <a:r>
              <a:rPr dirty="0" sz="1200">
                <a:latin typeface="Times New Roman"/>
                <a:cs typeface="Times New Roman"/>
              </a:rPr>
              <a:t>to human </a:t>
            </a:r>
            <a:r>
              <a:rPr dirty="0" sz="1200" spc="-5">
                <a:latin typeface="Times New Roman"/>
                <a:cs typeface="Times New Roman"/>
              </a:rPr>
              <a:t>non-verbal communication such as emotions which makes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human </a:t>
            </a:r>
            <a:r>
              <a:rPr dirty="0" sz="1200" spc="-5">
                <a:latin typeface="Times New Roman"/>
                <a:cs typeface="Times New Roman"/>
              </a:rPr>
              <a:t>computer interaction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become</a:t>
            </a:r>
            <a:r>
              <a:rPr dirty="0" sz="1200">
                <a:latin typeface="Times New Roman"/>
                <a:cs typeface="Times New Roman"/>
              </a:rPr>
              <a:t> more </a:t>
            </a:r>
            <a:r>
              <a:rPr dirty="0" sz="1200" spc="-5">
                <a:latin typeface="Times New Roman"/>
                <a:cs typeface="Times New Roman"/>
              </a:rPr>
              <a:t>natural.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present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 recognition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speech is an essential </a:t>
            </a:r>
            <a:r>
              <a:rPr dirty="0" sz="1200">
                <a:latin typeface="Times New Roman"/>
                <a:cs typeface="Times New Roman"/>
              </a:rPr>
              <a:t>task </a:t>
            </a:r>
            <a:r>
              <a:rPr dirty="0" sz="1200" spc="-5">
                <a:latin typeface="Times New Roman"/>
                <a:cs typeface="Times New Roman"/>
              </a:rPr>
              <a:t>which paid close attention. Speech </a:t>
            </a:r>
            <a:r>
              <a:rPr dirty="0" sz="1200">
                <a:latin typeface="Times New Roman"/>
                <a:cs typeface="Times New Roman"/>
              </a:rPr>
              <a:t> signal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rich source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information and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an attractive and efficient </a:t>
            </a:r>
            <a:r>
              <a:rPr dirty="0" sz="1200">
                <a:latin typeface="Times New Roman"/>
                <a:cs typeface="Times New Roman"/>
              </a:rPr>
              <a:t>medium due to </a:t>
            </a:r>
            <a:r>
              <a:rPr dirty="0" sz="1200" spc="-5">
                <a:latin typeface="Times New Roman"/>
                <a:cs typeface="Times New Roman"/>
              </a:rPr>
              <a:t>its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numerous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expressing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</a:t>
            </a:r>
            <a:r>
              <a:rPr dirty="0" sz="1200">
                <a:latin typeface="Times New Roman"/>
                <a:cs typeface="Times New Roman"/>
              </a:rPr>
              <a:t> &amp;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extracting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emotions</a:t>
            </a:r>
            <a:r>
              <a:rPr dirty="0" sz="1200">
                <a:latin typeface="Times New Roman"/>
                <a:cs typeface="Times New Roman"/>
              </a:rPr>
              <a:t> through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possible.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most of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paper emotions is recognized </a:t>
            </a:r>
            <a:r>
              <a:rPr dirty="0" sz="1200">
                <a:latin typeface="Times New Roman"/>
                <a:cs typeface="Times New Roman"/>
              </a:rPr>
              <a:t>through </a:t>
            </a:r>
            <a:r>
              <a:rPr dirty="0" sz="1200" spc="5">
                <a:latin typeface="Times New Roman"/>
                <a:cs typeface="Times New Roman"/>
              </a:rPr>
              <a:t>speech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spectral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 such as Mel frequency </a:t>
            </a:r>
            <a:r>
              <a:rPr dirty="0" sz="1200">
                <a:latin typeface="Times New Roman"/>
                <a:cs typeface="Times New Roman"/>
              </a:rPr>
              <a:t>spectrum co-efficient prosodic </a:t>
            </a:r>
            <a:r>
              <a:rPr dirty="0" sz="1200" spc="-5">
                <a:latin typeface="Times New Roman"/>
                <a:cs typeface="Times New Roman"/>
              </a:rPr>
              <a:t>features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pitch </a:t>
            </a:r>
            <a:r>
              <a:rPr dirty="0" sz="1200">
                <a:latin typeface="Times New Roman"/>
                <a:cs typeface="Times New Roman"/>
              </a:rPr>
              <a:t>, energy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were utilized </a:t>
            </a:r>
            <a:r>
              <a:rPr dirty="0" sz="1200">
                <a:latin typeface="Times New Roman"/>
                <a:cs typeface="Times New Roman"/>
              </a:rPr>
              <a:t>&amp; study </a:t>
            </a:r>
            <a:r>
              <a:rPr dirty="0" sz="1200" spc="-5">
                <a:latin typeface="Times New Roman"/>
                <a:cs typeface="Times New Roman"/>
              </a:rPr>
              <a:t>is carried </a:t>
            </a:r>
            <a:r>
              <a:rPr dirty="0" sz="1200">
                <a:latin typeface="Times New Roman"/>
                <a:cs typeface="Times New Roman"/>
              </a:rPr>
              <a:t>out using </a:t>
            </a:r>
            <a:r>
              <a:rPr dirty="0" sz="1200" spc="-5">
                <a:latin typeface="Times New Roman"/>
                <a:cs typeface="Times New Roman"/>
              </a:rPr>
              <a:t>MLP classifiers which is </a:t>
            </a:r>
            <a:r>
              <a:rPr dirty="0" sz="1200">
                <a:latin typeface="Times New Roman"/>
                <a:cs typeface="Times New Roman"/>
              </a:rPr>
              <a:t>used for </a:t>
            </a:r>
            <a:r>
              <a:rPr dirty="0" sz="1200" spc="-5">
                <a:latin typeface="Times New Roman"/>
                <a:cs typeface="Times New Roman"/>
              </a:rPr>
              <a:t>detection 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six basic emotional states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speaker’s </a:t>
            </a:r>
            <a:r>
              <a:rPr dirty="0" sz="1200">
                <a:latin typeface="Times New Roman"/>
                <a:cs typeface="Times New Roman"/>
              </a:rPr>
              <a:t>like anger </a:t>
            </a:r>
            <a:r>
              <a:rPr dirty="0" sz="1200" spc="-5">
                <a:latin typeface="Times New Roman"/>
                <a:cs typeface="Times New Roman"/>
              </a:rPr>
              <a:t>,happiness, sadness, fear, </a:t>
            </a:r>
            <a:r>
              <a:rPr dirty="0" sz="1200">
                <a:latin typeface="Times New Roman"/>
                <a:cs typeface="Times New Roman"/>
              </a:rPr>
              <a:t>disgust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neutral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RAVDESS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1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156463"/>
            <a:ext cx="3816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Times New Roman"/>
                <a:cs typeface="Times New Roman"/>
              </a:rPr>
              <a:t>SPEECH EMOTION RECOGNITION</a:t>
            </a:r>
            <a:r>
              <a:rPr dirty="0" sz="1100">
                <a:latin typeface="Times New Roman"/>
                <a:cs typeface="Times New Roman"/>
              </a:rPr>
              <a:t>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MLP </a:t>
            </a:r>
            <a:r>
              <a:rPr dirty="0" sz="1100" spc="-5">
                <a:latin typeface="Times New Roman"/>
                <a:cs typeface="Times New Roman"/>
              </a:rPr>
              <a:t>CLASSIFIER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041" y="156463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2021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9591" y="784351"/>
            <a:ext cx="26009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2: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Literature Review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1631949"/>
            <a:ext cx="17189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2.1: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Literature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Survey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5476" y="2865373"/>
          <a:ext cx="5749925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/>
                <a:gridCol w="1397634"/>
                <a:gridCol w="1182370"/>
                <a:gridCol w="2830195"/>
              </a:tblGrid>
              <a:tr h="488060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Paper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dirty="0" sz="11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Publication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Summary</a:t>
                      </a:r>
                      <a:r>
                        <a:rPr dirty="0" sz="11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Paper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897378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Deepak</a:t>
                      </a:r>
                      <a:r>
                        <a:rPr dirty="0" sz="11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Bharti,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119380">
                        <a:lnSpc>
                          <a:spcPct val="1436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A Hybrid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Emotion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Recognition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Speech</a:t>
                      </a: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Signals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Proceedings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107314">
                        <a:lnSpc>
                          <a:spcPct val="1436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International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dirty="0" sz="11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Electronics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200025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om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ion  (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2020)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111125">
                        <a:lnSpc>
                          <a:spcPct val="1437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IEEE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Xplore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Part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Number: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90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T; 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ISBN: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978-1-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7281-5461-9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 indent="-137795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feature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extraction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using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85725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Gammatone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Frequency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Cepstral</a:t>
                      </a:r>
                      <a:r>
                        <a:rPr dirty="0" sz="11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Co-efficient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(GFCC)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100965" indent="-137160">
                        <a:lnSpc>
                          <a:spcPct val="144500"/>
                        </a:lnSpc>
                        <a:spcBef>
                          <a:spcPts val="60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RAVDESS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data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97790" indent="-137160">
                        <a:lnSpc>
                          <a:spcPct val="1439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1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analyses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feature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extraction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performance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the recognition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rate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speech (Sad,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Happy, and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Angry)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2673476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Pavol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Harár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Radim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309880">
                        <a:lnSpc>
                          <a:spcPct val="1436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Burget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Malay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Kishore Dutta,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Speech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Emotion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Recognition with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Learning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2017</a:t>
                      </a:r>
                      <a:r>
                        <a:rPr dirty="0" sz="11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4th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marR="106680">
                        <a:lnSpc>
                          <a:spcPct val="14360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International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Signal</a:t>
                      </a:r>
                      <a:r>
                        <a:rPr dirty="0" sz="11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Processing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Integrated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(SPIN)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 indent="-149860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SER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predict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 emotional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235585">
                        <a:lnSpc>
                          <a:spcPct val="14360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a person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short voice recording split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11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millisecond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segments.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7804" marR="140335" indent="-149860">
                        <a:lnSpc>
                          <a:spcPct val="1436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218440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dirty="0" sz="11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context independent</a:t>
                      </a:r>
                      <a:r>
                        <a:rPr dirty="0" sz="11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which </a:t>
                      </a:r>
                      <a:r>
                        <a:rPr dirty="0" sz="11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means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all audio segments were 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classified independently.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93192" y="393191"/>
            <a:ext cx="6776084" cy="9907905"/>
          </a:xfrm>
          <a:custGeom>
            <a:avLst/>
            <a:gdLst/>
            <a:ahLst/>
            <a:cxnLst/>
            <a:rect l="l" t="t" r="r" b="b"/>
            <a:pathLst>
              <a:path w="6776084" h="9907905">
                <a:moveTo>
                  <a:pt x="6728206" y="9851149"/>
                </a:moveTo>
                <a:lnTo>
                  <a:pt x="6719062" y="9851149"/>
                </a:lnTo>
                <a:lnTo>
                  <a:pt x="56388" y="9851149"/>
                </a:lnTo>
                <a:lnTo>
                  <a:pt x="47244" y="9851149"/>
                </a:lnTo>
                <a:lnTo>
                  <a:pt x="47244" y="9860280"/>
                </a:lnTo>
                <a:lnTo>
                  <a:pt x="56388" y="9860280"/>
                </a:lnTo>
                <a:lnTo>
                  <a:pt x="6719062" y="9860280"/>
                </a:lnTo>
                <a:lnTo>
                  <a:pt x="6728206" y="9860280"/>
                </a:lnTo>
                <a:lnTo>
                  <a:pt x="6728206" y="9851149"/>
                </a:lnTo>
                <a:close/>
              </a:path>
              <a:path w="6776084" h="9907905">
                <a:moveTo>
                  <a:pt x="6728206" y="47244"/>
                </a:moveTo>
                <a:lnTo>
                  <a:pt x="6719062" y="47244"/>
                </a:lnTo>
                <a:lnTo>
                  <a:pt x="56388" y="47244"/>
                </a:lnTo>
                <a:lnTo>
                  <a:pt x="47244" y="47244"/>
                </a:lnTo>
                <a:lnTo>
                  <a:pt x="47244" y="56388"/>
                </a:lnTo>
                <a:lnTo>
                  <a:pt x="47244" y="9851136"/>
                </a:lnTo>
                <a:lnTo>
                  <a:pt x="56388" y="9851136"/>
                </a:lnTo>
                <a:lnTo>
                  <a:pt x="56388" y="56388"/>
                </a:lnTo>
                <a:lnTo>
                  <a:pt x="6719062" y="56388"/>
                </a:lnTo>
                <a:lnTo>
                  <a:pt x="6719062" y="9851136"/>
                </a:lnTo>
                <a:lnTo>
                  <a:pt x="6728206" y="9851136"/>
                </a:lnTo>
                <a:lnTo>
                  <a:pt x="6728206" y="56388"/>
                </a:lnTo>
                <a:lnTo>
                  <a:pt x="6728206" y="47244"/>
                </a:lnTo>
                <a:close/>
              </a:path>
              <a:path w="6776084" h="9907905">
                <a:moveTo>
                  <a:pt x="6775755" y="0"/>
                </a:moveTo>
                <a:lnTo>
                  <a:pt x="6737350" y="0"/>
                </a:lnTo>
                <a:lnTo>
                  <a:pt x="6737350" y="38100"/>
                </a:lnTo>
                <a:lnTo>
                  <a:pt x="6737350" y="56388"/>
                </a:lnTo>
                <a:lnTo>
                  <a:pt x="6737350" y="9851136"/>
                </a:lnTo>
                <a:lnTo>
                  <a:pt x="6737350" y="9869424"/>
                </a:lnTo>
                <a:lnTo>
                  <a:pt x="6719062" y="9869424"/>
                </a:lnTo>
                <a:lnTo>
                  <a:pt x="56388" y="9869424"/>
                </a:lnTo>
                <a:lnTo>
                  <a:pt x="38100" y="9869424"/>
                </a:lnTo>
                <a:lnTo>
                  <a:pt x="38100" y="9851136"/>
                </a:lnTo>
                <a:lnTo>
                  <a:pt x="38100" y="56388"/>
                </a:lnTo>
                <a:lnTo>
                  <a:pt x="38100" y="38100"/>
                </a:lnTo>
                <a:lnTo>
                  <a:pt x="56388" y="38100"/>
                </a:lnTo>
                <a:lnTo>
                  <a:pt x="6719062" y="38100"/>
                </a:lnTo>
                <a:lnTo>
                  <a:pt x="6737350" y="38100"/>
                </a:lnTo>
                <a:lnTo>
                  <a:pt x="6737350" y="0"/>
                </a:lnTo>
                <a:lnTo>
                  <a:pt x="6719062" y="0"/>
                </a:lnTo>
                <a:lnTo>
                  <a:pt x="56388" y="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56388"/>
                </a:lnTo>
                <a:lnTo>
                  <a:pt x="0" y="9851136"/>
                </a:lnTo>
                <a:lnTo>
                  <a:pt x="0" y="9869424"/>
                </a:lnTo>
                <a:lnTo>
                  <a:pt x="0" y="9907524"/>
                </a:lnTo>
                <a:lnTo>
                  <a:pt x="38100" y="9907524"/>
                </a:lnTo>
                <a:lnTo>
                  <a:pt x="56388" y="9907524"/>
                </a:lnTo>
                <a:lnTo>
                  <a:pt x="6719062" y="9907524"/>
                </a:lnTo>
                <a:lnTo>
                  <a:pt x="6737350" y="9907524"/>
                </a:lnTo>
                <a:lnTo>
                  <a:pt x="6775755" y="9907524"/>
                </a:lnTo>
                <a:lnTo>
                  <a:pt x="6775755" y="9869424"/>
                </a:lnTo>
                <a:lnTo>
                  <a:pt x="6775755" y="9851136"/>
                </a:lnTo>
                <a:lnTo>
                  <a:pt x="6775755" y="56388"/>
                </a:lnTo>
                <a:lnTo>
                  <a:pt x="6775755" y="38100"/>
                </a:lnTo>
                <a:lnTo>
                  <a:pt x="6775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/>
              <a:t>Department</a:t>
            </a:r>
            <a:r>
              <a:rPr dirty="0" spc="-1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MCA,</a:t>
            </a:r>
            <a:r>
              <a:rPr dirty="0" spc="-30"/>
              <a:t> </a:t>
            </a:r>
            <a:r>
              <a:rPr dirty="0"/>
              <a:t>RVCE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30"/>
              <a:t> </a:t>
            </a:r>
            <a:r>
              <a:rPr dirty="0" b="1">
                <a:latin typeface="Calibri"/>
                <a:cs typeface="Calibri"/>
              </a:rPr>
              <a:t>2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 b="1">
                <a:latin typeface="Calibri"/>
                <a:cs typeface="Calibri"/>
              </a:rPr>
              <a:t>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2021-08-08T14:03:20Z</dcterms:created>
  <dcterms:modified xsi:type="dcterms:W3CDTF">2021-08-08T14:03:20Z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2021-08-08T00:00:00Z</vt:filetime>
  </property>
</Properties>
</file>