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61" r:id="rId3"/>
    <p:sldId id="257" r:id="rId4"/>
    <p:sldId id="259" r:id="rId5"/>
    <p:sldId id="258" r:id="rId6"/>
    <p:sldId id="260" r:id="rId7"/>
    <p:sldId id="262" r:id="rId8"/>
    <p:sldId id="263"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107C5-7D99-4DB8-A014-2AA8763080AD}" v="1" dt="2022-04-12T05:50:49.208"/>
    <p1510:client id="{529F923B-CFB8-4CB3-B604-7B5D1FCFB182}" v="95" dt="2022-04-12T05:59:44.344"/>
    <p1510:client id="{7AD99C17-1B2C-49C1-9CD4-954508DB02AC}" v="700" dt="2022-04-12T05:50:04.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2281067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562548168"/>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5071" y="1818136"/>
            <a:ext cx="4678864" cy="2394573"/>
          </a:xfrm>
        </p:spPr>
        <p:txBody>
          <a:bodyPr>
            <a:normAutofit/>
          </a:bodyPr>
          <a:lstStyle/>
          <a:p>
            <a:r>
              <a:rPr lang="en-US" sz="6000">
                <a:ea typeface="+mj-lt"/>
                <a:cs typeface="+mj-lt"/>
              </a:rPr>
              <a:t>FACE MASK </a:t>
            </a:r>
            <a:r>
              <a:rPr lang="en-US" sz="6000" b="1">
                <a:ea typeface="+mj-lt"/>
                <a:cs typeface="+mj-lt"/>
              </a:rPr>
              <a:t>DETECTION</a:t>
            </a:r>
            <a:r>
              <a:rPr lang="en-US" sz="6000">
                <a:ea typeface="+mj-lt"/>
                <a:cs typeface="+mj-lt"/>
              </a:rPr>
              <a:t>           USING DL</a:t>
            </a:r>
            <a:endParaRPr lang="en-US" sz="6000"/>
          </a:p>
        </p:txBody>
      </p:sp>
      <p:sp>
        <p:nvSpPr>
          <p:cNvPr id="1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C231EBD-18D8-51C4-E750-EA3B113B89DC}"/>
              </a:ext>
            </a:extLst>
          </p:cNvPr>
          <p:cNvPicPr>
            <a:picLocks noChangeAspect="1"/>
          </p:cNvPicPr>
          <p:nvPr/>
        </p:nvPicPr>
        <p:blipFill>
          <a:blip r:embed="rId2"/>
          <a:stretch>
            <a:fillRect/>
          </a:stretch>
        </p:blipFill>
        <p:spPr>
          <a:xfrm>
            <a:off x="4796051" y="640080"/>
            <a:ext cx="6931106" cy="5550408"/>
          </a:xfrm>
          <a:prstGeom prst="rect">
            <a:avLst/>
          </a:prstGeom>
        </p:spPr>
      </p:pic>
      <p:sp>
        <p:nvSpPr>
          <p:cNvPr id="5" name="TextBox 4">
            <a:extLst>
              <a:ext uri="{FF2B5EF4-FFF2-40B4-BE49-F238E27FC236}">
                <a16:creationId xmlns:a16="http://schemas.microsoft.com/office/drawing/2014/main" id="{2247D3E9-7F30-1B55-4B10-FF7385B1B67A}"/>
              </a:ext>
            </a:extLst>
          </p:cNvPr>
          <p:cNvSpPr txBox="1"/>
          <p:nvPr/>
        </p:nvSpPr>
        <p:spPr>
          <a:xfrm>
            <a:off x="468703" y="4724400"/>
            <a:ext cx="4784784"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latin typeface="The Serif Hand Black"/>
              </a:rPr>
              <a:t>TEAM MEMBERS:</a:t>
            </a:r>
          </a:p>
          <a:p>
            <a:r>
              <a:rPr lang="en-GB" sz="2600">
                <a:latin typeface="The Serif Hand Black"/>
              </a:rPr>
              <a:t>                 CHAITANYA(992)</a:t>
            </a:r>
          </a:p>
          <a:p>
            <a:r>
              <a:rPr lang="en-GB" sz="2600">
                <a:latin typeface="The Serif Hand Black"/>
              </a:rPr>
              <a:t>                 PRANEETH(983)</a:t>
            </a:r>
          </a:p>
          <a:p>
            <a:r>
              <a:rPr lang="en-GB" sz="2600">
                <a:latin typeface="The Serif Hand Black"/>
              </a:rPr>
              <a:t>                 VISHNU(995)</a:t>
            </a:r>
          </a:p>
          <a:p>
            <a:r>
              <a:rPr lang="en-GB" sz="2600">
                <a:latin typeface="The Serif Hand Black"/>
              </a:rPr>
              <a:t>                 HARSHA(988)</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1"/>
          </a:solidFill>
          <a:ln w="57150">
            <a:solidFill>
              <a:schemeClr val="accent1"/>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58D94-F7F7-9CD3-0066-1BA018B69D89}"/>
              </a:ext>
            </a:extLst>
          </p:cNvPr>
          <p:cNvSpPr>
            <a:spLocks noGrp="1"/>
          </p:cNvSpPr>
          <p:nvPr>
            <p:ph type="ctrTitle"/>
          </p:nvPr>
        </p:nvSpPr>
        <p:spPr>
          <a:xfrm>
            <a:off x="2066544" y="1911096"/>
            <a:ext cx="8055864" cy="2076651"/>
          </a:xfrm>
        </p:spPr>
        <p:txBody>
          <a:bodyPr anchor="b">
            <a:normAutofit/>
          </a:bodyPr>
          <a:lstStyle/>
          <a:p>
            <a:pPr algn="ctr"/>
            <a:r>
              <a:rPr lang="en-GB" sz="8000">
                <a:solidFill>
                  <a:srgbClr val="FFFFFF"/>
                </a:solidFill>
              </a:rPr>
              <a:t>PROBLEM STATEMENT:</a:t>
            </a:r>
          </a:p>
        </p:txBody>
      </p:sp>
      <p:sp>
        <p:nvSpPr>
          <p:cNvPr id="3" name="Subtitle 2">
            <a:extLst>
              <a:ext uri="{FF2B5EF4-FFF2-40B4-BE49-F238E27FC236}">
                <a16:creationId xmlns:a16="http://schemas.microsoft.com/office/drawing/2014/main" id="{C65B2435-CB4C-3BB4-C608-F84869D14A16}"/>
              </a:ext>
            </a:extLst>
          </p:cNvPr>
          <p:cNvSpPr>
            <a:spLocks noGrp="1"/>
          </p:cNvSpPr>
          <p:nvPr>
            <p:ph type="subTitle" idx="1"/>
          </p:nvPr>
        </p:nvSpPr>
        <p:spPr>
          <a:xfrm>
            <a:off x="2681494" y="4339130"/>
            <a:ext cx="7127890" cy="1392763"/>
          </a:xfrm>
        </p:spPr>
        <p:txBody>
          <a:bodyPr vert="horz" lIns="91440" tIns="45720" rIns="91440" bIns="45720" rtlCol="0" anchor="t">
            <a:noAutofit/>
          </a:bodyPr>
          <a:lstStyle/>
          <a:p>
            <a:pPr algn="just">
              <a:lnSpc>
                <a:spcPct val="100000"/>
              </a:lnSpc>
            </a:pPr>
            <a:r>
              <a:rPr lang="en-GB" sz="2000">
                <a:solidFill>
                  <a:srgbClr val="FFFFFF"/>
                </a:solidFill>
                <a:latin typeface="Calibri Light"/>
                <a:ea typeface="+mn-lt"/>
                <a:cs typeface="+mn-lt"/>
              </a:rPr>
              <a:t>The main objective of the face detection model is to detect the face of individuals and conclude whether they are wearing masks or not at that particular moment when they are captured in the image. </a:t>
            </a:r>
            <a:endParaRPr lang="en-US" sz="2000">
              <a:solidFill>
                <a:srgbClr val="FFFFFF"/>
              </a:solidFill>
            </a:endParaRPr>
          </a:p>
        </p:txBody>
      </p:sp>
      <p:sp>
        <p:nvSpPr>
          <p:cNvPr id="20"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48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F3B7C-2875-5351-E771-721FD70C2717}"/>
              </a:ext>
            </a:extLst>
          </p:cNvPr>
          <p:cNvSpPr>
            <a:spLocks noGrp="1"/>
          </p:cNvSpPr>
          <p:nvPr>
            <p:ph type="ctrTitle"/>
          </p:nvPr>
        </p:nvSpPr>
        <p:spPr>
          <a:xfrm>
            <a:off x="336958" y="639193"/>
            <a:ext cx="4319432" cy="3573516"/>
          </a:xfrm>
        </p:spPr>
        <p:txBody>
          <a:bodyPr>
            <a:normAutofit/>
          </a:bodyPr>
          <a:lstStyle/>
          <a:p>
            <a:r>
              <a:rPr lang="en-GB" sz="5800" b="1"/>
              <a:t>Two-phase's OF  face mask detection</a:t>
            </a:r>
            <a:endParaRPr lang="en-US" sz="5800"/>
          </a:p>
          <a:p>
            <a:endParaRPr lang="en-GB" sz="58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77E58725-E40B-B2C7-8C42-CFB36FA2943B}"/>
              </a:ext>
            </a:extLst>
          </p:cNvPr>
          <p:cNvPicPr>
            <a:picLocks noChangeAspect="1"/>
          </p:cNvPicPr>
          <p:nvPr/>
        </p:nvPicPr>
        <p:blipFill>
          <a:blip r:embed="rId2"/>
          <a:stretch>
            <a:fillRect/>
          </a:stretch>
        </p:blipFill>
        <p:spPr>
          <a:xfrm>
            <a:off x="5076815" y="640080"/>
            <a:ext cx="6470218" cy="5550408"/>
          </a:xfrm>
          <a:prstGeom prst="rect">
            <a:avLst/>
          </a:prstGeom>
        </p:spPr>
      </p:pic>
    </p:spTree>
    <p:extLst>
      <p:ext uri="{BB962C8B-B14F-4D97-AF65-F5344CB8AC3E}">
        <p14:creationId xmlns:p14="http://schemas.microsoft.com/office/powerpoint/2010/main" val="222391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A0537B-060F-0A19-D433-76BF562D45E0}"/>
              </a:ext>
            </a:extLst>
          </p:cNvPr>
          <p:cNvSpPr txBox="1"/>
          <p:nvPr/>
        </p:nvSpPr>
        <p:spPr>
          <a:xfrm>
            <a:off x="756249" y="943154"/>
            <a:ext cx="10679501" cy="47191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0000"/>
              </a:lnSpc>
              <a:spcBef>
                <a:spcPts val="1000"/>
              </a:spcBef>
            </a:pPr>
            <a:r>
              <a:rPr lang="en-GB" sz="2800">
                <a:latin typeface="Calibri Light"/>
                <a:cs typeface="Calibri Light"/>
              </a:rPr>
              <a:t>In order to train a custom face mask detector, we need to break our project into two distinct phases, each with its own respective sub-steps</a:t>
            </a:r>
            <a:endParaRPr lang="en-US" sz="2800">
              <a:latin typeface="Calibri Light"/>
              <a:ea typeface="+mn-lt"/>
              <a:cs typeface="+mn-lt"/>
            </a:endParaRPr>
          </a:p>
          <a:p>
            <a:pPr>
              <a:lnSpc>
                <a:spcPct val="110000"/>
              </a:lnSpc>
              <a:spcBef>
                <a:spcPts val="1000"/>
              </a:spcBef>
            </a:pPr>
            <a:endParaRPr lang="en-GB" sz="2800">
              <a:latin typeface="Calibri Light"/>
              <a:ea typeface="+mn-lt"/>
              <a:cs typeface="+mn-lt"/>
            </a:endParaRPr>
          </a:p>
          <a:p>
            <a:pPr marL="457200" indent="-457200">
              <a:lnSpc>
                <a:spcPct val="110000"/>
              </a:lnSpc>
              <a:spcBef>
                <a:spcPts val="1000"/>
              </a:spcBef>
              <a:buFont typeface="Wingdings,Sans-Serif"/>
              <a:buChar char="Ø"/>
            </a:pPr>
            <a:r>
              <a:rPr lang="en-GB" sz="2800" b="1">
                <a:latin typeface="Calibri Light"/>
                <a:cs typeface="Calibri Light"/>
              </a:rPr>
              <a:t>Training:</a:t>
            </a:r>
            <a:r>
              <a:rPr lang="en-GB" sz="2800">
                <a:latin typeface="Calibri Light"/>
                <a:cs typeface="Calibri Light"/>
              </a:rPr>
              <a:t> Here we’ll focus on loading our face mask detection dataset from disk, training a model (using  </a:t>
            </a:r>
            <a:r>
              <a:rPr lang="en-GB" sz="2800" err="1">
                <a:latin typeface="Calibri Light"/>
                <a:cs typeface="Calibri Light"/>
              </a:rPr>
              <a:t>Keras</a:t>
            </a:r>
            <a:r>
              <a:rPr lang="en-GB" sz="2800">
                <a:latin typeface="Calibri Light"/>
                <a:cs typeface="Calibri Light"/>
              </a:rPr>
              <a:t>/TensorFlow) on this dataset, and then serializing the face mask detector to disk.</a:t>
            </a:r>
            <a:endParaRPr lang="en-GB" sz="2800">
              <a:latin typeface="Calibri Light"/>
              <a:ea typeface="+mn-lt"/>
              <a:cs typeface="Calibri Light"/>
            </a:endParaRPr>
          </a:p>
          <a:p>
            <a:pPr marL="457200" indent="-457200">
              <a:lnSpc>
                <a:spcPct val="110000"/>
              </a:lnSpc>
              <a:spcBef>
                <a:spcPts val="1000"/>
              </a:spcBef>
              <a:buFont typeface="Wingdings,Sans-Serif"/>
              <a:buChar char="Ø"/>
            </a:pPr>
            <a:r>
              <a:rPr lang="en-GB" sz="2800" b="1">
                <a:latin typeface="Calibri Light"/>
                <a:ea typeface="+mn-lt"/>
                <a:cs typeface="+mn-lt"/>
              </a:rPr>
              <a:t>Deployment:</a:t>
            </a:r>
            <a:r>
              <a:rPr lang="en-GB" sz="2800">
                <a:latin typeface="Calibri Light"/>
                <a:ea typeface="+mn-lt"/>
                <a:cs typeface="+mn-lt"/>
              </a:rPr>
              <a:t> Once the face mask detector is trained, we can then move on to loading the mask detector, performing face detection, and then classifying each face as WITH_MASK OR WITHOUT_MASK.</a:t>
            </a:r>
            <a:endParaRPr lang="en-GB" sz="2400">
              <a:latin typeface="Calibri Light"/>
              <a:cs typeface="Calibri Light"/>
            </a:endParaRPr>
          </a:p>
        </p:txBody>
      </p:sp>
    </p:spTree>
    <p:extLst>
      <p:ext uri="{BB962C8B-B14F-4D97-AF65-F5344CB8AC3E}">
        <p14:creationId xmlns:p14="http://schemas.microsoft.com/office/powerpoint/2010/main" val="257499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50731-BFA9-1310-3663-CEF50EEC3F80}"/>
              </a:ext>
            </a:extLst>
          </p:cNvPr>
          <p:cNvSpPr>
            <a:spLocks noGrp="1"/>
          </p:cNvSpPr>
          <p:nvPr>
            <p:ph type="ctrTitle"/>
          </p:nvPr>
        </p:nvSpPr>
        <p:spPr>
          <a:xfrm>
            <a:off x="322581" y="639193"/>
            <a:ext cx="3888111" cy="3573516"/>
          </a:xfrm>
        </p:spPr>
        <p:txBody>
          <a:bodyPr>
            <a:normAutofit/>
          </a:bodyPr>
          <a:lstStyle/>
          <a:p>
            <a:pPr>
              <a:lnSpc>
                <a:spcPct val="90000"/>
              </a:lnSpc>
            </a:pPr>
            <a:r>
              <a:rPr lang="en-GB" sz="5800" b="1"/>
              <a:t>     face mask detection dataset</a:t>
            </a:r>
            <a:endParaRPr lang="en-US" sz="5800"/>
          </a:p>
          <a:p>
            <a:pPr>
              <a:lnSpc>
                <a:spcPct val="90000"/>
              </a:lnSpc>
            </a:pPr>
            <a:endParaRPr lang="en-GB" sz="58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F7FD52"/>
          </a:solidFill>
          <a:ln w="38100" cap="rnd">
            <a:solidFill>
              <a:srgbClr val="F7FD5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75B7A31-B10B-EC0E-18DE-B992DE23DABA}"/>
              </a:ext>
            </a:extLst>
          </p:cNvPr>
          <p:cNvPicPr>
            <a:picLocks noChangeAspect="1"/>
          </p:cNvPicPr>
          <p:nvPr/>
        </p:nvPicPr>
        <p:blipFill>
          <a:blip r:embed="rId2"/>
          <a:stretch>
            <a:fillRect/>
          </a:stretch>
        </p:blipFill>
        <p:spPr>
          <a:xfrm>
            <a:off x="4654296" y="486018"/>
            <a:ext cx="7214616" cy="5513474"/>
          </a:xfrm>
          <a:prstGeom prst="rect">
            <a:avLst/>
          </a:prstGeom>
        </p:spPr>
      </p:pic>
    </p:spTree>
    <p:extLst>
      <p:ext uri="{BB962C8B-B14F-4D97-AF65-F5344CB8AC3E}">
        <p14:creationId xmlns:p14="http://schemas.microsoft.com/office/powerpoint/2010/main" val="141366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7BA5A3-69A6-D04E-F81E-46D4FB8B0085}"/>
              </a:ext>
            </a:extLst>
          </p:cNvPr>
          <p:cNvSpPr>
            <a:spLocks noGrp="1"/>
          </p:cNvSpPr>
          <p:nvPr>
            <p:ph type="subTitle" idx="1"/>
          </p:nvPr>
        </p:nvSpPr>
        <p:spPr>
          <a:xfrm>
            <a:off x="611211" y="282084"/>
            <a:ext cx="10745637" cy="6329315"/>
          </a:xfrm>
        </p:spPr>
        <p:txBody>
          <a:bodyPr vert="horz" lIns="91440" tIns="45720" rIns="91440" bIns="45720" rtlCol="0" anchor="t">
            <a:noAutofit/>
          </a:bodyPr>
          <a:lstStyle/>
          <a:p>
            <a:pPr algn="just">
              <a:lnSpc>
                <a:spcPct val="150000"/>
              </a:lnSpc>
            </a:pPr>
            <a:r>
              <a:rPr lang="en-US" sz="2100" b="1">
                <a:latin typeface="Calibri Light"/>
                <a:ea typeface="+mn-lt"/>
                <a:cs typeface="+mn-lt"/>
              </a:rPr>
              <a:t>How the dataset was created</a:t>
            </a:r>
            <a:endParaRPr lang="en-US" sz="2100" b="1">
              <a:latin typeface="Calibri Light"/>
              <a:cs typeface="Calibri Light"/>
            </a:endParaRPr>
          </a:p>
          <a:p>
            <a:pPr marL="12700">
              <a:lnSpc>
                <a:spcPct val="150000"/>
              </a:lnSpc>
              <a:spcBef>
                <a:spcPts val="5"/>
              </a:spcBef>
            </a:pPr>
            <a:r>
              <a:rPr lang="en-US" sz="2100">
                <a:latin typeface="Calibri Light"/>
                <a:ea typeface="Verdana"/>
                <a:cs typeface="Calibri Light"/>
              </a:rPr>
              <a:t>Techniques used to create images:</a:t>
            </a:r>
            <a:endParaRPr lang="en-US" sz="2100">
              <a:latin typeface="Calibri Light"/>
              <a:ea typeface="+mn-lt"/>
              <a:cs typeface="Calibri Light"/>
            </a:endParaRPr>
          </a:p>
          <a:p>
            <a:pPr marL="469900" indent="-376555">
              <a:lnSpc>
                <a:spcPct val="150000"/>
              </a:lnSpc>
              <a:spcBef>
                <a:spcPts val="5"/>
              </a:spcBef>
              <a:buAutoNum type="arabicPeriod"/>
            </a:pPr>
            <a:r>
              <a:rPr lang="en-US" sz="2100">
                <a:latin typeface="Calibri Light"/>
                <a:ea typeface="Verdana"/>
                <a:cs typeface="Calibri Light"/>
              </a:rPr>
              <a:t>Taking normal images of faces</a:t>
            </a:r>
            <a:endParaRPr lang="en-US" sz="2100">
              <a:latin typeface="Calibri Light"/>
              <a:ea typeface="+mn-lt"/>
              <a:cs typeface="+mn-lt"/>
            </a:endParaRPr>
          </a:p>
          <a:p>
            <a:pPr marL="469900" indent="-376555">
              <a:lnSpc>
                <a:spcPct val="150000"/>
              </a:lnSpc>
              <a:spcBef>
                <a:spcPts val="5"/>
              </a:spcBef>
              <a:buAutoNum type="arabicPeriod"/>
            </a:pPr>
            <a:r>
              <a:rPr lang="en-US" sz="2100">
                <a:latin typeface="Calibri Light"/>
                <a:ea typeface="+mn-lt"/>
                <a:cs typeface="+mn-lt"/>
              </a:rPr>
              <a:t>Then creating a </a:t>
            </a:r>
            <a:r>
              <a:rPr lang="en-US" sz="2100" i="1">
                <a:latin typeface="Calibri Light"/>
                <a:ea typeface="+mn-lt"/>
                <a:cs typeface="+mn-lt"/>
              </a:rPr>
              <a:t>custom computer vision Python script</a:t>
            </a:r>
            <a:r>
              <a:rPr lang="en-US" sz="2100">
                <a:latin typeface="Calibri Light"/>
                <a:ea typeface="+mn-lt"/>
                <a:cs typeface="+mn-lt"/>
              </a:rPr>
              <a:t> to add face masks to them.</a:t>
            </a:r>
            <a:endParaRPr lang="en-US" sz="2100">
              <a:solidFill>
                <a:srgbClr val="1154CC"/>
              </a:solidFill>
              <a:latin typeface="Calibri Light"/>
              <a:ea typeface="Verdana"/>
              <a:cs typeface="Calibri Light"/>
            </a:endParaRPr>
          </a:p>
          <a:p>
            <a:pPr>
              <a:lnSpc>
                <a:spcPct val="150000"/>
              </a:lnSpc>
            </a:pPr>
            <a:r>
              <a:rPr lang="en-US" sz="2100">
                <a:latin typeface="Calibri Light"/>
                <a:ea typeface="+mn-lt"/>
                <a:cs typeface="+mn-lt"/>
              </a:rPr>
              <a:t>Facial landmarks allow us to automatically infer the location of facial structures, including:</a:t>
            </a:r>
            <a:endParaRPr lang="en-US" sz="2100">
              <a:solidFill>
                <a:srgbClr val="000000"/>
              </a:solidFill>
              <a:latin typeface="Calibri Light"/>
              <a:ea typeface="Verdana"/>
              <a:cs typeface="Calibri Light"/>
            </a:endParaRPr>
          </a:p>
          <a:p>
            <a:pPr>
              <a:lnSpc>
                <a:spcPct val="150000"/>
              </a:lnSpc>
            </a:pPr>
            <a:r>
              <a:rPr lang="en-US" sz="2100">
                <a:latin typeface="Calibri Light"/>
                <a:ea typeface="+mn-lt"/>
                <a:cs typeface="+mn-lt"/>
              </a:rPr>
              <a:t>Eyes, Eyebrows, Nose, Mouth, Jawline.</a:t>
            </a:r>
            <a:endParaRPr lang="en-US" sz="2100">
              <a:latin typeface="Calibri Light"/>
              <a:cs typeface="Calibri Light"/>
            </a:endParaRPr>
          </a:p>
          <a:p>
            <a:pPr marL="12700">
              <a:lnSpc>
                <a:spcPct val="150000"/>
              </a:lnSpc>
              <a:spcBef>
                <a:spcPts val="0"/>
              </a:spcBef>
            </a:pPr>
            <a:r>
              <a:rPr lang="en-US" sz="2100" b="1">
                <a:latin typeface="Calibri Light"/>
                <a:ea typeface="Verdana"/>
                <a:cs typeface="Calibri Light"/>
              </a:rPr>
              <a:t>Steps:</a:t>
            </a:r>
            <a:endParaRPr lang="en-US" sz="2100">
              <a:latin typeface="Calibri Light"/>
              <a:ea typeface="+mn-lt"/>
              <a:cs typeface="+mn-lt"/>
            </a:endParaRPr>
          </a:p>
          <a:p>
            <a:pPr marL="469900" indent="-376555">
              <a:lnSpc>
                <a:spcPct val="150000"/>
              </a:lnSpc>
              <a:spcBef>
                <a:spcPts val="570"/>
              </a:spcBef>
              <a:buAutoNum type="arabicPeriod"/>
            </a:pPr>
            <a:r>
              <a:rPr lang="en-US" sz="2100">
                <a:latin typeface="Calibri Light"/>
                <a:ea typeface="Verdana"/>
                <a:cs typeface="Calibri Light"/>
              </a:rPr>
              <a:t>Start with an image of person without mask</a:t>
            </a:r>
            <a:endParaRPr lang="en-US" sz="2100">
              <a:latin typeface="Calibri Light"/>
              <a:ea typeface="+mn-lt"/>
              <a:cs typeface="+mn-lt"/>
            </a:endParaRPr>
          </a:p>
          <a:p>
            <a:pPr marL="469900" indent="-376555">
              <a:lnSpc>
                <a:spcPct val="150000"/>
              </a:lnSpc>
              <a:spcBef>
                <a:spcPts val="0"/>
              </a:spcBef>
              <a:buAutoNum type="arabicPeriod"/>
            </a:pPr>
            <a:r>
              <a:rPr lang="en-US" sz="2100">
                <a:latin typeface="Calibri Light"/>
                <a:ea typeface="Verdana"/>
                <a:cs typeface="Calibri Light"/>
              </a:rPr>
              <a:t>Apply face detection to compute the bounding box location of face.</a:t>
            </a:r>
            <a:endParaRPr lang="en-US" sz="2100">
              <a:latin typeface="Calibri Light"/>
              <a:ea typeface="+mn-lt"/>
              <a:cs typeface="+mn-lt"/>
            </a:endParaRPr>
          </a:p>
          <a:p>
            <a:pPr marL="469900" indent="-376555">
              <a:lnSpc>
                <a:spcPct val="150000"/>
              </a:lnSpc>
              <a:spcBef>
                <a:spcPts val="0"/>
              </a:spcBef>
              <a:buAutoNum type="arabicPeriod"/>
            </a:pPr>
            <a:r>
              <a:rPr lang="en-US" sz="2100">
                <a:latin typeface="Calibri Light"/>
                <a:ea typeface="Verdana"/>
                <a:cs typeface="Calibri Light"/>
              </a:rPr>
              <a:t>Extract face Region of Interest (ROI)</a:t>
            </a:r>
            <a:endParaRPr lang="en-US" sz="2100">
              <a:latin typeface="Calibri Light"/>
              <a:ea typeface="+mn-lt"/>
              <a:cs typeface="+mn-lt"/>
            </a:endParaRPr>
          </a:p>
          <a:p>
            <a:pPr marL="469900" indent="-376555">
              <a:lnSpc>
                <a:spcPct val="150000"/>
              </a:lnSpc>
              <a:spcBef>
                <a:spcPts val="0"/>
              </a:spcBef>
              <a:buAutoNum type="arabicPeriod"/>
            </a:pPr>
            <a:r>
              <a:rPr lang="en-US" sz="2100">
                <a:latin typeface="Calibri Light"/>
                <a:ea typeface="Verdana"/>
                <a:cs typeface="Calibri Light"/>
              </a:rPr>
              <a:t>Get image of a mask, and align it on top of the face properly.</a:t>
            </a:r>
            <a:endParaRPr lang="en-US" sz="2100">
              <a:latin typeface="Calibri Light"/>
              <a:ea typeface="+mn-lt"/>
              <a:cs typeface="+mn-lt"/>
            </a:endParaRPr>
          </a:p>
          <a:p>
            <a:pPr marL="469900" indent="-376555">
              <a:lnSpc>
                <a:spcPct val="150000"/>
              </a:lnSpc>
              <a:spcBef>
                <a:spcPts val="0"/>
              </a:spcBef>
              <a:buAutoNum type="arabicPeriod"/>
            </a:pPr>
            <a:r>
              <a:rPr lang="en-US" sz="2100">
                <a:latin typeface="Calibri Light"/>
                <a:ea typeface="Verdana"/>
                <a:cs typeface="Calibri Light"/>
              </a:rPr>
              <a:t>Repeat the steps for multiple images</a:t>
            </a:r>
            <a:endParaRPr lang="en-US" sz="2100">
              <a:latin typeface="Calibri Light"/>
              <a:ea typeface="+mn-lt"/>
              <a:cs typeface="+mn-lt"/>
            </a:endParaRPr>
          </a:p>
          <a:p>
            <a:endParaRPr lang="en-US" sz="2000">
              <a:solidFill>
                <a:srgbClr val="000000"/>
              </a:solidFill>
              <a:latin typeface="Calibri Light"/>
              <a:ea typeface="Verdana"/>
              <a:cs typeface="Calibri Light"/>
            </a:endParaRPr>
          </a:p>
          <a:p>
            <a:pPr marL="469900" indent="-376555">
              <a:lnSpc>
                <a:spcPct val="200000"/>
              </a:lnSpc>
              <a:spcBef>
                <a:spcPts val="5"/>
              </a:spcBef>
              <a:buAutoNum type="arabicPeriod"/>
            </a:pPr>
            <a:endParaRPr lang="en-US" sz="2000">
              <a:solidFill>
                <a:srgbClr val="000000"/>
              </a:solidFill>
              <a:latin typeface="Calibri Light"/>
              <a:ea typeface="Verdana"/>
              <a:cs typeface="Calibri Light"/>
            </a:endParaRPr>
          </a:p>
          <a:p>
            <a:pPr marL="469900" indent="-457200">
              <a:lnSpc>
                <a:spcPct val="100000"/>
              </a:lnSpc>
              <a:spcBef>
                <a:spcPts val="5"/>
              </a:spcBef>
              <a:buAutoNum type="arabicParenR"/>
            </a:pPr>
            <a:endParaRPr lang="en-US" sz="2400">
              <a:solidFill>
                <a:srgbClr val="000000"/>
              </a:solidFill>
              <a:latin typeface="Calibri Light"/>
              <a:ea typeface="Verdana"/>
              <a:cs typeface="Calibri Light"/>
            </a:endParaRPr>
          </a:p>
          <a:p>
            <a:pPr marL="12700">
              <a:lnSpc>
                <a:spcPct val="100000"/>
              </a:lnSpc>
              <a:spcBef>
                <a:spcPts val="5"/>
              </a:spcBef>
            </a:pPr>
            <a:endParaRPr lang="en-US" sz="2400">
              <a:solidFill>
                <a:srgbClr val="000000"/>
              </a:solidFill>
              <a:latin typeface="Calibri Light"/>
              <a:ea typeface="Verdana"/>
              <a:cs typeface="Calibri Light"/>
            </a:endParaRPr>
          </a:p>
          <a:p>
            <a:pPr>
              <a:lnSpc>
                <a:spcPct val="100000"/>
              </a:lnSpc>
              <a:spcBef>
                <a:spcPts val="20"/>
              </a:spcBef>
            </a:pPr>
            <a:endParaRPr lang="en-US" sz="3400">
              <a:solidFill>
                <a:srgbClr val="000000"/>
              </a:solidFill>
              <a:latin typeface="The Hand Bold"/>
              <a:ea typeface="Verdana"/>
              <a:cs typeface="Calibri Light"/>
            </a:endParaRPr>
          </a:p>
          <a:p>
            <a:pPr marL="12700" marR="5080">
              <a:lnSpc>
                <a:spcPts val="1650"/>
              </a:lnSpc>
              <a:spcBef>
                <a:spcPts val="0"/>
              </a:spcBef>
            </a:pPr>
            <a:endParaRPr lang="en-US" sz="3400">
              <a:solidFill>
                <a:srgbClr val="1154CC"/>
              </a:solidFill>
              <a:latin typeface="Verdana"/>
              <a:ea typeface="Verdana"/>
              <a:cs typeface="Calibri Light"/>
            </a:endParaRPr>
          </a:p>
          <a:p>
            <a:pPr algn="just"/>
            <a:endParaRPr lang="en-US" sz="3400">
              <a:latin typeface="Calibri Light"/>
              <a:cs typeface="Calibri Light"/>
            </a:endParaRPr>
          </a:p>
          <a:p>
            <a:endParaRPr lang="en-US"/>
          </a:p>
        </p:txBody>
      </p:sp>
    </p:spTree>
    <p:extLst>
      <p:ext uri="{BB962C8B-B14F-4D97-AF65-F5344CB8AC3E}">
        <p14:creationId xmlns:p14="http://schemas.microsoft.com/office/powerpoint/2010/main" val="369239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39FD7-5061-D2C8-CA8B-F8FFE6B9C9AF}"/>
              </a:ext>
            </a:extLst>
          </p:cNvPr>
          <p:cNvSpPr>
            <a:spLocks noGrp="1"/>
          </p:cNvSpPr>
          <p:nvPr>
            <p:ph type="ctrTitle"/>
          </p:nvPr>
        </p:nvSpPr>
        <p:spPr>
          <a:xfrm>
            <a:off x="574037" y="640080"/>
            <a:ext cx="4452881" cy="3566160"/>
          </a:xfrm>
        </p:spPr>
        <p:txBody>
          <a:bodyPr anchor="b">
            <a:normAutofit/>
          </a:bodyPr>
          <a:lstStyle/>
          <a:p>
            <a:r>
              <a:rPr lang="en-US" sz="8000">
                <a:ea typeface="+mj-lt"/>
                <a:cs typeface="+mj-lt"/>
              </a:rPr>
              <a:t>Artificial Face Mask Dataset</a:t>
            </a:r>
            <a:endParaRPr lang="en-US"/>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EBEF6E"/>
          </a:solidFill>
          <a:ln w="38100" cap="rnd">
            <a:solidFill>
              <a:srgbClr val="EBEF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C8BEA80-A8C0-8CD7-3F1C-C5BE75971635}"/>
              </a:ext>
            </a:extLst>
          </p:cNvPr>
          <p:cNvPicPr>
            <a:picLocks noChangeAspect="1"/>
          </p:cNvPicPr>
          <p:nvPr/>
        </p:nvPicPr>
        <p:blipFill rotWithShape="1">
          <a:blip r:embed="rId2"/>
          <a:srcRect l="10850" r="263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8602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1">
            <a:extLst>
              <a:ext uri="{FF2B5EF4-FFF2-40B4-BE49-F238E27FC236}">
                <a16:creationId xmlns:a16="http://schemas.microsoft.com/office/drawing/2014/main" id="{5E0D0E5A-6E97-46A9-AF74-EAEA1E044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9417" y="6756322"/>
            <a:ext cx="5657849" cy="101678"/>
          </a:xfrm>
          <a:custGeom>
            <a:avLst/>
            <a:gdLst>
              <a:gd name="connsiteX0" fmla="*/ 0 w 2374107"/>
              <a:gd name="connsiteY0" fmla="*/ 0 h 45719"/>
              <a:gd name="connsiteX1" fmla="*/ 2374107 w 2374107"/>
              <a:gd name="connsiteY1" fmla="*/ 0 h 45719"/>
              <a:gd name="connsiteX2" fmla="*/ 2374107 w 2374107"/>
              <a:gd name="connsiteY2" fmla="*/ 45719 h 45719"/>
              <a:gd name="connsiteX3" fmla="*/ 0 w 2374107"/>
              <a:gd name="connsiteY3" fmla="*/ 45719 h 45719"/>
              <a:gd name="connsiteX4" fmla="*/ 0 w 2374107"/>
              <a:gd name="connsiteY4" fmla="*/ 0 h 45719"/>
              <a:gd name="connsiteX0" fmla="*/ 0 w 2430067"/>
              <a:gd name="connsiteY0" fmla="*/ 0 h 64769"/>
              <a:gd name="connsiteX1" fmla="*/ 2430067 w 2430067"/>
              <a:gd name="connsiteY1" fmla="*/ 19050 h 64769"/>
              <a:gd name="connsiteX2" fmla="*/ 2430067 w 2430067"/>
              <a:gd name="connsiteY2" fmla="*/ 64769 h 64769"/>
              <a:gd name="connsiteX3" fmla="*/ 55960 w 2430067"/>
              <a:gd name="connsiteY3" fmla="*/ 64769 h 64769"/>
              <a:gd name="connsiteX4" fmla="*/ 0 w 2430067"/>
              <a:gd name="connsiteY4" fmla="*/ 0 h 64769"/>
              <a:gd name="connsiteX0" fmla="*/ 0 w 2431088"/>
              <a:gd name="connsiteY0" fmla="*/ 0 h 94534"/>
              <a:gd name="connsiteX1" fmla="*/ 2431088 w 2431088"/>
              <a:gd name="connsiteY1" fmla="*/ 48815 h 94534"/>
              <a:gd name="connsiteX2" fmla="*/ 2431088 w 2431088"/>
              <a:gd name="connsiteY2" fmla="*/ 94534 h 94534"/>
              <a:gd name="connsiteX3" fmla="*/ 56981 w 2431088"/>
              <a:gd name="connsiteY3" fmla="*/ 94534 h 94534"/>
              <a:gd name="connsiteX4" fmla="*/ 0 w 2431088"/>
              <a:gd name="connsiteY4" fmla="*/ 0 h 94534"/>
              <a:gd name="connsiteX0" fmla="*/ 0 w 2425473"/>
              <a:gd name="connsiteY0" fmla="*/ 0 h 101678"/>
              <a:gd name="connsiteX1" fmla="*/ 2425473 w 2425473"/>
              <a:gd name="connsiteY1" fmla="*/ 55959 h 101678"/>
              <a:gd name="connsiteX2" fmla="*/ 2425473 w 2425473"/>
              <a:gd name="connsiteY2" fmla="*/ 101678 h 101678"/>
              <a:gd name="connsiteX3" fmla="*/ 51366 w 2425473"/>
              <a:gd name="connsiteY3" fmla="*/ 101678 h 101678"/>
              <a:gd name="connsiteX4" fmla="*/ 0 w 2425473"/>
              <a:gd name="connsiteY4" fmla="*/ 0 h 101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473" h="101678">
                <a:moveTo>
                  <a:pt x="0" y="0"/>
                </a:moveTo>
                <a:lnTo>
                  <a:pt x="2425473" y="55959"/>
                </a:lnTo>
                <a:lnTo>
                  <a:pt x="2425473" y="101678"/>
                </a:lnTo>
                <a:lnTo>
                  <a:pt x="51366" y="10167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2">
            <a:extLst>
              <a:ext uri="{FF2B5EF4-FFF2-40B4-BE49-F238E27FC236}">
                <a16:creationId xmlns:a16="http://schemas.microsoft.com/office/drawing/2014/main" id="{E197A7FD-CD8D-4609-AE35-64C89063E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8697" y="6809135"/>
            <a:ext cx="160496" cy="48864"/>
          </a:xfrm>
          <a:custGeom>
            <a:avLst/>
            <a:gdLst>
              <a:gd name="connsiteX0" fmla="*/ 0 w 91440"/>
              <a:gd name="connsiteY0" fmla="*/ 0 h 27432"/>
              <a:gd name="connsiteX1" fmla="*/ 91440 w 91440"/>
              <a:gd name="connsiteY1" fmla="*/ 0 h 27432"/>
              <a:gd name="connsiteX2" fmla="*/ 91440 w 91440"/>
              <a:gd name="connsiteY2" fmla="*/ 27432 h 27432"/>
              <a:gd name="connsiteX3" fmla="*/ 0 w 91440"/>
              <a:gd name="connsiteY3" fmla="*/ 27432 h 27432"/>
              <a:gd name="connsiteX4" fmla="*/ 0 w 91440"/>
              <a:gd name="connsiteY4" fmla="*/ 0 h 27432"/>
              <a:gd name="connsiteX0" fmla="*/ 0 w 128350"/>
              <a:gd name="connsiteY0" fmla="*/ 0 h 36957"/>
              <a:gd name="connsiteX1" fmla="*/ 128350 w 128350"/>
              <a:gd name="connsiteY1" fmla="*/ 9525 h 36957"/>
              <a:gd name="connsiteX2" fmla="*/ 128350 w 128350"/>
              <a:gd name="connsiteY2" fmla="*/ 36957 h 36957"/>
              <a:gd name="connsiteX3" fmla="*/ 36910 w 128350"/>
              <a:gd name="connsiteY3" fmla="*/ 36957 h 36957"/>
              <a:gd name="connsiteX4" fmla="*/ 0 w 128350"/>
              <a:gd name="connsiteY4" fmla="*/ 0 h 36957"/>
              <a:gd name="connsiteX0" fmla="*/ 0 w 128350"/>
              <a:gd name="connsiteY0" fmla="*/ 0 h 36957"/>
              <a:gd name="connsiteX1" fmla="*/ 83106 w 128350"/>
              <a:gd name="connsiteY1" fmla="*/ 11906 h 36957"/>
              <a:gd name="connsiteX2" fmla="*/ 128350 w 128350"/>
              <a:gd name="connsiteY2" fmla="*/ 36957 h 36957"/>
              <a:gd name="connsiteX3" fmla="*/ 36910 w 128350"/>
              <a:gd name="connsiteY3" fmla="*/ 36957 h 36957"/>
              <a:gd name="connsiteX4" fmla="*/ 0 w 128350"/>
              <a:gd name="connsiteY4" fmla="*/ 0 h 36957"/>
              <a:gd name="connsiteX0" fmla="*/ 0 w 162878"/>
              <a:gd name="connsiteY0" fmla="*/ 0 h 44101"/>
              <a:gd name="connsiteX1" fmla="*/ 117634 w 162878"/>
              <a:gd name="connsiteY1" fmla="*/ 19050 h 44101"/>
              <a:gd name="connsiteX2" fmla="*/ 162878 w 162878"/>
              <a:gd name="connsiteY2" fmla="*/ 44101 h 44101"/>
              <a:gd name="connsiteX3" fmla="*/ 71438 w 162878"/>
              <a:gd name="connsiteY3" fmla="*/ 44101 h 44101"/>
              <a:gd name="connsiteX4" fmla="*/ 0 w 162878"/>
              <a:gd name="connsiteY4" fmla="*/ 0 h 44101"/>
              <a:gd name="connsiteX0" fmla="*/ 0 w 160496"/>
              <a:gd name="connsiteY0" fmla="*/ 0 h 48864"/>
              <a:gd name="connsiteX1" fmla="*/ 115252 w 160496"/>
              <a:gd name="connsiteY1" fmla="*/ 23813 h 48864"/>
              <a:gd name="connsiteX2" fmla="*/ 160496 w 160496"/>
              <a:gd name="connsiteY2" fmla="*/ 48864 h 48864"/>
              <a:gd name="connsiteX3" fmla="*/ 69056 w 160496"/>
              <a:gd name="connsiteY3" fmla="*/ 48864 h 48864"/>
              <a:gd name="connsiteX4" fmla="*/ 0 w 160496"/>
              <a:gd name="connsiteY4" fmla="*/ 0 h 48864"/>
              <a:gd name="connsiteX0" fmla="*/ 0 w 160496"/>
              <a:gd name="connsiteY0" fmla="*/ 0 h 48864"/>
              <a:gd name="connsiteX1" fmla="*/ 115252 w 160496"/>
              <a:gd name="connsiteY1" fmla="*/ 23813 h 48864"/>
              <a:gd name="connsiteX2" fmla="*/ 160496 w 160496"/>
              <a:gd name="connsiteY2" fmla="*/ 48864 h 48864"/>
              <a:gd name="connsiteX3" fmla="*/ 61912 w 160496"/>
              <a:gd name="connsiteY3" fmla="*/ 48864 h 48864"/>
              <a:gd name="connsiteX4" fmla="*/ 0 w 160496"/>
              <a:gd name="connsiteY4" fmla="*/ 0 h 48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96" h="48864">
                <a:moveTo>
                  <a:pt x="0" y="0"/>
                </a:moveTo>
                <a:lnTo>
                  <a:pt x="115252" y="23813"/>
                </a:lnTo>
                <a:lnTo>
                  <a:pt x="160496" y="48864"/>
                </a:lnTo>
                <a:lnTo>
                  <a:pt x="61912" y="48864"/>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7A17AF7-5958-5059-E05A-43F55733187E}"/>
              </a:ext>
            </a:extLst>
          </p:cNvPr>
          <p:cNvSpPr>
            <a:spLocks noGrp="1"/>
          </p:cNvSpPr>
          <p:nvPr>
            <p:ph type="ctrTitle"/>
          </p:nvPr>
        </p:nvSpPr>
        <p:spPr>
          <a:xfrm>
            <a:off x="2558716" y="955309"/>
            <a:ext cx="7074568" cy="2898975"/>
          </a:xfrm>
        </p:spPr>
        <p:txBody>
          <a:bodyPr>
            <a:normAutofit/>
          </a:bodyPr>
          <a:lstStyle/>
          <a:p>
            <a:pPr algn="ctr"/>
            <a:r>
              <a:rPr lang="en-GB">
                <a:solidFill>
                  <a:srgbClr val="FFFFFF"/>
                </a:solidFill>
              </a:rPr>
              <a:t>THANK YOU</a:t>
            </a:r>
          </a:p>
        </p:txBody>
      </p:sp>
      <p:sp>
        <p:nvSpPr>
          <p:cNvPr id="16" name="Rectangle 6">
            <a:extLst>
              <a:ext uri="{FF2B5EF4-FFF2-40B4-BE49-F238E27FC236}">
                <a16:creationId xmlns:a16="http://schemas.microsoft.com/office/drawing/2014/main" id="{C0B64B74-19BE-47D9-8BB8-7081BF0E0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81723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SketchyVTI</vt:lpstr>
      <vt:lpstr>FACE MASK DETECTION           USING DL</vt:lpstr>
      <vt:lpstr>PROBLEM STATEMENT:</vt:lpstr>
      <vt:lpstr>Two-phase's OF  face mask detection </vt:lpstr>
      <vt:lpstr>PowerPoint Presentation</vt:lpstr>
      <vt:lpstr>     face mask detection dataset </vt:lpstr>
      <vt:lpstr>PowerPoint Presentation</vt:lpstr>
      <vt:lpstr>Artificial Face Mask Dataset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2022-04-12T04:58:59Z</dcterms:created>
  <dcterms:modified xsi:type="dcterms:W3CDTF">2022-04-28T16:50:54Z</dcterms:modified>
</cp:coreProperties>
</file>