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Zilla Slab Highlight"/>
      <p:regular r:id="rId25"/>
    </p:embeddedFont>
    <p:embeddedFont>
      <p:font typeface="Lato"/>
      <p:regular r:id="rId26"/>
      <p:bold r:id="rId27"/>
      <p:italic r:id="rId28"/>
      <p:boldItalic r:id="rId29"/>
    </p:embeddedFont>
    <p:embeddedFont>
      <p:font typeface="Libre Baskerville"/>
      <p:regular r:id="rId30"/>
      <p:bold r:id="rId31"/>
      <p: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492AA3-D937-4965-AC95-9AC896D6EB06}">
  <a:tblStyle styleId="{03492AA3-D937-4965-AC95-9AC896D6EB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ZillaSlabHighlight-regular.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5.xml"/><Relationship Id="rId33" Type="http://schemas.openxmlformats.org/officeDocument/2006/relationships/font" Target="fonts/DMSans-regular.fntdata"/><Relationship Id="rId10" Type="http://schemas.openxmlformats.org/officeDocument/2006/relationships/slide" Target="slides/slide4.xml"/><Relationship Id="rId32" Type="http://schemas.openxmlformats.org/officeDocument/2006/relationships/font" Target="fonts/LibreBaskerville-italic.fntdata"/><Relationship Id="rId13" Type="http://schemas.openxmlformats.org/officeDocument/2006/relationships/slide" Target="slides/slide7.xml"/><Relationship Id="rId35" Type="http://schemas.openxmlformats.org/officeDocument/2006/relationships/font" Target="fonts/DMSans-italic.fntdata"/><Relationship Id="rId12" Type="http://schemas.openxmlformats.org/officeDocument/2006/relationships/slide" Target="slides/slide6.xml"/><Relationship Id="rId34" Type="http://schemas.openxmlformats.org/officeDocument/2006/relationships/font" Target="fonts/DM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DM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d29c17e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d29c17e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ac488359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ac488359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ae7790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ae7790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ae77909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ae77909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ae77909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ae77909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b77c9b9c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b77c9b9c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d29c17e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d29c17e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d29c17e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d29c17e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d29c17e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d29c17e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d29c17ee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d29c17e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ac48835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ac48835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ac488359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ac488359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ae77909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ae77909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d29c17e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d29c17e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71" name="Shape 71"/>
        <p:cNvGrpSpPr/>
        <p:nvPr/>
      </p:nvGrpSpPr>
      <p:grpSpPr>
        <a:xfrm>
          <a:off x="0" y="0"/>
          <a:ext cx="0" cy="0"/>
          <a:chOff x="0" y="0"/>
          <a:chExt cx="0" cy="0"/>
        </a:xfrm>
      </p:grpSpPr>
      <p:sp>
        <p:nvSpPr>
          <p:cNvPr id="72" name="Google Shape;72;p13"/>
          <p:cNvSpPr txBox="1"/>
          <p:nvPr/>
        </p:nvSpPr>
        <p:spPr>
          <a:xfrm>
            <a:off x="36900" y="1186250"/>
            <a:ext cx="9070200" cy="15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chemeClr val="dk2"/>
                </a:solidFill>
                <a:latin typeface="Times New Roman"/>
                <a:ea typeface="Times New Roman"/>
                <a:cs typeface="Times New Roman"/>
                <a:sym typeface="Times New Roman"/>
              </a:rPr>
              <a:t>SCIENT INSTITUTE OF TECHNOLOGY</a:t>
            </a:r>
            <a:endParaRPr b="1" sz="3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1900">
                <a:solidFill>
                  <a:schemeClr val="dk2"/>
                </a:solidFill>
                <a:latin typeface="Times New Roman"/>
                <a:ea typeface="Times New Roman"/>
                <a:cs typeface="Times New Roman"/>
                <a:sym typeface="Times New Roman"/>
              </a:rPr>
              <a:t>        APPROVED BY AICTE, and AFFILIATED WITH JNTU HYDERABAD</a:t>
            </a:r>
            <a:endParaRPr b="1"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1900">
                <a:solidFill>
                  <a:schemeClr val="dk2"/>
                </a:solidFill>
                <a:latin typeface="Times New Roman"/>
                <a:ea typeface="Times New Roman"/>
                <a:cs typeface="Times New Roman"/>
                <a:sym typeface="Times New Roman"/>
              </a:rPr>
              <a:t>                      (Ibrahimpatnam,R.R.Dist,Telangana, 501508. ESTD:2001)</a:t>
            </a:r>
            <a:endParaRPr b="1"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1900">
                <a:solidFill>
                  <a:schemeClr val="dk2"/>
                </a:solidFill>
                <a:latin typeface="Times New Roman"/>
                <a:ea typeface="Times New Roman"/>
                <a:cs typeface="Times New Roman"/>
                <a:sym typeface="Times New Roman"/>
              </a:rPr>
              <a:t>					                        2024-2025</a:t>
            </a:r>
            <a:endParaRPr b="1"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2"/>
              </a:solidFill>
              <a:latin typeface="Libre Baskerville"/>
              <a:ea typeface="Libre Baskerville"/>
              <a:cs typeface="Libre Baskerville"/>
              <a:sym typeface="Libre Baskerville"/>
            </a:endParaRPr>
          </a:p>
          <a:p>
            <a:pPr indent="0" lvl="0" marL="0" rtl="0" algn="l">
              <a:spcBef>
                <a:spcPts val="0"/>
              </a:spcBef>
              <a:spcAft>
                <a:spcPts val="0"/>
              </a:spcAft>
              <a:buNone/>
            </a:pPr>
            <a:r>
              <a:rPr lang="en-GB" sz="2000">
                <a:solidFill>
                  <a:schemeClr val="dk2"/>
                </a:solidFill>
                <a:latin typeface="Libre Baskerville"/>
                <a:ea typeface="Libre Baskerville"/>
                <a:cs typeface="Libre Baskerville"/>
                <a:sym typeface="Libre Baskerville"/>
              </a:rPr>
              <a:t>									</a:t>
            </a:r>
            <a:endParaRPr sz="2000">
              <a:solidFill>
                <a:schemeClr val="dk2"/>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sz="2000">
              <a:solidFill>
                <a:schemeClr val="dk2"/>
              </a:solidFill>
              <a:latin typeface="Libre Baskerville"/>
              <a:ea typeface="Libre Baskerville"/>
              <a:cs typeface="Libre Baskerville"/>
              <a:sym typeface="Libre Baskerville"/>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73" name="Google Shape;73;p13"/>
          <p:cNvSpPr txBox="1"/>
          <p:nvPr/>
        </p:nvSpPr>
        <p:spPr>
          <a:xfrm>
            <a:off x="0" y="3606250"/>
            <a:ext cx="4452600" cy="16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latin typeface="Times New Roman"/>
                <a:ea typeface="Times New Roman"/>
                <a:cs typeface="Times New Roman"/>
                <a:sym typeface="Times New Roman"/>
              </a:rPr>
              <a:t>UNDER THE GUIDANCE OF:</a:t>
            </a:r>
            <a:endParaRPr b="1" sz="2200">
              <a:latin typeface="Times New Roman"/>
              <a:ea typeface="Times New Roman"/>
              <a:cs typeface="Times New Roman"/>
              <a:sym typeface="Times New Roman"/>
            </a:endParaRPr>
          </a:p>
          <a:p>
            <a:pPr indent="0" lvl="0" marL="0" rtl="0" algn="l">
              <a:spcBef>
                <a:spcPts val="0"/>
              </a:spcBef>
              <a:spcAft>
                <a:spcPts val="0"/>
              </a:spcAft>
              <a:buNone/>
            </a:pPr>
            <a:r>
              <a:rPr b="1" lang="en-GB" sz="2300">
                <a:latin typeface="Times New Roman"/>
                <a:ea typeface="Times New Roman"/>
                <a:cs typeface="Times New Roman"/>
                <a:sym typeface="Times New Roman"/>
              </a:rPr>
              <a:t>MR.SMD.SHAFIULLA</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GB" sz="2300">
                <a:latin typeface="Times New Roman"/>
                <a:ea typeface="Times New Roman"/>
                <a:cs typeface="Times New Roman"/>
                <a:sym typeface="Times New Roman"/>
              </a:rPr>
              <a:t>Assistant Professor</a:t>
            </a:r>
            <a:endParaRPr b="1" sz="2300">
              <a:latin typeface="Times New Roman"/>
              <a:ea typeface="Times New Roman"/>
              <a:cs typeface="Times New Roman"/>
              <a:sym typeface="Times New Roman"/>
            </a:endParaRPr>
          </a:p>
          <a:p>
            <a:pPr indent="0" lvl="0" marL="0" rtl="0" algn="l">
              <a:spcBef>
                <a:spcPts val="0"/>
              </a:spcBef>
              <a:spcAft>
                <a:spcPts val="0"/>
              </a:spcAft>
              <a:buNone/>
            </a:pPr>
            <a:r>
              <a:rPr b="1" lang="en-GB" sz="2300">
                <a:latin typeface="Times New Roman"/>
                <a:ea typeface="Times New Roman"/>
                <a:cs typeface="Times New Roman"/>
                <a:sym typeface="Times New Roman"/>
              </a:rPr>
              <a:t>Dept of AI &amp; ML</a:t>
            </a:r>
            <a:endParaRPr b="1" sz="2300">
              <a:latin typeface="Times New Roman"/>
              <a:ea typeface="Times New Roman"/>
              <a:cs typeface="Times New Roman"/>
              <a:sym typeface="Times New Roman"/>
            </a:endParaRPr>
          </a:p>
        </p:txBody>
      </p:sp>
      <p:sp>
        <p:nvSpPr>
          <p:cNvPr id="74" name="Google Shape;74;p13"/>
          <p:cNvSpPr txBox="1"/>
          <p:nvPr/>
        </p:nvSpPr>
        <p:spPr>
          <a:xfrm>
            <a:off x="5942400" y="3606250"/>
            <a:ext cx="3201600" cy="16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300">
                <a:latin typeface="Times New Roman"/>
                <a:ea typeface="Times New Roman"/>
                <a:cs typeface="Times New Roman"/>
                <a:sym typeface="Times New Roman"/>
              </a:rPr>
              <a:t>TEAM MEMBERS:</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GB" sz="2300">
                <a:latin typeface="Times New Roman"/>
                <a:ea typeface="Times New Roman"/>
                <a:cs typeface="Times New Roman"/>
                <a:sym typeface="Times New Roman"/>
              </a:rPr>
              <a:t>23C01A7304</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GB" sz="2300">
                <a:latin typeface="Times New Roman"/>
                <a:ea typeface="Times New Roman"/>
                <a:cs typeface="Times New Roman"/>
                <a:sym typeface="Times New Roman"/>
              </a:rPr>
              <a:t>23C01A7330</a:t>
            </a:r>
            <a:endParaRPr b="1" sz="2300">
              <a:latin typeface="Times New Roman"/>
              <a:ea typeface="Times New Roman"/>
              <a:cs typeface="Times New Roman"/>
              <a:sym typeface="Times New Roman"/>
            </a:endParaRPr>
          </a:p>
          <a:p>
            <a:pPr indent="0" lvl="0" marL="0" rtl="0" algn="ctr">
              <a:spcBef>
                <a:spcPts val="0"/>
              </a:spcBef>
              <a:spcAft>
                <a:spcPts val="0"/>
              </a:spcAft>
              <a:buNone/>
            </a:pPr>
            <a:r>
              <a:rPr b="1" lang="en-GB" sz="2300">
                <a:latin typeface="Times New Roman"/>
                <a:ea typeface="Times New Roman"/>
                <a:cs typeface="Times New Roman"/>
                <a:sym typeface="Times New Roman"/>
              </a:rPr>
              <a:t>23C01A7339</a:t>
            </a:r>
            <a:endParaRPr b="1" sz="2300">
              <a:latin typeface="Times New Roman"/>
              <a:ea typeface="Times New Roman"/>
              <a:cs typeface="Times New Roman"/>
              <a:sym typeface="Times New Roman"/>
            </a:endParaRPr>
          </a:p>
          <a:p>
            <a:pPr indent="0" lvl="0" marL="0" rtl="0" algn="ctr">
              <a:spcBef>
                <a:spcPts val="0"/>
              </a:spcBef>
              <a:spcAft>
                <a:spcPts val="0"/>
              </a:spcAft>
              <a:buNone/>
            </a:pPr>
            <a:r>
              <a:t/>
            </a:r>
            <a:endParaRPr b="1" sz="2300">
              <a:latin typeface="Times New Roman"/>
              <a:ea typeface="Times New Roman"/>
              <a:cs typeface="Times New Roman"/>
              <a:sym typeface="Times New Roman"/>
            </a:endParaRPr>
          </a:p>
        </p:txBody>
      </p:sp>
      <p:sp>
        <p:nvSpPr>
          <p:cNvPr id="75" name="Google Shape;75;p13"/>
          <p:cNvSpPr txBox="1"/>
          <p:nvPr/>
        </p:nvSpPr>
        <p:spPr>
          <a:xfrm>
            <a:off x="36900" y="2666650"/>
            <a:ext cx="9499200" cy="796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2500">
                <a:solidFill>
                  <a:schemeClr val="dk2"/>
                </a:solidFill>
                <a:latin typeface="Times New Roman"/>
                <a:ea typeface="Times New Roman"/>
                <a:cs typeface="Times New Roman"/>
                <a:sym typeface="Times New Roman"/>
              </a:rPr>
              <a:t>TITLE:Analyzing Flight Delay Trends, Causes, Frequency, and Their Impact on Passenger Experience and Airline Operation</a:t>
            </a:r>
            <a:endParaRPr sz="2000">
              <a:solidFill>
                <a:schemeClr val="dk2"/>
              </a:solidFill>
              <a:latin typeface="Lato"/>
              <a:ea typeface="Lato"/>
              <a:cs typeface="Lato"/>
              <a:sym typeface="Lato"/>
            </a:endParaRPr>
          </a:p>
        </p:txBody>
      </p:sp>
      <p:pic>
        <p:nvPicPr>
          <p:cNvPr id="76" name="Google Shape;76;p13" title="images.jpg"/>
          <p:cNvPicPr preferRelativeResize="0"/>
          <p:nvPr/>
        </p:nvPicPr>
        <p:blipFill rotWithShape="1">
          <a:blip r:embed="rId3">
            <a:alphaModFix/>
          </a:blip>
          <a:srcRect b="17837" l="8902" r="6872" t="9057"/>
          <a:stretch/>
        </p:blipFill>
        <p:spPr>
          <a:xfrm>
            <a:off x="3716962" y="0"/>
            <a:ext cx="1710075" cy="129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49" name="Shape 149"/>
        <p:cNvGrpSpPr/>
        <p:nvPr/>
      </p:nvGrpSpPr>
      <p:grpSpPr>
        <a:xfrm>
          <a:off x="0" y="0"/>
          <a:ext cx="0" cy="0"/>
          <a:chOff x="0" y="0"/>
          <a:chExt cx="0" cy="0"/>
        </a:xfrm>
      </p:grpSpPr>
      <p:sp>
        <p:nvSpPr>
          <p:cNvPr id="150" name="Google Shape;150;p22"/>
          <p:cNvSpPr txBox="1"/>
          <p:nvPr/>
        </p:nvSpPr>
        <p:spPr>
          <a:xfrm>
            <a:off x="65675" y="66400"/>
            <a:ext cx="3874500" cy="94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t/>
            </a:r>
            <a:endParaRPr b="1" sz="5000">
              <a:solidFill>
                <a:schemeClr val="dk2"/>
              </a:solidFill>
              <a:latin typeface="Lato"/>
              <a:ea typeface="Lato"/>
              <a:cs typeface="Lato"/>
              <a:sym typeface="Lato"/>
            </a:endParaRPr>
          </a:p>
        </p:txBody>
      </p:sp>
      <p:graphicFrame>
        <p:nvGraphicFramePr>
          <p:cNvPr id="151" name="Google Shape;151;p22"/>
          <p:cNvGraphicFramePr/>
          <p:nvPr/>
        </p:nvGraphicFramePr>
        <p:xfrm>
          <a:off x="734275" y="889825"/>
          <a:ext cx="3000000" cy="3000000"/>
        </p:xfrm>
        <a:graphic>
          <a:graphicData uri="http://schemas.openxmlformats.org/drawingml/2006/table">
            <a:tbl>
              <a:tblPr>
                <a:noFill/>
                <a:tableStyleId>{03492AA3-D937-4965-AC95-9AC896D6EB06}</a:tableStyleId>
              </a:tblPr>
              <a:tblGrid>
                <a:gridCol w="1082150"/>
                <a:gridCol w="3998950"/>
                <a:gridCol w="2157900"/>
              </a:tblGrid>
              <a:tr h="617400">
                <a:tc>
                  <a:txBody>
                    <a:bodyPr/>
                    <a:lstStyle/>
                    <a:p>
                      <a:pPr indent="0" lvl="0" marL="0" rtl="0" algn="ctr">
                        <a:lnSpc>
                          <a:spcPct val="115000"/>
                        </a:lnSpc>
                        <a:spcBef>
                          <a:spcPts val="0"/>
                        </a:spcBef>
                        <a:spcAft>
                          <a:spcPts val="0"/>
                        </a:spcAft>
                        <a:buNone/>
                      </a:pPr>
                      <a:r>
                        <a:rPr b="1" lang="en-GB" sz="1500">
                          <a:latin typeface="Times New Roman"/>
                          <a:ea typeface="Times New Roman"/>
                          <a:cs typeface="Times New Roman"/>
                          <a:sym typeface="Times New Roman"/>
                        </a:rPr>
                        <a:t>Test Category</a:t>
                      </a:r>
                      <a:endParaRPr b="1"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00">
                          <a:latin typeface="Times New Roman"/>
                          <a:ea typeface="Times New Roman"/>
                          <a:cs typeface="Times New Roman"/>
                          <a:sym typeface="Times New Roman"/>
                        </a:rPr>
                        <a:t>Test Cases</a:t>
                      </a:r>
                      <a:endParaRPr b="1"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550">
                          <a:solidFill>
                            <a:schemeClr val="dk2"/>
                          </a:solidFill>
                          <a:latin typeface="Times New Roman"/>
                          <a:ea typeface="Times New Roman"/>
                          <a:cs typeface="Times New Roman"/>
                          <a:sym typeface="Times New Roman"/>
                        </a:rPr>
                        <a:t>Status</a:t>
                      </a:r>
                      <a:endParaRPr b="1" sz="170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Data Input Tests</a:t>
                      </a:r>
                      <a:endParaRPr b="1" sz="12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Valid CSV upload, invalid format rejection, empty file handling</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50">
                          <a:solidFill>
                            <a:schemeClr val="dk2"/>
                          </a:solidFill>
                          <a:latin typeface="Times New Roman"/>
                          <a:ea typeface="Times New Roman"/>
                          <a:cs typeface="Times New Roman"/>
                          <a:sym typeface="Times New Roman"/>
                        </a:rPr>
                        <a:t>PASSED</a:t>
                      </a:r>
                      <a:endParaRPr sz="1950">
                        <a:solidFill>
                          <a:schemeClr val="dk2"/>
                        </a:solidFill>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Processing Tests</a:t>
                      </a:r>
                      <a:endParaRPr b="1" sz="12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Null value removal, </a:t>
                      </a:r>
                      <a:r>
                        <a:rPr lang="en-GB" sz="1500">
                          <a:latin typeface="Times New Roman"/>
                          <a:ea typeface="Times New Roman"/>
                          <a:cs typeface="Times New Roman"/>
                          <a:sym typeface="Times New Roman"/>
                        </a:rPr>
                        <a:t>Only bad data gets removed </a:t>
                      </a:r>
                      <a:endParaRPr sz="19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2"/>
                        </a:buClr>
                        <a:buSzPts val="1100"/>
                        <a:buFont typeface="Arial"/>
                        <a:buNone/>
                      </a:pPr>
                      <a:r>
                        <a:rPr lang="en-GB" sz="1550">
                          <a:solidFill>
                            <a:schemeClr val="dk2"/>
                          </a:solidFill>
                          <a:latin typeface="Times New Roman"/>
                          <a:ea typeface="Times New Roman"/>
                          <a:cs typeface="Times New Roman"/>
                          <a:sym typeface="Times New Roman"/>
                        </a:rPr>
                        <a:t>PASSED</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30425">
                <a:tc>
                  <a:txBody>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Reporting Tests</a:t>
                      </a:r>
                      <a:endParaRPr b="1" sz="12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Report accuracy, status-based, flight filtering</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2"/>
                        </a:buClr>
                        <a:buSzPts val="1100"/>
                        <a:buFont typeface="Arial"/>
                        <a:buNone/>
                      </a:pPr>
                      <a:r>
                        <a:rPr lang="en-GB" sz="1550">
                          <a:solidFill>
                            <a:schemeClr val="dk2"/>
                          </a:solidFill>
                          <a:latin typeface="Times New Roman"/>
                          <a:ea typeface="Times New Roman"/>
                          <a:cs typeface="Times New Roman"/>
                          <a:sym typeface="Times New Roman"/>
                        </a:rPr>
                        <a:t>PASSED</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Interface Tests</a:t>
                      </a:r>
                      <a:endParaRPr b="1" sz="12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File upload functionality,</a:t>
                      </a:r>
                      <a:r>
                        <a:rPr lang="en-GB" sz="1500">
                          <a:latin typeface="Times New Roman"/>
                          <a:ea typeface="Times New Roman"/>
                          <a:cs typeface="Times New Roman"/>
                          <a:sym typeface="Times New Roman"/>
                        </a:rPr>
                        <a:t>navigation paths</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2"/>
                        </a:buClr>
                        <a:buSzPts val="1100"/>
                        <a:buFont typeface="Arial"/>
                        <a:buNone/>
                      </a:pPr>
                      <a:r>
                        <a:rPr lang="en-GB" sz="1550">
                          <a:solidFill>
                            <a:schemeClr val="dk2"/>
                          </a:solidFill>
                          <a:latin typeface="Times New Roman"/>
                          <a:ea typeface="Times New Roman"/>
                          <a:cs typeface="Times New Roman"/>
                          <a:sym typeface="Times New Roman"/>
                        </a:rPr>
                        <a:t>PASSED</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sz="1200">
                          <a:latin typeface="Times New Roman"/>
                          <a:ea typeface="Times New Roman"/>
                          <a:cs typeface="Times New Roman"/>
                          <a:sym typeface="Times New Roman"/>
                        </a:rPr>
                        <a:t>Error Handling Tests</a:t>
                      </a:r>
                      <a:endParaRPr b="1" sz="12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GB" sz="1500">
                          <a:latin typeface="Times New Roman"/>
                          <a:ea typeface="Times New Roman"/>
                          <a:cs typeface="Times New Roman"/>
                          <a:sym typeface="Times New Roman"/>
                        </a:rPr>
                        <a:t>E</a:t>
                      </a:r>
                      <a:r>
                        <a:rPr lang="en-GB" sz="1500">
                          <a:latin typeface="Times New Roman"/>
                          <a:ea typeface="Times New Roman"/>
                          <a:cs typeface="Times New Roman"/>
                          <a:sym typeface="Times New Roman"/>
                        </a:rPr>
                        <a:t>rror messages, stability with invalid inputs</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2"/>
                        </a:buClr>
                        <a:buSzPts val="1100"/>
                        <a:buFont typeface="Arial"/>
                        <a:buNone/>
                      </a:pPr>
                      <a:r>
                        <a:rPr lang="en-GB" sz="1550">
                          <a:solidFill>
                            <a:schemeClr val="dk2"/>
                          </a:solidFill>
                          <a:latin typeface="Times New Roman"/>
                          <a:ea typeface="Times New Roman"/>
                          <a:cs typeface="Times New Roman"/>
                          <a:sym typeface="Times New Roman"/>
                        </a:rPr>
                        <a:t>PASSED</a:t>
                      </a:r>
                      <a:endParaRPr sz="1500">
                        <a:latin typeface="Times New Roman"/>
                        <a:ea typeface="Times New Roman"/>
                        <a:cs typeface="Times New Roman"/>
                        <a:sym typeface="Times New Roman"/>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2" name="Google Shape;152;p22"/>
          <p:cNvSpPr txBox="1"/>
          <p:nvPr/>
        </p:nvSpPr>
        <p:spPr>
          <a:xfrm>
            <a:off x="667825" y="146125"/>
            <a:ext cx="37200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solidFill>
                  <a:schemeClr val="dk2"/>
                </a:solidFill>
                <a:latin typeface="Times New Roman"/>
                <a:ea typeface="Times New Roman"/>
                <a:cs typeface="Times New Roman"/>
                <a:sym typeface="Times New Roman"/>
              </a:rPr>
              <a:t>TESTING</a:t>
            </a:r>
            <a:endParaRPr sz="40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56" name="Shape 156"/>
        <p:cNvGrpSpPr/>
        <p:nvPr/>
      </p:nvGrpSpPr>
      <p:grpSpPr>
        <a:xfrm>
          <a:off x="0" y="0"/>
          <a:ext cx="0" cy="0"/>
          <a:chOff x="0" y="0"/>
          <a:chExt cx="0" cy="0"/>
        </a:xfrm>
      </p:grpSpPr>
      <p:sp>
        <p:nvSpPr>
          <p:cNvPr id="157" name="Google Shape;157;p23"/>
          <p:cNvSpPr txBox="1"/>
          <p:nvPr/>
        </p:nvSpPr>
        <p:spPr>
          <a:xfrm>
            <a:off x="1444050" y="122675"/>
            <a:ext cx="4917600" cy="86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b="1" lang="en-GB" sz="4800">
                <a:solidFill>
                  <a:schemeClr val="dk2"/>
                </a:solidFill>
                <a:latin typeface="Times New Roman"/>
                <a:ea typeface="Times New Roman"/>
                <a:cs typeface="Times New Roman"/>
                <a:sym typeface="Times New Roman"/>
              </a:rPr>
              <a:t>Results/Outputs</a:t>
            </a:r>
            <a:endParaRPr sz="4800">
              <a:solidFill>
                <a:schemeClr val="dk2"/>
              </a:solidFill>
              <a:latin typeface="Lato"/>
              <a:ea typeface="Lato"/>
              <a:cs typeface="Lato"/>
              <a:sym typeface="Lato"/>
            </a:endParaRPr>
          </a:p>
        </p:txBody>
      </p:sp>
      <p:pic>
        <p:nvPicPr>
          <p:cNvPr id="158" name="Google Shape;158;p23" title="WhatsApp Image 2025-05-21 at 11.34.03.jpeg"/>
          <p:cNvPicPr preferRelativeResize="0"/>
          <p:nvPr/>
        </p:nvPicPr>
        <p:blipFill>
          <a:blip r:embed="rId3">
            <a:alphaModFix/>
          </a:blip>
          <a:stretch>
            <a:fillRect/>
          </a:stretch>
        </p:blipFill>
        <p:spPr>
          <a:xfrm>
            <a:off x="5218100" y="3038925"/>
            <a:ext cx="3833600" cy="2104576"/>
          </a:xfrm>
          <a:prstGeom prst="rect">
            <a:avLst/>
          </a:prstGeom>
          <a:noFill/>
          <a:ln>
            <a:noFill/>
          </a:ln>
        </p:spPr>
      </p:pic>
      <p:pic>
        <p:nvPicPr>
          <p:cNvPr id="159" name="Google Shape;159;p23" title="WhatsApp Image 2025-05-21 at 11.34.05.jpeg"/>
          <p:cNvPicPr preferRelativeResize="0"/>
          <p:nvPr/>
        </p:nvPicPr>
        <p:blipFill>
          <a:blip r:embed="rId4">
            <a:alphaModFix/>
          </a:blip>
          <a:stretch>
            <a:fillRect/>
          </a:stretch>
        </p:blipFill>
        <p:spPr>
          <a:xfrm>
            <a:off x="238875" y="3176550"/>
            <a:ext cx="4016148" cy="1953425"/>
          </a:xfrm>
          <a:prstGeom prst="rect">
            <a:avLst/>
          </a:prstGeom>
          <a:noFill/>
          <a:ln>
            <a:noFill/>
          </a:ln>
        </p:spPr>
      </p:pic>
      <p:pic>
        <p:nvPicPr>
          <p:cNvPr id="160" name="Google Shape;160;p23" title="WhatsApp Image 2025-05-21 at 11.34.04.jpeg"/>
          <p:cNvPicPr preferRelativeResize="0"/>
          <p:nvPr/>
        </p:nvPicPr>
        <p:blipFill>
          <a:blip r:embed="rId5">
            <a:alphaModFix/>
          </a:blip>
          <a:stretch>
            <a:fillRect/>
          </a:stretch>
        </p:blipFill>
        <p:spPr>
          <a:xfrm>
            <a:off x="5138625" y="926100"/>
            <a:ext cx="3863400" cy="2004001"/>
          </a:xfrm>
          <a:prstGeom prst="rect">
            <a:avLst/>
          </a:prstGeom>
          <a:noFill/>
          <a:ln>
            <a:noFill/>
          </a:ln>
        </p:spPr>
      </p:pic>
      <p:pic>
        <p:nvPicPr>
          <p:cNvPr id="161" name="Google Shape;161;p23" title="brave_screenshot.png"/>
          <p:cNvPicPr preferRelativeResize="0"/>
          <p:nvPr/>
        </p:nvPicPr>
        <p:blipFill>
          <a:blip r:embed="rId6">
            <a:alphaModFix/>
          </a:blip>
          <a:stretch>
            <a:fillRect/>
          </a:stretch>
        </p:blipFill>
        <p:spPr>
          <a:xfrm>
            <a:off x="238875" y="1026725"/>
            <a:ext cx="4081710" cy="195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65" name="Shape 165"/>
        <p:cNvGrpSpPr/>
        <p:nvPr/>
      </p:nvGrpSpPr>
      <p:grpSpPr>
        <a:xfrm>
          <a:off x="0" y="0"/>
          <a:ext cx="0" cy="0"/>
          <a:chOff x="0" y="0"/>
          <a:chExt cx="0" cy="0"/>
        </a:xfrm>
      </p:grpSpPr>
      <p:sp>
        <p:nvSpPr>
          <p:cNvPr id="166" name="Google Shape;166;p24"/>
          <p:cNvSpPr txBox="1"/>
          <p:nvPr/>
        </p:nvSpPr>
        <p:spPr>
          <a:xfrm>
            <a:off x="335725" y="133400"/>
            <a:ext cx="3497100" cy="88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2"/>
              </a:buClr>
              <a:buSzPts val="1100"/>
              <a:buFont typeface="Arial"/>
              <a:buNone/>
            </a:pPr>
            <a:r>
              <a:rPr b="1" lang="en-GB" sz="5000">
                <a:solidFill>
                  <a:schemeClr val="dk2"/>
                </a:solidFill>
                <a:latin typeface="Times New Roman"/>
                <a:ea typeface="Times New Roman"/>
                <a:cs typeface="Times New Roman"/>
                <a:sym typeface="Times New Roman"/>
              </a:rPr>
              <a:t>Conclusion</a:t>
            </a:r>
            <a:endParaRPr b="1" sz="5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
        <p:nvSpPr>
          <p:cNvPr id="167" name="Google Shape;167;p24"/>
          <p:cNvSpPr txBox="1"/>
          <p:nvPr/>
        </p:nvSpPr>
        <p:spPr>
          <a:xfrm>
            <a:off x="281925" y="1080375"/>
            <a:ext cx="8296200" cy="370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For airlines, delays can mean more money spent on fuel, staff overtime, and airport fees. For passengers, delays cause stress, missed connections, and wasted time. It can also affect people’s work, family plans, or vacations.</a:t>
            </a:r>
            <a:endParaRPr sz="17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This project studies how airlines deal with delays. For example, they might change ticket prices or reschedule flights, especially on busy routes where many people travel.</a:t>
            </a:r>
            <a:endParaRPr sz="17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We also look at things that affect these choices, like fuel prices and whether a flight goes through a big hub airport or is a direct point-to-point flight.</a:t>
            </a:r>
            <a:endParaRPr sz="17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By looking at past delay data, this project helps us understand how airlines can plan better in the future. This can lead to fewer delays and a better experience for travelers.</a:t>
            </a:r>
            <a:endParaRPr sz="17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71" name="Shape 171"/>
        <p:cNvGrpSpPr/>
        <p:nvPr/>
      </p:nvGrpSpPr>
      <p:grpSpPr>
        <a:xfrm>
          <a:off x="0" y="0"/>
          <a:ext cx="0" cy="0"/>
          <a:chOff x="0" y="0"/>
          <a:chExt cx="0" cy="0"/>
        </a:xfrm>
      </p:grpSpPr>
      <p:sp>
        <p:nvSpPr>
          <p:cNvPr id="172" name="Google Shape;172;p25"/>
          <p:cNvSpPr txBox="1"/>
          <p:nvPr/>
        </p:nvSpPr>
        <p:spPr>
          <a:xfrm>
            <a:off x="389525" y="370050"/>
            <a:ext cx="5875200" cy="925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b="1" lang="en-GB" sz="5000">
                <a:solidFill>
                  <a:schemeClr val="dk2"/>
                </a:solidFill>
                <a:latin typeface="Times New Roman"/>
                <a:ea typeface="Times New Roman"/>
                <a:cs typeface="Times New Roman"/>
                <a:sym typeface="Times New Roman"/>
              </a:rPr>
              <a:t>FUTURE SCOPE</a:t>
            </a:r>
            <a:endParaRPr sz="5000">
              <a:solidFill>
                <a:schemeClr val="dk2"/>
              </a:solidFill>
              <a:latin typeface="Lato"/>
              <a:ea typeface="Lato"/>
              <a:cs typeface="Lato"/>
              <a:sym typeface="Lato"/>
            </a:endParaRPr>
          </a:p>
        </p:txBody>
      </p:sp>
      <p:sp>
        <p:nvSpPr>
          <p:cNvPr id="173" name="Google Shape;173;p25"/>
          <p:cNvSpPr txBox="1"/>
          <p:nvPr/>
        </p:nvSpPr>
        <p:spPr>
          <a:xfrm>
            <a:off x="271175" y="1295550"/>
            <a:ext cx="8231700" cy="36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Improve Delay Predictions</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chemeClr val="dk2"/>
                </a:solidFill>
                <a:latin typeface="Times New Roman"/>
                <a:ea typeface="Times New Roman"/>
                <a:cs typeface="Times New Roman"/>
                <a:sym typeface="Times New Roman"/>
              </a:rPr>
              <a:t>Use real-time data and AI to predict flight delays more accurately.</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br>
              <a:rPr lang="en-GB" sz="1100">
                <a:solidFill>
                  <a:schemeClr val="dk2"/>
                </a:solidFill>
                <a:latin typeface="Times New Roman"/>
                <a:ea typeface="Times New Roman"/>
                <a:cs typeface="Times New Roman"/>
                <a:sym typeface="Times New Roman"/>
              </a:rPr>
            </a:b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Help Airlines &amp; Passengers</a:t>
            </a:r>
            <a:r>
              <a:rPr lang="en-GB" sz="1100">
                <a:solidFill>
                  <a:schemeClr val="dk2"/>
                </a:solidFill>
                <a:latin typeface="Times New Roman"/>
                <a:ea typeface="Times New Roman"/>
                <a:cs typeface="Times New Roman"/>
                <a:sym typeface="Times New Roman"/>
              </a:rPr>
              <a:t> </a:t>
            </a: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chemeClr val="dk2"/>
                </a:solidFill>
                <a:latin typeface="Times New Roman"/>
                <a:ea typeface="Times New Roman"/>
                <a:cs typeface="Times New Roman"/>
                <a:sym typeface="Times New Roman"/>
              </a:rPr>
              <a:t>Support better scheduling, pricing, and smoother travel experiences.</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br>
              <a:rPr lang="en-GB" sz="1100">
                <a:solidFill>
                  <a:schemeClr val="dk2"/>
                </a:solidFill>
                <a:latin typeface="Times New Roman"/>
                <a:ea typeface="Times New Roman"/>
                <a:cs typeface="Times New Roman"/>
                <a:sym typeface="Times New Roman"/>
              </a:rPr>
            </a:br>
            <a:endParaRPr sz="11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Create Useful Tools</a:t>
            </a:r>
            <a:endParaRPr b="1" sz="2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 Develop apps or websites to share delay info with passengers and airport authorities.</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80" name="Shape 80"/>
        <p:cNvGrpSpPr/>
        <p:nvPr/>
      </p:nvGrpSpPr>
      <p:grpSpPr>
        <a:xfrm>
          <a:off x="0" y="0"/>
          <a:ext cx="0" cy="0"/>
          <a:chOff x="0" y="0"/>
          <a:chExt cx="0" cy="0"/>
        </a:xfrm>
      </p:grpSpPr>
      <p:sp>
        <p:nvSpPr>
          <p:cNvPr id="81" name="Google Shape;81;p14"/>
          <p:cNvSpPr txBox="1"/>
          <p:nvPr/>
        </p:nvSpPr>
        <p:spPr>
          <a:xfrm>
            <a:off x="217350" y="90400"/>
            <a:ext cx="2926800" cy="74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GB" sz="4450">
                <a:latin typeface="Times New Roman"/>
                <a:ea typeface="Times New Roman"/>
                <a:cs typeface="Times New Roman"/>
                <a:sym typeface="Times New Roman"/>
              </a:rPr>
              <a:t>Contents</a:t>
            </a:r>
            <a:endParaRPr b="1" sz="445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82" name="Google Shape;82;p14"/>
          <p:cNvSpPr txBox="1"/>
          <p:nvPr/>
        </p:nvSpPr>
        <p:spPr>
          <a:xfrm>
            <a:off x="1314950" y="832900"/>
            <a:ext cx="3432600" cy="4257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SzPts val="1700"/>
              <a:buFont typeface="Times New Roman"/>
              <a:buChar char="❖"/>
            </a:pPr>
            <a:r>
              <a:rPr b="1" lang="en-GB" sz="1700">
                <a:latin typeface="Times New Roman"/>
                <a:ea typeface="Times New Roman"/>
                <a:cs typeface="Times New Roman"/>
                <a:sym typeface="Times New Roman"/>
              </a:rPr>
              <a:t>Abstract</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Introduction</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Existing System</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Proposed System </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Module description</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System Requirements</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Architecture</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2"/>
              </a:buClr>
              <a:buSzPts val="1700"/>
              <a:buFont typeface="Times New Roman"/>
              <a:buChar char="❖"/>
            </a:pPr>
            <a:r>
              <a:rPr b="1" lang="en-GB" sz="1700">
                <a:solidFill>
                  <a:schemeClr val="dk2"/>
                </a:solidFill>
                <a:latin typeface="Times New Roman"/>
                <a:ea typeface="Times New Roman"/>
                <a:cs typeface="Times New Roman"/>
                <a:sym typeface="Times New Roman"/>
              </a:rPr>
              <a:t>Algorithm</a:t>
            </a:r>
            <a:endParaRPr b="1" sz="1700">
              <a:solidFill>
                <a:schemeClr val="dk2"/>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2"/>
              </a:buClr>
              <a:buSzPts val="1700"/>
              <a:buFont typeface="Times New Roman"/>
              <a:buChar char="❖"/>
            </a:pPr>
            <a:r>
              <a:rPr b="1" lang="en-GB" sz="1700">
                <a:solidFill>
                  <a:schemeClr val="dk2"/>
                </a:solidFill>
                <a:latin typeface="Times New Roman"/>
                <a:ea typeface="Times New Roman"/>
                <a:cs typeface="Times New Roman"/>
                <a:sym typeface="Times New Roman"/>
              </a:rPr>
              <a:t>Testing</a:t>
            </a:r>
            <a:endParaRPr b="1" sz="1700">
              <a:solidFill>
                <a:schemeClr val="dk2"/>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2"/>
              </a:buClr>
              <a:buSzPts val="1700"/>
              <a:buFont typeface="Times New Roman"/>
              <a:buChar char="❖"/>
            </a:pPr>
            <a:r>
              <a:rPr b="1" lang="en-GB" sz="1700">
                <a:solidFill>
                  <a:schemeClr val="dk2"/>
                </a:solidFill>
                <a:latin typeface="Times New Roman"/>
                <a:ea typeface="Times New Roman"/>
                <a:cs typeface="Times New Roman"/>
                <a:sym typeface="Times New Roman"/>
              </a:rPr>
              <a:t>Results / Outputs</a:t>
            </a:r>
            <a:endParaRPr b="1" sz="1700">
              <a:solidFill>
                <a:schemeClr val="dk2"/>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2"/>
              </a:buClr>
              <a:buSzPts val="1700"/>
              <a:buFont typeface="Times New Roman"/>
              <a:buChar char="❖"/>
            </a:pPr>
            <a:r>
              <a:rPr b="1" lang="en-GB" sz="1700">
                <a:solidFill>
                  <a:schemeClr val="dk2"/>
                </a:solidFill>
                <a:latin typeface="Times New Roman"/>
                <a:ea typeface="Times New Roman"/>
                <a:cs typeface="Times New Roman"/>
                <a:sym typeface="Times New Roman"/>
              </a:rPr>
              <a:t>Conclusion</a:t>
            </a:r>
            <a:endParaRPr b="1" sz="1700">
              <a:solidFill>
                <a:schemeClr val="dk2"/>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Char char="❖"/>
            </a:pPr>
            <a:r>
              <a:rPr b="1" lang="en-GB" sz="1700">
                <a:latin typeface="Times New Roman"/>
                <a:ea typeface="Times New Roman"/>
                <a:cs typeface="Times New Roman"/>
                <a:sym typeface="Times New Roman"/>
              </a:rPr>
              <a:t>Future Scope</a:t>
            </a:r>
            <a:endParaRPr b="1" sz="1700">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b="1"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86" name="Shape 86"/>
        <p:cNvGrpSpPr/>
        <p:nvPr/>
      </p:nvGrpSpPr>
      <p:grpSpPr>
        <a:xfrm>
          <a:off x="0" y="0"/>
          <a:ext cx="0" cy="0"/>
          <a:chOff x="0" y="0"/>
          <a:chExt cx="0" cy="0"/>
        </a:xfrm>
      </p:grpSpPr>
      <p:sp>
        <p:nvSpPr>
          <p:cNvPr id="87" name="Google Shape;87;p15"/>
          <p:cNvSpPr txBox="1"/>
          <p:nvPr/>
        </p:nvSpPr>
        <p:spPr>
          <a:xfrm>
            <a:off x="55700" y="436150"/>
            <a:ext cx="3514200" cy="8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100">
              <a:solidFill>
                <a:schemeClr val="dk2"/>
              </a:solidFill>
              <a:latin typeface="Zilla Slab Highlight"/>
              <a:ea typeface="Zilla Slab Highlight"/>
              <a:cs typeface="Zilla Slab Highlight"/>
              <a:sym typeface="Zilla Slab Highlight"/>
            </a:endParaRPr>
          </a:p>
          <a:p>
            <a:pPr indent="0" lvl="0" marL="0" rtl="0" algn="l">
              <a:spcBef>
                <a:spcPts val="0"/>
              </a:spcBef>
              <a:spcAft>
                <a:spcPts val="0"/>
              </a:spcAft>
              <a:buNone/>
            </a:pPr>
            <a:r>
              <a:t/>
            </a:r>
            <a:endParaRPr sz="3800">
              <a:solidFill>
                <a:schemeClr val="dk2"/>
              </a:solidFill>
              <a:latin typeface="Times New Roman"/>
              <a:ea typeface="Times New Roman"/>
              <a:cs typeface="Times New Roman"/>
              <a:sym typeface="Times New Roman"/>
            </a:endParaRPr>
          </a:p>
        </p:txBody>
      </p:sp>
      <p:sp>
        <p:nvSpPr>
          <p:cNvPr id="88" name="Google Shape;88;p15"/>
          <p:cNvSpPr txBox="1"/>
          <p:nvPr/>
        </p:nvSpPr>
        <p:spPr>
          <a:xfrm>
            <a:off x="120500" y="112600"/>
            <a:ext cx="2851500" cy="558900"/>
          </a:xfrm>
          <a:prstGeom prst="rect">
            <a:avLst/>
          </a:prstGeom>
          <a:noFill/>
          <a:ln>
            <a:noFill/>
          </a:ln>
        </p:spPr>
        <p:txBody>
          <a:bodyPr anchorCtr="0" anchor="t" bIns="91425" lIns="91425" spcFirstLastPara="1" rIns="91425" wrap="square" tIns="91425">
            <a:noAutofit/>
          </a:bodyPr>
          <a:lstStyle/>
          <a:p>
            <a:pPr indent="0" lvl="0" marL="0" rtl="0" algn="ctr">
              <a:lnSpc>
                <a:spcPct val="124719"/>
              </a:lnSpc>
              <a:spcBef>
                <a:spcPts val="0"/>
              </a:spcBef>
              <a:spcAft>
                <a:spcPts val="0"/>
              </a:spcAft>
              <a:buClr>
                <a:srgbClr val="5C4E3D"/>
              </a:buClr>
              <a:buSzPts val="4450"/>
              <a:buFont typeface="Libre Baskerville"/>
              <a:buNone/>
            </a:pPr>
            <a:r>
              <a:rPr b="1" lang="en-GB" sz="5150">
                <a:latin typeface="Times New Roman"/>
                <a:ea typeface="Times New Roman"/>
                <a:cs typeface="Times New Roman"/>
                <a:sym typeface="Times New Roman"/>
              </a:rPr>
              <a:t>Abstract</a:t>
            </a:r>
            <a:endParaRPr b="1" sz="2500">
              <a:latin typeface="Times New Roman"/>
              <a:ea typeface="Times New Roman"/>
              <a:cs typeface="Times New Roman"/>
              <a:sym typeface="Times New Roman"/>
            </a:endParaRPr>
          </a:p>
        </p:txBody>
      </p:sp>
      <p:sp>
        <p:nvSpPr>
          <p:cNvPr id="89" name="Google Shape;89;p15"/>
          <p:cNvSpPr txBox="1"/>
          <p:nvPr/>
        </p:nvSpPr>
        <p:spPr>
          <a:xfrm>
            <a:off x="291325" y="2317788"/>
            <a:ext cx="2851500" cy="12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90" name="Google Shape;90;p15"/>
          <p:cNvSpPr txBox="1"/>
          <p:nvPr/>
        </p:nvSpPr>
        <p:spPr>
          <a:xfrm>
            <a:off x="248650" y="1019200"/>
            <a:ext cx="8379600" cy="376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2000">
                <a:solidFill>
                  <a:schemeClr val="dk2"/>
                </a:solidFill>
                <a:latin typeface="Times New Roman"/>
                <a:ea typeface="Times New Roman"/>
                <a:cs typeface="Times New Roman"/>
                <a:sym typeface="Times New Roman"/>
              </a:rPr>
              <a:t>Flight delays are becoming more common because of increased air traffic, bad weather, and crowded airports. These delays cause problems for passengers, like missing connecting flights, spending extra money, and feeling stressed. Airlines also suffer - they spend more on fuel, staff, and maintenance, especially when using older, less efficient planes. Delays can also harm their reputation. Busy routes and peak travel seasons often see more delays, and problems at major hub airports can affect many other flights. In the end, delays hurt both the quality of service and the profits of the aviation industry.</a:t>
            </a:r>
            <a:endParaRPr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94" name="Shape 94"/>
        <p:cNvGrpSpPr/>
        <p:nvPr/>
      </p:nvGrpSpPr>
      <p:grpSpPr>
        <a:xfrm>
          <a:off x="0" y="0"/>
          <a:ext cx="0" cy="0"/>
          <a:chOff x="0" y="0"/>
          <a:chExt cx="0" cy="0"/>
        </a:xfrm>
      </p:grpSpPr>
      <p:pic>
        <p:nvPicPr>
          <p:cNvPr id="95" name="Google Shape;95;p16" title="WhatsApp Image 2025-05-21 at 16.38.45.jpeg"/>
          <p:cNvPicPr preferRelativeResize="0"/>
          <p:nvPr/>
        </p:nvPicPr>
        <p:blipFill rotWithShape="1">
          <a:blip r:embed="rId3">
            <a:alphaModFix/>
          </a:blip>
          <a:srcRect b="0" l="34018" r="34018" t="0"/>
          <a:stretch/>
        </p:blipFill>
        <p:spPr>
          <a:xfrm>
            <a:off x="0" y="0"/>
            <a:ext cx="2862276" cy="5143500"/>
          </a:xfrm>
          <a:prstGeom prst="rect">
            <a:avLst/>
          </a:prstGeom>
          <a:noFill/>
          <a:ln>
            <a:noFill/>
          </a:ln>
        </p:spPr>
      </p:pic>
      <p:sp>
        <p:nvSpPr>
          <p:cNvPr id="96" name="Google Shape;96;p16"/>
          <p:cNvSpPr txBox="1"/>
          <p:nvPr/>
        </p:nvSpPr>
        <p:spPr>
          <a:xfrm>
            <a:off x="3395000" y="467750"/>
            <a:ext cx="5218800" cy="78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GB" sz="5000">
                <a:solidFill>
                  <a:schemeClr val="dk2"/>
                </a:solidFill>
                <a:latin typeface="Times New Roman"/>
                <a:ea typeface="Times New Roman"/>
                <a:cs typeface="Times New Roman"/>
                <a:sym typeface="Times New Roman"/>
              </a:rPr>
              <a:t>INTRODUCTION</a:t>
            </a:r>
            <a:endParaRPr b="1" sz="5000">
              <a:solidFill>
                <a:schemeClr val="dk2"/>
              </a:solidFill>
              <a:latin typeface="Times New Roman"/>
              <a:ea typeface="Times New Roman"/>
              <a:cs typeface="Times New Roman"/>
              <a:sym typeface="Times New Roman"/>
            </a:endParaRPr>
          </a:p>
        </p:txBody>
      </p:sp>
      <p:pic>
        <p:nvPicPr>
          <p:cNvPr id="97" name="Google Shape;97;p16" title="flight-delays-delayed-arrivals-w.jpg"/>
          <p:cNvPicPr preferRelativeResize="0"/>
          <p:nvPr/>
        </p:nvPicPr>
        <p:blipFill rotWithShape="1">
          <a:blip r:embed="rId4">
            <a:alphaModFix/>
          </a:blip>
          <a:srcRect b="0" l="15680" r="17653" t="0"/>
          <a:stretch/>
        </p:blipFill>
        <p:spPr>
          <a:xfrm>
            <a:off x="0" y="0"/>
            <a:ext cx="2918225" cy="5143500"/>
          </a:xfrm>
          <a:prstGeom prst="rect">
            <a:avLst/>
          </a:prstGeom>
          <a:noFill/>
          <a:ln>
            <a:noFill/>
          </a:ln>
        </p:spPr>
      </p:pic>
      <p:sp>
        <p:nvSpPr>
          <p:cNvPr id="98" name="Google Shape;98;p16"/>
          <p:cNvSpPr txBox="1"/>
          <p:nvPr/>
        </p:nvSpPr>
        <p:spPr>
          <a:xfrm>
            <a:off x="3348650" y="1306300"/>
            <a:ext cx="5795400" cy="10008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rgbClr val="454240"/>
              </a:buClr>
              <a:buSzPts val="2200"/>
              <a:buFont typeface="Libre Baskerville"/>
              <a:buNone/>
            </a:pPr>
            <a:r>
              <a:rPr b="1" lang="en-GB" sz="2200">
                <a:latin typeface="Times New Roman"/>
                <a:ea typeface="Times New Roman"/>
                <a:cs typeface="Times New Roman"/>
                <a:sym typeface="Times New Roman"/>
              </a:rPr>
              <a:t>Delay Frequency</a:t>
            </a:r>
            <a:endParaRPr b="1" sz="2200">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The Data about how often flights are late and what problems they cause</a:t>
            </a:r>
            <a:endParaRPr sz="1600">
              <a:solidFill>
                <a:schemeClr val="dk2"/>
              </a:solidFill>
              <a:latin typeface="Times New Roman"/>
              <a:ea typeface="Times New Roman"/>
              <a:cs typeface="Times New Roman"/>
              <a:sym typeface="Times New Roman"/>
            </a:endParaRPr>
          </a:p>
        </p:txBody>
      </p:sp>
      <p:sp>
        <p:nvSpPr>
          <p:cNvPr id="99" name="Google Shape;99;p16"/>
          <p:cNvSpPr txBox="1"/>
          <p:nvPr/>
        </p:nvSpPr>
        <p:spPr>
          <a:xfrm>
            <a:off x="3348650" y="2360850"/>
            <a:ext cx="5552400" cy="860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GB" sz="2200">
                <a:latin typeface="Times New Roman"/>
                <a:ea typeface="Times New Roman"/>
                <a:cs typeface="Times New Roman"/>
                <a:sym typeface="Times New Roman"/>
              </a:rPr>
              <a:t>Economic Costs</a:t>
            </a:r>
            <a:endParaRPr b="1" sz="2200">
              <a:latin typeface="Times New Roman"/>
              <a:ea typeface="Times New Roman"/>
              <a:cs typeface="Times New Roman"/>
              <a:sym typeface="Times New Roman"/>
            </a:endParaRPr>
          </a:p>
          <a:p>
            <a:pPr indent="0" lvl="0" marL="0" rtl="0" algn="l">
              <a:lnSpc>
                <a:spcPct val="125000"/>
              </a:lnSpc>
              <a:spcBef>
                <a:spcPts val="0"/>
              </a:spcBef>
              <a:spcAft>
                <a:spcPts val="0"/>
              </a:spcAft>
              <a:buClr>
                <a:srgbClr val="454240"/>
              </a:buClr>
              <a:buSzPts val="2200"/>
              <a:buFont typeface="Libre Baskerville"/>
              <a:buNone/>
            </a:pPr>
            <a:r>
              <a:rPr lang="en-GB" sz="1700">
                <a:latin typeface="Times New Roman"/>
                <a:ea typeface="Times New Roman"/>
                <a:cs typeface="Times New Roman"/>
                <a:sym typeface="Times New Roman"/>
              </a:rPr>
              <a:t>How flight delays cause problems for airlines and passengers</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00" name="Google Shape;100;p16"/>
          <p:cNvSpPr txBox="1"/>
          <p:nvPr/>
        </p:nvSpPr>
        <p:spPr>
          <a:xfrm>
            <a:off x="3365900" y="3275300"/>
            <a:ext cx="5517900" cy="860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GB" sz="2200">
                <a:latin typeface="Times New Roman"/>
                <a:ea typeface="Times New Roman"/>
                <a:cs typeface="Times New Roman"/>
                <a:sym typeface="Times New Roman"/>
              </a:rPr>
              <a:t>Environmental Impact</a:t>
            </a:r>
            <a:endParaRPr b="1" sz="2200">
              <a:latin typeface="Times New Roman"/>
              <a:ea typeface="Times New Roman"/>
              <a:cs typeface="Times New Roman"/>
              <a:sym typeface="Times New Roman"/>
            </a:endParaRPr>
          </a:p>
          <a:p>
            <a:pPr indent="0" lvl="0" marL="0" rtl="0" algn="l">
              <a:lnSpc>
                <a:spcPct val="125000"/>
              </a:lnSpc>
              <a:spcBef>
                <a:spcPts val="0"/>
              </a:spcBef>
              <a:spcAft>
                <a:spcPts val="0"/>
              </a:spcAft>
              <a:buClr>
                <a:srgbClr val="454240"/>
              </a:buClr>
              <a:buSzPts val="2200"/>
              <a:buFont typeface="Libre Baskerville"/>
              <a:buNone/>
            </a:pPr>
            <a:r>
              <a:rPr lang="en-GB" sz="1700">
                <a:latin typeface="Times New Roman"/>
                <a:ea typeface="Times New Roman"/>
                <a:cs typeface="Times New Roman"/>
                <a:sym typeface="Times New Roman"/>
              </a:rPr>
              <a:t>Delays make planes use more fuel and pollute more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01" name="Google Shape;101;p16"/>
          <p:cNvSpPr txBox="1"/>
          <p:nvPr/>
        </p:nvSpPr>
        <p:spPr>
          <a:xfrm>
            <a:off x="3365900" y="4136325"/>
            <a:ext cx="5277000" cy="860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GB" sz="2200">
                <a:latin typeface="Times New Roman"/>
                <a:ea typeface="Times New Roman"/>
                <a:cs typeface="Times New Roman"/>
                <a:sym typeface="Times New Roman"/>
              </a:rPr>
              <a:t>Study Goals</a:t>
            </a:r>
            <a:endParaRPr b="1" sz="2200">
              <a:latin typeface="Times New Roman"/>
              <a:ea typeface="Times New Roman"/>
              <a:cs typeface="Times New Roman"/>
              <a:sym typeface="Times New Roman"/>
            </a:endParaRPr>
          </a:p>
          <a:p>
            <a:pPr indent="0" lvl="0" marL="0" rtl="0" algn="l">
              <a:lnSpc>
                <a:spcPct val="125000"/>
              </a:lnSpc>
              <a:spcBef>
                <a:spcPts val="0"/>
              </a:spcBef>
              <a:spcAft>
                <a:spcPts val="0"/>
              </a:spcAft>
              <a:buClr>
                <a:srgbClr val="454240"/>
              </a:buClr>
              <a:buSzPts val="2200"/>
              <a:buFont typeface="Libre Baskerville"/>
              <a:buNone/>
            </a:pPr>
            <a:r>
              <a:rPr lang="en-GB" sz="1700">
                <a:latin typeface="Times New Roman"/>
                <a:ea typeface="Times New Roman"/>
                <a:cs typeface="Times New Roman"/>
                <a:sym typeface="Times New Roman"/>
              </a:rPr>
              <a:t>Find out what delays do and ways to reduce them.</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05" name="Shape 105"/>
        <p:cNvGrpSpPr/>
        <p:nvPr/>
      </p:nvGrpSpPr>
      <p:grpSpPr>
        <a:xfrm>
          <a:off x="0" y="0"/>
          <a:ext cx="0" cy="0"/>
          <a:chOff x="0" y="0"/>
          <a:chExt cx="0" cy="0"/>
        </a:xfrm>
      </p:grpSpPr>
      <p:sp>
        <p:nvSpPr>
          <p:cNvPr id="106" name="Google Shape;106;p17"/>
          <p:cNvSpPr txBox="1"/>
          <p:nvPr/>
        </p:nvSpPr>
        <p:spPr>
          <a:xfrm>
            <a:off x="3702775" y="317075"/>
            <a:ext cx="5199600" cy="796200"/>
          </a:xfrm>
          <a:prstGeom prst="rect">
            <a:avLst/>
          </a:prstGeom>
          <a:noFill/>
          <a:ln>
            <a:noFill/>
          </a:ln>
        </p:spPr>
        <p:txBody>
          <a:bodyPr anchorCtr="0" anchor="t" bIns="91425" lIns="91425" spcFirstLastPara="1" rIns="91425" wrap="square" tIns="91425">
            <a:noAutofit/>
          </a:bodyPr>
          <a:lstStyle/>
          <a:p>
            <a:pPr indent="0" lvl="0" marL="0" rtl="0" algn="l">
              <a:lnSpc>
                <a:spcPct val="124719"/>
              </a:lnSpc>
              <a:spcBef>
                <a:spcPts val="0"/>
              </a:spcBef>
              <a:spcAft>
                <a:spcPts val="0"/>
              </a:spcAft>
              <a:buClr>
                <a:srgbClr val="5C4E3D"/>
              </a:buClr>
              <a:buSzPts val="4450"/>
              <a:buFont typeface="Libre Baskerville"/>
              <a:buNone/>
            </a:pPr>
            <a:r>
              <a:rPr b="1" lang="en-GB" sz="3850">
                <a:latin typeface="Times New Roman"/>
                <a:ea typeface="Times New Roman"/>
                <a:cs typeface="Times New Roman"/>
                <a:sym typeface="Times New Roman"/>
              </a:rPr>
              <a:t>PROPOSED SYSTEM</a:t>
            </a:r>
            <a:endParaRPr b="1" sz="385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Lato"/>
              <a:ea typeface="Lato"/>
              <a:cs typeface="Lato"/>
              <a:sym typeface="Lato"/>
            </a:endParaRPr>
          </a:p>
        </p:txBody>
      </p:sp>
      <p:pic>
        <p:nvPicPr>
          <p:cNvPr id="107" name="Google Shape;107;p17" title="14vxch-2uej3NnVELw-SzUw.jpg"/>
          <p:cNvPicPr preferRelativeResize="0"/>
          <p:nvPr/>
        </p:nvPicPr>
        <p:blipFill rotWithShape="1">
          <a:blip r:embed="rId3">
            <a:alphaModFix/>
          </a:blip>
          <a:srcRect b="0" l="29166" r="29166" t="0"/>
          <a:stretch/>
        </p:blipFill>
        <p:spPr>
          <a:xfrm>
            <a:off x="0" y="0"/>
            <a:ext cx="3487825" cy="5143500"/>
          </a:xfrm>
          <a:prstGeom prst="rect">
            <a:avLst/>
          </a:prstGeom>
          <a:noFill/>
          <a:ln>
            <a:noFill/>
          </a:ln>
        </p:spPr>
      </p:pic>
      <p:sp>
        <p:nvSpPr>
          <p:cNvPr id="108" name="Google Shape;108;p17"/>
          <p:cNvSpPr txBox="1"/>
          <p:nvPr/>
        </p:nvSpPr>
        <p:spPr>
          <a:xfrm>
            <a:off x="3702775" y="1113275"/>
            <a:ext cx="4680900" cy="13020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GB" sz="2300">
                <a:latin typeface="Times New Roman"/>
                <a:ea typeface="Times New Roman"/>
                <a:cs typeface="Times New Roman"/>
                <a:sym typeface="Times New Roman"/>
              </a:rPr>
              <a:t>Prediction</a:t>
            </a:r>
            <a:endParaRPr b="1" sz="2300">
              <a:latin typeface="Times New Roman"/>
              <a:ea typeface="Times New Roman"/>
              <a:cs typeface="Times New Roman"/>
              <a:sym typeface="Times New Roman"/>
            </a:endParaRPr>
          </a:p>
          <a:p>
            <a:pPr indent="0" lvl="0" marL="0" rtl="0" algn="l">
              <a:lnSpc>
                <a:spcPct val="125000"/>
              </a:lnSpc>
              <a:spcBef>
                <a:spcPts val="0"/>
              </a:spcBef>
              <a:spcAft>
                <a:spcPts val="0"/>
              </a:spcAft>
              <a:buNone/>
            </a:pPr>
            <a:r>
              <a:rPr lang="en-GB" sz="1600">
                <a:latin typeface="Times New Roman"/>
                <a:ea typeface="Times New Roman"/>
                <a:cs typeface="Times New Roman"/>
                <a:sym typeface="Times New Roman"/>
              </a:rPr>
              <a:t>Use past delay information to guess how ticket prices will change</a:t>
            </a:r>
            <a:endParaRPr sz="1600">
              <a:latin typeface="Times New Roman"/>
              <a:ea typeface="Times New Roman"/>
              <a:cs typeface="Times New Roman"/>
              <a:sym typeface="Times New Roman"/>
            </a:endParaRPr>
          </a:p>
          <a:p>
            <a:pPr indent="0" lvl="0" marL="0" rtl="0" algn="l">
              <a:lnSpc>
                <a:spcPct val="125000"/>
              </a:lnSpc>
              <a:spcBef>
                <a:spcPts val="0"/>
              </a:spcBef>
              <a:spcAft>
                <a:spcPts val="0"/>
              </a:spcAft>
              <a:buClr>
                <a:srgbClr val="5C4E3D"/>
              </a:buClr>
              <a:buSzPts val="2200"/>
              <a:buFont typeface="Libre Baskerville"/>
              <a:buNone/>
            </a:pPr>
            <a:r>
              <a:t/>
            </a:r>
            <a:endParaRPr b="1" sz="2300">
              <a:latin typeface="Times New Roman"/>
              <a:ea typeface="Times New Roman"/>
              <a:cs typeface="Times New Roman"/>
              <a:sym typeface="Times New Roman"/>
            </a:endParaRPr>
          </a:p>
        </p:txBody>
      </p:sp>
      <p:sp>
        <p:nvSpPr>
          <p:cNvPr id="109" name="Google Shape;109;p17"/>
          <p:cNvSpPr txBox="1"/>
          <p:nvPr/>
        </p:nvSpPr>
        <p:spPr>
          <a:xfrm>
            <a:off x="3702775" y="2325000"/>
            <a:ext cx="4896000" cy="1101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GB" sz="2200">
                <a:latin typeface="Times New Roman"/>
                <a:ea typeface="Times New Roman"/>
                <a:cs typeface="Times New Roman"/>
                <a:sym typeface="Times New Roman"/>
              </a:rPr>
              <a:t>Route Analysis</a:t>
            </a:r>
            <a:endParaRPr b="1" sz="2200">
              <a:latin typeface="Times New Roman"/>
              <a:ea typeface="Times New Roman"/>
              <a:cs typeface="Times New Roman"/>
              <a:sym typeface="Times New Roman"/>
            </a:endParaRPr>
          </a:p>
          <a:p>
            <a:pPr indent="0" lvl="0" marL="0" rtl="0" algn="l">
              <a:lnSpc>
                <a:spcPct val="125000"/>
              </a:lnSpc>
              <a:spcBef>
                <a:spcPts val="0"/>
              </a:spcBef>
              <a:spcAft>
                <a:spcPts val="0"/>
              </a:spcAft>
              <a:buClr>
                <a:srgbClr val="5C4E3D"/>
              </a:buClr>
              <a:buSzPts val="2200"/>
              <a:buFont typeface="Libre Baskerville"/>
              <a:buNone/>
            </a:pPr>
            <a:r>
              <a:rPr lang="en-GB">
                <a:latin typeface="Times New Roman"/>
                <a:ea typeface="Times New Roman"/>
                <a:cs typeface="Times New Roman"/>
                <a:sym typeface="Times New Roman"/>
              </a:rPr>
              <a:t>Compare flights that go through big airports (hubs) with flights that fly straight from one city to another (point-to-point)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10" name="Google Shape;110;p17"/>
          <p:cNvSpPr txBox="1"/>
          <p:nvPr/>
        </p:nvSpPr>
        <p:spPr>
          <a:xfrm>
            <a:off x="3702775" y="3491450"/>
            <a:ext cx="4680900" cy="1248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rgbClr val="5C4E3D"/>
              </a:buClr>
              <a:buSzPts val="2200"/>
              <a:buFont typeface="Libre Baskerville"/>
              <a:buNone/>
            </a:pPr>
            <a:r>
              <a:rPr b="1" lang="en-GB" sz="2200">
                <a:latin typeface="Times New Roman"/>
                <a:ea typeface="Times New Roman"/>
                <a:cs typeface="Times New Roman"/>
                <a:sym typeface="Times New Roman"/>
              </a:rPr>
              <a:t>Market Variables</a:t>
            </a:r>
            <a:endParaRPr b="1" sz="2200">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2"/>
                </a:solidFill>
                <a:latin typeface="Times New Roman"/>
                <a:ea typeface="Times New Roman"/>
                <a:cs typeface="Times New Roman"/>
                <a:sym typeface="Times New Roman"/>
              </a:rPr>
              <a:t>Market variables are things that affect prices and demand, like how many people want to fly, special events, or holidays.</a:t>
            </a: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14" name="Shape 114"/>
        <p:cNvGrpSpPr/>
        <p:nvPr/>
      </p:nvGrpSpPr>
      <p:grpSpPr>
        <a:xfrm>
          <a:off x="0" y="0"/>
          <a:ext cx="0" cy="0"/>
          <a:chOff x="0" y="0"/>
          <a:chExt cx="0" cy="0"/>
        </a:xfrm>
      </p:grpSpPr>
      <p:sp>
        <p:nvSpPr>
          <p:cNvPr id="115" name="Google Shape;115;p18"/>
          <p:cNvSpPr txBox="1"/>
          <p:nvPr/>
        </p:nvSpPr>
        <p:spPr>
          <a:xfrm>
            <a:off x="637025" y="337875"/>
            <a:ext cx="3529500" cy="1032900"/>
          </a:xfrm>
          <a:prstGeom prst="rect">
            <a:avLst/>
          </a:prstGeom>
          <a:noFill/>
          <a:ln>
            <a:noFill/>
          </a:ln>
        </p:spPr>
        <p:txBody>
          <a:bodyPr anchorCtr="0" anchor="t" bIns="91425" lIns="91425" spcFirstLastPara="1" rIns="91425" wrap="square" tIns="91425">
            <a:noAutofit/>
          </a:bodyPr>
          <a:lstStyle/>
          <a:p>
            <a:pPr indent="0" lvl="0" marL="0" rtl="0" algn="l">
              <a:lnSpc>
                <a:spcPct val="124719"/>
              </a:lnSpc>
              <a:spcBef>
                <a:spcPts val="0"/>
              </a:spcBef>
              <a:spcAft>
                <a:spcPts val="0"/>
              </a:spcAft>
              <a:buNone/>
            </a:pPr>
            <a:r>
              <a:t/>
            </a:r>
            <a:endParaRPr sz="4450">
              <a:solidFill>
                <a:srgbClr val="434343"/>
              </a:solidFill>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16" name="Google Shape;116;p18"/>
          <p:cNvSpPr txBox="1"/>
          <p:nvPr/>
        </p:nvSpPr>
        <p:spPr>
          <a:xfrm>
            <a:off x="720950" y="198025"/>
            <a:ext cx="5554500" cy="1055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GB" sz="5000">
                <a:solidFill>
                  <a:schemeClr val="dk2"/>
                </a:solidFill>
                <a:latin typeface="Times New Roman"/>
                <a:ea typeface="Times New Roman"/>
                <a:cs typeface="Times New Roman"/>
                <a:sym typeface="Times New Roman"/>
              </a:rPr>
              <a:t>Module description</a:t>
            </a:r>
            <a:endParaRPr b="1" sz="5000">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b="1" sz="5000">
              <a:latin typeface="Times New Roman"/>
              <a:ea typeface="Times New Roman"/>
              <a:cs typeface="Times New Roman"/>
              <a:sym typeface="Times New Roman"/>
            </a:endParaRPr>
          </a:p>
        </p:txBody>
      </p:sp>
      <p:sp>
        <p:nvSpPr>
          <p:cNvPr id="117" name="Google Shape;117;p18"/>
          <p:cNvSpPr txBox="1"/>
          <p:nvPr/>
        </p:nvSpPr>
        <p:spPr>
          <a:xfrm>
            <a:off x="378775" y="1077713"/>
            <a:ext cx="8188800" cy="36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Pandas</a:t>
            </a:r>
            <a:endParaRPr b="1" sz="2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A tool to organize and analyze data in tables.</a:t>
            </a:r>
            <a:br>
              <a:rPr lang="en-GB" sz="2200">
                <a:solidFill>
                  <a:schemeClr val="dk2"/>
                </a:solidFill>
                <a:latin typeface="Times New Roman"/>
                <a:ea typeface="Times New Roman"/>
                <a:cs typeface="Times New Roman"/>
                <a:sym typeface="Times New Roman"/>
              </a:rPr>
            </a:b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Matplotlib</a:t>
            </a:r>
            <a:r>
              <a:rPr lang="en-GB"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A library to create basic charts and graphs.</a:t>
            </a:r>
            <a:br>
              <a:rPr lang="en-GB" sz="2200">
                <a:solidFill>
                  <a:schemeClr val="dk2"/>
                </a:solidFill>
                <a:latin typeface="Times New Roman"/>
                <a:ea typeface="Times New Roman"/>
                <a:cs typeface="Times New Roman"/>
                <a:sym typeface="Times New Roman"/>
              </a:rPr>
            </a:b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Seaborn</a:t>
            </a:r>
            <a:endParaRPr b="1"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700">
                <a:solidFill>
                  <a:schemeClr val="dk2"/>
                </a:solidFill>
                <a:latin typeface="Times New Roman"/>
                <a:ea typeface="Times New Roman"/>
                <a:cs typeface="Times New Roman"/>
                <a:sym typeface="Times New Roman"/>
              </a:rPr>
              <a:t>Makes colorful and attractive statistical graphs easily.</a:t>
            </a:r>
            <a:br>
              <a:rPr lang="en-GB" sz="2200">
                <a:solidFill>
                  <a:schemeClr val="dk2"/>
                </a:solidFill>
                <a:latin typeface="Times New Roman"/>
                <a:ea typeface="Times New Roman"/>
                <a:cs typeface="Times New Roman"/>
                <a:sym typeface="Times New Roman"/>
              </a:rPr>
            </a:b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2200">
                <a:solidFill>
                  <a:schemeClr val="dk2"/>
                </a:solidFill>
                <a:latin typeface="Times New Roman"/>
                <a:ea typeface="Times New Roman"/>
                <a:cs typeface="Times New Roman"/>
                <a:sym typeface="Times New Roman"/>
              </a:rPr>
              <a:t>NumPy</a:t>
            </a:r>
            <a:r>
              <a:rPr lang="en-GB"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rPr lang="en-GB" sz="1700">
                <a:solidFill>
                  <a:schemeClr val="dk2"/>
                </a:solidFill>
                <a:latin typeface="Times New Roman"/>
                <a:ea typeface="Times New Roman"/>
                <a:cs typeface="Times New Roman"/>
                <a:sym typeface="Times New Roman"/>
              </a:rPr>
              <a:t>H</a:t>
            </a:r>
            <a:r>
              <a:rPr lang="en-GB" sz="1700">
                <a:solidFill>
                  <a:schemeClr val="dk2"/>
                </a:solidFill>
                <a:latin typeface="Times New Roman"/>
                <a:ea typeface="Times New Roman"/>
                <a:cs typeface="Times New Roman"/>
                <a:sym typeface="Times New Roman"/>
              </a:rPr>
              <a:t>elps work with numbers and do fast math on lists of data.</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21" name="Shape 121"/>
        <p:cNvGrpSpPr/>
        <p:nvPr/>
      </p:nvGrpSpPr>
      <p:grpSpPr>
        <a:xfrm>
          <a:off x="0" y="0"/>
          <a:ext cx="0" cy="0"/>
          <a:chOff x="0" y="0"/>
          <a:chExt cx="0" cy="0"/>
        </a:xfrm>
      </p:grpSpPr>
      <p:sp>
        <p:nvSpPr>
          <p:cNvPr id="122" name="Google Shape;122;p19"/>
          <p:cNvSpPr txBox="1"/>
          <p:nvPr/>
        </p:nvSpPr>
        <p:spPr>
          <a:xfrm>
            <a:off x="368000" y="316375"/>
            <a:ext cx="8091900" cy="10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5000">
                <a:solidFill>
                  <a:schemeClr val="dk2"/>
                </a:solidFill>
                <a:latin typeface="Times New Roman"/>
                <a:ea typeface="Times New Roman"/>
                <a:cs typeface="Times New Roman"/>
                <a:sym typeface="Times New Roman"/>
              </a:rPr>
              <a:t>SYSTEM </a:t>
            </a:r>
            <a:r>
              <a:rPr b="1" lang="en-GB" sz="5000">
                <a:solidFill>
                  <a:schemeClr val="dk2"/>
                </a:solidFill>
                <a:latin typeface="Times New Roman"/>
                <a:ea typeface="Times New Roman"/>
                <a:cs typeface="Times New Roman"/>
                <a:sym typeface="Times New Roman"/>
              </a:rPr>
              <a:t>REQUIREMENT</a:t>
            </a:r>
            <a:endParaRPr b="1" sz="5000">
              <a:solidFill>
                <a:schemeClr val="dk2"/>
              </a:solidFill>
              <a:latin typeface="Times New Roman"/>
              <a:ea typeface="Times New Roman"/>
              <a:cs typeface="Times New Roman"/>
              <a:sym typeface="Times New Roman"/>
            </a:endParaRPr>
          </a:p>
        </p:txBody>
      </p:sp>
      <p:sp>
        <p:nvSpPr>
          <p:cNvPr id="123" name="Google Shape;123;p19"/>
          <p:cNvSpPr txBox="1"/>
          <p:nvPr/>
        </p:nvSpPr>
        <p:spPr>
          <a:xfrm>
            <a:off x="550925" y="1435450"/>
            <a:ext cx="4078200" cy="31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
        <p:nvSpPr>
          <p:cNvPr id="124" name="Google Shape;124;p19"/>
          <p:cNvSpPr/>
          <p:nvPr/>
        </p:nvSpPr>
        <p:spPr>
          <a:xfrm>
            <a:off x="813503" y="151760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C4E3D"/>
              </a:buClr>
              <a:buSzPts val="2200"/>
              <a:buFont typeface="Libre Baskerville"/>
              <a:buNone/>
            </a:pPr>
            <a:r>
              <a:rPr b="0" i="0" lang="en-GB" sz="2700" u="none" cap="none" strike="noStrike">
                <a:solidFill>
                  <a:schemeClr val="dk2"/>
                </a:solidFill>
                <a:latin typeface="Libre Baskerville"/>
                <a:ea typeface="Libre Baskerville"/>
                <a:cs typeface="Libre Baskerville"/>
                <a:sym typeface="Libre Baskerville"/>
              </a:rPr>
              <a:t>Hardware</a:t>
            </a:r>
            <a:endParaRPr b="0" i="0" sz="2700" u="none" cap="none" strike="noStrike">
              <a:solidFill>
                <a:schemeClr val="dk2"/>
              </a:solidFill>
            </a:endParaRPr>
          </a:p>
        </p:txBody>
      </p:sp>
      <p:sp>
        <p:nvSpPr>
          <p:cNvPr id="125" name="Google Shape;125;p19"/>
          <p:cNvSpPr/>
          <p:nvPr/>
        </p:nvSpPr>
        <p:spPr>
          <a:xfrm>
            <a:off x="371815" y="2542653"/>
            <a:ext cx="62448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i3 or higher processor</a:t>
            </a:r>
            <a:endParaRPr b="0" i="0" sz="2350" u="none" cap="none" strike="noStrike">
              <a:solidFill>
                <a:schemeClr val="dk2"/>
              </a:solidFill>
            </a:endParaRPr>
          </a:p>
        </p:txBody>
      </p:sp>
      <p:sp>
        <p:nvSpPr>
          <p:cNvPr id="126" name="Google Shape;126;p19"/>
          <p:cNvSpPr/>
          <p:nvPr/>
        </p:nvSpPr>
        <p:spPr>
          <a:xfrm>
            <a:off x="368003" y="2072351"/>
            <a:ext cx="62448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8 GB RAM</a:t>
            </a:r>
            <a:endParaRPr b="0" i="0" sz="2350" u="none" cap="none" strike="noStrike">
              <a:solidFill>
                <a:schemeClr val="dk2"/>
              </a:solidFill>
            </a:endParaRPr>
          </a:p>
        </p:txBody>
      </p:sp>
      <p:sp>
        <p:nvSpPr>
          <p:cNvPr id="127" name="Google Shape;127;p19"/>
          <p:cNvSpPr/>
          <p:nvPr/>
        </p:nvSpPr>
        <p:spPr>
          <a:xfrm>
            <a:off x="371820" y="3576375"/>
            <a:ext cx="28950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500 GB HDD</a:t>
            </a:r>
            <a:endParaRPr b="0" i="0" sz="2350" u="none" cap="none" strike="noStrike">
              <a:solidFill>
                <a:schemeClr val="dk2"/>
              </a:solidFill>
            </a:endParaRPr>
          </a:p>
        </p:txBody>
      </p:sp>
      <p:sp>
        <p:nvSpPr>
          <p:cNvPr id="128" name="Google Shape;128;p19"/>
          <p:cNvSpPr/>
          <p:nvPr/>
        </p:nvSpPr>
        <p:spPr>
          <a:xfrm>
            <a:off x="371827" y="3059513"/>
            <a:ext cx="24468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Windows OS</a:t>
            </a:r>
            <a:endParaRPr b="0" i="0" sz="2350" u="none" cap="none" strike="noStrike">
              <a:solidFill>
                <a:schemeClr val="dk2"/>
              </a:solidFill>
            </a:endParaRPr>
          </a:p>
        </p:txBody>
      </p:sp>
      <p:sp>
        <p:nvSpPr>
          <p:cNvPr id="129" name="Google Shape;129;p19"/>
          <p:cNvSpPr/>
          <p:nvPr/>
        </p:nvSpPr>
        <p:spPr>
          <a:xfrm>
            <a:off x="5261951" y="1485288"/>
            <a:ext cx="18174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C4E3D"/>
              </a:buClr>
              <a:buSzPts val="2200"/>
              <a:buFont typeface="Libre Baskerville"/>
              <a:buNone/>
            </a:pPr>
            <a:r>
              <a:rPr b="0" i="0" lang="en-GB" sz="2700" u="none" cap="none" strike="noStrike">
                <a:solidFill>
                  <a:schemeClr val="dk2"/>
                </a:solidFill>
                <a:latin typeface="Libre Baskerville"/>
                <a:ea typeface="Libre Baskerville"/>
                <a:cs typeface="Libre Baskerville"/>
                <a:sym typeface="Libre Baskerville"/>
              </a:rPr>
              <a:t>Software</a:t>
            </a:r>
            <a:endParaRPr b="0" i="0" sz="2700" u="none" cap="none" strike="noStrike">
              <a:solidFill>
                <a:schemeClr val="dk2"/>
              </a:solidFill>
            </a:endParaRPr>
          </a:p>
        </p:txBody>
      </p:sp>
      <p:sp>
        <p:nvSpPr>
          <p:cNvPr id="130" name="Google Shape;130;p19"/>
          <p:cNvSpPr/>
          <p:nvPr/>
        </p:nvSpPr>
        <p:spPr>
          <a:xfrm>
            <a:off x="4834574" y="2028100"/>
            <a:ext cx="30594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Python </a:t>
            </a:r>
            <a:endParaRPr b="0" i="0" sz="2350" u="none" cap="none" strike="noStrike">
              <a:solidFill>
                <a:schemeClr val="dk2"/>
              </a:solidFill>
            </a:endParaRPr>
          </a:p>
        </p:txBody>
      </p:sp>
      <p:sp>
        <p:nvSpPr>
          <p:cNvPr id="131" name="Google Shape;131;p19"/>
          <p:cNvSpPr/>
          <p:nvPr/>
        </p:nvSpPr>
        <p:spPr>
          <a:xfrm>
            <a:off x="4834576" y="2579597"/>
            <a:ext cx="40032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 </a:t>
            </a:r>
            <a:r>
              <a:rPr lang="en-GB" sz="2350">
                <a:solidFill>
                  <a:schemeClr val="dk2"/>
                </a:solidFill>
                <a:latin typeface="DM Sans"/>
                <a:ea typeface="DM Sans"/>
                <a:cs typeface="DM Sans"/>
                <a:sym typeface="DM Sans"/>
              </a:rPr>
              <a:t>Notepad </a:t>
            </a:r>
            <a:r>
              <a:rPr b="0" i="0" lang="en-GB" sz="2350" u="none" cap="none" strike="noStrike">
                <a:solidFill>
                  <a:schemeClr val="dk2"/>
                </a:solidFill>
                <a:latin typeface="DM Sans"/>
                <a:ea typeface="DM Sans"/>
                <a:cs typeface="DM Sans"/>
                <a:sym typeface="DM Sans"/>
              </a:rPr>
              <a:t>or VS Code</a:t>
            </a:r>
            <a:endParaRPr b="0" i="0" sz="2350" u="none" cap="none" strike="noStrike">
              <a:solidFill>
                <a:schemeClr val="dk2"/>
              </a:solidFill>
            </a:endParaRPr>
          </a:p>
        </p:txBody>
      </p:sp>
      <p:sp>
        <p:nvSpPr>
          <p:cNvPr id="132" name="Google Shape;132;p19"/>
          <p:cNvSpPr/>
          <p:nvPr/>
        </p:nvSpPr>
        <p:spPr>
          <a:xfrm>
            <a:off x="4834576" y="3319748"/>
            <a:ext cx="4003200" cy="363000"/>
          </a:xfrm>
          <a:prstGeom prst="rect">
            <a:avLst/>
          </a:prstGeom>
          <a:noFill/>
          <a:ln>
            <a:noFill/>
          </a:ln>
        </p:spPr>
        <p:txBody>
          <a:bodyPr anchorCtr="0" anchor="t" bIns="0" lIns="0" spcFirstLastPara="1" rIns="0" wrap="square" tIns="0">
            <a:noAutofit/>
          </a:bodyPr>
          <a:lstStyle/>
          <a:p>
            <a:pPr indent="-381000" lvl="0" marL="342900" marR="0" rtl="0" algn="l">
              <a:lnSpc>
                <a:spcPct val="162857"/>
              </a:lnSpc>
              <a:spcBef>
                <a:spcPts val="0"/>
              </a:spcBef>
              <a:spcAft>
                <a:spcPts val="0"/>
              </a:spcAft>
              <a:buClr>
                <a:schemeClr val="dk2"/>
              </a:buClr>
              <a:buSzPts val="2350"/>
              <a:buFont typeface="DM Sans"/>
              <a:buChar char="•"/>
            </a:pPr>
            <a:r>
              <a:rPr b="0" i="0" lang="en-GB" sz="2350" u="none" cap="none" strike="noStrike">
                <a:solidFill>
                  <a:schemeClr val="dk2"/>
                </a:solidFill>
                <a:latin typeface="DM Sans"/>
                <a:ea typeface="DM Sans"/>
                <a:cs typeface="DM Sans"/>
                <a:sym typeface="DM Sans"/>
              </a:rPr>
              <a:t>Excel/CSV datasets</a:t>
            </a:r>
            <a:endParaRPr b="0" i="0" sz="2350" u="none" cap="none" strike="noStrike">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36" name="Shape 136"/>
        <p:cNvGrpSpPr/>
        <p:nvPr/>
      </p:nvGrpSpPr>
      <p:grpSpPr>
        <a:xfrm>
          <a:off x="0" y="0"/>
          <a:ext cx="0" cy="0"/>
          <a:chOff x="0" y="0"/>
          <a:chExt cx="0" cy="0"/>
        </a:xfrm>
      </p:grpSpPr>
      <p:sp>
        <p:nvSpPr>
          <p:cNvPr id="137" name="Google Shape;137;p20"/>
          <p:cNvSpPr txBox="1"/>
          <p:nvPr/>
        </p:nvSpPr>
        <p:spPr>
          <a:xfrm>
            <a:off x="107375" y="122075"/>
            <a:ext cx="5918400" cy="100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Clr>
                <a:schemeClr val="dk2"/>
              </a:buClr>
              <a:buSzPts val="1100"/>
              <a:buFont typeface="Arial"/>
              <a:buNone/>
            </a:pPr>
            <a:r>
              <a:rPr b="1" lang="en-GB" sz="5000">
                <a:solidFill>
                  <a:schemeClr val="dk2"/>
                </a:solidFill>
                <a:latin typeface="Times New Roman"/>
                <a:ea typeface="Times New Roman"/>
                <a:cs typeface="Times New Roman"/>
                <a:sym typeface="Times New Roman"/>
              </a:rPr>
              <a:t>Architecture</a:t>
            </a:r>
            <a:endParaRPr b="1" sz="5000">
              <a:solidFill>
                <a:schemeClr val="dk2"/>
              </a:solidFill>
              <a:latin typeface="Times New Roman"/>
              <a:ea typeface="Times New Roman"/>
              <a:cs typeface="Times New Roman"/>
              <a:sym typeface="Times New Roman"/>
            </a:endParaRPr>
          </a:p>
        </p:txBody>
      </p:sp>
      <p:sp>
        <p:nvSpPr>
          <p:cNvPr id="138" name="Google Shape;138;p20"/>
          <p:cNvSpPr txBox="1"/>
          <p:nvPr/>
        </p:nvSpPr>
        <p:spPr>
          <a:xfrm>
            <a:off x="-121525" y="198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a:p>
        </p:txBody>
      </p:sp>
      <p:sp>
        <p:nvSpPr>
          <p:cNvPr id="139" name="Google Shape;139;p20"/>
          <p:cNvSpPr txBox="1"/>
          <p:nvPr/>
        </p:nvSpPr>
        <p:spPr>
          <a:xfrm>
            <a:off x="220225" y="943250"/>
            <a:ext cx="7458900" cy="41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[User] → [Web Browser]</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        ↓</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[Upload CSV File]</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        ↓</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[Process Data]</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        ↓</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[Generate Report]</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        ↓</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[Display Results]</a:t>
            </a:r>
            <a:endParaRPr sz="225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GB" sz="2250">
                <a:solidFill>
                  <a:schemeClr val="dk2"/>
                </a:solidFill>
                <a:latin typeface="Times New Roman"/>
                <a:ea typeface="Times New Roman"/>
                <a:cs typeface="Times New Roman"/>
                <a:sym typeface="Times New Roman"/>
              </a:rPr>
              <a:t>        ↓</a:t>
            </a:r>
            <a:endParaRPr sz="2250">
              <a:solidFill>
                <a:schemeClr val="dk2"/>
              </a:solidFill>
              <a:latin typeface="Times New Roman"/>
              <a:ea typeface="Times New Roman"/>
              <a:cs typeface="Times New Roman"/>
              <a:sym typeface="Times New Roman"/>
            </a:endParaRPr>
          </a:p>
          <a:p>
            <a:pPr indent="0" lvl="0" marL="0" rtl="0" algn="ctr">
              <a:lnSpc>
                <a:spcPct val="171429"/>
              </a:lnSpc>
              <a:spcBef>
                <a:spcPts val="1600"/>
              </a:spcBef>
              <a:spcAft>
                <a:spcPts val="0"/>
              </a:spcAft>
              <a:buClr>
                <a:schemeClr val="dk2"/>
              </a:buClr>
              <a:buSzPts val="1100"/>
              <a:buFont typeface="Arial"/>
              <a:buNone/>
            </a:pPr>
            <a:r>
              <a:rPr lang="en-GB" sz="2250">
                <a:solidFill>
                  <a:schemeClr val="dk2"/>
                </a:solidFill>
                <a:latin typeface="Times New Roman"/>
                <a:ea typeface="Times New Roman"/>
                <a:cs typeface="Times New Roman"/>
                <a:sym typeface="Times New Roman"/>
              </a:rPr>
              <a:t>[Save Data as CSV]</a:t>
            </a:r>
            <a:endParaRPr sz="2250">
              <a:solidFill>
                <a:schemeClr val="dk2"/>
              </a:solidFill>
              <a:latin typeface="Times New Roman"/>
              <a:ea typeface="Times New Roman"/>
              <a:cs typeface="Times New Roman"/>
              <a:sym typeface="Times New Roman"/>
            </a:endParaRPr>
          </a:p>
          <a:p>
            <a:pPr indent="0" lvl="0" marL="0" rtl="0" algn="l">
              <a:spcBef>
                <a:spcPts val="1600"/>
              </a:spcBef>
              <a:spcAft>
                <a:spcPts val="0"/>
              </a:spcAft>
              <a:buNone/>
            </a:pPr>
            <a:r>
              <a:t/>
            </a:r>
            <a:endParaRPr b="1" sz="145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15C"/>
            </a:gs>
          </a:gsLst>
          <a:lin ang="5400012" scaled="0"/>
        </a:gradFill>
      </p:bgPr>
    </p:bg>
    <p:spTree>
      <p:nvGrpSpPr>
        <p:cNvPr id="143" name="Shape 143"/>
        <p:cNvGrpSpPr/>
        <p:nvPr/>
      </p:nvGrpSpPr>
      <p:grpSpPr>
        <a:xfrm>
          <a:off x="0" y="0"/>
          <a:ext cx="0" cy="0"/>
          <a:chOff x="0" y="0"/>
          <a:chExt cx="0" cy="0"/>
        </a:xfrm>
      </p:grpSpPr>
      <p:sp>
        <p:nvSpPr>
          <p:cNvPr id="144" name="Google Shape;144;p21"/>
          <p:cNvSpPr txBox="1"/>
          <p:nvPr/>
        </p:nvSpPr>
        <p:spPr>
          <a:xfrm>
            <a:off x="277075" y="706050"/>
            <a:ext cx="4982100" cy="46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2"/>
                </a:solidFill>
                <a:latin typeface="Times New Roman"/>
                <a:ea typeface="Times New Roman"/>
                <a:cs typeface="Times New Roman"/>
                <a:sym typeface="Times New Roman"/>
              </a:rPr>
              <a:t>Data Preprocessing Algorithm</a:t>
            </a:r>
            <a:endParaRPr b="1" sz="17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Input: Flight data CSV</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Process: Remove empty values</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Output: Clean data ready for analysis</a:t>
            </a:r>
            <a:endParaRPr sz="15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GB" sz="1700">
                <a:solidFill>
                  <a:schemeClr val="dk2"/>
                </a:solidFill>
                <a:latin typeface="Times New Roman"/>
                <a:ea typeface="Times New Roman"/>
                <a:cs typeface="Times New Roman"/>
                <a:sym typeface="Times New Roman"/>
              </a:rPr>
              <a:t>Delay Analysis Algorithm</a:t>
            </a:r>
            <a:endParaRPr b="1" sz="17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Input: Clean flight data</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Process: Count delays by airline and status</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Output: Charts showing delay patterns</a:t>
            </a:r>
            <a:endParaRPr sz="15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1700">
                <a:solidFill>
                  <a:schemeClr val="dk2"/>
                </a:solidFill>
                <a:latin typeface="Times New Roman"/>
                <a:ea typeface="Times New Roman"/>
                <a:cs typeface="Times New Roman"/>
                <a:sym typeface="Times New Roman"/>
              </a:rPr>
              <a:t>Flight Filtering Algorithm</a:t>
            </a:r>
            <a:endParaRPr b="1" sz="17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Input: Flight number from user</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Process: Find matching flights</a:t>
            </a:r>
            <a:endParaRPr sz="1500">
              <a:solidFill>
                <a:schemeClr val="dk2"/>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Output: Report for specific flight</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2"/>
              </a:solidFill>
              <a:latin typeface="Times New Roman"/>
              <a:ea typeface="Times New Roman"/>
              <a:cs typeface="Times New Roman"/>
              <a:sym typeface="Times New Roman"/>
            </a:endParaRPr>
          </a:p>
        </p:txBody>
      </p:sp>
      <p:sp>
        <p:nvSpPr>
          <p:cNvPr id="145" name="Google Shape;145;p21"/>
          <p:cNvSpPr txBox="1"/>
          <p:nvPr/>
        </p:nvSpPr>
        <p:spPr>
          <a:xfrm>
            <a:off x="343550" y="142350"/>
            <a:ext cx="30651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300">
                <a:solidFill>
                  <a:schemeClr val="dk2"/>
                </a:solidFill>
                <a:latin typeface="Times New Roman"/>
                <a:ea typeface="Times New Roman"/>
                <a:cs typeface="Times New Roman"/>
                <a:sym typeface="Times New Roman"/>
              </a:rPr>
              <a:t>Algorithm</a:t>
            </a:r>
            <a:endParaRPr b="1" sz="33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2"/>
              </a:buClr>
              <a:buSzPts val="1100"/>
              <a:buFont typeface="Arial"/>
              <a:buNone/>
            </a:pPr>
            <a:r>
              <a:t/>
            </a:r>
            <a:endParaRPr b="1" sz="33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