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2"/>
  </p:notesMasterIdLst>
  <p:sldIdLst>
    <p:sldId id="838" r:id="rId6"/>
    <p:sldId id="839" r:id="rId7"/>
    <p:sldId id="840" r:id="rId8"/>
    <p:sldId id="843" r:id="rId9"/>
    <p:sldId id="842" r:id="rId10"/>
    <p:sldId id="84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51">
          <p15:clr>
            <a:srgbClr val="A4A3A4"/>
          </p15:clr>
        </p15:guide>
        <p15:guide id="4" orient="horz" pos="574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FFA3"/>
    <a:srgbClr val="F4FD7B"/>
    <a:srgbClr val="9AD0FC"/>
    <a:srgbClr val="97DFFF"/>
    <a:srgbClr val="B7E9FF"/>
    <a:srgbClr val="EFFC46"/>
    <a:srgbClr val="F8FEA4"/>
    <a:srgbClr val="0000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1" autoAdjust="0"/>
    <p:restoredTop sz="78863" autoAdjust="0"/>
  </p:normalViewPr>
  <p:slideViewPr>
    <p:cSldViewPr snapToGrid="0" snapToObjects="1" showGuides="1">
      <p:cViewPr>
        <p:scale>
          <a:sx n="100" d="100"/>
          <a:sy n="100" d="100"/>
        </p:scale>
        <p:origin x="-138" y="498"/>
      </p:cViewPr>
      <p:guideLst>
        <p:guide orient="horz" pos="1151"/>
        <p:guide orient="horz" pos="5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DB70-8D40-0842-A3B8-7D93DD610C71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1" y="3272485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1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0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11506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576" userDrawn="1">
          <p15:clr>
            <a:srgbClr val="FBAE40"/>
          </p15:clr>
        </p15:guide>
        <p15:guide id="4" orient="horz" pos="1440" userDrawn="1">
          <p15:clr>
            <a:srgbClr val="FBAE40"/>
          </p15:clr>
        </p15:guide>
        <p15:guide id="5" orient="horz" pos="18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4" y="804672"/>
            <a:ext cx="8320269" cy="480131"/>
          </a:xfrm>
        </p:spPr>
        <p:txBody>
          <a:bodyPr anchor="t" anchorCtr="0">
            <a:sp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4" y="1737360"/>
            <a:ext cx="4103599" cy="42007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320269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800599" y="1737360"/>
            <a:ext cx="3889375" cy="4200767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3286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914400"/>
            <a:ext cx="9144000" cy="288036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4018753"/>
            <a:ext cx="8424538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5030528"/>
            <a:ext cx="8413133" cy="31393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4498884"/>
            <a:ext cx="842453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56474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413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1" y="3272485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1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0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18775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1" y="3272485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1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TLK_PPT_D1L2_clr_01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0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504329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" y="1022"/>
            <a:ext cx="3084576" cy="685697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1" y="3272485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1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0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7669449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06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412480" cy="369332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826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3827905"/>
            <a:ext cx="6750762" cy="646331"/>
          </a:xfrm>
        </p:spPr>
        <p:txBody>
          <a:bodyPr anchor="b" anchorCtr="0"/>
          <a:lstStyle>
            <a:lvl1pPr>
              <a:defRPr sz="4000" b="1" i="0" cap="none" baseline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5" y="4549857"/>
            <a:ext cx="6750762" cy="33855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8735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35019"/>
            <a:ext cx="3980794" cy="420540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41" y="1737360"/>
            <a:ext cx="3980794" cy="42054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399062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1297156"/>
            <a:ext cx="3980794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047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809210"/>
            <a:ext cx="4109162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5" y="1737360"/>
            <a:ext cx="4103599" cy="4200768"/>
          </a:xfrm>
        </p:spPr>
        <p:txBody>
          <a:bodyPr/>
          <a:lstStyle>
            <a:lvl2pPr>
              <a:buSzPct val="50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0600" y="914400"/>
            <a:ext cx="4343400" cy="50292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3716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7359"/>
            <a:ext cx="8412480" cy="4203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705" y="6398425"/>
            <a:ext cx="357126" cy="2000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TLK_PPT_D1L2_clr_01er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787" y="102337"/>
            <a:ext cx="1889760" cy="63398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26831" y="6404516"/>
            <a:ext cx="7741920" cy="30777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2"/>
                </a:solidFill>
              </a:rPr>
              <a:t>© 2017 CenturyLink. All Rights Reserved.  </a:t>
            </a:r>
            <a:r>
              <a:rPr lang="en-US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Confidential / CenturyLink Employees and Contractors Only</a:t>
            </a:r>
          </a:p>
          <a:p>
            <a:r>
              <a:rPr lang="en-US" sz="700" dirty="0" smtClean="0">
                <a:solidFill>
                  <a:schemeClr val="bg2"/>
                </a:solidFill>
              </a:rPr>
              <a:t> 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82" r:id="rId4"/>
    <p:sldLayoutId id="2147483662" r:id="rId5"/>
    <p:sldLayoutId id="2147483676" r:id="rId6"/>
    <p:sldLayoutId id="2147483663" r:id="rId7"/>
    <p:sldLayoutId id="2147483664" r:id="rId8"/>
    <p:sldLayoutId id="2147483677" r:id="rId9"/>
    <p:sldLayoutId id="2147483679" r:id="rId10"/>
    <p:sldLayoutId id="2147483678" r:id="rId11"/>
    <p:sldLayoutId id="2147483666" r:id="rId12"/>
    <p:sldLayoutId id="214748366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4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SzPct val="50000"/>
        <a:buFont typeface=".LucidaGrandeUI" charset="0"/>
        <a:buChar char="▶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6360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6" userDrawn="1">
          <p15:clr>
            <a:srgbClr val="F26B43"/>
          </p15:clr>
        </p15:guide>
        <p15:guide id="2" pos="290" userDrawn="1">
          <p15:clr>
            <a:srgbClr val="F26B43"/>
          </p15:clr>
        </p15:guide>
        <p15:guide id="3" pos="5474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6" orient="horz" pos="4119" userDrawn="1">
          <p15:clr>
            <a:srgbClr val="F26B43"/>
          </p15:clr>
        </p15:guide>
        <p15:guide id="7" orient="horz" pos="37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Analytics Change Management Process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LION Change Management Process to address the following:</a:t>
            </a:r>
          </a:p>
          <a:p>
            <a:pPr lvl="1"/>
            <a:r>
              <a:rPr lang="en-US" dirty="0" smtClean="0"/>
              <a:t>CCB Decision to Move Forward to Development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New or Change Business Capabilities (MMPs/Features/User Stories) Identified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Additions that increase Risks to Deliverables</a:t>
            </a:r>
          </a:p>
          <a:p>
            <a:pPr lvl="1"/>
            <a:r>
              <a:rPr lang="en-US" dirty="0" smtClean="0"/>
              <a:t>CCB Decision to Move Forward to Development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Priority Changes for Business Capabilities (MMPs or Features)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Changes that increase Risks to Deliverables</a:t>
            </a:r>
          </a:p>
          <a:p>
            <a:pPr lvl="1"/>
            <a:r>
              <a:rPr lang="en-US" dirty="0" smtClean="0"/>
              <a:t>CCB Decision to Move Forward to Development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New or Changed Features or User Stories (Design Defects – Severity 1, 2, 3)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Fixes that increase Risks to Deliverables</a:t>
            </a:r>
          </a:p>
          <a:p>
            <a:pPr lvl="1"/>
            <a:r>
              <a:rPr lang="en-US" dirty="0" smtClean="0"/>
              <a:t>CCB Awareness Only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New or Changed Features or User Stories (Design Defects – Severity 1, 2, 3)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Fixes that do NOT increase Risks to Deliverables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 Form should </a:t>
            </a:r>
            <a:r>
              <a:rPr lang="en-US" dirty="0" smtClean="0"/>
              <a:t>be </a:t>
            </a:r>
            <a:r>
              <a:rPr lang="en-US" dirty="0" smtClean="0"/>
              <a:t>used when there is a </a:t>
            </a:r>
            <a:r>
              <a:rPr lang="en-US" b="1" i="1" dirty="0" smtClean="0"/>
              <a:t>CHANGE </a:t>
            </a:r>
            <a:r>
              <a:rPr lang="en-US" dirty="0" smtClean="0"/>
              <a:t>to </a:t>
            </a:r>
            <a:r>
              <a:rPr lang="en-US" dirty="0" smtClean="0"/>
              <a:t>the established </a:t>
            </a:r>
            <a:r>
              <a:rPr lang="en-US" dirty="0" smtClean="0"/>
              <a:t>base-line.</a:t>
            </a:r>
          </a:p>
          <a:p>
            <a:r>
              <a:rPr lang="en-US" dirty="0" smtClean="0"/>
              <a:t>Changes with </a:t>
            </a:r>
            <a:r>
              <a:rPr lang="en-US" b="1" i="1" dirty="0" smtClean="0"/>
              <a:t>SIGNIFICANT IMPACT </a:t>
            </a:r>
            <a:r>
              <a:rPr lang="en-US" dirty="0" smtClean="0"/>
              <a:t>will be reviewed for CCB Decision</a:t>
            </a:r>
            <a:endParaRPr lang="en-US" dirty="0" smtClean="0"/>
          </a:p>
          <a:p>
            <a:pPr lvl="1"/>
            <a:r>
              <a:rPr lang="en-US" b="1" i="1" dirty="0" smtClean="0"/>
              <a:t>SIGNIFICANT </a:t>
            </a:r>
            <a:r>
              <a:rPr lang="en-US" b="1" i="1" dirty="0" smtClean="0"/>
              <a:t>IMPACT </a:t>
            </a:r>
            <a:r>
              <a:rPr lang="en-US" dirty="0" smtClean="0"/>
              <a:t>is defined as: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sz="1200" i="1" dirty="0" smtClean="0"/>
              <a:t>New or Missed Business Scenarios </a:t>
            </a:r>
          </a:p>
          <a:p>
            <a:pPr lvl="2">
              <a:buFont typeface="Arial" pitchFamily="34" charset="0"/>
              <a:buChar char="•"/>
            </a:pPr>
            <a:r>
              <a:rPr lang="en-US" sz="1200" i="1" dirty="0" smtClean="0"/>
              <a:t>Priority Changes (from one release to another)</a:t>
            </a:r>
          </a:p>
          <a:p>
            <a:pPr lvl="2">
              <a:buFont typeface="Arial" pitchFamily="34" charset="0"/>
              <a:buChar char="•"/>
            </a:pPr>
            <a:r>
              <a:rPr lang="en-US" sz="1200" i="1" dirty="0" smtClean="0"/>
              <a:t>Design Defects (Severity 1, 2, 3)</a:t>
            </a:r>
          </a:p>
          <a:p>
            <a:pPr lvl="2">
              <a:buFont typeface="Arial" pitchFamily="34" charset="0"/>
              <a:buChar char="•"/>
            </a:pPr>
            <a:r>
              <a:rPr lang="en-US" sz="1200" i="1" dirty="0" smtClean="0"/>
              <a:t>Point Changes to Products or within Teams (+/-10% or greater)</a:t>
            </a:r>
          </a:p>
          <a:p>
            <a:pPr lvl="2">
              <a:buFont typeface="Arial" pitchFamily="34" charset="0"/>
              <a:buChar char="•"/>
            </a:pPr>
            <a:r>
              <a:rPr lang="en-US" sz="1200" i="1" dirty="0" smtClean="0"/>
              <a:t>Changes will be categorized as Small, Medium, Large, or X-Large</a:t>
            </a:r>
          </a:p>
          <a:p>
            <a:r>
              <a:rPr lang="en-US" dirty="0" smtClean="0"/>
              <a:t>All Changes will be tracked in CAAC</a:t>
            </a:r>
          </a:p>
          <a:p>
            <a:r>
              <a:rPr lang="en-US" dirty="0" smtClean="0"/>
              <a:t>Weekly Points </a:t>
            </a:r>
            <a:r>
              <a:rPr lang="en-US" dirty="0" smtClean="0"/>
              <a:t>comparisons </a:t>
            </a:r>
            <a:r>
              <a:rPr lang="en-US" dirty="0" smtClean="0"/>
              <a:t>reflect changes AFTER those changes have already been made in </a:t>
            </a:r>
            <a:r>
              <a:rPr lang="en-US" dirty="0" smtClean="0"/>
              <a:t>CAAC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Path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6" y="1356371"/>
            <a:ext cx="8778240" cy="481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Path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6" y="1341953"/>
            <a:ext cx="8778240" cy="481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Path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6" y="1415908"/>
            <a:ext cx="8778240" cy="481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Form – CCB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23034"/>
            <a:ext cx="8412480" cy="4203065"/>
          </a:xfrm>
        </p:spPr>
        <p:txBody>
          <a:bodyPr/>
          <a:lstStyle/>
          <a:p>
            <a:r>
              <a:rPr lang="en-US" dirty="0" smtClean="0"/>
              <a:t>CR Form should </a:t>
            </a:r>
            <a:r>
              <a:rPr lang="en-US" dirty="0" smtClean="0"/>
              <a:t>be </a:t>
            </a:r>
            <a:r>
              <a:rPr lang="en-US" dirty="0" smtClean="0"/>
              <a:t>used when there is a </a:t>
            </a:r>
            <a:r>
              <a:rPr lang="en-US" b="1" i="1" dirty="0" smtClean="0"/>
              <a:t>CHANGE </a:t>
            </a:r>
            <a:r>
              <a:rPr lang="en-US" dirty="0" smtClean="0"/>
              <a:t>to </a:t>
            </a:r>
            <a:r>
              <a:rPr lang="en-US" dirty="0" smtClean="0"/>
              <a:t>the established base-line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531" y="2047875"/>
            <a:ext cx="5274846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5330246"/>
            <a:ext cx="1781175" cy="64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5581650" y="5514975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080761" y="2781299"/>
            <a:ext cx="2697480" cy="284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Evaluation Stage</a:t>
            </a:r>
          </a:p>
          <a:p>
            <a:pPr marL="633413" lvl="1" indent="-176213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000" i="1" baseline="0" dirty="0" smtClean="0">
                <a:solidFill>
                  <a:schemeClr val="tx2"/>
                </a:solidFill>
              </a:rPr>
              <a:t>Impact</a:t>
            </a:r>
            <a:r>
              <a:rPr lang="en-US" sz="1000" i="1" dirty="0" smtClean="0">
                <a:solidFill>
                  <a:schemeClr val="tx2"/>
                </a:solidFill>
              </a:rPr>
              <a:t> Analysis</a:t>
            </a:r>
          </a:p>
          <a:p>
            <a:pPr marL="633413" lvl="1" indent="-176213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Delivery</a:t>
            </a:r>
          </a:p>
          <a:p>
            <a:pPr marL="176213" indent="-176213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Request Priority</a:t>
            </a:r>
          </a:p>
          <a:p>
            <a:pPr marL="633413" lvl="1" indent="-176213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Critical</a:t>
            </a:r>
            <a:r>
              <a:rPr kumimoji="0" lang="en-US" sz="1000" b="0" i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(CCB Decision Required)</a:t>
            </a:r>
          </a:p>
          <a:p>
            <a:pPr marL="633413" lvl="1" indent="-176213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000" i="1" noProof="0" dirty="0" smtClean="0">
                <a:solidFill>
                  <a:schemeClr val="tx2"/>
                </a:solidFill>
              </a:rPr>
              <a:t>Normal (CCB Decision Required)</a:t>
            </a:r>
          </a:p>
          <a:p>
            <a:pPr marL="633413" lvl="1" indent="-176213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kumimoji="0" lang="en-US" sz="1000" b="0" i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</a:t>
            </a:r>
          </a:p>
          <a:p>
            <a:pPr marL="633413" lvl="1" indent="-176213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tx2"/>
                </a:solidFill>
              </a:rPr>
              <a:t>Informational</a:t>
            </a:r>
            <a:endParaRPr kumimoji="0" lang="en-US" sz="1000" b="0" i="1" u="none" strike="noStrike" kern="1200" cap="none" spc="0" normalizeH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indent="-176213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aseline="0" noProof="0" dirty="0" smtClean="0">
                <a:solidFill>
                  <a:schemeClr val="tx2"/>
                </a:solidFill>
              </a:rPr>
              <a:t>Business</a:t>
            </a:r>
            <a:r>
              <a:rPr lang="en-US" sz="1200" noProof="0" dirty="0" smtClean="0">
                <a:solidFill>
                  <a:schemeClr val="tx2"/>
                </a:solidFill>
              </a:rPr>
              <a:t> Impact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633413" lvl="1" indent="-176213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Operations</a:t>
            </a:r>
          </a:p>
          <a:p>
            <a:pPr marL="633413" lvl="1" indent="-176213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tx2"/>
                </a:solidFill>
              </a:rPr>
              <a:t>Revenue</a:t>
            </a:r>
          </a:p>
          <a:p>
            <a:pPr marL="176213" indent="-176213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Estimate T-Shirt Size</a:t>
            </a:r>
          </a:p>
          <a:p>
            <a:pPr marL="633413" lvl="1" indent="-176213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tx2"/>
                </a:solidFill>
              </a:rPr>
              <a:t>See below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uryLink">
      <a:dk1>
        <a:srgbClr val="000000"/>
      </a:dk1>
      <a:lt1>
        <a:srgbClr val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ea28ca-3f7c-4e93-9cd9-7c2c91a38d3f">DMY3QDKWEKKJ-9-198</_dlc_DocId>
    <_dlc_DocIdUrl xmlns="bcea28ca-3f7c-4e93-9cd9-7c2c91a38d3f">
      <Url>http://collaboration.ad.qintra.com/BU/IPI/scph/TransformPC2/BigData/_layouts/DocIdRedir.aspx?ID=DMY3QDKWEKKJ-9-198</Url>
      <Description>DMY3QDKWEKKJ-9-198</Description>
    </_dlc_DocIdUrl>
    <IconOverlay xmlns="http://schemas.microsoft.com/sharepoint/v4" xsi:nil="true"/>
    <Document_x0020_Type xmlns="67697e0c-b635-4f57-a3ae-15299016c358">Change Request</Document_x0020_Type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F30DB-8D52-434C-862D-E1F4A72F6035}"/>
</file>

<file path=customXml/itemProps2.xml><?xml version="1.0" encoding="utf-8"?>
<ds:datastoreItem xmlns:ds="http://schemas.openxmlformats.org/officeDocument/2006/customXml" ds:itemID="{56AA670C-8512-45F9-A56B-6104B7ED3EC7}"/>
</file>

<file path=customXml/itemProps3.xml><?xml version="1.0" encoding="utf-8"?>
<ds:datastoreItem xmlns:ds="http://schemas.openxmlformats.org/officeDocument/2006/customXml" ds:itemID="{C52BEDD4-D687-41E9-ADE3-F0592FB63683}"/>
</file>

<file path=customXml/itemProps4.xml><?xml version="1.0" encoding="utf-8"?>
<ds:datastoreItem xmlns:ds="http://schemas.openxmlformats.org/officeDocument/2006/customXml" ds:itemID="{08F22501-0113-43A0-954A-D740B75CD46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18381</TotalTime>
  <Words>297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Big Data Analytics Change Management Process</vt:lpstr>
      <vt:lpstr>Change Request Form</vt:lpstr>
      <vt:lpstr>Change Control Path 1</vt:lpstr>
      <vt:lpstr>Change Control Path 2</vt:lpstr>
      <vt:lpstr>Change Control Path 3</vt:lpstr>
      <vt:lpstr>CR Form – CCB Submission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 Program and Use Case Status_02_08_2017_MASTER</dc:title>
  <dc:creator>Christopher Kip</dc:creator>
  <cp:lastModifiedBy>lptang</cp:lastModifiedBy>
  <cp:revision>823</cp:revision>
  <dcterms:created xsi:type="dcterms:W3CDTF">2015-11-17T04:10:00Z</dcterms:created>
  <dcterms:modified xsi:type="dcterms:W3CDTF">2017-02-14T22:39:28Z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0x010100F8C151005451E241B86CAD6C702C12C7</vt:lpwstr>
  </property>
  <property fmtid="{D5CDD505-2E9C-101B-9397-08002B2CF9AE}" pid="3" name="_dlc_DocIdItemGuid">
    <vt:lpwstr>02513a00-0d11-4847-a751-da8aba8e94b3</vt:lpwstr>
  </property>
</Properties>
</file>