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9"/>
  </p:notesMasterIdLst>
  <p:sldIdLst>
    <p:sldId id="846" r:id="rId6"/>
    <p:sldId id="845" r:id="rId7"/>
    <p:sldId id="84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51">
          <p15:clr>
            <a:srgbClr val="A4A3A4"/>
          </p15:clr>
        </p15:guide>
        <p15:guide id="4" orient="horz" pos="574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FFA3"/>
    <a:srgbClr val="F4FD7B"/>
    <a:srgbClr val="9AD0FC"/>
    <a:srgbClr val="97DFFF"/>
    <a:srgbClr val="B7E9FF"/>
    <a:srgbClr val="EFFC46"/>
    <a:srgbClr val="F8FEA4"/>
    <a:srgbClr val="0000FF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1" autoAdjust="0"/>
    <p:restoredTop sz="78863" autoAdjust="0"/>
  </p:normalViewPr>
  <p:slideViewPr>
    <p:cSldViewPr snapToGrid="0" snapToObjects="1" showGuides="1">
      <p:cViewPr>
        <p:scale>
          <a:sx n="140" d="100"/>
          <a:sy n="140" d="100"/>
        </p:scale>
        <p:origin x="138" y="948"/>
      </p:cViewPr>
      <p:guideLst>
        <p:guide orient="horz" pos="1151"/>
        <p:guide orient="horz" pos="5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DB70-8D40-0842-A3B8-7D93DD610C71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C6B5E-8D07-E14B-9D19-9636BDE7B9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016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151" y="3272485"/>
            <a:ext cx="5477749" cy="1532727"/>
          </a:xfrm>
        </p:spPr>
        <p:txBody>
          <a:bodyPr wrap="square" anchor="b" anchorCtr="0">
            <a:spAutoFit/>
          </a:bodyPr>
          <a:lstStyle>
            <a:lvl1pPr algn="l">
              <a:defRPr sz="5200" b="1" i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151" y="4833816"/>
            <a:ext cx="5477749" cy="369332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CTLK_PPT_D1L2_clr_01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787" y="102337"/>
            <a:ext cx="1889760" cy="633984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58151" y="2710190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084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11506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  <p15:guide id="3" orient="horz" pos="576" userDrawn="1">
          <p15:clr>
            <a:srgbClr val="FBAE40"/>
          </p15:clr>
        </p15:guide>
        <p15:guide id="4" orient="horz" pos="1440" userDrawn="1">
          <p15:clr>
            <a:srgbClr val="FBAE40"/>
          </p15:clr>
        </p15:guide>
        <p15:guide id="5" orient="horz" pos="18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4" y="804672"/>
            <a:ext cx="8320269" cy="480131"/>
          </a:xfrm>
        </p:spPr>
        <p:txBody>
          <a:bodyPr anchor="t" anchorCtr="0">
            <a:sp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4" y="1737360"/>
            <a:ext cx="4103599" cy="42007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4" y="1297156"/>
            <a:ext cx="8320269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800599" y="1737360"/>
            <a:ext cx="3889375" cy="4200767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32863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914400"/>
            <a:ext cx="9144000" cy="2880360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4018753"/>
            <a:ext cx="8424538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5030528"/>
            <a:ext cx="8413133" cy="313932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4498884"/>
            <a:ext cx="842453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56474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413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71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151" y="3272485"/>
            <a:ext cx="5477749" cy="1532727"/>
          </a:xfrm>
        </p:spPr>
        <p:txBody>
          <a:bodyPr wrap="square" anchor="b" anchorCtr="0">
            <a:spAutoFit/>
          </a:bodyPr>
          <a:lstStyle>
            <a:lvl1pPr algn="l">
              <a:defRPr sz="5200" b="1" i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151" y="4833816"/>
            <a:ext cx="5477749" cy="369332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CTLK_PPT_D1L2_clr_01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787" y="102337"/>
            <a:ext cx="1889760" cy="633984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58151" y="2710190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>
                <a:solidFill>
                  <a:srgbClr val="9A9B9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084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18775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orient="horz" pos="1440">
          <p15:clr>
            <a:srgbClr val="FBAE40"/>
          </p15:clr>
        </p15:guide>
        <p15:guide id="5" orient="horz" pos="18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0845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151" y="3272485"/>
            <a:ext cx="5477749" cy="1532727"/>
          </a:xfrm>
        </p:spPr>
        <p:txBody>
          <a:bodyPr wrap="square" anchor="b" anchorCtr="0">
            <a:spAutoFit/>
          </a:bodyPr>
          <a:lstStyle>
            <a:lvl1pPr algn="l">
              <a:defRPr sz="5200" b="1" i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151" y="4833816"/>
            <a:ext cx="5477749" cy="369332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CTLK_PPT_D1L2_clr_01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787" y="102337"/>
            <a:ext cx="1889760" cy="633984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58151" y="2710190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>
                <a:solidFill>
                  <a:srgbClr val="9A9B9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45043290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orient="horz" pos="1440">
          <p15:clr>
            <a:srgbClr val="FBAE40"/>
          </p15:clr>
        </p15:guide>
        <p15:guide id="5" orient="horz" pos="18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" y="1022"/>
            <a:ext cx="3084576" cy="685697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151" y="3272485"/>
            <a:ext cx="5477749" cy="1532727"/>
          </a:xfrm>
        </p:spPr>
        <p:txBody>
          <a:bodyPr wrap="square" anchor="b" anchorCtr="0">
            <a:spAutoFit/>
          </a:bodyPr>
          <a:lstStyle>
            <a:lvl1pPr algn="l">
              <a:defRPr sz="5200" b="1" i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151" y="4833816"/>
            <a:ext cx="5477749" cy="369332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CTLK_PPT_D1L2_clr_01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787" y="102337"/>
            <a:ext cx="1889760" cy="633984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58151" y="2710190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>
                <a:solidFill>
                  <a:srgbClr val="9A9B9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17669449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orient="horz" pos="1440">
          <p15:clr>
            <a:srgbClr val="FBAE40"/>
          </p15:clr>
        </p15:guide>
        <p15:guide id="5" orient="horz" pos="18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061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4" y="1297156"/>
            <a:ext cx="8412480" cy="369332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826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CTLK_PPT_D1L2_clr_01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787" y="102337"/>
            <a:ext cx="1889760" cy="633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5" y="3827905"/>
            <a:ext cx="6750762" cy="646331"/>
          </a:xfrm>
        </p:spPr>
        <p:txBody>
          <a:bodyPr anchor="b" anchorCtr="0"/>
          <a:lstStyle>
            <a:lvl1pPr>
              <a:defRPr sz="4000" b="1" i="0" cap="none" baseline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705" y="4549857"/>
            <a:ext cx="6750762" cy="33855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38735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35019"/>
            <a:ext cx="3980794" cy="420540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341" y="1737360"/>
            <a:ext cx="3980794" cy="42054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399062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823341" y="1297156"/>
            <a:ext cx="3980794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047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809210"/>
            <a:ext cx="4109162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5" y="1737360"/>
            <a:ext cx="4103599" cy="4200768"/>
          </a:xfrm>
        </p:spPr>
        <p:txBody>
          <a:bodyPr/>
          <a:lstStyle>
            <a:lvl2pPr>
              <a:buSzPct val="50000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4109162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800600" y="914400"/>
            <a:ext cx="4343400" cy="5029200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3716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736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37359"/>
            <a:ext cx="8412480" cy="4203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9705" y="6398425"/>
            <a:ext cx="357126" cy="2000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TLK_PPT_D1L2_clr_01er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787" y="102337"/>
            <a:ext cx="1889760" cy="63398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26831" y="6404516"/>
            <a:ext cx="7741920" cy="30777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2"/>
                </a:solidFill>
              </a:rPr>
              <a:t>© 2017 CenturyLink. All Rights Reserved.  </a:t>
            </a:r>
            <a:r>
              <a:rPr lang="en-US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Confidential / CenturyLink Employees and Contractors Only</a:t>
            </a:r>
          </a:p>
          <a:p>
            <a:r>
              <a:rPr lang="en-US" sz="700" dirty="0" smtClean="0">
                <a:solidFill>
                  <a:schemeClr val="bg2"/>
                </a:solidFill>
              </a:rPr>
              <a:t> 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04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81" r:id="rId3"/>
    <p:sldLayoutId id="2147483682" r:id="rId4"/>
    <p:sldLayoutId id="2147483662" r:id="rId5"/>
    <p:sldLayoutId id="2147483676" r:id="rId6"/>
    <p:sldLayoutId id="2147483663" r:id="rId7"/>
    <p:sldLayoutId id="2147483664" r:id="rId8"/>
    <p:sldLayoutId id="2147483677" r:id="rId9"/>
    <p:sldLayoutId id="2147483679" r:id="rId10"/>
    <p:sldLayoutId id="2147483678" r:id="rId11"/>
    <p:sldLayoutId id="2147483666" r:id="rId12"/>
    <p:sldLayoutId id="214748366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4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176213" indent="-176213" algn="l" defTabSz="914400" rtl="0" eaLnBrk="1" latinLnBrk="0" hangingPunct="1">
        <a:lnSpc>
          <a:spcPct val="100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168275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SzPct val="50000"/>
        <a:buFont typeface=".LucidaGrandeUI" charset="0"/>
        <a:buChar char="▶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693738" indent="-177800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6360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76" userDrawn="1">
          <p15:clr>
            <a:srgbClr val="F26B43"/>
          </p15:clr>
        </p15:guide>
        <p15:guide id="2" pos="290" userDrawn="1">
          <p15:clr>
            <a:srgbClr val="F26B43"/>
          </p15:clr>
        </p15:guide>
        <p15:guide id="3" pos="5474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6" orient="horz" pos="4119" userDrawn="1">
          <p15:clr>
            <a:srgbClr val="F26B43"/>
          </p15:clr>
        </p15:guide>
        <p15:guide id="7" orient="horz" pos="37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llaboration.ad.qintra.com/BU/IT/scph/EnterpriseRelease/Release%20Calendars/Forms/AllItems.aspx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Analytics PI (Program Increment Planning)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28750"/>
            <a:ext cx="8412480" cy="4203065"/>
          </a:xfrm>
        </p:spPr>
        <p:txBody>
          <a:bodyPr/>
          <a:lstStyle/>
          <a:p>
            <a:r>
              <a:rPr lang="en-US" dirty="0" smtClean="0"/>
              <a:t>Define MMPs (Minimal Marketable Product)</a:t>
            </a:r>
          </a:p>
          <a:p>
            <a:pPr lvl="1">
              <a:spcBef>
                <a:spcPts val="400"/>
              </a:spcBef>
            </a:pPr>
            <a:r>
              <a:rPr lang="en-US" sz="1200" dirty="0" smtClean="0"/>
              <a:t>Minimal Marketable Product describes the product with smallest feature set that address the user needs and creates the right user experience</a:t>
            </a:r>
          </a:p>
          <a:p>
            <a:pPr lvl="1">
              <a:spcBef>
                <a:spcPts val="400"/>
              </a:spcBef>
            </a:pPr>
            <a:r>
              <a:rPr lang="en-US" sz="1200" u="sng" dirty="0" smtClean="0"/>
              <a:t>Owner</a:t>
            </a:r>
            <a:r>
              <a:rPr lang="en-US" sz="1200" dirty="0" smtClean="0"/>
              <a:t>: Enterprise/Solution Architects and Delivery Lead working in collaboration with business stakeholders</a:t>
            </a:r>
          </a:p>
          <a:p>
            <a:r>
              <a:rPr lang="en-US" dirty="0" smtClean="0"/>
              <a:t>Define Features required to meet MMPs, focus on features for upcoming PI</a:t>
            </a:r>
          </a:p>
          <a:p>
            <a:pPr lvl="1">
              <a:spcBef>
                <a:spcPts val="400"/>
              </a:spcBef>
            </a:pPr>
            <a:r>
              <a:rPr lang="en-US" sz="1200" dirty="0" smtClean="0"/>
              <a:t>Features are improvement or capability of value to the stakeholder that can be developed in a release time box (PI increment)</a:t>
            </a:r>
          </a:p>
          <a:p>
            <a:pPr lvl="1">
              <a:spcBef>
                <a:spcPts val="400"/>
              </a:spcBef>
            </a:pPr>
            <a:r>
              <a:rPr lang="en-US" sz="1200" dirty="0" smtClean="0"/>
              <a:t>Define a lifecycle/sequence for feature deliverables to meet MMPs</a:t>
            </a:r>
          </a:p>
          <a:p>
            <a:pPr lvl="1">
              <a:spcBef>
                <a:spcPts val="400"/>
              </a:spcBef>
            </a:pPr>
            <a:r>
              <a:rPr lang="en-US" sz="1200" dirty="0" smtClean="0"/>
              <a:t>Identify impacted scrum teams, especially Big Data dependent teams</a:t>
            </a:r>
          </a:p>
          <a:p>
            <a:pPr lvl="1">
              <a:spcBef>
                <a:spcPts val="400"/>
              </a:spcBef>
            </a:pPr>
            <a:r>
              <a:rPr lang="en-US" sz="1200" dirty="0" smtClean="0"/>
              <a:t>Engage impacted teams to review features, confirm team’s impact, and agreement to include features as candidates for next PI planning</a:t>
            </a:r>
          </a:p>
          <a:p>
            <a:pPr lvl="1">
              <a:spcBef>
                <a:spcPts val="400"/>
              </a:spcBef>
            </a:pPr>
            <a:r>
              <a:rPr lang="en-US" sz="1200" dirty="0" smtClean="0"/>
              <a:t>Upon confirmation of team’s impact, define high level user stories for impacted teams</a:t>
            </a:r>
          </a:p>
          <a:p>
            <a:pPr lvl="1">
              <a:spcBef>
                <a:spcPts val="400"/>
              </a:spcBef>
            </a:pPr>
            <a:r>
              <a:rPr lang="en-US" sz="1200" u="sng" dirty="0" smtClean="0"/>
              <a:t>Owner</a:t>
            </a:r>
            <a:r>
              <a:rPr lang="en-US" sz="1200" dirty="0" smtClean="0"/>
              <a:t>: System Engineers working in collaboration with business stakeholders, and technical teams (Architects, Developers)</a:t>
            </a:r>
          </a:p>
          <a:p>
            <a:pPr lvl="1">
              <a:spcBef>
                <a:spcPts val="400"/>
              </a:spcBef>
            </a:pPr>
            <a:endParaRPr lang="en-US" sz="800" dirty="0" smtClean="0"/>
          </a:p>
          <a:p>
            <a:pPr>
              <a:buNone/>
            </a:pPr>
            <a:endParaRPr lang="en-US" sz="1200" dirty="0" smtClean="0"/>
          </a:p>
          <a:p>
            <a:pPr lvl="1">
              <a:spcBef>
                <a:spcPts val="400"/>
              </a:spcBef>
            </a:pPr>
            <a:endParaRPr lang="en-US" sz="12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PDT 2017 Release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000750"/>
            <a:ext cx="8412480" cy="234948"/>
          </a:xfrm>
        </p:spPr>
        <p:txBody>
          <a:bodyPr/>
          <a:lstStyle/>
          <a:p>
            <a:r>
              <a:rPr lang="en-US" sz="900" dirty="0" smtClean="0"/>
              <a:t>Release Calendar are located </a:t>
            </a:r>
            <a:r>
              <a:rPr lang="en-US" sz="900" dirty="0" smtClean="0">
                <a:hlinkClick r:id="rId2"/>
              </a:rPr>
              <a:t>HERE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809" y="2380686"/>
            <a:ext cx="8576431" cy="344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65760" y="1284803"/>
            <a:ext cx="8412480" cy="800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</a:t>
            </a:r>
            <a:r>
              <a:rPr lang="en-US" sz="1600" dirty="0" smtClean="0">
                <a:solidFill>
                  <a:schemeClr val="tx2"/>
                </a:solidFill>
              </a:rPr>
              <a:t>-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 Planning for PI11:  March 20 - 22</a:t>
            </a:r>
          </a:p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aseline="0" dirty="0" smtClean="0">
                <a:solidFill>
                  <a:schemeClr val="tx2"/>
                </a:solidFill>
              </a:rPr>
              <a:t>PI11</a:t>
            </a:r>
            <a:r>
              <a:rPr lang="en-US" sz="1600" dirty="0" smtClean="0">
                <a:solidFill>
                  <a:schemeClr val="tx2"/>
                </a:solidFill>
              </a:rPr>
              <a:t> Planning:  April 12 - 14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for BDA Use Cases in preparation for PI11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00175"/>
            <a:ext cx="8412480" cy="4203065"/>
          </a:xfrm>
        </p:spPr>
        <p:txBody>
          <a:bodyPr/>
          <a:lstStyle/>
          <a:p>
            <a:r>
              <a:rPr lang="en-US" dirty="0" smtClean="0"/>
              <a:t>Complete by March 3</a:t>
            </a:r>
          </a:p>
          <a:p>
            <a:pPr lvl="1"/>
            <a:r>
              <a:rPr lang="en-US" sz="1200" dirty="0" smtClean="0"/>
              <a:t>Enterprise/Solution Architects:  Define MMPs and Features for </a:t>
            </a:r>
            <a:r>
              <a:rPr lang="en-US" sz="1200" u="sng" dirty="0" smtClean="0"/>
              <a:t>ALL</a:t>
            </a:r>
            <a:r>
              <a:rPr lang="en-US" sz="1200" dirty="0" smtClean="0"/>
              <a:t> Use Cases in BDA</a:t>
            </a:r>
          </a:p>
          <a:p>
            <a:pPr lvl="1"/>
            <a:r>
              <a:rPr lang="en-US" sz="1200" dirty="0" smtClean="0"/>
              <a:t>System Engineers: Define </a:t>
            </a:r>
            <a:r>
              <a:rPr lang="en-US" sz="1200" dirty="0" smtClean="0"/>
              <a:t>lifecycle/sequence for feature </a:t>
            </a:r>
            <a:r>
              <a:rPr lang="en-US" sz="1200" dirty="0" smtClean="0"/>
              <a:t>deliverables</a:t>
            </a:r>
          </a:p>
          <a:p>
            <a:r>
              <a:rPr lang="en-US" dirty="0" smtClean="0"/>
              <a:t>March 6 – 17</a:t>
            </a:r>
          </a:p>
          <a:p>
            <a:pPr lvl="1"/>
            <a:r>
              <a:rPr lang="en-US" sz="1200" dirty="0" smtClean="0"/>
              <a:t>Delivery Leads: </a:t>
            </a:r>
            <a:r>
              <a:rPr lang="en-US" sz="1200" dirty="0" smtClean="0"/>
              <a:t>E</a:t>
            </a:r>
            <a:r>
              <a:rPr lang="en-US" sz="1200" dirty="0" smtClean="0"/>
              <a:t>ngage impacted teams to review features</a:t>
            </a:r>
          </a:p>
          <a:p>
            <a:r>
              <a:rPr lang="en-US" dirty="0" smtClean="0"/>
              <a:t>March 24</a:t>
            </a:r>
          </a:p>
          <a:p>
            <a:pPr lvl="1"/>
            <a:r>
              <a:rPr lang="en-US" sz="1200" dirty="0" smtClean="0"/>
              <a:t>Confirmation of BDA features will be candidates for PI11 planning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March 27 – April 7</a:t>
            </a:r>
          </a:p>
          <a:p>
            <a:pPr lvl="1"/>
            <a:r>
              <a:rPr lang="en-US" sz="1200" dirty="0" smtClean="0"/>
              <a:t>Define detailed User Stories for candidate Features in PI11 </a:t>
            </a:r>
          </a:p>
          <a:p>
            <a:pPr lvl="1"/>
            <a:r>
              <a:rPr lang="en-US" sz="1200" dirty="0" smtClean="0"/>
              <a:t>Provide relative estimates (story points) for user stories</a:t>
            </a:r>
          </a:p>
          <a:p>
            <a:pPr lvl="1"/>
            <a:r>
              <a:rPr lang="en-US" sz="1200" u="sng" dirty="0" smtClean="0"/>
              <a:t>Owner</a:t>
            </a:r>
            <a:r>
              <a:rPr lang="en-US" sz="1200" dirty="0" smtClean="0"/>
              <a:t>: Big Data Dev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turyLink">
      <a:dk1>
        <a:srgbClr val="000000"/>
      </a:dk1>
      <a:lt1>
        <a:srgbClr val="FFFFFF"/>
      </a:lt1>
      <a:dk2>
        <a:srgbClr val="616365"/>
      </a:dk2>
      <a:lt2>
        <a:srgbClr val="9A9B9C"/>
      </a:lt2>
      <a:accent1>
        <a:srgbClr val="00853F"/>
      </a:accent1>
      <a:accent2>
        <a:srgbClr val="8CC43F"/>
      </a:accent2>
      <a:accent3>
        <a:srgbClr val="284E36"/>
      </a:accent3>
      <a:accent4>
        <a:srgbClr val="34B233"/>
      </a:accent4>
      <a:accent5>
        <a:srgbClr val="0098DB"/>
      </a:accent5>
      <a:accent6>
        <a:srgbClr val="FFA02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ea28ca-3f7c-4e93-9cd9-7c2c91a38d3f">DMY3QDKWEKKJ-9-200</_dlc_DocId>
    <_dlc_DocIdUrl xmlns="bcea28ca-3f7c-4e93-9cd9-7c2c91a38d3f">
      <Url>http://collaboration.ad.qintra.com/BU/IPI/scph/TransformPC2/BigData/_layouts/DocIdRedir.aspx?ID=DMY3QDKWEKKJ-9-200</Url>
      <Description>DMY3QDKWEKKJ-9-200</Description>
    </_dlc_DocIdUrl>
    <IconOverlay xmlns="http://schemas.microsoft.com/sharepoint/v4" xsi:nil="true"/>
    <Document_x0020_Type xmlns="67697e0c-b635-4f57-a3ae-15299016c358">Planning</Document_x0020_Type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7F30DB-8D52-434C-862D-E1F4A72F6035}"/>
</file>

<file path=customXml/itemProps2.xml><?xml version="1.0" encoding="utf-8"?>
<ds:datastoreItem xmlns:ds="http://schemas.openxmlformats.org/officeDocument/2006/customXml" ds:itemID="{56AA670C-8512-45F9-A56B-6104B7ED3EC7}"/>
</file>

<file path=customXml/itemProps3.xml><?xml version="1.0" encoding="utf-8"?>
<ds:datastoreItem xmlns:ds="http://schemas.openxmlformats.org/officeDocument/2006/customXml" ds:itemID="{C52BEDD4-D687-41E9-ADE3-F0592FB63683}"/>
</file>

<file path=customXml/itemProps4.xml><?xml version="1.0" encoding="utf-8"?>
<ds:datastoreItem xmlns:ds="http://schemas.openxmlformats.org/officeDocument/2006/customXml" ds:itemID="{E486B4E6-DE41-4444-AF6D-69DDDE64A6E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18196</TotalTime>
  <Words>277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Big Data Analytics PI (Program Increment Planning)</vt:lpstr>
      <vt:lpstr>PDT 2017 Release Calendar</vt:lpstr>
      <vt:lpstr>Timeline for BDA Use Cases in preparation for PI11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Kip</dc:creator>
  <cp:lastModifiedBy>lptang</cp:lastModifiedBy>
  <cp:revision>824</cp:revision>
  <dcterms:created xsi:type="dcterms:W3CDTF">2015-11-17T04:10:00Z</dcterms:created>
  <dcterms:modified xsi:type="dcterms:W3CDTF">2017-02-14T19:16:38Z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0x010100F8C151005451E241B86CAD6C702C12C7</vt:lpwstr>
  </property>
  <property fmtid="{D5CDD505-2E9C-101B-9397-08002B2CF9AE}" pid="3" name="_dlc_DocIdItemGuid">
    <vt:lpwstr>7a563935-93e6-46bb-89d0-d06d87910e98</vt:lpwstr>
  </property>
</Properties>
</file>