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9" r:id="rId5"/>
    <p:sldId id="647" r:id="rId6"/>
    <p:sldId id="661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72D"/>
    <a:srgbClr val="008000"/>
    <a:srgbClr val="FF0000"/>
    <a:srgbClr val="0000FF"/>
    <a:srgbClr val="99FF99"/>
    <a:srgbClr val="CCCCFF"/>
    <a:srgbClr val="99CCFF"/>
    <a:srgbClr val="CCFFFF"/>
    <a:srgbClr val="66FF66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9" autoAdjust="0"/>
    <p:restoredTop sz="95543" autoAdjust="0"/>
  </p:normalViewPr>
  <p:slideViewPr>
    <p:cSldViewPr>
      <p:cViewPr>
        <p:scale>
          <a:sx n="68" d="100"/>
          <a:sy n="68" d="100"/>
        </p:scale>
        <p:origin x="-480" y="4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20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47" tIns="46923" rIns="93847" bIns="46923" numCol="1" anchor="t" anchorCtr="0" compatLnSpc="1">
            <a:prstTxWarp prst="textNoShape">
              <a:avLst/>
            </a:prstTxWarp>
          </a:bodyPr>
          <a:lstStyle>
            <a:lvl1pPr defTabSz="93815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7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47" tIns="46923" rIns="93847" bIns="46923" numCol="1" anchor="t" anchorCtr="0" compatLnSpc="1">
            <a:prstTxWarp prst="textNoShape">
              <a:avLst/>
            </a:prstTxWarp>
          </a:bodyPr>
          <a:lstStyle>
            <a:lvl1pPr algn="r" defTabSz="938158">
              <a:defRPr sz="1200">
                <a:latin typeface="Arial" charset="0"/>
              </a:defRPr>
            </a:lvl1pPr>
          </a:lstStyle>
          <a:p>
            <a:pPr>
              <a:defRPr/>
            </a:pPr>
            <a:fld id="{5689D2EE-EA40-482D-9A03-556C63B84E5C}" type="datetimeFigureOut">
              <a:rPr lang="en-US"/>
              <a:pPr>
                <a:defRPr/>
              </a:pPr>
              <a:t>9/27/2016</a:t>
            </a:fld>
            <a:endParaRPr lang="en-US" dirty="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8829037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47" tIns="46923" rIns="93847" bIns="46923" numCol="1" anchor="b" anchorCtr="0" compatLnSpc="1">
            <a:prstTxWarp prst="textNoShape">
              <a:avLst/>
            </a:prstTxWarp>
          </a:bodyPr>
          <a:lstStyle>
            <a:lvl1pPr defTabSz="93815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7" y="8829037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47" tIns="46923" rIns="93847" bIns="46923" numCol="1" anchor="b" anchorCtr="0" compatLnSpc="1">
            <a:prstTxWarp prst="textNoShape">
              <a:avLst/>
            </a:prstTxWarp>
          </a:bodyPr>
          <a:lstStyle>
            <a:lvl1pPr algn="r" defTabSz="938158">
              <a:defRPr sz="1200">
                <a:latin typeface="Arial" charset="0"/>
              </a:defRPr>
            </a:lvl1pPr>
          </a:lstStyle>
          <a:p>
            <a:pPr>
              <a:defRPr/>
            </a:pPr>
            <a:fld id="{C35C8D2F-6868-4BB3-A88D-75B673612E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3129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t" anchorCtr="0" compatLnSpc="1">
            <a:prstTxWarp prst="textNoShape">
              <a:avLst/>
            </a:prstTxWarp>
          </a:bodyPr>
          <a:lstStyle>
            <a:lvl1pPr defTabSz="954793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7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t" anchorCtr="0" compatLnSpc="1">
            <a:prstTxWarp prst="textNoShape">
              <a:avLst/>
            </a:prstTxWarp>
          </a:bodyPr>
          <a:lstStyle>
            <a:lvl1pPr algn="r" defTabSz="954793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3438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416110"/>
            <a:ext cx="5607684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8829037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b" anchorCtr="0" compatLnSpc="1">
            <a:prstTxWarp prst="textNoShape">
              <a:avLst/>
            </a:prstTxWarp>
          </a:bodyPr>
          <a:lstStyle>
            <a:lvl1pPr defTabSz="954793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7" y="8829037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b" anchorCtr="0" compatLnSpc="1">
            <a:prstTxWarp prst="textNoShape">
              <a:avLst/>
            </a:prstTxWarp>
          </a:bodyPr>
          <a:lstStyle>
            <a:lvl1pPr algn="r" defTabSz="954793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4318094-BB91-4542-90CC-0E57256593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1274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2483"/>
            <a:fld id="{783F25A5-F21B-400E-8DD4-41F4F7B8B5BC}" type="slidenum">
              <a:rPr lang="en-US" smtClean="0"/>
              <a:pPr defTabSz="952483"/>
              <a:t>1</a:t>
            </a:fld>
            <a:endParaRPr lang="en-US" dirty="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3908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18094-BB91-4542-90CC-0E572565934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750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titl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" descr="lg_logo_artw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762500"/>
            <a:ext cx="2481263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150" y="1828800"/>
            <a:ext cx="8172450" cy="11430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675" y="304800"/>
            <a:ext cx="1609725" cy="609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4805E-0491-471F-80F6-617AF37B42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3988"/>
            <a:ext cx="2095500" cy="525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3988"/>
            <a:ext cx="6134100" cy="525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FFD4D-39B8-425D-8B43-5C0BD5C6DC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57200" y="1041400"/>
            <a:ext cx="4000500" cy="58166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484716" indent="-192616">
              <a:spcBef>
                <a:spcPts val="600"/>
              </a:spcBef>
              <a:defRPr sz="2800"/>
            </a:lvl2pPr>
            <a:lvl3pPr marL="866139" indent="-231139">
              <a:spcBef>
                <a:spcPts val="600"/>
              </a:spcBef>
              <a:defRPr sz="2800"/>
            </a:lvl3pPr>
            <a:lvl4pPr marL="1384300" indent="-355600">
              <a:spcBef>
                <a:spcPts val="600"/>
              </a:spcBef>
              <a:defRPr sz="2800"/>
            </a:lvl4pPr>
            <a:lvl5pPr marL="1691922" indent="-256822">
              <a:spcBef>
                <a:spcPts val="600"/>
              </a:spcBef>
              <a:defRPr sz="2800"/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E16AD-2CFE-4F68-A277-F11C1ACBB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43520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C147E-6125-418F-A7D7-84DB1ECC0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9A74D-FC13-4DE4-9D70-DD85E9F23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5B589-CB9C-4245-ACF3-4161516411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8A426-76A5-4670-96AD-0C2E85EEB3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2713E-2355-4736-8580-B8064FB0B6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7ECAC-AE58-40EC-ADDA-4ECB0EDAE4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63C94-29AB-41FE-AF4D-6A65E0BBAF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EF559-8A93-4366-AE43-78A5EAE6A9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eader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3988"/>
            <a:ext cx="838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1534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2713"/>
            <a:ext cx="2895600" cy="231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62713"/>
            <a:ext cx="457200" cy="242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929D0D92-5A4D-401D-A302-35E510B43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4" descr="sm_logo_artwk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43800" y="5861050"/>
            <a:ext cx="144145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8001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16002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5pPr>
      <a:lvl6pPr marL="20574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6pPr>
      <a:lvl7pPr marL="25146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7pPr>
      <a:lvl8pPr marL="29718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8pPr>
      <a:lvl9pPr marL="34290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38150" y="914400"/>
            <a:ext cx="8401050" cy="1600200"/>
          </a:xfrm>
        </p:spPr>
        <p:txBody>
          <a:bodyPr/>
          <a:lstStyle/>
          <a:p>
            <a:pPr algn="ctr" eaLnBrk="1" hangingPunct="1"/>
            <a:r>
              <a:rPr lang="en-US" dirty="0"/>
              <a:t>EDL – Enterprise Data </a:t>
            </a:r>
            <a:r>
              <a:rPr lang="en-US" dirty="0" smtClean="0"/>
              <a:t>Lake Architecture/Topology</a:t>
            </a: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>
                <a:solidFill>
                  <a:srgbClr val="FF0000"/>
                </a:solidFill>
              </a:rPr>
              <a:t>DRAFT</a:t>
            </a:r>
            <a:endParaRPr lang="en-US" sz="1800" i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0" y="6477000"/>
            <a:ext cx="1752600" cy="304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US" sz="1000" b="1" dirty="0" smtClean="0">
                <a:solidFill>
                  <a:schemeClr val="accent3"/>
                </a:solidFill>
              </a:rPr>
              <a:t>Last Rev:   </a:t>
            </a:r>
            <a:r>
              <a:rPr lang="en-US" sz="1000" b="1" dirty="0" smtClean="0">
                <a:solidFill>
                  <a:schemeClr val="accent3"/>
                </a:solidFill>
              </a:rPr>
              <a:t>Sept 27, 2016</a:t>
            </a:r>
            <a:endParaRPr lang="en-US" sz="1000" b="1" dirty="0" smtClean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 bwMode="auto">
          <a:xfrm>
            <a:off x="76200" y="1800664"/>
            <a:ext cx="87630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6200" y="1489168"/>
            <a:ext cx="8763000" cy="313536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52491" y="4760849"/>
            <a:ext cx="1581054" cy="8382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685800"/>
          </a:xfrm>
        </p:spPr>
        <p:txBody>
          <a:bodyPr/>
          <a:lstStyle/>
          <a:p>
            <a:r>
              <a:rPr lang="en-US" dirty="0" smtClean="0"/>
              <a:t>CTL Data Lake Architecture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2714"/>
            <a:ext cx="457200" cy="242887"/>
          </a:xfrm>
        </p:spPr>
        <p:txBody>
          <a:bodyPr/>
          <a:lstStyle/>
          <a:p>
            <a:pPr>
              <a:defRPr/>
            </a:pPr>
            <a:fld id="{1DDE16AD-2CFE-4F68-A277-F11C1ACBB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905000" y="838200"/>
            <a:ext cx="2590800" cy="5334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Presentation BI tools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24400" y="838200"/>
            <a:ext cx="2069074" cy="5334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System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Support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2344332"/>
            <a:ext cx="1581150" cy="1344498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Batch Data Query/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Transformation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200" y="838200"/>
            <a:ext cx="1447800" cy="5334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Search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5735" y="3977392"/>
            <a:ext cx="165735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DB Loading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46292" y="2286000"/>
            <a:ext cx="1447800" cy="6858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Rest API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24200" y="2319092"/>
            <a:ext cx="1424186" cy="1109908"/>
            <a:chOff x="4808692" y="3100722"/>
            <a:chExt cx="1600200" cy="116437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821154" y="3100722"/>
              <a:ext cx="1524000" cy="1164378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200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200" b="0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855338" y="3973460"/>
              <a:ext cx="1447800" cy="194063"/>
            </a:xfrm>
            <a:prstGeom prst="rect">
              <a:avLst/>
            </a:prstGeom>
            <a:solidFill>
              <a:srgbClr val="8CC63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 smtClean="0"/>
                <a:t>(</a:t>
              </a:r>
              <a:r>
                <a:rPr lang="en-US" sz="1000" b="0" dirty="0" err="1" smtClean="0"/>
                <a:t>Impala,Hbase</a:t>
              </a:r>
              <a:r>
                <a:rPr lang="en-US" sz="1000" b="0" dirty="0" smtClean="0"/>
                <a:t>)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8692" y="3136684"/>
              <a:ext cx="1600200" cy="484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Real Time </a:t>
              </a:r>
            </a:p>
            <a:p>
              <a:r>
                <a:rPr lang="en-US" sz="1200" dirty="0" smtClean="0"/>
                <a:t>Data Query</a:t>
              </a: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190591" y="5332349"/>
            <a:ext cx="13716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/>
              <a:t>(</a:t>
            </a:r>
            <a:r>
              <a:rPr lang="en-US" sz="1000" b="0" dirty="0" smtClean="0"/>
              <a:t>Kafka</a:t>
            </a:r>
            <a:r>
              <a:rPr lang="en-US" sz="1200" b="0" dirty="0" smtClean="0"/>
              <a:t>, </a:t>
            </a:r>
            <a:r>
              <a:rPr lang="en-US" sz="1000" b="0" dirty="0" smtClean="0"/>
              <a:t>Flume</a:t>
            </a:r>
            <a:r>
              <a:rPr lang="en-US" sz="1200" b="0" dirty="0" smtClean="0"/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341" y="4760849"/>
            <a:ext cx="928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Streaming</a:t>
            </a:r>
          </a:p>
          <a:p>
            <a:endParaRPr lang="en-US" sz="1100" dirty="0"/>
          </a:p>
        </p:txBody>
      </p:sp>
      <p:sp>
        <p:nvSpPr>
          <p:cNvPr id="75" name="Rectangle 74"/>
          <p:cNvSpPr/>
          <p:nvPr/>
        </p:nvSpPr>
        <p:spPr bwMode="auto">
          <a:xfrm rot="5400000">
            <a:off x="4964554" y="3925888"/>
            <a:ext cx="3733800" cy="480296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OS Scheduling and Management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 rot="5400000">
            <a:off x="6700861" y="3903995"/>
            <a:ext cx="3733800" cy="482838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System Management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 rot="5400000">
            <a:off x="6159496" y="3928200"/>
            <a:ext cx="3733800" cy="4572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Data &amp; Access Management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74434" y="1840950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Governance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 bwMode="auto">
          <a:xfrm rot="5400000">
            <a:off x="5577489" y="3852839"/>
            <a:ext cx="3733800" cy="600122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Apache Open </a:t>
            </a:r>
            <a:r>
              <a:rPr lang="en-US" sz="1200" dirty="0" smtClean="0"/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Management Capabilities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80871" y="1479030"/>
            <a:ext cx="2837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Security &amp; Access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762000" y="3105096"/>
            <a:ext cx="1447800" cy="4111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(Hive,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Pig)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5334000" y="2662244"/>
            <a:ext cx="918316" cy="2197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dirty="0" smtClean="0"/>
              <a:t>(</a:t>
            </a:r>
            <a:r>
              <a:rPr lang="en-US" sz="1000" b="0" dirty="0" err="1" smtClean="0"/>
              <a:t>HBase</a:t>
            </a:r>
            <a:r>
              <a:rPr lang="en-US" sz="1000" b="0" dirty="0" smtClean="0"/>
              <a:t>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02065" y="4167892"/>
            <a:ext cx="901264" cy="1905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/>
              <a:t>(</a:t>
            </a:r>
            <a:r>
              <a:rPr lang="en-US" sz="1000" b="0" dirty="0" smtClean="0"/>
              <a:t>Sqoop</a:t>
            </a:r>
            <a:r>
              <a:rPr lang="en-US" sz="1200" b="0" dirty="0" smtClean="0"/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6553201" y="1509931"/>
            <a:ext cx="2068190" cy="3188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dirty="0" smtClean="0"/>
              <a:t>(</a:t>
            </a:r>
            <a:r>
              <a:rPr lang="en-US" sz="1000" b="0" dirty="0" smtClean="0">
                <a:solidFill>
                  <a:srgbClr val="FF0000"/>
                </a:solidFill>
              </a:rPr>
              <a:t>Kerberos Security</a:t>
            </a:r>
            <a:r>
              <a:rPr lang="en-US" sz="1000" b="0" dirty="0" smtClean="0"/>
              <a:t>, </a:t>
            </a:r>
            <a:r>
              <a:rPr lang="en-US" sz="1000" b="0" dirty="0" smtClean="0"/>
              <a:t>Sentry</a:t>
            </a:r>
            <a:r>
              <a:rPr lang="en-US" sz="1000" b="0" dirty="0" smtClean="0"/>
              <a:t>, </a:t>
            </a:r>
            <a:r>
              <a:rPr lang="en-US" sz="1000" b="0" dirty="0" err="1" smtClean="0">
                <a:solidFill>
                  <a:srgbClr val="FF0000"/>
                </a:solidFill>
              </a:rPr>
              <a:t>Cloudera</a:t>
            </a:r>
            <a:r>
              <a:rPr lang="en-US" sz="1000" b="0" dirty="0" smtClean="0">
                <a:solidFill>
                  <a:srgbClr val="FF0000"/>
                </a:solidFill>
              </a:rPr>
              <a:t> Security Mgr</a:t>
            </a:r>
            <a:r>
              <a:rPr lang="en-US" sz="1000" b="0" dirty="0" smtClean="0"/>
              <a:t>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959838" y="1855843"/>
            <a:ext cx="1588786" cy="240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dirty="0" smtClean="0"/>
              <a:t>(Cloudera Navigator)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03418" y="1026493"/>
            <a:ext cx="993363" cy="3144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dirty="0" smtClean="0"/>
              <a:t>(Solr, HiveServer)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286000" y="1114429"/>
            <a:ext cx="1828800" cy="238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dirty="0" smtClean="0"/>
              <a:t>(</a:t>
            </a:r>
            <a:r>
              <a:rPr lang="en-US" sz="1000" b="0" dirty="0" err="1" smtClean="0"/>
              <a:t>Qlik</a:t>
            </a:r>
            <a:r>
              <a:rPr lang="en-US" sz="1000" b="0" dirty="0" smtClean="0"/>
              <a:t>, BO)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5400000">
            <a:off x="7746935" y="4034513"/>
            <a:ext cx="1371600" cy="2033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/>
              <a:t>(</a:t>
            </a:r>
            <a:r>
              <a:rPr lang="en-US" sz="1000" b="0" dirty="0" smtClean="0"/>
              <a:t>Cloudera Manager</a:t>
            </a:r>
            <a:r>
              <a:rPr lang="en-US" sz="1200" b="0" dirty="0" smtClean="0"/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5400000">
            <a:off x="7168018" y="4066781"/>
            <a:ext cx="1466228" cy="1879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/>
              <a:t>(</a:t>
            </a:r>
            <a:r>
              <a:rPr lang="en-US" sz="1000" b="0" dirty="0" smtClean="0"/>
              <a:t>Cloudera Navigator</a:t>
            </a:r>
            <a:r>
              <a:rPr lang="en-US" sz="1200" b="0" dirty="0" smtClean="0"/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 rot="5400000">
            <a:off x="6263212" y="3927804"/>
            <a:ext cx="1978076" cy="19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/>
              <a:t>(</a:t>
            </a:r>
            <a:r>
              <a:rPr lang="en-US" sz="1000" b="0" dirty="0" smtClean="0"/>
              <a:t>Ambari, Ganglia, and Nagios</a:t>
            </a:r>
            <a:r>
              <a:rPr lang="en-US" sz="1200" b="0" dirty="0" smtClean="0"/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 rot="5400000">
            <a:off x="6006009" y="4043749"/>
            <a:ext cx="1371600" cy="2033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/>
              <a:t>(</a:t>
            </a:r>
            <a:r>
              <a:rPr lang="en-US" sz="1200" b="0" dirty="0" err="1" smtClean="0"/>
              <a:t>Oozie</a:t>
            </a:r>
            <a:r>
              <a:rPr lang="en-US" sz="1000" b="0" dirty="0" smtClean="0"/>
              <a:t>, </a:t>
            </a:r>
            <a:r>
              <a:rPr lang="en-US" sz="1000" b="0" dirty="0" smtClean="0"/>
              <a:t>YARN</a:t>
            </a:r>
            <a:r>
              <a:rPr lang="en-US" sz="1200" b="0" dirty="0" smtClean="0"/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38043" y="4420742"/>
            <a:ext cx="4300156" cy="1198590"/>
            <a:chOff x="3515527" y="4745010"/>
            <a:chExt cx="2656673" cy="1198590"/>
          </a:xfrm>
        </p:grpSpPr>
        <p:sp>
          <p:nvSpPr>
            <p:cNvPr id="18" name="Flowchart: Magnetic Disk 17"/>
            <p:cNvSpPr/>
            <p:nvPr/>
          </p:nvSpPr>
          <p:spPr bwMode="auto">
            <a:xfrm>
              <a:off x="3515527" y="4745010"/>
              <a:ext cx="2656673" cy="1198590"/>
            </a:xfrm>
            <a:prstGeom prst="flowChartMagneticDisk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 smtClean="0"/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4119963" y="5658268"/>
              <a:ext cx="1447801" cy="17870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 smtClean="0"/>
                <a:t>(HDFS)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122679" y="5191003"/>
              <a:ext cx="1447800" cy="23866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 smtClean="0"/>
                <a:t>(</a:t>
              </a:r>
              <a:r>
                <a:rPr lang="en-US" sz="1000" b="0" dirty="0" err="1" smtClean="0"/>
                <a:t>Hive,Hbase</a:t>
              </a:r>
              <a:r>
                <a:rPr lang="en-US" sz="1000" b="0" dirty="0" smtClean="0"/>
                <a:t>, Accumulo)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4275318" y="4859607"/>
              <a:ext cx="1193991" cy="142139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Data Storage</a:t>
              </a:r>
              <a:endParaRPr kumimoji="0" lang="en-US" sz="1200" i="0" u="none" strike="noStrike" cap="none" normalizeH="0" baseline="0" dirty="0" smtClean="0"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74" name="Rectangle 73"/>
          <p:cNvSpPr/>
          <p:nvPr/>
        </p:nvSpPr>
        <p:spPr bwMode="auto">
          <a:xfrm>
            <a:off x="6865620" y="838200"/>
            <a:ext cx="1460722" cy="5334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User Interface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7211050" y="1114428"/>
            <a:ext cx="789950" cy="204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dirty="0" smtClean="0"/>
              <a:t>Hue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403329" y="5978963"/>
            <a:ext cx="5090763" cy="472669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Cisco Direct Attached Storage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05000" y="36576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Note that each box represents a set of processes – beyond the tools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3016398" y="5105070"/>
            <a:ext cx="2343445" cy="2493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0" dirty="0" smtClean="0"/>
              <a:t>(Spark</a:t>
            </a:r>
            <a:r>
              <a:rPr lang="en-US" sz="1000" b="0" dirty="0"/>
              <a:t>, YARN/</a:t>
            </a:r>
            <a:r>
              <a:rPr lang="en-US" sz="1000" b="0" dirty="0" err="1"/>
              <a:t>MapReduce</a:t>
            </a:r>
            <a:r>
              <a:rPr lang="en-US" sz="1000" b="0" dirty="0"/>
              <a:t>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0871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77ECAC-AE58-40EC-ADDA-4ECB0EDAE44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275" y="1628775"/>
            <a:ext cx="7029450" cy="3600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858" y="228600"/>
            <a:ext cx="643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0"/>
            <a:ext cx="77724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Cloudera</a:t>
            </a:r>
            <a:r>
              <a:rPr lang="en-US" sz="2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Architecture – sourced from </a:t>
            </a:r>
            <a:r>
              <a:rPr lang="en-US" sz="2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Cloudera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Differences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4297416"/>
      </p:ext>
    </p:extLst>
  </p:cSld>
  <p:clrMapOvr>
    <a:masterClrMapping/>
  </p:clrMapOvr>
</p:sld>
</file>

<file path=ppt/theme/theme1.xml><?xml version="1.0" encoding="utf-8"?>
<a:theme xmlns:a="http://schemas.openxmlformats.org/drawingml/2006/main" name="CL_template2_INTERNAL">
  <a:themeElements>
    <a:clrScheme name="CL_template2_INTERNAL 13">
      <a:dk1>
        <a:srgbClr val="000000"/>
      </a:dk1>
      <a:lt1>
        <a:srgbClr val="FFFFFF"/>
      </a:lt1>
      <a:dk2>
        <a:srgbClr val="00853F"/>
      </a:dk2>
      <a:lt2>
        <a:srgbClr val="808080"/>
      </a:lt2>
      <a:accent1>
        <a:srgbClr val="8CC63F"/>
      </a:accent1>
      <a:accent2>
        <a:srgbClr val="00853F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7838"/>
      </a:accent6>
      <a:hlink>
        <a:srgbClr val="274D36"/>
      </a:hlink>
      <a:folHlink>
        <a:srgbClr val="CCDA00"/>
      </a:folHlink>
    </a:clrScheme>
    <a:fontScheme name="CL_template2_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_template2_INTER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13">
        <a:dk1>
          <a:srgbClr val="000000"/>
        </a:dk1>
        <a:lt1>
          <a:srgbClr val="FFFFFF"/>
        </a:lt1>
        <a:dk2>
          <a:srgbClr val="00853F"/>
        </a:dk2>
        <a:lt2>
          <a:srgbClr val="808080"/>
        </a:lt2>
        <a:accent1>
          <a:srgbClr val="8CC63F"/>
        </a:accent1>
        <a:accent2>
          <a:srgbClr val="00853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7838"/>
        </a:accent6>
        <a:hlink>
          <a:srgbClr val="274D36"/>
        </a:hlink>
        <a:folHlink>
          <a:srgbClr val="CCD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67697e0c-b635-4f57-a3ae-15299016c358">Architecture</Document_x0020_Type>
    <_dlc_DocId xmlns="bcea28ca-3f7c-4e93-9cd9-7c2c91a38d3f">DMY3QDKWEKKJ-9-112</_dlc_DocId>
    <_dlc_DocIdUrl xmlns="bcea28ca-3f7c-4e93-9cd9-7c2c91a38d3f">
      <Url>http://collaboration.ad.qintra.com/BU/IPI/scph/TransformPC2/BigData/_layouts/DocIdRedir.aspx?ID=DMY3QDKWEKKJ-9-112</Url>
      <Description>DMY3QDKWEKKJ-9-112</Description>
    </_dlc_DocIdUrl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151005451E241B86CAD6C702C12C7" ma:contentTypeVersion="2" ma:contentTypeDescription="Create a new document." ma:contentTypeScope="" ma:versionID="3020071883e87008f7f2abb3b65a3b32">
  <xsd:schema xmlns:xsd="http://www.w3.org/2001/XMLSchema" xmlns:xs="http://www.w3.org/2001/XMLSchema" xmlns:p="http://schemas.microsoft.com/office/2006/metadata/properties" xmlns:ns2="bcea28ca-3f7c-4e93-9cd9-7c2c91a38d3f" xmlns:ns3="67697e0c-b635-4f57-a3ae-15299016c358" xmlns:ns4="http://schemas.microsoft.com/sharepoint/v4" targetNamespace="http://schemas.microsoft.com/office/2006/metadata/properties" ma:root="true" ma:fieldsID="18b982ea468ea6216ac83c30f87a03b0" ns2:_="" ns3:_="" ns4:_="">
    <xsd:import namespace="bcea28ca-3f7c-4e93-9cd9-7c2c91a38d3f"/>
    <xsd:import namespace="67697e0c-b635-4f57-a3ae-15299016c35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ocument_x0020_Typ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a28ca-3f7c-4e93-9cd9-7c2c91a38d3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697e0c-b635-4f57-a3ae-15299016c35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1" nillable="true" ma:displayName="Document Type" ma:format="Dropdown" ma:internalName="Document_x0020_Type">
      <xsd:simpleType>
        <xsd:restriction base="dms:Choice">
          <xsd:enumeration value="Planning"/>
          <xsd:enumeration value="Support"/>
          <xsd:enumeration value="Templates"/>
          <xsd:enumeration value="Reference"/>
          <xsd:enumeration value="Status"/>
          <xsd:enumeration value="Project WBS"/>
          <xsd:enumeration value="Architecture"/>
          <xsd:enumeration value="Minutes"/>
          <xsd:enumeration value="Change Request"/>
          <xsd:enumeration value="DLI (Data Lake Intake) and User Access Process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506E34-5F5E-41A4-A6F6-77FAE8CA9B0B}"/>
</file>

<file path=customXml/itemProps2.xml><?xml version="1.0" encoding="utf-8"?>
<ds:datastoreItem xmlns:ds="http://schemas.openxmlformats.org/officeDocument/2006/customXml" ds:itemID="{22D54CEB-DD02-4C3B-95BD-F4C17305EB4B}"/>
</file>

<file path=customXml/itemProps3.xml><?xml version="1.0" encoding="utf-8"?>
<ds:datastoreItem xmlns:ds="http://schemas.openxmlformats.org/officeDocument/2006/customXml" ds:itemID="{3AA79EE8-9388-4BFF-A6E2-F9896BFDCE09}"/>
</file>

<file path=customXml/itemProps4.xml><?xml version="1.0" encoding="utf-8"?>
<ds:datastoreItem xmlns:ds="http://schemas.openxmlformats.org/officeDocument/2006/customXml" ds:itemID="{0EA890F2-4EDF-4958-A9AE-84733B431435}"/>
</file>

<file path=docProps/app.xml><?xml version="1.0" encoding="utf-8"?>
<Properties xmlns="http://schemas.openxmlformats.org/officeDocument/2006/extended-properties" xmlns:vt="http://schemas.openxmlformats.org/officeDocument/2006/docPropsVTypes">
  <Template>CL_template2_INTERNAL</Template>
  <TotalTime>92586</TotalTime>
  <Words>167</Words>
  <Application>Microsoft Office PowerPoint</Application>
  <PresentationFormat>On-screen Show (4:3)</PresentationFormat>
  <Paragraphs>52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CL_template2_INTERNAL</vt:lpstr>
      <vt:lpstr>EDL – Enterprise Data Lake Architecture/Topology DRAFT</vt:lpstr>
      <vt:lpstr>CTL Data Lake Architecture   Differences</vt:lpstr>
      <vt:lpstr>Slide 3</vt:lpstr>
    </vt:vector>
  </TitlesOfParts>
  <Company>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CDL Arch - CDL Topology</dc:title>
  <dc:creator>jlb0983</dc:creator>
  <cp:lastModifiedBy>CenturyLink Employee</cp:lastModifiedBy>
  <cp:revision>3802</cp:revision>
  <cp:lastPrinted>2016-08-05T11:52:15Z</cp:lastPrinted>
  <dcterms:created xsi:type="dcterms:W3CDTF">2009-11-04T21:39:39Z</dcterms:created>
  <dcterms:modified xsi:type="dcterms:W3CDTF">2016-09-27T18:59:54Z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0x010100F8C151005451E241B86CAD6C702C12C7</vt:lpwstr>
  </property>
  <property fmtid="{D5CDD505-2E9C-101B-9397-08002B2CF9AE}" pid="4" name="_dlc_DocIdItemGuid">
    <vt:lpwstr>f50d73a4-ffcc-4efd-bcf3-b86ea971382b</vt:lpwstr>
  </property>
</Properties>
</file>