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customXml/itemProps4.xml" ContentType="application/vnd.openxmlformats-officedocument.customXmlProperties+xml"/>
  <Override PartName="/customXml/itemProps5.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6"/>
  </p:sldMasterIdLst>
  <p:notesMasterIdLst>
    <p:notesMasterId r:id="rId30"/>
  </p:notesMasterIdLst>
  <p:sldIdLst>
    <p:sldId id="278" r:id="rId7"/>
    <p:sldId id="323" r:id="rId8"/>
    <p:sldId id="340" r:id="rId9"/>
    <p:sldId id="339" r:id="rId10"/>
    <p:sldId id="343" r:id="rId11"/>
    <p:sldId id="313" r:id="rId12"/>
    <p:sldId id="320" r:id="rId13"/>
    <p:sldId id="341" r:id="rId14"/>
    <p:sldId id="334" r:id="rId15"/>
    <p:sldId id="324" r:id="rId16"/>
    <p:sldId id="325" r:id="rId17"/>
    <p:sldId id="326" r:id="rId18"/>
    <p:sldId id="327" r:id="rId19"/>
    <p:sldId id="328" r:id="rId20"/>
    <p:sldId id="329" r:id="rId21"/>
    <p:sldId id="330" r:id="rId22"/>
    <p:sldId id="331" r:id="rId23"/>
    <p:sldId id="332" r:id="rId24"/>
    <p:sldId id="333" r:id="rId25"/>
    <p:sldId id="335" r:id="rId26"/>
    <p:sldId id="336" r:id="rId27"/>
    <p:sldId id="337" r:id="rId28"/>
    <p:sldId id="338"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3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2" autoAdjust="0"/>
    <p:restoredTop sz="94609" autoAdjust="0"/>
  </p:normalViewPr>
  <p:slideViewPr>
    <p:cSldViewPr>
      <p:cViewPr>
        <p:scale>
          <a:sx n="120" d="100"/>
          <a:sy n="120" d="100"/>
        </p:scale>
        <p:origin x="-1290" y="25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B12D5341-66D1-47BD-BAF6-C41819579F9A}" type="datetimeFigureOut">
              <a:rPr lang="en-US"/>
              <a:pPr>
                <a:defRPr/>
              </a:pPr>
              <a:t>6/28/2017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6536DBA2-AA04-4FEB-BEA3-2FF1EE0FB44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SOLR</a:t>
            </a:r>
            <a:r>
              <a:rPr lang="en-US" baseline="0" dirty="0"/>
              <a:t> relies on rich community to provide support for </a:t>
            </a:r>
            <a:r>
              <a:rPr lang="en-US" baseline="0" dirty="0" err="1"/>
              <a:t>ResponseWriters</a:t>
            </a:r>
            <a:endParaRPr lang="en-US" dirty="0"/>
          </a:p>
        </p:txBody>
      </p:sp>
      <p:sp>
        <p:nvSpPr>
          <p:cNvPr id="4" name="Slide Number Placeholder 3"/>
          <p:cNvSpPr>
            <a:spLocks noGrp="1"/>
          </p:cNvSpPr>
          <p:nvPr>
            <p:ph type="sldNum" sz="quarter" idx="10"/>
          </p:nvPr>
        </p:nvSpPr>
        <p:spPr/>
        <p:txBody>
          <a:bodyPr/>
          <a:lstStyle/>
          <a:p>
            <a:fld id="{394D693C-3FD2-4E89-AB68-0D9392A0E5A1}" type="slidenum">
              <a:rPr lang="en-US" smtClean="0"/>
              <a:pPr/>
              <a:t>12</a:t>
            </a:fld>
            <a:endParaRPr lang="en-US" dirty="0"/>
          </a:p>
        </p:txBody>
      </p:sp>
    </p:spTree>
    <p:extLst>
      <p:ext uri="{BB962C8B-B14F-4D97-AF65-F5344CB8AC3E}">
        <p14:creationId xmlns="" xmlns:p14="http://schemas.microsoft.com/office/powerpoint/2010/main" val="2243297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4D693C-3FD2-4E89-AB68-0D9392A0E5A1}" type="slidenum">
              <a:rPr lang="en-US" smtClean="0"/>
              <a:pPr/>
              <a:t>13</a:t>
            </a:fld>
            <a:endParaRPr lang="en-US" dirty="0"/>
          </a:p>
        </p:txBody>
      </p:sp>
    </p:spTree>
    <p:extLst>
      <p:ext uri="{BB962C8B-B14F-4D97-AF65-F5344CB8AC3E}">
        <p14:creationId xmlns="" xmlns:p14="http://schemas.microsoft.com/office/powerpoint/2010/main" val="2369907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Jen</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Key Value Databases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main idea here is using a hash table where there is a unique key and a pointer to a particular item of data. The Key/value model is the simplest and easiest to implement. But it is inefficient when you are only interested in querying or updating part of a value, among other disadvantages.</a:t>
            </a:r>
          </a:p>
          <a:p>
            <a:r>
              <a:rPr lang="en-US" sz="1200" kern="1200" dirty="0">
                <a:solidFill>
                  <a:schemeClr val="tx1"/>
                </a:solidFill>
                <a:effectLst/>
                <a:latin typeface="+mn-lt"/>
                <a:ea typeface="+mn-ea"/>
                <a:cs typeface="+mn-cs"/>
              </a:rPr>
              <a:t>Most Based on </a:t>
            </a:r>
            <a:r>
              <a:rPr lang="en-US" sz="1200" b="1" kern="1200" dirty="0">
                <a:solidFill>
                  <a:schemeClr val="tx1"/>
                </a:solidFill>
                <a:effectLst/>
                <a:latin typeface="+mn-lt"/>
                <a:ea typeface="+mn-ea"/>
                <a:cs typeface="+mn-cs"/>
              </a:rPr>
              <a:t>Dynamo</a:t>
            </a:r>
            <a:r>
              <a:rPr lang="en-US" sz="1200" kern="1200" dirty="0">
                <a:solidFill>
                  <a:schemeClr val="tx1"/>
                </a:solidFill>
                <a:effectLst/>
                <a:latin typeface="+mn-lt"/>
                <a:ea typeface="+mn-ea"/>
                <a:cs typeface="+mn-cs"/>
              </a:rPr>
              <a:t>: Amazon Highly Available Key-Value Store</a:t>
            </a:r>
          </a:p>
          <a:p>
            <a:r>
              <a:rPr lang="en-US" sz="1200" kern="1200" dirty="0">
                <a:solidFill>
                  <a:schemeClr val="tx1"/>
                </a:solidFill>
                <a:effectLst/>
                <a:latin typeface="+mn-lt"/>
                <a:ea typeface="+mn-ea"/>
                <a:cs typeface="+mn-cs"/>
              </a:rPr>
              <a:t>Data Model: </a:t>
            </a:r>
          </a:p>
          <a:p>
            <a:pPr lvl="1"/>
            <a:r>
              <a:rPr lang="en-US" sz="1200" kern="1200" dirty="0">
                <a:solidFill>
                  <a:schemeClr val="tx1"/>
                </a:solidFill>
                <a:effectLst/>
                <a:latin typeface="+mn-lt"/>
                <a:ea typeface="+mn-ea"/>
                <a:cs typeface="+mn-cs"/>
              </a:rPr>
              <a:t>Global key-value mapping</a:t>
            </a:r>
          </a:p>
          <a:p>
            <a:pPr lvl="1"/>
            <a:r>
              <a:rPr lang="en-US" sz="1200" kern="1200" dirty="0">
                <a:solidFill>
                  <a:schemeClr val="tx1"/>
                </a:solidFill>
                <a:effectLst/>
                <a:latin typeface="+mn-lt"/>
                <a:ea typeface="+mn-ea"/>
                <a:cs typeface="+mn-cs"/>
              </a:rPr>
              <a:t>Big scalable </a:t>
            </a:r>
            <a:r>
              <a:rPr lang="en-US" sz="1200" kern="1200" dirty="0" err="1">
                <a:solidFill>
                  <a:schemeClr val="tx1"/>
                </a:solidFill>
                <a:effectLst/>
                <a:latin typeface="+mn-lt"/>
                <a:ea typeface="+mn-ea"/>
                <a:cs typeface="+mn-cs"/>
              </a:rPr>
              <a:t>HashMap</a:t>
            </a:r>
            <a:endParaRPr lang="en-US"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Highly fault tolerant (typically)</a:t>
            </a:r>
          </a:p>
          <a:p>
            <a:r>
              <a:rPr lang="en-US" sz="1200" kern="1200" dirty="0">
                <a:solidFill>
                  <a:schemeClr val="tx1"/>
                </a:solidFill>
                <a:effectLst/>
                <a:latin typeface="+mn-lt"/>
                <a:ea typeface="+mn-ea"/>
                <a:cs typeface="+mn-cs"/>
              </a:rPr>
              <a:t>Pros:</a:t>
            </a:r>
          </a:p>
          <a:p>
            <a:pPr lvl="1"/>
            <a:r>
              <a:rPr lang="en-US" sz="1200" kern="1200" dirty="0">
                <a:solidFill>
                  <a:schemeClr val="tx1"/>
                </a:solidFill>
                <a:effectLst/>
                <a:latin typeface="+mn-lt"/>
                <a:ea typeface="+mn-ea"/>
                <a:cs typeface="+mn-cs"/>
              </a:rPr>
              <a:t>Simple data model</a:t>
            </a:r>
          </a:p>
          <a:p>
            <a:pPr lvl="1"/>
            <a:r>
              <a:rPr lang="en-US" sz="1200" kern="1200" dirty="0">
                <a:solidFill>
                  <a:schemeClr val="tx1"/>
                </a:solidFill>
                <a:effectLst/>
                <a:latin typeface="+mn-lt"/>
                <a:ea typeface="+mn-ea"/>
                <a:cs typeface="+mn-cs"/>
              </a:rPr>
              <a:t>Very fast</a:t>
            </a:r>
          </a:p>
          <a:p>
            <a:pPr lvl="1"/>
            <a:r>
              <a:rPr lang="en-US" sz="1200" kern="1200" dirty="0">
                <a:solidFill>
                  <a:schemeClr val="tx1"/>
                </a:solidFill>
                <a:effectLst/>
                <a:latin typeface="+mn-lt"/>
                <a:ea typeface="+mn-ea"/>
                <a:cs typeface="+mn-cs"/>
              </a:rPr>
              <a:t>Able to distribute horizontally</a:t>
            </a:r>
          </a:p>
          <a:p>
            <a:pPr lvl="1"/>
            <a:r>
              <a:rPr lang="en-US" sz="1200" kern="1200" dirty="0">
                <a:solidFill>
                  <a:schemeClr val="tx1"/>
                </a:solidFill>
                <a:effectLst/>
                <a:latin typeface="+mn-lt"/>
                <a:ea typeface="+mn-ea"/>
                <a:cs typeface="+mn-cs"/>
              </a:rPr>
              <a:t>Scalable</a:t>
            </a:r>
          </a:p>
          <a:p>
            <a:r>
              <a:rPr lang="en-US" sz="1200" kern="1200" dirty="0">
                <a:solidFill>
                  <a:schemeClr val="tx1"/>
                </a:solidFill>
                <a:effectLst/>
                <a:latin typeface="+mn-lt"/>
                <a:ea typeface="+mn-ea"/>
                <a:cs typeface="+mn-cs"/>
              </a:rPr>
              <a:t>Cons:</a:t>
            </a:r>
          </a:p>
          <a:p>
            <a:pPr lvl="1"/>
            <a:r>
              <a:rPr lang="en-US" sz="1200" kern="1200" dirty="0">
                <a:solidFill>
                  <a:schemeClr val="tx1"/>
                </a:solidFill>
                <a:effectLst/>
                <a:latin typeface="+mn-lt"/>
                <a:ea typeface="+mn-ea"/>
                <a:cs typeface="+mn-cs"/>
              </a:rPr>
              <a:t>Create your own “foreign keys”</a:t>
            </a:r>
          </a:p>
          <a:p>
            <a:pPr lvl="1"/>
            <a:r>
              <a:rPr lang="en-US" sz="1200" kern="1200" dirty="0">
                <a:solidFill>
                  <a:schemeClr val="tx1"/>
                </a:solidFill>
                <a:effectLst/>
                <a:latin typeface="+mn-lt"/>
                <a:ea typeface="+mn-ea"/>
                <a:cs typeface="+mn-cs"/>
              </a:rPr>
              <a:t>Poor for complex data</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Document Data Stores: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These were inspired by Lotus Notes and are similar to key-value stores. The model is basically versioned documents that are collections of other key-value collections. The semi-structured documents are stored in formats like JSON. Document databases are essentially the next level of Key/value, allowing nested values associated with each key.  Document databases support querying more efficiently.</a:t>
            </a:r>
          </a:p>
          <a:p>
            <a:r>
              <a:rPr lang="en-US" sz="1200" kern="1200" dirty="0">
                <a:solidFill>
                  <a:schemeClr val="tx1"/>
                </a:solidFill>
                <a:effectLst/>
                <a:latin typeface="+mn-lt"/>
                <a:ea typeface="+mn-ea"/>
                <a:cs typeface="+mn-cs"/>
              </a:rPr>
              <a:t>Data Model: </a:t>
            </a:r>
          </a:p>
          <a:p>
            <a:pPr lvl="1"/>
            <a:r>
              <a:rPr lang="en-US" sz="1200" kern="1200" dirty="0">
                <a:solidFill>
                  <a:schemeClr val="tx1"/>
                </a:solidFill>
                <a:effectLst/>
                <a:latin typeface="+mn-lt"/>
                <a:ea typeface="+mn-ea"/>
                <a:cs typeface="+mn-cs"/>
              </a:rPr>
              <a:t>A collection of documents</a:t>
            </a:r>
          </a:p>
          <a:p>
            <a:pPr lvl="1"/>
            <a:r>
              <a:rPr lang="en-US" sz="1200" kern="1200" dirty="0">
                <a:solidFill>
                  <a:schemeClr val="tx1"/>
                </a:solidFill>
                <a:effectLst/>
                <a:latin typeface="+mn-lt"/>
                <a:ea typeface="+mn-ea"/>
                <a:cs typeface="+mn-cs"/>
              </a:rPr>
              <a:t>A document is a key value collection</a:t>
            </a:r>
          </a:p>
          <a:p>
            <a:pPr lvl="1"/>
            <a:r>
              <a:rPr lang="en-US" sz="1200" kern="1200" dirty="0">
                <a:solidFill>
                  <a:schemeClr val="tx1"/>
                </a:solidFill>
                <a:effectLst/>
                <a:latin typeface="+mn-lt"/>
                <a:ea typeface="+mn-ea"/>
                <a:cs typeface="+mn-cs"/>
              </a:rPr>
              <a:t>Index-centric, lots of map-reduce</a:t>
            </a:r>
          </a:p>
          <a:p>
            <a:r>
              <a:rPr lang="en-US" sz="1200" kern="1200" dirty="0">
                <a:solidFill>
                  <a:schemeClr val="tx1"/>
                </a:solidFill>
                <a:effectLst/>
                <a:latin typeface="+mn-lt"/>
                <a:ea typeface="+mn-ea"/>
                <a:cs typeface="+mn-cs"/>
              </a:rPr>
              <a:t>Pros:</a:t>
            </a:r>
          </a:p>
          <a:p>
            <a:pPr lvl="1"/>
            <a:r>
              <a:rPr lang="en-US" sz="1200" kern="1200" dirty="0">
                <a:solidFill>
                  <a:schemeClr val="tx1"/>
                </a:solidFill>
                <a:effectLst/>
                <a:latin typeface="+mn-lt"/>
                <a:ea typeface="+mn-ea"/>
                <a:cs typeface="+mn-cs"/>
              </a:rPr>
              <a:t>Simple, powerful data model</a:t>
            </a:r>
          </a:p>
          <a:p>
            <a:pPr lvl="1"/>
            <a:r>
              <a:rPr lang="en-US" sz="1200" kern="1200" dirty="0">
                <a:solidFill>
                  <a:schemeClr val="tx1"/>
                </a:solidFill>
                <a:effectLst/>
                <a:latin typeface="+mn-lt"/>
                <a:ea typeface="+mn-ea"/>
                <a:cs typeface="+mn-cs"/>
              </a:rPr>
              <a:t>Scalable</a:t>
            </a:r>
          </a:p>
          <a:p>
            <a:r>
              <a:rPr lang="en-US" sz="1200" kern="1200" dirty="0">
                <a:solidFill>
                  <a:schemeClr val="tx1"/>
                </a:solidFill>
                <a:effectLst/>
                <a:latin typeface="+mn-lt"/>
                <a:ea typeface="+mn-ea"/>
                <a:cs typeface="+mn-cs"/>
              </a:rPr>
              <a:t>Cons:</a:t>
            </a:r>
          </a:p>
          <a:p>
            <a:pPr lvl="1"/>
            <a:r>
              <a:rPr lang="en-US" sz="1200" kern="1200" dirty="0">
                <a:solidFill>
                  <a:schemeClr val="tx1"/>
                </a:solidFill>
                <a:effectLst/>
                <a:latin typeface="+mn-lt"/>
                <a:ea typeface="+mn-ea"/>
                <a:cs typeface="+mn-cs"/>
              </a:rPr>
              <a:t>Poor for interconnected data</a:t>
            </a:r>
          </a:p>
          <a:p>
            <a:pPr lvl="1"/>
            <a:r>
              <a:rPr lang="en-US" sz="1200" kern="1200" dirty="0">
                <a:solidFill>
                  <a:schemeClr val="tx1"/>
                </a:solidFill>
                <a:effectLst/>
                <a:latin typeface="+mn-lt"/>
                <a:ea typeface="+mn-ea"/>
                <a:cs typeface="+mn-cs"/>
              </a:rPr>
              <a:t>Query model limited to keys and indexes</a:t>
            </a:r>
          </a:p>
          <a:p>
            <a:pPr lvl="1"/>
            <a:r>
              <a:rPr lang="en-US" sz="1200" kern="1200" dirty="0">
                <a:solidFill>
                  <a:schemeClr val="tx1"/>
                </a:solidFill>
                <a:effectLst/>
                <a:latin typeface="+mn-lt"/>
                <a:ea typeface="+mn-ea"/>
                <a:cs typeface="+mn-cs"/>
              </a:rPr>
              <a:t>Map reduce for larger queries</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Columnar Family</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These were created to store and process very large amounts of data distributed over many machines. There are still keys but they point to multiple columns. The columns are arranged by column family.</a:t>
            </a:r>
          </a:p>
          <a:p>
            <a:r>
              <a:rPr lang="en-US" sz="1200" kern="1200" dirty="0">
                <a:solidFill>
                  <a:schemeClr val="tx1"/>
                </a:solidFill>
                <a:effectLst/>
                <a:latin typeface="+mn-lt"/>
                <a:ea typeface="+mn-ea"/>
                <a:cs typeface="+mn-cs"/>
              </a:rPr>
              <a:t>Most Based on </a:t>
            </a:r>
            <a:r>
              <a:rPr lang="en-US" sz="1200" b="1" kern="1200" dirty="0" err="1">
                <a:solidFill>
                  <a:schemeClr val="tx1"/>
                </a:solidFill>
                <a:effectLst/>
                <a:latin typeface="+mn-lt"/>
                <a:ea typeface="+mn-ea"/>
                <a:cs typeface="+mn-cs"/>
              </a:rPr>
              <a:t>BigTable</a:t>
            </a:r>
            <a:r>
              <a:rPr lang="en-US" sz="1200" kern="1200" dirty="0">
                <a:solidFill>
                  <a:schemeClr val="tx1"/>
                </a:solidFill>
                <a:effectLst/>
                <a:latin typeface="+mn-lt"/>
                <a:ea typeface="+mn-ea"/>
                <a:cs typeface="+mn-cs"/>
              </a:rPr>
              <a:t>: Google’s Distributed Storage System for Structured Data</a:t>
            </a:r>
          </a:p>
          <a:p>
            <a:r>
              <a:rPr lang="en-US" sz="1200" kern="1200" dirty="0">
                <a:solidFill>
                  <a:schemeClr val="tx1"/>
                </a:solidFill>
                <a:effectLst/>
                <a:latin typeface="+mn-lt"/>
                <a:ea typeface="+mn-ea"/>
                <a:cs typeface="+mn-cs"/>
              </a:rPr>
              <a:t>Data Model: </a:t>
            </a:r>
          </a:p>
          <a:p>
            <a:pPr lvl="1"/>
            <a:r>
              <a:rPr lang="en-US" sz="1200" kern="1200" dirty="0">
                <a:solidFill>
                  <a:schemeClr val="tx1"/>
                </a:solidFill>
                <a:effectLst/>
                <a:latin typeface="+mn-lt"/>
                <a:ea typeface="+mn-ea"/>
                <a:cs typeface="+mn-cs"/>
              </a:rPr>
              <a:t>A big table, with column families</a:t>
            </a:r>
          </a:p>
          <a:p>
            <a:pPr lvl="1"/>
            <a:r>
              <a:rPr lang="en-US" sz="1200" kern="1200" dirty="0">
                <a:solidFill>
                  <a:schemeClr val="tx1"/>
                </a:solidFill>
                <a:effectLst/>
                <a:latin typeface="+mn-lt"/>
                <a:ea typeface="+mn-ea"/>
                <a:cs typeface="+mn-cs"/>
              </a:rPr>
              <a:t>Map Reduce for querying/processing</a:t>
            </a:r>
          </a:p>
          <a:p>
            <a:pPr lvl="0"/>
            <a:r>
              <a:rPr lang="en-US" sz="1200" kern="1200" dirty="0">
                <a:solidFill>
                  <a:schemeClr val="tx1"/>
                </a:solidFill>
                <a:effectLst/>
                <a:latin typeface="+mn-lt"/>
                <a:ea typeface="+mn-ea"/>
                <a:cs typeface="+mn-cs"/>
              </a:rPr>
              <a:t>Pros:</a:t>
            </a:r>
          </a:p>
          <a:p>
            <a:pPr lvl="1"/>
            <a:r>
              <a:rPr lang="en-US" sz="1200" kern="1200" dirty="0">
                <a:solidFill>
                  <a:schemeClr val="tx1"/>
                </a:solidFill>
                <a:effectLst/>
                <a:latin typeface="+mn-lt"/>
                <a:ea typeface="+mn-ea"/>
                <a:cs typeface="+mn-cs"/>
              </a:rPr>
              <a:t>Supports Semi-Structured Data</a:t>
            </a:r>
          </a:p>
          <a:p>
            <a:pPr lvl="1"/>
            <a:r>
              <a:rPr lang="en-US" sz="1200" kern="1200" dirty="0">
                <a:solidFill>
                  <a:schemeClr val="tx1"/>
                </a:solidFill>
                <a:effectLst/>
                <a:latin typeface="+mn-lt"/>
                <a:ea typeface="+mn-ea"/>
                <a:cs typeface="+mn-cs"/>
              </a:rPr>
              <a:t>Naturally Indexed (columns)</a:t>
            </a:r>
          </a:p>
          <a:p>
            <a:pPr lvl="1"/>
            <a:r>
              <a:rPr lang="en-US" sz="1200" kern="1200" dirty="0">
                <a:solidFill>
                  <a:schemeClr val="tx1"/>
                </a:solidFill>
                <a:effectLst/>
                <a:latin typeface="+mn-lt"/>
                <a:ea typeface="+mn-ea"/>
                <a:cs typeface="+mn-cs"/>
              </a:rPr>
              <a:t>Scalable</a:t>
            </a:r>
          </a:p>
          <a:p>
            <a:pPr lvl="0"/>
            <a:r>
              <a:rPr lang="en-US" sz="1200" kern="1200" dirty="0">
                <a:solidFill>
                  <a:schemeClr val="tx1"/>
                </a:solidFill>
                <a:effectLst/>
                <a:latin typeface="+mn-lt"/>
                <a:ea typeface="+mn-ea"/>
                <a:cs typeface="+mn-cs"/>
              </a:rPr>
              <a:t>Cons</a:t>
            </a:r>
          </a:p>
          <a:p>
            <a:pPr lvl="1"/>
            <a:r>
              <a:rPr lang="en-US" sz="1200" kern="1200" dirty="0">
                <a:solidFill>
                  <a:schemeClr val="tx1"/>
                </a:solidFill>
                <a:effectLst/>
                <a:latin typeface="+mn-lt"/>
                <a:ea typeface="+mn-ea"/>
                <a:cs typeface="+mn-cs"/>
              </a:rPr>
              <a:t>Poor for interconnected data</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Graph Databases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Instead of tables of rows and columns and the rigid structure of SQL, a flexible graph model is used which, again, can scale across multiple machines. NoSQL databases do not provide a high-level declarative query language like SQL to avoid overtime in processing. Rather, querying these databases is data-model specific. Many of the NoSQL platforms allow for RESTful interfaces to the data, while other offer query APIs.</a:t>
            </a:r>
          </a:p>
          <a:p>
            <a:pPr lvl="0"/>
            <a:r>
              <a:rPr lang="en-US" sz="1200" kern="1200" dirty="0">
                <a:solidFill>
                  <a:schemeClr val="tx1"/>
                </a:solidFill>
                <a:effectLst/>
                <a:latin typeface="+mn-lt"/>
                <a:ea typeface="+mn-ea"/>
                <a:cs typeface="+mn-cs"/>
              </a:rPr>
              <a:t>Data Model: </a:t>
            </a:r>
          </a:p>
          <a:p>
            <a:pPr lvl="1"/>
            <a:r>
              <a:rPr lang="en-US" sz="1200" kern="1200" dirty="0">
                <a:solidFill>
                  <a:schemeClr val="tx1"/>
                </a:solidFill>
                <a:effectLst/>
                <a:latin typeface="+mn-lt"/>
                <a:ea typeface="+mn-ea"/>
                <a:cs typeface="+mn-cs"/>
              </a:rPr>
              <a:t>Nodes and Relationships</a:t>
            </a:r>
          </a:p>
          <a:p>
            <a:pPr lvl="0"/>
            <a:r>
              <a:rPr lang="en-US" sz="1200" kern="1200" dirty="0">
                <a:solidFill>
                  <a:schemeClr val="tx1"/>
                </a:solidFill>
                <a:effectLst/>
                <a:latin typeface="+mn-lt"/>
                <a:ea typeface="+mn-ea"/>
                <a:cs typeface="+mn-cs"/>
              </a:rPr>
              <a:t>Examples:</a:t>
            </a:r>
          </a:p>
          <a:p>
            <a:pPr lvl="1"/>
            <a:r>
              <a:rPr lang="en-US" sz="1200" kern="1200" dirty="0">
                <a:solidFill>
                  <a:schemeClr val="tx1"/>
                </a:solidFill>
                <a:effectLst/>
                <a:latin typeface="+mn-lt"/>
                <a:ea typeface="+mn-ea"/>
                <a:cs typeface="+mn-cs"/>
              </a:rPr>
              <a:t>Neo4j, </a:t>
            </a:r>
            <a:r>
              <a:rPr lang="en-US" sz="1200" kern="1200" dirty="0" err="1">
                <a:solidFill>
                  <a:schemeClr val="tx1"/>
                </a:solidFill>
                <a:effectLst/>
                <a:latin typeface="+mn-lt"/>
                <a:ea typeface="+mn-ea"/>
                <a:cs typeface="+mn-cs"/>
              </a:rPr>
              <a:t>OrientDB</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InfiniteGraph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AllegroGraph</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Pros:</a:t>
            </a:r>
          </a:p>
          <a:p>
            <a:pPr lvl="1"/>
            <a:r>
              <a:rPr lang="en-US" sz="1200" kern="1200" dirty="0">
                <a:solidFill>
                  <a:schemeClr val="tx1"/>
                </a:solidFill>
                <a:effectLst/>
                <a:latin typeface="+mn-lt"/>
                <a:ea typeface="+mn-ea"/>
                <a:cs typeface="+mn-cs"/>
              </a:rPr>
              <a:t>Powerful data model, as general as RDBMS</a:t>
            </a:r>
          </a:p>
          <a:p>
            <a:pPr lvl="1"/>
            <a:r>
              <a:rPr lang="en-US" sz="1200" kern="1200" dirty="0">
                <a:solidFill>
                  <a:schemeClr val="tx1"/>
                </a:solidFill>
                <a:effectLst/>
                <a:latin typeface="+mn-lt"/>
                <a:ea typeface="+mn-ea"/>
                <a:cs typeface="+mn-cs"/>
              </a:rPr>
              <a:t>Connected data locally indexed</a:t>
            </a:r>
          </a:p>
          <a:p>
            <a:pPr lvl="1"/>
            <a:r>
              <a:rPr lang="en-US" sz="1200" kern="1200" dirty="0">
                <a:solidFill>
                  <a:schemeClr val="tx1"/>
                </a:solidFill>
                <a:effectLst/>
                <a:latin typeface="+mn-lt"/>
                <a:ea typeface="+mn-ea"/>
                <a:cs typeface="+mn-cs"/>
              </a:rPr>
              <a:t>Easy to query</a:t>
            </a:r>
          </a:p>
          <a:p>
            <a:pPr lvl="0"/>
            <a:r>
              <a:rPr lang="en-US" sz="1200" kern="1200" dirty="0">
                <a:solidFill>
                  <a:schemeClr val="tx1"/>
                </a:solidFill>
                <a:effectLst/>
                <a:latin typeface="+mn-lt"/>
                <a:ea typeface="+mn-ea"/>
                <a:cs typeface="+mn-cs"/>
              </a:rPr>
              <a:t>Cons</a:t>
            </a:r>
          </a:p>
          <a:p>
            <a:pPr lvl="1"/>
            <a:r>
              <a:rPr lang="en-US" sz="1200" kern="1200" dirty="0" err="1">
                <a:solidFill>
                  <a:schemeClr val="tx1"/>
                </a:solidFill>
                <a:effectLst/>
                <a:latin typeface="+mn-lt"/>
                <a:ea typeface="+mn-ea"/>
                <a:cs typeface="+mn-cs"/>
              </a:rPr>
              <a:t>Sharding</a:t>
            </a:r>
            <a:r>
              <a:rPr lang="en-US" sz="1200" kern="1200" dirty="0">
                <a:solidFill>
                  <a:schemeClr val="tx1"/>
                </a:solidFill>
                <a:effectLst/>
                <a:latin typeface="+mn-lt"/>
                <a:ea typeface="+mn-ea"/>
                <a:cs typeface="+mn-cs"/>
              </a:rPr>
              <a:t> ( lots of people working on this)</a:t>
            </a:r>
          </a:p>
          <a:p>
            <a:pPr lvl="1"/>
            <a:r>
              <a:rPr lang="en-US" sz="1200" kern="1200" dirty="0">
                <a:solidFill>
                  <a:schemeClr val="tx1"/>
                </a:solidFill>
                <a:effectLst/>
                <a:latin typeface="+mn-lt"/>
                <a:ea typeface="+mn-ea"/>
                <a:cs typeface="+mn-cs"/>
              </a:rPr>
              <a:t>Requires rewiring your brain</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lvl="1"/>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4D693C-3FD2-4E89-AB68-0D9392A0E5A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264185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Jay</a:t>
            </a:r>
          </a:p>
          <a:p>
            <a:endParaRPr lang="en-US" dirty="0"/>
          </a:p>
          <a:p>
            <a:r>
              <a:rPr lang="en-US" dirty="0"/>
              <a:t>Use Case:</a:t>
            </a:r>
          </a:p>
          <a:p>
            <a:r>
              <a:rPr lang="en-US" dirty="0"/>
              <a:t>Facebook Messenger</a:t>
            </a:r>
          </a:p>
          <a:p>
            <a:r>
              <a:rPr lang="en-US" dirty="0"/>
              <a:t>Consistency and</a:t>
            </a:r>
            <a:r>
              <a:rPr lang="en-US" baseline="0" dirty="0"/>
              <a:t> Scale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4D693C-3FD2-4E89-AB68-0D9392A0E5A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951308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Jay</a:t>
            </a:r>
          </a:p>
          <a:p>
            <a:endParaRPr lang="en-US" dirty="0"/>
          </a:p>
          <a:p>
            <a:r>
              <a:rPr lang="en-US" dirty="0"/>
              <a:t>Mongo Use Cases:</a:t>
            </a:r>
          </a:p>
          <a:p>
            <a:r>
              <a:rPr lang="en-US" dirty="0" err="1"/>
              <a:t>CraigsList</a:t>
            </a:r>
            <a:r>
              <a:rPr lang="en-US" dirty="0"/>
              <a:t>:</a:t>
            </a:r>
          </a:p>
          <a:p>
            <a:r>
              <a:rPr lang="en-US" dirty="0"/>
              <a:t>High Performance Schema-Free</a:t>
            </a:r>
          </a:p>
          <a:p>
            <a:r>
              <a:rPr lang="en-US" dirty="0"/>
              <a:t>MySQL</a:t>
            </a:r>
            <a:r>
              <a:rPr lang="en-US" baseline="0" dirty="0"/>
              <a:t> for Active Posts</a:t>
            </a:r>
          </a:p>
          <a:p>
            <a:r>
              <a:rPr lang="en-US" baseline="0" dirty="0"/>
              <a:t>Mongo DB for Archived Posts</a:t>
            </a:r>
          </a:p>
          <a:p>
            <a:r>
              <a:rPr lang="en-US" baseline="0" dirty="0"/>
              <a:t>Migrated 2+ billion plus posts to MongoDB</a:t>
            </a:r>
          </a:p>
          <a:p>
            <a:endParaRPr lang="en-US" baseline="0" dirty="0"/>
          </a:p>
          <a:p>
            <a:r>
              <a:rPr lang="en-US" baseline="0" dirty="0" err="1"/>
              <a:t>FourSquare</a:t>
            </a:r>
            <a:r>
              <a:rPr lang="en-US" baseline="0" dirty="0"/>
              <a:t>:</a:t>
            </a:r>
          </a:p>
          <a:p>
            <a:r>
              <a:rPr lang="en-US" baseline="0" dirty="0"/>
              <a:t>Migrated from RDBMS to MongoDB</a:t>
            </a:r>
          </a:p>
          <a:p>
            <a:r>
              <a:rPr lang="en-US" baseline="0" dirty="0"/>
              <a:t>Storage of Venues and check-ins</a:t>
            </a:r>
          </a:p>
          <a:p>
            <a:endParaRPr lang="en-US" dirty="0"/>
          </a:p>
        </p:txBody>
      </p:sp>
      <p:sp>
        <p:nvSpPr>
          <p:cNvPr id="4" name="Slide Number Placeholder 3"/>
          <p:cNvSpPr>
            <a:spLocks noGrp="1"/>
          </p:cNvSpPr>
          <p:nvPr>
            <p:ph type="sldNum" sz="quarter" idx="10"/>
          </p:nvPr>
        </p:nvSpPr>
        <p:spPr/>
        <p:txBody>
          <a:bodyPr/>
          <a:lstStyle/>
          <a:p>
            <a:fld id="{394D693C-3FD2-4E89-AB68-0D9392A0E5A1}" type="slidenum">
              <a:rPr lang="en-US" smtClean="0"/>
              <a:pPr/>
              <a:t>23</a:t>
            </a:fld>
            <a:endParaRPr lang="en-US" dirty="0"/>
          </a:p>
        </p:txBody>
      </p:sp>
    </p:spTree>
    <p:extLst>
      <p:ext uri="{BB962C8B-B14F-4D97-AF65-F5344CB8AC3E}">
        <p14:creationId xmlns="" xmlns:p14="http://schemas.microsoft.com/office/powerpoint/2010/main" val="157927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Last Update: 6/22/2017</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01FCB62-2BE1-4DF4-85EC-F1D3E02C61B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Last Update: 6/22/2017</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20433AA-548F-4E04-8C67-651282666C3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Last Update: 6/22/2017</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8A1D9C5-EBBC-47B6-95C7-A2E24D3FE99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B5B2CA58-5C5F-2947-94FC-4CA9E690AF9D}" type="slidenum">
              <a:rPr lang="en-US" smtClean="0"/>
              <a:pPr/>
              <a:t>‹#›</a:t>
            </a:fld>
            <a:endParaRPr lang="en-US" dirty="0"/>
          </a:p>
        </p:txBody>
      </p:sp>
      <p:sp>
        <p:nvSpPr>
          <p:cNvPr id="4" name="Content Placeholder 2"/>
          <p:cNvSpPr>
            <a:spLocks noGrp="1"/>
          </p:cNvSpPr>
          <p:nvPr>
            <p:ph idx="1"/>
          </p:nvPr>
        </p:nvSpPr>
        <p:spPr>
          <a:xfrm>
            <a:off x="628650" y="1912361"/>
            <a:ext cx="7886700" cy="4758603"/>
          </a:xfrm>
          <a:prstGeom prst="rect">
            <a:avLst/>
          </a:prstGeom>
        </p:spPr>
        <p:txBody>
          <a:bodyPr lIns="91440" tIns="45720" rIns="91440" bIns="45720">
            <a:normAutofit/>
          </a:bodyPr>
          <a:lstStyle>
            <a:lvl1pPr marL="198438" marR="0" indent="-198438">
              <a:spcBef>
                <a:spcPts val="1200"/>
              </a:spcBef>
              <a:spcAft>
                <a:spcPts val="0"/>
              </a:spcAft>
              <a:buClrTx/>
              <a:defRPr sz="2800" b="1">
                <a:solidFill>
                  <a:srgbClr val="323A40"/>
                </a:solidFill>
              </a:defRPr>
            </a:lvl1pPr>
            <a:lvl2pPr marL="742950" marR="0" indent="-285750">
              <a:spcAft>
                <a:spcPts val="0"/>
              </a:spcAft>
              <a:buClrTx/>
              <a:buFont typeface="LucidaGrande" charset="0"/>
              <a:buChar char="-"/>
              <a:defRPr sz="2600">
                <a:solidFill>
                  <a:srgbClr val="323A40"/>
                </a:solidFill>
              </a:defRPr>
            </a:lvl2pPr>
            <a:lvl3pPr marL="1143000" marR="0" indent="-228600">
              <a:spcAft>
                <a:spcPts val="0"/>
              </a:spcAft>
              <a:buClrTx/>
              <a:buFont typeface="Arial"/>
              <a:buChar char="•"/>
              <a:defRPr sz="2400">
                <a:solidFill>
                  <a:srgbClr val="323A40"/>
                </a:solidFill>
              </a:defRPr>
            </a:lvl3pPr>
            <a:lvl4pPr marL="1600200" marR="0" indent="-228600">
              <a:spcAft>
                <a:spcPts val="0"/>
              </a:spcAft>
              <a:buClrTx/>
              <a:buFont typeface="LucidaGrande" charset="0"/>
              <a:buChar char="-"/>
              <a:defRPr sz="2000">
                <a:solidFill>
                  <a:srgbClr val="323A40"/>
                </a:solidFill>
              </a:defRPr>
            </a:lvl4pPr>
            <a:lvl5pPr marL="2057400" marR="0" indent="-228600">
              <a:spcAft>
                <a:spcPts val="0"/>
              </a:spcAft>
              <a:buClrTx/>
              <a:defRPr sz="2000">
                <a:solidFill>
                  <a:srgbClr val="323A4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 xmlns:p14="http://schemas.microsoft.com/office/powerpoint/2010/main" val="191437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Master Slide 1">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361988928"/>
      </p:ext>
    </p:extLst>
  </p:cSld>
  <p:clrMapOvr>
    <a:masterClrMapping/>
  </p:clrMapOvr>
  <mc:AlternateContent xmlns:mc="http://schemas.openxmlformats.org/markup-compatibility/2006">
    <mc:Choice xmlns="" xmlns:p14="http://schemas.microsoft.com/office/powerpoint/2010/main" Requires="p14">
      <p:transition p14:dur="0" advClick="0" advTm="3000"/>
    </mc:Choice>
    <mc:Fallback>
      <p:transition advClick="0"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itle 1"/>
          <p:cNvSpPr txBox="1">
            <a:spLocks/>
          </p:cNvSpPr>
          <p:nvPr userDrawn="1"/>
        </p:nvSpPr>
        <p:spPr>
          <a:xfrm>
            <a:off x="228600" y="6477000"/>
            <a:ext cx="2819400" cy="381000"/>
          </a:xfrm>
          <a:prstGeom prst="rect">
            <a:avLst/>
          </a:prstGeom>
        </p:spPr>
        <p:txBody>
          <a:bodyPr anchor="ctr"/>
          <a:lstStyle/>
          <a:p>
            <a:pPr fontAlgn="auto">
              <a:spcAft>
                <a:spcPts val="0"/>
              </a:spcAft>
              <a:defRPr/>
            </a:pPr>
            <a:r>
              <a:rPr lang="en-US" sz="1200" i="1" dirty="0">
                <a:latin typeface="+mj-lt"/>
                <a:ea typeface="+mj-ea"/>
                <a:cs typeface="+mj-cs"/>
              </a:rPr>
              <a:t>CDL Arch – Data Formats</a:t>
            </a:r>
            <a:endParaRPr lang="en-US" sz="1200" dirty="0">
              <a:latin typeface="+mj-lt"/>
              <a:ea typeface="+mj-ea"/>
              <a:cs typeface="+mj-cs"/>
            </a:endParaRPr>
          </a:p>
        </p:txBody>
      </p:sp>
      <p:cxnSp>
        <p:nvCxnSpPr>
          <p:cNvPr id="5" name="Straight Connector 4"/>
          <p:cNvCxnSpPr/>
          <p:nvPr userDrawn="1"/>
        </p:nvCxnSpPr>
        <p:spPr>
          <a:xfrm>
            <a:off x="228600" y="6400800"/>
            <a:ext cx="8686800" cy="0"/>
          </a:xfrm>
          <a:prstGeom prst="line">
            <a:avLst/>
          </a:prstGeom>
          <a:ln>
            <a:solidFill>
              <a:srgbClr val="99FF33"/>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6477000" y="6553200"/>
            <a:ext cx="2667000" cy="276225"/>
          </a:xfrm>
          <a:prstGeom prst="rect">
            <a:avLst/>
          </a:prstGeom>
          <a:noFill/>
        </p:spPr>
        <p:txBody>
          <a:bodyPr>
            <a:spAutoFit/>
          </a:bodyPr>
          <a:lstStyle/>
          <a:p>
            <a:pPr>
              <a:defRPr/>
            </a:pPr>
            <a:r>
              <a:rPr lang="en-US" sz="1200" dirty="0"/>
              <a:t>CDL – Driving Actions from Insights</a:t>
            </a:r>
          </a:p>
        </p:txBody>
      </p:sp>
      <p:sp>
        <p:nvSpPr>
          <p:cNvPr id="2" name="Title 1"/>
          <p:cNvSpPr>
            <a:spLocks noGrp="1"/>
          </p:cNvSpPr>
          <p:nvPr>
            <p:ph type="title"/>
          </p:nvPr>
        </p:nvSpPr>
        <p:spPr>
          <a:xfrm>
            <a:off x="0" y="0"/>
            <a:ext cx="9144000" cy="533400"/>
          </a:xfrm>
          <a:solidFill>
            <a:srgbClr val="99FF33"/>
          </a:solidFill>
        </p:spPr>
        <p:txBody>
          <a:bodyPr>
            <a:noAutofit/>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685800"/>
            <a:ext cx="8686800" cy="5562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10"/>
          </p:nvPr>
        </p:nvSpPr>
        <p:spPr>
          <a:xfrm>
            <a:off x="3505200" y="6492875"/>
            <a:ext cx="1752600" cy="365125"/>
          </a:xfrm>
        </p:spPr>
        <p:txBody>
          <a:bodyPr/>
          <a:lstStyle>
            <a:lvl1pPr algn="r">
              <a:defRPr sz="1200" smtClean="0"/>
            </a:lvl1pPr>
          </a:lstStyle>
          <a:p>
            <a:pPr>
              <a:defRPr/>
            </a:pPr>
            <a:r>
              <a:rPr lang="en-US" smtClean="0"/>
              <a:t>Last Update: 6/22/2017</a:t>
            </a:r>
            <a:endParaRPr lang="en-US"/>
          </a:p>
        </p:txBody>
      </p:sp>
      <p:sp>
        <p:nvSpPr>
          <p:cNvPr id="8" name="Slide Number Placeholder 5"/>
          <p:cNvSpPr>
            <a:spLocks noGrp="1"/>
          </p:cNvSpPr>
          <p:nvPr>
            <p:ph type="sldNum" sz="quarter" idx="11"/>
          </p:nvPr>
        </p:nvSpPr>
        <p:spPr>
          <a:xfrm>
            <a:off x="5257800" y="6492875"/>
            <a:ext cx="381000" cy="365125"/>
          </a:xfrm>
        </p:spPr>
        <p:txBody>
          <a:bodyPr/>
          <a:lstStyle>
            <a:lvl1pPr>
              <a:defRPr sz="1200"/>
            </a:lvl1pPr>
          </a:lstStyle>
          <a:p>
            <a:pPr>
              <a:defRPr/>
            </a:pPr>
            <a:fld id="{B0335578-B02E-4F5E-BF69-0095AA605F3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smtClean="0"/>
              <a:t>Last Update: 6/22/2017</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E65931B-8FC8-4EBC-A1B3-1610AA0CF87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US" smtClean="0"/>
              <a:t>Last Update: 6/22/2017</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ECC42E0-8811-4391-859E-7C08A19D442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US" smtClean="0"/>
              <a:t>Last Update: 6/22/2017</a:t>
            </a: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31A99FD2-CE9B-47B6-96DF-48DC5C3F9CA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US" smtClean="0"/>
              <a:t>Last Update: 6/22/2017</a:t>
            </a: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8833A2C-D72E-4CBF-808F-999BBF7468F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smtClean="0"/>
              <a:t>Last Update: 6/22/2017</a:t>
            </a: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D06BF24-0A2A-4E5E-841F-6019AD89F7E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smtClean="0"/>
              <a:t>Last Update: 6/22/2017</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B66D6FF-A469-44C9-BF47-9232AE0D4AB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smtClean="0"/>
              <a:t>Last Update: 6/22/2017</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87EDDFA-8AD7-487D-8CEF-67EE0EDAAB2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r>
              <a:rPr lang="en-US" smtClean="0"/>
              <a:t>Last Update: 6/22/2017</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202DDD8-787C-4789-B875-EE54E603AE6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501" r:id="rId1"/>
    <p:sldLayoutId id="2147484511" r:id="rId2"/>
    <p:sldLayoutId id="2147484502" r:id="rId3"/>
    <p:sldLayoutId id="2147484503" r:id="rId4"/>
    <p:sldLayoutId id="2147484504" r:id="rId5"/>
    <p:sldLayoutId id="2147484505" r:id="rId6"/>
    <p:sldLayoutId id="2147484506" r:id="rId7"/>
    <p:sldLayoutId id="2147484507" r:id="rId8"/>
    <p:sldLayoutId id="2147484508" r:id="rId9"/>
    <p:sldLayoutId id="2147484509" r:id="rId10"/>
    <p:sldLayoutId id="2147484510" r:id="rId11"/>
    <p:sldLayoutId id="2147484512" r:id="rId12"/>
    <p:sldLayoutId id="2147484513" r:id="rId13"/>
  </p:sldLayoutIdLst>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r>
              <a:rPr lang="en-US" i="1" smtClean="0"/>
              <a:t>CenturyLink Data Lake Architecture</a:t>
            </a:r>
          </a:p>
        </p:txBody>
      </p:sp>
      <p:sp>
        <p:nvSpPr>
          <p:cNvPr id="5" name="Subtitle 4"/>
          <p:cNvSpPr>
            <a:spLocks noGrp="1"/>
          </p:cNvSpPr>
          <p:nvPr>
            <p:ph type="subTitle" idx="1"/>
          </p:nvPr>
        </p:nvSpPr>
        <p:spPr/>
        <p:txBody>
          <a:bodyPr/>
          <a:lstStyle/>
          <a:p>
            <a:pPr>
              <a:defRPr/>
            </a:pPr>
            <a:r>
              <a:rPr lang="en-US" dirty="0" smtClean="0"/>
              <a:t>Data Formats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Solr</a:t>
            </a:r>
            <a:endParaRPr lang="en-US" dirty="0"/>
          </a:p>
        </p:txBody>
      </p:sp>
      <p:sp>
        <p:nvSpPr>
          <p:cNvPr id="3" name="Content Placeholder 2"/>
          <p:cNvSpPr>
            <a:spLocks noGrp="1"/>
          </p:cNvSpPr>
          <p:nvPr>
            <p:ph idx="1"/>
          </p:nvPr>
        </p:nvSpPr>
        <p:spPr/>
        <p:txBody>
          <a:bodyPr>
            <a:normAutofit fontScale="92500" lnSpcReduction="10000"/>
          </a:bodyPr>
          <a:lstStyle/>
          <a:p>
            <a:r>
              <a:rPr lang="en-US" dirty="0"/>
              <a:t>Platform built on top of Lucene</a:t>
            </a:r>
          </a:p>
          <a:p>
            <a:r>
              <a:rPr lang="en-US" dirty="0"/>
              <a:t>Cloudera Search (</a:t>
            </a:r>
            <a:r>
              <a:rPr lang="en-US" dirty="0" err="1"/>
              <a:t>Solr</a:t>
            </a:r>
            <a:r>
              <a:rPr lang="en-US" dirty="0"/>
              <a:t> Cloud)</a:t>
            </a:r>
          </a:p>
          <a:p>
            <a:r>
              <a:rPr lang="en-US" dirty="0"/>
              <a:t>RESTful Interface</a:t>
            </a:r>
          </a:p>
          <a:p>
            <a:r>
              <a:rPr lang="en-US" dirty="0"/>
              <a:t>Distributed indexing with </a:t>
            </a:r>
            <a:r>
              <a:rPr lang="en-US" dirty="0" err="1"/>
              <a:t>SolrCloud</a:t>
            </a:r>
            <a:endParaRPr lang="en-US" dirty="0"/>
          </a:p>
          <a:p>
            <a:r>
              <a:rPr lang="en-US" dirty="0"/>
              <a:t>Replication</a:t>
            </a:r>
          </a:p>
          <a:p>
            <a:r>
              <a:rPr lang="en-US" dirty="0"/>
              <a:t>Load-balanced querying</a:t>
            </a:r>
          </a:p>
          <a:p>
            <a:r>
              <a:rPr lang="en-US" dirty="0"/>
              <a:t>Automated failover and recovery.</a:t>
            </a:r>
          </a:p>
          <a:p>
            <a:r>
              <a:rPr lang="en-US" dirty="0"/>
              <a:t>Real-time indexing</a:t>
            </a:r>
          </a:p>
          <a:p>
            <a:r>
              <a:rPr lang="en-US" dirty="0"/>
              <a:t>Database integration</a:t>
            </a:r>
          </a:p>
        </p:txBody>
      </p:sp>
    </p:spTree>
    <p:extLst>
      <p:ext uri="{BB962C8B-B14F-4D97-AF65-F5344CB8AC3E}">
        <p14:creationId xmlns="" xmlns:p14="http://schemas.microsoft.com/office/powerpoint/2010/main" val="2340348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Elasticsearch</a:t>
            </a:r>
            <a:endParaRPr lang="en-US" dirty="0"/>
          </a:p>
        </p:txBody>
      </p:sp>
      <p:sp>
        <p:nvSpPr>
          <p:cNvPr id="3" name="Content Placeholder 2"/>
          <p:cNvSpPr>
            <a:spLocks noGrp="1"/>
          </p:cNvSpPr>
          <p:nvPr>
            <p:ph idx="1"/>
          </p:nvPr>
        </p:nvSpPr>
        <p:spPr/>
        <p:txBody>
          <a:bodyPr/>
          <a:lstStyle/>
          <a:p>
            <a:r>
              <a:rPr lang="en-US" dirty="0"/>
              <a:t>Newer technology than </a:t>
            </a:r>
            <a:r>
              <a:rPr lang="en-US" dirty="0" err="1"/>
              <a:t>Solr</a:t>
            </a:r>
            <a:endParaRPr lang="en-US" dirty="0"/>
          </a:p>
          <a:p>
            <a:r>
              <a:rPr lang="en-US" dirty="0"/>
              <a:t>Open Source Distributed </a:t>
            </a:r>
            <a:r>
              <a:rPr lang="en-US" dirty="0" err="1"/>
              <a:t>RESTFul</a:t>
            </a:r>
            <a:r>
              <a:rPr lang="en-US" dirty="0"/>
              <a:t> Search Engine built on top of Lucene library</a:t>
            </a:r>
          </a:p>
          <a:p>
            <a:r>
              <a:rPr lang="en-US" dirty="0" err="1"/>
              <a:t>Sharding</a:t>
            </a:r>
            <a:r>
              <a:rPr lang="en-US" dirty="0"/>
              <a:t>, Real-time replication</a:t>
            </a:r>
          </a:p>
          <a:p>
            <a:r>
              <a:rPr lang="en-US" dirty="0"/>
              <a:t>Distributed Search</a:t>
            </a:r>
          </a:p>
          <a:p>
            <a:r>
              <a:rPr lang="en-US" dirty="0"/>
              <a:t>Analytic Search</a:t>
            </a:r>
          </a:p>
          <a:p>
            <a:r>
              <a:rPr lang="en-US" dirty="0"/>
              <a:t>Grouping and Aggregation</a:t>
            </a:r>
          </a:p>
          <a:p>
            <a:endParaRPr lang="en-US" dirty="0"/>
          </a:p>
        </p:txBody>
      </p:sp>
    </p:spTree>
    <p:extLst>
      <p:ext uri="{BB962C8B-B14F-4D97-AF65-F5344CB8AC3E}">
        <p14:creationId xmlns="" xmlns:p14="http://schemas.microsoft.com/office/powerpoint/2010/main" val="639145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Solr</a:t>
            </a:r>
            <a:r>
              <a:rPr lang="en-US" dirty="0"/>
              <a:t> vs </a:t>
            </a:r>
            <a:r>
              <a:rPr lang="en-US" dirty="0" err="1"/>
              <a:t>Elasticsearch</a:t>
            </a:r>
            <a:endParaRPr lang="en-US" dirty="0"/>
          </a:p>
        </p:txBody>
      </p:sp>
      <p:graphicFrame>
        <p:nvGraphicFramePr>
          <p:cNvPr id="4" name="Content Placeholder 4"/>
          <p:cNvGraphicFramePr>
            <a:graphicFrameLocks noGrp="1"/>
          </p:cNvGraphicFramePr>
          <p:nvPr>
            <p:ph idx="1"/>
            <p:extLst/>
          </p:nvPr>
        </p:nvGraphicFramePr>
        <p:xfrm>
          <a:off x="628650" y="1825625"/>
          <a:ext cx="8058150" cy="4209419"/>
        </p:xfrm>
        <a:graphic>
          <a:graphicData uri="http://schemas.openxmlformats.org/drawingml/2006/table">
            <a:tbl>
              <a:tblPr firstRow="1" bandRow="1">
                <a:tableStyleId>{5C22544A-7EE6-4342-B048-85BDC9FD1C3A}</a:tableStyleId>
              </a:tblPr>
              <a:tblGrid>
                <a:gridCol w="2686050">
                  <a:extLst>
                    <a:ext uri="{9D8B030D-6E8A-4147-A177-3AD203B41FA5}">
                      <a16:colId xmlns="" xmlns:a16="http://schemas.microsoft.com/office/drawing/2014/main" val="2644305598"/>
                    </a:ext>
                  </a:extLst>
                </a:gridCol>
                <a:gridCol w="2686050">
                  <a:extLst>
                    <a:ext uri="{9D8B030D-6E8A-4147-A177-3AD203B41FA5}">
                      <a16:colId xmlns="" xmlns:a16="http://schemas.microsoft.com/office/drawing/2014/main" val="3798574075"/>
                    </a:ext>
                  </a:extLst>
                </a:gridCol>
                <a:gridCol w="2686050">
                  <a:extLst>
                    <a:ext uri="{9D8B030D-6E8A-4147-A177-3AD203B41FA5}">
                      <a16:colId xmlns="" xmlns:a16="http://schemas.microsoft.com/office/drawing/2014/main" val="4235370057"/>
                    </a:ext>
                  </a:extLst>
                </a:gridCol>
              </a:tblGrid>
              <a:tr h="387636">
                <a:tc>
                  <a:txBody>
                    <a:bodyPr/>
                    <a:lstStyle/>
                    <a:p>
                      <a:r>
                        <a:rPr lang="en-US" dirty="0"/>
                        <a:t>SOLR</a:t>
                      </a:r>
                    </a:p>
                  </a:txBody>
                  <a:tcPr marL="68580" marR="68580"/>
                </a:tc>
                <a:tc>
                  <a:txBody>
                    <a:bodyPr/>
                    <a:lstStyle/>
                    <a:p>
                      <a:r>
                        <a:rPr lang="en-US" dirty="0"/>
                        <a:t>Function</a:t>
                      </a:r>
                    </a:p>
                  </a:txBody>
                  <a:tcPr marL="68580" marR="68580"/>
                </a:tc>
                <a:tc>
                  <a:txBody>
                    <a:bodyPr/>
                    <a:lstStyle/>
                    <a:p>
                      <a:r>
                        <a:rPr lang="en-US" dirty="0" err="1"/>
                        <a:t>Elasticsearch</a:t>
                      </a:r>
                      <a:endParaRPr lang="en-US" dirty="0"/>
                    </a:p>
                  </a:txBody>
                  <a:tcPr marL="68580" marR="68580"/>
                </a:tc>
                <a:extLst>
                  <a:ext uri="{0D108BD9-81ED-4DB2-BD59-A6C34878D82A}">
                    <a16:rowId xmlns="" xmlns:a16="http://schemas.microsoft.com/office/drawing/2014/main" val="118781098"/>
                  </a:ext>
                </a:extLst>
              </a:tr>
              <a:tr h="955816">
                <a:tc>
                  <a:txBody>
                    <a:bodyPr/>
                    <a:lstStyle/>
                    <a:p>
                      <a:r>
                        <a:rPr lang="en-US" dirty="0"/>
                        <a:t>Text-Oriented</a:t>
                      </a:r>
                    </a:p>
                  </a:txBody>
                  <a:tcPr marL="68580" marR="68580"/>
                </a:tc>
                <a:tc>
                  <a:txBody>
                    <a:bodyPr/>
                    <a:lstStyle/>
                    <a:p>
                      <a:r>
                        <a:rPr lang="en-US" dirty="0"/>
                        <a:t>Search Capabilities</a:t>
                      </a:r>
                    </a:p>
                  </a:txBody>
                  <a:tcPr marL="68580" marR="68580"/>
                </a:tc>
                <a:tc>
                  <a:txBody>
                    <a:bodyPr/>
                    <a:lstStyle/>
                    <a:p>
                      <a:r>
                        <a:rPr lang="en-US" dirty="0"/>
                        <a:t>Text, Time Series,</a:t>
                      </a:r>
                      <a:r>
                        <a:rPr lang="en-US" baseline="0" dirty="0"/>
                        <a:t> Aggregations, Better performance of analytical queries</a:t>
                      </a:r>
                      <a:endParaRPr lang="en-US" dirty="0"/>
                    </a:p>
                  </a:txBody>
                  <a:tcPr marL="68580" marR="68580"/>
                </a:tc>
                <a:extLst>
                  <a:ext uri="{0D108BD9-81ED-4DB2-BD59-A6C34878D82A}">
                    <a16:rowId xmlns="" xmlns:a16="http://schemas.microsoft.com/office/drawing/2014/main" val="3173781775"/>
                  </a:ext>
                </a:extLst>
              </a:tr>
              <a:tr h="955816">
                <a:tc>
                  <a:txBody>
                    <a:bodyPr/>
                    <a:lstStyle/>
                    <a:p>
                      <a:r>
                        <a:rPr lang="en-US" dirty="0"/>
                        <a:t>XML,CSV, Table extracts</a:t>
                      </a:r>
                    </a:p>
                  </a:txBody>
                  <a:tcPr marL="68580" marR="68580"/>
                </a:tc>
                <a:tc>
                  <a:txBody>
                    <a:bodyPr/>
                    <a:lstStyle/>
                    <a:p>
                      <a:r>
                        <a:rPr lang="en-US" dirty="0"/>
                        <a:t>Data Sources</a:t>
                      </a:r>
                    </a:p>
                  </a:txBody>
                  <a:tcPr marL="68580" marR="68580"/>
                </a:tc>
                <a:tc>
                  <a:txBody>
                    <a:bodyPr/>
                    <a:lstStyle/>
                    <a:p>
                      <a:r>
                        <a:rPr lang="en-US" dirty="0"/>
                        <a:t>XML, CSV, Table extracts, </a:t>
                      </a:r>
                      <a:r>
                        <a:rPr lang="en-US" dirty="0" err="1"/>
                        <a:t>ActiveMQ</a:t>
                      </a:r>
                      <a:r>
                        <a:rPr lang="en-US" dirty="0"/>
                        <a:t>, Kafka, Neo4j, JDBC,</a:t>
                      </a:r>
                      <a:r>
                        <a:rPr lang="en-US" baseline="0" dirty="0"/>
                        <a:t>  MongoDB and more..</a:t>
                      </a:r>
                      <a:endParaRPr lang="en-US" dirty="0"/>
                    </a:p>
                  </a:txBody>
                  <a:tcPr marL="68580" marR="68580"/>
                </a:tc>
                <a:extLst>
                  <a:ext uri="{0D108BD9-81ED-4DB2-BD59-A6C34878D82A}">
                    <a16:rowId xmlns="" xmlns:a16="http://schemas.microsoft.com/office/drawing/2014/main" val="3558914140"/>
                  </a:ext>
                </a:extLst>
              </a:tr>
              <a:tr h="669071">
                <a:tc>
                  <a:txBody>
                    <a:bodyPr/>
                    <a:lstStyle/>
                    <a:p>
                      <a:r>
                        <a:rPr lang="en-US" dirty="0"/>
                        <a:t>Distributed</a:t>
                      </a:r>
                      <a:r>
                        <a:rPr lang="en-US" baseline="0" dirty="0"/>
                        <a:t> </a:t>
                      </a:r>
                      <a:r>
                        <a:rPr lang="en-US" dirty="0"/>
                        <a:t>only in </a:t>
                      </a:r>
                      <a:r>
                        <a:rPr lang="en-US" dirty="0" err="1"/>
                        <a:t>SolrCloud</a:t>
                      </a:r>
                      <a:r>
                        <a:rPr lang="en-US" dirty="0"/>
                        <a:t>,</a:t>
                      </a:r>
                    </a:p>
                  </a:txBody>
                  <a:tcPr marL="68580" marR="68580"/>
                </a:tc>
                <a:tc>
                  <a:txBody>
                    <a:bodyPr/>
                    <a:lstStyle/>
                    <a:p>
                      <a:r>
                        <a:rPr lang="en-US" dirty="0"/>
                        <a:t>Indexing</a:t>
                      </a:r>
                    </a:p>
                  </a:txBody>
                  <a:tcPr marL="68580" marR="68580"/>
                </a:tc>
                <a:tc>
                  <a:txBody>
                    <a:bodyPr/>
                    <a:lstStyle/>
                    <a:p>
                      <a:r>
                        <a:rPr lang="en-US" dirty="0"/>
                        <a:t>Distributed</a:t>
                      </a:r>
                    </a:p>
                  </a:txBody>
                  <a:tcPr marL="68580" marR="68580"/>
                </a:tc>
                <a:extLst>
                  <a:ext uri="{0D108BD9-81ED-4DB2-BD59-A6C34878D82A}">
                    <a16:rowId xmlns="" xmlns:a16="http://schemas.microsoft.com/office/drawing/2014/main" val="3110673592"/>
                  </a:ext>
                </a:extLst>
              </a:tr>
              <a:tr h="387636">
                <a:tc>
                  <a:txBody>
                    <a:bodyPr/>
                    <a:lstStyle/>
                    <a:p>
                      <a:r>
                        <a:rPr lang="en-US" dirty="0"/>
                        <a:t>Mixed</a:t>
                      </a:r>
                    </a:p>
                  </a:txBody>
                  <a:tcPr marL="68580" marR="68580"/>
                </a:tc>
                <a:tc>
                  <a:txBody>
                    <a:bodyPr/>
                    <a:lstStyle/>
                    <a:p>
                      <a:r>
                        <a:rPr lang="en-US" dirty="0"/>
                        <a:t>Format</a:t>
                      </a:r>
                    </a:p>
                  </a:txBody>
                  <a:tcPr marL="68580" marR="68580"/>
                </a:tc>
                <a:tc>
                  <a:txBody>
                    <a:bodyPr/>
                    <a:lstStyle/>
                    <a:p>
                      <a:r>
                        <a:rPr lang="en-US" dirty="0"/>
                        <a:t>JSON</a:t>
                      </a:r>
                    </a:p>
                  </a:txBody>
                  <a:tcPr marL="68580" marR="68580"/>
                </a:tc>
                <a:extLst>
                  <a:ext uri="{0D108BD9-81ED-4DB2-BD59-A6C34878D82A}">
                    <a16:rowId xmlns="" xmlns:a16="http://schemas.microsoft.com/office/drawing/2014/main" val="2143204210"/>
                  </a:ext>
                </a:extLst>
              </a:tr>
              <a:tr h="38763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Java,</a:t>
                      </a:r>
                      <a:r>
                        <a:rPr lang="en-US" baseline="0" dirty="0"/>
                        <a:t> .NET, Python, Ruby </a:t>
                      </a:r>
                      <a:endParaRPr lang="en-US" dirty="0"/>
                    </a:p>
                  </a:txBody>
                  <a:tcPr marL="68580" marR="68580"/>
                </a:tc>
                <a:tc>
                  <a:txBody>
                    <a:bodyPr/>
                    <a:lstStyle/>
                    <a:p>
                      <a:r>
                        <a:rPr lang="en-US" dirty="0"/>
                        <a:t>Client Integration</a:t>
                      </a:r>
                    </a:p>
                  </a:txBody>
                  <a:tcPr marL="68580" marR="68580"/>
                </a:tc>
                <a:tc>
                  <a:txBody>
                    <a:bodyPr/>
                    <a:lstStyle/>
                    <a:p>
                      <a:r>
                        <a:rPr lang="en-US" dirty="0"/>
                        <a:t>Java,</a:t>
                      </a:r>
                      <a:r>
                        <a:rPr lang="en-US" baseline="0" dirty="0"/>
                        <a:t> .NET Python, Ruby </a:t>
                      </a:r>
                      <a:endParaRPr lang="en-US" dirty="0"/>
                    </a:p>
                  </a:txBody>
                  <a:tcPr marL="68580" marR="68580"/>
                </a:tc>
                <a:extLst>
                  <a:ext uri="{0D108BD9-81ED-4DB2-BD59-A6C34878D82A}">
                    <a16:rowId xmlns="" xmlns:a16="http://schemas.microsoft.com/office/drawing/2014/main" val="1454169728"/>
                  </a:ext>
                </a:extLst>
              </a:tr>
            </a:tbl>
          </a:graphicData>
        </a:graphic>
      </p:graphicFrame>
    </p:spTree>
    <p:extLst>
      <p:ext uri="{BB962C8B-B14F-4D97-AF65-F5344CB8AC3E}">
        <p14:creationId xmlns="" xmlns:p14="http://schemas.microsoft.com/office/powerpoint/2010/main" val="2439924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NoSQL</a:t>
            </a:r>
          </a:p>
        </p:txBody>
      </p:sp>
      <p:pic>
        <p:nvPicPr>
          <p:cNvPr id="4" name="Picture 3"/>
          <p:cNvPicPr>
            <a:picLocks noChangeAspect="1"/>
          </p:cNvPicPr>
          <p:nvPr/>
        </p:nvPicPr>
        <p:blipFill>
          <a:blip r:embed="rId3" cstate="print"/>
          <a:stretch>
            <a:fillRect/>
          </a:stretch>
        </p:blipFill>
        <p:spPr>
          <a:xfrm>
            <a:off x="252663" y="1896778"/>
            <a:ext cx="8638674" cy="4004547"/>
          </a:xfrm>
          <a:prstGeom prst="rect">
            <a:avLst/>
          </a:prstGeom>
        </p:spPr>
      </p:pic>
    </p:spTree>
    <p:extLst>
      <p:ext uri="{BB962C8B-B14F-4D97-AF65-F5344CB8AC3E}">
        <p14:creationId xmlns="" xmlns:p14="http://schemas.microsoft.com/office/powerpoint/2010/main" val="2417937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Column Family NoSQL vs RDBMS</a:t>
            </a:r>
          </a:p>
        </p:txBody>
      </p:sp>
      <p:sp>
        <p:nvSpPr>
          <p:cNvPr id="3" name="Content Placeholder 2"/>
          <p:cNvSpPr>
            <a:spLocks noGrp="1"/>
          </p:cNvSpPr>
          <p:nvPr>
            <p:ph idx="1"/>
          </p:nvPr>
        </p:nvSpPr>
        <p:spPr/>
        <p:txBody>
          <a:bodyPr/>
          <a:lstStyle/>
          <a:p>
            <a:r>
              <a:rPr lang="en-US" dirty="0"/>
              <a:t>No support for ACID transactions</a:t>
            </a:r>
          </a:p>
          <a:p>
            <a:r>
              <a:rPr lang="en-US" dirty="0"/>
              <a:t>No support for JOINS</a:t>
            </a:r>
          </a:p>
          <a:p>
            <a:r>
              <a:rPr lang="en-US" dirty="0"/>
              <a:t>Keys must be unique</a:t>
            </a:r>
          </a:p>
          <a:p>
            <a:r>
              <a:rPr lang="en-US" dirty="0"/>
              <a:t>Secondary search indexes may not be supported</a:t>
            </a:r>
          </a:p>
          <a:p>
            <a:pPr marL="0" indent="0">
              <a:buNone/>
            </a:pPr>
            <a:endParaRPr lang="en-US" dirty="0"/>
          </a:p>
        </p:txBody>
      </p:sp>
    </p:spTree>
    <p:extLst>
      <p:ext uri="{BB962C8B-B14F-4D97-AF65-F5344CB8AC3E}">
        <p14:creationId xmlns="" xmlns:p14="http://schemas.microsoft.com/office/powerpoint/2010/main" val="95995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HBase</a:t>
            </a:r>
          </a:p>
        </p:txBody>
      </p:sp>
      <p:sp>
        <p:nvSpPr>
          <p:cNvPr id="3" name="Content Placeholder 2"/>
          <p:cNvSpPr>
            <a:spLocks noGrp="1"/>
          </p:cNvSpPr>
          <p:nvPr>
            <p:ph idx="1"/>
          </p:nvPr>
        </p:nvSpPr>
        <p:spPr/>
        <p:txBody>
          <a:bodyPr>
            <a:normAutofit fontScale="92500"/>
          </a:bodyPr>
          <a:lstStyle/>
          <a:p>
            <a:r>
              <a:rPr lang="en-US" dirty="0"/>
              <a:t>Columnar </a:t>
            </a:r>
            <a:r>
              <a:rPr lang="en-US" dirty="0" err="1"/>
              <a:t>KeyStore</a:t>
            </a:r>
            <a:r>
              <a:rPr lang="en-US" dirty="0"/>
              <a:t> Database </a:t>
            </a:r>
          </a:p>
          <a:p>
            <a:r>
              <a:rPr lang="en-US" dirty="0"/>
              <a:t>Replication: Managed by HDFS</a:t>
            </a:r>
          </a:p>
          <a:p>
            <a:r>
              <a:rPr lang="en-US" dirty="0"/>
              <a:t>Consistency: Eventual consistency, strong consistency using timeline approach (picks latest write)</a:t>
            </a:r>
          </a:p>
          <a:p>
            <a:r>
              <a:rPr lang="en-US" dirty="0"/>
              <a:t>Availability: Highly available as long as master is alive</a:t>
            </a:r>
          </a:p>
          <a:p>
            <a:r>
              <a:rPr lang="en-US" dirty="0"/>
              <a:t>Resource Coordinator: Zookeeper</a:t>
            </a:r>
          </a:p>
          <a:p>
            <a:r>
              <a:rPr lang="en-US" dirty="0"/>
              <a:t>Data Storage: HDFS</a:t>
            </a:r>
          </a:p>
          <a:p>
            <a:r>
              <a:rPr lang="en-US" dirty="0"/>
              <a:t>Strong Use Cases: Real-Time, Random Access, Edit in place, Flexible Schema</a:t>
            </a:r>
          </a:p>
          <a:p>
            <a:endParaRPr lang="en-US" dirty="0"/>
          </a:p>
        </p:txBody>
      </p:sp>
    </p:spTree>
    <p:extLst>
      <p:ext uri="{BB962C8B-B14F-4D97-AF65-F5344CB8AC3E}">
        <p14:creationId xmlns="" xmlns:p14="http://schemas.microsoft.com/office/powerpoint/2010/main" val="3928336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a:t>
            </a:r>
          </a:p>
        </p:txBody>
      </p:sp>
      <p:sp>
        <p:nvSpPr>
          <p:cNvPr id="3" name="Content Placeholder 2"/>
          <p:cNvSpPr>
            <a:spLocks noGrp="1"/>
          </p:cNvSpPr>
          <p:nvPr>
            <p:ph idx="1"/>
          </p:nvPr>
        </p:nvSpPr>
        <p:spPr/>
        <p:txBody>
          <a:bodyPr/>
          <a:lstStyle/>
          <a:p>
            <a:r>
              <a:rPr lang="en-US" dirty="0" err="1"/>
              <a:t>Sql</a:t>
            </a:r>
            <a:r>
              <a:rPr lang="en-US" dirty="0"/>
              <a:t> Execution Engine on top of MapReduce</a:t>
            </a:r>
          </a:p>
          <a:p>
            <a:r>
              <a:rPr lang="en-US" dirty="0"/>
              <a:t>Schema on Read</a:t>
            </a:r>
          </a:p>
          <a:p>
            <a:r>
              <a:rPr lang="en-US" dirty="0"/>
              <a:t>Data Storage</a:t>
            </a:r>
            <a:r>
              <a:rPr lang="en-US"/>
              <a:t>: HDFS</a:t>
            </a:r>
          </a:p>
          <a:p>
            <a:r>
              <a:rPr lang="en-US"/>
              <a:t>Resource </a:t>
            </a:r>
            <a:r>
              <a:rPr lang="en-US" dirty="0"/>
              <a:t>Coordination: Indirectly though Zookeeper via MapReduce</a:t>
            </a:r>
          </a:p>
          <a:p>
            <a:r>
              <a:rPr lang="en-US" dirty="0"/>
              <a:t>Strong Use Cases: OLAP in batch mode, Analytic tool for data warehousing, Ad-hoc querying, Near-real-time</a:t>
            </a:r>
          </a:p>
          <a:p>
            <a:endParaRPr lang="en-US" dirty="0"/>
          </a:p>
        </p:txBody>
      </p:sp>
    </p:spTree>
    <p:extLst>
      <p:ext uri="{BB962C8B-B14F-4D97-AF65-F5344CB8AC3E}">
        <p14:creationId xmlns="" xmlns:p14="http://schemas.microsoft.com/office/powerpoint/2010/main" val="757252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Impala</a:t>
            </a:r>
          </a:p>
        </p:txBody>
      </p:sp>
      <p:sp>
        <p:nvSpPr>
          <p:cNvPr id="3" name="Content Placeholder 2"/>
          <p:cNvSpPr>
            <a:spLocks noGrp="1"/>
          </p:cNvSpPr>
          <p:nvPr>
            <p:ph idx="1"/>
          </p:nvPr>
        </p:nvSpPr>
        <p:spPr/>
        <p:txBody>
          <a:bodyPr/>
          <a:lstStyle/>
          <a:p>
            <a:r>
              <a:rPr lang="en-US" dirty="0"/>
              <a:t>Real-Time Analytic Engine</a:t>
            </a:r>
          </a:p>
          <a:p>
            <a:r>
              <a:rPr lang="en-US" dirty="0"/>
              <a:t>Runs on top of HDFS, HBase and Amazon S3</a:t>
            </a:r>
          </a:p>
          <a:p>
            <a:r>
              <a:rPr lang="en-US" dirty="0"/>
              <a:t>Query daemon always running vs Hive. </a:t>
            </a:r>
          </a:p>
          <a:p>
            <a:r>
              <a:rPr lang="en-US" dirty="0"/>
              <a:t>Can be analytic tool on top of HBase, Kudu tables</a:t>
            </a:r>
          </a:p>
          <a:p>
            <a:r>
              <a:rPr lang="en-US" dirty="0"/>
              <a:t>Strong Use Cases: Real-time analytics, </a:t>
            </a:r>
            <a:r>
              <a:rPr lang="en-US" dirty="0" err="1"/>
              <a:t>adhoc</a:t>
            </a:r>
            <a:r>
              <a:rPr lang="en-US" dirty="0"/>
              <a:t> queries</a:t>
            </a:r>
          </a:p>
          <a:p>
            <a:pPr marL="0" indent="0">
              <a:buNone/>
            </a:pPr>
            <a:endParaRPr lang="en-US" dirty="0"/>
          </a:p>
        </p:txBody>
      </p:sp>
    </p:spTree>
    <p:extLst>
      <p:ext uri="{BB962C8B-B14F-4D97-AF65-F5344CB8AC3E}">
        <p14:creationId xmlns="" xmlns:p14="http://schemas.microsoft.com/office/powerpoint/2010/main" val="1494732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Kudu</a:t>
            </a:r>
          </a:p>
        </p:txBody>
      </p:sp>
      <p:sp>
        <p:nvSpPr>
          <p:cNvPr id="3" name="Content Placeholder 2"/>
          <p:cNvSpPr>
            <a:spLocks noGrp="1"/>
          </p:cNvSpPr>
          <p:nvPr>
            <p:ph idx="1"/>
          </p:nvPr>
        </p:nvSpPr>
        <p:spPr/>
        <p:txBody>
          <a:bodyPr/>
          <a:lstStyle/>
          <a:p>
            <a:r>
              <a:rPr lang="en-US" dirty="0"/>
              <a:t>File Format-Columnar Storage</a:t>
            </a:r>
          </a:p>
          <a:p>
            <a:r>
              <a:rPr lang="en-US" dirty="0"/>
              <a:t>Using querying techniques like predicate pushdown, supports queries over billions of rows in seconds.</a:t>
            </a:r>
          </a:p>
          <a:p>
            <a:r>
              <a:rPr lang="en-US" dirty="0"/>
              <a:t>Table splits into smaller units: tablets</a:t>
            </a:r>
          </a:p>
          <a:p>
            <a:r>
              <a:rPr lang="en-US" dirty="0"/>
              <a:t>More space efficient than HBase</a:t>
            </a:r>
          </a:p>
          <a:p>
            <a:r>
              <a:rPr lang="en-US" dirty="0"/>
              <a:t>Kudu provides in place updates</a:t>
            </a:r>
          </a:p>
          <a:p>
            <a:r>
              <a:rPr lang="en-US" dirty="0"/>
              <a:t>Strong Use Cases: Real-Time Analytics, Time-Series, Machine Data</a:t>
            </a:r>
          </a:p>
          <a:p>
            <a:pPr marL="0" indent="0">
              <a:buNone/>
            </a:pPr>
            <a:endParaRPr lang="en-US" dirty="0"/>
          </a:p>
        </p:txBody>
      </p:sp>
    </p:spTree>
    <p:extLst>
      <p:ext uri="{BB962C8B-B14F-4D97-AF65-F5344CB8AC3E}">
        <p14:creationId xmlns="" xmlns:p14="http://schemas.microsoft.com/office/powerpoint/2010/main" val="2036141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Profiling Data</a:t>
            </a:r>
          </a:p>
        </p:txBody>
      </p:sp>
      <p:sp>
        <p:nvSpPr>
          <p:cNvPr id="3" name="Content Placeholder 2"/>
          <p:cNvSpPr>
            <a:spLocks noGrp="1"/>
          </p:cNvSpPr>
          <p:nvPr>
            <p:ph idx="1"/>
          </p:nvPr>
        </p:nvSpPr>
        <p:spPr/>
        <p:txBody>
          <a:bodyPr/>
          <a:lstStyle/>
          <a:p>
            <a:r>
              <a:rPr lang="en-US" dirty="0"/>
              <a:t>How large is the data to be stored?</a:t>
            </a:r>
          </a:p>
          <a:p>
            <a:r>
              <a:rPr lang="en-US" dirty="0"/>
              <a:t>How large is the data to be queried?</a:t>
            </a:r>
          </a:p>
          <a:p>
            <a:r>
              <a:rPr lang="en-US" dirty="0"/>
              <a:t>What time frame is acceptable for query response?</a:t>
            </a:r>
          </a:p>
          <a:p>
            <a:r>
              <a:rPr lang="en-US" dirty="0"/>
              <a:t>How fast is data arriving?</a:t>
            </a:r>
          </a:p>
          <a:p>
            <a:r>
              <a:rPr lang="en-US" dirty="0"/>
              <a:t>Are queries by sophisticated users?</a:t>
            </a:r>
          </a:p>
          <a:p>
            <a:r>
              <a:rPr lang="en-US" dirty="0"/>
              <a:t>Are you looking for common patterns or </a:t>
            </a:r>
            <a:r>
              <a:rPr lang="en-US"/>
              <a:t>outliers?</a:t>
            </a:r>
            <a:endParaRPr lang="en-US" dirty="0"/>
          </a:p>
        </p:txBody>
      </p:sp>
    </p:spTree>
    <p:extLst>
      <p:ext uri="{BB962C8B-B14F-4D97-AF65-F5344CB8AC3E}">
        <p14:creationId xmlns="" xmlns:p14="http://schemas.microsoft.com/office/powerpoint/2010/main" val="900925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4" name="Date Placeholder 3"/>
          <p:cNvSpPr>
            <a:spLocks noGrp="1"/>
          </p:cNvSpPr>
          <p:nvPr>
            <p:ph type="dt" sz="half" idx="10"/>
          </p:nvPr>
        </p:nvSpPr>
        <p:spPr/>
        <p:txBody>
          <a:bodyPr/>
          <a:lstStyle/>
          <a:p>
            <a:pPr>
              <a:defRPr/>
            </a:pPr>
            <a:r>
              <a:rPr lang="en-US" smtClean="0"/>
              <a:t>Last Update: 6/22/2017</a:t>
            </a:r>
            <a:endParaRPr lang="en-US"/>
          </a:p>
        </p:txBody>
      </p:sp>
      <p:sp>
        <p:nvSpPr>
          <p:cNvPr id="5" name="Slide Number Placeholder 4"/>
          <p:cNvSpPr>
            <a:spLocks noGrp="1"/>
          </p:cNvSpPr>
          <p:nvPr>
            <p:ph type="sldNum" sz="quarter" idx="11"/>
          </p:nvPr>
        </p:nvSpPr>
        <p:spPr/>
        <p:txBody>
          <a:bodyPr/>
          <a:lstStyle/>
          <a:p>
            <a:pPr>
              <a:defRPr/>
            </a:pPr>
            <a:fld id="{B0335578-B02E-4F5E-BF69-0095AA605F36}" type="slidenum">
              <a:rPr lang="en-US" smtClean="0"/>
              <a:pPr>
                <a:defRPr/>
              </a:pPr>
              <a:t>2</a:t>
            </a:fld>
            <a:endParaRPr lang="en-US" dirty="0"/>
          </a:p>
        </p:txBody>
      </p:sp>
      <p:graphicFrame>
        <p:nvGraphicFramePr>
          <p:cNvPr id="6" name="Object 5"/>
          <p:cNvGraphicFramePr>
            <a:graphicFrameLocks noChangeAspect="1"/>
          </p:cNvGraphicFramePr>
          <p:nvPr/>
        </p:nvGraphicFramePr>
        <p:xfrm>
          <a:off x="2362200" y="583086"/>
          <a:ext cx="4419600" cy="5671589"/>
        </p:xfrm>
        <a:graphic>
          <a:graphicData uri="http://schemas.openxmlformats.org/presentationml/2006/ole">
            <p:oleObj spid="_x0000_s16386" name="Visio" r:id="rId3" imgW="4835160" imgH="6206760" progId="Visio.Drawing.11">
              <p:embed/>
            </p:oleObj>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138721" y="238431"/>
            <a:ext cx="7192244" cy="51646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HIVE vs. RDBMS</a:t>
            </a:r>
          </a:p>
        </p:txBody>
      </p:sp>
      <p:pic>
        <p:nvPicPr>
          <p:cNvPr id="4" name="Picture 3"/>
          <p:cNvPicPr>
            <a:picLocks noChangeAspect="1"/>
          </p:cNvPicPr>
          <p:nvPr/>
        </p:nvPicPr>
        <p:blipFill>
          <a:blip r:embed="rId2" cstate="print"/>
          <a:stretch>
            <a:fillRect/>
          </a:stretch>
        </p:blipFill>
        <p:spPr>
          <a:xfrm>
            <a:off x="1257475" y="978186"/>
            <a:ext cx="6179344" cy="5591175"/>
          </a:xfrm>
          <a:prstGeom prst="rect">
            <a:avLst/>
          </a:prstGeom>
        </p:spPr>
      </p:pic>
    </p:spTree>
    <p:extLst>
      <p:ext uri="{BB962C8B-B14F-4D97-AF65-F5344CB8AC3E}">
        <p14:creationId xmlns="" xmlns:p14="http://schemas.microsoft.com/office/powerpoint/2010/main" val="3578920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53782" y="44922"/>
            <a:ext cx="7163066" cy="527672"/>
          </a:xfrm>
          <a:prstGeom prst="rect">
            <a:avLst/>
          </a:prstGeom>
        </p:spPr>
        <p:txBody>
          <a:bodyPr>
            <a:noAutofit/>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800" b="0" i="0" u="none" strike="noStrike" kern="1200" cap="none" spc="0" normalizeH="0" baseline="0" noProof="0" dirty="0">
                <a:ln>
                  <a:noFill/>
                </a:ln>
                <a:solidFill>
                  <a:srgbClr val="5B9BD5"/>
                </a:solidFill>
                <a:effectLst/>
                <a:uLnTx/>
                <a:uFillTx/>
                <a:latin typeface="Open Sans"/>
                <a:ea typeface="+mn-ea"/>
                <a:cs typeface="Open Sans"/>
              </a:rPr>
              <a:t>NOSQL Database – Storage Architecture</a:t>
            </a:r>
          </a:p>
        </p:txBody>
      </p:sp>
      <p:sp>
        <p:nvSpPr>
          <p:cNvPr id="3" name="Rectangle 2"/>
          <p:cNvSpPr/>
          <p:nvPr/>
        </p:nvSpPr>
        <p:spPr>
          <a:xfrm>
            <a:off x="1634751" y="992359"/>
            <a:ext cx="1060598" cy="3615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Example</a:t>
            </a:r>
          </a:p>
        </p:txBody>
      </p:sp>
      <p:sp>
        <p:nvSpPr>
          <p:cNvPr id="4" name="Rectangle 3"/>
          <p:cNvSpPr/>
          <p:nvPr/>
        </p:nvSpPr>
        <p:spPr>
          <a:xfrm>
            <a:off x="1634751" y="1598029"/>
            <a:ext cx="1060598" cy="3615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Data Model</a:t>
            </a:r>
          </a:p>
        </p:txBody>
      </p:sp>
      <p:sp>
        <p:nvSpPr>
          <p:cNvPr id="5" name="Rectangle 4"/>
          <p:cNvSpPr/>
          <p:nvPr/>
        </p:nvSpPr>
        <p:spPr>
          <a:xfrm>
            <a:off x="1634751" y="2203699"/>
            <a:ext cx="1060598" cy="3615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Strength</a:t>
            </a:r>
          </a:p>
        </p:txBody>
      </p:sp>
      <p:sp>
        <p:nvSpPr>
          <p:cNvPr id="6" name="Rectangle 5"/>
          <p:cNvSpPr/>
          <p:nvPr/>
        </p:nvSpPr>
        <p:spPr>
          <a:xfrm>
            <a:off x="1634751" y="2809369"/>
            <a:ext cx="1060598" cy="3615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Weakness</a:t>
            </a:r>
          </a:p>
        </p:txBody>
      </p:sp>
      <p:sp>
        <p:nvSpPr>
          <p:cNvPr id="7" name="Rectangle 6"/>
          <p:cNvSpPr/>
          <p:nvPr/>
        </p:nvSpPr>
        <p:spPr>
          <a:xfrm>
            <a:off x="1645379" y="4111246"/>
            <a:ext cx="1060598" cy="3615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Example</a:t>
            </a:r>
          </a:p>
        </p:txBody>
      </p:sp>
      <p:sp>
        <p:nvSpPr>
          <p:cNvPr id="8" name="Rectangle 7"/>
          <p:cNvSpPr/>
          <p:nvPr/>
        </p:nvSpPr>
        <p:spPr>
          <a:xfrm>
            <a:off x="1645379" y="4716916"/>
            <a:ext cx="1060598" cy="3615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Data Model</a:t>
            </a:r>
          </a:p>
        </p:txBody>
      </p:sp>
      <p:sp>
        <p:nvSpPr>
          <p:cNvPr id="9" name="Rectangle 8"/>
          <p:cNvSpPr/>
          <p:nvPr/>
        </p:nvSpPr>
        <p:spPr>
          <a:xfrm>
            <a:off x="1645379" y="5322586"/>
            <a:ext cx="1060598" cy="3615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Strength</a:t>
            </a:r>
          </a:p>
        </p:txBody>
      </p:sp>
      <p:sp>
        <p:nvSpPr>
          <p:cNvPr id="10" name="Rectangle 9"/>
          <p:cNvSpPr/>
          <p:nvPr/>
        </p:nvSpPr>
        <p:spPr>
          <a:xfrm>
            <a:off x="1645379" y="5928256"/>
            <a:ext cx="1060598" cy="3615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Weakness</a:t>
            </a:r>
          </a:p>
        </p:txBody>
      </p:sp>
      <p:sp>
        <p:nvSpPr>
          <p:cNvPr id="11" name="Rectangle 10"/>
          <p:cNvSpPr/>
          <p:nvPr/>
        </p:nvSpPr>
        <p:spPr>
          <a:xfrm>
            <a:off x="6238675" y="995897"/>
            <a:ext cx="1060598" cy="3615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Example</a:t>
            </a:r>
          </a:p>
        </p:txBody>
      </p:sp>
      <p:sp>
        <p:nvSpPr>
          <p:cNvPr id="12" name="Rectangle 11"/>
          <p:cNvSpPr/>
          <p:nvPr/>
        </p:nvSpPr>
        <p:spPr>
          <a:xfrm>
            <a:off x="6238675" y="1601566"/>
            <a:ext cx="1060598" cy="3615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Data Model</a:t>
            </a:r>
          </a:p>
        </p:txBody>
      </p:sp>
      <p:sp>
        <p:nvSpPr>
          <p:cNvPr id="13" name="Rectangle 12"/>
          <p:cNvSpPr/>
          <p:nvPr/>
        </p:nvSpPr>
        <p:spPr>
          <a:xfrm>
            <a:off x="6238675" y="2207237"/>
            <a:ext cx="1060598" cy="3615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Strength</a:t>
            </a:r>
          </a:p>
        </p:txBody>
      </p:sp>
      <p:sp>
        <p:nvSpPr>
          <p:cNvPr id="14" name="Rectangle 13"/>
          <p:cNvSpPr/>
          <p:nvPr/>
        </p:nvSpPr>
        <p:spPr>
          <a:xfrm>
            <a:off x="6238675" y="2812907"/>
            <a:ext cx="1060598" cy="3615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Weakness</a:t>
            </a:r>
          </a:p>
        </p:txBody>
      </p:sp>
      <p:sp>
        <p:nvSpPr>
          <p:cNvPr id="15" name="Rectangle 14"/>
          <p:cNvSpPr/>
          <p:nvPr/>
        </p:nvSpPr>
        <p:spPr>
          <a:xfrm>
            <a:off x="6238675" y="4089999"/>
            <a:ext cx="1060598" cy="3615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Example</a:t>
            </a:r>
          </a:p>
        </p:txBody>
      </p:sp>
      <p:sp>
        <p:nvSpPr>
          <p:cNvPr id="16" name="Rectangle 15"/>
          <p:cNvSpPr/>
          <p:nvPr/>
        </p:nvSpPr>
        <p:spPr>
          <a:xfrm>
            <a:off x="6238675" y="4695669"/>
            <a:ext cx="1060598" cy="3615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Data Model</a:t>
            </a:r>
          </a:p>
        </p:txBody>
      </p:sp>
      <p:sp>
        <p:nvSpPr>
          <p:cNvPr id="17" name="Rectangle 16"/>
          <p:cNvSpPr/>
          <p:nvPr/>
        </p:nvSpPr>
        <p:spPr>
          <a:xfrm>
            <a:off x="6238675" y="5301339"/>
            <a:ext cx="1060598" cy="3615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Strength</a:t>
            </a:r>
          </a:p>
        </p:txBody>
      </p:sp>
      <p:sp>
        <p:nvSpPr>
          <p:cNvPr id="18" name="Rectangle 17"/>
          <p:cNvSpPr/>
          <p:nvPr/>
        </p:nvSpPr>
        <p:spPr>
          <a:xfrm>
            <a:off x="6238675" y="5907009"/>
            <a:ext cx="1060598" cy="3615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Weakness</a:t>
            </a:r>
          </a:p>
        </p:txBody>
      </p:sp>
      <p:sp>
        <p:nvSpPr>
          <p:cNvPr id="19" name="Rectangle 18"/>
          <p:cNvSpPr/>
          <p:nvPr/>
        </p:nvSpPr>
        <p:spPr>
          <a:xfrm>
            <a:off x="2918653" y="1761046"/>
            <a:ext cx="1427417" cy="61001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Document Data Store Databases</a:t>
            </a:r>
          </a:p>
        </p:txBody>
      </p:sp>
      <p:sp>
        <p:nvSpPr>
          <p:cNvPr id="20" name="Rectangle 19"/>
          <p:cNvSpPr/>
          <p:nvPr/>
        </p:nvSpPr>
        <p:spPr>
          <a:xfrm>
            <a:off x="2878794" y="4907495"/>
            <a:ext cx="1441904" cy="61001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Column Family NoSQL Databases</a:t>
            </a:r>
          </a:p>
        </p:txBody>
      </p:sp>
      <p:sp>
        <p:nvSpPr>
          <p:cNvPr id="21" name="Rectangle 20"/>
          <p:cNvSpPr/>
          <p:nvPr/>
        </p:nvSpPr>
        <p:spPr>
          <a:xfrm>
            <a:off x="4558748" y="1761046"/>
            <a:ext cx="1477881" cy="61001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Key Value Databases</a:t>
            </a:r>
          </a:p>
        </p:txBody>
      </p:sp>
      <p:sp>
        <p:nvSpPr>
          <p:cNvPr id="22" name="Rectangle 21"/>
          <p:cNvSpPr/>
          <p:nvPr/>
        </p:nvSpPr>
        <p:spPr>
          <a:xfrm>
            <a:off x="4558747" y="4907495"/>
            <a:ext cx="1477881" cy="61001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Graph NoSQL Databases</a:t>
            </a:r>
          </a:p>
        </p:txBody>
      </p:sp>
      <p:cxnSp>
        <p:nvCxnSpPr>
          <p:cNvPr id="24" name="Straight Arrow Connector 23"/>
          <p:cNvCxnSpPr/>
          <p:nvPr/>
        </p:nvCxnSpPr>
        <p:spPr>
          <a:xfrm flipH="1" flipV="1">
            <a:off x="2705977" y="1151558"/>
            <a:ext cx="202049" cy="892941"/>
          </a:xfrm>
          <a:prstGeom prst="straightConnector1">
            <a:avLst/>
          </a:prstGeom>
          <a:ln w="19050">
            <a:headEnd type="none"/>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19" idx="1"/>
            <a:endCxn id="4" idx="3"/>
          </p:cNvCxnSpPr>
          <p:nvPr/>
        </p:nvCxnSpPr>
        <p:spPr>
          <a:xfrm flipH="1" flipV="1">
            <a:off x="2695349" y="1778783"/>
            <a:ext cx="223304" cy="287271"/>
          </a:xfrm>
          <a:prstGeom prst="straightConnector1">
            <a:avLst/>
          </a:prstGeom>
          <a:ln w="19050">
            <a:headEnd type="none"/>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19" idx="1"/>
            <a:endCxn id="5" idx="3"/>
          </p:cNvCxnSpPr>
          <p:nvPr/>
        </p:nvCxnSpPr>
        <p:spPr>
          <a:xfrm flipH="1">
            <a:off x="2695349" y="2066054"/>
            <a:ext cx="223304" cy="318399"/>
          </a:xfrm>
          <a:prstGeom prst="straightConnector1">
            <a:avLst/>
          </a:prstGeom>
          <a:ln w="19050">
            <a:headEnd type="none"/>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19" idx="1"/>
            <a:endCxn id="6" idx="3"/>
          </p:cNvCxnSpPr>
          <p:nvPr/>
        </p:nvCxnSpPr>
        <p:spPr>
          <a:xfrm flipH="1">
            <a:off x="2695349" y="2066054"/>
            <a:ext cx="223304" cy="924069"/>
          </a:xfrm>
          <a:prstGeom prst="straightConnector1">
            <a:avLst/>
          </a:prstGeom>
          <a:ln w="19050">
            <a:headEnd type="none"/>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flipH="1" flipV="1">
            <a:off x="2716605" y="4302340"/>
            <a:ext cx="202049" cy="892941"/>
          </a:xfrm>
          <a:prstGeom prst="straightConnector1">
            <a:avLst/>
          </a:prstGeom>
          <a:ln w="19050">
            <a:headEnd type="none"/>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H="1" flipV="1">
            <a:off x="2705977" y="4929565"/>
            <a:ext cx="223305" cy="287271"/>
          </a:xfrm>
          <a:prstGeom prst="straightConnector1">
            <a:avLst/>
          </a:prstGeom>
          <a:ln w="19050">
            <a:headEnd type="none"/>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flipH="1">
            <a:off x="2705977" y="5216836"/>
            <a:ext cx="223305" cy="318399"/>
          </a:xfrm>
          <a:prstGeom prst="straightConnector1">
            <a:avLst/>
          </a:prstGeom>
          <a:ln w="19050">
            <a:headEnd type="none"/>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a:xfrm flipH="1">
            <a:off x="2705977" y="5216836"/>
            <a:ext cx="223305" cy="924069"/>
          </a:xfrm>
          <a:prstGeom prst="straightConnector1">
            <a:avLst/>
          </a:prstGeom>
          <a:ln w="19050">
            <a:headEnd type="none"/>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flipV="1">
            <a:off x="6047255" y="1196461"/>
            <a:ext cx="202049" cy="892941"/>
          </a:xfrm>
          <a:prstGeom prst="straightConnector1">
            <a:avLst/>
          </a:prstGeom>
          <a:ln w="19050">
            <a:headEnd type="none"/>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flipV="1">
            <a:off x="6036627" y="1823685"/>
            <a:ext cx="223305" cy="287271"/>
          </a:xfrm>
          <a:prstGeom prst="straightConnector1">
            <a:avLst/>
          </a:prstGeom>
          <a:ln w="19050">
            <a:headEnd type="none"/>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a:off x="6036627" y="2110957"/>
            <a:ext cx="223305" cy="318399"/>
          </a:xfrm>
          <a:prstGeom prst="straightConnector1">
            <a:avLst/>
          </a:prstGeom>
          <a:ln w="19050">
            <a:headEnd type="none"/>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a:off x="6036627" y="2110957"/>
            <a:ext cx="223305" cy="924069"/>
          </a:xfrm>
          <a:prstGeom prst="straightConnector1">
            <a:avLst/>
          </a:prstGeom>
          <a:ln w="19050">
            <a:headEnd type="none"/>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flipV="1">
            <a:off x="6065858" y="4294093"/>
            <a:ext cx="202049" cy="892941"/>
          </a:xfrm>
          <a:prstGeom prst="straightConnector1">
            <a:avLst/>
          </a:prstGeom>
          <a:ln w="19050">
            <a:headEnd type="none"/>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a:xfrm flipV="1">
            <a:off x="6055230" y="4921318"/>
            <a:ext cx="223305" cy="287271"/>
          </a:xfrm>
          <a:prstGeom prst="straightConnector1">
            <a:avLst/>
          </a:prstGeom>
          <a:ln w="19050">
            <a:headEnd type="none"/>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a:off x="6055230" y="5208589"/>
            <a:ext cx="223305" cy="318399"/>
          </a:xfrm>
          <a:prstGeom prst="straightConnector1">
            <a:avLst/>
          </a:prstGeom>
          <a:ln w="19050">
            <a:headEnd type="none"/>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a:off x="6055230" y="5208589"/>
            <a:ext cx="223305" cy="924069"/>
          </a:xfrm>
          <a:prstGeom prst="straightConnector1">
            <a:avLst/>
          </a:prstGeom>
          <a:ln w="19050">
            <a:headEnd type="none"/>
            <a:tailEnd type="triangle"/>
          </a:ln>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3676201" y="3126373"/>
            <a:ext cx="1943114" cy="1384995"/>
          </a:xfrm>
          <a:prstGeom prst="rect">
            <a:avLst/>
          </a:prstGeom>
          <a:solidFill>
            <a:schemeClr val="accent6">
              <a:lumMod val="60000"/>
              <a:lumOff val="4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NoSQL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Database Types</a:t>
            </a:r>
          </a:p>
        </p:txBody>
      </p:sp>
      <p:sp>
        <p:nvSpPr>
          <p:cNvPr id="52" name="Right Arrow 51"/>
          <p:cNvSpPr/>
          <p:nvPr/>
        </p:nvSpPr>
        <p:spPr>
          <a:xfrm rot="14518137">
            <a:off x="3363971" y="2602746"/>
            <a:ext cx="844093" cy="296688"/>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Right Arrow 52"/>
          <p:cNvSpPr/>
          <p:nvPr/>
        </p:nvSpPr>
        <p:spPr>
          <a:xfrm rot="17328197">
            <a:off x="4792033" y="2581480"/>
            <a:ext cx="844093" cy="296688"/>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ight Arrow 53"/>
          <p:cNvSpPr/>
          <p:nvPr/>
        </p:nvSpPr>
        <p:spPr>
          <a:xfrm rot="7574622">
            <a:off x="3306417" y="4325276"/>
            <a:ext cx="844093" cy="296688"/>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Right Arrow 54"/>
          <p:cNvSpPr/>
          <p:nvPr/>
        </p:nvSpPr>
        <p:spPr>
          <a:xfrm rot="3198997">
            <a:off x="4857641" y="4345643"/>
            <a:ext cx="844093" cy="296688"/>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TextBox 55"/>
          <p:cNvSpPr txBox="1"/>
          <p:nvPr/>
        </p:nvSpPr>
        <p:spPr>
          <a:xfrm>
            <a:off x="-26864" y="1013252"/>
            <a:ext cx="16935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Couch DB, Mongo DB</a:t>
            </a:r>
          </a:p>
        </p:txBody>
      </p:sp>
      <p:sp>
        <p:nvSpPr>
          <p:cNvPr id="57" name="TextBox 56"/>
          <p:cNvSpPr txBox="1"/>
          <p:nvPr/>
        </p:nvSpPr>
        <p:spPr>
          <a:xfrm>
            <a:off x="-26864" y="1486598"/>
            <a:ext cx="1693500" cy="58322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Collection of key value connections</a:t>
            </a:r>
          </a:p>
        </p:txBody>
      </p:sp>
      <p:sp>
        <p:nvSpPr>
          <p:cNvPr id="58" name="TextBox 57"/>
          <p:cNvSpPr txBox="1"/>
          <p:nvPr/>
        </p:nvSpPr>
        <p:spPr>
          <a:xfrm>
            <a:off x="-26865" y="2105287"/>
            <a:ext cx="168287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Incomplete Data Tolerant</a:t>
            </a:r>
          </a:p>
        </p:txBody>
      </p:sp>
      <p:sp>
        <p:nvSpPr>
          <p:cNvPr id="59" name="TextBox 58"/>
          <p:cNvSpPr txBox="1"/>
          <p:nvPr/>
        </p:nvSpPr>
        <p:spPr>
          <a:xfrm>
            <a:off x="-18897" y="2690062"/>
            <a:ext cx="1763353"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Query Performance, No Standard SQL syntax</a:t>
            </a:r>
          </a:p>
        </p:txBody>
      </p:sp>
      <p:sp>
        <p:nvSpPr>
          <p:cNvPr id="60" name="TextBox 59"/>
          <p:cNvSpPr txBox="1"/>
          <p:nvPr/>
        </p:nvSpPr>
        <p:spPr>
          <a:xfrm>
            <a:off x="-16236" y="4121510"/>
            <a:ext cx="16935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Hbase</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Cassandra</a:t>
            </a:r>
          </a:p>
        </p:txBody>
      </p:sp>
      <p:sp>
        <p:nvSpPr>
          <p:cNvPr id="61" name="TextBox 60"/>
          <p:cNvSpPr txBox="1"/>
          <p:nvPr/>
        </p:nvSpPr>
        <p:spPr>
          <a:xfrm>
            <a:off x="-21551" y="4684840"/>
            <a:ext cx="16935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Column families</a:t>
            </a:r>
          </a:p>
        </p:txBody>
      </p:sp>
      <p:sp>
        <p:nvSpPr>
          <p:cNvPr id="62" name="TextBox 61"/>
          <p:cNvSpPr txBox="1"/>
          <p:nvPr/>
        </p:nvSpPr>
        <p:spPr>
          <a:xfrm>
            <a:off x="-16237" y="5213544"/>
            <a:ext cx="168287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Fast lookups</a:t>
            </a:r>
          </a:p>
        </p:txBody>
      </p:sp>
      <p:sp>
        <p:nvSpPr>
          <p:cNvPr id="63" name="TextBox 62"/>
          <p:cNvSpPr txBox="1"/>
          <p:nvPr/>
        </p:nvSpPr>
        <p:spPr>
          <a:xfrm>
            <a:off x="-8269" y="5798319"/>
            <a:ext cx="176335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Very low level API</a:t>
            </a:r>
          </a:p>
        </p:txBody>
      </p:sp>
      <p:sp>
        <p:nvSpPr>
          <p:cNvPr id="64" name="TextBox 63"/>
          <p:cNvSpPr txBox="1"/>
          <p:nvPr/>
        </p:nvSpPr>
        <p:spPr>
          <a:xfrm>
            <a:off x="7272413" y="899828"/>
            <a:ext cx="1693500"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Amazon Simple DB, </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Redis</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Oracle (New)</a:t>
            </a:r>
          </a:p>
        </p:txBody>
      </p:sp>
      <p:sp>
        <p:nvSpPr>
          <p:cNvPr id="65" name="TextBox 64"/>
          <p:cNvSpPr txBox="1"/>
          <p:nvPr/>
        </p:nvSpPr>
        <p:spPr>
          <a:xfrm>
            <a:off x="7272413" y="1479502"/>
            <a:ext cx="16935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Collection of key value pairs</a:t>
            </a:r>
          </a:p>
        </p:txBody>
      </p:sp>
      <p:sp>
        <p:nvSpPr>
          <p:cNvPr id="66" name="TextBox 65"/>
          <p:cNvSpPr txBox="1"/>
          <p:nvPr/>
        </p:nvSpPr>
        <p:spPr>
          <a:xfrm>
            <a:off x="7272412" y="2215154"/>
            <a:ext cx="168287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Fast lookups</a:t>
            </a:r>
          </a:p>
        </p:txBody>
      </p:sp>
      <p:sp>
        <p:nvSpPr>
          <p:cNvPr id="67" name="TextBox 66"/>
          <p:cNvSpPr txBox="1"/>
          <p:nvPr/>
        </p:nvSpPr>
        <p:spPr>
          <a:xfrm>
            <a:off x="7280379" y="2682967"/>
            <a:ext cx="176335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Stored data has no schema</a:t>
            </a:r>
          </a:p>
        </p:txBody>
      </p:sp>
      <p:sp>
        <p:nvSpPr>
          <p:cNvPr id="69" name="TextBox 68"/>
          <p:cNvSpPr txBox="1"/>
          <p:nvPr/>
        </p:nvSpPr>
        <p:spPr>
          <a:xfrm>
            <a:off x="7296331" y="4573594"/>
            <a:ext cx="16935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“Property Graph” - Nodes</a:t>
            </a:r>
          </a:p>
        </p:txBody>
      </p:sp>
      <p:sp>
        <p:nvSpPr>
          <p:cNvPr id="70" name="TextBox 69"/>
          <p:cNvSpPr txBox="1"/>
          <p:nvPr/>
        </p:nvSpPr>
        <p:spPr>
          <a:xfrm>
            <a:off x="7296330" y="5192283"/>
            <a:ext cx="1682872"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Graph Algorithms, Shortest path</a:t>
            </a:r>
          </a:p>
        </p:txBody>
      </p:sp>
      <p:sp>
        <p:nvSpPr>
          <p:cNvPr id="71" name="TextBox 70"/>
          <p:cNvSpPr txBox="1"/>
          <p:nvPr/>
        </p:nvSpPr>
        <p:spPr>
          <a:xfrm>
            <a:off x="7304298" y="5777058"/>
            <a:ext cx="1763353"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Not as easy to cluster, traverse whole graph to get answer</a:t>
            </a:r>
          </a:p>
        </p:txBody>
      </p:sp>
      <p:sp>
        <p:nvSpPr>
          <p:cNvPr id="75" name="TextBox 74"/>
          <p:cNvSpPr txBox="1"/>
          <p:nvPr/>
        </p:nvSpPr>
        <p:spPr>
          <a:xfrm>
            <a:off x="7349813" y="4004935"/>
            <a:ext cx="1945766"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Neo4j, </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OrientDB</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InfiniteGraph</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AllegroGraph</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2900323940"/>
      </p:ext>
    </p:extLst>
  </p:cSld>
  <p:clrMapOvr>
    <a:masterClrMapping/>
  </p:clrMapOvr>
  <mc:AlternateContent xmlns:mc="http://schemas.openxmlformats.org/markup-compatibility/2006">
    <mc:Choice xmlns="" xmlns:p14="http://schemas.microsoft.com/office/powerpoint/2010/main" Requires="p14">
      <p:transition p14:dur="0" advClick="0" advTm="3000"/>
    </mc:Choice>
    <mc:Fallback>
      <p:transition advClick="0" advTm="3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93655" y="157547"/>
            <a:ext cx="5758007" cy="527672"/>
          </a:xfrm>
          <a:prstGeom prst="rect">
            <a:avLst/>
          </a:prstGeom>
        </p:spPr>
        <p:txBody>
          <a:bodyPr>
            <a:noAutofit/>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800" b="0" i="0" u="none" strike="noStrike" kern="1200" cap="none" spc="0" normalizeH="0" baseline="0" noProof="0" dirty="0" err="1">
                <a:ln>
                  <a:noFill/>
                </a:ln>
                <a:solidFill>
                  <a:srgbClr val="5B9BD5"/>
                </a:solidFill>
                <a:effectLst/>
                <a:uLnTx/>
                <a:uFillTx/>
                <a:latin typeface="Open Sans"/>
                <a:ea typeface="+mn-ea"/>
                <a:cs typeface="Open Sans"/>
              </a:rPr>
              <a:t>HBase</a:t>
            </a:r>
            <a:endParaRPr kumimoji="0" lang="en-US" sz="3800" b="0" i="0" u="none" strike="noStrike" kern="1200" cap="none" spc="0" normalizeH="0" baseline="0" noProof="0" dirty="0">
              <a:ln>
                <a:noFill/>
              </a:ln>
              <a:solidFill>
                <a:srgbClr val="5B9BD5"/>
              </a:solidFill>
              <a:effectLst/>
              <a:uLnTx/>
              <a:uFillTx/>
              <a:latin typeface="Open Sans"/>
              <a:ea typeface="+mn-ea"/>
              <a:cs typeface="Open Sans"/>
            </a:endParaRPr>
          </a:p>
        </p:txBody>
      </p:sp>
      <p:sp>
        <p:nvSpPr>
          <p:cNvPr id="3" name="TextBox 2"/>
          <p:cNvSpPr txBox="1"/>
          <p:nvPr/>
        </p:nvSpPr>
        <p:spPr>
          <a:xfrm>
            <a:off x="220436" y="685219"/>
            <a:ext cx="8766734" cy="30469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a:ea typeface="+mn-ea"/>
                <a:cs typeface="+mn-cs"/>
              </a:rPr>
              <a:t>When to Use </a:t>
            </a:r>
            <a:r>
              <a:rPr kumimoji="0" lang="en-US" sz="3200" b="1" i="0" u="none" strike="noStrike" kern="1200" cap="none" spc="0" normalizeH="0" baseline="0" noProof="0" dirty="0" err="1">
                <a:ln>
                  <a:noFill/>
                </a:ln>
                <a:solidFill>
                  <a:prstClr val="black"/>
                </a:solidFill>
                <a:effectLst/>
                <a:uLnTx/>
                <a:uFillTx/>
                <a:latin typeface="Calibri" panose="020F0502020204030204"/>
                <a:ea typeface="+mn-ea"/>
                <a:cs typeface="+mn-cs"/>
              </a:rPr>
              <a:t>HBase</a:t>
            </a:r>
            <a:r>
              <a:rPr kumimoji="0" lang="en-US" sz="3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Optimized for reads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Well-suited for doing range-based scans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Applications with strict consistency requirements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Applications with fast read and writes with scalability</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44546A"/>
                </a:solidFill>
                <a:effectLst/>
                <a:uLnTx/>
                <a:uFillTx/>
                <a:latin typeface="Calibri" panose="020F0502020204030204"/>
                <a:ea typeface="+mn-ea"/>
                <a:cs typeface="+mn-cs"/>
              </a:rPr>
              <a:t>(Facebook uses it to manage  its user statuses, photos, chat messages, etc.)</a:t>
            </a:r>
          </a:p>
        </p:txBody>
      </p:sp>
      <p:sp>
        <p:nvSpPr>
          <p:cNvPr id="4" name="TextBox 3"/>
          <p:cNvSpPr txBox="1"/>
          <p:nvPr/>
        </p:nvSpPr>
        <p:spPr>
          <a:xfrm>
            <a:off x="93655" y="3655468"/>
            <a:ext cx="8784772" cy="36009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a:ea typeface="+mn-ea"/>
                <a:cs typeface="+mn-cs"/>
              </a:rPr>
              <a:t>When Not to Use </a:t>
            </a:r>
            <a:r>
              <a:rPr kumimoji="0" lang="en-US" sz="3200" b="1" i="0" u="none" strike="noStrike" kern="1200" cap="none" spc="0" normalizeH="0" baseline="0" noProof="0" dirty="0" err="1">
                <a:ln>
                  <a:noFill/>
                </a:ln>
                <a:solidFill>
                  <a:prstClr val="black"/>
                </a:solidFill>
                <a:effectLst/>
                <a:uLnTx/>
                <a:uFillTx/>
                <a:latin typeface="Calibri" panose="020F0502020204030204"/>
                <a:ea typeface="+mn-ea"/>
                <a:cs typeface="+mn-cs"/>
              </a:rPr>
              <a:t>HBase</a:t>
            </a:r>
            <a:r>
              <a:rPr kumimoji="0" lang="en-US" sz="3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Not optimized for transactional applications or even relational analytics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Applications that need:</a:t>
            </a:r>
          </a:p>
          <a:p>
            <a:pPr marL="914400" marR="0" lvl="1"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Full table scans</a:t>
            </a:r>
          </a:p>
          <a:p>
            <a:pPr marL="914400" marR="0" lvl="1"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Data to be aggregated, rolled up, or analyzed across rows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Picture 4"/>
          <p:cNvPicPr>
            <a:picLocks noChangeAspect="1"/>
          </p:cNvPicPr>
          <p:nvPr/>
        </p:nvPicPr>
        <p:blipFill>
          <a:blip r:embed="rId3" cstate="print">
            <a:extLst>
              <a:ext uri="{28A0092B-C50C-407E-A947-70E740481C1C}">
                <a14:useLocalDpi xmlns="" xmlns:a14="http://schemas.microsoft.com/office/drawing/2010/main"/>
              </a:ext>
            </a:extLst>
          </a:blip>
          <a:stretch>
            <a:fillRect/>
          </a:stretch>
        </p:blipFill>
        <p:spPr>
          <a:xfrm>
            <a:off x="7204857" y="5860723"/>
            <a:ext cx="1835914" cy="1089468"/>
          </a:xfrm>
          <a:prstGeom prst="rect">
            <a:avLst/>
          </a:prstGeom>
        </p:spPr>
      </p:pic>
    </p:spTree>
    <p:extLst>
      <p:ext uri="{BB962C8B-B14F-4D97-AF65-F5344CB8AC3E}">
        <p14:creationId xmlns="" xmlns:p14="http://schemas.microsoft.com/office/powerpoint/2010/main" val="3754566644"/>
      </p:ext>
    </p:extLst>
  </p:cSld>
  <p:clrMapOvr>
    <a:masterClrMapping/>
  </p:clrMapOvr>
  <mc:AlternateContent xmlns:mc="http://schemas.openxmlformats.org/markup-compatibility/2006">
    <mc:Choice xmlns="" xmlns:p14="http://schemas.microsoft.com/office/powerpoint/2010/main" Requires="p14">
      <p:transition p14:dur="0" advClick="0" advTm="3000"/>
    </mc:Choice>
    <mc:Fallback>
      <p:transition advClick="0" advTm="3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93655" y="157547"/>
            <a:ext cx="5758007" cy="527672"/>
          </a:xfrm>
          <a:prstGeom prst="rect">
            <a:avLst/>
          </a:prstGeom>
        </p:spPr>
        <p:txBody>
          <a:bodyPr>
            <a:noAutofit/>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800" dirty="0">
                <a:solidFill>
                  <a:schemeClr val="accent1"/>
                </a:solidFill>
                <a:latin typeface="Open Sans"/>
                <a:cs typeface="Open Sans"/>
              </a:rPr>
              <a:t>MongoDB </a:t>
            </a:r>
          </a:p>
        </p:txBody>
      </p:sp>
      <p:sp>
        <p:nvSpPr>
          <p:cNvPr id="3" name="TextBox 2"/>
          <p:cNvSpPr txBox="1"/>
          <p:nvPr/>
        </p:nvSpPr>
        <p:spPr>
          <a:xfrm>
            <a:off x="220436" y="908513"/>
            <a:ext cx="7413172" cy="3170099"/>
          </a:xfrm>
          <a:prstGeom prst="rect">
            <a:avLst/>
          </a:prstGeom>
          <a:noFill/>
        </p:spPr>
        <p:txBody>
          <a:bodyPr wrap="square" rtlCol="0">
            <a:spAutoFit/>
          </a:bodyPr>
          <a:lstStyle/>
          <a:p>
            <a:r>
              <a:rPr lang="en-US" sz="3200" b="1" dirty="0"/>
              <a:t>When to Use MongoDB:</a:t>
            </a:r>
          </a:p>
          <a:p>
            <a:pPr marL="457200" indent="-457200">
              <a:buFont typeface="Arial" panose="020B0604020202020204" pitchFamily="34" charset="0"/>
              <a:buChar char="•"/>
            </a:pPr>
            <a:r>
              <a:rPr lang="en-US" sz="2800" dirty="0"/>
              <a:t>RDBMS replacement for Web Applications</a:t>
            </a:r>
          </a:p>
          <a:p>
            <a:pPr marL="457200" indent="-457200">
              <a:buFont typeface="Arial" panose="020B0604020202020204" pitchFamily="34" charset="0"/>
              <a:buChar char="•"/>
            </a:pPr>
            <a:r>
              <a:rPr lang="en-US" sz="2800" dirty="0"/>
              <a:t>Semi-structured Content Management</a:t>
            </a:r>
          </a:p>
          <a:p>
            <a:pPr marL="457200" indent="-457200">
              <a:buFont typeface="Arial" panose="020B0604020202020204" pitchFamily="34" charset="0"/>
              <a:buChar char="•"/>
            </a:pPr>
            <a:r>
              <a:rPr lang="en-US" sz="2800" dirty="0"/>
              <a:t>Real-Time Analytics and High-Speed Logging</a:t>
            </a:r>
          </a:p>
          <a:p>
            <a:pPr marL="457200" indent="-457200">
              <a:buFont typeface="Arial" panose="020B0604020202020204" pitchFamily="34" charset="0"/>
              <a:buChar char="•"/>
            </a:pPr>
            <a:r>
              <a:rPr lang="en-US" sz="2800" dirty="0"/>
              <a:t>Caching and High Scalability</a:t>
            </a:r>
          </a:p>
          <a:p>
            <a:pPr marL="457200" indent="-457200">
              <a:buFont typeface="Arial" panose="020B0604020202020204" pitchFamily="34" charset="0"/>
              <a:buChar char="•"/>
            </a:pPr>
            <a:r>
              <a:rPr lang="en-US" sz="2800" dirty="0"/>
              <a:t>Web 2.0, Media, SaaS, Gaming</a:t>
            </a:r>
          </a:p>
        </p:txBody>
      </p:sp>
      <p:sp>
        <p:nvSpPr>
          <p:cNvPr id="4" name="TextBox 3"/>
          <p:cNvSpPr txBox="1"/>
          <p:nvPr/>
        </p:nvSpPr>
        <p:spPr>
          <a:xfrm>
            <a:off x="220435" y="4325328"/>
            <a:ext cx="7044260" cy="2308324"/>
          </a:xfrm>
          <a:prstGeom prst="rect">
            <a:avLst/>
          </a:prstGeom>
          <a:noFill/>
        </p:spPr>
        <p:txBody>
          <a:bodyPr wrap="square" rtlCol="0">
            <a:spAutoFit/>
          </a:bodyPr>
          <a:lstStyle/>
          <a:p>
            <a:r>
              <a:rPr lang="en-US" sz="3200" b="1" dirty="0"/>
              <a:t>When Not to Use MongoDB:</a:t>
            </a:r>
          </a:p>
          <a:p>
            <a:pPr marL="457200" indent="-457200">
              <a:buFont typeface="Arial" panose="020B0604020202020204" pitchFamily="34" charset="0"/>
              <a:buChar char="•"/>
            </a:pPr>
            <a:r>
              <a:rPr lang="en-US" sz="2800" dirty="0"/>
              <a:t>Highly Transactional Databases</a:t>
            </a:r>
          </a:p>
          <a:p>
            <a:pPr marL="457200" indent="-457200">
              <a:buFont typeface="Arial" panose="020B0604020202020204" pitchFamily="34" charset="0"/>
              <a:buChar char="•"/>
            </a:pPr>
            <a:r>
              <a:rPr lang="en-US" sz="2800" dirty="0"/>
              <a:t>Applications with traditional database systems requirements such as foreign-key constraints, etc.</a:t>
            </a:r>
          </a:p>
        </p:txBody>
      </p:sp>
      <p:pic>
        <p:nvPicPr>
          <p:cNvPr id="5" name="Picture 4"/>
          <p:cNvPicPr>
            <a:picLocks noChangeAspect="1"/>
          </p:cNvPicPr>
          <p:nvPr/>
        </p:nvPicPr>
        <p:blipFill>
          <a:blip r:embed="rId3" cstate="print">
            <a:extLst>
              <a:ext uri="{28A0092B-C50C-407E-A947-70E740481C1C}">
                <a14:useLocalDpi xmlns="" xmlns:a14="http://schemas.microsoft.com/office/drawing/2010/main"/>
              </a:ext>
            </a:extLst>
          </a:blip>
          <a:stretch>
            <a:fillRect/>
          </a:stretch>
        </p:blipFill>
        <p:spPr>
          <a:xfrm>
            <a:off x="7204857" y="5860723"/>
            <a:ext cx="1835914" cy="1089468"/>
          </a:xfrm>
          <a:prstGeom prst="rect">
            <a:avLst/>
          </a:prstGeom>
        </p:spPr>
      </p:pic>
    </p:spTree>
    <p:extLst>
      <p:ext uri="{BB962C8B-B14F-4D97-AF65-F5344CB8AC3E}">
        <p14:creationId xmlns="" xmlns:p14="http://schemas.microsoft.com/office/powerpoint/2010/main" val="124839440"/>
      </p:ext>
    </p:extLst>
  </p:cSld>
  <p:clrMapOvr>
    <a:masterClrMapping/>
  </p:clrMapOvr>
  <mc:AlternateContent xmlns:mc="http://schemas.openxmlformats.org/markup-compatibility/2006">
    <mc:Choice xmlns="" xmlns:p14="http://schemas.microsoft.com/office/powerpoint/2010/main" Requires="p14">
      <p:transition p14:dur="0" advClick="0" advTm="3000"/>
    </mc:Choice>
    <mc:Fallback>
      <p:transition advClick="0"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Overview</a:t>
            </a:r>
            <a:endParaRPr lang="en-US" dirty="0"/>
          </a:p>
        </p:txBody>
      </p:sp>
      <p:sp>
        <p:nvSpPr>
          <p:cNvPr id="4" name="Date Placeholder 3"/>
          <p:cNvSpPr>
            <a:spLocks noGrp="1"/>
          </p:cNvSpPr>
          <p:nvPr>
            <p:ph type="dt" sz="half" idx="10"/>
          </p:nvPr>
        </p:nvSpPr>
        <p:spPr/>
        <p:txBody>
          <a:bodyPr/>
          <a:lstStyle/>
          <a:p>
            <a:pPr>
              <a:defRPr/>
            </a:pPr>
            <a:r>
              <a:rPr lang="en-US" smtClean="0"/>
              <a:t>Last Update: 6/22/2017</a:t>
            </a:r>
            <a:endParaRPr lang="en-US"/>
          </a:p>
        </p:txBody>
      </p:sp>
      <p:sp>
        <p:nvSpPr>
          <p:cNvPr id="5" name="Slide Number Placeholder 4"/>
          <p:cNvSpPr>
            <a:spLocks noGrp="1"/>
          </p:cNvSpPr>
          <p:nvPr>
            <p:ph type="sldNum" sz="quarter" idx="11"/>
          </p:nvPr>
        </p:nvSpPr>
        <p:spPr/>
        <p:txBody>
          <a:bodyPr/>
          <a:lstStyle/>
          <a:p>
            <a:pPr>
              <a:defRPr/>
            </a:pPr>
            <a:fld id="{B0335578-B02E-4F5E-BF69-0095AA605F36}" type="slidenum">
              <a:rPr lang="en-US" smtClean="0"/>
              <a:pPr>
                <a:defRPr/>
              </a:pPr>
              <a:t>3</a:t>
            </a:fld>
            <a:endParaRPr lang="en-US" dirty="0"/>
          </a:p>
        </p:txBody>
      </p:sp>
      <p:graphicFrame>
        <p:nvGraphicFramePr>
          <p:cNvPr id="6" name="Object 5"/>
          <p:cNvGraphicFramePr>
            <a:graphicFrameLocks noChangeAspect="1"/>
          </p:cNvGraphicFramePr>
          <p:nvPr/>
        </p:nvGraphicFramePr>
        <p:xfrm>
          <a:off x="914400" y="604838"/>
          <a:ext cx="7386638" cy="5719762"/>
        </p:xfrm>
        <a:graphic>
          <a:graphicData uri="http://schemas.openxmlformats.org/presentationml/2006/ole">
            <p:oleObj spid="_x0000_s36866" name="Visio" r:id="rId3" imgW="10086881" imgH="7801080" progId="Visio.Drawing.11">
              <p:embed/>
            </p:oleObj>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Level – Physical Overview</a:t>
            </a:r>
            <a:endParaRPr lang="en-US" dirty="0"/>
          </a:p>
        </p:txBody>
      </p:sp>
      <p:sp>
        <p:nvSpPr>
          <p:cNvPr id="4" name="Date Placeholder 3"/>
          <p:cNvSpPr>
            <a:spLocks noGrp="1"/>
          </p:cNvSpPr>
          <p:nvPr>
            <p:ph type="dt" sz="half" idx="10"/>
          </p:nvPr>
        </p:nvSpPr>
        <p:spPr/>
        <p:txBody>
          <a:bodyPr/>
          <a:lstStyle/>
          <a:p>
            <a:pPr>
              <a:defRPr/>
            </a:pPr>
            <a:r>
              <a:rPr lang="en-US" smtClean="0"/>
              <a:t>Last Update: 6/22/2017</a:t>
            </a:r>
            <a:endParaRPr lang="en-US"/>
          </a:p>
        </p:txBody>
      </p:sp>
      <p:sp>
        <p:nvSpPr>
          <p:cNvPr id="5" name="Slide Number Placeholder 4"/>
          <p:cNvSpPr>
            <a:spLocks noGrp="1"/>
          </p:cNvSpPr>
          <p:nvPr>
            <p:ph type="sldNum" sz="quarter" idx="11"/>
          </p:nvPr>
        </p:nvSpPr>
        <p:spPr/>
        <p:txBody>
          <a:bodyPr/>
          <a:lstStyle/>
          <a:p>
            <a:pPr>
              <a:defRPr/>
            </a:pPr>
            <a:fld id="{B0335578-B02E-4F5E-BF69-0095AA605F36}" type="slidenum">
              <a:rPr lang="en-US" smtClean="0"/>
              <a:pPr>
                <a:defRPr/>
              </a:pPr>
              <a:t>4</a:t>
            </a:fld>
            <a:endParaRPr lang="en-US" dirty="0"/>
          </a:p>
        </p:txBody>
      </p:sp>
      <p:graphicFrame>
        <p:nvGraphicFramePr>
          <p:cNvPr id="6" name="Object 5"/>
          <p:cNvGraphicFramePr>
            <a:graphicFrameLocks noChangeAspect="1"/>
          </p:cNvGraphicFramePr>
          <p:nvPr/>
        </p:nvGraphicFramePr>
        <p:xfrm>
          <a:off x="914400" y="604838"/>
          <a:ext cx="7386638" cy="5719762"/>
        </p:xfrm>
        <a:graphic>
          <a:graphicData uri="http://schemas.openxmlformats.org/presentationml/2006/ole">
            <p:oleObj spid="_x0000_s34818" name="Visio" r:id="rId3" imgW="10086881" imgH="7801080" progId="Visio.Drawing.11">
              <p:embed/>
            </p:oleObj>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to Layers</a:t>
            </a:r>
            <a:endParaRPr lang="en-US" dirty="0"/>
          </a:p>
        </p:txBody>
      </p:sp>
      <p:sp>
        <p:nvSpPr>
          <p:cNvPr id="4" name="Date Placeholder 3"/>
          <p:cNvSpPr>
            <a:spLocks noGrp="1"/>
          </p:cNvSpPr>
          <p:nvPr>
            <p:ph type="dt" sz="half" idx="10"/>
          </p:nvPr>
        </p:nvSpPr>
        <p:spPr/>
        <p:txBody>
          <a:bodyPr/>
          <a:lstStyle/>
          <a:p>
            <a:pPr>
              <a:defRPr/>
            </a:pPr>
            <a:r>
              <a:rPr lang="en-US" smtClean="0"/>
              <a:t>Last Update: 6/22/2017</a:t>
            </a:r>
            <a:endParaRPr lang="en-US"/>
          </a:p>
        </p:txBody>
      </p:sp>
      <p:sp>
        <p:nvSpPr>
          <p:cNvPr id="5" name="Slide Number Placeholder 4"/>
          <p:cNvSpPr>
            <a:spLocks noGrp="1"/>
          </p:cNvSpPr>
          <p:nvPr>
            <p:ph type="sldNum" sz="quarter" idx="11"/>
          </p:nvPr>
        </p:nvSpPr>
        <p:spPr/>
        <p:txBody>
          <a:bodyPr/>
          <a:lstStyle/>
          <a:p>
            <a:pPr>
              <a:defRPr/>
            </a:pPr>
            <a:fld id="{B0335578-B02E-4F5E-BF69-0095AA605F36}" type="slidenum">
              <a:rPr lang="en-US" smtClean="0"/>
              <a:pPr>
                <a:defRPr/>
              </a:pPr>
              <a:t>5</a:t>
            </a:fld>
            <a:endParaRPr lang="en-US" dirty="0"/>
          </a:p>
        </p:txBody>
      </p:sp>
      <p:graphicFrame>
        <p:nvGraphicFramePr>
          <p:cNvPr id="6" name="Object 5"/>
          <p:cNvGraphicFramePr>
            <a:graphicFrameLocks noChangeAspect="1"/>
          </p:cNvGraphicFramePr>
          <p:nvPr/>
        </p:nvGraphicFramePr>
        <p:xfrm>
          <a:off x="914400" y="604838"/>
          <a:ext cx="7386638" cy="5719762"/>
        </p:xfrm>
        <a:graphic>
          <a:graphicData uri="http://schemas.openxmlformats.org/presentationml/2006/ole">
            <p:oleObj spid="_x0000_s39938" name="Visio" r:id="rId3" imgW="10086881" imgH="7801080" progId="Visio.Drawing.11">
              <p:embed/>
            </p:oleObj>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Appendices</a:t>
            </a:r>
          </a:p>
        </p:txBody>
      </p:sp>
      <p:sp>
        <p:nvSpPr>
          <p:cNvPr id="5123" name="Content Placeholder 2"/>
          <p:cNvSpPr>
            <a:spLocks noGrp="1"/>
          </p:cNvSpPr>
          <p:nvPr>
            <p:ph idx="1"/>
          </p:nvPr>
        </p:nvSpPr>
        <p:spPr/>
        <p:txBody>
          <a:bodyPr/>
          <a:lstStyle/>
          <a:p>
            <a:endParaRPr lang="en-US" smtClean="0"/>
          </a:p>
        </p:txBody>
      </p:sp>
      <p:sp>
        <p:nvSpPr>
          <p:cNvPr id="4" name="Date Placeholder 3"/>
          <p:cNvSpPr>
            <a:spLocks noGrp="1"/>
          </p:cNvSpPr>
          <p:nvPr>
            <p:ph type="dt" sz="quarter" idx="10"/>
          </p:nvPr>
        </p:nvSpPr>
        <p:spPr/>
        <p:txBody>
          <a:bodyPr/>
          <a:lstStyle/>
          <a:p>
            <a:pPr>
              <a:defRPr/>
            </a:pPr>
            <a:r>
              <a:rPr lang="en-US" smtClean="0"/>
              <a:t>Last Update: 6/22/2017</a:t>
            </a:r>
            <a:endParaRPr lang="en-US"/>
          </a:p>
        </p:txBody>
      </p:sp>
      <p:sp>
        <p:nvSpPr>
          <p:cNvPr id="5" name="Slide Number Placeholder 4"/>
          <p:cNvSpPr>
            <a:spLocks noGrp="1"/>
          </p:cNvSpPr>
          <p:nvPr>
            <p:ph type="sldNum" sz="quarter" idx="11"/>
          </p:nvPr>
        </p:nvSpPr>
        <p:spPr/>
        <p:txBody>
          <a:bodyPr/>
          <a:lstStyle/>
          <a:p>
            <a:pPr>
              <a:defRPr/>
            </a:pPr>
            <a:fld id="{A34D4264-9054-4D07-B76C-9516858C789E}" type="slidenum">
              <a:rPr lang="en-US" smtClean="0"/>
              <a:pPr>
                <a:defRPr/>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lstStyle/>
          <a:p>
            <a:r>
              <a:rPr lang="en-US" sz="2000" dirty="0" smtClean="0"/>
              <a:t>Appendix A – old draft Data Formats</a:t>
            </a:r>
            <a:endParaRPr lang="en-US" sz="2400" dirty="0" smtClean="0"/>
          </a:p>
        </p:txBody>
      </p:sp>
      <p:sp>
        <p:nvSpPr>
          <p:cNvPr id="4" name="Date Placeholder 3"/>
          <p:cNvSpPr>
            <a:spLocks noGrp="1"/>
          </p:cNvSpPr>
          <p:nvPr>
            <p:ph type="dt" sz="quarter" idx="10"/>
          </p:nvPr>
        </p:nvSpPr>
        <p:spPr/>
        <p:txBody>
          <a:bodyPr/>
          <a:lstStyle/>
          <a:p>
            <a:pPr>
              <a:defRPr/>
            </a:pPr>
            <a:r>
              <a:rPr lang="en-US" smtClean="0"/>
              <a:t>Last Update: 6/22/2017</a:t>
            </a:r>
            <a:endParaRPr lang="en-US"/>
          </a:p>
        </p:txBody>
      </p:sp>
      <p:sp>
        <p:nvSpPr>
          <p:cNvPr id="5" name="Slide Number Placeholder 4"/>
          <p:cNvSpPr>
            <a:spLocks noGrp="1"/>
          </p:cNvSpPr>
          <p:nvPr>
            <p:ph type="sldNum" sz="quarter" idx="11"/>
          </p:nvPr>
        </p:nvSpPr>
        <p:spPr/>
        <p:txBody>
          <a:bodyPr/>
          <a:lstStyle/>
          <a:p>
            <a:pPr>
              <a:defRPr/>
            </a:pPr>
            <a:fld id="{0CBA28E5-0083-40BD-B277-23FCA7D5097A}" type="slidenum">
              <a:rPr lang="en-US" smtClean="0"/>
              <a:pPr>
                <a:defRPr/>
              </a:pPr>
              <a:t>7</a:t>
            </a:fld>
            <a:endParaRPr lang="en-US" dirty="0"/>
          </a:p>
        </p:txBody>
      </p:sp>
      <p:graphicFrame>
        <p:nvGraphicFramePr>
          <p:cNvPr id="1026" name="Object 5"/>
          <p:cNvGraphicFramePr>
            <a:graphicFrameLocks noChangeAspect="1"/>
          </p:cNvGraphicFramePr>
          <p:nvPr/>
        </p:nvGraphicFramePr>
        <p:xfrm>
          <a:off x="914400" y="598488"/>
          <a:ext cx="7499350" cy="5807075"/>
        </p:xfrm>
        <a:graphic>
          <a:graphicData uri="http://schemas.openxmlformats.org/presentationml/2006/ole">
            <p:oleObj spid="_x0000_s1026" name="Visio" r:id="rId3" imgW="10086881" imgH="7801080" progId="Visio.Drawing.11">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to Logical Type</a:t>
            </a:r>
            <a:endParaRPr lang="en-US" dirty="0"/>
          </a:p>
        </p:txBody>
      </p:sp>
      <p:sp>
        <p:nvSpPr>
          <p:cNvPr id="4" name="Date Placeholder 3"/>
          <p:cNvSpPr>
            <a:spLocks noGrp="1"/>
          </p:cNvSpPr>
          <p:nvPr>
            <p:ph type="dt" sz="half" idx="10"/>
          </p:nvPr>
        </p:nvSpPr>
        <p:spPr/>
        <p:txBody>
          <a:bodyPr/>
          <a:lstStyle/>
          <a:p>
            <a:pPr>
              <a:defRPr/>
            </a:pPr>
            <a:r>
              <a:rPr lang="en-US" smtClean="0"/>
              <a:t>Last Update: 6/22/2017</a:t>
            </a:r>
            <a:endParaRPr lang="en-US"/>
          </a:p>
        </p:txBody>
      </p:sp>
      <p:sp>
        <p:nvSpPr>
          <p:cNvPr id="5" name="Slide Number Placeholder 4"/>
          <p:cNvSpPr>
            <a:spLocks noGrp="1"/>
          </p:cNvSpPr>
          <p:nvPr>
            <p:ph type="sldNum" sz="quarter" idx="11"/>
          </p:nvPr>
        </p:nvSpPr>
        <p:spPr/>
        <p:txBody>
          <a:bodyPr/>
          <a:lstStyle/>
          <a:p>
            <a:pPr>
              <a:defRPr/>
            </a:pPr>
            <a:fld id="{B0335578-B02E-4F5E-BF69-0095AA605F36}" type="slidenum">
              <a:rPr lang="en-US" smtClean="0"/>
              <a:pPr>
                <a:defRPr/>
              </a:pPr>
              <a:t>8</a:t>
            </a:fld>
            <a:endParaRPr lang="en-US" dirty="0"/>
          </a:p>
        </p:txBody>
      </p:sp>
      <p:graphicFrame>
        <p:nvGraphicFramePr>
          <p:cNvPr id="6" name="Object 5"/>
          <p:cNvGraphicFramePr>
            <a:graphicFrameLocks noChangeAspect="1"/>
          </p:cNvGraphicFramePr>
          <p:nvPr/>
        </p:nvGraphicFramePr>
        <p:xfrm>
          <a:off x="914400" y="604838"/>
          <a:ext cx="7386638" cy="5719762"/>
        </p:xfrm>
        <a:graphic>
          <a:graphicData uri="http://schemas.openxmlformats.org/presentationml/2006/ole">
            <p:oleObj spid="_x0000_s37890" name="Visio" r:id="rId3" imgW="10086881" imgH="7801080" progId="Visio.Drawing.11">
              <p:embed/>
            </p:oleObj>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B – Trace3 Slides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Last Update: 6/22/2017</a:t>
            </a:r>
            <a:endParaRPr lang="en-US"/>
          </a:p>
        </p:txBody>
      </p:sp>
      <p:sp>
        <p:nvSpPr>
          <p:cNvPr id="5" name="Slide Number Placeholder 4"/>
          <p:cNvSpPr>
            <a:spLocks noGrp="1"/>
          </p:cNvSpPr>
          <p:nvPr>
            <p:ph type="sldNum" sz="quarter" idx="11"/>
          </p:nvPr>
        </p:nvSpPr>
        <p:spPr/>
        <p:txBody>
          <a:bodyPr/>
          <a:lstStyle/>
          <a:p>
            <a:pPr>
              <a:defRPr/>
            </a:pPr>
            <a:fld id="{B0335578-B02E-4F5E-BF69-0095AA605F36}" type="slidenum">
              <a:rPr lang="en-US" smtClean="0"/>
              <a:pPr>
                <a:defRPr/>
              </a:pPr>
              <a:t>9</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LongProperties xmlns="http://schemas.microsoft.com/office/2006/metadata/long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F8C151005451E241B86CAD6C702C12C7" ma:contentTypeVersion="2" ma:contentTypeDescription="Create a new document." ma:contentTypeScope="" ma:versionID="3020071883e87008f7f2abb3b65a3b32">
  <xsd:schema xmlns:xsd="http://www.w3.org/2001/XMLSchema" xmlns:xs="http://www.w3.org/2001/XMLSchema" xmlns:p="http://schemas.microsoft.com/office/2006/metadata/properties" xmlns:ns2="bcea28ca-3f7c-4e93-9cd9-7c2c91a38d3f" xmlns:ns3="67697e0c-b635-4f57-a3ae-15299016c358" xmlns:ns4="http://schemas.microsoft.com/sharepoint/v4" targetNamespace="http://schemas.microsoft.com/office/2006/metadata/properties" ma:root="true" ma:fieldsID="18b982ea468ea6216ac83c30f87a03b0" ns2:_="" ns3:_="" ns4:_="">
    <xsd:import namespace="bcea28ca-3f7c-4e93-9cd9-7c2c91a38d3f"/>
    <xsd:import namespace="67697e0c-b635-4f57-a3ae-15299016c358"/>
    <xsd:import namespace="http://schemas.microsoft.com/sharepoint/v4"/>
    <xsd:element name="properties">
      <xsd:complexType>
        <xsd:sequence>
          <xsd:element name="documentManagement">
            <xsd:complexType>
              <xsd:all>
                <xsd:element ref="ns2:_dlc_DocId" minOccurs="0"/>
                <xsd:element ref="ns2:_dlc_DocIdUrl" minOccurs="0"/>
                <xsd:element ref="ns2:_dlc_DocIdPersistId" minOccurs="0"/>
                <xsd:element ref="ns3:Document_x0020_Type" minOccurs="0"/>
                <xsd:element ref="ns4: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ea28ca-3f7c-4e93-9cd9-7c2c91a38d3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7697e0c-b635-4f57-a3ae-15299016c358" elementFormDefault="qualified">
    <xsd:import namespace="http://schemas.microsoft.com/office/2006/documentManagement/types"/>
    <xsd:import namespace="http://schemas.microsoft.com/office/infopath/2007/PartnerControls"/>
    <xsd:element name="Document_x0020_Type" ma:index="11" nillable="true" ma:displayName="Document Type" ma:format="Dropdown" ma:internalName="Document_x0020_Type">
      <xsd:simpleType>
        <xsd:restriction base="dms:Choice">
          <xsd:enumeration value="Planning"/>
          <xsd:enumeration value="Support"/>
          <xsd:enumeration value="Templates"/>
          <xsd:enumeration value="Reference"/>
          <xsd:enumeration value="Status"/>
          <xsd:enumeration value="Project WBS"/>
          <xsd:enumeration value="Architecture"/>
          <xsd:enumeration value="Minutes"/>
          <xsd:enumeration value="Change Request"/>
          <xsd:enumeration value="DLI (Data Lake Intake) and User Access Processe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2"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p:properties xmlns:p="http://schemas.microsoft.com/office/2006/metadata/properties" xmlns:xsi="http://www.w3.org/2001/XMLSchema-instance">
  <documentManagement>
    <IconOverlay xmlns="http://schemas.microsoft.com/sharepoint/v4" xsi:nil="true"/>
    <Document_x0020_Type xmlns="67697e0c-b635-4f57-a3ae-15299016c358">Architecture</Document_x0020_Type>
    <_dlc_DocId xmlns="bcea28ca-3f7c-4e93-9cd9-7c2c91a38d3f">DMY3QDKWEKKJ-9-267</_dlc_DocId>
    <_dlc_DocIdUrl xmlns="bcea28ca-3f7c-4e93-9cd9-7c2c91a38d3f">
      <Url>http://collaboration.ad.qintra.com/BU/IPI/scph/TransformPC2/BigData/_layouts/DocIdRedir.aspx?ID=DMY3QDKWEKKJ-9-267</Url>
      <Description>DMY3QDKWEKKJ-9-267</Description>
    </_dlc_DocIdUrl>
  </documentManagement>
</p:properties>
</file>

<file path=customXml/itemProps1.xml><?xml version="1.0" encoding="utf-8"?>
<ds:datastoreItem xmlns:ds="http://schemas.openxmlformats.org/officeDocument/2006/customXml" ds:itemID="{A1AD909E-093F-4F95-8394-408268E01AE0}"/>
</file>

<file path=customXml/itemProps2.xml><?xml version="1.0" encoding="utf-8"?>
<ds:datastoreItem xmlns:ds="http://schemas.openxmlformats.org/officeDocument/2006/customXml" ds:itemID="{D243DF47-2ACB-4FA9-B16C-31B190C23AD0}"/>
</file>

<file path=customXml/itemProps3.xml><?xml version="1.0" encoding="utf-8"?>
<ds:datastoreItem xmlns:ds="http://schemas.openxmlformats.org/officeDocument/2006/customXml" ds:itemID="{1C3DDA0F-21B6-4AF7-8EF8-5D6A3753115B}"/>
</file>

<file path=customXml/itemProps4.xml><?xml version="1.0" encoding="utf-8"?>
<ds:datastoreItem xmlns:ds="http://schemas.openxmlformats.org/officeDocument/2006/customXml" ds:itemID="{68DBE8C9-FB9B-4883-B52F-BBA3DC7C7D34}"/>
</file>

<file path=customXml/itemProps5.xml><?xml version="1.0" encoding="utf-8"?>
<ds:datastoreItem xmlns:ds="http://schemas.openxmlformats.org/officeDocument/2006/customXml" ds:itemID="{1B054313-DC8C-4B6F-A825-39F4A03D8162}"/>
</file>

<file path=docProps/app.xml><?xml version="1.0" encoding="utf-8"?>
<Properties xmlns="http://schemas.openxmlformats.org/officeDocument/2006/extended-properties" xmlns:vt="http://schemas.openxmlformats.org/officeDocument/2006/docPropsVTypes">
  <TotalTime>16889</TotalTime>
  <Words>793</Words>
  <Application>Microsoft Office PowerPoint</Application>
  <PresentationFormat>On-screen Show (4:3)</PresentationFormat>
  <Paragraphs>246</Paragraphs>
  <Slides>23</Slides>
  <Notes>5</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23</vt:i4>
      </vt:variant>
    </vt:vector>
  </HeadingPairs>
  <TitlesOfParts>
    <vt:vector size="26" baseType="lpstr">
      <vt:lpstr>Office Theme</vt:lpstr>
      <vt:lpstr>Visio</vt:lpstr>
      <vt:lpstr>Microsoft Office Visio Drawing</vt:lpstr>
      <vt:lpstr>CenturyLink Data Lake Architecture</vt:lpstr>
      <vt:lpstr>Overview</vt:lpstr>
      <vt:lpstr>Functional Overview</vt:lpstr>
      <vt:lpstr>Low Level – Physical Overview</vt:lpstr>
      <vt:lpstr>Application to Layers</vt:lpstr>
      <vt:lpstr>Appendices</vt:lpstr>
      <vt:lpstr>Appendix A – old draft Data Formats</vt:lpstr>
      <vt:lpstr>Usage to Logical Type</vt:lpstr>
      <vt:lpstr>Appendix B – Trace3 Slides</vt:lpstr>
      <vt:lpstr>Solr</vt:lpstr>
      <vt:lpstr>Elasticsearch</vt:lpstr>
      <vt:lpstr>Solr vs Elasticsearch</vt:lpstr>
      <vt:lpstr>NoSQL</vt:lpstr>
      <vt:lpstr>Column Family NoSQL vs RDBMS</vt:lpstr>
      <vt:lpstr>HBase</vt:lpstr>
      <vt:lpstr>Hive</vt:lpstr>
      <vt:lpstr>Impala</vt:lpstr>
      <vt:lpstr>Kudu</vt:lpstr>
      <vt:lpstr>Profiling Data</vt:lpstr>
      <vt:lpstr>Slide 20</vt:lpstr>
      <vt:lpstr>Slide 21</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CDL Arch - Data Formats</dc:title>
  <dc:creator>McMahon, Mick</dc:creator>
  <cp:lastModifiedBy>Mick McMahon</cp:lastModifiedBy>
  <cp:revision>144</cp:revision>
  <dcterms:created xsi:type="dcterms:W3CDTF">2006-08-16T00:00:00Z</dcterms:created>
  <dcterms:modified xsi:type="dcterms:W3CDTF">2017-06-28T20:44:04Z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EP Role">
    <vt:lpwstr>Embedded Architect</vt:lpwstr>
  </property>
  <property fmtid="{D5CDD505-2E9C-101B-9397-08002B2CF9AE}" pid="3" name="Folder Type">
    <vt:lpwstr>Sprint 0</vt:lpwstr>
  </property>
  <property fmtid="{D5CDD505-2E9C-101B-9397-08002B2CF9AE}" pid="4" name="display_urn:schemas-microsoft-com:office:office#Editor">
    <vt:lpwstr>McMahon, Mick</vt:lpwstr>
  </property>
  <property fmtid="{D5CDD505-2E9C-101B-9397-08002B2CF9AE}" pid="5" name="TemplateUrl">
    <vt:lpwstr/>
  </property>
  <property fmtid="{D5CDD505-2E9C-101B-9397-08002B2CF9AE}" pid="6" name="Order">
    <vt:lpwstr>900.000000000000</vt:lpwstr>
  </property>
  <property fmtid="{D5CDD505-2E9C-101B-9397-08002B2CF9AE}" pid="7" name="xd_ProgID">
    <vt:lpwstr/>
  </property>
  <property fmtid="{D5CDD505-2E9C-101B-9397-08002B2CF9AE}" pid="8" name="display_urn:schemas-microsoft-com:office:office#Author">
    <vt:lpwstr>McMahon, Mick</vt:lpwstr>
  </property>
  <property fmtid="{D5CDD505-2E9C-101B-9397-08002B2CF9AE}" pid="9" name="_SourceUrl">
    <vt:lpwstr/>
  </property>
  <property fmtid="{D5CDD505-2E9C-101B-9397-08002B2CF9AE}" pid="10" name="Subject Area">
    <vt:lpwstr>LION</vt:lpwstr>
  </property>
  <property fmtid="{D5CDD505-2E9C-101B-9397-08002B2CF9AE}" pid="11" name="_dlc_DocId">
    <vt:lpwstr>DMY3QDKWEKKJ-9-255</vt:lpwstr>
  </property>
  <property fmtid="{D5CDD505-2E9C-101B-9397-08002B2CF9AE}" pid="12" name="_dlc_DocIdItemGuid">
    <vt:lpwstr>d48e9f26-db75-4e79-8c0e-dac567cf80a8</vt:lpwstr>
  </property>
  <property fmtid="{D5CDD505-2E9C-101B-9397-08002B2CF9AE}" pid="13" name="_dlc_DocIdUrl">
    <vt:lpwstr>http://collaboration.ad.qintra.com/BU/IPI/scph/TransformPC2/BigData/_layouts/DocIdRedir.aspx?ID=DMY3QDKWEKKJ-9-255, DMY3QDKWEKKJ-9-255</vt:lpwstr>
  </property>
  <property fmtid="{D5CDD505-2E9C-101B-9397-08002B2CF9AE}" pid="14" name="Use Case MMPs">
    <vt:lpwstr/>
  </property>
  <property fmtid="{D5CDD505-2E9C-101B-9397-08002B2CF9AE}" pid="15" name="ContentTypeId">
    <vt:lpwstr>0x010100F8C151005451E241B86CAD6C702C12C7</vt:lpwstr>
  </property>
</Properties>
</file>