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sldIdLst>
    <p:sldId id="317" r:id="rId6"/>
    <p:sldId id="319" r:id="rId7"/>
    <p:sldId id="292" r:id="rId8"/>
    <p:sldId id="293" r:id="rId9"/>
    <p:sldId id="303" r:id="rId10"/>
    <p:sldId id="304" r:id="rId11"/>
    <p:sldId id="321" r:id="rId12"/>
    <p:sldId id="325" r:id="rId13"/>
    <p:sldId id="310" r:id="rId14"/>
    <p:sldId id="311" r:id="rId15"/>
    <p:sldId id="312" r:id="rId16"/>
    <p:sldId id="313" r:id="rId17"/>
    <p:sldId id="314" r:id="rId18"/>
    <p:sldId id="315" r:id="rId19"/>
    <p:sldId id="316" r:id="rId20"/>
    <p:sldId id="306" r:id="rId21"/>
    <p:sldId id="309" r:id="rId22"/>
    <p:sldId id="307" r:id="rId23"/>
    <p:sldId id="308" r:id="rId24"/>
    <p:sldId id="289" r:id="rId25"/>
    <p:sldId id="290" r:id="rId26"/>
    <p:sldId id="263" r:id="rId27"/>
    <p:sldId id="287" r:id="rId28"/>
    <p:sldId id="278" r:id="rId29"/>
    <p:sldId id="281" r:id="rId30"/>
    <p:sldId id="286" r:id="rId31"/>
    <p:sldId id="273" r:id="rId32"/>
    <p:sldId id="279" r:id="rId33"/>
    <p:sldId id="276" r:id="rId34"/>
    <p:sldId id="280" r:id="rId35"/>
    <p:sldId id="270" r:id="rId36"/>
    <p:sldId id="284" r:id="rId37"/>
    <p:sldId id="283" r:id="rId38"/>
    <p:sldId id="282" r:id="rId39"/>
    <p:sldId id="261" r:id="rId40"/>
    <p:sldId id="2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13" autoAdjust="0"/>
    <p:restoredTop sz="93899" autoAdjust="0"/>
  </p:normalViewPr>
  <p:slideViewPr>
    <p:cSldViewPr snapToGrid="0">
      <p:cViewPr>
        <p:scale>
          <a:sx n="100" d="100"/>
          <a:sy n="100" d="100"/>
        </p:scale>
        <p:origin x="-144" y="-3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9AF43-0124-4807-841C-BA476339525F}" type="datetimeFigureOut">
              <a:rPr lang="en-US" smtClean="0"/>
              <a:t>6/27/2017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50BD6-90C7-4CD7-9744-434B48C4EF67}" type="slidenum">
              <a:rPr lang="en-US" smtClean="0"/>
              <a:t>‹#›</a:t>
            </a:fld>
            <a:endParaRPr lang="en-US"/>
          </a:p>
        </p:txBody>
      </p:sp>
    </p:spTree>
    <p:extLst>
      <p:ext uri="{BB962C8B-B14F-4D97-AF65-F5344CB8AC3E}">
        <p14:creationId xmlns:p14="http://schemas.microsoft.com/office/powerpoint/2010/main" val="64197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88082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559409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4093465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700639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757083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C50BD6-90C7-4CD7-9744-434B48C4EF67}" type="slidenum">
              <a:rPr lang="en-US" smtClean="0"/>
              <a:t>30</a:t>
            </a:fld>
            <a:endParaRPr lang="en-US"/>
          </a:p>
        </p:txBody>
      </p:sp>
    </p:spTree>
    <p:extLst>
      <p:ext uri="{BB962C8B-B14F-4D97-AF65-F5344CB8AC3E}">
        <p14:creationId xmlns:p14="http://schemas.microsoft.com/office/powerpoint/2010/main" val="374651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563569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4085297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514" indent="-179514">
              <a:buFont typeface="Arial" pitchFamily="34" charset="0"/>
              <a:buChar char="•"/>
            </a:pPr>
            <a:endParaRPr lang="en-US" dirty="0"/>
          </a:p>
          <a:p>
            <a:pPr marL="179514" indent="-179514">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7558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AA9F87-C4F0-4BF7-BF05-9638A970B576}"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12860-AACB-474C-9A7D-3956E0327748}" type="slidenum">
              <a:rPr lang="en-US" smtClean="0"/>
              <a:t>‹#›</a:t>
            </a:fld>
            <a:endParaRPr lang="en-US"/>
          </a:p>
        </p:txBody>
      </p:sp>
    </p:spTree>
    <p:extLst>
      <p:ext uri="{BB962C8B-B14F-4D97-AF65-F5344CB8AC3E}">
        <p14:creationId xmlns:p14="http://schemas.microsoft.com/office/powerpoint/2010/main" val="220564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AA9F87-C4F0-4BF7-BF05-9638A970B576}"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12860-AACB-474C-9A7D-3956E0327748}" type="slidenum">
              <a:rPr lang="en-US" smtClean="0"/>
              <a:t>‹#›</a:t>
            </a:fld>
            <a:endParaRPr lang="en-US"/>
          </a:p>
        </p:txBody>
      </p:sp>
    </p:spTree>
    <p:extLst>
      <p:ext uri="{BB962C8B-B14F-4D97-AF65-F5344CB8AC3E}">
        <p14:creationId xmlns:p14="http://schemas.microsoft.com/office/powerpoint/2010/main" val="49628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AA9F87-C4F0-4BF7-BF05-9638A970B576}"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12860-AACB-474C-9A7D-3956E0327748}" type="slidenum">
              <a:rPr lang="en-US" smtClean="0"/>
              <a:t>‹#›</a:t>
            </a:fld>
            <a:endParaRPr lang="en-US"/>
          </a:p>
        </p:txBody>
      </p:sp>
    </p:spTree>
    <p:extLst>
      <p:ext uri="{BB962C8B-B14F-4D97-AF65-F5344CB8AC3E}">
        <p14:creationId xmlns:p14="http://schemas.microsoft.com/office/powerpoint/2010/main" val="271671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6_Alternate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89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121897" tIns="121897" rIns="121897" bIns="121897" anchor="t"/>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5"/>
            <a:ext cx="11360800" cy="541577"/>
          </a:xfrm>
          <a:prstGeom prst="rect">
            <a:avLst/>
          </a:prstGeom>
        </p:spPr>
        <p:txBody>
          <a:bodyPr lIns="121897" tIns="121897" rIns="121897" bIns="121897"/>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19">
            <a:extLst>
              <a:ext uri="{FF2B5EF4-FFF2-40B4-BE49-F238E27FC236}">
                <a16:creationId xmlns="" xmlns:a16="http://schemas.microsoft.com/office/drawing/2014/main" id="{285E0086-91A7-4154-A454-51D075CD6EAF}"/>
              </a:ext>
            </a:extLst>
          </p:cNvPr>
          <p:cNvSpPr txBox="1">
            <a:spLocks noGrp="1"/>
          </p:cNvSpPr>
          <p:nvPr>
            <p:ph type="sldNum" idx="10"/>
          </p:nvPr>
        </p:nvSpPr>
        <p:spPr>
          <a:xfrm>
            <a:off x="11296651" y="6218239"/>
            <a:ext cx="732367" cy="523875"/>
          </a:xfrm>
        </p:spPr>
        <p:txBody>
          <a:bodyPr lIns="121897" tIns="121897" rIns="121897" bIns="121897">
            <a:noAutofit/>
          </a:bodyPr>
          <a:lstStyle>
            <a:lvl1pPr>
              <a:defRPr/>
            </a:lvl1pPr>
          </a:lstStyle>
          <a:p>
            <a:fld id="{A21AEC04-A4BC-47FA-9816-6E4270AE7FEA}" type="slidenum">
              <a:rPr lang="en-US" altLang="en-US"/>
              <a:pPr/>
              <a:t>‹#›</a:t>
            </a:fld>
            <a:endParaRPr lang="en-US" altLang="en-US"/>
          </a:p>
        </p:txBody>
      </p:sp>
    </p:spTree>
    <p:extLst>
      <p:ext uri="{BB962C8B-B14F-4D97-AF65-F5344CB8AC3E}">
        <p14:creationId xmlns:p14="http://schemas.microsoft.com/office/powerpoint/2010/main" val="158576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AA9F87-C4F0-4BF7-BF05-9638A970B576}"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12860-AACB-474C-9A7D-3956E0327748}" type="slidenum">
              <a:rPr lang="en-US" smtClean="0"/>
              <a:t>‹#›</a:t>
            </a:fld>
            <a:endParaRPr lang="en-US"/>
          </a:p>
        </p:txBody>
      </p:sp>
    </p:spTree>
    <p:extLst>
      <p:ext uri="{BB962C8B-B14F-4D97-AF65-F5344CB8AC3E}">
        <p14:creationId xmlns:p14="http://schemas.microsoft.com/office/powerpoint/2010/main" val="400655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AA9F87-C4F0-4BF7-BF05-9638A970B576}"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12860-AACB-474C-9A7D-3956E0327748}" type="slidenum">
              <a:rPr lang="en-US" smtClean="0"/>
              <a:t>‹#›</a:t>
            </a:fld>
            <a:endParaRPr lang="en-US"/>
          </a:p>
        </p:txBody>
      </p:sp>
    </p:spTree>
    <p:extLst>
      <p:ext uri="{BB962C8B-B14F-4D97-AF65-F5344CB8AC3E}">
        <p14:creationId xmlns:p14="http://schemas.microsoft.com/office/powerpoint/2010/main" val="42524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AA9F87-C4F0-4BF7-BF05-9638A970B576}"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12860-AACB-474C-9A7D-3956E0327748}" type="slidenum">
              <a:rPr lang="en-US" smtClean="0"/>
              <a:t>‹#›</a:t>
            </a:fld>
            <a:endParaRPr lang="en-US"/>
          </a:p>
        </p:txBody>
      </p:sp>
    </p:spTree>
    <p:extLst>
      <p:ext uri="{BB962C8B-B14F-4D97-AF65-F5344CB8AC3E}">
        <p14:creationId xmlns:p14="http://schemas.microsoft.com/office/powerpoint/2010/main" val="409645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AA9F87-C4F0-4BF7-BF05-9638A970B576}" type="datetimeFigureOut">
              <a:rPr lang="en-US" smtClean="0"/>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12860-AACB-474C-9A7D-3956E0327748}" type="slidenum">
              <a:rPr lang="en-US" smtClean="0"/>
              <a:t>‹#›</a:t>
            </a:fld>
            <a:endParaRPr lang="en-US"/>
          </a:p>
        </p:txBody>
      </p:sp>
    </p:spTree>
    <p:extLst>
      <p:ext uri="{BB962C8B-B14F-4D97-AF65-F5344CB8AC3E}">
        <p14:creationId xmlns:p14="http://schemas.microsoft.com/office/powerpoint/2010/main" val="404798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AA9F87-C4F0-4BF7-BF05-9638A970B576}" type="datetimeFigureOut">
              <a:rPr lang="en-US" smtClean="0"/>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12860-AACB-474C-9A7D-3956E0327748}" type="slidenum">
              <a:rPr lang="en-US" smtClean="0"/>
              <a:t>‹#›</a:t>
            </a:fld>
            <a:endParaRPr lang="en-US"/>
          </a:p>
        </p:txBody>
      </p:sp>
    </p:spTree>
    <p:extLst>
      <p:ext uri="{BB962C8B-B14F-4D97-AF65-F5344CB8AC3E}">
        <p14:creationId xmlns:p14="http://schemas.microsoft.com/office/powerpoint/2010/main" val="133682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A9F87-C4F0-4BF7-BF05-9638A970B576}" type="datetimeFigureOut">
              <a:rPr lang="en-US" smtClean="0"/>
              <a:t>6/27/2017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12860-AACB-474C-9A7D-3956E0327748}" type="slidenum">
              <a:rPr lang="en-US" smtClean="0"/>
              <a:t>‹#›</a:t>
            </a:fld>
            <a:endParaRPr lang="en-US"/>
          </a:p>
        </p:txBody>
      </p:sp>
    </p:spTree>
    <p:extLst>
      <p:ext uri="{BB962C8B-B14F-4D97-AF65-F5344CB8AC3E}">
        <p14:creationId xmlns:p14="http://schemas.microsoft.com/office/powerpoint/2010/main" val="26136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AA9F87-C4F0-4BF7-BF05-9638A970B576}"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12860-AACB-474C-9A7D-3956E0327748}" type="slidenum">
              <a:rPr lang="en-US" smtClean="0"/>
              <a:t>‹#›</a:t>
            </a:fld>
            <a:endParaRPr lang="en-US"/>
          </a:p>
        </p:txBody>
      </p:sp>
    </p:spTree>
    <p:extLst>
      <p:ext uri="{BB962C8B-B14F-4D97-AF65-F5344CB8AC3E}">
        <p14:creationId xmlns:p14="http://schemas.microsoft.com/office/powerpoint/2010/main" val="380928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AA9F87-C4F0-4BF7-BF05-9638A970B576}"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12860-AACB-474C-9A7D-3956E0327748}" type="slidenum">
              <a:rPr lang="en-US" smtClean="0"/>
              <a:t>‹#›</a:t>
            </a:fld>
            <a:endParaRPr lang="en-US"/>
          </a:p>
        </p:txBody>
      </p:sp>
    </p:spTree>
    <p:extLst>
      <p:ext uri="{BB962C8B-B14F-4D97-AF65-F5344CB8AC3E}">
        <p14:creationId xmlns:p14="http://schemas.microsoft.com/office/powerpoint/2010/main" val="175711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A9F87-C4F0-4BF7-BF05-9638A970B576}" type="datetimeFigureOut">
              <a:rPr lang="en-US" smtClean="0"/>
              <a:t>6/27/2017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12860-AACB-474C-9A7D-3956E0327748}" type="slidenum">
              <a:rPr lang="en-US" smtClean="0"/>
              <a:t>‹#›</a:t>
            </a:fld>
            <a:endParaRPr lang="en-US"/>
          </a:p>
        </p:txBody>
      </p:sp>
    </p:spTree>
    <p:extLst>
      <p:ext uri="{BB962C8B-B14F-4D97-AF65-F5344CB8AC3E}">
        <p14:creationId xmlns:p14="http://schemas.microsoft.com/office/powerpoint/2010/main" val="2219188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0.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emf"/><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32.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31.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33.emf"/><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32.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31.png"/><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31.png"/><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34.emf"/><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32.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31.png"/><Relationship Id="rId9" Type="http://schemas.openxmlformats.org/officeDocument/2006/relationships/image" Target="../media/image7.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31.png"/><Relationship Id="rId9"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35.emf"/><Relationship Id="rId3" Type="http://schemas.openxmlformats.org/officeDocument/2006/relationships/notesSlide" Target="../notesSlides/notesSlide25.xml"/><Relationship Id="rId7" Type="http://schemas.openxmlformats.org/officeDocument/2006/relationships/image" Target="../media/image4.png"/><Relationship Id="rId12"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31.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34.emf"/><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32.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31.png"/><Relationship Id="rId9"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31.png"/><Relationship Id="rId9" Type="http://schemas.openxmlformats.org/officeDocument/2006/relationships/image" Target="../media/image7.png"/></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36.emf"/><Relationship Id="rId3" Type="http://schemas.openxmlformats.org/officeDocument/2006/relationships/notesSlide" Target="../notesSlides/notesSlide28.xml"/><Relationship Id="rId7" Type="http://schemas.openxmlformats.org/officeDocument/2006/relationships/image" Target="../media/image4.png"/><Relationship Id="rId12"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31.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45.png"/><Relationship Id="rId18" Type="http://schemas.openxmlformats.org/officeDocument/2006/relationships/image" Target="../media/image50.png"/><Relationship Id="rId26" Type="http://schemas.openxmlformats.org/officeDocument/2006/relationships/image" Target="../media/image58.png"/><Relationship Id="rId3" Type="http://schemas.openxmlformats.org/officeDocument/2006/relationships/image" Target="../media/image2.png"/><Relationship Id="rId21" Type="http://schemas.openxmlformats.org/officeDocument/2006/relationships/image" Target="../media/image53.png"/><Relationship Id="rId7" Type="http://schemas.openxmlformats.org/officeDocument/2006/relationships/image" Target="../media/image5.png"/><Relationship Id="rId12" Type="http://schemas.openxmlformats.org/officeDocument/2006/relationships/image" Target="../media/image44.png"/><Relationship Id="rId17" Type="http://schemas.openxmlformats.org/officeDocument/2006/relationships/image" Target="../media/image49.png"/><Relationship Id="rId25" Type="http://schemas.openxmlformats.org/officeDocument/2006/relationships/image" Target="../media/image57.png"/><Relationship Id="rId2" Type="http://schemas.openxmlformats.org/officeDocument/2006/relationships/notesSlide" Target="../notesSlides/notesSlide30.xml"/><Relationship Id="rId16" Type="http://schemas.openxmlformats.org/officeDocument/2006/relationships/image" Target="../media/image48.png"/><Relationship Id="rId20" Type="http://schemas.openxmlformats.org/officeDocument/2006/relationships/image" Target="../media/image52.png"/><Relationship Id="rId29"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43.png"/><Relationship Id="rId24" Type="http://schemas.openxmlformats.org/officeDocument/2006/relationships/image" Target="../media/image56.png"/><Relationship Id="rId5" Type="http://schemas.openxmlformats.org/officeDocument/2006/relationships/image" Target="../media/image3.png"/><Relationship Id="rId15" Type="http://schemas.openxmlformats.org/officeDocument/2006/relationships/image" Target="../media/image47.png"/><Relationship Id="rId23" Type="http://schemas.openxmlformats.org/officeDocument/2006/relationships/image" Target="../media/image55.png"/><Relationship Id="rId28" Type="http://schemas.openxmlformats.org/officeDocument/2006/relationships/image" Target="../media/image60.png"/><Relationship Id="rId10" Type="http://schemas.openxmlformats.org/officeDocument/2006/relationships/image" Target="../media/image8.png"/><Relationship Id="rId19" Type="http://schemas.openxmlformats.org/officeDocument/2006/relationships/image" Target="../media/image51.png"/><Relationship Id="rId4" Type="http://schemas.openxmlformats.org/officeDocument/2006/relationships/image" Target="../media/image31.png"/><Relationship Id="rId9" Type="http://schemas.openxmlformats.org/officeDocument/2006/relationships/image" Target="../media/image7.png"/><Relationship Id="rId14" Type="http://schemas.openxmlformats.org/officeDocument/2006/relationships/image" Target="../media/image46.png"/><Relationship Id="rId22" Type="http://schemas.openxmlformats.org/officeDocument/2006/relationships/image" Target="../media/image54.png"/><Relationship Id="rId27" Type="http://schemas.openxmlformats.org/officeDocument/2006/relationships/image" Target="../media/image59.png"/></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3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emf"/><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18" Type="http://schemas.openxmlformats.org/officeDocument/2006/relationships/image" Target="../media/image10.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20.png"/><Relationship Id="rId17" Type="http://schemas.openxmlformats.org/officeDocument/2006/relationships/image" Target="../media/image23.jpg"/><Relationship Id="rId2" Type="http://schemas.openxmlformats.org/officeDocument/2006/relationships/notesSlide" Target="../notesSlides/notesSlide6.xml"/><Relationship Id="rId16" Type="http://schemas.openxmlformats.org/officeDocument/2006/relationships/image" Target="../media/image22.png"/><Relationship Id="rId20" Type="http://schemas.openxmlformats.org/officeDocument/2006/relationships/image" Target="../media/image25.jpe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5.png"/><Relationship Id="rId10" Type="http://schemas.openxmlformats.org/officeDocument/2006/relationships/image" Target="../media/image8.png"/><Relationship Id="rId19" Type="http://schemas.openxmlformats.org/officeDocument/2006/relationships/image" Target="../media/image24.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2.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28.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41" name="TextBox 140"/>
          <p:cNvSpPr txBox="1"/>
          <p:nvPr/>
        </p:nvSpPr>
        <p:spPr>
          <a:xfrm>
            <a:off x="2615538" y="6254328"/>
            <a:ext cx="7352618" cy="276999"/>
          </a:xfrm>
          <a:prstGeom prst="rect">
            <a:avLst/>
          </a:prstGeom>
          <a:solidFill>
            <a:schemeClr val="tx2">
              <a:lumMod val="40000"/>
              <a:lumOff val="60000"/>
            </a:schemeClr>
          </a:solidFill>
        </p:spPr>
        <p:txBody>
          <a:bodyPr wrap="square" rtlCol="0">
            <a:spAutoFit/>
          </a:bodyPr>
          <a:lstStyle/>
          <a:p>
            <a:pPr algn="ctr"/>
            <a:r>
              <a:rPr lang="en-US" sz="1200" cap="all" dirty="0" smtClean="0">
                <a:solidFill>
                  <a:srgbClr val="FFFFFF"/>
                </a:solidFill>
                <a:latin typeface="Verdana"/>
                <a:cs typeface="Arial" pitchFamily="34" charset="0"/>
              </a:rPr>
              <a:t>Monitoring &amp; Scheduling </a:t>
            </a:r>
            <a:endParaRPr lang="en-US" sz="1200" cap="all" dirty="0">
              <a:solidFill>
                <a:srgbClr val="FFFFFF"/>
              </a:solidFill>
              <a:latin typeface="Verdana"/>
              <a:cs typeface="Arial" pitchFamily="34" charset="0"/>
            </a:endParaRPr>
          </a:p>
        </p:txBody>
      </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79445" y="2683111"/>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32" name="Group 131">
            <a:extLst>
              <a:ext uri="{FF2B5EF4-FFF2-40B4-BE49-F238E27FC236}">
                <a16:creationId xmlns="" xmlns:a16="http://schemas.microsoft.com/office/drawing/2014/main" id="{93E46876-174E-41B8-940E-1B7F02366D2D}"/>
              </a:ext>
            </a:extLst>
          </p:cNvPr>
          <p:cNvGrpSpPr/>
          <p:nvPr/>
        </p:nvGrpSpPr>
        <p:grpSpPr>
          <a:xfrm>
            <a:off x="2564047" y="939907"/>
            <a:ext cx="2265388" cy="5239424"/>
            <a:chOff x="6943427" y="5127257"/>
            <a:chExt cx="2364542" cy="1396504"/>
          </a:xfrm>
          <a:solidFill>
            <a:schemeClr val="accent4">
              <a:lumMod val="60000"/>
              <a:lumOff val="40000"/>
            </a:schemeClr>
          </a:solidFill>
        </p:grpSpPr>
        <p:sp>
          <p:nvSpPr>
            <p:cNvPr id="133" name="Rounded Rectangle 132"/>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4" name="TextBox 133"/>
            <p:cNvSpPr txBox="1"/>
            <p:nvPr/>
          </p:nvSpPr>
          <p:spPr>
            <a:xfrm>
              <a:off x="6953538" y="5146110"/>
              <a:ext cx="2312400" cy="71471"/>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acquisition &amp; STAGING</a:t>
              </a:r>
              <a:endParaRPr lang="en-US" sz="1200" cap="all" dirty="0">
                <a:solidFill>
                  <a:srgbClr val="FFFFFF"/>
                </a:solidFill>
                <a:latin typeface="Verdana"/>
                <a:cs typeface="Arial" pitchFamily="34" charset="0"/>
              </a:endParaRPr>
            </a:p>
          </p:txBody>
        </p:sp>
        <p:cxnSp>
          <p:nvCxnSpPr>
            <p:cNvPr id="135" name="Straight Connector 134"/>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36" name="Rounded Rectangle 135"/>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37" name="Group 136">
            <a:extLst>
              <a:ext uri="{FF2B5EF4-FFF2-40B4-BE49-F238E27FC236}">
                <a16:creationId xmlns="" xmlns:a16="http://schemas.microsoft.com/office/drawing/2014/main" id="{93E46876-174E-41B8-940E-1B7F02366D2D}"/>
              </a:ext>
            </a:extLst>
          </p:cNvPr>
          <p:cNvGrpSpPr/>
          <p:nvPr/>
        </p:nvGrpSpPr>
        <p:grpSpPr>
          <a:xfrm>
            <a:off x="4993454" y="939906"/>
            <a:ext cx="2480798" cy="5233573"/>
            <a:chOff x="6943427" y="5127257"/>
            <a:chExt cx="2364542" cy="1396504"/>
          </a:xfrm>
          <a:solidFill>
            <a:schemeClr val="accent4">
              <a:lumMod val="60000"/>
              <a:lumOff val="40000"/>
            </a:schemeClr>
          </a:solidFill>
        </p:grpSpPr>
        <p:sp>
          <p:nvSpPr>
            <p:cNvPr id="138" name="Rounded Rectangle 137"/>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9" name="TextBox 138"/>
            <p:cNvSpPr txBox="1"/>
            <p:nvPr/>
          </p:nvSpPr>
          <p:spPr>
            <a:xfrm>
              <a:off x="6953538" y="5146110"/>
              <a:ext cx="2291358"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Enterprise  Reuse</a:t>
              </a:r>
              <a:endParaRPr lang="en-US" sz="1200" cap="all" dirty="0">
                <a:solidFill>
                  <a:srgbClr val="FFFFFF"/>
                </a:solidFill>
                <a:latin typeface="Verdana"/>
                <a:cs typeface="Arial" pitchFamily="34" charset="0"/>
              </a:endParaRPr>
            </a:p>
          </p:txBody>
        </p:sp>
        <p:cxnSp>
          <p:nvCxnSpPr>
            <p:cNvPr id="142" name="Straight Connector 141"/>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43" name="Rounded Rectangle 142"/>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45" name="Group 144">
            <a:extLst>
              <a:ext uri="{FF2B5EF4-FFF2-40B4-BE49-F238E27FC236}">
                <a16:creationId xmlns="" xmlns:a16="http://schemas.microsoft.com/office/drawing/2014/main" id="{93E46876-174E-41B8-940E-1B7F02366D2D}"/>
              </a:ext>
            </a:extLst>
          </p:cNvPr>
          <p:cNvGrpSpPr/>
          <p:nvPr/>
        </p:nvGrpSpPr>
        <p:grpSpPr>
          <a:xfrm>
            <a:off x="7720758" y="930451"/>
            <a:ext cx="2411495" cy="5219305"/>
            <a:chOff x="7011792" y="5127257"/>
            <a:chExt cx="2296177" cy="1396504"/>
          </a:xfrm>
          <a:solidFill>
            <a:schemeClr val="accent4">
              <a:lumMod val="60000"/>
              <a:lumOff val="40000"/>
            </a:schemeClr>
          </a:solidFill>
        </p:grpSpPr>
        <p:sp>
          <p:nvSpPr>
            <p:cNvPr id="147" name="Rounded Rectangle 146"/>
            <p:cNvSpPr>
              <a:spLocks/>
            </p:cNvSpPr>
            <p:nvPr/>
          </p:nvSpPr>
          <p:spPr bwMode="auto">
            <a:xfrm>
              <a:off x="7012630" y="5127257"/>
              <a:ext cx="2295339"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7073454" y="5152024"/>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248" name="Group 247">
            <a:extLst>
              <a:ext uri="{FF2B5EF4-FFF2-40B4-BE49-F238E27FC236}">
                <a16:creationId xmlns="" xmlns:a16="http://schemas.microsoft.com/office/drawing/2014/main" id="{C4326D5D-B5E3-49D6-A537-20E8A355B2A3}"/>
              </a:ext>
            </a:extLst>
          </p:cNvPr>
          <p:cNvGrpSpPr/>
          <p:nvPr/>
        </p:nvGrpSpPr>
        <p:grpSpPr>
          <a:xfrm>
            <a:off x="5326303" y="4964698"/>
            <a:ext cx="4793057" cy="1194513"/>
            <a:chOff x="5650090" y="3993323"/>
            <a:chExt cx="2241620" cy="1366182"/>
          </a:xfrm>
        </p:grpSpPr>
        <p:grpSp>
          <p:nvGrpSpPr>
            <p:cNvPr id="249" name="Group 248">
              <a:extLst>
                <a:ext uri="{FF2B5EF4-FFF2-40B4-BE49-F238E27FC236}">
                  <a16:creationId xmlns="" xmlns:a16="http://schemas.microsoft.com/office/drawing/2014/main" id="{26E20021-3DE4-49D6-ACA9-35A422F17DD8}"/>
                </a:ext>
              </a:extLst>
            </p:cNvPr>
            <p:cNvGrpSpPr/>
            <p:nvPr/>
          </p:nvGrpSpPr>
          <p:grpSpPr>
            <a:xfrm>
              <a:off x="5650090" y="3993323"/>
              <a:ext cx="2226235" cy="1202257"/>
              <a:chOff x="3751779" y="2463264"/>
              <a:chExt cx="3246120" cy="1717212"/>
            </a:xfrm>
            <a:solidFill>
              <a:schemeClr val="tx2">
                <a:lumMod val="40000"/>
                <a:lumOff val="60000"/>
              </a:schemeClr>
            </a:solidFill>
          </p:grpSpPr>
          <p:sp>
            <p:nvSpPr>
              <p:cNvPr id="251" name="Rounded Rectangle 136">
                <a:extLst>
                  <a:ext uri="{FF2B5EF4-FFF2-40B4-BE49-F238E27FC236}">
                    <a16:creationId xmlns="" xmlns:a16="http://schemas.microsoft.com/office/drawing/2014/main" id="{141FBF5F-76C8-42F9-85CB-D0899CA37268}"/>
                  </a:ext>
                </a:extLst>
              </p:cNvPr>
              <p:cNvSpPr>
                <a:spLocks/>
              </p:cNvSpPr>
              <p:nvPr/>
            </p:nvSpPr>
            <p:spPr bwMode="auto">
              <a:xfrm>
                <a:off x="3751779" y="2463264"/>
                <a:ext cx="3246120" cy="1717212"/>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52" name="TextBox 251">
                <a:extLst>
                  <a:ext uri="{FF2B5EF4-FFF2-40B4-BE49-F238E27FC236}">
                    <a16:creationId xmlns="" xmlns:a16="http://schemas.microsoft.com/office/drawing/2014/main" id="{C675031C-DF1C-4113-A592-D3C9F13F7C48}"/>
                  </a:ext>
                </a:extLst>
              </p:cNvPr>
              <p:cNvSpPr txBox="1"/>
              <p:nvPr/>
            </p:nvSpPr>
            <p:spPr>
              <a:xfrm>
                <a:off x="3780638" y="2522273"/>
                <a:ext cx="3191624" cy="41762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RDBMS</a:t>
                </a:r>
              </a:p>
            </p:txBody>
          </p:sp>
          <p:cxnSp>
            <p:nvCxnSpPr>
              <p:cNvPr id="253" name="Straight Connector 252">
                <a:extLst>
                  <a:ext uri="{FF2B5EF4-FFF2-40B4-BE49-F238E27FC236}">
                    <a16:creationId xmlns="" xmlns:a16="http://schemas.microsoft.com/office/drawing/2014/main" id="{FFC0D6C5-4BD8-4F23-AFC8-81532D7FF75E}"/>
                  </a:ext>
                </a:extLst>
              </p:cNvPr>
              <p:cNvCxnSpPr/>
              <p:nvPr/>
            </p:nvCxnSpPr>
            <p:spPr>
              <a:xfrm>
                <a:off x="3884531" y="2966138"/>
                <a:ext cx="3049972" cy="0"/>
              </a:xfrm>
              <a:prstGeom prst="line">
                <a:avLst/>
              </a:prstGeom>
              <a:grpFill/>
              <a:ln w="9525" cap="flat" cmpd="sng" algn="ctr">
                <a:solidFill>
                  <a:schemeClr val="bg1"/>
                </a:solidFill>
                <a:prstDash val="solid"/>
              </a:ln>
              <a:effectLst/>
            </p:spPr>
          </p:cxnSp>
        </p:grpSp>
        <p:sp>
          <p:nvSpPr>
            <p:cNvPr id="250"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Business Intelligence</a:t>
              </a:r>
            </a:p>
            <a:p>
              <a:pPr algn="ctr" defTabSz="800100">
                <a:lnSpc>
                  <a:spcPct val="90000"/>
                </a:lnSpc>
                <a:spcAft>
                  <a:spcPct val="35000"/>
                </a:spcAft>
                <a:defRPr/>
              </a:pPr>
              <a:r>
                <a:rPr lang="en-GB" sz="1200" kern="0" dirty="0" smtClean="0">
                  <a:solidFill>
                    <a:prstClr val="white"/>
                  </a:solidFill>
                  <a:latin typeface="Verdana"/>
                  <a:cs typeface="Calibri"/>
                </a:rPr>
                <a:t>Reporting</a:t>
              </a:r>
            </a:p>
            <a:p>
              <a:pPr algn="ctr" defTabSz="800100">
                <a:lnSpc>
                  <a:spcPct val="90000"/>
                </a:lnSpc>
                <a:spcAft>
                  <a:spcPct val="35000"/>
                </a:spcAft>
                <a:defRPr/>
              </a:pPr>
              <a:r>
                <a:rPr lang="en-GB" sz="1200" kern="0" dirty="0" smtClean="0">
                  <a:solidFill>
                    <a:prstClr val="white"/>
                  </a:solidFill>
                  <a:latin typeface="Verdana"/>
                  <a:cs typeface="Calibri"/>
                </a:rPr>
                <a:t>Data Marts</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209" name="Right Arrow 346">
            <a:extLst>
              <a:ext uri="{FF2B5EF4-FFF2-40B4-BE49-F238E27FC236}">
                <a16:creationId xmlns="" xmlns:a16="http://schemas.microsoft.com/office/drawing/2014/main" id="{49FB6F84-5E4E-4FC7-A575-70266CE22647}"/>
              </a:ext>
            </a:extLst>
          </p:cNvPr>
          <p:cNvSpPr/>
          <p:nvPr/>
        </p:nvSpPr>
        <p:spPr bwMode="auto">
          <a:xfrm>
            <a:off x="4848717" y="4551433"/>
            <a:ext cx="38050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6" name="Group 5">
            <a:extLst>
              <a:ext uri="{FF2B5EF4-FFF2-40B4-BE49-F238E27FC236}">
                <a16:creationId xmlns="" xmlns:a16="http://schemas.microsoft.com/office/drawing/2014/main" id="{93E46876-174E-41B8-940E-1B7F02366D2D}"/>
              </a:ext>
            </a:extLst>
          </p:cNvPr>
          <p:cNvGrpSpPr/>
          <p:nvPr/>
        </p:nvGrpSpPr>
        <p:grpSpPr>
          <a:xfrm>
            <a:off x="2693260" y="3295145"/>
            <a:ext cx="6999174" cy="1305010"/>
            <a:chOff x="6943427" y="5348308"/>
            <a:chExt cx="2332068" cy="1175453"/>
          </a:xfrm>
        </p:grpSpPr>
        <p:sp>
          <p:nvSpPr>
            <p:cNvPr id="268" name="Rounded Rectangle 267"/>
            <p:cNvSpPr>
              <a:spLocks/>
            </p:cNvSpPr>
            <p:nvPr/>
          </p:nvSpPr>
          <p:spPr bwMode="auto">
            <a:xfrm>
              <a:off x="6943427" y="5348308"/>
              <a:ext cx="2322512" cy="1175453"/>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7017248" y="5409337"/>
              <a:ext cx="2253789" cy="22124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6979318" y="5590971"/>
              <a:ext cx="2296177" cy="0"/>
            </a:xfrm>
            <a:prstGeom prst="line">
              <a:avLst/>
            </a:prstGeom>
            <a:solidFill>
              <a:schemeClr val="tx2">
                <a:lumMod val="40000"/>
                <a:lumOff val="60000"/>
              </a:schemeClr>
            </a:solidFill>
            <a:ln w="9525" cap="flat" cmpd="sng" algn="ctr">
              <a:solidFill>
                <a:schemeClr val="bg1"/>
              </a:solidFill>
              <a:prstDash val="solid"/>
            </a:ln>
            <a:effectLst/>
          </p:spPr>
        </p:cxnSp>
        <p:sp>
          <p:nvSpPr>
            <p:cNvPr id="216" name="Rounded Rectangle 215"/>
            <p:cNvSpPr/>
            <p:nvPr/>
          </p:nvSpPr>
          <p:spPr>
            <a:xfrm>
              <a:off x="8628939" y="5453512"/>
              <a:ext cx="637000" cy="96323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Discovery</a:t>
              </a:r>
            </a:p>
            <a:p>
              <a:pPr algn="ctr" defTabSz="800100">
                <a:lnSpc>
                  <a:spcPct val="90000"/>
                </a:lnSpc>
                <a:spcAft>
                  <a:spcPct val="35000"/>
                </a:spcAft>
                <a:defRPr/>
              </a:pPr>
              <a:r>
                <a:rPr lang="en-GB" sz="1200" kern="0" dirty="0" smtClean="0">
                  <a:solidFill>
                    <a:prstClr val="white"/>
                  </a:solidFill>
                  <a:latin typeface="Verdana"/>
                  <a:cs typeface="Calibri"/>
                </a:rPr>
                <a:t>Statistical Models</a:t>
              </a:r>
              <a:endParaRPr lang="en-GB" sz="1200" kern="0" dirty="0">
                <a:solidFill>
                  <a:prstClr val="white"/>
                </a:solidFill>
                <a:latin typeface="Verdana"/>
                <a:cs typeface="Calibri"/>
              </a:endParaRPr>
            </a:p>
            <a:p>
              <a:pPr algn="ctr" defTabSz="800100">
                <a:lnSpc>
                  <a:spcPct val="90000"/>
                </a:lnSpc>
                <a:spcAft>
                  <a:spcPct val="35000"/>
                </a:spcAft>
                <a:defRPr/>
              </a:pPr>
              <a:r>
                <a:rPr lang="en-GB" sz="1200" kern="0" dirty="0" smtClean="0">
                  <a:solidFill>
                    <a:prstClr val="white"/>
                  </a:solidFill>
                  <a:latin typeface="Verdana"/>
                  <a:cs typeface="Calibri"/>
                </a:rPr>
                <a:t>Machine Learning &amp; Automation</a:t>
              </a:r>
            </a:p>
          </p:txBody>
        </p:sp>
      </p:grpSp>
      <p:grpSp>
        <p:nvGrpSpPr>
          <p:cNvPr id="5" name="Group 4"/>
          <p:cNvGrpSpPr/>
          <p:nvPr/>
        </p:nvGrpSpPr>
        <p:grpSpPr>
          <a:xfrm>
            <a:off x="2706723" y="1413810"/>
            <a:ext cx="1948947" cy="499933"/>
            <a:chOff x="2696074" y="3898081"/>
            <a:chExt cx="1948947" cy="871674"/>
          </a:xfrm>
        </p:grpSpPr>
        <p:sp>
          <p:nvSpPr>
            <p:cNvPr id="140" name="Rounded Rectangle 267">
              <a:extLst>
                <a:ext uri="{FF2B5EF4-FFF2-40B4-BE49-F238E27FC236}">
                  <a16:creationId xmlns="" xmlns:a16="http://schemas.microsoft.com/office/drawing/2014/main" id="{1B5C752F-6F66-4803-96C7-EC447F85FD6D}"/>
                </a:ext>
              </a:extLst>
            </p:cNvPr>
            <p:cNvSpPr>
              <a:spLocks/>
            </p:cNvSpPr>
            <p:nvPr/>
          </p:nvSpPr>
          <p:spPr bwMode="auto">
            <a:xfrm>
              <a:off x="2696074" y="3898081"/>
              <a:ext cx="1948947" cy="712813"/>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cxnSp>
          <p:nvCxnSpPr>
            <p:cNvPr id="159" name="Straight Connector 158"/>
            <p:cNvCxnSpPr/>
            <p:nvPr/>
          </p:nvCxnSpPr>
          <p:spPr>
            <a:xfrm>
              <a:off x="2933146" y="4452306"/>
              <a:ext cx="1540228" cy="0"/>
            </a:xfrm>
            <a:prstGeom prst="line">
              <a:avLst/>
            </a:prstGeom>
            <a:solidFill>
              <a:schemeClr val="tx2">
                <a:lumMod val="40000"/>
                <a:lumOff val="60000"/>
              </a:schemeClr>
            </a:solidFill>
            <a:ln w="9525" cap="flat" cmpd="sng" algn="ctr">
              <a:solidFill>
                <a:schemeClr val="bg1"/>
              </a:solidFill>
              <a:prstDash val="solid"/>
            </a:ln>
            <a:effectLst/>
          </p:spPr>
        </p:cxnSp>
        <p:sp>
          <p:nvSpPr>
            <p:cNvPr id="144" name="TextBox 143">
              <a:extLst>
                <a:ext uri="{FF2B5EF4-FFF2-40B4-BE49-F238E27FC236}">
                  <a16:creationId xmlns="" xmlns:a16="http://schemas.microsoft.com/office/drawing/2014/main" id="{C04093E1-CFAF-4D88-8748-BA2A1549AF9A}"/>
                </a:ext>
              </a:extLst>
            </p:cNvPr>
            <p:cNvSpPr txBox="1"/>
            <p:nvPr/>
          </p:nvSpPr>
          <p:spPr>
            <a:xfrm>
              <a:off x="2762385" y="4006366"/>
              <a:ext cx="1873344" cy="421230"/>
            </a:xfrm>
            <a:prstGeom prst="rect">
              <a:avLst/>
            </a:prstGeom>
            <a:solidFill>
              <a:schemeClr val="tx2">
                <a:lumMod val="40000"/>
                <a:lumOff val="60000"/>
              </a:schemeClr>
            </a:solidFill>
          </p:spPr>
          <p:txBody>
            <a:bodyPr wrap="square" rtlCol="0">
              <a:spAutoFit/>
            </a:bodyPr>
            <a:lstStyle/>
            <a:p>
              <a:pPr algn="ctr"/>
              <a:r>
                <a:rPr lang="en-US" sz="1200" cap="all" dirty="0">
                  <a:solidFill>
                    <a:srgbClr val="FFFFFF"/>
                  </a:solidFill>
                  <a:latin typeface="Verdana"/>
                  <a:cs typeface="Arial" pitchFamily="34" charset="0"/>
                </a:rPr>
                <a:t>Message store</a:t>
              </a:r>
            </a:p>
          </p:txBody>
        </p:sp>
        <p:sp>
          <p:nvSpPr>
            <p:cNvPr id="168" name="Freeform 210">
              <a:extLst>
                <a:ext uri="{FF2B5EF4-FFF2-40B4-BE49-F238E27FC236}">
                  <a16:creationId xmlns="" xmlns:a16="http://schemas.microsoft.com/office/drawing/2014/main" id="{EF528008-7137-475E-953C-9A06C3B9F187}"/>
                </a:ext>
              </a:extLst>
            </p:cNvPr>
            <p:cNvSpPr/>
            <p:nvPr/>
          </p:nvSpPr>
          <p:spPr>
            <a:xfrm>
              <a:off x="2789162" y="4452037"/>
              <a:ext cx="1788657"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74" name="Group 173">
            <a:extLst>
              <a:ext uri="{FF2B5EF4-FFF2-40B4-BE49-F238E27FC236}">
                <a16:creationId xmlns="" xmlns:a16="http://schemas.microsoft.com/office/drawing/2014/main" id="{16497F77-CF6B-4C42-8178-4F33902013F5}"/>
              </a:ext>
            </a:extLst>
          </p:cNvPr>
          <p:cNvGrpSpPr/>
          <p:nvPr/>
        </p:nvGrpSpPr>
        <p:grpSpPr>
          <a:xfrm>
            <a:off x="2687093" y="4958394"/>
            <a:ext cx="1959284" cy="1054491"/>
            <a:chOff x="1518649" y="2590801"/>
            <a:chExt cx="1757497" cy="3200400"/>
          </a:xfrm>
          <a:solidFill>
            <a:schemeClr val="tx2">
              <a:lumMod val="40000"/>
              <a:lumOff val="60000"/>
            </a:schemeClr>
          </a:solidFill>
        </p:grpSpPr>
        <p:sp>
          <p:nvSpPr>
            <p:cNvPr id="176" name="Rounded Rectangle 156">
              <a:extLst>
                <a:ext uri="{FF2B5EF4-FFF2-40B4-BE49-F238E27FC236}">
                  <a16:creationId xmlns="" xmlns:a16="http://schemas.microsoft.com/office/drawing/2014/main" id="{7EA40AFF-D398-421F-8D17-310FE9068756}"/>
                </a:ext>
              </a:extLst>
            </p:cNvPr>
            <p:cNvSpPr>
              <a:spLocks/>
            </p:cNvSpPr>
            <p:nvPr/>
          </p:nvSpPr>
          <p:spPr bwMode="auto">
            <a:xfrm rot="5400000">
              <a:off x="797198" y="3312252"/>
              <a:ext cx="3200400"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02" name="TextBox 201">
              <a:extLst>
                <a:ext uri="{FF2B5EF4-FFF2-40B4-BE49-F238E27FC236}">
                  <a16:creationId xmlns="" xmlns:a16="http://schemas.microsoft.com/office/drawing/2014/main" id="{A6ADB4FC-528F-4700-9D67-492363FE6F7D}"/>
                </a:ext>
              </a:extLst>
            </p:cNvPr>
            <p:cNvSpPr txBox="1"/>
            <p:nvPr/>
          </p:nvSpPr>
          <p:spPr>
            <a:xfrm>
              <a:off x="1532916" y="2667001"/>
              <a:ext cx="1678449" cy="70851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RDBMS</a:t>
              </a:r>
            </a:p>
          </p:txBody>
        </p:sp>
        <p:cxnSp>
          <p:nvCxnSpPr>
            <p:cNvPr id="203" name="Straight Connector 202">
              <a:extLst>
                <a:ext uri="{FF2B5EF4-FFF2-40B4-BE49-F238E27FC236}">
                  <a16:creationId xmlns="" xmlns:a16="http://schemas.microsoft.com/office/drawing/2014/main" id="{287934EC-5768-4E41-9D76-FFD225A1861A}"/>
                </a:ext>
              </a:extLst>
            </p:cNvPr>
            <p:cNvCxnSpPr/>
            <p:nvPr/>
          </p:nvCxnSpPr>
          <p:spPr>
            <a:xfrm>
              <a:off x="1704737" y="3450504"/>
              <a:ext cx="1381600" cy="0"/>
            </a:xfrm>
            <a:prstGeom prst="line">
              <a:avLst/>
            </a:prstGeom>
            <a:grpFill/>
            <a:ln w="9525" cap="flat" cmpd="sng" algn="ctr">
              <a:solidFill>
                <a:schemeClr val="bg1"/>
              </a:solidFill>
              <a:prstDash val="solid"/>
            </a:ln>
            <a:effectLst/>
          </p:spPr>
        </p:cxnSp>
      </p:grpSp>
      <p:sp>
        <p:nvSpPr>
          <p:cNvPr id="208" name="Freeform 203">
            <a:extLst>
              <a:ext uri="{FF2B5EF4-FFF2-40B4-BE49-F238E27FC236}">
                <a16:creationId xmlns="" xmlns:a16="http://schemas.microsoft.com/office/drawing/2014/main" id="{20DA597A-5DCF-4F12-8A88-B99B7383472A}"/>
              </a:ext>
            </a:extLst>
          </p:cNvPr>
          <p:cNvSpPr/>
          <p:nvPr/>
        </p:nvSpPr>
        <p:spPr>
          <a:xfrm>
            <a:off x="2744248" y="5277914"/>
            <a:ext cx="1788657" cy="737972"/>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Raw Data</a:t>
            </a:r>
          </a:p>
          <a:p>
            <a:pPr algn="ctr" defTabSz="800100">
              <a:lnSpc>
                <a:spcPct val="90000"/>
              </a:lnSpc>
              <a:spcAft>
                <a:spcPct val="35000"/>
              </a:spcAft>
              <a:defRPr/>
            </a:pPr>
            <a:r>
              <a:rPr lang="en-GB" sz="1200" kern="0" dirty="0">
                <a:solidFill>
                  <a:prstClr val="white"/>
                </a:solidFill>
                <a:latin typeface="Verdana"/>
                <a:cs typeface="Calibri"/>
              </a:rPr>
              <a:t>Historical</a:t>
            </a:r>
          </a:p>
        </p:txBody>
      </p:sp>
      <p:sp>
        <p:nvSpPr>
          <p:cNvPr id="169" name="Rounded Rectangle 168"/>
          <p:cNvSpPr/>
          <p:nvPr/>
        </p:nvSpPr>
        <p:spPr>
          <a:xfrm>
            <a:off x="2866583" y="3428996"/>
            <a:ext cx="1542882" cy="127296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Archive</a:t>
            </a:r>
            <a:endParaRPr lang="en-GB" sz="1200" kern="0" dirty="0">
              <a:solidFill>
                <a:prstClr val="white"/>
              </a:solidFill>
              <a:latin typeface="Verdana"/>
              <a:cs typeface="Calibri"/>
            </a:endParaRPr>
          </a:p>
        </p:txBody>
      </p:sp>
      <p:sp>
        <p:nvSpPr>
          <p:cNvPr id="171" name="Rounded Rectangle 213">
            <a:extLst>
              <a:ext uri="{FF2B5EF4-FFF2-40B4-BE49-F238E27FC236}">
                <a16:creationId xmlns="" xmlns:a16="http://schemas.microsoft.com/office/drawing/2014/main" id="{F3725636-AE18-4329-AA39-44EFE85D48CF}"/>
              </a:ext>
            </a:extLst>
          </p:cNvPr>
          <p:cNvSpPr/>
          <p:nvPr/>
        </p:nvSpPr>
        <p:spPr>
          <a:xfrm>
            <a:off x="5483646" y="5151898"/>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Highly 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endParaRPr lang="en-GB" sz="1200" kern="0" dirty="0">
              <a:solidFill>
                <a:prstClr val="white"/>
              </a:solidFill>
              <a:latin typeface="Verdana"/>
              <a:cs typeface="Calibri"/>
            </a:endParaRPr>
          </a:p>
        </p:txBody>
      </p:sp>
      <p:sp>
        <p:nvSpPr>
          <p:cNvPr id="172" name="Rounded Rectangle 213">
            <a:extLst>
              <a:ext uri="{FF2B5EF4-FFF2-40B4-BE49-F238E27FC236}">
                <a16:creationId xmlns="" xmlns:a16="http://schemas.microsoft.com/office/drawing/2014/main" id="{F3725636-AE18-4329-AA39-44EFE85D48CF}"/>
              </a:ext>
            </a:extLst>
          </p:cNvPr>
          <p:cNvSpPr/>
          <p:nvPr/>
        </p:nvSpPr>
        <p:spPr>
          <a:xfrm>
            <a:off x="5532408" y="3453919"/>
            <a:ext cx="1645841" cy="1135327"/>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Lightly Integrated</a:t>
            </a:r>
          </a:p>
          <a:p>
            <a:pPr algn="ctr" defTabSz="800100">
              <a:lnSpc>
                <a:spcPct val="90000"/>
              </a:lnSpc>
              <a:spcAft>
                <a:spcPct val="35000"/>
              </a:spcAft>
              <a:defRPr/>
            </a:pPr>
            <a:r>
              <a:rPr lang="en-GB" sz="1200" kern="0" dirty="0" smtClean="0">
                <a:solidFill>
                  <a:prstClr val="white"/>
                </a:solidFill>
                <a:latin typeface="Verdana"/>
                <a:cs typeface="Calibri"/>
              </a:rPr>
              <a:t>Curated</a:t>
            </a:r>
            <a:endParaRPr lang="en-GB" sz="1200" kern="0" dirty="0">
              <a:solidFill>
                <a:prstClr val="white"/>
              </a:solidFill>
              <a:latin typeface="Verdana"/>
              <a:cs typeface="Calibri"/>
            </a:endParaRP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sp>
        <p:nvSpPr>
          <p:cNvPr id="4" name="Up-Down Arrow 3"/>
          <p:cNvSpPr/>
          <p:nvPr/>
        </p:nvSpPr>
        <p:spPr>
          <a:xfrm>
            <a:off x="7396704" y="4461356"/>
            <a:ext cx="430401" cy="539464"/>
          </a:xfrm>
          <a:prstGeom prst="upDownArrow">
            <a:avLst/>
          </a:prstGeom>
          <a:solidFill>
            <a:schemeClr val="tx2">
              <a:lumMod val="40000"/>
              <a:lumOff val="6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ight Arrow 346">
            <a:extLst>
              <a:ext uri="{FF2B5EF4-FFF2-40B4-BE49-F238E27FC236}">
                <a16:creationId xmlns="" xmlns:a16="http://schemas.microsoft.com/office/drawing/2014/main" id="{B605D512-56DB-410F-83E3-6320FA429B1A}"/>
              </a:ext>
            </a:extLst>
          </p:cNvPr>
          <p:cNvSpPr/>
          <p:nvPr/>
        </p:nvSpPr>
        <p:spPr bwMode="auto">
          <a:xfrm rot="5400000">
            <a:off x="2264360" y="2219086"/>
            <a:ext cx="123324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99" name="Right Arrow 346">
            <a:extLst>
              <a:ext uri="{FF2B5EF4-FFF2-40B4-BE49-F238E27FC236}">
                <a16:creationId xmlns="" xmlns:a16="http://schemas.microsoft.com/office/drawing/2014/main" id="{7C81B4AC-7266-43F7-83E6-70E60B1AB8D8}"/>
              </a:ext>
            </a:extLst>
          </p:cNvPr>
          <p:cNvSpPr/>
          <p:nvPr/>
        </p:nvSpPr>
        <p:spPr bwMode="auto">
          <a:xfrm rot="19325586">
            <a:off x="1472776" y="4351792"/>
            <a:ext cx="1418762"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06" name="Right Arrow 205"/>
          <p:cNvSpPr/>
          <p:nvPr/>
        </p:nvSpPr>
        <p:spPr bwMode="auto">
          <a:xfrm>
            <a:off x="4789167" y="1373862"/>
            <a:ext cx="6294906"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47" name="Right Arrow 346"/>
          <p:cNvSpPr/>
          <p:nvPr/>
        </p:nvSpPr>
        <p:spPr bwMode="auto">
          <a:xfrm>
            <a:off x="1524921" y="3134298"/>
            <a:ext cx="118297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4" name="Right Arrow 346">
            <a:extLst>
              <a:ext uri="{FF2B5EF4-FFF2-40B4-BE49-F238E27FC236}">
                <a16:creationId xmlns="" xmlns:a16="http://schemas.microsoft.com/office/drawing/2014/main" id="{71A7C638-AB8D-4A68-B157-178D0CD76A23}"/>
              </a:ext>
            </a:extLst>
          </p:cNvPr>
          <p:cNvSpPr/>
          <p:nvPr/>
        </p:nvSpPr>
        <p:spPr bwMode="auto">
          <a:xfrm>
            <a:off x="1547640" y="1400055"/>
            <a:ext cx="1159083"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07" name="Right Arrow 346">
            <a:extLst>
              <a:ext uri="{FF2B5EF4-FFF2-40B4-BE49-F238E27FC236}">
                <a16:creationId xmlns="" xmlns:a16="http://schemas.microsoft.com/office/drawing/2014/main" id="{71A7C638-AB8D-4A68-B157-178D0CD76A23}"/>
              </a:ext>
            </a:extLst>
          </p:cNvPr>
          <p:cNvSpPr/>
          <p:nvPr/>
        </p:nvSpPr>
        <p:spPr bwMode="auto">
          <a:xfrm>
            <a:off x="1535406" y="5505698"/>
            <a:ext cx="1109560"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099414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6" name="Right Arrow 346">
            <a:extLst>
              <a:ext uri="{FF2B5EF4-FFF2-40B4-BE49-F238E27FC236}">
                <a16:creationId xmlns="" xmlns:a16="http://schemas.microsoft.com/office/drawing/2014/main" id="{B605D512-56DB-410F-83E3-6320FA429B1A}"/>
              </a:ext>
            </a:extLst>
          </p:cNvPr>
          <p:cNvSpPr/>
          <p:nvPr/>
        </p:nvSpPr>
        <p:spPr bwMode="auto">
          <a:xfrm rot="16200000">
            <a:off x="4545695" y="2719262"/>
            <a:ext cx="731113" cy="396582"/>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10" name="TextBox 309"/>
          <p:cNvSpPr txBox="1"/>
          <p:nvPr/>
        </p:nvSpPr>
        <p:spPr>
          <a:xfrm>
            <a:off x="2618024" y="630066"/>
            <a:ext cx="7352618" cy="276999"/>
          </a:xfrm>
          <a:prstGeom prst="rect">
            <a:avLst/>
          </a:prstGeom>
          <a:solidFill>
            <a:schemeClr val="tx2">
              <a:lumMod val="40000"/>
              <a:lumOff val="60000"/>
            </a:schemeClr>
          </a:solidFill>
        </p:spPr>
        <p:txBody>
          <a:bodyPr wrap="square" rtlCol="0">
            <a:spAutoFit/>
          </a:bodyPr>
          <a:lstStyle/>
          <a:p>
            <a:pPr algn="ctr"/>
            <a:r>
              <a:rPr lang="en-US" sz="1200" cap="all" dirty="0" smtClean="0">
                <a:solidFill>
                  <a:srgbClr val="FFFFFF"/>
                </a:solidFill>
                <a:latin typeface="Verdana"/>
                <a:cs typeface="Arial" pitchFamily="34" charset="0"/>
              </a:rPr>
              <a:t>Governance, Metadata, security</a:t>
            </a:r>
            <a:endParaRPr lang="en-US" sz="1200" cap="all" dirty="0">
              <a:solidFill>
                <a:srgbClr val="FFFFFF"/>
              </a:solidFill>
              <a:latin typeface="Verdana"/>
              <a:cs typeface="Arial" pitchFamily="34" charset="0"/>
            </a:endParaRPr>
          </a:p>
        </p:txBody>
      </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316" name="Right Arrow 346">
            <a:extLst>
              <a:ext uri="{FF2B5EF4-FFF2-40B4-BE49-F238E27FC236}">
                <a16:creationId xmlns="" xmlns:a16="http://schemas.microsoft.com/office/drawing/2014/main" id="{B605D512-56DB-410F-83E3-6320FA429B1A}"/>
              </a:ext>
            </a:extLst>
          </p:cNvPr>
          <p:cNvSpPr/>
          <p:nvPr/>
        </p:nvSpPr>
        <p:spPr bwMode="auto">
          <a:xfrm rot="5400000">
            <a:off x="3632863" y="1780817"/>
            <a:ext cx="36356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18" name="Group 317">
            <a:extLst>
              <a:ext uri="{FF2B5EF4-FFF2-40B4-BE49-F238E27FC236}">
                <a16:creationId xmlns="" xmlns:a16="http://schemas.microsoft.com/office/drawing/2014/main" id="{C4326D5D-B5E3-49D6-A537-20E8A355B2A3}"/>
              </a:ext>
            </a:extLst>
          </p:cNvPr>
          <p:cNvGrpSpPr/>
          <p:nvPr/>
        </p:nvGrpSpPr>
        <p:grpSpPr>
          <a:xfrm>
            <a:off x="5120325" y="2570745"/>
            <a:ext cx="4498747" cy="434896"/>
            <a:chOff x="5639426" y="4116711"/>
            <a:chExt cx="2252284" cy="1242794"/>
          </a:xfrm>
        </p:grpSpPr>
        <p:grpSp>
          <p:nvGrpSpPr>
            <p:cNvPr id="319" name="Group 318">
              <a:extLst>
                <a:ext uri="{FF2B5EF4-FFF2-40B4-BE49-F238E27FC236}">
                  <a16:creationId xmlns="" xmlns:a16="http://schemas.microsoft.com/office/drawing/2014/main" id="{26E20021-3DE4-49D6-ACA9-35A422F17DD8}"/>
                </a:ext>
              </a:extLst>
            </p:cNvPr>
            <p:cNvGrpSpPr/>
            <p:nvPr/>
          </p:nvGrpSpPr>
          <p:grpSpPr>
            <a:xfrm>
              <a:off x="5639426" y="4116711"/>
              <a:ext cx="2252284" cy="1001498"/>
              <a:chOff x="3736229" y="2639501"/>
              <a:chExt cx="3284103" cy="1430463"/>
            </a:xfrm>
            <a:solidFill>
              <a:schemeClr val="tx2">
                <a:lumMod val="40000"/>
                <a:lumOff val="60000"/>
              </a:schemeClr>
            </a:solidFill>
          </p:grpSpPr>
          <p:sp>
            <p:nvSpPr>
              <p:cNvPr id="326" name="Rounded Rectangle 136">
                <a:extLst>
                  <a:ext uri="{FF2B5EF4-FFF2-40B4-BE49-F238E27FC236}">
                    <a16:creationId xmlns="" xmlns:a16="http://schemas.microsoft.com/office/drawing/2014/main" id="{141FBF5F-76C8-42F9-85CB-D0899CA37268}"/>
                  </a:ext>
                </a:extLst>
              </p:cNvPr>
              <p:cNvSpPr>
                <a:spLocks/>
              </p:cNvSpPr>
              <p:nvPr/>
            </p:nvSpPr>
            <p:spPr bwMode="auto">
              <a:xfrm>
                <a:off x="3736229" y="2639501"/>
                <a:ext cx="3284103" cy="1430463"/>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27" name="TextBox 326">
                <a:extLst>
                  <a:ext uri="{FF2B5EF4-FFF2-40B4-BE49-F238E27FC236}">
                    <a16:creationId xmlns="" xmlns:a16="http://schemas.microsoft.com/office/drawing/2014/main" id="{C675031C-DF1C-4113-A592-D3C9F13F7C48}"/>
                  </a:ext>
                </a:extLst>
              </p:cNvPr>
              <p:cNvSpPr txBox="1"/>
              <p:nvPr/>
            </p:nvSpPr>
            <p:spPr>
              <a:xfrm>
                <a:off x="3798288" y="2700291"/>
                <a:ext cx="3091819" cy="1193438"/>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a:t>
                </a:r>
                <a:r>
                  <a:rPr lang="en-US" sz="1300" cap="all" dirty="0" smtClean="0">
                    <a:solidFill>
                      <a:srgbClr val="FFFFFF"/>
                    </a:solidFill>
                    <a:latin typeface="Verdana"/>
                    <a:cs typeface="Arial" pitchFamily="34" charset="0"/>
                  </a:rPr>
                  <a:t>Graph Databases &amp; document databases</a:t>
                </a:r>
                <a:endParaRPr lang="en-US" sz="1300" cap="all" dirty="0">
                  <a:solidFill>
                    <a:srgbClr val="FFFFFF"/>
                  </a:solidFill>
                  <a:latin typeface="Verdana"/>
                  <a:cs typeface="Arial" pitchFamily="34" charset="0"/>
                </a:endParaRPr>
              </a:p>
            </p:txBody>
          </p:sp>
          <p:cxnSp>
            <p:nvCxnSpPr>
              <p:cNvPr id="328" name="Straight Connector 327">
                <a:extLst>
                  <a:ext uri="{FF2B5EF4-FFF2-40B4-BE49-F238E27FC236}">
                    <a16:creationId xmlns="" xmlns:a16="http://schemas.microsoft.com/office/drawing/2014/main" id="{FFC0D6C5-4BD8-4F23-AFC8-81532D7FF75E}"/>
                  </a:ext>
                </a:extLst>
              </p:cNvPr>
              <p:cNvCxnSpPr/>
              <p:nvPr/>
            </p:nvCxnSpPr>
            <p:spPr>
              <a:xfrm>
                <a:off x="3897667" y="3615840"/>
                <a:ext cx="3049972" cy="0"/>
              </a:xfrm>
              <a:prstGeom prst="line">
                <a:avLst/>
              </a:prstGeom>
              <a:grpFill/>
              <a:ln w="9525" cap="flat" cmpd="sng" algn="ctr">
                <a:solidFill>
                  <a:schemeClr val="bg1"/>
                </a:solidFill>
                <a:prstDash val="solid"/>
              </a:ln>
              <a:effectLst/>
            </p:spPr>
          </p:cxnSp>
        </p:grpSp>
        <p:sp>
          <p:nvSpPr>
            <p:cNvPr id="325"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334" name="Group 333">
            <a:extLst>
              <a:ext uri="{FF2B5EF4-FFF2-40B4-BE49-F238E27FC236}">
                <a16:creationId xmlns="" xmlns:a16="http://schemas.microsoft.com/office/drawing/2014/main" id="{C4326D5D-B5E3-49D6-A537-20E8A355B2A3}"/>
              </a:ext>
            </a:extLst>
          </p:cNvPr>
          <p:cNvGrpSpPr/>
          <p:nvPr/>
        </p:nvGrpSpPr>
        <p:grpSpPr>
          <a:xfrm>
            <a:off x="3209925" y="2135188"/>
            <a:ext cx="6865293" cy="416809"/>
            <a:chOff x="5650090" y="3993323"/>
            <a:chExt cx="2241620" cy="1366182"/>
          </a:xfrm>
        </p:grpSpPr>
        <p:grpSp>
          <p:nvGrpSpPr>
            <p:cNvPr id="335" name="Group 334">
              <a:extLst>
                <a:ext uri="{FF2B5EF4-FFF2-40B4-BE49-F238E27FC236}">
                  <a16:creationId xmlns="" xmlns:a16="http://schemas.microsoft.com/office/drawing/2014/main" id="{26E20021-3DE4-49D6-ACA9-35A422F17DD8}"/>
                </a:ext>
              </a:extLst>
            </p:cNvPr>
            <p:cNvGrpSpPr/>
            <p:nvPr/>
          </p:nvGrpSpPr>
          <p:grpSpPr>
            <a:xfrm>
              <a:off x="5650090" y="3993323"/>
              <a:ext cx="2226235" cy="1202257"/>
              <a:chOff x="3751779" y="2463264"/>
              <a:chExt cx="3246120" cy="1717212"/>
            </a:xfrm>
            <a:solidFill>
              <a:schemeClr val="tx2">
                <a:lumMod val="40000"/>
                <a:lumOff val="60000"/>
              </a:schemeClr>
            </a:solidFill>
          </p:grpSpPr>
          <p:sp>
            <p:nvSpPr>
              <p:cNvPr id="337" name="Rounded Rectangle 136">
                <a:extLst>
                  <a:ext uri="{FF2B5EF4-FFF2-40B4-BE49-F238E27FC236}">
                    <a16:creationId xmlns="" xmlns:a16="http://schemas.microsoft.com/office/drawing/2014/main" id="{141FBF5F-76C8-42F9-85CB-D0899CA37268}"/>
                  </a:ext>
                </a:extLst>
              </p:cNvPr>
              <p:cNvSpPr>
                <a:spLocks/>
              </p:cNvSpPr>
              <p:nvPr/>
            </p:nvSpPr>
            <p:spPr bwMode="auto">
              <a:xfrm>
                <a:off x="3751779" y="2463264"/>
                <a:ext cx="3246120" cy="1717212"/>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38" name="TextBox 337">
                <a:extLst>
                  <a:ext uri="{FF2B5EF4-FFF2-40B4-BE49-F238E27FC236}">
                    <a16:creationId xmlns="" xmlns:a16="http://schemas.microsoft.com/office/drawing/2014/main" id="{C675031C-DF1C-4113-A592-D3C9F13F7C48}"/>
                  </a:ext>
                </a:extLst>
              </p:cNvPr>
              <p:cNvSpPr txBox="1"/>
              <p:nvPr/>
            </p:nvSpPr>
            <p:spPr>
              <a:xfrm>
                <a:off x="3780639" y="2522271"/>
                <a:ext cx="3191624" cy="1368856"/>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a:t>
                </a:r>
                <a:r>
                  <a:rPr lang="en-US" sz="1300" cap="all" dirty="0" smtClean="0">
                    <a:solidFill>
                      <a:srgbClr val="FFFFFF"/>
                    </a:solidFill>
                    <a:latin typeface="Verdana"/>
                    <a:cs typeface="Arial" pitchFamily="34" charset="0"/>
                  </a:rPr>
                  <a:t>indexed data</a:t>
                </a:r>
                <a:endParaRPr lang="en-US" sz="1300" cap="all" dirty="0">
                  <a:solidFill>
                    <a:srgbClr val="FFFFFF"/>
                  </a:solidFill>
                  <a:latin typeface="Verdana"/>
                  <a:cs typeface="Arial" pitchFamily="34" charset="0"/>
                </a:endParaRPr>
              </a:p>
            </p:txBody>
          </p:sp>
          <p:cxnSp>
            <p:nvCxnSpPr>
              <p:cNvPr id="339" name="Straight Connector 338">
                <a:extLst>
                  <a:ext uri="{FF2B5EF4-FFF2-40B4-BE49-F238E27FC236}">
                    <a16:creationId xmlns="" xmlns:a16="http://schemas.microsoft.com/office/drawing/2014/main" id="{FFC0D6C5-4BD8-4F23-AFC8-81532D7FF75E}"/>
                  </a:ext>
                </a:extLst>
              </p:cNvPr>
              <p:cNvCxnSpPr/>
              <p:nvPr/>
            </p:nvCxnSpPr>
            <p:spPr>
              <a:xfrm>
                <a:off x="3887340" y="3891127"/>
                <a:ext cx="3049972" cy="0"/>
              </a:xfrm>
              <a:prstGeom prst="line">
                <a:avLst/>
              </a:prstGeom>
              <a:grpFill/>
              <a:ln w="9525" cap="flat" cmpd="sng" algn="ctr">
                <a:solidFill>
                  <a:schemeClr val="bg1"/>
                </a:solidFill>
                <a:prstDash val="solid"/>
              </a:ln>
              <a:effectLst/>
            </p:spPr>
          </p:cxnSp>
        </p:grpSp>
        <p:sp>
          <p:nvSpPr>
            <p:cNvPr id="336"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55" name="Freeform 210">
            <a:extLst>
              <a:ext uri="{FF2B5EF4-FFF2-40B4-BE49-F238E27FC236}">
                <a16:creationId xmlns="" xmlns:a16="http://schemas.microsoft.com/office/drawing/2014/main" id="{EF528008-7137-475E-953C-9A06C3B9F187}"/>
              </a:ext>
            </a:extLst>
          </p:cNvPr>
          <p:cNvSpPr/>
          <p:nvPr/>
        </p:nvSpPr>
        <p:spPr>
          <a:xfrm>
            <a:off x="7265757" y="1675034"/>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nvGrpSpPr>
          <p:cNvPr id="13" name="Group 12"/>
          <p:cNvGrpSpPr/>
          <p:nvPr/>
        </p:nvGrpSpPr>
        <p:grpSpPr>
          <a:xfrm>
            <a:off x="5365809" y="1446337"/>
            <a:ext cx="4615938" cy="276999"/>
            <a:chOff x="5735580" y="1446337"/>
            <a:chExt cx="3140840" cy="276999"/>
          </a:xfrm>
        </p:grpSpPr>
        <p:sp>
          <p:nvSpPr>
            <p:cNvPr id="153" name="TextBox 152">
              <a:extLst>
                <a:ext uri="{FF2B5EF4-FFF2-40B4-BE49-F238E27FC236}">
                  <a16:creationId xmlns="" xmlns:a16="http://schemas.microsoft.com/office/drawing/2014/main" id="{C04093E1-CFAF-4D88-8748-BA2A1549AF9A}"/>
                </a:ext>
              </a:extLst>
            </p:cNvPr>
            <p:cNvSpPr txBox="1"/>
            <p:nvPr/>
          </p:nvSpPr>
          <p:spPr>
            <a:xfrm>
              <a:off x="5735580" y="1446337"/>
              <a:ext cx="314084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Messages &amp; Streaming analytics </a:t>
              </a:r>
              <a:endParaRPr lang="en-US" sz="1200" cap="all" dirty="0">
                <a:solidFill>
                  <a:srgbClr val="FFFFFF"/>
                </a:solidFill>
                <a:latin typeface="Verdana"/>
                <a:cs typeface="Arial" pitchFamily="34" charset="0"/>
              </a:endParaRPr>
            </a:p>
          </p:txBody>
        </p:sp>
        <p:cxnSp>
          <p:nvCxnSpPr>
            <p:cNvPr id="156" name="Straight Connector 155"/>
            <p:cNvCxnSpPr/>
            <p:nvPr/>
          </p:nvCxnSpPr>
          <p:spPr>
            <a:xfrm flipV="1">
              <a:off x="6271119" y="1676399"/>
              <a:ext cx="2051643" cy="10275"/>
            </a:xfrm>
            <a:prstGeom prst="line">
              <a:avLst/>
            </a:prstGeom>
            <a:solidFill>
              <a:schemeClr val="tx2">
                <a:lumMod val="40000"/>
                <a:lumOff val="60000"/>
              </a:schemeClr>
            </a:solidFill>
            <a:ln w="9525" cap="flat" cmpd="sng" algn="ctr">
              <a:solidFill>
                <a:schemeClr val="bg1"/>
              </a:solidFill>
              <a:prstDash val="solid"/>
            </a:ln>
            <a:effectLst/>
          </p:spPr>
        </p:cxnSp>
      </p:grpSp>
      <p:sp>
        <p:nvSpPr>
          <p:cNvPr id="157" name="Right Arrow 346">
            <a:extLst>
              <a:ext uri="{FF2B5EF4-FFF2-40B4-BE49-F238E27FC236}">
                <a16:creationId xmlns="" xmlns:a16="http://schemas.microsoft.com/office/drawing/2014/main" id="{B605D512-56DB-410F-83E3-6320FA429B1A}"/>
              </a:ext>
            </a:extLst>
          </p:cNvPr>
          <p:cNvSpPr/>
          <p:nvPr/>
        </p:nvSpPr>
        <p:spPr bwMode="auto">
          <a:xfrm rot="16200000">
            <a:off x="6148967" y="1696528"/>
            <a:ext cx="35094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61" name="Right Arrow 346">
            <a:extLst>
              <a:ext uri="{FF2B5EF4-FFF2-40B4-BE49-F238E27FC236}">
                <a16:creationId xmlns="" xmlns:a16="http://schemas.microsoft.com/office/drawing/2014/main" id="{123BE201-778D-4511-BF1C-DDE485CA37A5}"/>
              </a:ext>
            </a:extLst>
          </p:cNvPr>
          <p:cNvSpPr/>
          <p:nvPr/>
        </p:nvSpPr>
        <p:spPr bwMode="auto">
          <a:xfrm rot="16200000">
            <a:off x="8750297" y="3622226"/>
            <a:ext cx="2406396" cy="265938"/>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8" name="Right Arrow 346">
            <a:extLst>
              <a:ext uri="{FF2B5EF4-FFF2-40B4-BE49-F238E27FC236}">
                <a16:creationId xmlns="" xmlns:a16="http://schemas.microsoft.com/office/drawing/2014/main" id="{49FB6F84-5E4E-4FC7-A575-70266CE22647}"/>
              </a:ext>
            </a:extLst>
          </p:cNvPr>
          <p:cNvSpPr/>
          <p:nvPr/>
        </p:nvSpPr>
        <p:spPr bwMode="auto">
          <a:xfrm>
            <a:off x="7354489" y="5390631"/>
            <a:ext cx="430288" cy="387196"/>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62" name="Right Arrow 346">
            <a:extLst>
              <a:ext uri="{FF2B5EF4-FFF2-40B4-BE49-F238E27FC236}">
                <a16:creationId xmlns="" xmlns:a16="http://schemas.microsoft.com/office/drawing/2014/main" id="{B605D512-56DB-410F-83E3-6320FA429B1A}"/>
              </a:ext>
            </a:extLst>
          </p:cNvPr>
          <p:cNvSpPr/>
          <p:nvPr/>
        </p:nvSpPr>
        <p:spPr bwMode="auto">
          <a:xfrm rot="16200000">
            <a:off x="5251754" y="2893008"/>
            <a:ext cx="306197" cy="396582"/>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63" name="Right Arrow 346">
            <a:extLst>
              <a:ext uri="{FF2B5EF4-FFF2-40B4-BE49-F238E27FC236}">
                <a16:creationId xmlns="" xmlns:a16="http://schemas.microsoft.com/office/drawing/2014/main" id="{123BE201-778D-4511-BF1C-DDE485CA37A5}"/>
              </a:ext>
            </a:extLst>
          </p:cNvPr>
          <p:cNvSpPr/>
          <p:nvPr/>
        </p:nvSpPr>
        <p:spPr bwMode="auto">
          <a:xfrm rot="13762230">
            <a:off x="9488525" y="2759072"/>
            <a:ext cx="460268" cy="265938"/>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Tree>
    <p:extLst>
      <p:ext uri="{BB962C8B-B14F-4D97-AF65-F5344CB8AC3E}">
        <p14:creationId xmlns:p14="http://schemas.microsoft.com/office/powerpoint/2010/main" val="2502181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956527" y="5711812"/>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762382" y="5062426"/>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79445" y="2683111"/>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45" name="Group 144">
            <a:extLst>
              <a:ext uri="{FF2B5EF4-FFF2-40B4-BE49-F238E27FC236}">
                <a16:creationId xmlns="" xmlns:a16="http://schemas.microsoft.com/office/drawing/2014/main" id="{93E46876-174E-41B8-940E-1B7F02366D2D}"/>
              </a:ext>
            </a:extLst>
          </p:cNvPr>
          <p:cNvGrpSpPr/>
          <p:nvPr/>
        </p:nvGrpSpPr>
        <p:grpSpPr>
          <a:xfrm>
            <a:off x="7896929" y="757008"/>
            <a:ext cx="2260409" cy="5219305"/>
            <a:chOff x="6943427" y="5127257"/>
            <a:chExt cx="2364542" cy="1396504"/>
          </a:xfrm>
          <a:solidFill>
            <a:schemeClr val="accent4">
              <a:lumMod val="60000"/>
              <a:lumOff val="40000"/>
            </a:schemeClr>
          </a:solidFill>
        </p:grpSpPr>
        <p:sp>
          <p:nvSpPr>
            <p:cNvPr id="147" name="Rounded Rectangle 146"/>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6953538" y="5146110"/>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6" name="Group 5">
            <a:extLst>
              <a:ext uri="{FF2B5EF4-FFF2-40B4-BE49-F238E27FC236}">
                <a16:creationId xmlns="" xmlns:a16="http://schemas.microsoft.com/office/drawing/2014/main" id="{93E46876-174E-41B8-940E-1B7F02366D2D}"/>
              </a:ext>
            </a:extLst>
          </p:cNvPr>
          <p:cNvGrpSpPr/>
          <p:nvPr/>
        </p:nvGrpSpPr>
        <p:grpSpPr>
          <a:xfrm>
            <a:off x="8071227" y="1483925"/>
            <a:ext cx="1979532" cy="2923757"/>
            <a:chOff x="6943427" y="5127257"/>
            <a:chExt cx="2364542" cy="1396504"/>
          </a:xfrm>
        </p:grpSpPr>
        <p:sp>
          <p:nvSpPr>
            <p:cNvPr id="268" name="Rounded Rectangle 267"/>
            <p:cNvSpPr>
              <a:spLocks/>
            </p:cNvSpPr>
            <p:nvPr/>
          </p:nvSpPr>
          <p:spPr bwMode="auto">
            <a:xfrm>
              <a:off x="6943427" y="5127257"/>
              <a:ext cx="2364542"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6995925" y="5146109"/>
              <a:ext cx="2253789" cy="22124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6953537" y="5473290"/>
              <a:ext cx="2296177"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5" name="Straight Connector 244"/>
          <p:cNvCxnSpPr/>
          <p:nvPr/>
        </p:nvCxnSpPr>
        <p:spPr>
          <a:xfrm>
            <a:off x="3301127" y="2573326"/>
            <a:ext cx="1305883" cy="0"/>
          </a:xfrm>
          <a:prstGeom prst="line">
            <a:avLst/>
          </a:prstGeom>
          <a:solidFill>
            <a:schemeClr val="tx2">
              <a:lumMod val="40000"/>
              <a:lumOff val="60000"/>
            </a:schemeClr>
          </a:solidFill>
          <a:ln w="9525" cap="flat" cmpd="sng" algn="ctr">
            <a:solidFill>
              <a:schemeClr val="bg1"/>
            </a:solidFill>
            <a:prstDash val="solid"/>
          </a:ln>
          <a:effectLst/>
        </p:spPr>
      </p:cxn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55" name="Freeform 210">
            <a:extLst>
              <a:ext uri="{FF2B5EF4-FFF2-40B4-BE49-F238E27FC236}">
                <a16:creationId xmlns="" xmlns:a16="http://schemas.microsoft.com/office/drawing/2014/main" id="{EF528008-7137-475E-953C-9A06C3B9F187}"/>
              </a:ext>
            </a:extLst>
          </p:cNvPr>
          <p:cNvSpPr/>
          <p:nvPr/>
        </p:nvSpPr>
        <p:spPr>
          <a:xfrm>
            <a:off x="7526620" y="1492136"/>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57"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2277609" y="789498"/>
            <a:ext cx="5494791" cy="5767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Architecture Guidelines - Decision Support on Hadoop</a:t>
            </a:r>
            <a:endParaRPr lang="en-GB" sz="1400" b="1" dirty="0">
              <a:solidFill>
                <a:srgbClr val="3C3C3B"/>
              </a:solidFill>
              <a:latin typeface="Verdana"/>
            </a:endParaRPr>
          </a:p>
          <a:p>
            <a:r>
              <a:rPr lang="en-US" sz="1200" dirty="0" smtClean="0">
                <a:solidFill>
                  <a:srgbClr val="3C3C3B"/>
                </a:solidFill>
                <a:latin typeface="Verdana"/>
              </a:rPr>
              <a:t>Discovery, Predictive Analytics, and Statistical Models are typically done by a data scientist role.</a:t>
            </a:r>
          </a:p>
          <a:p>
            <a:r>
              <a:rPr lang="en-US" sz="1200" dirty="0" smtClean="0">
                <a:solidFill>
                  <a:srgbClr val="3C3C3B"/>
                </a:solidFill>
                <a:latin typeface="Verdana"/>
              </a:rPr>
              <a:t>Discovery - Create a “sandbox” area to support data discovery by advanced business analysts and data scientists for data exploration.  </a:t>
            </a:r>
          </a:p>
          <a:p>
            <a:r>
              <a:rPr lang="en-US" sz="1200" dirty="0" smtClean="0">
                <a:solidFill>
                  <a:srgbClr val="3C3C3B"/>
                </a:solidFill>
                <a:latin typeface="Verdana"/>
              </a:rPr>
              <a:t>Predictive Analytics &amp; Statistical Models – The Hadoop environment, with its processing power, ability to leverage a variety of very large data sets supports advanced statistical modeling that is not as feasible in a traditional RDBMS environment.</a:t>
            </a:r>
          </a:p>
          <a:p>
            <a:r>
              <a:rPr lang="en-US" sz="1200" dirty="0" smtClean="0">
                <a:solidFill>
                  <a:srgbClr val="3C3C3B"/>
                </a:solidFill>
                <a:latin typeface="Verdana"/>
              </a:rPr>
              <a:t>Machine Learning &amp; Automation – Leverage machine learning to find valuable insights hidden in vast amounts of varied data, and automate actions based on insights in a predictive fashion to get ahead of the game</a:t>
            </a:r>
          </a:p>
          <a:p>
            <a:r>
              <a:rPr lang="en-US" sz="1200" dirty="0">
                <a:solidFill>
                  <a:srgbClr val="3C3C3B"/>
                </a:solidFill>
                <a:latin typeface="Verdana"/>
              </a:rPr>
              <a:t>Choose appropriate data format (HIVE, HBASE, etc.) – doc link</a:t>
            </a:r>
          </a:p>
          <a:p>
            <a:endParaRPr lang="en-US" sz="1200" dirty="0" smtClean="0">
              <a:solidFill>
                <a:srgbClr val="3C3C3B"/>
              </a:solidFill>
              <a:latin typeface="Verdana"/>
            </a:endParaRPr>
          </a:p>
          <a:p>
            <a:endParaRPr lang="en-US" sz="1200" dirty="0">
              <a:solidFill>
                <a:srgbClr val="3C3C3B"/>
              </a:solidFill>
              <a:latin typeface="Verdana"/>
            </a:endParaRPr>
          </a:p>
          <a:p>
            <a:r>
              <a:rPr lang="en-US" sz="1200" dirty="0" smtClean="0">
                <a:solidFill>
                  <a:srgbClr val="3C3C3B"/>
                </a:solidFill>
                <a:latin typeface="Verdana"/>
              </a:rPr>
              <a:t>An eye towards the future – Continued expansion of Hadoop for general reporting – not yet mainstream</a:t>
            </a:r>
          </a:p>
          <a:p>
            <a:pPr marL="0" indent="0">
              <a:buNone/>
            </a:pPr>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endParaRPr lang="en-US" sz="1200" dirty="0">
              <a:solidFill>
                <a:srgbClr val="3C3C3B"/>
              </a:solidFill>
              <a:latin typeface="Verdana"/>
            </a:endParaRPr>
          </a:p>
          <a:p>
            <a:pPr marL="0" indent="0">
              <a:buNone/>
            </a:pPr>
            <a:endParaRPr lang="en-US" sz="1200" dirty="0">
              <a:solidFill>
                <a:srgbClr val="3C3C3B"/>
              </a:solidFill>
              <a:latin typeface="Verdana"/>
            </a:endParaRPr>
          </a:p>
          <a:p>
            <a:endParaRPr lang="en-GB" sz="1200" dirty="0">
              <a:solidFill>
                <a:srgbClr val="3C3C3B"/>
              </a:solidFill>
              <a:latin typeface="Verdana"/>
            </a:endParaRPr>
          </a:p>
          <a:p>
            <a:endParaRPr lang="en-GB" sz="1200" dirty="0">
              <a:solidFill>
                <a:srgbClr val="3C3C3B"/>
              </a:solidFill>
              <a:latin typeface="Verdana"/>
            </a:endParaRPr>
          </a:p>
        </p:txBody>
      </p:sp>
      <p:sp>
        <p:nvSpPr>
          <p:cNvPr id="102" name="Rounded Rectangle 101"/>
          <p:cNvSpPr/>
          <p:nvPr/>
        </p:nvSpPr>
        <p:spPr>
          <a:xfrm>
            <a:off x="8071227" y="2311652"/>
            <a:ext cx="1911811" cy="195988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Discovery</a:t>
            </a:r>
          </a:p>
          <a:p>
            <a:pPr algn="ctr" defTabSz="800100">
              <a:lnSpc>
                <a:spcPct val="90000"/>
              </a:lnSpc>
              <a:spcAft>
                <a:spcPct val="35000"/>
              </a:spcAft>
              <a:defRPr/>
            </a:pPr>
            <a:r>
              <a:rPr lang="en-GB" sz="1200" kern="0" dirty="0">
                <a:solidFill>
                  <a:prstClr val="white"/>
                </a:solidFill>
                <a:latin typeface="Verdana"/>
                <a:cs typeface="Calibri"/>
              </a:rPr>
              <a:t>Predictive Analytics</a:t>
            </a:r>
          </a:p>
          <a:p>
            <a:pPr algn="ctr" defTabSz="800100">
              <a:lnSpc>
                <a:spcPct val="90000"/>
              </a:lnSpc>
              <a:spcAft>
                <a:spcPct val="35000"/>
              </a:spcAft>
              <a:defRPr/>
            </a:pPr>
            <a:r>
              <a:rPr lang="en-GB" sz="1200" kern="0" dirty="0">
                <a:solidFill>
                  <a:prstClr val="white"/>
                </a:solidFill>
                <a:latin typeface="Verdana"/>
                <a:cs typeface="Calibri"/>
              </a:rPr>
              <a:t>Statistical </a:t>
            </a:r>
            <a:r>
              <a:rPr lang="en-GB" sz="1200" kern="0" dirty="0" smtClean="0">
                <a:solidFill>
                  <a:prstClr val="white"/>
                </a:solidFill>
                <a:latin typeface="Verdana"/>
                <a:cs typeface="Calibri"/>
              </a:rPr>
              <a:t>Models</a:t>
            </a:r>
            <a:endParaRPr lang="en-GB" sz="1200" kern="0" dirty="0">
              <a:solidFill>
                <a:prstClr val="white"/>
              </a:solidFill>
              <a:latin typeface="Verdana"/>
              <a:cs typeface="Calibri"/>
            </a:endParaRPr>
          </a:p>
          <a:p>
            <a:pPr algn="ctr" defTabSz="800100">
              <a:lnSpc>
                <a:spcPct val="90000"/>
              </a:lnSpc>
              <a:spcAft>
                <a:spcPct val="35000"/>
              </a:spcAft>
              <a:defRPr/>
            </a:pPr>
            <a:r>
              <a:rPr lang="en-GB" sz="1200" kern="0" dirty="0" smtClean="0">
                <a:solidFill>
                  <a:prstClr val="white"/>
                </a:solidFill>
                <a:latin typeface="Verdana"/>
                <a:cs typeface="Calibri"/>
              </a:rPr>
              <a:t>Machine Learning &amp; Automation</a:t>
            </a:r>
          </a:p>
        </p:txBody>
      </p:sp>
    </p:spTree>
    <p:extLst>
      <p:ext uri="{BB962C8B-B14F-4D97-AF65-F5344CB8AC3E}">
        <p14:creationId xmlns:p14="http://schemas.microsoft.com/office/powerpoint/2010/main" val="3948356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956527" y="5711812"/>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762382" y="5062426"/>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79445" y="2683111"/>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45" name="Group 144">
            <a:extLst>
              <a:ext uri="{FF2B5EF4-FFF2-40B4-BE49-F238E27FC236}">
                <a16:creationId xmlns="" xmlns:a16="http://schemas.microsoft.com/office/drawing/2014/main" id="{93E46876-174E-41B8-940E-1B7F02366D2D}"/>
              </a:ext>
            </a:extLst>
          </p:cNvPr>
          <p:cNvGrpSpPr/>
          <p:nvPr/>
        </p:nvGrpSpPr>
        <p:grpSpPr>
          <a:xfrm>
            <a:off x="7896929" y="757008"/>
            <a:ext cx="2260409" cy="5219305"/>
            <a:chOff x="6943427" y="5127257"/>
            <a:chExt cx="2364542" cy="1396504"/>
          </a:xfrm>
          <a:solidFill>
            <a:schemeClr val="accent4">
              <a:lumMod val="60000"/>
              <a:lumOff val="40000"/>
            </a:schemeClr>
          </a:solidFill>
        </p:grpSpPr>
        <p:sp>
          <p:nvSpPr>
            <p:cNvPr id="147" name="Rounded Rectangle 146"/>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6953538" y="5146110"/>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6" name="Group 5">
            <a:extLst>
              <a:ext uri="{FF2B5EF4-FFF2-40B4-BE49-F238E27FC236}">
                <a16:creationId xmlns="" xmlns:a16="http://schemas.microsoft.com/office/drawing/2014/main" id="{93E46876-174E-41B8-940E-1B7F02366D2D}"/>
              </a:ext>
            </a:extLst>
          </p:cNvPr>
          <p:cNvGrpSpPr/>
          <p:nvPr/>
        </p:nvGrpSpPr>
        <p:grpSpPr>
          <a:xfrm>
            <a:off x="8071227" y="1483925"/>
            <a:ext cx="1979532" cy="2923757"/>
            <a:chOff x="6943427" y="5127257"/>
            <a:chExt cx="2364542" cy="1396504"/>
          </a:xfrm>
        </p:grpSpPr>
        <p:sp>
          <p:nvSpPr>
            <p:cNvPr id="268" name="Rounded Rectangle 267"/>
            <p:cNvSpPr>
              <a:spLocks/>
            </p:cNvSpPr>
            <p:nvPr/>
          </p:nvSpPr>
          <p:spPr bwMode="auto">
            <a:xfrm>
              <a:off x="6943427" y="5127257"/>
              <a:ext cx="2364542"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6995925" y="5146109"/>
              <a:ext cx="2253789" cy="22124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6953537" y="5473290"/>
              <a:ext cx="2296177"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5" name="Straight Connector 244"/>
          <p:cNvCxnSpPr/>
          <p:nvPr/>
        </p:nvCxnSpPr>
        <p:spPr>
          <a:xfrm>
            <a:off x="3301127" y="2573326"/>
            <a:ext cx="1305883" cy="0"/>
          </a:xfrm>
          <a:prstGeom prst="line">
            <a:avLst/>
          </a:prstGeom>
          <a:solidFill>
            <a:schemeClr val="tx2">
              <a:lumMod val="40000"/>
              <a:lumOff val="60000"/>
            </a:schemeClr>
          </a:solidFill>
          <a:ln w="9525" cap="flat" cmpd="sng" algn="ctr">
            <a:solidFill>
              <a:schemeClr val="bg1"/>
            </a:solidFill>
            <a:prstDash val="solid"/>
          </a:ln>
          <a:effectLst/>
        </p:spPr>
      </p:cxn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55" name="Freeform 210">
            <a:extLst>
              <a:ext uri="{FF2B5EF4-FFF2-40B4-BE49-F238E27FC236}">
                <a16:creationId xmlns="" xmlns:a16="http://schemas.microsoft.com/office/drawing/2014/main" id="{EF528008-7137-475E-953C-9A06C3B9F187}"/>
              </a:ext>
            </a:extLst>
          </p:cNvPr>
          <p:cNvSpPr/>
          <p:nvPr/>
        </p:nvSpPr>
        <p:spPr>
          <a:xfrm>
            <a:off x="7526620" y="1492136"/>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57"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2277609" y="789498"/>
            <a:ext cx="5494791" cy="5767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Tools &amp; Technologies – Hadoop Decision Support</a:t>
            </a:r>
            <a:endParaRPr lang="en-GB" sz="1400" b="1" dirty="0">
              <a:solidFill>
                <a:srgbClr val="3C3C3B"/>
              </a:solidFill>
              <a:latin typeface="Verdana"/>
            </a:endParaRPr>
          </a:p>
          <a:p>
            <a:r>
              <a:rPr lang="en-US" sz="1200" dirty="0" smtClean="0">
                <a:solidFill>
                  <a:srgbClr val="3C3C3B"/>
                </a:solidFill>
                <a:latin typeface="Verdana"/>
              </a:rPr>
              <a:t>Discovery - </a:t>
            </a:r>
            <a:r>
              <a:rPr lang="en-US" sz="1200" dirty="0" err="1" smtClean="0">
                <a:solidFill>
                  <a:srgbClr val="3C3C3B"/>
                </a:solidFill>
                <a:latin typeface="Verdana"/>
              </a:rPr>
              <a:t>Paxata</a:t>
            </a:r>
            <a:endParaRPr lang="en-US" sz="1200" dirty="0" smtClean="0">
              <a:solidFill>
                <a:srgbClr val="3C3C3B"/>
              </a:solidFill>
              <a:latin typeface="Verdana"/>
            </a:endParaRPr>
          </a:p>
          <a:p>
            <a:r>
              <a:rPr lang="en-US" sz="1200" dirty="0" smtClean="0">
                <a:solidFill>
                  <a:srgbClr val="3C3C3B"/>
                </a:solidFill>
                <a:latin typeface="Verdana"/>
              </a:rPr>
              <a:t>Predictive Analytics &amp; Statistical Models – Spark ML, Jupiter Hub, Spark (Python, Scala, R, Java), </a:t>
            </a:r>
            <a:r>
              <a:rPr lang="en-US" sz="1200" dirty="0" err="1" smtClean="0">
                <a:solidFill>
                  <a:srgbClr val="3C3C3B"/>
                </a:solidFill>
                <a:latin typeface="Verdana"/>
              </a:rPr>
              <a:t>Splunk</a:t>
            </a:r>
            <a:r>
              <a:rPr lang="en-US" sz="1200" dirty="0" smtClean="0">
                <a:solidFill>
                  <a:srgbClr val="3C3C3B"/>
                </a:solidFill>
                <a:latin typeface="Verdana"/>
              </a:rPr>
              <a:t> ML Toolkit</a:t>
            </a:r>
          </a:p>
          <a:p>
            <a:r>
              <a:rPr lang="en-US" sz="1200" dirty="0" smtClean="0">
                <a:solidFill>
                  <a:srgbClr val="3C3C3B"/>
                </a:solidFill>
                <a:latin typeface="Verdana"/>
              </a:rPr>
              <a:t>Machine Learning &amp; Automation – IBM Watson</a:t>
            </a:r>
          </a:p>
          <a:p>
            <a:endParaRPr lang="en-US" sz="1200" dirty="0">
              <a:solidFill>
                <a:srgbClr val="3C3C3B"/>
              </a:solidFill>
              <a:latin typeface="Verdana"/>
            </a:endParaRPr>
          </a:p>
          <a:p>
            <a:pPr marL="0" indent="0">
              <a:buNone/>
            </a:pPr>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endParaRPr lang="en-US" sz="1200" dirty="0">
              <a:solidFill>
                <a:srgbClr val="3C3C3B"/>
              </a:solidFill>
              <a:latin typeface="Verdana"/>
            </a:endParaRPr>
          </a:p>
          <a:p>
            <a:pPr marL="0" indent="0">
              <a:buNone/>
            </a:pPr>
            <a:endParaRPr lang="en-US" sz="1200" dirty="0">
              <a:solidFill>
                <a:srgbClr val="3C3C3B"/>
              </a:solidFill>
              <a:latin typeface="Verdana"/>
            </a:endParaRPr>
          </a:p>
          <a:p>
            <a:endParaRPr lang="en-GB" sz="1200" dirty="0">
              <a:solidFill>
                <a:srgbClr val="3C3C3B"/>
              </a:solidFill>
              <a:latin typeface="Verdana"/>
            </a:endParaRPr>
          </a:p>
          <a:p>
            <a:endParaRPr lang="en-GB" sz="1200" dirty="0">
              <a:solidFill>
                <a:srgbClr val="3C3C3B"/>
              </a:solidFill>
              <a:latin typeface="Verdana"/>
            </a:endParaRPr>
          </a:p>
        </p:txBody>
      </p:sp>
      <p:sp>
        <p:nvSpPr>
          <p:cNvPr id="102" name="Rounded Rectangle 101"/>
          <p:cNvSpPr/>
          <p:nvPr/>
        </p:nvSpPr>
        <p:spPr>
          <a:xfrm>
            <a:off x="8071227" y="2311652"/>
            <a:ext cx="1911811" cy="195988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Discovery</a:t>
            </a:r>
          </a:p>
          <a:p>
            <a:pPr algn="ctr" defTabSz="800100">
              <a:lnSpc>
                <a:spcPct val="90000"/>
              </a:lnSpc>
              <a:spcAft>
                <a:spcPct val="35000"/>
              </a:spcAft>
              <a:defRPr/>
            </a:pPr>
            <a:r>
              <a:rPr lang="en-GB" sz="1200" kern="0" dirty="0">
                <a:solidFill>
                  <a:prstClr val="white"/>
                </a:solidFill>
                <a:latin typeface="Verdana"/>
                <a:cs typeface="Calibri"/>
              </a:rPr>
              <a:t>Predictive Analytics</a:t>
            </a:r>
          </a:p>
          <a:p>
            <a:pPr algn="ctr" defTabSz="800100">
              <a:lnSpc>
                <a:spcPct val="90000"/>
              </a:lnSpc>
              <a:spcAft>
                <a:spcPct val="35000"/>
              </a:spcAft>
              <a:defRPr/>
            </a:pPr>
            <a:r>
              <a:rPr lang="en-GB" sz="1200" kern="0" dirty="0">
                <a:solidFill>
                  <a:prstClr val="white"/>
                </a:solidFill>
                <a:latin typeface="Verdana"/>
                <a:cs typeface="Calibri"/>
              </a:rPr>
              <a:t>Statistical </a:t>
            </a:r>
            <a:r>
              <a:rPr lang="en-GB" sz="1200" kern="0" dirty="0" smtClean="0">
                <a:solidFill>
                  <a:prstClr val="white"/>
                </a:solidFill>
                <a:latin typeface="Verdana"/>
                <a:cs typeface="Calibri"/>
              </a:rPr>
              <a:t>Models</a:t>
            </a:r>
            <a:endParaRPr lang="en-GB" sz="1200" kern="0" dirty="0">
              <a:solidFill>
                <a:prstClr val="white"/>
              </a:solidFill>
              <a:latin typeface="Verdana"/>
              <a:cs typeface="Calibri"/>
            </a:endParaRPr>
          </a:p>
          <a:p>
            <a:pPr algn="ctr" defTabSz="800100">
              <a:lnSpc>
                <a:spcPct val="90000"/>
              </a:lnSpc>
              <a:spcAft>
                <a:spcPct val="35000"/>
              </a:spcAft>
              <a:defRPr/>
            </a:pPr>
            <a:r>
              <a:rPr lang="en-GB" sz="1200" kern="0" dirty="0" smtClean="0">
                <a:solidFill>
                  <a:prstClr val="white"/>
                </a:solidFill>
                <a:latin typeface="Verdana"/>
                <a:cs typeface="Calibri"/>
              </a:rPr>
              <a:t>Machine Learning &amp; Automation</a:t>
            </a:r>
          </a:p>
        </p:txBody>
      </p:sp>
    </p:spTree>
    <p:extLst>
      <p:ext uri="{BB962C8B-B14F-4D97-AF65-F5344CB8AC3E}">
        <p14:creationId xmlns:p14="http://schemas.microsoft.com/office/powerpoint/2010/main" val="2825231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grpSp>
        <p:nvGrpSpPr>
          <p:cNvPr id="137" name="Group 136">
            <a:extLst>
              <a:ext uri="{FF2B5EF4-FFF2-40B4-BE49-F238E27FC236}">
                <a16:creationId xmlns="" xmlns:a16="http://schemas.microsoft.com/office/drawing/2014/main" id="{93E46876-174E-41B8-940E-1B7F02366D2D}"/>
              </a:ext>
            </a:extLst>
          </p:cNvPr>
          <p:cNvGrpSpPr/>
          <p:nvPr/>
        </p:nvGrpSpPr>
        <p:grpSpPr>
          <a:xfrm>
            <a:off x="5550666" y="947767"/>
            <a:ext cx="2265388" cy="5233573"/>
            <a:chOff x="6943427" y="5127257"/>
            <a:chExt cx="2364542" cy="1396504"/>
          </a:xfrm>
          <a:solidFill>
            <a:schemeClr val="accent4">
              <a:lumMod val="60000"/>
              <a:lumOff val="40000"/>
            </a:schemeClr>
          </a:solidFill>
        </p:grpSpPr>
        <p:sp>
          <p:nvSpPr>
            <p:cNvPr id="138" name="Rounded Rectangle 137"/>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9" name="TextBox 138"/>
            <p:cNvSpPr txBox="1"/>
            <p:nvPr/>
          </p:nvSpPr>
          <p:spPr>
            <a:xfrm>
              <a:off x="6953538" y="5146110"/>
              <a:ext cx="2291358"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Enterprise  Reuse</a:t>
              </a:r>
              <a:endParaRPr lang="en-US" sz="1200" cap="all" dirty="0">
                <a:solidFill>
                  <a:srgbClr val="FFFFFF"/>
                </a:solidFill>
                <a:latin typeface="Verdana"/>
                <a:cs typeface="Arial" pitchFamily="34" charset="0"/>
              </a:endParaRPr>
            </a:p>
          </p:txBody>
        </p:sp>
        <p:cxnSp>
          <p:nvCxnSpPr>
            <p:cNvPr id="142" name="Straight Connector 141"/>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43" name="Rounded Rectangle 142"/>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45" name="Group 144">
            <a:extLst>
              <a:ext uri="{FF2B5EF4-FFF2-40B4-BE49-F238E27FC236}">
                <a16:creationId xmlns="" xmlns:a16="http://schemas.microsoft.com/office/drawing/2014/main" id="{93E46876-174E-41B8-940E-1B7F02366D2D}"/>
              </a:ext>
            </a:extLst>
          </p:cNvPr>
          <p:cNvGrpSpPr/>
          <p:nvPr/>
        </p:nvGrpSpPr>
        <p:grpSpPr>
          <a:xfrm>
            <a:off x="7869172" y="939906"/>
            <a:ext cx="2250187" cy="5219305"/>
            <a:chOff x="6943427" y="5127257"/>
            <a:chExt cx="2364542" cy="1396504"/>
          </a:xfrm>
          <a:solidFill>
            <a:schemeClr val="accent4">
              <a:lumMod val="60000"/>
              <a:lumOff val="40000"/>
            </a:schemeClr>
          </a:solidFill>
        </p:grpSpPr>
        <p:sp>
          <p:nvSpPr>
            <p:cNvPr id="147" name="Rounded Rectangle 146"/>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6953538" y="5146110"/>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248" name="Group 247">
            <a:extLst>
              <a:ext uri="{FF2B5EF4-FFF2-40B4-BE49-F238E27FC236}">
                <a16:creationId xmlns="" xmlns:a16="http://schemas.microsoft.com/office/drawing/2014/main" id="{C4326D5D-B5E3-49D6-A537-20E8A355B2A3}"/>
              </a:ext>
            </a:extLst>
          </p:cNvPr>
          <p:cNvGrpSpPr/>
          <p:nvPr/>
        </p:nvGrpSpPr>
        <p:grpSpPr>
          <a:xfrm>
            <a:off x="5604937" y="4936435"/>
            <a:ext cx="4474425" cy="1194513"/>
            <a:chOff x="5650090" y="3993323"/>
            <a:chExt cx="2241620" cy="1366182"/>
          </a:xfrm>
        </p:grpSpPr>
        <p:grpSp>
          <p:nvGrpSpPr>
            <p:cNvPr id="249" name="Group 248">
              <a:extLst>
                <a:ext uri="{FF2B5EF4-FFF2-40B4-BE49-F238E27FC236}">
                  <a16:creationId xmlns="" xmlns:a16="http://schemas.microsoft.com/office/drawing/2014/main" id="{26E20021-3DE4-49D6-ACA9-35A422F17DD8}"/>
                </a:ext>
              </a:extLst>
            </p:cNvPr>
            <p:cNvGrpSpPr/>
            <p:nvPr/>
          </p:nvGrpSpPr>
          <p:grpSpPr>
            <a:xfrm>
              <a:off x="5650090" y="3993323"/>
              <a:ext cx="2226235" cy="1202257"/>
              <a:chOff x="3751779" y="2463264"/>
              <a:chExt cx="3246120" cy="1717212"/>
            </a:xfrm>
            <a:solidFill>
              <a:schemeClr val="tx2">
                <a:lumMod val="40000"/>
                <a:lumOff val="60000"/>
              </a:schemeClr>
            </a:solidFill>
          </p:grpSpPr>
          <p:sp>
            <p:nvSpPr>
              <p:cNvPr id="251" name="Rounded Rectangle 136">
                <a:extLst>
                  <a:ext uri="{FF2B5EF4-FFF2-40B4-BE49-F238E27FC236}">
                    <a16:creationId xmlns="" xmlns:a16="http://schemas.microsoft.com/office/drawing/2014/main" id="{141FBF5F-76C8-42F9-85CB-D0899CA37268}"/>
                  </a:ext>
                </a:extLst>
              </p:cNvPr>
              <p:cNvSpPr>
                <a:spLocks/>
              </p:cNvSpPr>
              <p:nvPr/>
            </p:nvSpPr>
            <p:spPr bwMode="auto">
              <a:xfrm>
                <a:off x="3751779" y="2463264"/>
                <a:ext cx="3246120" cy="1717212"/>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52" name="TextBox 251">
                <a:extLst>
                  <a:ext uri="{FF2B5EF4-FFF2-40B4-BE49-F238E27FC236}">
                    <a16:creationId xmlns="" xmlns:a16="http://schemas.microsoft.com/office/drawing/2014/main" id="{C675031C-DF1C-4113-A592-D3C9F13F7C48}"/>
                  </a:ext>
                </a:extLst>
              </p:cNvPr>
              <p:cNvSpPr txBox="1"/>
              <p:nvPr/>
            </p:nvSpPr>
            <p:spPr>
              <a:xfrm>
                <a:off x="3780638" y="2522273"/>
                <a:ext cx="3191624" cy="41762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RDBMS</a:t>
                </a:r>
              </a:p>
            </p:txBody>
          </p:sp>
          <p:cxnSp>
            <p:nvCxnSpPr>
              <p:cNvPr id="253" name="Straight Connector 252">
                <a:extLst>
                  <a:ext uri="{FF2B5EF4-FFF2-40B4-BE49-F238E27FC236}">
                    <a16:creationId xmlns="" xmlns:a16="http://schemas.microsoft.com/office/drawing/2014/main" id="{FFC0D6C5-4BD8-4F23-AFC8-81532D7FF75E}"/>
                  </a:ext>
                </a:extLst>
              </p:cNvPr>
              <p:cNvCxnSpPr/>
              <p:nvPr/>
            </p:nvCxnSpPr>
            <p:spPr>
              <a:xfrm>
                <a:off x="3884531" y="2966138"/>
                <a:ext cx="3049972" cy="0"/>
              </a:xfrm>
              <a:prstGeom prst="line">
                <a:avLst/>
              </a:prstGeom>
              <a:grpFill/>
              <a:ln w="9525" cap="flat" cmpd="sng" algn="ctr">
                <a:solidFill>
                  <a:schemeClr val="bg1"/>
                </a:solidFill>
                <a:prstDash val="solid"/>
              </a:ln>
              <a:effectLst/>
            </p:spPr>
          </p:cxnSp>
        </p:grpSp>
        <p:sp>
          <p:nvSpPr>
            <p:cNvPr id="250"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Business Intelligence</a:t>
              </a:r>
            </a:p>
            <a:p>
              <a:pPr algn="ctr" defTabSz="800100">
                <a:lnSpc>
                  <a:spcPct val="90000"/>
                </a:lnSpc>
                <a:spcAft>
                  <a:spcPct val="35000"/>
                </a:spcAft>
                <a:defRPr/>
              </a:pPr>
              <a:r>
                <a:rPr lang="en-GB" sz="1200" kern="0" dirty="0" smtClean="0">
                  <a:solidFill>
                    <a:prstClr val="white"/>
                  </a:solidFill>
                  <a:latin typeface="Verdana"/>
                  <a:cs typeface="Calibri"/>
                </a:rPr>
                <a:t>Reporting</a:t>
              </a:r>
            </a:p>
            <a:p>
              <a:pPr algn="ctr" defTabSz="800100">
                <a:lnSpc>
                  <a:spcPct val="90000"/>
                </a:lnSpc>
                <a:spcAft>
                  <a:spcPct val="35000"/>
                </a:spcAft>
                <a:defRPr/>
              </a:pPr>
              <a:r>
                <a:rPr lang="en-GB" sz="1200" kern="0" dirty="0" smtClean="0">
                  <a:solidFill>
                    <a:prstClr val="white"/>
                  </a:solidFill>
                  <a:latin typeface="Verdana"/>
                  <a:cs typeface="Calibri"/>
                </a:rPr>
                <a:t>Data Marts</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71" name="Rounded Rectangle 213">
            <a:extLst>
              <a:ext uri="{FF2B5EF4-FFF2-40B4-BE49-F238E27FC236}">
                <a16:creationId xmlns="" xmlns:a16="http://schemas.microsoft.com/office/drawing/2014/main" id="{F3725636-AE18-4329-AA39-44EFE85D48CF}"/>
              </a:ext>
            </a:extLst>
          </p:cNvPr>
          <p:cNvSpPr/>
          <p:nvPr/>
        </p:nvSpPr>
        <p:spPr>
          <a:xfrm>
            <a:off x="5483646" y="5151898"/>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Highly 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endParaRPr lang="en-GB" sz="1200" kern="0" dirty="0">
              <a:solidFill>
                <a:prstClr val="white"/>
              </a:solidFill>
              <a:latin typeface="Verdana"/>
              <a:cs typeface="Calibri"/>
            </a:endParaRP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55" name="Freeform 210">
            <a:extLst>
              <a:ext uri="{FF2B5EF4-FFF2-40B4-BE49-F238E27FC236}">
                <a16:creationId xmlns="" xmlns:a16="http://schemas.microsoft.com/office/drawing/2014/main" id="{EF528008-7137-475E-953C-9A06C3B9F187}"/>
              </a:ext>
            </a:extLst>
          </p:cNvPr>
          <p:cNvSpPr/>
          <p:nvPr/>
        </p:nvSpPr>
        <p:spPr>
          <a:xfrm>
            <a:off x="7265757" y="1675034"/>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57"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2277609" y="789498"/>
            <a:ext cx="3273057" cy="5767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Architecture Guidelines – RDBMS Enterprise Reuse &amp; Decision Support</a:t>
            </a:r>
          </a:p>
          <a:p>
            <a:pPr marL="0" indent="0">
              <a:buNone/>
              <a:defRPr/>
            </a:pPr>
            <a:endParaRPr lang="en-GB" sz="1400" b="1" dirty="0">
              <a:solidFill>
                <a:srgbClr val="3C3C3B"/>
              </a:solidFill>
              <a:latin typeface="Verdana"/>
            </a:endParaRPr>
          </a:p>
          <a:p>
            <a:pPr>
              <a:defRPr/>
            </a:pPr>
            <a:r>
              <a:rPr lang="en-US" sz="1200" dirty="0" smtClean="0">
                <a:solidFill>
                  <a:srgbClr val="3C3C3B"/>
                </a:solidFill>
                <a:latin typeface="Verdana"/>
              </a:rPr>
              <a:t>Move towards fewer RDBMS instances, using schemas to organize sets of data vs. putting data in independent data stores. This improves performance and ease of use to join key data sets together and reduces the need to copy data to different environments</a:t>
            </a:r>
          </a:p>
          <a:p>
            <a:pPr marL="0" indent="0">
              <a:buNone/>
              <a:defRPr/>
            </a:pPr>
            <a:r>
              <a:rPr lang="en-US" sz="1200" dirty="0" smtClean="0">
                <a:solidFill>
                  <a:srgbClr val="3C3C3B"/>
                </a:solidFill>
                <a:latin typeface="Verdana"/>
              </a:rPr>
              <a:t> </a:t>
            </a:r>
          </a:p>
          <a:p>
            <a:pPr>
              <a:defRPr/>
            </a:pPr>
            <a:r>
              <a:rPr lang="en-US" sz="1200" dirty="0" smtClean="0">
                <a:solidFill>
                  <a:srgbClr val="3C3C3B"/>
                </a:solidFill>
                <a:latin typeface="Verdana"/>
              </a:rPr>
              <a:t>Enterprise Reuse (Warehouse)</a:t>
            </a:r>
          </a:p>
          <a:p>
            <a:pPr lvl="1">
              <a:defRPr/>
            </a:pPr>
            <a:r>
              <a:rPr lang="en-US" sz="1000" dirty="0" smtClean="0">
                <a:solidFill>
                  <a:srgbClr val="3C3C3B"/>
                </a:solidFill>
                <a:latin typeface="Verdana"/>
              </a:rPr>
              <a:t>Organized by data domain</a:t>
            </a:r>
          </a:p>
          <a:p>
            <a:pPr lvl="1">
              <a:defRPr/>
            </a:pPr>
            <a:r>
              <a:rPr lang="en-US" sz="1000" dirty="0" smtClean="0">
                <a:solidFill>
                  <a:srgbClr val="3C3C3B"/>
                </a:solidFill>
                <a:latin typeface="Verdana"/>
              </a:rPr>
              <a:t>Merge like domain data together</a:t>
            </a:r>
          </a:p>
          <a:p>
            <a:pPr lvl="1">
              <a:defRPr/>
            </a:pPr>
            <a:r>
              <a:rPr lang="en-US" sz="1000" dirty="0" smtClean="0">
                <a:solidFill>
                  <a:srgbClr val="3C3C3B"/>
                </a:solidFill>
                <a:latin typeface="Verdana"/>
              </a:rPr>
              <a:t>Link data to other domains</a:t>
            </a:r>
          </a:p>
          <a:p>
            <a:pPr>
              <a:defRPr/>
            </a:pPr>
            <a:endParaRPr lang="en-US" sz="1200" dirty="0">
              <a:solidFill>
                <a:srgbClr val="3C3C3B"/>
              </a:solidFill>
              <a:latin typeface="Verdana"/>
            </a:endParaRPr>
          </a:p>
          <a:p>
            <a:pPr>
              <a:defRPr/>
            </a:pPr>
            <a:r>
              <a:rPr lang="en-US" sz="1200" dirty="0" smtClean="0">
                <a:solidFill>
                  <a:srgbClr val="3C3C3B"/>
                </a:solidFill>
                <a:latin typeface="Verdana"/>
              </a:rPr>
              <a:t>Decision Support (Marts)</a:t>
            </a:r>
          </a:p>
          <a:p>
            <a:pPr lvl="1">
              <a:defRPr/>
            </a:pPr>
            <a:r>
              <a:rPr lang="en-US" sz="1000" dirty="0" smtClean="0">
                <a:solidFill>
                  <a:srgbClr val="3C3C3B"/>
                </a:solidFill>
                <a:latin typeface="Verdana"/>
              </a:rPr>
              <a:t>Primarily created from </a:t>
            </a:r>
            <a:r>
              <a:rPr lang="en-US" sz="1000" dirty="0" err="1" smtClean="0">
                <a:solidFill>
                  <a:srgbClr val="3C3C3B"/>
                </a:solidFill>
                <a:latin typeface="Verdana"/>
              </a:rPr>
              <a:t>Enteprise</a:t>
            </a:r>
            <a:r>
              <a:rPr lang="en-US" sz="1000" dirty="0" smtClean="0">
                <a:solidFill>
                  <a:srgbClr val="3C3C3B"/>
                </a:solidFill>
                <a:latin typeface="Verdana"/>
              </a:rPr>
              <a:t> Reuse Layer if possible.</a:t>
            </a:r>
          </a:p>
          <a:p>
            <a:pPr lvl="1">
              <a:defRPr/>
            </a:pPr>
            <a:r>
              <a:rPr lang="en-US" sz="1000" dirty="0" smtClean="0">
                <a:solidFill>
                  <a:srgbClr val="3C3C3B"/>
                </a:solidFill>
                <a:latin typeface="Verdana"/>
              </a:rPr>
              <a:t>Organized by business needs</a:t>
            </a:r>
          </a:p>
          <a:p>
            <a:pPr lvl="1">
              <a:defRPr/>
            </a:pPr>
            <a:r>
              <a:rPr lang="en-US" sz="1000" dirty="0" smtClean="0">
                <a:solidFill>
                  <a:srgbClr val="3C3C3B"/>
                </a:solidFill>
                <a:latin typeface="Verdana"/>
              </a:rPr>
              <a:t>Optimized structure for used case</a:t>
            </a:r>
          </a:p>
          <a:p>
            <a:pPr lvl="1">
              <a:defRPr/>
            </a:pPr>
            <a:r>
              <a:rPr lang="en-US" sz="1000" dirty="0" smtClean="0">
                <a:solidFill>
                  <a:srgbClr val="3C3C3B"/>
                </a:solidFill>
                <a:latin typeface="Verdana"/>
              </a:rPr>
              <a:t>May merge data domains</a:t>
            </a:r>
          </a:p>
          <a:p>
            <a:pPr lvl="1">
              <a:defRPr/>
            </a:pPr>
            <a:r>
              <a:rPr lang="en-US" sz="1000" dirty="0" smtClean="0">
                <a:solidFill>
                  <a:srgbClr val="3C3C3B"/>
                </a:solidFill>
                <a:latin typeface="Verdana"/>
              </a:rPr>
              <a:t>Can be detailed or summarized</a:t>
            </a:r>
          </a:p>
          <a:p>
            <a:pPr marL="277813" lvl="1" indent="0">
              <a:buNone/>
              <a:defRPr/>
            </a:pPr>
            <a:endParaRPr lang="en-US" sz="1000" dirty="0" smtClean="0">
              <a:solidFill>
                <a:srgbClr val="3C3C3B"/>
              </a:solidFill>
              <a:latin typeface="Verdana"/>
            </a:endParaRPr>
          </a:p>
          <a:p>
            <a:pPr>
              <a:defRPr/>
            </a:pPr>
            <a:r>
              <a:rPr lang="en-US" sz="1200" dirty="0" smtClean="0">
                <a:solidFill>
                  <a:srgbClr val="3C3C3B"/>
                </a:solidFill>
                <a:latin typeface="Verdana"/>
              </a:rPr>
              <a:t>Encourage business data marts to be built in schemas to reduce </a:t>
            </a:r>
            <a:r>
              <a:rPr lang="en-US" sz="1200" dirty="0" err="1" smtClean="0">
                <a:solidFill>
                  <a:srgbClr val="3C3C3B"/>
                </a:solidFill>
                <a:latin typeface="Verdana"/>
              </a:rPr>
              <a:t>silo’d</a:t>
            </a:r>
            <a:r>
              <a:rPr lang="en-US" sz="1200" dirty="0" smtClean="0">
                <a:solidFill>
                  <a:srgbClr val="3C3C3B"/>
                </a:solidFill>
                <a:latin typeface="Verdana"/>
              </a:rPr>
              <a:t> data marts</a:t>
            </a:r>
          </a:p>
          <a:p>
            <a:pPr>
              <a:defRPr/>
            </a:pPr>
            <a:endParaRPr lang="en-US" sz="1200" dirty="0">
              <a:solidFill>
                <a:srgbClr val="3C3C3B"/>
              </a:solidFill>
              <a:latin typeface="Verdana"/>
            </a:endParaRPr>
          </a:p>
          <a:p>
            <a:pPr>
              <a:defRPr/>
            </a:pPr>
            <a:endParaRPr lang="en-US" sz="1200" dirty="0">
              <a:solidFill>
                <a:srgbClr val="3C3C3B"/>
              </a:solidFill>
              <a:latin typeface="Verdana"/>
            </a:endParaRPr>
          </a:p>
          <a:p>
            <a:pPr marL="0" indent="0">
              <a:buNone/>
            </a:pPr>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endParaRPr lang="en-US" sz="1200" dirty="0">
              <a:solidFill>
                <a:srgbClr val="3C3C3B"/>
              </a:solidFill>
              <a:latin typeface="Verdana"/>
            </a:endParaRPr>
          </a:p>
          <a:p>
            <a:pPr marL="0" indent="0">
              <a:buNone/>
            </a:pPr>
            <a:endParaRPr lang="en-US" sz="1200" dirty="0">
              <a:solidFill>
                <a:srgbClr val="3C3C3B"/>
              </a:solidFill>
              <a:latin typeface="Verdana"/>
            </a:endParaRPr>
          </a:p>
          <a:p>
            <a:endParaRPr lang="en-GB" sz="1200" dirty="0">
              <a:solidFill>
                <a:srgbClr val="3C3C3B"/>
              </a:solidFill>
              <a:latin typeface="Verdana"/>
            </a:endParaRPr>
          </a:p>
          <a:p>
            <a:endParaRPr lang="en-GB" sz="1200" dirty="0">
              <a:solidFill>
                <a:srgbClr val="3C3C3B"/>
              </a:solidFill>
              <a:latin typeface="Verdana"/>
            </a:endParaRPr>
          </a:p>
        </p:txBody>
      </p:sp>
    </p:spTree>
    <p:extLst>
      <p:ext uri="{BB962C8B-B14F-4D97-AF65-F5344CB8AC3E}">
        <p14:creationId xmlns:p14="http://schemas.microsoft.com/office/powerpoint/2010/main" val="730145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grpSp>
        <p:nvGrpSpPr>
          <p:cNvPr id="137" name="Group 136">
            <a:extLst>
              <a:ext uri="{FF2B5EF4-FFF2-40B4-BE49-F238E27FC236}">
                <a16:creationId xmlns="" xmlns:a16="http://schemas.microsoft.com/office/drawing/2014/main" id="{93E46876-174E-41B8-940E-1B7F02366D2D}"/>
              </a:ext>
            </a:extLst>
          </p:cNvPr>
          <p:cNvGrpSpPr/>
          <p:nvPr/>
        </p:nvGrpSpPr>
        <p:grpSpPr>
          <a:xfrm>
            <a:off x="5550666" y="947767"/>
            <a:ext cx="2265388" cy="5233573"/>
            <a:chOff x="6943427" y="5127257"/>
            <a:chExt cx="2364542" cy="1396504"/>
          </a:xfrm>
          <a:solidFill>
            <a:schemeClr val="accent4">
              <a:lumMod val="60000"/>
              <a:lumOff val="40000"/>
            </a:schemeClr>
          </a:solidFill>
        </p:grpSpPr>
        <p:sp>
          <p:nvSpPr>
            <p:cNvPr id="138" name="Rounded Rectangle 137"/>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9" name="TextBox 138"/>
            <p:cNvSpPr txBox="1"/>
            <p:nvPr/>
          </p:nvSpPr>
          <p:spPr>
            <a:xfrm>
              <a:off x="6953538" y="5146110"/>
              <a:ext cx="2291358"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Enterprise  Reuse</a:t>
              </a:r>
              <a:endParaRPr lang="en-US" sz="1200" cap="all" dirty="0">
                <a:solidFill>
                  <a:srgbClr val="FFFFFF"/>
                </a:solidFill>
                <a:latin typeface="Verdana"/>
                <a:cs typeface="Arial" pitchFamily="34" charset="0"/>
              </a:endParaRPr>
            </a:p>
          </p:txBody>
        </p:sp>
        <p:cxnSp>
          <p:nvCxnSpPr>
            <p:cNvPr id="142" name="Straight Connector 141"/>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43" name="Rounded Rectangle 142"/>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45" name="Group 144">
            <a:extLst>
              <a:ext uri="{FF2B5EF4-FFF2-40B4-BE49-F238E27FC236}">
                <a16:creationId xmlns="" xmlns:a16="http://schemas.microsoft.com/office/drawing/2014/main" id="{93E46876-174E-41B8-940E-1B7F02366D2D}"/>
              </a:ext>
            </a:extLst>
          </p:cNvPr>
          <p:cNvGrpSpPr/>
          <p:nvPr/>
        </p:nvGrpSpPr>
        <p:grpSpPr>
          <a:xfrm>
            <a:off x="7869172" y="939906"/>
            <a:ext cx="2250187" cy="5219305"/>
            <a:chOff x="6943427" y="5127257"/>
            <a:chExt cx="2364542" cy="1396504"/>
          </a:xfrm>
          <a:solidFill>
            <a:schemeClr val="accent4">
              <a:lumMod val="60000"/>
              <a:lumOff val="40000"/>
            </a:schemeClr>
          </a:solidFill>
        </p:grpSpPr>
        <p:sp>
          <p:nvSpPr>
            <p:cNvPr id="147" name="Rounded Rectangle 146"/>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6953538" y="5146110"/>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248" name="Group 247">
            <a:extLst>
              <a:ext uri="{FF2B5EF4-FFF2-40B4-BE49-F238E27FC236}">
                <a16:creationId xmlns="" xmlns:a16="http://schemas.microsoft.com/office/drawing/2014/main" id="{C4326D5D-B5E3-49D6-A537-20E8A355B2A3}"/>
              </a:ext>
            </a:extLst>
          </p:cNvPr>
          <p:cNvGrpSpPr/>
          <p:nvPr/>
        </p:nvGrpSpPr>
        <p:grpSpPr>
          <a:xfrm>
            <a:off x="5604937" y="4936435"/>
            <a:ext cx="4474425" cy="1194513"/>
            <a:chOff x="5650090" y="3993323"/>
            <a:chExt cx="2241620" cy="1366182"/>
          </a:xfrm>
        </p:grpSpPr>
        <p:grpSp>
          <p:nvGrpSpPr>
            <p:cNvPr id="249" name="Group 248">
              <a:extLst>
                <a:ext uri="{FF2B5EF4-FFF2-40B4-BE49-F238E27FC236}">
                  <a16:creationId xmlns="" xmlns:a16="http://schemas.microsoft.com/office/drawing/2014/main" id="{26E20021-3DE4-49D6-ACA9-35A422F17DD8}"/>
                </a:ext>
              </a:extLst>
            </p:cNvPr>
            <p:cNvGrpSpPr/>
            <p:nvPr/>
          </p:nvGrpSpPr>
          <p:grpSpPr>
            <a:xfrm>
              <a:off x="5650090" y="3993323"/>
              <a:ext cx="2226235" cy="1202257"/>
              <a:chOff x="3751779" y="2463264"/>
              <a:chExt cx="3246120" cy="1717212"/>
            </a:xfrm>
            <a:solidFill>
              <a:schemeClr val="tx2">
                <a:lumMod val="40000"/>
                <a:lumOff val="60000"/>
              </a:schemeClr>
            </a:solidFill>
          </p:grpSpPr>
          <p:sp>
            <p:nvSpPr>
              <p:cNvPr id="251" name="Rounded Rectangle 136">
                <a:extLst>
                  <a:ext uri="{FF2B5EF4-FFF2-40B4-BE49-F238E27FC236}">
                    <a16:creationId xmlns="" xmlns:a16="http://schemas.microsoft.com/office/drawing/2014/main" id="{141FBF5F-76C8-42F9-85CB-D0899CA37268}"/>
                  </a:ext>
                </a:extLst>
              </p:cNvPr>
              <p:cNvSpPr>
                <a:spLocks/>
              </p:cNvSpPr>
              <p:nvPr/>
            </p:nvSpPr>
            <p:spPr bwMode="auto">
              <a:xfrm>
                <a:off x="3751779" y="2463264"/>
                <a:ext cx="3246120" cy="1717212"/>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52" name="TextBox 251">
                <a:extLst>
                  <a:ext uri="{FF2B5EF4-FFF2-40B4-BE49-F238E27FC236}">
                    <a16:creationId xmlns="" xmlns:a16="http://schemas.microsoft.com/office/drawing/2014/main" id="{C675031C-DF1C-4113-A592-D3C9F13F7C48}"/>
                  </a:ext>
                </a:extLst>
              </p:cNvPr>
              <p:cNvSpPr txBox="1"/>
              <p:nvPr/>
            </p:nvSpPr>
            <p:spPr>
              <a:xfrm>
                <a:off x="3780638" y="2522273"/>
                <a:ext cx="3191624" cy="41762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RDBMS</a:t>
                </a:r>
              </a:p>
            </p:txBody>
          </p:sp>
          <p:cxnSp>
            <p:nvCxnSpPr>
              <p:cNvPr id="253" name="Straight Connector 252">
                <a:extLst>
                  <a:ext uri="{FF2B5EF4-FFF2-40B4-BE49-F238E27FC236}">
                    <a16:creationId xmlns="" xmlns:a16="http://schemas.microsoft.com/office/drawing/2014/main" id="{FFC0D6C5-4BD8-4F23-AFC8-81532D7FF75E}"/>
                  </a:ext>
                </a:extLst>
              </p:cNvPr>
              <p:cNvCxnSpPr/>
              <p:nvPr/>
            </p:nvCxnSpPr>
            <p:spPr>
              <a:xfrm>
                <a:off x="3884531" y="2966138"/>
                <a:ext cx="3049972" cy="0"/>
              </a:xfrm>
              <a:prstGeom prst="line">
                <a:avLst/>
              </a:prstGeom>
              <a:grpFill/>
              <a:ln w="9525" cap="flat" cmpd="sng" algn="ctr">
                <a:solidFill>
                  <a:schemeClr val="bg1"/>
                </a:solidFill>
                <a:prstDash val="solid"/>
              </a:ln>
              <a:effectLst/>
            </p:spPr>
          </p:cxnSp>
        </p:grpSp>
        <p:sp>
          <p:nvSpPr>
            <p:cNvPr id="250"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Business Intelligence</a:t>
              </a:r>
            </a:p>
            <a:p>
              <a:pPr algn="ctr" defTabSz="800100">
                <a:lnSpc>
                  <a:spcPct val="90000"/>
                </a:lnSpc>
                <a:spcAft>
                  <a:spcPct val="35000"/>
                </a:spcAft>
                <a:defRPr/>
              </a:pPr>
              <a:r>
                <a:rPr lang="en-GB" sz="1200" kern="0" dirty="0" smtClean="0">
                  <a:solidFill>
                    <a:prstClr val="white"/>
                  </a:solidFill>
                  <a:latin typeface="Verdana"/>
                  <a:cs typeface="Calibri"/>
                </a:rPr>
                <a:t>Reporting</a:t>
              </a:r>
            </a:p>
            <a:p>
              <a:pPr algn="ctr" defTabSz="800100">
                <a:lnSpc>
                  <a:spcPct val="90000"/>
                </a:lnSpc>
                <a:spcAft>
                  <a:spcPct val="35000"/>
                </a:spcAft>
                <a:defRPr/>
              </a:pPr>
              <a:r>
                <a:rPr lang="en-GB" sz="1200" kern="0" dirty="0" smtClean="0">
                  <a:solidFill>
                    <a:prstClr val="white"/>
                  </a:solidFill>
                  <a:latin typeface="Verdana"/>
                  <a:cs typeface="Calibri"/>
                </a:rPr>
                <a:t>Data Marts</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71" name="Rounded Rectangle 213">
            <a:extLst>
              <a:ext uri="{FF2B5EF4-FFF2-40B4-BE49-F238E27FC236}">
                <a16:creationId xmlns="" xmlns:a16="http://schemas.microsoft.com/office/drawing/2014/main" id="{F3725636-AE18-4329-AA39-44EFE85D48CF}"/>
              </a:ext>
            </a:extLst>
          </p:cNvPr>
          <p:cNvSpPr/>
          <p:nvPr/>
        </p:nvSpPr>
        <p:spPr>
          <a:xfrm>
            <a:off x="5483646" y="5151898"/>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Highly 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endParaRPr lang="en-GB" sz="1200" kern="0" dirty="0">
              <a:solidFill>
                <a:prstClr val="white"/>
              </a:solidFill>
              <a:latin typeface="Verdana"/>
              <a:cs typeface="Calibri"/>
            </a:endParaRP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55" name="Freeform 210">
            <a:extLst>
              <a:ext uri="{FF2B5EF4-FFF2-40B4-BE49-F238E27FC236}">
                <a16:creationId xmlns="" xmlns:a16="http://schemas.microsoft.com/office/drawing/2014/main" id="{EF528008-7137-475E-953C-9A06C3B9F187}"/>
              </a:ext>
            </a:extLst>
          </p:cNvPr>
          <p:cNvSpPr/>
          <p:nvPr/>
        </p:nvSpPr>
        <p:spPr>
          <a:xfrm>
            <a:off x="7265757" y="1675034"/>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57"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2277609" y="789498"/>
            <a:ext cx="3273057" cy="5767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Tools &amp; Technologies – RDBMS Enterprise Reuse &amp; Decision Support</a:t>
            </a:r>
          </a:p>
          <a:p>
            <a:pPr marL="0" indent="0">
              <a:buNone/>
              <a:defRPr/>
            </a:pPr>
            <a:endParaRPr lang="en-GB" sz="1400" b="1" dirty="0">
              <a:solidFill>
                <a:srgbClr val="3C3C3B"/>
              </a:solidFill>
              <a:latin typeface="Verdana"/>
            </a:endParaRPr>
          </a:p>
          <a:p>
            <a:pPr>
              <a:defRPr/>
            </a:pPr>
            <a:r>
              <a:rPr lang="en-US" sz="1200" dirty="0" smtClean="0">
                <a:solidFill>
                  <a:srgbClr val="3C3C3B"/>
                </a:solidFill>
                <a:latin typeface="Verdana"/>
              </a:rPr>
              <a:t>Cross Platform ETL Tool (Informatica Big Data Edition, etc.)</a:t>
            </a:r>
          </a:p>
          <a:p>
            <a:pPr>
              <a:defRPr/>
            </a:pPr>
            <a:r>
              <a:rPr lang="en-US" sz="1200" dirty="0" smtClean="0">
                <a:solidFill>
                  <a:srgbClr val="3C3C3B"/>
                </a:solidFill>
                <a:latin typeface="Verdana"/>
              </a:rPr>
              <a:t>BI Tools (</a:t>
            </a:r>
            <a:r>
              <a:rPr lang="en-US" sz="1200" dirty="0" err="1" smtClean="0">
                <a:solidFill>
                  <a:srgbClr val="3C3C3B"/>
                </a:solidFill>
                <a:latin typeface="Verdana"/>
              </a:rPr>
              <a:t>Qlikview</a:t>
            </a:r>
            <a:r>
              <a:rPr lang="en-US" sz="1200" dirty="0" smtClean="0">
                <a:solidFill>
                  <a:srgbClr val="3C3C3B"/>
                </a:solidFill>
                <a:latin typeface="Verdana"/>
              </a:rPr>
              <a:t>, </a:t>
            </a:r>
            <a:r>
              <a:rPr lang="en-US" sz="1200" dirty="0" err="1" smtClean="0">
                <a:solidFill>
                  <a:srgbClr val="3C3C3B"/>
                </a:solidFill>
                <a:latin typeface="Verdana"/>
              </a:rPr>
              <a:t>Tableu</a:t>
            </a:r>
            <a:r>
              <a:rPr lang="en-US" sz="1200" dirty="0" smtClean="0">
                <a:solidFill>
                  <a:srgbClr val="3C3C3B"/>
                </a:solidFill>
                <a:latin typeface="Verdana"/>
              </a:rPr>
              <a:t>, Business Objects)</a:t>
            </a:r>
          </a:p>
          <a:p>
            <a:pPr marL="0" indent="0">
              <a:buNone/>
              <a:defRPr/>
            </a:pPr>
            <a:r>
              <a:rPr lang="en-US" sz="1200" dirty="0" smtClean="0">
                <a:solidFill>
                  <a:srgbClr val="3C3C3B"/>
                </a:solidFill>
                <a:latin typeface="Verdana"/>
              </a:rPr>
              <a:t> </a:t>
            </a:r>
          </a:p>
          <a:p>
            <a:pPr>
              <a:defRPr/>
            </a:pPr>
            <a:endParaRPr lang="en-US" sz="1200" dirty="0">
              <a:solidFill>
                <a:srgbClr val="3C3C3B"/>
              </a:solidFill>
              <a:latin typeface="Verdana"/>
            </a:endParaRPr>
          </a:p>
          <a:p>
            <a:pPr>
              <a:defRPr/>
            </a:pPr>
            <a:endParaRPr lang="en-US" sz="1200" dirty="0">
              <a:solidFill>
                <a:srgbClr val="3C3C3B"/>
              </a:solidFill>
              <a:latin typeface="Verdana"/>
            </a:endParaRPr>
          </a:p>
          <a:p>
            <a:pPr marL="0" indent="0">
              <a:buNone/>
            </a:pPr>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endParaRPr lang="en-US" sz="1200" dirty="0">
              <a:solidFill>
                <a:srgbClr val="3C3C3B"/>
              </a:solidFill>
              <a:latin typeface="Verdana"/>
            </a:endParaRPr>
          </a:p>
          <a:p>
            <a:pPr marL="0" indent="0">
              <a:buNone/>
            </a:pPr>
            <a:endParaRPr lang="en-US" sz="1200" dirty="0">
              <a:solidFill>
                <a:srgbClr val="3C3C3B"/>
              </a:solidFill>
              <a:latin typeface="Verdana"/>
            </a:endParaRPr>
          </a:p>
          <a:p>
            <a:endParaRPr lang="en-GB" sz="1200" dirty="0">
              <a:solidFill>
                <a:srgbClr val="3C3C3B"/>
              </a:solidFill>
              <a:latin typeface="Verdana"/>
            </a:endParaRPr>
          </a:p>
          <a:p>
            <a:endParaRPr lang="en-GB" sz="1200" dirty="0">
              <a:solidFill>
                <a:srgbClr val="3C3C3B"/>
              </a:solidFill>
              <a:latin typeface="Verdana"/>
            </a:endParaRPr>
          </a:p>
        </p:txBody>
      </p:sp>
      <p:sp>
        <p:nvSpPr>
          <p:cNvPr id="101" name="Right Arrow 346">
            <a:extLst>
              <a:ext uri="{FF2B5EF4-FFF2-40B4-BE49-F238E27FC236}">
                <a16:creationId xmlns="" xmlns:a16="http://schemas.microsoft.com/office/drawing/2014/main" id="{123BE201-778D-4511-BF1C-DDE485CA37A5}"/>
              </a:ext>
            </a:extLst>
          </p:cNvPr>
          <p:cNvSpPr/>
          <p:nvPr/>
        </p:nvSpPr>
        <p:spPr bwMode="auto">
          <a:xfrm>
            <a:off x="5057689" y="4821600"/>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Tree>
    <p:extLst>
      <p:ext uri="{BB962C8B-B14F-4D97-AF65-F5344CB8AC3E}">
        <p14:creationId xmlns:p14="http://schemas.microsoft.com/office/powerpoint/2010/main" val="2430698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79445" y="2683111"/>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37" name="Group 136">
            <a:extLst>
              <a:ext uri="{FF2B5EF4-FFF2-40B4-BE49-F238E27FC236}">
                <a16:creationId xmlns="" xmlns:a16="http://schemas.microsoft.com/office/drawing/2014/main" id="{93E46876-174E-41B8-940E-1B7F02366D2D}"/>
              </a:ext>
            </a:extLst>
          </p:cNvPr>
          <p:cNvGrpSpPr/>
          <p:nvPr/>
        </p:nvGrpSpPr>
        <p:grpSpPr>
          <a:xfrm>
            <a:off x="5191744" y="939906"/>
            <a:ext cx="2265388" cy="2314487"/>
            <a:chOff x="6943427" y="5127257"/>
            <a:chExt cx="2364542" cy="1396504"/>
          </a:xfrm>
          <a:solidFill>
            <a:schemeClr val="accent4">
              <a:lumMod val="60000"/>
              <a:lumOff val="40000"/>
            </a:schemeClr>
          </a:solidFill>
        </p:grpSpPr>
        <p:sp>
          <p:nvSpPr>
            <p:cNvPr id="138" name="Rounded Rectangle 137"/>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9" name="TextBox 138"/>
            <p:cNvSpPr txBox="1"/>
            <p:nvPr/>
          </p:nvSpPr>
          <p:spPr>
            <a:xfrm>
              <a:off x="6953538" y="5146110"/>
              <a:ext cx="2291358"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Enterprise  Reuse</a:t>
              </a:r>
              <a:endParaRPr lang="en-US" sz="1200" cap="all" dirty="0">
                <a:solidFill>
                  <a:srgbClr val="FFFFFF"/>
                </a:solidFill>
                <a:latin typeface="Verdana"/>
                <a:cs typeface="Arial" pitchFamily="34" charset="0"/>
              </a:endParaRPr>
            </a:p>
          </p:txBody>
        </p:sp>
        <p:cxnSp>
          <p:nvCxnSpPr>
            <p:cNvPr id="142" name="Straight Connector 141"/>
            <p:cNvCxnSpPr>
              <a:cxnSpLocks/>
            </p:cNvCxnSpPr>
            <p:nvPr/>
          </p:nvCxnSpPr>
          <p:spPr>
            <a:xfrm>
              <a:off x="6978360" y="5367109"/>
              <a:ext cx="2296177" cy="0"/>
            </a:xfrm>
            <a:prstGeom prst="line">
              <a:avLst/>
            </a:prstGeom>
            <a:grpFill/>
            <a:ln w="9525" cap="flat" cmpd="sng" algn="ctr">
              <a:solidFill>
                <a:schemeClr val="bg1"/>
              </a:solidFill>
              <a:prstDash val="solid"/>
            </a:ln>
            <a:effectLst/>
          </p:spPr>
        </p:cxnSp>
        <p:sp>
          <p:nvSpPr>
            <p:cNvPr id="143" name="Rounded Rectangle 142"/>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45" name="Group 144">
            <a:extLst>
              <a:ext uri="{FF2B5EF4-FFF2-40B4-BE49-F238E27FC236}">
                <a16:creationId xmlns="" xmlns:a16="http://schemas.microsoft.com/office/drawing/2014/main" id="{93E46876-174E-41B8-940E-1B7F02366D2D}"/>
              </a:ext>
            </a:extLst>
          </p:cNvPr>
          <p:cNvGrpSpPr/>
          <p:nvPr/>
        </p:nvGrpSpPr>
        <p:grpSpPr>
          <a:xfrm>
            <a:off x="7636066" y="939906"/>
            <a:ext cx="2483294" cy="2314487"/>
            <a:chOff x="6943427" y="5127257"/>
            <a:chExt cx="2364542" cy="1396504"/>
          </a:xfrm>
          <a:solidFill>
            <a:schemeClr val="accent4">
              <a:lumMod val="60000"/>
              <a:lumOff val="40000"/>
            </a:schemeClr>
          </a:solidFill>
        </p:grpSpPr>
        <p:sp>
          <p:nvSpPr>
            <p:cNvPr id="147" name="Rounded Rectangle 146"/>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6953538" y="5146110"/>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334" name="Group 333">
            <a:extLst>
              <a:ext uri="{FF2B5EF4-FFF2-40B4-BE49-F238E27FC236}">
                <a16:creationId xmlns="" xmlns:a16="http://schemas.microsoft.com/office/drawing/2014/main" id="{C4326D5D-B5E3-49D6-A537-20E8A355B2A3}"/>
              </a:ext>
            </a:extLst>
          </p:cNvPr>
          <p:cNvGrpSpPr/>
          <p:nvPr/>
        </p:nvGrpSpPr>
        <p:grpSpPr>
          <a:xfrm>
            <a:off x="6418740" y="1809778"/>
            <a:ext cx="2749323" cy="416809"/>
            <a:chOff x="5650090" y="3993323"/>
            <a:chExt cx="2241620" cy="1366182"/>
          </a:xfrm>
        </p:grpSpPr>
        <p:grpSp>
          <p:nvGrpSpPr>
            <p:cNvPr id="335" name="Group 334">
              <a:extLst>
                <a:ext uri="{FF2B5EF4-FFF2-40B4-BE49-F238E27FC236}">
                  <a16:creationId xmlns="" xmlns:a16="http://schemas.microsoft.com/office/drawing/2014/main" id="{26E20021-3DE4-49D6-ACA9-35A422F17DD8}"/>
                </a:ext>
              </a:extLst>
            </p:cNvPr>
            <p:cNvGrpSpPr/>
            <p:nvPr/>
          </p:nvGrpSpPr>
          <p:grpSpPr>
            <a:xfrm>
              <a:off x="5650090" y="3993323"/>
              <a:ext cx="2226235" cy="1202257"/>
              <a:chOff x="3751779" y="2463264"/>
              <a:chExt cx="3246120" cy="1717212"/>
            </a:xfrm>
            <a:solidFill>
              <a:schemeClr val="tx2">
                <a:lumMod val="40000"/>
                <a:lumOff val="60000"/>
              </a:schemeClr>
            </a:solidFill>
          </p:grpSpPr>
          <p:sp>
            <p:nvSpPr>
              <p:cNvPr id="337" name="Rounded Rectangle 136">
                <a:extLst>
                  <a:ext uri="{FF2B5EF4-FFF2-40B4-BE49-F238E27FC236}">
                    <a16:creationId xmlns="" xmlns:a16="http://schemas.microsoft.com/office/drawing/2014/main" id="{141FBF5F-76C8-42F9-85CB-D0899CA37268}"/>
                  </a:ext>
                </a:extLst>
              </p:cNvPr>
              <p:cNvSpPr>
                <a:spLocks/>
              </p:cNvSpPr>
              <p:nvPr/>
            </p:nvSpPr>
            <p:spPr bwMode="auto">
              <a:xfrm>
                <a:off x="3751779" y="2463264"/>
                <a:ext cx="3246120" cy="1717212"/>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38" name="TextBox 337">
                <a:extLst>
                  <a:ext uri="{FF2B5EF4-FFF2-40B4-BE49-F238E27FC236}">
                    <a16:creationId xmlns="" xmlns:a16="http://schemas.microsoft.com/office/drawing/2014/main" id="{C675031C-DF1C-4113-A592-D3C9F13F7C48}"/>
                  </a:ext>
                </a:extLst>
              </p:cNvPr>
              <p:cNvSpPr txBox="1"/>
              <p:nvPr/>
            </p:nvSpPr>
            <p:spPr>
              <a:xfrm>
                <a:off x="3780638" y="2522272"/>
                <a:ext cx="3191624" cy="105024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a:t>
                </a:r>
                <a:r>
                  <a:rPr lang="en-US" sz="1300" cap="all" dirty="0" smtClean="0">
                    <a:solidFill>
                      <a:srgbClr val="FFFFFF"/>
                    </a:solidFill>
                    <a:latin typeface="Verdana"/>
                    <a:cs typeface="Arial" pitchFamily="34" charset="0"/>
                  </a:rPr>
                  <a:t>Search</a:t>
                </a:r>
                <a:endParaRPr lang="en-US" sz="1300" cap="all" dirty="0">
                  <a:solidFill>
                    <a:srgbClr val="FFFFFF"/>
                  </a:solidFill>
                  <a:latin typeface="Verdana"/>
                  <a:cs typeface="Arial" pitchFamily="34" charset="0"/>
                </a:endParaRPr>
              </a:p>
            </p:txBody>
          </p:sp>
          <p:cxnSp>
            <p:nvCxnSpPr>
              <p:cNvPr id="339" name="Straight Connector 338">
                <a:extLst>
                  <a:ext uri="{FF2B5EF4-FFF2-40B4-BE49-F238E27FC236}">
                    <a16:creationId xmlns="" xmlns:a16="http://schemas.microsoft.com/office/drawing/2014/main" id="{FFC0D6C5-4BD8-4F23-AFC8-81532D7FF75E}"/>
                  </a:ext>
                </a:extLst>
              </p:cNvPr>
              <p:cNvCxnSpPr/>
              <p:nvPr/>
            </p:nvCxnSpPr>
            <p:spPr>
              <a:xfrm>
                <a:off x="3897667" y="3615840"/>
                <a:ext cx="3049972" cy="0"/>
              </a:xfrm>
              <a:prstGeom prst="line">
                <a:avLst/>
              </a:prstGeom>
              <a:grpFill/>
              <a:ln w="9525" cap="flat" cmpd="sng" algn="ctr">
                <a:solidFill>
                  <a:schemeClr val="bg1"/>
                </a:solidFill>
                <a:prstDash val="solid"/>
              </a:ln>
              <a:effectLst/>
            </p:spPr>
          </p:cxnSp>
        </p:grpSp>
        <p:sp>
          <p:nvSpPr>
            <p:cNvPr id="336"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55" name="Freeform 210">
            <a:extLst>
              <a:ext uri="{FF2B5EF4-FFF2-40B4-BE49-F238E27FC236}">
                <a16:creationId xmlns="" xmlns:a16="http://schemas.microsoft.com/office/drawing/2014/main" id="{EF528008-7137-475E-953C-9A06C3B9F187}"/>
              </a:ext>
            </a:extLst>
          </p:cNvPr>
          <p:cNvSpPr/>
          <p:nvPr/>
        </p:nvSpPr>
        <p:spPr>
          <a:xfrm>
            <a:off x="7265757" y="1675034"/>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spTree>
    <p:extLst>
      <p:ext uri="{BB962C8B-B14F-4D97-AF65-F5344CB8AC3E}">
        <p14:creationId xmlns:p14="http://schemas.microsoft.com/office/powerpoint/2010/main" val="3729172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79445" y="2683111"/>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37" name="Group 136">
            <a:extLst>
              <a:ext uri="{FF2B5EF4-FFF2-40B4-BE49-F238E27FC236}">
                <a16:creationId xmlns="" xmlns:a16="http://schemas.microsoft.com/office/drawing/2014/main" id="{93E46876-174E-41B8-940E-1B7F02366D2D}"/>
              </a:ext>
            </a:extLst>
          </p:cNvPr>
          <p:cNvGrpSpPr/>
          <p:nvPr/>
        </p:nvGrpSpPr>
        <p:grpSpPr>
          <a:xfrm>
            <a:off x="5191744" y="939906"/>
            <a:ext cx="2265388" cy="2314487"/>
            <a:chOff x="6943427" y="5127257"/>
            <a:chExt cx="2364542" cy="1396504"/>
          </a:xfrm>
          <a:solidFill>
            <a:schemeClr val="accent4">
              <a:lumMod val="60000"/>
              <a:lumOff val="40000"/>
            </a:schemeClr>
          </a:solidFill>
        </p:grpSpPr>
        <p:sp>
          <p:nvSpPr>
            <p:cNvPr id="138" name="Rounded Rectangle 137"/>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9" name="TextBox 138"/>
            <p:cNvSpPr txBox="1"/>
            <p:nvPr/>
          </p:nvSpPr>
          <p:spPr>
            <a:xfrm>
              <a:off x="6953538" y="5146110"/>
              <a:ext cx="2291358"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Enterprise  Reuse</a:t>
              </a:r>
              <a:endParaRPr lang="en-US" sz="1200" cap="all" dirty="0">
                <a:solidFill>
                  <a:srgbClr val="FFFFFF"/>
                </a:solidFill>
                <a:latin typeface="Verdana"/>
                <a:cs typeface="Arial" pitchFamily="34" charset="0"/>
              </a:endParaRPr>
            </a:p>
          </p:txBody>
        </p:sp>
        <p:cxnSp>
          <p:nvCxnSpPr>
            <p:cNvPr id="142" name="Straight Connector 141"/>
            <p:cNvCxnSpPr>
              <a:cxnSpLocks/>
            </p:cNvCxnSpPr>
            <p:nvPr/>
          </p:nvCxnSpPr>
          <p:spPr>
            <a:xfrm>
              <a:off x="6978360" y="5367109"/>
              <a:ext cx="2296177" cy="0"/>
            </a:xfrm>
            <a:prstGeom prst="line">
              <a:avLst/>
            </a:prstGeom>
            <a:grpFill/>
            <a:ln w="9525" cap="flat" cmpd="sng" algn="ctr">
              <a:solidFill>
                <a:schemeClr val="bg1"/>
              </a:solidFill>
              <a:prstDash val="solid"/>
            </a:ln>
            <a:effectLst/>
          </p:spPr>
        </p:cxnSp>
        <p:sp>
          <p:nvSpPr>
            <p:cNvPr id="143" name="Rounded Rectangle 142"/>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45" name="Group 144">
            <a:extLst>
              <a:ext uri="{FF2B5EF4-FFF2-40B4-BE49-F238E27FC236}">
                <a16:creationId xmlns="" xmlns:a16="http://schemas.microsoft.com/office/drawing/2014/main" id="{93E46876-174E-41B8-940E-1B7F02366D2D}"/>
              </a:ext>
            </a:extLst>
          </p:cNvPr>
          <p:cNvGrpSpPr/>
          <p:nvPr/>
        </p:nvGrpSpPr>
        <p:grpSpPr>
          <a:xfrm>
            <a:off x="7636066" y="939906"/>
            <a:ext cx="2483294" cy="2314487"/>
            <a:chOff x="6943427" y="5127257"/>
            <a:chExt cx="2364542" cy="1396504"/>
          </a:xfrm>
          <a:solidFill>
            <a:schemeClr val="accent4">
              <a:lumMod val="60000"/>
              <a:lumOff val="40000"/>
            </a:schemeClr>
          </a:solidFill>
        </p:grpSpPr>
        <p:sp>
          <p:nvSpPr>
            <p:cNvPr id="147" name="Rounded Rectangle 146"/>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6953538" y="5146110"/>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318" name="Group 317">
            <a:extLst>
              <a:ext uri="{FF2B5EF4-FFF2-40B4-BE49-F238E27FC236}">
                <a16:creationId xmlns="" xmlns:a16="http://schemas.microsoft.com/office/drawing/2014/main" id="{C4326D5D-B5E3-49D6-A537-20E8A355B2A3}"/>
              </a:ext>
            </a:extLst>
          </p:cNvPr>
          <p:cNvGrpSpPr/>
          <p:nvPr/>
        </p:nvGrpSpPr>
        <p:grpSpPr>
          <a:xfrm>
            <a:off x="5365809" y="2251076"/>
            <a:ext cx="4474425" cy="543258"/>
            <a:chOff x="5650090" y="3993323"/>
            <a:chExt cx="2241620" cy="1366182"/>
          </a:xfrm>
        </p:grpSpPr>
        <p:grpSp>
          <p:nvGrpSpPr>
            <p:cNvPr id="319" name="Group 318">
              <a:extLst>
                <a:ext uri="{FF2B5EF4-FFF2-40B4-BE49-F238E27FC236}">
                  <a16:creationId xmlns="" xmlns:a16="http://schemas.microsoft.com/office/drawing/2014/main" id="{26E20021-3DE4-49D6-ACA9-35A422F17DD8}"/>
                </a:ext>
              </a:extLst>
            </p:cNvPr>
            <p:cNvGrpSpPr/>
            <p:nvPr/>
          </p:nvGrpSpPr>
          <p:grpSpPr>
            <a:xfrm>
              <a:off x="5650090" y="3993323"/>
              <a:ext cx="2226235" cy="1202257"/>
              <a:chOff x="3751779" y="2463264"/>
              <a:chExt cx="3246120" cy="1717212"/>
            </a:xfrm>
            <a:solidFill>
              <a:schemeClr val="tx2">
                <a:lumMod val="40000"/>
                <a:lumOff val="60000"/>
              </a:schemeClr>
            </a:solidFill>
          </p:grpSpPr>
          <p:sp>
            <p:nvSpPr>
              <p:cNvPr id="326" name="Rounded Rectangle 136">
                <a:extLst>
                  <a:ext uri="{FF2B5EF4-FFF2-40B4-BE49-F238E27FC236}">
                    <a16:creationId xmlns="" xmlns:a16="http://schemas.microsoft.com/office/drawing/2014/main" id="{141FBF5F-76C8-42F9-85CB-D0899CA37268}"/>
                  </a:ext>
                </a:extLst>
              </p:cNvPr>
              <p:cNvSpPr>
                <a:spLocks/>
              </p:cNvSpPr>
              <p:nvPr/>
            </p:nvSpPr>
            <p:spPr bwMode="auto">
              <a:xfrm>
                <a:off x="3751779" y="2463264"/>
                <a:ext cx="3246120" cy="1717212"/>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27" name="TextBox 326">
                <a:extLst>
                  <a:ext uri="{FF2B5EF4-FFF2-40B4-BE49-F238E27FC236}">
                    <a16:creationId xmlns="" xmlns:a16="http://schemas.microsoft.com/office/drawing/2014/main" id="{C675031C-DF1C-4113-A592-D3C9F13F7C48}"/>
                  </a:ext>
                </a:extLst>
              </p:cNvPr>
              <p:cNvSpPr txBox="1"/>
              <p:nvPr/>
            </p:nvSpPr>
            <p:spPr>
              <a:xfrm>
                <a:off x="3780638" y="2522272"/>
                <a:ext cx="3191624" cy="1050239"/>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a:t>
                </a:r>
                <a:r>
                  <a:rPr lang="en-US" sz="1300" cap="all" dirty="0" smtClean="0">
                    <a:solidFill>
                      <a:srgbClr val="FFFFFF"/>
                    </a:solidFill>
                    <a:latin typeface="Verdana"/>
                    <a:cs typeface="Arial" pitchFamily="34" charset="0"/>
                  </a:rPr>
                  <a:t>Graph Databases &amp; document databases</a:t>
                </a:r>
                <a:endParaRPr lang="en-US" sz="1300" cap="all" dirty="0">
                  <a:solidFill>
                    <a:srgbClr val="FFFFFF"/>
                  </a:solidFill>
                  <a:latin typeface="Verdana"/>
                  <a:cs typeface="Arial" pitchFamily="34" charset="0"/>
                </a:endParaRPr>
              </a:p>
            </p:txBody>
          </p:sp>
          <p:cxnSp>
            <p:nvCxnSpPr>
              <p:cNvPr id="328" name="Straight Connector 327">
                <a:extLst>
                  <a:ext uri="{FF2B5EF4-FFF2-40B4-BE49-F238E27FC236}">
                    <a16:creationId xmlns="" xmlns:a16="http://schemas.microsoft.com/office/drawing/2014/main" id="{FFC0D6C5-4BD8-4F23-AFC8-81532D7FF75E}"/>
                  </a:ext>
                </a:extLst>
              </p:cNvPr>
              <p:cNvCxnSpPr/>
              <p:nvPr/>
            </p:nvCxnSpPr>
            <p:spPr>
              <a:xfrm>
                <a:off x="3897667" y="3615840"/>
                <a:ext cx="3049972" cy="0"/>
              </a:xfrm>
              <a:prstGeom prst="line">
                <a:avLst/>
              </a:prstGeom>
              <a:grpFill/>
              <a:ln w="9525" cap="flat" cmpd="sng" algn="ctr">
                <a:solidFill>
                  <a:schemeClr val="bg1"/>
                </a:solidFill>
                <a:prstDash val="solid"/>
              </a:ln>
              <a:effectLst/>
            </p:spPr>
          </p:cxnSp>
        </p:grpSp>
        <p:sp>
          <p:nvSpPr>
            <p:cNvPr id="325"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55" name="Freeform 210">
            <a:extLst>
              <a:ext uri="{FF2B5EF4-FFF2-40B4-BE49-F238E27FC236}">
                <a16:creationId xmlns="" xmlns:a16="http://schemas.microsoft.com/office/drawing/2014/main" id="{EF528008-7137-475E-953C-9A06C3B9F187}"/>
              </a:ext>
            </a:extLst>
          </p:cNvPr>
          <p:cNvSpPr/>
          <p:nvPr/>
        </p:nvSpPr>
        <p:spPr>
          <a:xfrm>
            <a:off x="7265757" y="1675034"/>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spTree>
    <p:extLst>
      <p:ext uri="{BB962C8B-B14F-4D97-AF65-F5344CB8AC3E}">
        <p14:creationId xmlns:p14="http://schemas.microsoft.com/office/powerpoint/2010/main" val="548482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123422"/>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28" name="Rounded Rectangle 127"/>
          <p:cNvSpPr/>
          <p:nvPr/>
        </p:nvSpPr>
        <p:spPr bwMode="auto">
          <a:xfrm>
            <a:off x="2065425" y="139754"/>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501689"/>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155552"/>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782384"/>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400393"/>
            <a:ext cx="1338356" cy="666611"/>
          </a:xfrm>
          <a:prstGeom prst="rect">
            <a:avLst/>
          </a:prstGeom>
        </p:spPr>
      </p:pic>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132998"/>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0" name="TextBox 309"/>
          <p:cNvSpPr txBox="1"/>
          <p:nvPr/>
        </p:nvSpPr>
        <p:spPr>
          <a:xfrm>
            <a:off x="2618024" y="517740"/>
            <a:ext cx="7352618" cy="276999"/>
          </a:xfrm>
          <a:prstGeom prst="rect">
            <a:avLst/>
          </a:prstGeom>
          <a:solidFill>
            <a:schemeClr val="tx2">
              <a:lumMod val="40000"/>
              <a:lumOff val="60000"/>
            </a:schemeClr>
          </a:solidFill>
        </p:spPr>
        <p:txBody>
          <a:bodyPr wrap="square" rtlCol="0">
            <a:spAutoFit/>
          </a:bodyPr>
          <a:lstStyle/>
          <a:p>
            <a:pPr algn="ctr"/>
            <a:r>
              <a:rPr lang="en-US" sz="1200" cap="all" dirty="0" smtClean="0">
                <a:solidFill>
                  <a:srgbClr val="FFFFFF"/>
                </a:solidFill>
                <a:latin typeface="Verdana"/>
                <a:cs typeface="Arial" pitchFamily="34" charset="0"/>
              </a:rPr>
              <a:t>Governance, Metadata, security</a:t>
            </a:r>
            <a:endParaRPr lang="en-US" sz="1200" cap="all" dirty="0">
              <a:solidFill>
                <a:srgbClr val="FFFFFF"/>
              </a:solidFill>
              <a:latin typeface="Verdana"/>
              <a:cs typeface="Arial" pitchFamily="34" charset="0"/>
            </a:endParaRPr>
          </a:p>
        </p:txBody>
      </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62"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2462784" y="884230"/>
            <a:ext cx="7277939" cy="579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Architecture Guidelines – </a:t>
            </a:r>
          </a:p>
          <a:p>
            <a:pPr marL="0" indent="0">
              <a:buNone/>
              <a:defRPr/>
            </a:pPr>
            <a:r>
              <a:rPr lang="en-GB" sz="1400" b="1" dirty="0" smtClean="0">
                <a:solidFill>
                  <a:srgbClr val="3C3C3B"/>
                </a:solidFill>
                <a:latin typeface="Verdana"/>
              </a:rPr>
              <a:t>Governance – </a:t>
            </a:r>
          </a:p>
          <a:p>
            <a:pPr>
              <a:defRPr/>
            </a:pPr>
            <a:r>
              <a:rPr lang="en-GB" sz="1400" dirty="0" smtClean="0">
                <a:solidFill>
                  <a:srgbClr val="3C3C3B"/>
                </a:solidFill>
                <a:latin typeface="Verdana"/>
              </a:rPr>
              <a:t>Should be business driven to be successful</a:t>
            </a:r>
          </a:p>
          <a:p>
            <a:pPr>
              <a:defRPr/>
            </a:pPr>
            <a:r>
              <a:rPr lang="en-GB" sz="1400" dirty="0" smtClean="0">
                <a:solidFill>
                  <a:srgbClr val="3C3C3B"/>
                </a:solidFill>
                <a:latin typeface="Verdana"/>
              </a:rPr>
              <a:t>Data Governance</a:t>
            </a:r>
          </a:p>
          <a:p>
            <a:pPr lvl="1">
              <a:defRPr/>
            </a:pPr>
            <a:r>
              <a:rPr lang="en-US" sz="1200" b="1" dirty="0"/>
              <a:t>Gartner</a:t>
            </a:r>
            <a:r>
              <a:rPr lang="en-US" sz="1200" dirty="0"/>
              <a:t> defines information </a:t>
            </a:r>
            <a:r>
              <a:rPr lang="en-US" sz="1200" b="1" dirty="0"/>
              <a:t>governance</a:t>
            </a:r>
            <a:r>
              <a:rPr lang="en-US" sz="1200" dirty="0"/>
              <a:t> as the specification of decision rights and an accountability framework to ensure appropriate behavior in the valuation, creation, storage, use, archiving and deletion of information</a:t>
            </a:r>
            <a:endParaRPr lang="en-GB" sz="1200" dirty="0" smtClean="0">
              <a:solidFill>
                <a:srgbClr val="3C3C3B"/>
              </a:solidFill>
              <a:latin typeface="Verdana"/>
            </a:endParaRPr>
          </a:p>
          <a:p>
            <a:pPr>
              <a:defRPr/>
            </a:pPr>
            <a:r>
              <a:rPr lang="en-GB" sz="1400" dirty="0" smtClean="0">
                <a:solidFill>
                  <a:srgbClr val="3C3C3B"/>
                </a:solidFill>
                <a:latin typeface="Verdana"/>
              </a:rPr>
              <a:t>Project Governance</a:t>
            </a:r>
            <a:endParaRPr lang="en-GB" sz="1400" dirty="0">
              <a:solidFill>
                <a:srgbClr val="3C3C3B"/>
              </a:solidFill>
              <a:latin typeface="Verdana"/>
            </a:endParaRPr>
          </a:p>
          <a:p>
            <a:pPr lvl="1">
              <a:defRPr/>
            </a:pPr>
            <a:r>
              <a:rPr lang="en-US" sz="1200" b="1" dirty="0"/>
              <a:t>Governance</a:t>
            </a:r>
            <a:r>
              <a:rPr lang="en-US" sz="1200" dirty="0"/>
              <a:t> refers to the set of policies, regulations, functions, processes, procedures and responsibilities that </a:t>
            </a:r>
            <a:r>
              <a:rPr lang="en-US" sz="1200" b="1" dirty="0"/>
              <a:t>define</a:t>
            </a:r>
            <a:r>
              <a:rPr lang="en-US" sz="1200" dirty="0"/>
              <a:t> the establishment, management and control of </a:t>
            </a:r>
            <a:r>
              <a:rPr lang="en-US" sz="1200" b="1" dirty="0"/>
              <a:t>projects</a:t>
            </a:r>
            <a:r>
              <a:rPr lang="en-US" sz="1200" dirty="0"/>
              <a:t>, </a:t>
            </a:r>
            <a:r>
              <a:rPr lang="en-US" sz="1200" dirty="0" smtClean="0"/>
              <a:t>programs </a:t>
            </a:r>
            <a:r>
              <a:rPr lang="en-US" sz="1200" dirty="0"/>
              <a:t>and </a:t>
            </a:r>
            <a:r>
              <a:rPr lang="en-US" sz="1200" dirty="0" smtClean="0"/>
              <a:t>portfolios.</a:t>
            </a:r>
            <a:endParaRPr lang="en-GB" sz="1200" b="1" dirty="0" smtClean="0">
              <a:solidFill>
                <a:srgbClr val="3C3C3B"/>
              </a:solidFill>
              <a:latin typeface="Verdana"/>
            </a:endParaRPr>
          </a:p>
          <a:p>
            <a:pPr marL="0" indent="0">
              <a:buNone/>
              <a:defRPr/>
            </a:pPr>
            <a:r>
              <a:rPr lang="en-GB" sz="1400" b="1" dirty="0" err="1" smtClean="0">
                <a:solidFill>
                  <a:srgbClr val="3C3C3B"/>
                </a:solidFill>
                <a:latin typeface="Verdana"/>
              </a:rPr>
              <a:t>MetaData</a:t>
            </a:r>
            <a:endParaRPr lang="en-GB" sz="1400" b="1" dirty="0" smtClean="0">
              <a:solidFill>
                <a:srgbClr val="3C3C3B"/>
              </a:solidFill>
              <a:latin typeface="Verdana"/>
            </a:endParaRPr>
          </a:p>
          <a:p>
            <a:pPr>
              <a:defRPr/>
            </a:pPr>
            <a:r>
              <a:rPr lang="en-GB" sz="1400" dirty="0" smtClean="0">
                <a:solidFill>
                  <a:srgbClr val="3C3C3B"/>
                </a:solidFill>
                <a:latin typeface="Verdana"/>
              </a:rPr>
              <a:t>Enable users to locate the data they need so they can use it</a:t>
            </a:r>
          </a:p>
          <a:p>
            <a:pPr>
              <a:defRPr/>
            </a:pPr>
            <a:r>
              <a:rPr lang="en-GB" sz="1400" dirty="0" smtClean="0">
                <a:solidFill>
                  <a:srgbClr val="3C3C3B"/>
                </a:solidFill>
                <a:latin typeface="Verdana"/>
              </a:rPr>
              <a:t>Apply standard classifications at the table level</a:t>
            </a:r>
          </a:p>
          <a:p>
            <a:pPr>
              <a:defRPr/>
            </a:pPr>
            <a:r>
              <a:rPr lang="en-GB" sz="1400" dirty="0" smtClean="0">
                <a:solidFill>
                  <a:srgbClr val="3C3C3B"/>
                </a:solidFill>
                <a:latin typeface="Verdana"/>
              </a:rPr>
              <a:t>Allow crowd sourcing of definitions at the database, schema, table, and attribute level</a:t>
            </a:r>
          </a:p>
          <a:p>
            <a:pPr>
              <a:defRPr/>
            </a:pPr>
            <a:r>
              <a:rPr lang="en-GB" sz="1400" dirty="0" smtClean="0">
                <a:solidFill>
                  <a:srgbClr val="3C3C3B"/>
                </a:solidFill>
                <a:latin typeface="Verdana"/>
              </a:rPr>
              <a:t>Automatically populate from other repositories (e.g. Erwin)</a:t>
            </a:r>
          </a:p>
          <a:p>
            <a:pPr>
              <a:defRPr/>
            </a:pPr>
            <a:r>
              <a:rPr lang="en-GB" sz="1400" dirty="0" smtClean="0">
                <a:solidFill>
                  <a:srgbClr val="3C3C3B"/>
                </a:solidFill>
                <a:latin typeface="Verdana"/>
              </a:rPr>
              <a:t>Leverage data fabric functionality so that an end user does not have to know where the data physically is in order to use it</a:t>
            </a:r>
          </a:p>
          <a:p>
            <a:pPr>
              <a:defRPr/>
            </a:pPr>
            <a:r>
              <a:rPr lang="en-GB" sz="1400" dirty="0" smtClean="0">
                <a:solidFill>
                  <a:srgbClr val="3C3C3B"/>
                </a:solidFill>
                <a:latin typeface="Verdana"/>
              </a:rPr>
              <a:t>Search, Compose, Curate, and Collaborate</a:t>
            </a:r>
            <a:endParaRPr lang="en-GB" sz="1100" dirty="0">
              <a:solidFill>
                <a:srgbClr val="3C3C3B"/>
              </a:solidFill>
              <a:latin typeface="Verdana"/>
            </a:endParaRPr>
          </a:p>
          <a:p>
            <a:pPr>
              <a:defRPr/>
            </a:pPr>
            <a:r>
              <a:rPr lang="en-GB" sz="1400" dirty="0" smtClean="0">
                <a:solidFill>
                  <a:srgbClr val="3C3C3B"/>
                </a:solidFill>
                <a:latin typeface="Verdana"/>
              </a:rPr>
              <a:t>See Mick’s Deck</a:t>
            </a:r>
          </a:p>
          <a:p>
            <a:pPr>
              <a:defRPr/>
            </a:pPr>
            <a:r>
              <a:rPr lang="en-GB" sz="1400" dirty="0" smtClean="0">
                <a:solidFill>
                  <a:srgbClr val="3C3C3B"/>
                </a:solidFill>
                <a:latin typeface="Verdana"/>
              </a:rPr>
              <a:t>See Pat’s Deck</a:t>
            </a:r>
            <a:endParaRPr lang="en-GB" sz="1400" dirty="0">
              <a:solidFill>
                <a:srgbClr val="3C3C3B"/>
              </a:solidFill>
              <a:latin typeface="Verdana"/>
            </a:endParaRPr>
          </a:p>
          <a:p>
            <a:pPr marL="0" indent="0">
              <a:buNone/>
              <a:defRPr/>
            </a:pPr>
            <a:r>
              <a:rPr lang="en-GB" sz="1400" b="1" dirty="0" smtClean="0">
                <a:solidFill>
                  <a:srgbClr val="3C3C3B"/>
                </a:solidFill>
                <a:latin typeface="Verdana"/>
              </a:rPr>
              <a:t>Security</a:t>
            </a:r>
          </a:p>
          <a:p>
            <a:pPr>
              <a:defRPr/>
            </a:pPr>
            <a:r>
              <a:rPr lang="en-GB" sz="1400" dirty="0" smtClean="0">
                <a:solidFill>
                  <a:srgbClr val="3C3C3B"/>
                </a:solidFill>
                <a:latin typeface="Verdana"/>
              </a:rPr>
              <a:t>See Mick’s Deck</a:t>
            </a:r>
            <a:endParaRPr lang="en-GB" sz="1400" dirty="0">
              <a:solidFill>
                <a:srgbClr val="3C3C3B"/>
              </a:solidFill>
              <a:latin typeface="Verdana"/>
            </a:endParaRPr>
          </a:p>
        </p:txBody>
      </p:sp>
    </p:spTree>
    <p:extLst>
      <p:ext uri="{BB962C8B-B14F-4D97-AF65-F5344CB8AC3E}">
        <p14:creationId xmlns:p14="http://schemas.microsoft.com/office/powerpoint/2010/main" val="1688840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0" name="TextBox 309"/>
          <p:cNvSpPr txBox="1"/>
          <p:nvPr/>
        </p:nvSpPr>
        <p:spPr>
          <a:xfrm>
            <a:off x="2618024" y="630066"/>
            <a:ext cx="7352618" cy="276999"/>
          </a:xfrm>
          <a:prstGeom prst="rect">
            <a:avLst/>
          </a:prstGeom>
          <a:solidFill>
            <a:schemeClr val="tx2">
              <a:lumMod val="40000"/>
              <a:lumOff val="60000"/>
            </a:schemeClr>
          </a:solidFill>
        </p:spPr>
        <p:txBody>
          <a:bodyPr wrap="square" rtlCol="0">
            <a:spAutoFit/>
          </a:bodyPr>
          <a:lstStyle/>
          <a:p>
            <a:pPr algn="ctr"/>
            <a:r>
              <a:rPr lang="en-US" sz="1200" cap="all" dirty="0" smtClean="0">
                <a:solidFill>
                  <a:srgbClr val="FFFFFF"/>
                </a:solidFill>
                <a:latin typeface="Verdana"/>
                <a:cs typeface="Arial" pitchFamily="34" charset="0"/>
              </a:rPr>
              <a:t>Governance, Metadata, security</a:t>
            </a:r>
            <a:endParaRPr lang="en-US" sz="1200" cap="all" dirty="0">
              <a:solidFill>
                <a:srgbClr val="FFFFFF"/>
              </a:solidFill>
              <a:latin typeface="Verdana"/>
              <a:cs typeface="Arial" pitchFamily="34" charset="0"/>
            </a:endParaRPr>
          </a:p>
        </p:txBody>
      </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62"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2457029" y="1067412"/>
            <a:ext cx="7277939" cy="535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800" b="1" dirty="0" smtClean="0">
                <a:solidFill>
                  <a:srgbClr val="3C3C3B"/>
                </a:solidFill>
                <a:latin typeface="Verdana"/>
              </a:rPr>
              <a:t>Tools &amp; Technology </a:t>
            </a:r>
          </a:p>
          <a:p>
            <a:pPr marL="0" indent="0">
              <a:buNone/>
              <a:defRPr/>
            </a:pPr>
            <a:r>
              <a:rPr lang="en-GB" sz="1400" b="1" dirty="0" smtClean="0">
                <a:solidFill>
                  <a:srgbClr val="3C3C3B"/>
                </a:solidFill>
                <a:latin typeface="Verdana"/>
              </a:rPr>
              <a:t> </a:t>
            </a:r>
          </a:p>
          <a:p>
            <a:pPr marL="0" indent="0">
              <a:buNone/>
              <a:defRPr/>
            </a:pPr>
            <a:r>
              <a:rPr lang="en-GB" sz="1400" b="1" dirty="0" smtClean="0">
                <a:solidFill>
                  <a:srgbClr val="3C3C3B"/>
                </a:solidFill>
                <a:latin typeface="Verdana"/>
              </a:rPr>
              <a:t>Governance – </a:t>
            </a:r>
          </a:p>
          <a:p>
            <a:pPr>
              <a:defRPr/>
            </a:pPr>
            <a:r>
              <a:rPr lang="en-GB" sz="1400" dirty="0" smtClean="0">
                <a:solidFill>
                  <a:srgbClr val="3C3C3B"/>
                </a:solidFill>
                <a:latin typeface="Verdana"/>
              </a:rPr>
              <a:t>TBD</a:t>
            </a:r>
            <a:endParaRPr lang="en-GB" sz="1400" dirty="0">
              <a:solidFill>
                <a:srgbClr val="3C3C3B"/>
              </a:solidFill>
              <a:latin typeface="Verdana"/>
            </a:endParaRPr>
          </a:p>
          <a:p>
            <a:pPr marL="277813" lvl="1" indent="0">
              <a:buNone/>
              <a:defRPr/>
            </a:pPr>
            <a:endParaRPr lang="en-GB" sz="1200" b="1" dirty="0" smtClean="0">
              <a:solidFill>
                <a:srgbClr val="3C3C3B"/>
              </a:solidFill>
              <a:latin typeface="Verdana"/>
            </a:endParaRPr>
          </a:p>
          <a:p>
            <a:pPr marL="0" indent="0">
              <a:buNone/>
              <a:defRPr/>
            </a:pPr>
            <a:r>
              <a:rPr lang="en-GB" sz="1400" b="1" dirty="0" err="1" smtClean="0">
                <a:solidFill>
                  <a:srgbClr val="3C3C3B"/>
                </a:solidFill>
                <a:latin typeface="Verdana"/>
              </a:rPr>
              <a:t>MetaData</a:t>
            </a:r>
            <a:endParaRPr lang="en-GB" sz="1400" b="1" dirty="0" smtClean="0">
              <a:solidFill>
                <a:srgbClr val="3C3C3B"/>
              </a:solidFill>
              <a:latin typeface="Verdana"/>
            </a:endParaRPr>
          </a:p>
          <a:p>
            <a:pPr>
              <a:defRPr/>
            </a:pPr>
            <a:r>
              <a:rPr lang="en-GB" sz="1400" dirty="0" smtClean="0">
                <a:solidFill>
                  <a:srgbClr val="3C3C3B"/>
                </a:solidFill>
                <a:latin typeface="Verdana"/>
              </a:rPr>
              <a:t>Current Tools</a:t>
            </a:r>
          </a:p>
          <a:p>
            <a:pPr lvl="1">
              <a:defRPr/>
            </a:pPr>
            <a:r>
              <a:rPr lang="en-GB" sz="1200" dirty="0" err="1" smtClean="0">
                <a:solidFill>
                  <a:srgbClr val="3C3C3B"/>
                </a:solidFill>
                <a:latin typeface="Verdana"/>
              </a:rPr>
              <a:t>Cloudera</a:t>
            </a:r>
            <a:r>
              <a:rPr lang="en-GB" sz="1200" dirty="0" smtClean="0">
                <a:solidFill>
                  <a:srgbClr val="3C3C3B"/>
                </a:solidFill>
                <a:latin typeface="Verdana"/>
              </a:rPr>
              <a:t> Navigator </a:t>
            </a:r>
          </a:p>
          <a:p>
            <a:pPr lvl="1">
              <a:defRPr/>
            </a:pPr>
            <a:r>
              <a:rPr lang="en-GB" sz="1200" dirty="0" smtClean="0">
                <a:solidFill>
                  <a:srgbClr val="3C3C3B"/>
                </a:solidFill>
                <a:latin typeface="Verdana"/>
              </a:rPr>
              <a:t>CDMT</a:t>
            </a:r>
          </a:p>
          <a:p>
            <a:pPr>
              <a:defRPr/>
            </a:pPr>
            <a:r>
              <a:rPr lang="en-GB" sz="1400" dirty="0" smtClean="0">
                <a:solidFill>
                  <a:srgbClr val="3C3C3B"/>
                </a:solidFill>
                <a:latin typeface="Verdana"/>
              </a:rPr>
              <a:t>Tools to Evaluate</a:t>
            </a:r>
          </a:p>
          <a:p>
            <a:pPr lvl="1">
              <a:defRPr/>
            </a:pPr>
            <a:r>
              <a:rPr lang="en-GB" sz="1200" dirty="0" err="1" smtClean="0">
                <a:solidFill>
                  <a:srgbClr val="3C3C3B"/>
                </a:solidFill>
                <a:latin typeface="Verdana"/>
              </a:rPr>
              <a:t>Alation</a:t>
            </a:r>
            <a:r>
              <a:rPr lang="en-GB" sz="1200" dirty="0" smtClean="0">
                <a:solidFill>
                  <a:srgbClr val="3C3C3B"/>
                </a:solidFill>
                <a:latin typeface="Verdana"/>
              </a:rPr>
              <a:t> – Data </a:t>
            </a:r>
            <a:r>
              <a:rPr lang="en-GB" sz="1200" dirty="0" err="1" smtClean="0">
                <a:solidFill>
                  <a:srgbClr val="3C3C3B"/>
                </a:solidFill>
                <a:latin typeface="Verdana"/>
              </a:rPr>
              <a:t>Catalog</a:t>
            </a:r>
            <a:r>
              <a:rPr lang="en-GB" sz="1200" dirty="0" smtClean="0">
                <a:solidFill>
                  <a:srgbClr val="3C3C3B"/>
                </a:solidFill>
                <a:latin typeface="Verdana"/>
              </a:rPr>
              <a:t> and Definition of Curated Data Sets</a:t>
            </a:r>
          </a:p>
          <a:p>
            <a:pPr lvl="1">
              <a:defRPr/>
            </a:pPr>
            <a:r>
              <a:rPr lang="en-GB" sz="1200" dirty="0" smtClean="0">
                <a:solidFill>
                  <a:srgbClr val="3C3C3B"/>
                </a:solidFill>
                <a:latin typeface="Verdana"/>
              </a:rPr>
              <a:t>Waterline – Classification and Tagging</a:t>
            </a:r>
            <a:endParaRPr lang="en-GB" sz="1200" dirty="0">
              <a:solidFill>
                <a:srgbClr val="3C3C3B"/>
              </a:solidFill>
              <a:latin typeface="Verdana"/>
            </a:endParaRPr>
          </a:p>
          <a:p>
            <a:pPr marL="0" indent="0">
              <a:buNone/>
              <a:defRPr/>
            </a:pPr>
            <a:endParaRPr lang="en-GB" sz="1400" b="1" dirty="0">
              <a:solidFill>
                <a:srgbClr val="3C3C3B"/>
              </a:solidFill>
              <a:latin typeface="Verdana"/>
            </a:endParaRPr>
          </a:p>
          <a:p>
            <a:pPr marL="0" indent="0">
              <a:buNone/>
              <a:defRPr/>
            </a:pPr>
            <a:r>
              <a:rPr lang="en-GB" sz="1400" b="1" dirty="0" smtClean="0">
                <a:solidFill>
                  <a:srgbClr val="3C3C3B"/>
                </a:solidFill>
                <a:latin typeface="Verdana"/>
              </a:rPr>
              <a:t>Security</a:t>
            </a:r>
          </a:p>
          <a:p>
            <a:pPr>
              <a:defRPr/>
            </a:pPr>
            <a:r>
              <a:rPr lang="en-GB" sz="1400" dirty="0">
                <a:solidFill>
                  <a:srgbClr val="3C3C3B"/>
                </a:solidFill>
                <a:latin typeface="Verdana"/>
              </a:rPr>
              <a:t>Current Tools</a:t>
            </a:r>
          </a:p>
          <a:p>
            <a:pPr lvl="1">
              <a:defRPr/>
            </a:pPr>
            <a:r>
              <a:rPr lang="en-GB" sz="1200" dirty="0" err="1">
                <a:solidFill>
                  <a:srgbClr val="3C3C3B"/>
                </a:solidFill>
                <a:latin typeface="Verdana"/>
              </a:rPr>
              <a:t>Cloudera</a:t>
            </a:r>
            <a:r>
              <a:rPr lang="en-GB" sz="1200" dirty="0">
                <a:solidFill>
                  <a:srgbClr val="3C3C3B"/>
                </a:solidFill>
                <a:latin typeface="Verdana"/>
              </a:rPr>
              <a:t> </a:t>
            </a:r>
            <a:r>
              <a:rPr lang="en-GB" sz="1200" dirty="0" smtClean="0">
                <a:solidFill>
                  <a:srgbClr val="3C3C3B"/>
                </a:solidFill>
                <a:latin typeface="Verdana"/>
              </a:rPr>
              <a:t>Navigator Audit</a:t>
            </a:r>
          </a:p>
          <a:p>
            <a:pPr lvl="1">
              <a:defRPr/>
            </a:pPr>
            <a:r>
              <a:rPr lang="en-GB" sz="1200" dirty="0" smtClean="0">
                <a:solidFill>
                  <a:srgbClr val="3C3C3B"/>
                </a:solidFill>
                <a:latin typeface="Verdana"/>
              </a:rPr>
              <a:t>AD + </a:t>
            </a:r>
            <a:r>
              <a:rPr lang="en-GB" sz="1200" dirty="0" err="1" smtClean="0">
                <a:solidFill>
                  <a:srgbClr val="3C3C3B"/>
                </a:solidFill>
                <a:latin typeface="Verdana"/>
              </a:rPr>
              <a:t>Cloudera</a:t>
            </a:r>
            <a:r>
              <a:rPr lang="en-GB" sz="1200" dirty="0" smtClean="0">
                <a:solidFill>
                  <a:srgbClr val="3C3C3B"/>
                </a:solidFill>
                <a:latin typeface="Verdana"/>
              </a:rPr>
              <a:t> Sentry + </a:t>
            </a:r>
            <a:r>
              <a:rPr lang="en-GB" sz="1200" dirty="0" err="1" smtClean="0">
                <a:solidFill>
                  <a:srgbClr val="3C3C3B"/>
                </a:solidFill>
                <a:latin typeface="Verdana"/>
              </a:rPr>
              <a:t>Centrify</a:t>
            </a:r>
            <a:endParaRPr lang="en-GB" sz="1200" dirty="0" smtClean="0">
              <a:solidFill>
                <a:srgbClr val="3C3C3B"/>
              </a:solidFill>
              <a:latin typeface="Verdana"/>
            </a:endParaRPr>
          </a:p>
          <a:p>
            <a:pPr lvl="1">
              <a:defRPr/>
            </a:pPr>
            <a:r>
              <a:rPr lang="en-GB" sz="1200" dirty="0" smtClean="0">
                <a:solidFill>
                  <a:srgbClr val="3C3C3B"/>
                </a:solidFill>
                <a:latin typeface="Verdana"/>
              </a:rPr>
              <a:t>Data Encryption at Rest – </a:t>
            </a:r>
            <a:r>
              <a:rPr lang="en-GB" sz="1200" dirty="0" err="1" smtClean="0">
                <a:solidFill>
                  <a:srgbClr val="3C3C3B"/>
                </a:solidFill>
                <a:latin typeface="Verdana"/>
              </a:rPr>
              <a:t>Cloudera</a:t>
            </a:r>
            <a:r>
              <a:rPr lang="en-GB" sz="1200" dirty="0" smtClean="0">
                <a:solidFill>
                  <a:srgbClr val="3C3C3B"/>
                </a:solidFill>
                <a:latin typeface="Verdana"/>
              </a:rPr>
              <a:t> </a:t>
            </a:r>
          </a:p>
          <a:p>
            <a:pPr marL="277813" lvl="1" indent="0">
              <a:buNone/>
              <a:defRPr/>
            </a:pPr>
            <a:endParaRPr lang="en-GB" sz="1200" dirty="0" smtClean="0">
              <a:solidFill>
                <a:srgbClr val="3C3C3B"/>
              </a:solidFill>
              <a:latin typeface="Verdana"/>
            </a:endParaRPr>
          </a:p>
          <a:p>
            <a:pPr>
              <a:defRPr/>
            </a:pPr>
            <a:r>
              <a:rPr lang="en-GB" sz="1400" dirty="0" smtClean="0">
                <a:solidFill>
                  <a:srgbClr val="3C3C3B"/>
                </a:solidFill>
                <a:latin typeface="Verdana"/>
              </a:rPr>
              <a:t>Tools </a:t>
            </a:r>
            <a:r>
              <a:rPr lang="en-GB" sz="1400" dirty="0">
                <a:solidFill>
                  <a:srgbClr val="3C3C3B"/>
                </a:solidFill>
                <a:latin typeface="Verdana"/>
              </a:rPr>
              <a:t>to Evaluate</a:t>
            </a:r>
          </a:p>
          <a:p>
            <a:pPr lvl="1">
              <a:defRPr/>
            </a:pPr>
            <a:r>
              <a:rPr lang="en-GB" sz="1200" dirty="0" err="1" smtClean="0">
                <a:solidFill>
                  <a:srgbClr val="3C3C3B"/>
                </a:solidFill>
                <a:latin typeface="Verdana"/>
              </a:rPr>
              <a:t>Protegrity</a:t>
            </a:r>
            <a:r>
              <a:rPr lang="en-GB" sz="1200" dirty="0" smtClean="0">
                <a:solidFill>
                  <a:srgbClr val="3C3C3B"/>
                </a:solidFill>
                <a:latin typeface="Verdana"/>
              </a:rPr>
              <a:t> – Dynamic and Static Data Masking &amp; Tokenization</a:t>
            </a:r>
          </a:p>
          <a:p>
            <a:pPr lvl="1">
              <a:defRPr/>
            </a:pPr>
            <a:r>
              <a:rPr lang="en-GB" sz="1200" dirty="0" err="1" smtClean="0">
                <a:solidFill>
                  <a:srgbClr val="3C3C3B"/>
                </a:solidFill>
                <a:latin typeface="Verdana"/>
              </a:rPr>
              <a:t>Imperva</a:t>
            </a:r>
            <a:r>
              <a:rPr lang="en-GB" sz="1200" dirty="0" smtClean="0">
                <a:solidFill>
                  <a:srgbClr val="3C3C3B"/>
                </a:solidFill>
                <a:latin typeface="Verdana"/>
              </a:rPr>
              <a:t> – (Sensitive) Data Access Management</a:t>
            </a:r>
          </a:p>
          <a:p>
            <a:pPr lvl="1">
              <a:defRPr/>
            </a:pPr>
            <a:endParaRPr lang="en-GB" sz="1200" dirty="0">
              <a:solidFill>
                <a:srgbClr val="3C3C3B"/>
              </a:solidFill>
              <a:latin typeface="Verdana"/>
            </a:endParaRPr>
          </a:p>
          <a:p>
            <a:pPr marL="0" indent="0">
              <a:buNone/>
              <a:defRPr/>
            </a:pPr>
            <a:endParaRPr lang="en-GB" sz="1400" b="1" dirty="0">
              <a:solidFill>
                <a:srgbClr val="3C3C3B"/>
              </a:solidFill>
              <a:latin typeface="Verdana"/>
            </a:endParaRPr>
          </a:p>
          <a:p>
            <a:pPr>
              <a:defRPr/>
            </a:pPr>
            <a:endParaRPr lang="en-GB" sz="1400" dirty="0">
              <a:solidFill>
                <a:srgbClr val="3C3C3B"/>
              </a:solidFill>
              <a:latin typeface="Verdana"/>
            </a:endParaRPr>
          </a:p>
          <a:p>
            <a:pPr marL="0" indent="0">
              <a:buNone/>
              <a:defRPr/>
            </a:pPr>
            <a:endParaRPr lang="en-GB" sz="1400" dirty="0" smtClean="0">
              <a:solidFill>
                <a:srgbClr val="3C3C3B"/>
              </a:solidFill>
              <a:latin typeface="Verdana"/>
            </a:endParaRPr>
          </a:p>
        </p:txBody>
      </p:sp>
    </p:spTree>
    <p:extLst>
      <p:ext uri="{BB962C8B-B14F-4D97-AF65-F5344CB8AC3E}">
        <p14:creationId xmlns:p14="http://schemas.microsoft.com/office/powerpoint/2010/main" val="2268827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41" name="TextBox 140"/>
          <p:cNvSpPr txBox="1"/>
          <p:nvPr/>
        </p:nvSpPr>
        <p:spPr>
          <a:xfrm>
            <a:off x="2615538" y="6254328"/>
            <a:ext cx="7352618" cy="276999"/>
          </a:xfrm>
          <a:prstGeom prst="rect">
            <a:avLst/>
          </a:prstGeom>
          <a:solidFill>
            <a:schemeClr val="tx2">
              <a:lumMod val="40000"/>
              <a:lumOff val="60000"/>
            </a:schemeClr>
          </a:solidFill>
        </p:spPr>
        <p:txBody>
          <a:bodyPr wrap="square" rtlCol="0">
            <a:spAutoFit/>
          </a:bodyPr>
          <a:lstStyle/>
          <a:p>
            <a:pPr algn="ctr"/>
            <a:r>
              <a:rPr lang="en-US" sz="1200" cap="all" dirty="0" smtClean="0">
                <a:solidFill>
                  <a:srgbClr val="FFFFFF"/>
                </a:solidFill>
                <a:latin typeface="Verdana"/>
                <a:cs typeface="Arial" pitchFamily="34" charset="0"/>
              </a:rPr>
              <a:t>Monitoring &amp; Scheduling </a:t>
            </a:r>
            <a:endParaRPr lang="en-US" sz="1200" cap="all" dirty="0">
              <a:solidFill>
                <a:srgbClr val="FFFFFF"/>
              </a:solidFill>
              <a:latin typeface="Verdana"/>
              <a:cs typeface="Arial" pitchFamily="34" charset="0"/>
            </a:endParaRPr>
          </a:p>
        </p:txBody>
      </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02"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2462784" y="1071216"/>
            <a:ext cx="7277939" cy="496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Architecture Guidelines – Monitoring &amp; Scheduling</a:t>
            </a:r>
          </a:p>
          <a:p>
            <a:pPr marL="0" indent="0">
              <a:buNone/>
              <a:defRPr/>
            </a:pPr>
            <a:endParaRPr lang="en-GB" sz="1400" b="1" dirty="0">
              <a:solidFill>
                <a:srgbClr val="3C3C3B"/>
              </a:solidFill>
              <a:latin typeface="Verdana"/>
            </a:endParaRPr>
          </a:p>
          <a:p>
            <a:pPr marL="0" indent="0">
              <a:buNone/>
              <a:defRPr/>
            </a:pPr>
            <a:r>
              <a:rPr lang="en-GB" sz="1400" b="1" dirty="0" smtClean="0">
                <a:solidFill>
                  <a:srgbClr val="3C3C3B"/>
                </a:solidFill>
                <a:latin typeface="Verdana"/>
              </a:rPr>
              <a:t>Monitoring</a:t>
            </a:r>
          </a:p>
          <a:p>
            <a:pPr>
              <a:defRPr/>
            </a:pPr>
            <a:r>
              <a:rPr lang="en-GB" sz="1400" dirty="0" smtClean="0">
                <a:solidFill>
                  <a:srgbClr val="3C3C3B"/>
                </a:solidFill>
                <a:latin typeface="Verdana"/>
              </a:rPr>
              <a:t>Monitor Disk Space, Memory, Network I/O, User Activity, and Server  Capacity</a:t>
            </a:r>
          </a:p>
          <a:p>
            <a:pPr lvl="1">
              <a:defRPr/>
            </a:pPr>
            <a:r>
              <a:rPr lang="en-GB" sz="1200" dirty="0" smtClean="0">
                <a:solidFill>
                  <a:srgbClr val="3C3C3B"/>
                </a:solidFill>
                <a:latin typeface="Verdana"/>
              </a:rPr>
              <a:t>Create automated notification to action upon defined thresholds</a:t>
            </a:r>
          </a:p>
          <a:p>
            <a:pPr lvl="1">
              <a:defRPr/>
            </a:pPr>
            <a:r>
              <a:rPr lang="en-GB" sz="1200" dirty="0" smtClean="0">
                <a:solidFill>
                  <a:srgbClr val="3C3C3B"/>
                </a:solidFill>
                <a:latin typeface="Verdana"/>
              </a:rPr>
              <a:t>Provide forecasting capability for longer term planning</a:t>
            </a:r>
          </a:p>
          <a:p>
            <a:pPr>
              <a:defRPr/>
            </a:pPr>
            <a:endParaRPr lang="en-GB" sz="1400" b="1" dirty="0" smtClean="0">
              <a:solidFill>
                <a:srgbClr val="3C3C3B"/>
              </a:solidFill>
              <a:latin typeface="Verdana"/>
            </a:endParaRPr>
          </a:p>
          <a:p>
            <a:pPr marL="0" indent="0">
              <a:buNone/>
              <a:defRPr/>
            </a:pPr>
            <a:r>
              <a:rPr lang="en-GB" sz="1400" b="1" dirty="0" smtClean="0">
                <a:solidFill>
                  <a:srgbClr val="3C3C3B"/>
                </a:solidFill>
                <a:latin typeface="Verdana"/>
              </a:rPr>
              <a:t>See Deck</a:t>
            </a:r>
            <a:endParaRPr lang="en-GB" sz="1400" b="1" dirty="0">
              <a:solidFill>
                <a:srgbClr val="3C3C3B"/>
              </a:solidFill>
              <a:latin typeface="Verdana"/>
            </a:endParaRPr>
          </a:p>
          <a:p>
            <a:pPr marL="0" indent="0">
              <a:buNone/>
              <a:defRPr/>
            </a:pPr>
            <a:endParaRPr lang="en-GB" sz="1400" b="1" dirty="0" smtClean="0">
              <a:solidFill>
                <a:srgbClr val="3C3C3B"/>
              </a:solidFill>
              <a:latin typeface="Verdana"/>
            </a:endParaRPr>
          </a:p>
          <a:p>
            <a:pPr marL="0" indent="0">
              <a:buNone/>
              <a:defRPr/>
            </a:pPr>
            <a:r>
              <a:rPr lang="en-GB" sz="1400" b="1" dirty="0" smtClean="0">
                <a:solidFill>
                  <a:srgbClr val="3C3C3B"/>
                </a:solidFill>
                <a:latin typeface="Verdana"/>
              </a:rPr>
              <a:t>Scheduling</a:t>
            </a:r>
          </a:p>
          <a:p>
            <a:pPr marL="0" indent="0">
              <a:buNone/>
              <a:defRPr/>
            </a:pPr>
            <a:r>
              <a:rPr lang="en-GB" sz="1400" b="1" dirty="0" smtClean="0">
                <a:solidFill>
                  <a:srgbClr val="3C3C3B"/>
                </a:solidFill>
                <a:latin typeface="Verdana"/>
              </a:rPr>
              <a:t>See Deck</a:t>
            </a:r>
            <a:endParaRPr lang="en-GB" sz="1400" b="1" dirty="0">
              <a:solidFill>
                <a:srgbClr val="3C3C3B"/>
              </a:solidFill>
              <a:latin typeface="Verdana"/>
            </a:endParaRPr>
          </a:p>
          <a:p>
            <a:pPr marL="0" indent="0">
              <a:buNone/>
              <a:defRPr/>
            </a:pPr>
            <a:endParaRPr lang="en-GB" sz="1400" b="1" dirty="0" smtClean="0">
              <a:solidFill>
                <a:srgbClr val="3C3C3B"/>
              </a:solidFill>
              <a:latin typeface="Verdana"/>
            </a:endParaRPr>
          </a:p>
        </p:txBody>
      </p:sp>
    </p:spTree>
    <p:extLst>
      <p:ext uri="{BB962C8B-B14F-4D97-AF65-F5344CB8AC3E}">
        <p14:creationId xmlns:p14="http://schemas.microsoft.com/office/powerpoint/2010/main" val="2125007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41" name="TextBox 140"/>
          <p:cNvSpPr txBox="1"/>
          <p:nvPr/>
        </p:nvSpPr>
        <p:spPr>
          <a:xfrm>
            <a:off x="2615538" y="6254328"/>
            <a:ext cx="7352618" cy="276999"/>
          </a:xfrm>
          <a:prstGeom prst="rect">
            <a:avLst/>
          </a:prstGeom>
          <a:solidFill>
            <a:schemeClr val="tx2">
              <a:lumMod val="40000"/>
              <a:lumOff val="60000"/>
            </a:schemeClr>
          </a:solidFill>
        </p:spPr>
        <p:txBody>
          <a:bodyPr wrap="square" rtlCol="0">
            <a:spAutoFit/>
          </a:bodyPr>
          <a:lstStyle/>
          <a:p>
            <a:pPr algn="ctr"/>
            <a:r>
              <a:rPr lang="en-US" sz="1200" cap="all" dirty="0" smtClean="0">
                <a:solidFill>
                  <a:srgbClr val="FFFFFF"/>
                </a:solidFill>
                <a:latin typeface="Verdana"/>
                <a:cs typeface="Arial" pitchFamily="34" charset="0"/>
              </a:rPr>
              <a:t>Monitoring &amp; Scheduling </a:t>
            </a:r>
            <a:endParaRPr lang="en-US" sz="1200" cap="all" dirty="0">
              <a:solidFill>
                <a:srgbClr val="FFFFFF"/>
              </a:solidFill>
              <a:latin typeface="Verdana"/>
              <a:cs typeface="Arial" pitchFamily="34" charset="0"/>
            </a:endParaRPr>
          </a:p>
        </p:txBody>
      </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02"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2462784" y="1071216"/>
            <a:ext cx="7277939" cy="496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Tools &amp; Technologies – Monitoring &amp; Scheduling</a:t>
            </a:r>
          </a:p>
          <a:p>
            <a:pPr marL="0" indent="0">
              <a:buNone/>
              <a:defRPr/>
            </a:pPr>
            <a:endParaRPr lang="en-GB" sz="1400" b="1" dirty="0" smtClean="0">
              <a:solidFill>
                <a:srgbClr val="3C3C3B"/>
              </a:solidFill>
              <a:latin typeface="Verdana"/>
            </a:endParaRPr>
          </a:p>
          <a:p>
            <a:pPr marL="0" indent="0">
              <a:buNone/>
              <a:defRPr/>
            </a:pPr>
            <a:r>
              <a:rPr lang="en-GB" sz="1400" b="1" dirty="0" smtClean="0">
                <a:solidFill>
                  <a:srgbClr val="3C3C3B"/>
                </a:solidFill>
                <a:latin typeface="Verdana"/>
              </a:rPr>
              <a:t>Monitoring</a:t>
            </a:r>
          </a:p>
          <a:p>
            <a:pPr marL="285750" indent="-285750">
              <a:defRPr/>
            </a:pPr>
            <a:r>
              <a:rPr lang="en-GB" sz="1400" dirty="0" smtClean="0">
                <a:solidFill>
                  <a:srgbClr val="3C3C3B"/>
                </a:solidFill>
                <a:latin typeface="Verdana"/>
              </a:rPr>
              <a:t>Current </a:t>
            </a:r>
            <a:r>
              <a:rPr lang="en-GB" sz="1400" dirty="0">
                <a:solidFill>
                  <a:srgbClr val="3C3C3B"/>
                </a:solidFill>
                <a:latin typeface="Verdana"/>
              </a:rPr>
              <a:t>Tools</a:t>
            </a:r>
          </a:p>
          <a:p>
            <a:pPr marL="628650" lvl="1" indent="-171450">
              <a:buFont typeface="Arial" panose="020B0604020202020204" pitchFamily="34" charset="0"/>
              <a:buChar char="•"/>
              <a:defRPr/>
            </a:pPr>
            <a:r>
              <a:rPr lang="en-GB" sz="1200" dirty="0" err="1" smtClean="0">
                <a:solidFill>
                  <a:srgbClr val="3C3C3B"/>
                </a:solidFill>
                <a:latin typeface="Verdana"/>
              </a:rPr>
              <a:t>Cloudera</a:t>
            </a:r>
            <a:r>
              <a:rPr lang="en-GB" sz="1200" dirty="0" smtClean="0">
                <a:solidFill>
                  <a:srgbClr val="3C3C3B"/>
                </a:solidFill>
                <a:latin typeface="Verdana"/>
              </a:rPr>
              <a:t> Manager</a:t>
            </a:r>
          </a:p>
          <a:p>
            <a:pPr marL="628650" lvl="1" indent="-171450">
              <a:buFont typeface="Arial" panose="020B0604020202020204" pitchFamily="34" charset="0"/>
              <a:buChar char="•"/>
              <a:defRPr/>
            </a:pPr>
            <a:r>
              <a:rPr lang="en-GB" sz="1200" dirty="0" err="1" smtClean="0">
                <a:solidFill>
                  <a:srgbClr val="3C3C3B"/>
                </a:solidFill>
                <a:latin typeface="Verdana"/>
              </a:rPr>
              <a:t>Qlikview</a:t>
            </a:r>
            <a:r>
              <a:rPr lang="en-GB" sz="1200" dirty="0" smtClean="0">
                <a:solidFill>
                  <a:srgbClr val="3C3C3B"/>
                </a:solidFill>
                <a:latin typeface="Verdana"/>
              </a:rPr>
              <a:t>  Visualizations using data via </a:t>
            </a:r>
            <a:r>
              <a:rPr lang="en-GB" sz="1200" dirty="0" err="1" smtClean="0">
                <a:solidFill>
                  <a:srgbClr val="3C3C3B"/>
                </a:solidFill>
                <a:latin typeface="Verdana"/>
              </a:rPr>
              <a:t>Cloudera</a:t>
            </a:r>
            <a:r>
              <a:rPr lang="en-GB" sz="1200" dirty="0" smtClean="0">
                <a:solidFill>
                  <a:srgbClr val="3C3C3B"/>
                </a:solidFill>
                <a:latin typeface="Verdana"/>
              </a:rPr>
              <a:t> Manager API</a:t>
            </a:r>
            <a:endParaRPr lang="en-GB" sz="1200" dirty="0">
              <a:solidFill>
                <a:srgbClr val="3C3C3B"/>
              </a:solidFill>
              <a:latin typeface="Verdana"/>
            </a:endParaRPr>
          </a:p>
          <a:p>
            <a:pPr marL="277813" lvl="1" indent="0">
              <a:buNone/>
              <a:defRPr/>
            </a:pPr>
            <a:endParaRPr lang="en-GB" sz="1200" dirty="0">
              <a:solidFill>
                <a:srgbClr val="3C3C3B"/>
              </a:solidFill>
              <a:latin typeface="Verdana"/>
            </a:endParaRPr>
          </a:p>
          <a:p>
            <a:pPr marL="285750" indent="-285750">
              <a:defRPr/>
            </a:pPr>
            <a:r>
              <a:rPr lang="en-GB" sz="1400" dirty="0">
                <a:solidFill>
                  <a:srgbClr val="3C3C3B"/>
                </a:solidFill>
                <a:latin typeface="Verdana"/>
              </a:rPr>
              <a:t>Tools to Evaluate</a:t>
            </a:r>
          </a:p>
          <a:p>
            <a:pPr lvl="1"/>
            <a:r>
              <a:rPr lang="en-US" sz="1200" dirty="0" smtClean="0">
                <a:solidFill>
                  <a:srgbClr val="3C3C3B"/>
                </a:solidFill>
                <a:latin typeface="Verdana"/>
              </a:rPr>
              <a:t>Consider creating historical database with </a:t>
            </a:r>
            <a:r>
              <a:rPr lang="en-US" sz="1200" dirty="0" err="1" smtClean="0">
                <a:solidFill>
                  <a:srgbClr val="3C3C3B"/>
                </a:solidFill>
                <a:latin typeface="Verdana"/>
              </a:rPr>
              <a:t>Cloudera</a:t>
            </a:r>
            <a:r>
              <a:rPr lang="en-US" sz="1200" dirty="0" smtClean="0">
                <a:solidFill>
                  <a:srgbClr val="3C3C3B"/>
                </a:solidFill>
                <a:latin typeface="Verdana"/>
              </a:rPr>
              <a:t> Manager Data</a:t>
            </a:r>
          </a:p>
          <a:p>
            <a:pPr lvl="1"/>
            <a:r>
              <a:rPr lang="en-US" sz="1200" dirty="0" smtClean="0">
                <a:solidFill>
                  <a:srgbClr val="3C3C3B"/>
                </a:solidFill>
                <a:latin typeface="Verdana"/>
              </a:rPr>
              <a:t>TBD</a:t>
            </a:r>
          </a:p>
          <a:p>
            <a:pPr lvl="1"/>
            <a:r>
              <a:rPr lang="en-US" sz="1200" dirty="0" smtClean="0">
                <a:solidFill>
                  <a:srgbClr val="3C3C3B"/>
                </a:solidFill>
                <a:latin typeface="Verdana"/>
              </a:rPr>
              <a:t>See deck</a:t>
            </a:r>
            <a:endParaRPr lang="en-US" sz="1200" dirty="0">
              <a:solidFill>
                <a:srgbClr val="3C3C3B"/>
              </a:solidFill>
              <a:latin typeface="Verdana"/>
            </a:endParaRPr>
          </a:p>
          <a:p>
            <a:pPr>
              <a:defRPr/>
            </a:pPr>
            <a:endParaRPr lang="en-GB" sz="1400" b="1" dirty="0">
              <a:solidFill>
                <a:srgbClr val="3C3C3B"/>
              </a:solidFill>
              <a:latin typeface="Verdana"/>
            </a:endParaRPr>
          </a:p>
          <a:p>
            <a:pPr>
              <a:defRPr/>
            </a:pPr>
            <a:endParaRPr lang="en-GB" sz="1400" b="1" dirty="0" smtClean="0">
              <a:solidFill>
                <a:srgbClr val="3C3C3B"/>
              </a:solidFill>
              <a:latin typeface="Verdana"/>
            </a:endParaRPr>
          </a:p>
          <a:p>
            <a:pPr>
              <a:defRPr/>
            </a:pPr>
            <a:endParaRPr lang="en-GB" sz="1400" b="1" dirty="0">
              <a:solidFill>
                <a:srgbClr val="3C3C3B"/>
              </a:solidFill>
              <a:latin typeface="Verdana"/>
            </a:endParaRPr>
          </a:p>
          <a:p>
            <a:pPr>
              <a:defRPr/>
            </a:pPr>
            <a:endParaRPr lang="en-GB" sz="1400" b="1" dirty="0" smtClean="0">
              <a:solidFill>
                <a:srgbClr val="3C3C3B"/>
              </a:solidFill>
              <a:latin typeface="Verdana"/>
            </a:endParaRPr>
          </a:p>
          <a:p>
            <a:pPr>
              <a:defRPr/>
            </a:pPr>
            <a:endParaRPr lang="en-GB" sz="1400" b="1" dirty="0">
              <a:solidFill>
                <a:srgbClr val="3C3C3B"/>
              </a:solidFill>
              <a:latin typeface="Verdana"/>
            </a:endParaRPr>
          </a:p>
          <a:p>
            <a:pPr>
              <a:defRPr/>
            </a:pPr>
            <a:endParaRPr lang="en-GB" sz="1400" b="1" dirty="0" smtClean="0">
              <a:solidFill>
                <a:srgbClr val="3C3C3B"/>
              </a:solidFill>
              <a:latin typeface="Verdana"/>
            </a:endParaRPr>
          </a:p>
          <a:p>
            <a:pPr>
              <a:defRPr/>
            </a:pPr>
            <a:endParaRPr lang="en-GB" sz="1400" b="1" dirty="0" smtClean="0">
              <a:solidFill>
                <a:srgbClr val="3C3C3B"/>
              </a:solidFill>
              <a:latin typeface="Verdana"/>
            </a:endParaRPr>
          </a:p>
          <a:p>
            <a:pPr marL="0" indent="0">
              <a:buNone/>
              <a:defRPr/>
            </a:pPr>
            <a:endParaRPr lang="en-GB" sz="1400" b="1" dirty="0" smtClean="0">
              <a:solidFill>
                <a:srgbClr val="3C3C3B"/>
              </a:solidFill>
              <a:latin typeface="Verdana"/>
            </a:endParaRPr>
          </a:p>
          <a:p>
            <a:pPr marL="0" indent="0">
              <a:buNone/>
              <a:defRPr/>
            </a:pPr>
            <a:endParaRPr lang="en-GB" sz="1400" b="1" dirty="0">
              <a:solidFill>
                <a:srgbClr val="3C3C3B"/>
              </a:solidFill>
              <a:latin typeface="Verdana"/>
            </a:endParaRPr>
          </a:p>
          <a:p>
            <a:pPr marL="0" indent="0">
              <a:buNone/>
              <a:defRPr/>
            </a:pPr>
            <a:endParaRPr lang="en-GB" sz="1400" b="1" dirty="0" smtClean="0">
              <a:solidFill>
                <a:srgbClr val="3C3C3B"/>
              </a:solidFill>
              <a:latin typeface="Verdana"/>
            </a:endParaRPr>
          </a:p>
          <a:p>
            <a:pPr marL="0" indent="0">
              <a:buNone/>
              <a:defRPr/>
            </a:pPr>
            <a:endParaRPr lang="en-GB" sz="1400" b="1" dirty="0" smtClean="0">
              <a:solidFill>
                <a:srgbClr val="3C3C3B"/>
              </a:solidFill>
              <a:latin typeface="Verdana"/>
            </a:endParaRPr>
          </a:p>
        </p:txBody>
      </p:sp>
      <p:pic>
        <p:nvPicPr>
          <p:cNvPr id="83" name="Picture 8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02105" y="3937809"/>
            <a:ext cx="844668" cy="844668"/>
          </a:xfrm>
          <a:prstGeom prst="rect">
            <a:avLst/>
          </a:prstGeom>
        </p:spPr>
      </p:pic>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450252" y="4254331"/>
            <a:ext cx="630132" cy="157687"/>
          </a:xfrm>
          <a:prstGeom prst="rect">
            <a:avLst/>
          </a:prstGeom>
        </p:spPr>
      </p:pic>
      <p:sp>
        <p:nvSpPr>
          <p:cNvPr id="5" name="TextBox 4"/>
          <p:cNvSpPr txBox="1"/>
          <p:nvPr/>
        </p:nvSpPr>
        <p:spPr>
          <a:xfrm>
            <a:off x="2543432" y="3937809"/>
            <a:ext cx="6412260" cy="1908215"/>
          </a:xfrm>
          <a:prstGeom prst="rect">
            <a:avLst/>
          </a:prstGeom>
          <a:noFill/>
        </p:spPr>
        <p:txBody>
          <a:bodyPr wrap="square" rtlCol="0">
            <a:spAutoFit/>
          </a:bodyPr>
          <a:lstStyle/>
          <a:p>
            <a:r>
              <a:rPr lang="en-US" dirty="0" smtClean="0"/>
              <a:t>Scheduling</a:t>
            </a:r>
          </a:p>
          <a:p>
            <a:pPr marL="285750" indent="-285750">
              <a:buFont typeface="Arial" panose="020B0604020202020204" pitchFamily="34" charset="0"/>
              <a:buChar char="•"/>
              <a:defRPr/>
            </a:pPr>
            <a:r>
              <a:rPr lang="en-GB" sz="1400" dirty="0">
                <a:solidFill>
                  <a:srgbClr val="3C3C3B"/>
                </a:solidFill>
                <a:latin typeface="Verdana"/>
              </a:rPr>
              <a:t>Current Tools</a:t>
            </a:r>
          </a:p>
          <a:p>
            <a:pPr marL="628650" lvl="1" indent="-171450">
              <a:buFont typeface="Arial" panose="020B0604020202020204" pitchFamily="34" charset="0"/>
              <a:buChar char="•"/>
              <a:defRPr/>
            </a:pPr>
            <a:r>
              <a:rPr lang="en-GB" sz="1200" dirty="0" smtClean="0">
                <a:solidFill>
                  <a:srgbClr val="3C3C3B"/>
                </a:solidFill>
                <a:latin typeface="Verdana"/>
              </a:rPr>
              <a:t>HUE Workflow Builder and </a:t>
            </a:r>
            <a:r>
              <a:rPr lang="en-GB" sz="1200" dirty="0" err="1" smtClean="0">
                <a:solidFill>
                  <a:srgbClr val="3C3C3B"/>
                </a:solidFill>
                <a:latin typeface="Verdana"/>
              </a:rPr>
              <a:t>Oozie</a:t>
            </a:r>
            <a:endParaRPr lang="en-GB" sz="1200" dirty="0" smtClean="0">
              <a:solidFill>
                <a:srgbClr val="3C3C3B"/>
              </a:solidFill>
              <a:latin typeface="Verdana"/>
            </a:endParaRPr>
          </a:p>
          <a:p>
            <a:pPr marL="628650" lvl="1" indent="-171450">
              <a:buFont typeface="Arial" panose="020B0604020202020204" pitchFamily="34" charset="0"/>
              <a:buChar char="•"/>
              <a:defRPr/>
            </a:pPr>
            <a:r>
              <a:rPr lang="en-GB" sz="1200" dirty="0" smtClean="0">
                <a:solidFill>
                  <a:srgbClr val="3C3C3B"/>
                </a:solidFill>
                <a:latin typeface="Verdana"/>
              </a:rPr>
              <a:t>DNA Agile Scheduler (In House Developed Tool) </a:t>
            </a:r>
            <a:endParaRPr lang="en-GB" sz="1200" dirty="0">
              <a:solidFill>
                <a:srgbClr val="3C3C3B"/>
              </a:solidFill>
              <a:latin typeface="Verdana"/>
            </a:endParaRPr>
          </a:p>
          <a:p>
            <a:pPr marL="277813" lvl="1" indent="0">
              <a:buNone/>
              <a:defRPr/>
            </a:pPr>
            <a:endParaRPr lang="en-GB" sz="1200" dirty="0">
              <a:solidFill>
                <a:srgbClr val="3C3C3B"/>
              </a:solidFill>
              <a:latin typeface="Verdana"/>
            </a:endParaRPr>
          </a:p>
          <a:p>
            <a:pPr marL="285750" indent="-285750">
              <a:buFont typeface="Arial" panose="020B0604020202020204" pitchFamily="34" charset="0"/>
              <a:buChar char="•"/>
              <a:defRPr/>
            </a:pPr>
            <a:r>
              <a:rPr lang="en-GB" sz="1400" dirty="0">
                <a:solidFill>
                  <a:srgbClr val="3C3C3B"/>
                </a:solidFill>
                <a:latin typeface="Verdana"/>
              </a:rPr>
              <a:t>Tools to Evaluate</a:t>
            </a:r>
          </a:p>
          <a:p>
            <a:pPr marL="628650" lvl="1" indent="-171450">
              <a:buFont typeface="Arial" panose="020B0604020202020204" pitchFamily="34" charset="0"/>
              <a:buChar char="•"/>
            </a:pPr>
            <a:r>
              <a:rPr lang="en-US" sz="1200" dirty="0" smtClean="0">
                <a:solidFill>
                  <a:srgbClr val="3C3C3B"/>
                </a:solidFill>
                <a:latin typeface="Verdana"/>
              </a:rPr>
              <a:t>See Cross Platform ETL Tools and Evaluate Schedulers within those tools</a:t>
            </a:r>
          </a:p>
          <a:p>
            <a:pPr marL="628650" lvl="1" indent="-171450">
              <a:buFont typeface="Arial" panose="020B0604020202020204" pitchFamily="34" charset="0"/>
              <a:buChar char="•"/>
            </a:pPr>
            <a:r>
              <a:rPr lang="en-US" sz="1200" dirty="0" smtClean="0">
                <a:solidFill>
                  <a:srgbClr val="3C3C3B"/>
                </a:solidFill>
                <a:latin typeface="Verdana"/>
              </a:rPr>
              <a:t>Others TBD pending </a:t>
            </a:r>
            <a:r>
              <a:rPr lang="en-US" sz="1200" dirty="0">
                <a:solidFill>
                  <a:srgbClr val="3C3C3B"/>
                </a:solidFill>
                <a:latin typeface="Verdana"/>
              </a:rPr>
              <a:t>Cross Platform ETL </a:t>
            </a:r>
            <a:r>
              <a:rPr lang="en-US" sz="1200" dirty="0" smtClean="0">
                <a:solidFill>
                  <a:srgbClr val="3C3C3B"/>
                </a:solidFill>
                <a:latin typeface="Verdana"/>
              </a:rPr>
              <a:t>Tool Evaluation</a:t>
            </a:r>
          </a:p>
          <a:p>
            <a:pPr lvl="1"/>
            <a:endParaRPr lang="en-US" sz="1200" dirty="0">
              <a:solidFill>
                <a:srgbClr val="3C3C3B"/>
              </a:solidFill>
              <a:latin typeface="Verdana"/>
            </a:endParaRPr>
          </a:p>
        </p:txBody>
      </p:sp>
    </p:spTree>
    <p:extLst>
      <p:ext uri="{BB962C8B-B14F-4D97-AF65-F5344CB8AC3E}">
        <p14:creationId xmlns:p14="http://schemas.microsoft.com/office/powerpoint/2010/main" val="2170147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41" name="TextBox 140"/>
          <p:cNvSpPr txBox="1"/>
          <p:nvPr/>
        </p:nvSpPr>
        <p:spPr>
          <a:xfrm>
            <a:off x="2615538" y="6254328"/>
            <a:ext cx="7352618" cy="276999"/>
          </a:xfrm>
          <a:prstGeom prst="rect">
            <a:avLst/>
          </a:prstGeom>
          <a:solidFill>
            <a:schemeClr val="tx2">
              <a:lumMod val="40000"/>
              <a:lumOff val="60000"/>
            </a:schemeClr>
          </a:solidFill>
        </p:spPr>
        <p:txBody>
          <a:bodyPr wrap="square" rtlCol="0">
            <a:spAutoFit/>
          </a:bodyPr>
          <a:lstStyle/>
          <a:p>
            <a:pPr algn="ctr"/>
            <a:r>
              <a:rPr lang="en-US" sz="1200" cap="all" dirty="0" smtClean="0">
                <a:solidFill>
                  <a:srgbClr val="FFFFFF"/>
                </a:solidFill>
                <a:latin typeface="Verdana"/>
                <a:cs typeface="Arial" pitchFamily="34" charset="0"/>
              </a:rPr>
              <a:t>Monitoring &amp; Scheduling </a:t>
            </a:r>
            <a:endParaRPr lang="en-US" sz="1200" cap="all" dirty="0">
              <a:solidFill>
                <a:srgbClr val="FFFFFF"/>
              </a:solidFill>
              <a:latin typeface="Verdana"/>
              <a:cs typeface="Arial" pitchFamily="34" charset="0"/>
            </a:endParaRPr>
          </a:p>
        </p:txBody>
      </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79445" y="2683111"/>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32" name="Group 131">
            <a:extLst>
              <a:ext uri="{FF2B5EF4-FFF2-40B4-BE49-F238E27FC236}">
                <a16:creationId xmlns="" xmlns:a16="http://schemas.microsoft.com/office/drawing/2014/main" id="{93E46876-174E-41B8-940E-1B7F02366D2D}"/>
              </a:ext>
            </a:extLst>
          </p:cNvPr>
          <p:cNvGrpSpPr/>
          <p:nvPr/>
        </p:nvGrpSpPr>
        <p:grpSpPr>
          <a:xfrm>
            <a:off x="2564047" y="939907"/>
            <a:ext cx="2265388" cy="4251417"/>
            <a:chOff x="6943427" y="5127257"/>
            <a:chExt cx="2364542" cy="1396504"/>
          </a:xfrm>
          <a:solidFill>
            <a:schemeClr val="accent4">
              <a:lumMod val="60000"/>
              <a:lumOff val="40000"/>
            </a:schemeClr>
          </a:solidFill>
        </p:grpSpPr>
        <p:sp>
          <p:nvSpPr>
            <p:cNvPr id="133" name="Rounded Rectangle 132"/>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4" name="TextBox 133"/>
            <p:cNvSpPr txBox="1"/>
            <p:nvPr/>
          </p:nvSpPr>
          <p:spPr>
            <a:xfrm>
              <a:off x="6953538" y="5146110"/>
              <a:ext cx="2312400" cy="71471"/>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acquisition &amp; STAGING</a:t>
              </a:r>
              <a:endParaRPr lang="en-US" sz="1200" cap="all" dirty="0">
                <a:solidFill>
                  <a:srgbClr val="FFFFFF"/>
                </a:solidFill>
                <a:latin typeface="Verdana"/>
                <a:cs typeface="Arial" pitchFamily="34" charset="0"/>
              </a:endParaRPr>
            </a:p>
          </p:txBody>
        </p:sp>
        <p:cxnSp>
          <p:nvCxnSpPr>
            <p:cNvPr id="135" name="Straight Connector 134"/>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36" name="Rounded Rectangle 135"/>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37" name="Group 136">
            <a:extLst>
              <a:ext uri="{FF2B5EF4-FFF2-40B4-BE49-F238E27FC236}">
                <a16:creationId xmlns="" xmlns:a16="http://schemas.microsoft.com/office/drawing/2014/main" id="{93E46876-174E-41B8-940E-1B7F02366D2D}"/>
              </a:ext>
            </a:extLst>
          </p:cNvPr>
          <p:cNvGrpSpPr/>
          <p:nvPr/>
        </p:nvGrpSpPr>
        <p:grpSpPr>
          <a:xfrm>
            <a:off x="5191744" y="939906"/>
            <a:ext cx="2265388" cy="5233573"/>
            <a:chOff x="6943427" y="5127257"/>
            <a:chExt cx="2364542" cy="1396504"/>
          </a:xfrm>
          <a:solidFill>
            <a:schemeClr val="accent4">
              <a:lumMod val="60000"/>
              <a:lumOff val="40000"/>
            </a:schemeClr>
          </a:solidFill>
        </p:grpSpPr>
        <p:sp>
          <p:nvSpPr>
            <p:cNvPr id="138" name="Rounded Rectangle 137"/>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9" name="TextBox 138"/>
            <p:cNvSpPr txBox="1"/>
            <p:nvPr/>
          </p:nvSpPr>
          <p:spPr>
            <a:xfrm>
              <a:off x="6953538" y="5146110"/>
              <a:ext cx="2291358"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Enterprise  Reuse</a:t>
              </a:r>
              <a:endParaRPr lang="en-US" sz="1200" cap="all" dirty="0">
                <a:solidFill>
                  <a:srgbClr val="FFFFFF"/>
                </a:solidFill>
                <a:latin typeface="Verdana"/>
                <a:cs typeface="Arial" pitchFamily="34" charset="0"/>
              </a:endParaRPr>
            </a:p>
          </p:txBody>
        </p:sp>
        <p:cxnSp>
          <p:nvCxnSpPr>
            <p:cNvPr id="142" name="Straight Connector 141"/>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43" name="Rounded Rectangle 142"/>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45" name="Group 144">
            <a:extLst>
              <a:ext uri="{FF2B5EF4-FFF2-40B4-BE49-F238E27FC236}">
                <a16:creationId xmlns="" xmlns:a16="http://schemas.microsoft.com/office/drawing/2014/main" id="{93E46876-174E-41B8-940E-1B7F02366D2D}"/>
              </a:ext>
            </a:extLst>
          </p:cNvPr>
          <p:cNvGrpSpPr/>
          <p:nvPr/>
        </p:nvGrpSpPr>
        <p:grpSpPr>
          <a:xfrm>
            <a:off x="7636066" y="939906"/>
            <a:ext cx="2483294" cy="5219305"/>
            <a:chOff x="6943427" y="5127257"/>
            <a:chExt cx="2364542" cy="1396504"/>
          </a:xfrm>
          <a:solidFill>
            <a:schemeClr val="accent4">
              <a:lumMod val="60000"/>
              <a:lumOff val="40000"/>
            </a:schemeClr>
          </a:solidFill>
        </p:grpSpPr>
        <p:sp>
          <p:nvSpPr>
            <p:cNvPr id="147" name="Rounded Rectangle 146"/>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6953538" y="5146110"/>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248" name="Group 247">
            <a:extLst>
              <a:ext uri="{FF2B5EF4-FFF2-40B4-BE49-F238E27FC236}">
                <a16:creationId xmlns="" xmlns:a16="http://schemas.microsoft.com/office/drawing/2014/main" id="{C4326D5D-B5E3-49D6-A537-20E8A355B2A3}"/>
              </a:ext>
            </a:extLst>
          </p:cNvPr>
          <p:cNvGrpSpPr/>
          <p:nvPr/>
        </p:nvGrpSpPr>
        <p:grpSpPr>
          <a:xfrm>
            <a:off x="5326303" y="4964698"/>
            <a:ext cx="4474425" cy="1194513"/>
            <a:chOff x="5650090" y="3993323"/>
            <a:chExt cx="2241620" cy="1366182"/>
          </a:xfrm>
        </p:grpSpPr>
        <p:grpSp>
          <p:nvGrpSpPr>
            <p:cNvPr id="249" name="Group 248">
              <a:extLst>
                <a:ext uri="{FF2B5EF4-FFF2-40B4-BE49-F238E27FC236}">
                  <a16:creationId xmlns="" xmlns:a16="http://schemas.microsoft.com/office/drawing/2014/main" id="{26E20021-3DE4-49D6-ACA9-35A422F17DD8}"/>
                </a:ext>
              </a:extLst>
            </p:cNvPr>
            <p:cNvGrpSpPr/>
            <p:nvPr/>
          </p:nvGrpSpPr>
          <p:grpSpPr>
            <a:xfrm>
              <a:off x="5650090" y="3993323"/>
              <a:ext cx="2226235" cy="1202257"/>
              <a:chOff x="3751779" y="2463264"/>
              <a:chExt cx="3246120" cy="1717212"/>
            </a:xfrm>
            <a:solidFill>
              <a:schemeClr val="tx2">
                <a:lumMod val="40000"/>
                <a:lumOff val="60000"/>
              </a:schemeClr>
            </a:solidFill>
          </p:grpSpPr>
          <p:sp>
            <p:nvSpPr>
              <p:cNvPr id="251" name="Rounded Rectangle 136">
                <a:extLst>
                  <a:ext uri="{FF2B5EF4-FFF2-40B4-BE49-F238E27FC236}">
                    <a16:creationId xmlns="" xmlns:a16="http://schemas.microsoft.com/office/drawing/2014/main" id="{141FBF5F-76C8-42F9-85CB-D0899CA37268}"/>
                  </a:ext>
                </a:extLst>
              </p:cNvPr>
              <p:cNvSpPr>
                <a:spLocks/>
              </p:cNvSpPr>
              <p:nvPr/>
            </p:nvSpPr>
            <p:spPr bwMode="auto">
              <a:xfrm>
                <a:off x="3751779" y="2463264"/>
                <a:ext cx="3246120" cy="1717212"/>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52" name="TextBox 251">
                <a:extLst>
                  <a:ext uri="{FF2B5EF4-FFF2-40B4-BE49-F238E27FC236}">
                    <a16:creationId xmlns="" xmlns:a16="http://schemas.microsoft.com/office/drawing/2014/main" id="{C675031C-DF1C-4113-A592-D3C9F13F7C48}"/>
                  </a:ext>
                </a:extLst>
              </p:cNvPr>
              <p:cNvSpPr txBox="1"/>
              <p:nvPr/>
            </p:nvSpPr>
            <p:spPr>
              <a:xfrm>
                <a:off x="3780638" y="2522273"/>
                <a:ext cx="3191624" cy="41762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RDBMS</a:t>
                </a:r>
              </a:p>
            </p:txBody>
          </p:sp>
          <p:cxnSp>
            <p:nvCxnSpPr>
              <p:cNvPr id="253" name="Straight Connector 252">
                <a:extLst>
                  <a:ext uri="{FF2B5EF4-FFF2-40B4-BE49-F238E27FC236}">
                    <a16:creationId xmlns="" xmlns:a16="http://schemas.microsoft.com/office/drawing/2014/main" id="{FFC0D6C5-4BD8-4F23-AFC8-81532D7FF75E}"/>
                  </a:ext>
                </a:extLst>
              </p:cNvPr>
              <p:cNvCxnSpPr/>
              <p:nvPr/>
            </p:nvCxnSpPr>
            <p:spPr>
              <a:xfrm>
                <a:off x="3884531" y="2966138"/>
                <a:ext cx="3049972" cy="0"/>
              </a:xfrm>
              <a:prstGeom prst="line">
                <a:avLst/>
              </a:prstGeom>
              <a:grpFill/>
              <a:ln w="9525" cap="flat" cmpd="sng" algn="ctr">
                <a:solidFill>
                  <a:schemeClr val="bg1"/>
                </a:solidFill>
                <a:prstDash val="solid"/>
              </a:ln>
              <a:effectLst/>
            </p:spPr>
          </p:cxnSp>
        </p:grpSp>
        <p:sp>
          <p:nvSpPr>
            <p:cNvPr id="250"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Business Intelligence</a:t>
              </a:r>
            </a:p>
            <a:p>
              <a:pPr algn="ctr" defTabSz="800100">
                <a:lnSpc>
                  <a:spcPct val="90000"/>
                </a:lnSpc>
                <a:spcAft>
                  <a:spcPct val="35000"/>
                </a:spcAft>
                <a:defRPr/>
              </a:pPr>
              <a:r>
                <a:rPr lang="en-GB" sz="1200" kern="0" dirty="0" smtClean="0">
                  <a:solidFill>
                    <a:prstClr val="white"/>
                  </a:solidFill>
                  <a:latin typeface="Verdana"/>
                  <a:cs typeface="Calibri"/>
                </a:rPr>
                <a:t>Reporting</a:t>
              </a:r>
            </a:p>
            <a:p>
              <a:pPr algn="ctr" defTabSz="800100">
                <a:lnSpc>
                  <a:spcPct val="90000"/>
                </a:lnSpc>
                <a:spcAft>
                  <a:spcPct val="35000"/>
                </a:spcAft>
                <a:defRPr/>
              </a:pPr>
              <a:r>
                <a:rPr lang="en-GB" sz="1200" kern="0" dirty="0" smtClean="0">
                  <a:solidFill>
                    <a:prstClr val="white"/>
                  </a:solidFill>
                  <a:latin typeface="Verdana"/>
                  <a:cs typeface="Calibri"/>
                </a:rPr>
                <a:t>Data Marts</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209" name="Right Arrow 346">
            <a:extLst>
              <a:ext uri="{FF2B5EF4-FFF2-40B4-BE49-F238E27FC236}">
                <a16:creationId xmlns="" xmlns:a16="http://schemas.microsoft.com/office/drawing/2014/main" id="{49FB6F84-5E4E-4FC7-A575-70266CE22647}"/>
              </a:ext>
            </a:extLst>
          </p:cNvPr>
          <p:cNvSpPr/>
          <p:nvPr/>
        </p:nvSpPr>
        <p:spPr bwMode="auto">
          <a:xfrm>
            <a:off x="4848717" y="4551433"/>
            <a:ext cx="430288" cy="457200"/>
          </a:xfrm>
          <a:prstGeom prst="rightArrow">
            <a:avLst>
              <a:gd name="adj1" fmla="val 70409"/>
              <a:gd name="adj2" fmla="val 50000"/>
            </a:avLst>
          </a:prstGeom>
          <a:solidFill>
            <a:schemeClr val="accent2">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6" name="Group 5">
            <a:extLst>
              <a:ext uri="{FF2B5EF4-FFF2-40B4-BE49-F238E27FC236}">
                <a16:creationId xmlns="" xmlns:a16="http://schemas.microsoft.com/office/drawing/2014/main" id="{93E46876-174E-41B8-940E-1B7F02366D2D}"/>
              </a:ext>
            </a:extLst>
          </p:cNvPr>
          <p:cNvGrpSpPr/>
          <p:nvPr/>
        </p:nvGrpSpPr>
        <p:grpSpPr>
          <a:xfrm>
            <a:off x="5382569" y="3049730"/>
            <a:ext cx="4407327" cy="1550425"/>
            <a:chOff x="6943427" y="5127257"/>
            <a:chExt cx="2364542" cy="1396504"/>
          </a:xfrm>
        </p:grpSpPr>
        <p:sp>
          <p:nvSpPr>
            <p:cNvPr id="268" name="Rounded Rectangle 267"/>
            <p:cNvSpPr>
              <a:spLocks/>
            </p:cNvSpPr>
            <p:nvPr/>
          </p:nvSpPr>
          <p:spPr bwMode="auto">
            <a:xfrm>
              <a:off x="6943427" y="5127257"/>
              <a:ext cx="2364542"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6995925" y="5146109"/>
              <a:ext cx="2253789" cy="22124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6969762" y="5408469"/>
              <a:ext cx="2296177" cy="0"/>
            </a:xfrm>
            <a:prstGeom prst="line">
              <a:avLst/>
            </a:prstGeom>
            <a:solidFill>
              <a:schemeClr val="tx2">
                <a:lumMod val="40000"/>
                <a:lumOff val="60000"/>
              </a:schemeClr>
            </a:solidFill>
            <a:ln w="9525" cap="flat" cmpd="sng" algn="ctr">
              <a:solidFill>
                <a:schemeClr val="bg1"/>
              </a:solidFill>
              <a:prstDash val="solid"/>
            </a:ln>
            <a:effectLst/>
          </p:spPr>
        </p:cxnSp>
        <p:sp>
          <p:nvSpPr>
            <p:cNvPr id="216" name="Rounded Rectangle 215"/>
            <p:cNvSpPr/>
            <p:nvPr/>
          </p:nvSpPr>
          <p:spPr>
            <a:xfrm>
              <a:off x="8324484" y="5453512"/>
              <a:ext cx="941456" cy="96323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Discovery</a:t>
              </a:r>
            </a:p>
            <a:p>
              <a:pPr algn="ctr" defTabSz="800100">
                <a:lnSpc>
                  <a:spcPct val="90000"/>
                </a:lnSpc>
                <a:spcAft>
                  <a:spcPct val="35000"/>
                </a:spcAft>
                <a:defRPr/>
              </a:pPr>
              <a:r>
                <a:rPr lang="en-GB" sz="1200" kern="0" dirty="0">
                  <a:solidFill>
                    <a:prstClr val="white"/>
                  </a:solidFill>
                  <a:latin typeface="Verdana"/>
                  <a:cs typeface="Calibri"/>
                </a:rPr>
                <a:t>Predictive Analytics</a:t>
              </a:r>
            </a:p>
            <a:p>
              <a:pPr algn="ctr" defTabSz="800100">
                <a:lnSpc>
                  <a:spcPct val="90000"/>
                </a:lnSpc>
                <a:spcAft>
                  <a:spcPct val="35000"/>
                </a:spcAft>
                <a:defRPr/>
              </a:pPr>
              <a:r>
                <a:rPr lang="en-GB" sz="1200" kern="0" dirty="0">
                  <a:solidFill>
                    <a:prstClr val="white"/>
                  </a:solidFill>
                  <a:latin typeface="Verdana"/>
                  <a:cs typeface="Calibri"/>
                </a:rPr>
                <a:t>Statistical </a:t>
              </a:r>
              <a:r>
                <a:rPr lang="en-GB" sz="1200" kern="0" dirty="0" smtClean="0">
                  <a:solidFill>
                    <a:prstClr val="white"/>
                  </a:solidFill>
                  <a:latin typeface="Verdana"/>
                  <a:cs typeface="Calibri"/>
                </a:rPr>
                <a:t>Models</a:t>
              </a:r>
              <a:endParaRPr lang="en-GB" sz="1200" kern="0" dirty="0">
                <a:solidFill>
                  <a:prstClr val="white"/>
                </a:solidFill>
                <a:latin typeface="Verdana"/>
                <a:cs typeface="Calibri"/>
              </a:endParaRPr>
            </a:p>
            <a:p>
              <a:pPr algn="ctr" defTabSz="800100">
                <a:lnSpc>
                  <a:spcPct val="90000"/>
                </a:lnSpc>
                <a:spcAft>
                  <a:spcPct val="35000"/>
                </a:spcAft>
                <a:defRPr/>
              </a:pPr>
              <a:r>
                <a:rPr lang="en-GB" sz="1200" kern="0" dirty="0" smtClean="0">
                  <a:solidFill>
                    <a:prstClr val="white"/>
                  </a:solidFill>
                  <a:latin typeface="Verdana"/>
                  <a:cs typeface="Calibri"/>
                </a:rPr>
                <a:t>Machine Learning &amp; Automation</a:t>
              </a:r>
            </a:p>
          </p:txBody>
        </p:sp>
      </p:grpSp>
      <p:sp>
        <p:nvSpPr>
          <p:cNvPr id="171" name="Rounded Rectangle 213">
            <a:extLst>
              <a:ext uri="{FF2B5EF4-FFF2-40B4-BE49-F238E27FC236}">
                <a16:creationId xmlns="" xmlns:a16="http://schemas.microsoft.com/office/drawing/2014/main" id="{F3725636-AE18-4329-AA39-44EFE85D48CF}"/>
              </a:ext>
            </a:extLst>
          </p:cNvPr>
          <p:cNvSpPr/>
          <p:nvPr/>
        </p:nvSpPr>
        <p:spPr>
          <a:xfrm>
            <a:off x="5483646" y="5151898"/>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Highly 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endParaRPr lang="en-GB" sz="1200" kern="0" dirty="0">
              <a:solidFill>
                <a:prstClr val="white"/>
              </a:solidFill>
              <a:latin typeface="Verdana"/>
              <a:cs typeface="Calibri"/>
            </a:endParaRPr>
          </a:p>
        </p:txBody>
      </p:sp>
      <p:sp>
        <p:nvSpPr>
          <p:cNvPr id="172" name="Rounded Rectangle 213">
            <a:extLst>
              <a:ext uri="{FF2B5EF4-FFF2-40B4-BE49-F238E27FC236}">
                <a16:creationId xmlns="" xmlns:a16="http://schemas.microsoft.com/office/drawing/2014/main" id="{F3725636-AE18-4329-AA39-44EFE85D48CF}"/>
              </a:ext>
            </a:extLst>
          </p:cNvPr>
          <p:cNvSpPr/>
          <p:nvPr/>
        </p:nvSpPr>
        <p:spPr>
          <a:xfrm>
            <a:off x="5532408" y="3453919"/>
            <a:ext cx="1645841" cy="1135327"/>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Lightly Integrated</a:t>
            </a:r>
          </a:p>
          <a:p>
            <a:pPr algn="ctr" defTabSz="800100">
              <a:lnSpc>
                <a:spcPct val="90000"/>
              </a:lnSpc>
              <a:spcAft>
                <a:spcPct val="35000"/>
              </a:spcAft>
              <a:defRPr/>
            </a:pPr>
            <a:r>
              <a:rPr lang="en-GB" sz="1200" kern="0" dirty="0" smtClean="0">
                <a:solidFill>
                  <a:prstClr val="white"/>
                </a:solidFill>
                <a:latin typeface="Verdana"/>
                <a:cs typeface="Calibri"/>
              </a:rPr>
              <a:t>Curated</a:t>
            </a:r>
            <a:endParaRPr lang="en-GB" sz="1200" kern="0" dirty="0">
              <a:solidFill>
                <a:prstClr val="white"/>
              </a:solidFill>
              <a:latin typeface="Verdana"/>
              <a:cs typeface="Calibri"/>
            </a:endParaRP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sp>
        <p:nvSpPr>
          <p:cNvPr id="4" name="Up-Down Arrow 3"/>
          <p:cNvSpPr/>
          <p:nvPr/>
        </p:nvSpPr>
        <p:spPr>
          <a:xfrm>
            <a:off x="7307775" y="4434393"/>
            <a:ext cx="430401" cy="539464"/>
          </a:xfrm>
          <a:prstGeom prst="upDownArrow">
            <a:avLst/>
          </a:prstGeom>
          <a:solidFill>
            <a:schemeClr val="tx2">
              <a:lumMod val="40000"/>
              <a:lumOff val="6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Arrow 205"/>
          <p:cNvSpPr/>
          <p:nvPr/>
        </p:nvSpPr>
        <p:spPr bwMode="auto">
          <a:xfrm>
            <a:off x="4829435" y="1373862"/>
            <a:ext cx="625463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0" name="TextBox 309"/>
          <p:cNvSpPr txBox="1"/>
          <p:nvPr/>
        </p:nvSpPr>
        <p:spPr>
          <a:xfrm>
            <a:off x="2618024" y="630066"/>
            <a:ext cx="7352618" cy="276999"/>
          </a:xfrm>
          <a:prstGeom prst="rect">
            <a:avLst/>
          </a:prstGeom>
          <a:solidFill>
            <a:schemeClr val="tx2">
              <a:lumMod val="40000"/>
              <a:lumOff val="60000"/>
            </a:schemeClr>
          </a:solidFill>
        </p:spPr>
        <p:txBody>
          <a:bodyPr wrap="square" rtlCol="0">
            <a:spAutoFit/>
          </a:bodyPr>
          <a:lstStyle/>
          <a:p>
            <a:pPr algn="ctr"/>
            <a:r>
              <a:rPr lang="en-US" sz="1200" cap="all" dirty="0" smtClean="0">
                <a:solidFill>
                  <a:srgbClr val="FFFFFF"/>
                </a:solidFill>
                <a:latin typeface="Verdana"/>
                <a:cs typeface="Arial" pitchFamily="34" charset="0"/>
              </a:rPr>
              <a:t>Governance, Metadata, security</a:t>
            </a:r>
            <a:endParaRPr lang="en-US" sz="1200" cap="all" dirty="0">
              <a:solidFill>
                <a:srgbClr val="FFFFFF"/>
              </a:solidFill>
              <a:latin typeface="Verdana"/>
              <a:cs typeface="Arial" pitchFamily="34" charset="0"/>
            </a:endParaRPr>
          </a:p>
        </p:txBody>
      </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318" name="Group 317">
            <a:extLst>
              <a:ext uri="{FF2B5EF4-FFF2-40B4-BE49-F238E27FC236}">
                <a16:creationId xmlns="" xmlns:a16="http://schemas.microsoft.com/office/drawing/2014/main" id="{C4326D5D-B5E3-49D6-A537-20E8A355B2A3}"/>
              </a:ext>
            </a:extLst>
          </p:cNvPr>
          <p:cNvGrpSpPr/>
          <p:nvPr/>
        </p:nvGrpSpPr>
        <p:grpSpPr>
          <a:xfrm>
            <a:off x="5321778" y="2610062"/>
            <a:ext cx="4495711" cy="463617"/>
            <a:chOff x="5639426" y="4034636"/>
            <a:chExt cx="2252284" cy="1324869"/>
          </a:xfrm>
        </p:grpSpPr>
        <p:grpSp>
          <p:nvGrpSpPr>
            <p:cNvPr id="319" name="Group 318">
              <a:extLst>
                <a:ext uri="{FF2B5EF4-FFF2-40B4-BE49-F238E27FC236}">
                  <a16:creationId xmlns="" xmlns:a16="http://schemas.microsoft.com/office/drawing/2014/main" id="{26E20021-3DE4-49D6-ACA9-35A422F17DD8}"/>
                </a:ext>
              </a:extLst>
            </p:cNvPr>
            <p:cNvGrpSpPr/>
            <p:nvPr/>
          </p:nvGrpSpPr>
          <p:grpSpPr>
            <a:xfrm>
              <a:off x="5639426" y="4034636"/>
              <a:ext cx="2252284" cy="1083575"/>
              <a:chOff x="3736230" y="2522272"/>
              <a:chExt cx="3284103" cy="1547696"/>
            </a:xfrm>
            <a:solidFill>
              <a:schemeClr val="tx2">
                <a:lumMod val="40000"/>
                <a:lumOff val="60000"/>
              </a:schemeClr>
            </a:solidFill>
          </p:grpSpPr>
          <p:sp>
            <p:nvSpPr>
              <p:cNvPr id="326" name="Rounded Rectangle 136">
                <a:extLst>
                  <a:ext uri="{FF2B5EF4-FFF2-40B4-BE49-F238E27FC236}">
                    <a16:creationId xmlns="" xmlns:a16="http://schemas.microsoft.com/office/drawing/2014/main" id="{141FBF5F-76C8-42F9-85CB-D0899CA37268}"/>
                  </a:ext>
                </a:extLst>
              </p:cNvPr>
              <p:cNvSpPr>
                <a:spLocks/>
              </p:cNvSpPr>
              <p:nvPr/>
            </p:nvSpPr>
            <p:spPr bwMode="auto">
              <a:xfrm>
                <a:off x="3736230" y="2639502"/>
                <a:ext cx="3284103" cy="1430466"/>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27" name="TextBox 326">
                <a:extLst>
                  <a:ext uri="{FF2B5EF4-FFF2-40B4-BE49-F238E27FC236}">
                    <a16:creationId xmlns="" xmlns:a16="http://schemas.microsoft.com/office/drawing/2014/main" id="{C675031C-DF1C-4113-A592-D3C9F13F7C48}"/>
                  </a:ext>
                </a:extLst>
              </p:cNvPr>
              <p:cNvSpPr txBox="1"/>
              <p:nvPr/>
            </p:nvSpPr>
            <p:spPr>
              <a:xfrm>
                <a:off x="3780638" y="2522272"/>
                <a:ext cx="3167001" cy="1193438"/>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a:t>
                </a:r>
                <a:r>
                  <a:rPr lang="en-US" sz="1300" cap="all" dirty="0" smtClean="0">
                    <a:solidFill>
                      <a:srgbClr val="FFFFFF"/>
                    </a:solidFill>
                    <a:latin typeface="Verdana"/>
                    <a:cs typeface="Arial" pitchFamily="34" charset="0"/>
                  </a:rPr>
                  <a:t>Graph Databases &amp; document databases</a:t>
                </a:r>
                <a:endParaRPr lang="en-US" sz="1300" cap="all" dirty="0">
                  <a:solidFill>
                    <a:srgbClr val="FFFFFF"/>
                  </a:solidFill>
                  <a:latin typeface="Verdana"/>
                  <a:cs typeface="Arial" pitchFamily="34" charset="0"/>
                </a:endParaRPr>
              </a:p>
            </p:txBody>
          </p:sp>
          <p:cxnSp>
            <p:nvCxnSpPr>
              <p:cNvPr id="328" name="Straight Connector 327">
                <a:extLst>
                  <a:ext uri="{FF2B5EF4-FFF2-40B4-BE49-F238E27FC236}">
                    <a16:creationId xmlns="" xmlns:a16="http://schemas.microsoft.com/office/drawing/2014/main" id="{FFC0D6C5-4BD8-4F23-AFC8-81532D7FF75E}"/>
                  </a:ext>
                </a:extLst>
              </p:cNvPr>
              <p:cNvCxnSpPr/>
              <p:nvPr/>
            </p:nvCxnSpPr>
            <p:spPr>
              <a:xfrm>
                <a:off x="3897667" y="3615840"/>
                <a:ext cx="3049972" cy="0"/>
              </a:xfrm>
              <a:prstGeom prst="line">
                <a:avLst/>
              </a:prstGeom>
              <a:grpFill/>
              <a:ln w="9525" cap="flat" cmpd="sng" algn="ctr">
                <a:solidFill>
                  <a:schemeClr val="bg1"/>
                </a:solidFill>
                <a:prstDash val="solid"/>
              </a:ln>
              <a:effectLst/>
            </p:spPr>
          </p:cxnSp>
        </p:grpSp>
        <p:sp>
          <p:nvSpPr>
            <p:cNvPr id="325"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334" name="Group 333">
            <a:extLst>
              <a:ext uri="{FF2B5EF4-FFF2-40B4-BE49-F238E27FC236}">
                <a16:creationId xmlns="" xmlns:a16="http://schemas.microsoft.com/office/drawing/2014/main" id="{C4326D5D-B5E3-49D6-A537-20E8A355B2A3}"/>
              </a:ext>
            </a:extLst>
          </p:cNvPr>
          <p:cNvGrpSpPr/>
          <p:nvPr/>
        </p:nvGrpSpPr>
        <p:grpSpPr>
          <a:xfrm>
            <a:off x="5321778" y="2191198"/>
            <a:ext cx="3876955" cy="416809"/>
            <a:chOff x="5650090" y="3993323"/>
            <a:chExt cx="2241620" cy="1366182"/>
          </a:xfrm>
        </p:grpSpPr>
        <p:grpSp>
          <p:nvGrpSpPr>
            <p:cNvPr id="335" name="Group 334">
              <a:extLst>
                <a:ext uri="{FF2B5EF4-FFF2-40B4-BE49-F238E27FC236}">
                  <a16:creationId xmlns="" xmlns:a16="http://schemas.microsoft.com/office/drawing/2014/main" id="{26E20021-3DE4-49D6-ACA9-35A422F17DD8}"/>
                </a:ext>
              </a:extLst>
            </p:cNvPr>
            <p:cNvGrpSpPr/>
            <p:nvPr/>
          </p:nvGrpSpPr>
          <p:grpSpPr>
            <a:xfrm>
              <a:off x="5650090" y="3993323"/>
              <a:ext cx="2226235" cy="1202257"/>
              <a:chOff x="3751779" y="2463264"/>
              <a:chExt cx="3246120" cy="1717212"/>
            </a:xfrm>
            <a:solidFill>
              <a:schemeClr val="tx2">
                <a:lumMod val="40000"/>
                <a:lumOff val="60000"/>
              </a:schemeClr>
            </a:solidFill>
          </p:grpSpPr>
          <p:sp>
            <p:nvSpPr>
              <p:cNvPr id="337" name="Rounded Rectangle 136">
                <a:extLst>
                  <a:ext uri="{FF2B5EF4-FFF2-40B4-BE49-F238E27FC236}">
                    <a16:creationId xmlns="" xmlns:a16="http://schemas.microsoft.com/office/drawing/2014/main" id="{141FBF5F-76C8-42F9-85CB-D0899CA37268}"/>
                  </a:ext>
                </a:extLst>
              </p:cNvPr>
              <p:cNvSpPr>
                <a:spLocks/>
              </p:cNvSpPr>
              <p:nvPr/>
            </p:nvSpPr>
            <p:spPr bwMode="auto">
              <a:xfrm>
                <a:off x="3751779" y="2463264"/>
                <a:ext cx="3246120" cy="1717212"/>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38" name="TextBox 337">
                <a:extLst>
                  <a:ext uri="{FF2B5EF4-FFF2-40B4-BE49-F238E27FC236}">
                    <a16:creationId xmlns="" xmlns:a16="http://schemas.microsoft.com/office/drawing/2014/main" id="{C675031C-DF1C-4113-A592-D3C9F13F7C48}"/>
                  </a:ext>
                </a:extLst>
              </p:cNvPr>
              <p:cNvSpPr txBox="1"/>
              <p:nvPr/>
            </p:nvSpPr>
            <p:spPr>
              <a:xfrm>
                <a:off x="3780639" y="2522271"/>
                <a:ext cx="3191624" cy="1368856"/>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a:t>
                </a:r>
                <a:r>
                  <a:rPr lang="en-US" sz="1300" cap="all" dirty="0" smtClean="0">
                    <a:solidFill>
                      <a:srgbClr val="FFFFFF"/>
                    </a:solidFill>
                    <a:latin typeface="Verdana"/>
                    <a:cs typeface="Arial" pitchFamily="34" charset="0"/>
                  </a:rPr>
                  <a:t>indexed data</a:t>
                </a:r>
                <a:endParaRPr lang="en-US" sz="1300" cap="all" dirty="0">
                  <a:solidFill>
                    <a:srgbClr val="FFFFFF"/>
                  </a:solidFill>
                  <a:latin typeface="Verdana"/>
                  <a:cs typeface="Arial" pitchFamily="34" charset="0"/>
                </a:endParaRPr>
              </a:p>
            </p:txBody>
          </p:sp>
          <p:cxnSp>
            <p:nvCxnSpPr>
              <p:cNvPr id="339" name="Straight Connector 338">
                <a:extLst>
                  <a:ext uri="{FF2B5EF4-FFF2-40B4-BE49-F238E27FC236}">
                    <a16:creationId xmlns="" xmlns:a16="http://schemas.microsoft.com/office/drawing/2014/main" id="{FFC0D6C5-4BD8-4F23-AFC8-81532D7FF75E}"/>
                  </a:ext>
                </a:extLst>
              </p:cNvPr>
              <p:cNvCxnSpPr/>
              <p:nvPr/>
            </p:nvCxnSpPr>
            <p:spPr>
              <a:xfrm>
                <a:off x="3887340" y="3891127"/>
                <a:ext cx="3049972" cy="0"/>
              </a:xfrm>
              <a:prstGeom prst="line">
                <a:avLst/>
              </a:prstGeom>
              <a:grpFill/>
              <a:ln w="9525" cap="flat" cmpd="sng" algn="ctr">
                <a:solidFill>
                  <a:schemeClr val="bg1"/>
                </a:solidFill>
                <a:prstDash val="solid"/>
              </a:ln>
              <a:effectLst/>
            </p:spPr>
          </p:cxnSp>
        </p:grpSp>
        <p:sp>
          <p:nvSpPr>
            <p:cNvPr id="336"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55" name="Freeform 210">
            <a:extLst>
              <a:ext uri="{FF2B5EF4-FFF2-40B4-BE49-F238E27FC236}">
                <a16:creationId xmlns="" xmlns:a16="http://schemas.microsoft.com/office/drawing/2014/main" id="{EF528008-7137-475E-953C-9A06C3B9F187}"/>
              </a:ext>
            </a:extLst>
          </p:cNvPr>
          <p:cNvSpPr/>
          <p:nvPr/>
        </p:nvSpPr>
        <p:spPr>
          <a:xfrm>
            <a:off x="7265757" y="1675034"/>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nvGrpSpPr>
          <p:cNvPr id="13" name="Group 12"/>
          <p:cNvGrpSpPr/>
          <p:nvPr/>
        </p:nvGrpSpPr>
        <p:grpSpPr>
          <a:xfrm>
            <a:off x="5365809" y="1446337"/>
            <a:ext cx="4615938" cy="276999"/>
            <a:chOff x="5735580" y="1446337"/>
            <a:chExt cx="3140840" cy="276999"/>
          </a:xfrm>
        </p:grpSpPr>
        <p:sp>
          <p:nvSpPr>
            <p:cNvPr id="153" name="TextBox 152">
              <a:extLst>
                <a:ext uri="{FF2B5EF4-FFF2-40B4-BE49-F238E27FC236}">
                  <a16:creationId xmlns="" xmlns:a16="http://schemas.microsoft.com/office/drawing/2014/main" id="{C04093E1-CFAF-4D88-8748-BA2A1549AF9A}"/>
                </a:ext>
              </a:extLst>
            </p:cNvPr>
            <p:cNvSpPr txBox="1"/>
            <p:nvPr/>
          </p:nvSpPr>
          <p:spPr>
            <a:xfrm>
              <a:off x="5735580" y="1446337"/>
              <a:ext cx="314084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Messages &amp; Streaming analytics </a:t>
              </a:r>
              <a:endParaRPr lang="en-US" sz="1200" cap="all" dirty="0">
                <a:solidFill>
                  <a:srgbClr val="FFFFFF"/>
                </a:solidFill>
                <a:latin typeface="Verdana"/>
                <a:cs typeface="Arial" pitchFamily="34" charset="0"/>
              </a:endParaRPr>
            </a:p>
          </p:txBody>
        </p:sp>
        <p:cxnSp>
          <p:nvCxnSpPr>
            <p:cNvPr id="156" name="Straight Connector 155"/>
            <p:cNvCxnSpPr/>
            <p:nvPr/>
          </p:nvCxnSpPr>
          <p:spPr>
            <a:xfrm flipV="1">
              <a:off x="6271119" y="1676399"/>
              <a:ext cx="2051643" cy="10275"/>
            </a:xfrm>
            <a:prstGeom prst="line">
              <a:avLst/>
            </a:prstGeom>
            <a:solidFill>
              <a:schemeClr val="tx2">
                <a:lumMod val="40000"/>
                <a:lumOff val="60000"/>
              </a:schemeClr>
            </a:solidFill>
            <a:ln w="9525" cap="flat" cmpd="sng" algn="ctr">
              <a:solidFill>
                <a:schemeClr val="bg1"/>
              </a:solidFill>
              <a:prstDash val="solid"/>
            </a:ln>
            <a:effectLst/>
          </p:spPr>
        </p:cxnSp>
      </p:grpSp>
      <p:sp>
        <p:nvSpPr>
          <p:cNvPr id="157" name="Right Arrow 346">
            <a:extLst>
              <a:ext uri="{FF2B5EF4-FFF2-40B4-BE49-F238E27FC236}">
                <a16:creationId xmlns="" xmlns:a16="http://schemas.microsoft.com/office/drawing/2014/main" id="{B605D512-56DB-410F-83E3-6320FA429B1A}"/>
              </a:ext>
            </a:extLst>
          </p:cNvPr>
          <p:cNvSpPr/>
          <p:nvPr/>
        </p:nvSpPr>
        <p:spPr bwMode="auto">
          <a:xfrm rot="16200000">
            <a:off x="6148967" y="1741634"/>
            <a:ext cx="35094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8" name="Right Arrow 346">
            <a:extLst>
              <a:ext uri="{FF2B5EF4-FFF2-40B4-BE49-F238E27FC236}">
                <a16:creationId xmlns="" xmlns:a16="http://schemas.microsoft.com/office/drawing/2014/main" id="{49FB6F84-5E4E-4FC7-A575-70266CE22647}"/>
              </a:ext>
            </a:extLst>
          </p:cNvPr>
          <p:cNvSpPr/>
          <p:nvPr/>
        </p:nvSpPr>
        <p:spPr bwMode="auto">
          <a:xfrm>
            <a:off x="7354489" y="5390631"/>
            <a:ext cx="43028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Tree>
    <p:extLst>
      <p:ext uri="{BB962C8B-B14F-4D97-AF65-F5344CB8AC3E}">
        <p14:creationId xmlns:p14="http://schemas.microsoft.com/office/powerpoint/2010/main" val="3801332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ight Arrow 346">
            <a:extLst>
              <a:ext uri="{FF2B5EF4-FFF2-40B4-BE49-F238E27FC236}">
                <a16:creationId xmlns="" xmlns:a16="http://schemas.microsoft.com/office/drawing/2014/main" id="{40065D85-FC25-4A4C-B20F-CFC9EAB260DD}"/>
              </a:ext>
            </a:extLst>
          </p:cNvPr>
          <p:cNvSpPr/>
          <p:nvPr/>
        </p:nvSpPr>
        <p:spPr bwMode="auto">
          <a:xfrm>
            <a:off x="4645022" y="4066672"/>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 name="Group 2"/>
          <p:cNvGrpSpPr/>
          <p:nvPr/>
        </p:nvGrpSpPr>
        <p:grpSpPr>
          <a:xfrm>
            <a:off x="211564" y="884230"/>
            <a:ext cx="939872" cy="5864448"/>
            <a:chOff x="152400" y="841152"/>
            <a:chExt cx="939872" cy="5864448"/>
          </a:xfrm>
        </p:grpSpPr>
        <p:sp>
          <p:nvSpPr>
            <p:cNvPr id="177" name="Rectangle 176"/>
            <p:cNvSpPr/>
            <p:nvPr/>
          </p:nvSpPr>
          <p:spPr>
            <a:xfrm>
              <a:off x="158767" y="841152"/>
              <a:ext cx="91440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165137" y="967454"/>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erp</a:t>
                </a:r>
              </a:p>
            </p:txBody>
          </p:sp>
          <p:pic>
            <p:nvPicPr>
              <p:cNvPr id="201" name="Picture 20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79" name="Group 178"/>
            <p:cNvGrpSpPr/>
            <p:nvPr/>
          </p:nvGrpSpPr>
          <p:grpSpPr>
            <a:xfrm>
              <a:off x="165137" y="1578944"/>
              <a:ext cx="914399" cy="543358"/>
              <a:chOff x="129421" y="1878673"/>
              <a:chExt cx="914399" cy="543358"/>
            </a:xfrm>
          </p:grpSpPr>
          <p:pic>
            <p:nvPicPr>
              <p:cNvPr id="198" name="Picture 19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5067" y="1878673"/>
                <a:ext cx="263659" cy="385452"/>
              </a:xfrm>
              <a:prstGeom prst="rect">
                <a:avLst/>
              </a:prstGeom>
              <a:solidFill>
                <a:srgbClr val="4D4D4D"/>
              </a:solidFill>
            </p:spPr>
          </p:pic>
          <p:sp>
            <p:nvSpPr>
              <p:cNvPr id="199" name="TextBox 198"/>
              <p:cNvSpPr txBox="1"/>
              <p:nvPr/>
            </p:nvSpPr>
            <p:spPr>
              <a:xfrm>
                <a:off x="129421" y="2191199"/>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scm</a:t>
                </a:r>
              </a:p>
            </p:txBody>
          </p:sp>
        </p:grpSp>
        <p:grpSp>
          <p:nvGrpSpPr>
            <p:cNvPr id="180" name="Group 179"/>
            <p:cNvGrpSpPr/>
            <p:nvPr/>
          </p:nvGrpSpPr>
          <p:grpSpPr>
            <a:xfrm>
              <a:off x="165136" y="2172153"/>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165136" y="2751256"/>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176561" y="3301915"/>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152400" y="4068745"/>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165136" y="478537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171076" y="5410200"/>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158767" y="6383179"/>
              <a:ext cx="914401" cy="200055"/>
            </a:xfrm>
            <a:prstGeom prst="rect">
              <a:avLst/>
            </a:prstGeom>
            <a:noFill/>
          </p:spPr>
          <p:txBody>
            <a:bodyPr wrap="square" rtlCol="0">
              <a:spAutoFit/>
            </a:bodyPr>
            <a:lstStyle/>
            <a:p>
              <a:pPr algn="ctr"/>
              <a:r>
                <a:rPr lang="en-US" sz="700" cap="all" dirty="0">
                  <a:solidFill>
                    <a:srgbClr val="FFFFFF"/>
                  </a:solidFill>
                  <a:latin typeface="Verdana"/>
                  <a:cs typeface="Arial" pitchFamily="34" charset="0"/>
                </a:rPr>
                <a:t>Sources</a:t>
              </a:r>
            </a:p>
          </p:txBody>
        </p:sp>
        <p:cxnSp>
          <p:nvCxnSpPr>
            <p:cNvPr id="273" name="Straight Connector 272"/>
            <p:cNvCxnSpPr/>
            <p:nvPr/>
          </p:nvCxnSpPr>
          <p:spPr>
            <a:xfrm>
              <a:off x="273067" y="6315789"/>
              <a:ext cx="685800" cy="0"/>
            </a:xfrm>
            <a:prstGeom prst="line">
              <a:avLst/>
            </a:prstGeom>
            <a:noFill/>
            <a:ln w="9525" cap="flat" cmpd="sng" algn="ctr">
              <a:solidFill>
                <a:schemeClr val="bg1">
                  <a:lumMod val="65000"/>
                </a:schemeClr>
              </a:solidFill>
              <a:prstDash val="solid"/>
            </a:ln>
            <a:effectLst/>
          </p:spPr>
        </p:cxnSp>
      </p:grpSp>
      <p:sp>
        <p:nvSpPr>
          <p:cNvPr id="126" name="Rectangle 125"/>
          <p:cNvSpPr/>
          <p:nvPr/>
        </p:nvSpPr>
        <p:spPr>
          <a:xfrm>
            <a:off x="3124201" y="267878"/>
            <a:ext cx="5031319" cy="338554"/>
          </a:xfrm>
          <a:prstGeom prst="rect">
            <a:avLst/>
          </a:prstGeom>
        </p:spPr>
        <p:txBody>
          <a:bodyPr wrap="square">
            <a:spAutoFit/>
          </a:bodyPr>
          <a:lstStyle/>
          <a:p>
            <a:pPr algn="ctr"/>
            <a:r>
              <a:rPr lang="en-US" sz="1600" dirty="0">
                <a:solidFill>
                  <a:srgbClr val="FFFFFF"/>
                </a:solidFill>
                <a:latin typeface="Verdana"/>
                <a:cs typeface="Arial" pitchFamily="34" charset="0"/>
              </a:rPr>
              <a:t>ARCHITECTURAL FRAMEWORK EVOLUTION</a:t>
            </a:r>
            <a:endParaRPr lang="en-US" sz="2800" dirty="0">
              <a:solidFill>
                <a:srgbClr val="FFFFFF"/>
              </a:solidFill>
              <a:latin typeface="Verdana"/>
              <a:cs typeface="Arial" pitchFamily="34" charset="0"/>
            </a:endParaRPr>
          </a:p>
        </p:txBody>
      </p:sp>
      <p:sp>
        <p:nvSpPr>
          <p:cNvPr id="160" name="Rectangle 159"/>
          <p:cNvSpPr/>
          <p:nvPr/>
        </p:nvSpPr>
        <p:spPr>
          <a:xfrm>
            <a:off x="10914736" y="685629"/>
            <a:ext cx="914400" cy="5971642"/>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230" name="Group 229"/>
          <p:cNvGrpSpPr/>
          <p:nvPr/>
        </p:nvGrpSpPr>
        <p:grpSpPr>
          <a:xfrm>
            <a:off x="10979393" y="2786126"/>
            <a:ext cx="787395" cy="573726"/>
            <a:chOff x="8239660" y="1341980"/>
            <a:chExt cx="787395" cy="573726"/>
          </a:xfrm>
        </p:grpSpPr>
        <p:grpSp>
          <p:nvGrpSpPr>
            <p:cNvPr id="231" name="Group 230"/>
            <p:cNvGrpSpPr/>
            <p:nvPr/>
          </p:nvGrpSpPr>
          <p:grpSpPr>
            <a:xfrm>
              <a:off x="8549483" y="1341980"/>
              <a:ext cx="167748" cy="196500"/>
              <a:chOff x="9513888" y="857377"/>
              <a:chExt cx="925512" cy="1084136"/>
            </a:xfrm>
          </p:grpSpPr>
          <p:sp>
            <p:nvSpPr>
              <p:cNvPr id="238"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59"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32" name="TextBox 231"/>
            <p:cNvSpPr txBox="1"/>
            <p:nvPr/>
          </p:nvSpPr>
          <p:spPr>
            <a:xfrm>
              <a:off x="8239660" y="1546374"/>
              <a:ext cx="787395"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 Users</a:t>
              </a:r>
            </a:p>
          </p:txBody>
        </p:sp>
      </p:grpSp>
      <p:grpSp>
        <p:nvGrpSpPr>
          <p:cNvPr id="260" name="Group 259"/>
          <p:cNvGrpSpPr/>
          <p:nvPr/>
        </p:nvGrpSpPr>
        <p:grpSpPr>
          <a:xfrm>
            <a:off x="10960157" y="775077"/>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263" name="Group 262"/>
            <p:cNvGrpSpPr/>
            <p:nvPr/>
          </p:nvGrpSpPr>
          <p:grpSpPr>
            <a:xfrm>
              <a:off x="8549483" y="2067625"/>
              <a:ext cx="167748" cy="196500"/>
              <a:chOff x="9513888" y="857377"/>
              <a:chExt cx="925512" cy="1084136"/>
            </a:xfrm>
          </p:grpSpPr>
          <p:sp>
            <p:nvSpPr>
              <p:cNvPr id="26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6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79" name="Group 278"/>
          <p:cNvGrpSpPr/>
          <p:nvPr/>
        </p:nvGrpSpPr>
        <p:grpSpPr>
          <a:xfrm>
            <a:off x="11008247" y="5324806"/>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1010650" y="4478409"/>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83431" y="5984476"/>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69775" y="3625196"/>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41" name="TextBox 140"/>
          <p:cNvSpPr txBox="1"/>
          <p:nvPr/>
        </p:nvSpPr>
        <p:spPr>
          <a:xfrm>
            <a:off x="2551814" y="672751"/>
            <a:ext cx="7352618" cy="646331"/>
          </a:xfrm>
          <a:prstGeom prst="rect">
            <a:avLst/>
          </a:prstGeom>
          <a:solidFill>
            <a:schemeClr val="tx2">
              <a:lumMod val="40000"/>
              <a:lumOff val="60000"/>
            </a:schemeClr>
          </a:solidFill>
        </p:spPr>
        <p:txBody>
          <a:bodyPr wrap="square" rtlCol="0">
            <a:spAutoFit/>
          </a:bodyPr>
          <a:lstStyle/>
          <a:p>
            <a:pPr algn="ctr"/>
            <a:r>
              <a:rPr lang="en-US" sz="1200" cap="all" dirty="0">
                <a:solidFill>
                  <a:srgbClr val="FFFFFF"/>
                </a:solidFill>
                <a:latin typeface="Verdana"/>
                <a:cs typeface="Arial" pitchFamily="34" charset="0"/>
              </a:rPr>
              <a:t>Governance</a:t>
            </a:r>
          </a:p>
          <a:p>
            <a:pPr algn="ctr"/>
            <a:r>
              <a:rPr lang="en-US" sz="1200" cap="all" dirty="0">
                <a:solidFill>
                  <a:srgbClr val="FFFFFF"/>
                </a:solidFill>
                <a:latin typeface="Verdana"/>
                <a:cs typeface="Arial" pitchFamily="34" charset="0"/>
              </a:rPr>
              <a:t>Metadata</a:t>
            </a:r>
          </a:p>
          <a:p>
            <a:pPr algn="ctr"/>
            <a:r>
              <a:rPr lang="en-US" sz="1200" cap="all" dirty="0">
                <a:solidFill>
                  <a:srgbClr val="FFFFFF"/>
                </a:solidFill>
                <a:latin typeface="Verdana"/>
                <a:cs typeface="Arial" pitchFamily="34" charset="0"/>
              </a:rPr>
              <a:t>security</a:t>
            </a:r>
          </a:p>
        </p:txBody>
      </p:sp>
      <p:pic>
        <p:nvPicPr>
          <p:cNvPr id="2" name="Picture 1">
            <a:extLst>
              <a:ext uri="{FF2B5EF4-FFF2-40B4-BE49-F238E27FC236}">
                <a16:creationId xmlns="" xmlns:a16="http://schemas.microsoft.com/office/drawing/2014/main" id="{176B81DB-20AF-4BE6-AC96-5343C812FC70}"/>
              </a:ext>
            </a:extLst>
          </p:cNvPr>
          <p:cNvPicPr>
            <a:picLocks noChangeAspect="1"/>
          </p:cNvPicPr>
          <p:nvPr/>
        </p:nvPicPr>
        <p:blipFill>
          <a:blip r:embed="rId11"/>
          <a:stretch>
            <a:fillRect/>
          </a:stretch>
        </p:blipFill>
        <p:spPr>
          <a:xfrm>
            <a:off x="1142544" y="1926245"/>
            <a:ext cx="409718" cy="3943672"/>
          </a:xfrm>
          <a:prstGeom prst="rect">
            <a:avLst/>
          </a:prstGeom>
        </p:spPr>
      </p:pic>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2"/>
          <a:stretch>
            <a:fillRect/>
          </a:stretch>
        </p:blipFill>
        <p:spPr>
          <a:xfrm>
            <a:off x="5068151" y="5584496"/>
            <a:ext cx="1338356" cy="740833"/>
          </a:xfrm>
          <a:prstGeom prst="rect">
            <a:avLst/>
          </a:prstGeom>
        </p:spPr>
      </p:pic>
      <p:sp>
        <p:nvSpPr>
          <p:cNvPr id="275" name="Right Arrow 346">
            <a:extLst>
              <a:ext uri="{FF2B5EF4-FFF2-40B4-BE49-F238E27FC236}">
                <a16:creationId xmlns="" xmlns:a16="http://schemas.microsoft.com/office/drawing/2014/main" id="{8022F37A-78D5-430A-944F-1F51A59774C8}"/>
              </a:ext>
            </a:extLst>
          </p:cNvPr>
          <p:cNvSpPr/>
          <p:nvPr/>
        </p:nvSpPr>
        <p:spPr bwMode="auto">
          <a:xfrm rot="16200000">
            <a:off x="5141652" y="3665712"/>
            <a:ext cx="2147839"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21" name="Group 20">
            <a:extLst>
              <a:ext uri="{FF2B5EF4-FFF2-40B4-BE49-F238E27FC236}">
                <a16:creationId xmlns="" xmlns:a16="http://schemas.microsoft.com/office/drawing/2014/main" id="{5B5A3EB2-9D37-4E99-B3E1-FA9E7594DF72}"/>
              </a:ext>
            </a:extLst>
          </p:cNvPr>
          <p:cNvGrpSpPr/>
          <p:nvPr/>
        </p:nvGrpSpPr>
        <p:grpSpPr>
          <a:xfrm>
            <a:off x="5672421" y="140210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13"/>
            <a:stretch>
              <a:fillRect/>
            </a:stretch>
          </p:blipFill>
          <p:spPr>
            <a:xfrm>
              <a:off x="3278960" y="1430222"/>
              <a:ext cx="2444963" cy="4894167"/>
            </a:xfrm>
            <a:prstGeom prst="rect">
              <a:avLst/>
            </a:prstGeom>
          </p:spPr>
        </p:pic>
        <p:grpSp>
          <p:nvGrpSpPr>
            <p:cNvPr id="254" name="Group 253">
              <a:extLst>
                <a:ext uri="{FF2B5EF4-FFF2-40B4-BE49-F238E27FC236}">
                  <a16:creationId xmlns="" xmlns:a16="http://schemas.microsoft.com/office/drawing/2014/main" id="{59F908DD-E754-4ABE-B1AC-55B116BA4BEA}"/>
                </a:ext>
              </a:extLst>
            </p:cNvPr>
            <p:cNvGrpSpPr/>
            <p:nvPr/>
          </p:nvGrpSpPr>
          <p:grpSpPr>
            <a:xfrm>
              <a:off x="3384597" y="1975394"/>
              <a:ext cx="2157395" cy="1200323"/>
              <a:chOff x="3627727" y="3124492"/>
              <a:chExt cx="3066034" cy="2039011"/>
            </a:xfrm>
            <a:solidFill>
              <a:schemeClr val="tx2">
                <a:lumMod val="40000"/>
                <a:lumOff val="60000"/>
              </a:schemeClr>
            </a:solidFill>
          </p:grpSpPr>
          <p:sp>
            <p:nvSpPr>
              <p:cNvPr id="255" name="Rounded Rectangle 136">
                <a:extLst>
                  <a:ext uri="{FF2B5EF4-FFF2-40B4-BE49-F238E27FC236}">
                    <a16:creationId xmlns="" xmlns:a16="http://schemas.microsoft.com/office/drawing/2014/main" id="{2B82530A-9AA9-4136-8026-82FB8BA2BFFA}"/>
                  </a:ext>
                </a:extLst>
              </p:cNvPr>
              <p:cNvSpPr>
                <a:spLocks/>
              </p:cNvSpPr>
              <p:nvPr/>
            </p:nvSpPr>
            <p:spPr bwMode="auto">
              <a:xfrm>
                <a:off x="3627727" y="3290244"/>
                <a:ext cx="3066034" cy="1873259"/>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sz="1200" dirty="0">
                  <a:solidFill>
                    <a:schemeClr val="bg1"/>
                  </a:solidFill>
                  <a:latin typeface="Verdana"/>
                </a:endParaRPr>
              </a:p>
              <a:p>
                <a:pPr algn="ctr"/>
                <a:endParaRPr lang="en-US" sz="1100" dirty="0">
                  <a:solidFill>
                    <a:schemeClr val="bg1"/>
                  </a:solidFill>
                  <a:latin typeface="Verdana"/>
                </a:endParaRPr>
              </a:p>
            </p:txBody>
          </p:sp>
          <p:sp>
            <p:nvSpPr>
              <p:cNvPr id="256" name="TextBox 255">
                <a:extLst>
                  <a:ext uri="{FF2B5EF4-FFF2-40B4-BE49-F238E27FC236}">
                    <a16:creationId xmlns="" xmlns:a16="http://schemas.microsoft.com/office/drawing/2014/main" id="{127FFFDE-3E4A-4227-84A7-B10690816031}"/>
                  </a:ext>
                </a:extLst>
              </p:cNvPr>
              <p:cNvSpPr txBox="1"/>
              <p:nvPr/>
            </p:nvSpPr>
            <p:spPr>
              <a:xfrm>
                <a:off x="3632172" y="3124492"/>
                <a:ext cx="3050793" cy="496686"/>
              </a:xfrm>
              <a:prstGeom prst="rect">
                <a:avLst/>
              </a:prstGeom>
              <a:grpFill/>
            </p:spPr>
            <p:txBody>
              <a:bodyPr wrap="square" rtlCol="0">
                <a:spAutoFit/>
              </a:bodyPr>
              <a:lstStyle/>
              <a:p>
                <a:pPr algn="ctr"/>
                <a:r>
                  <a:rPr lang="en-US" sz="1300" cap="all" dirty="0">
                    <a:solidFill>
                      <a:srgbClr val="FFFFFF"/>
                    </a:solidFill>
                    <a:latin typeface="Verdana" panose="020B0604030504040204" pitchFamily="34" charset="0"/>
                    <a:ea typeface="Verdana" panose="020B0604030504040204" pitchFamily="34" charset="0"/>
                    <a:cs typeface="Verdana" panose="020B0604030504040204" pitchFamily="34" charset="0"/>
                  </a:rPr>
                  <a:t>Hadoop</a:t>
                </a:r>
              </a:p>
            </p:txBody>
          </p:sp>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717185" y="3968300"/>
                <a:ext cx="2880769" cy="0"/>
              </a:xfrm>
              <a:prstGeom prst="line">
                <a:avLst/>
              </a:prstGeom>
              <a:grpFill/>
              <a:ln w="9525" cap="flat" cmpd="sng" algn="ctr">
                <a:solidFill>
                  <a:schemeClr val="bg1"/>
                </a:solidFill>
                <a:prstDash val="solid"/>
              </a:ln>
              <a:effectLst/>
            </p:spPr>
          </p:cxnSp>
        </p:grpSp>
        <p:grpSp>
          <p:nvGrpSpPr>
            <p:cNvPr id="239" name="Group 238">
              <a:extLst>
                <a:ext uri="{FF2B5EF4-FFF2-40B4-BE49-F238E27FC236}">
                  <a16:creationId xmlns="" xmlns:a16="http://schemas.microsoft.com/office/drawing/2014/main" id="{21280695-B9A1-46ED-94E3-08E3E4303737}"/>
                </a:ext>
              </a:extLst>
            </p:cNvPr>
            <p:cNvGrpSpPr/>
            <p:nvPr/>
          </p:nvGrpSpPr>
          <p:grpSpPr>
            <a:xfrm>
              <a:off x="3411871" y="4793423"/>
              <a:ext cx="2118990" cy="1321253"/>
              <a:chOff x="5504894" y="3971596"/>
              <a:chExt cx="2226235" cy="1196141"/>
            </a:xfrm>
          </p:grpSpPr>
          <p:grpSp>
            <p:nvGrpSpPr>
              <p:cNvPr id="240" name="Group 239">
                <a:extLst>
                  <a:ext uri="{FF2B5EF4-FFF2-40B4-BE49-F238E27FC236}">
                    <a16:creationId xmlns="" xmlns:a16="http://schemas.microsoft.com/office/drawing/2014/main" id="{3C0B390F-E003-44FB-A815-4A08804C626B}"/>
                  </a:ext>
                </a:extLst>
              </p:cNvPr>
              <p:cNvGrpSpPr/>
              <p:nvPr/>
            </p:nvGrpSpPr>
            <p:grpSpPr>
              <a:xfrm>
                <a:off x="5504894" y="3971596"/>
                <a:ext cx="2226235" cy="1196141"/>
                <a:chOff x="3540067" y="2432230"/>
                <a:chExt cx="3246119" cy="1708476"/>
              </a:xfrm>
              <a:solidFill>
                <a:schemeClr val="tx2">
                  <a:lumMod val="40000"/>
                  <a:lumOff val="60000"/>
                </a:schemeClr>
              </a:solidFill>
            </p:grpSpPr>
            <p:sp>
              <p:nvSpPr>
                <p:cNvPr id="242" name="Rounded Rectangle 136">
                  <a:extLst>
                    <a:ext uri="{FF2B5EF4-FFF2-40B4-BE49-F238E27FC236}">
                      <a16:creationId xmlns="" xmlns:a16="http://schemas.microsoft.com/office/drawing/2014/main" id="{23C4C047-3B10-4DAC-BD58-3D3A9CAE1384}"/>
                    </a:ext>
                  </a:extLst>
                </p:cNvPr>
                <p:cNvSpPr>
                  <a:spLocks/>
                </p:cNvSpPr>
                <p:nvPr/>
              </p:nvSpPr>
              <p:spPr bwMode="auto">
                <a:xfrm>
                  <a:off x="3540067" y="2589452"/>
                  <a:ext cx="3246119" cy="155125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43" name="TextBox 242">
                  <a:extLst>
                    <a:ext uri="{FF2B5EF4-FFF2-40B4-BE49-F238E27FC236}">
                      <a16:creationId xmlns="" xmlns:a16="http://schemas.microsoft.com/office/drawing/2014/main" id="{B04492C9-6FFB-42C9-A1B9-D33D9D2C2F23}"/>
                    </a:ext>
                  </a:extLst>
                </p:cNvPr>
                <p:cNvSpPr txBox="1"/>
                <p:nvPr/>
              </p:nvSpPr>
              <p:spPr>
                <a:xfrm>
                  <a:off x="3556603" y="2432230"/>
                  <a:ext cx="3200540" cy="358261"/>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RDBMS</a:t>
                  </a:r>
                </a:p>
              </p:txBody>
            </p:sp>
            <p:cxnSp>
              <p:nvCxnSpPr>
                <p:cNvPr id="244" name="Straight Connector 243">
                  <a:extLst>
                    <a:ext uri="{FF2B5EF4-FFF2-40B4-BE49-F238E27FC236}">
                      <a16:creationId xmlns="" xmlns:a16="http://schemas.microsoft.com/office/drawing/2014/main" id="{4A1F7804-5667-4136-A512-47A8DC526166}"/>
                    </a:ext>
                  </a:extLst>
                </p:cNvPr>
                <p:cNvCxnSpPr/>
                <p:nvPr/>
              </p:nvCxnSpPr>
              <p:spPr>
                <a:xfrm>
                  <a:off x="3559294" y="2929211"/>
                  <a:ext cx="3049970" cy="0"/>
                </a:xfrm>
                <a:prstGeom prst="line">
                  <a:avLst/>
                </a:prstGeom>
                <a:grpFill/>
                <a:ln w="9525" cap="flat" cmpd="sng" algn="ctr">
                  <a:solidFill>
                    <a:schemeClr val="bg1"/>
                  </a:solidFill>
                  <a:prstDash val="solid"/>
                </a:ln>
                <a:effectLst/>
              </p:spPr>
            </p:cxnSp>
          </p:grpSp>
          <p:sp>
            <p:nvSpPr>
              <p:cNvPr id="241" name="Rounded Rectangle 213">
                <a:extLst>
                  <a:ext uri="{FF2B5EF4-FFF2-40B4-BE49-F238E27FC236}">
                    <a16:creationId xmlns="" xmlns:a16="http://schemas.microsoft.com/office/drawing/2014/main" id="{778A3B2B-0AEA-468F-884B-D5F982541839}"/>
                  </a:ext>
                </a:extLst>
              </p:cNvPr>
              <p:cNvSpPr/>
              <p:nvPr/>
            </p:nvSpPr>
            <p:spPr>
              <a:xfrm>
                <a:off x="5700977" y="4309010"/>
                <a:ext cx="1983818" cy="8245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Normalized</a:t>
                </a:r>
              </a:p>
              <a:p>
                <a:pPr algn="ctr" defTabSz="800100">
                  <a:lnSpc>
                    <a:spcPct val="90000"/>
                  </a:lnSpc>
                  <a:spcAft>
                    <a:spcPct val="35000"/>
                  </a:spcAft>
                  <a:defRPr/>
                </a:pPr>
                <a:r>
                  <a:rPr lang="en-GB" sz="1200" kern="0" dirty="0">
                    <a:solidFill>
                      <a:prstClr val="white"/>
                    </a:solidFill>
                    <a:latin typeface="Verdana"/>
                    <a:cs typeface="Calibri"/>
                  </a:rPr>
                  <a:t>Integrated</a:t>
                </a:r>
              </a:p>
            </p:txBody>
          </p:sp>
        </p:grpSp>
      </p:grpSp>
      <p:sp>
        <p:nvSpPr>
          <p:cNvPr id="298" name="Freeform 203">
            <a:extLst>
              <a:ext uri="{FF2B5EF4-FFF2-40B4-BE49-F238E27FC236}">
                <a16:creationId xmlns="" xmlns:a16="http://schemas.microsoft.com/office/drawing/2014/main" id="{9CAF8A91-7687-4770-83DA-1FE8E2DB4B7B}"/>
              </a:ext>
            </a:extLst>
          </p:cNvPr>
          <p:cNvSpPr/>
          <p:nvPr/>
        </p:nvSpPr>
        <p:spPr>
          <a:xfrm>
            <a:off x="5259704" y="2333403"/>
            <a:ext cx="1753758" cy="820140"/>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Lightly Integrated</a:t>
            </a:r>
          </a:p>
          <a:p>
            <a:pPr algn="ctr" defTabSz="800100">
              <a:lnSpc>
                <a:spcPct val="90000"/>
              </a:lnSpc>
              <a:spcAft>
                <a:spcPct val="35000"/>
              </a:spcAft>
              <a:defRPr/>
            </a:pPr>
            <a:r>
              <a:rPr lang="en-GB" sz="1200" kern="0" dirty="0">
                <a:solidFill>
                  <a:prstClr val="white"/>
                </a:solidFill>
                <a:latin typeface="Verdana"/>
                <a:cs typeface="Calibri"/>
              </a:rPr>
              <a:t>Curated</a:t>
            </a:r>
          </a:p>
        </p:txBody>
      </p:sp>
      <p:grpSp>
        <p:nvGrpSpPr>
          <p:cNvPr id="320" name="Group 319">
            <a:extLst>
              <a:ext uri="{FF2B5EF4-FFF2-40B4-BE49-F238E27FC236}">
                <a16:creationId xmlns="" xmlns:a16="http://schemas.microsoft.com/office/drawing/2014/main" id="{6734F31F-C6FC-4452-9F1F-569D496F4D2E}"/>
              </a:ext>
            </a:extLst>
          </p:cNvPr>
          <p:cNvGrpSpPr/>
          <p:nvPr/>
        </p:nvGrpSpPr>
        <p:grpSpPr>
          <a:xfrm>
            <a:off x="10930621" y="1554791"/>
            <a:ext cx="870751" cy="584137"/>
            <a:chOff x="8197983" y="2067625"/>
            <a:chExt cx="870751" cy="584137"/>
          </a:xfrm>
        </p:grpSpPr>
        <p:sp>
          <p:nvSpPr>
            <p:cNvPr id="321" name="TextBox 320">
              <a:extLst>
                <a:ext uri="{FF2B5EF4-FFF2-40B4-BE49-F238E27FC236}">
                  <a16:creationId xmlns="" xmlns:a16="http://schemas.microsoft.com/office/drawing/2014/main" id="{0BDD12C7-15AD-49CE-BC23-73C4C6FD803A}"/>
                </a:ext>
              </a:extLst>
            </p:cNvPr>
            <p:cNvSpPr txBox="1"/>
            <p:nvPr/>
          </p:nvSpPr>
          <p:spPr>
            <a:xfrm>
              <a:off x="8197983" y="2282430"/>
              <a:ext cx="87075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 Marts</a:t>
              </a:r>
            </a:p>
          </p:txBody>
        </p:sp>
        <p:grpSp>
          <p:nvGrpSpPr>
            <p:cNvPr id="322" name="Group 321">
              <a:extLst>
                <a:ext uri="{FF2B5EF4-FFF2-40B4-BE49-F238E27FC236}">
                  <a16:creationId xmlns="" xmlns:a16="http://schemas.microsoft.com/office/drawing/2014/main" id="{7400B2CF-25A3-431B-8B1F-97696F42EA7A}"/>
                </a:ext>
              </a:extLst>
            </p:cNvPr>
            <p:cNvGrpSpPr/>
            <p:nvPr/>
          </p:nvGrpSpPr>
          <p:grpSpPr>
            <a:xfrm>
              <a:off x="8549483" y="2067625"/>
              <a:ext cx="167748" cy="196500"/>
              <a:chOff x="9513888" y="857377"/>
              <a:chExt cx="925512" cy="1084136"/>
            </a:xfrm>
          </p:grpSpPr>
          <p:sp>
            <p:nvSpPr>
              <p:cNvPr id="323" name="Freeform 6">
                <a:extLst>
                  <a:ext uri="{FF2B5EF4-FFF2-40B4-BE49-F238E27FC236}">
                    <a16:creationId xmlns="" xmlns:a16="http://schemas.microsoft.com/office/drawing/2014/main" id="{1DBAFDFC-0539-4215-B1D0-AB415FA5BDCE}"/>
                  </a:ext>
                </a:extLst>
              </p:cNvPr>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24" name="Oval 7">
                <a:extLst>
                  <a:ext uri="{FF2B5EF4-FFF2-40B4-BE49-F238E27FC236}">
                    <a16:creationId xmlns="" xmlns:a16="http://schemas.microsoft.com/office/drawing/2014/main" id="{9C5C027A-1C41-4DB3-B2B8-F0F08E9BAD6A}"/>
                  </a:ext>
                </a:extLst>
              </p:cNvPr>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29" name="Content Placeholder 1">
            <a:extLst>
              <a:ext uri="{FF2B5EF4-FFF2-40B4-BE49-F238E27FC236}">
                <a16:creationId xmlns="" xmlns:a16="http://schemas.microsoft.com/office/drawing/2014/main" id="{0A82F676-AA46-4B4A-A9CE-48D6158025C5}"/>
              </a:ext>
            </a:extLst>
          </p:cNvPr>
          <p:cNvSpPr txBox="1">
            <a:spLocks/>
          </p:cNvSpPr>
          <p:nvPr/>
        </p:nvSpPr>
        <p:spPr bwMode="auto">
          <a:xfrm>
            <a:off x="2307850" y="1654021"/>
            <a:ext cx="3070981" cy="448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800" b="1" dirty="0">
                <a:solidFill>
                  <a:srgbClr val="3C3C3B"/>
                </a:solidFill>
                <a:latin typeface="Verdana"/>
              </a:rPr>
              <a:t>Advocated Positions</a:t>
            </a:r>
          </a:p>
          <a:p>
            <a:r>
              <a:rPr lang="en-US" sz="1200" dirty="0">
                <a:solidFill>
                  <a:srgbClr val="3C3C3B"/>
                </a:solidFill>
                <a:latin typeface="Verdana"/>
              </a:rPr>
              <a:t>All data in the Integration Layer needs to be sourced from the Acquisition Layer.  Data cannot be sourced into the </a:t>
            </a:r>
            <a:r>
              <a:rPr lang="en-US" sz="1200" dirty="0">
                <a:solidFill>
                  <a:srgbClr val="3C3C3B"/>
                </a:solidFill>
                <a:latin typeface="Verdana" panose="020B0604030504040204" pitchFamily="34" charset="0"/>
                <a:ea typeface="Verdana" panose="020B0604030504040204" pitchFamily="34" charset="0"/>
                <a:cs typeface="Verdana" panose="020B0604030504040204" pitchFamily="34" charset="0"/>
              </a:rPr>
              <a:t>Integration Layer directly from the source systems.</a:t>
            </a:r>
          </a:p>
          <a:p>
            <a:r>
              <a:rPr lang="en-US" sz="1200" dirty="0">
                <a:latin typeface="Verdana" panose="020B0604030504040204" pitchFamily="34" charset="0"/>
                <a:ea typeface="Verdana" panose="020B0604030504040204" pitchFamily="34" charset="0"/>
                <a:cs typeface="Verdana" panose="020B0604030504040204" pitchFamily="34" charset="0"/>
              </a:rPr>
              <a:t>Current Only - History only if requirements dictate, also take size/</a:t>
            </a:r>
            <a:r>
              <a:rPr lang="en-US" sz="1200" dirty="0" err="1">
                <a:latin typeface="Verdana" panose="020B0604030504040204" pitchFamily="34" charset="0"/>
                <a:ea typeface="Verdana" panose="020B0604030504040204" pitchFamily="34" charset="0"/>
                <a:cs typeface="Verdana" panose="020B0604030504040204" pitchFamily="34" charset="0"/>
              </a:rPr>
              <a:t>recreatability</a:t>
            </a:r>
            <a:r>
              <a:rPr lang="en-US" sz="1200" dirty="0">
                <a:latin typeface="Verdana" panose="020B0604030504040204" pitchFamily="34" charset="0"/>
                <a:ea typeface="Verdana" panose="020B0604030504040204" pitchFamily="34" charset="0"/>
                <a:cs typeface="Verdana" panose="020B0604030504040204" pitchFamily="34" charset="0"/>
              </a:rPr>
              <a:t> into account (if the data is small enough to create history from historical ingestion data, the need to keep history is less)</a:t>
            </a:r>
          </a:p>
          <a:p>
            <a:endParaRPr lang="en-US" sz="1200" dirty="0">
              <a:solidFill>
                <a:srgbClr val="3C3C3B"/>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200" dirty="0">
                <a:solidFill>
                  <a:srgbClr val="3C3C3B"/>
                </a:solidFill>
                <a:latin typeface="Verdana" panose="020B0604030504040204" pitchFamily="34" charset="0"/>
                <a:ea typeface="Verdana" panose="020B0604030504040204" pitchFamily="34" charset="0"/>
                <a:cs typeface="Verdana" panose="020B0604030504040204" pitchFamily="34" charset="0"/>
              </a:rPr>
              <a:t>Plus</a:t>
            </a:r>
          </a:p>
          <a:p>
            <a:r>
              <a:rPr lang="en-US" sz="1200" dirty="0">
                <a:solidFill>
                  <a:srgbClr val="3C3C3B"/>
                </a:solidFill>
                <a:latin typeface="Verdana" panose="020B0604030504040204" pitchFamily="34" charset="0"/>
                <a:ea typeface="Verdana" panose="020B0604030504040204" pitchFamily="34" charset="0"/>
                <a:cs typeface="Verdana" panose="020B0604030504040204" pitchFamily="34" charset="0"/>
              </a:rPr>
              <a:t>Reversibility and Traceability: </a:t>
            </a:r>
            <a:r>
              <a:rPr lang="en-GB" sz="1200" dirty="0">
                <a:solidFill>
                  <a:srgbClr val="3C3C3B"/>
                </a:solidFill>
                <a:latin typeface="Verdana" panose="020B0604030504040204" pitchFamily="34" charset="0"/>
                <a:ea typeface="Verdana" panose="020B0604030504040204" pitchFamily="34" charset="0"/>
                <a:cs typeface="Verdana" panose="020B0604030504040204" pitchFamily="34" charset="0"/>
              </a:rPr>
              <a:t>enable auditability, traceability and reversibility i.e. full lineage from the point of consumption, across the analytic environment to its source system, with the ability to reverse out and correct any errors in any of the governed layers, for all governed data.</a:t>
            </a:r>
          </a:p>
          <a:p>
            <a:endParaRPr lang="en-GB" sz="1200" dirty="0">
              <a:solidFill>
                <a:srgbClr val="3C3C3B"/>
              </a:solidFill>
              <a:latin typeface="Verdana"/>
            </a:endParaRPr>
          </a:p>
          <a:p>
            <a:endParaRPr lang="en-GB" sz="1100" dirty="0">
              <a:solidFill>
                <a:srgbClr val="3C3C3B"/>
              </a:solidFill>
              <a:latin typeface="Verdana"/>
            </a:endParaRPr>
          </a:p>
        </p:txBody>
      </p:sp>
    </p:spTree>
    <p:extLst>
      <p:ext uri="{BB962C8B-B14F-4D97-AF65-F5344CB8AC3E}">
        <p14:creationId xmlns:p14="http://schemas.microsoft.com/office/powerpoint/2010/main" val="2996933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ight Arrow 346">
            <a:extLst>
              <a:ext uri="{FF2B5EF4-FFF2-40B4-BE49-F238E27FC236}">
                <a16:creationId xmlns="" xmlns:a16="http://schemas.microsoft.com/office/drawing/2014/main" id="{40065D85-FC25-4A4C-B20F-CFC9EAB260DD}"/>
              </a:ext>
            </a:extLst>
          </p:cNvPr>
          <p:cNvSpPr/>
          <p:nvPr/>
        </p:nvSpPr>
        <p:spPr bwMode="auto">
          <a:xfrm>
            <a:off x="4645022" y="4066672"/>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 name="Group 2"/>
          <p:cNvGrpSpPr/>
          <p:nvPr/>
        </p:nvGrpSpPr>
        <p:grpSpPr>
          <a:xfrm>
            <a:off x="211564" y="884230"/>
            <a:ext cx="939872" cy="5864448"/>
            <a:chOff x="152400" y="841152"/>
            <a:chExt cx="939872" cy="5864448"/>
          </a:xfrm>
        </p:grpSpPr>
        <p:sp>
          <p:nvSpPr>
            <p:cNvPr id="177" name="Rectangle 176"/>
            <p:cNvSpPr/>
            <p:nvPr/>
          </p:nvSpPr>
          <p:spPr>
            <a:xfrm>
              <a:off x="158767" y="841152"/>
              <a:ext cx="91440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165137" y="967454"/>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erp</a:t>
                </a:r>
              </a:p>
            </p:txBody>
          </p:sp>
          <p:pic>
            <p:nvPicPr>
              <p:cNvPr id="201" name="Picture 20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79" name="Group 178"/>
            <p:cNvGrpSpPr/>
            <p:nvPr/>
          </p:nvGrpSpPr>
          <p:grpSpPr>
            <a:xfrm>
              <a:off x="165137" y="1578944"/>
              <a:ext cx="914399" cy="543358"/>
              <a:chOff x="129421" y="1878673"/>
              <a:chExt cx="914399" cy="543358"/>
            </a:xfrm>
          </p:grpSpPr>
          <p:pic>
            <p:nvPicPr>
              <p:cNvPr id="198" name="Picture 19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5067" y="1878673"/>
                <a:ext cx="263659" cy="385452"/>
              </a:xfrm>
              <a:prstGeom prst="rect">
                <a:avLst/>
              </a:prstGeom>
              <a:solidFill>
                <a:srgbClr val="4D4D4D"/>
              </a:solidFill>
            </p:spPr>
          </p:pic>
          <p:sp>
            <p:nvSpPr>
              <p:cNvPr id="199" name="TextBox 198"/>
              <p:cNvSpPr txBox="1"/>
              <p:nvPr/>
            </p:nvSpPr>
            <p:spPr>
              <a:xfrm>
                <a:off x="129421" y="2191199"/>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scm</a:t>
                </a:r>
              </a:p>
            </p:txBody>
          </p:sp>
        </p:grpSp>
        <p:grpSp>
          <p:nvGrpSpPr>
            <p:cNvPr id="180" name="Group 179"/>
            <p:cNvGrpSpPr/>
            <p:nvPr/>
          </p:nvGrpSpPr>
          <p:grpSpPr>
            <a:xfrm>
              <a:off x="165136" y="2172153"/>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165136" y="2751256"/>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176561" y="3301915"/>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152400" y="4068745"/>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165136" y="478537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171076" y="5410200"/>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158767" y="6383179"/>
              <a:ext cx="914401" cy="200055"/>
            </a:xfrm>
            <a:prstGeom prst="rect">
              <a:avLst/>
            </a:prstGeom>
            <a:noFill/>
          </p:spPr>
          <p:txBody>
            <a:bodyPr wrap="square" rtlCol="0">
              <a:spAutoFit/>
            </a:bodyPr>
            <a:lstStyle/>
            <a:p>
              <a:pPr algn="ctr"/>
              <a:r>
                <a:rPr lang="en-US" sz="700" cap="all" dirty="0">
                  <a:solidFill>
                    <a:srgbClr val="FFFFFF"/>
                  </a:solidFill>
                  <a:latin typeface="Verdana"/>
                  <a:cs typeface="Arial" pitchFamily="34" charset="0"/>
                </a:rPr>
                <a:t>Sources</a:t>
              </a:r>
            </a:p>
          </p:txBody>
        </p:sp>
        <p:cxnSp>
          <p:nvCxnSpPr>
            <p:cNvPr id="273" name="Straight Connector 272"/>
            <p:cNvCxnSpPr/>
            <p:nvPr/>
          </p:nvCxnSpPr>
          <p:spPr>
            <a:xfrm>
              <a:off x="273067" y="6315789"/>
              <a:ext cx="685800" cy="0"/>
            </a:xfrm>
            <a:prstGeom prst="line">
              <a:avLst/>
            </a:prstGeom>
            <a:noFill/>
            <a:ln w="9525" cap="flat" cmpd="sng" algn="ctr">
              <a:solidFill>
                <a:schemeClr val="bg1">
                  <a:lumMod val="65000"/>
                </a:schemeClr>
              </a:solidFill>
              <a:prstDash val="solid"/>
            </a:ln>
            <a:effectLst/>
          </p:spPr>
        </p:cxnSp>
      </p:grpSp>
      <p:sp>
        <p:nvSpPr>
          <p:cNvPr id="126" name="Rectangle 125"/>
          <p:cNvSpPr/>
          <p:nvPr/>
        </p:nvSpPr>
        <p:spPr>
          <a:xfrm>
            <a:off x="3124201" y="267878"/>
            <a:ext cx="5031319" cy="338554"/>
          </a:xfrm>
          <a:prstGeom prst="rect">
            <a:avLst/>
          </a:prstGeom>
        </p:spPr>
        <p:txBody>
          <a:bodyPr wrap="square">
            <a:spAutoFit/>
          </a:bodyPr>
          <a:lstStyle/>
          <a:p>
            <a:pPr algn="ctr"/>
            <a:r>
              <a:rPr lang="en-US" sz="1600" dirty="0">
                <a:solidFill>
                  <a:srgbClr val="FFFFFF"/>
                </a:solidFill>
                <a:latin typeface="Verdana"/>
                <a:cs typeface="Arial" pitchFamily="34" charset="0"/>
              </a:rPr>
              <a:t>ARCHITECTURAL FRAMEWORK EVOLUTION</a:t>
            </a:r>
            <a:endParaRPr lang="en-US" sz="2800" dirty="0">
              <a:solidFill>
                <a:srgbClr val="FFFFFF"/>
              </a:solidFill>
              <a:latin typeface="Verdana"/>
              <a:cs typeface="Arial" pitchFamily="34" charset="0"/>
            </a:endParaRPr>
          </a:p>
        </p:txBody>
      </p:sp>
      <p:sp>
        <p:nvSpPr>
          <p:cNvPr id="160" name="Rectangle 159"/>
          <p:cNvSpPr/>
          <p:nvPr/>
        </p:nvSpPr>
        <p:spPr>
          <a:xfrm>
            <a:off x="10914736" y="685629"/>
            <a:ext cx="914400" cy="5971642"/>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230" name="Group 229"/>
          <p:cNvGrpSpPr/>
          <p:nvPr/>
        </p:nvGrpSpPr>
        <p:grpSpPr>
          <a:xfrm>
            <a:off x="10979393" y="2786126"/>
            <a:ext cx="787395" cy="573726"/>
            <a:chOff x="8239660" y="1341980"/>
            <a:chExt cx="787395" cy="573726"/>
          </a:xfrm>
        </p:grpSpPr>
        <p:grpSp>
          <p:nvGrpSpPr>
            <p:cNvPr id="231" name="Group 230"/>
            <p:cNvGrpSpPr/>
            <p:nvPr/>
          </p:nvGrpSpPr>
          <p:grpSpPr>
            <a:xfrm>
              <a:off x="8549483" y="1341980"/>
              <a:ext cx="167748" cy="196500"/>
              <a:chOff x="9513888" y="857377"/>
              <a:chExt cx="925512" cy="1084136"/>
            </a:xfrm>
          </p:grpSpPr>
          <p:sp>
            <p:nvSpPr>
              <p:cNvPr id="238"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59"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32" name="TextBox 231"/>
            <p:cNvSpPr txBox="1"/>
            <p:nvPr/>
          </p:nvSpPr>
          <p:spPr>
            <a:xfrm>
              <a:off x="8239660" y="1546374"/>
              <a:ext cx="787395"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 Users</a:t>
              </a:r>
            </a:p>
          </p:txBody>
        </p:sp>
      </p:grpSp>
      <p:grpSp>
        <p:nvGrpSpPr>
          <p:cNvPr id="260" name="Group 259"/>
          <p:cNvGrpSpPr/>
          <p:nvPr/>
        </p:nvGrpSpPr>
        <p:grpSpPr>
          <a:xfrm>
            <a:off x="10960157" y="775077"/>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263" name="Group 262"/>
            <p:cNvGrpSpPr/>
            <p:nvPr/>
          </p:nvGrpSpPr>
          <p:grpSpPr>
            <a:xfrm>
              <a:off x="8549483" y="2067625"/>
              <a:ext cx="167748" cy="196500"/>
              <a:chOff x="9513888" y="857377"/>
              <a:chExt cx="925512" cy="1084136"/>
            </a:xfrm>
          </p:grpSpPr>
          <p:sp>
            <p:nvSpPr>
              <p:cNvPr id="26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6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79" name="Group 278"/>
          <p:cNvGrpSpPr/>
          <p:nvPr/>
        </p:nvGrpSpPr>
        <p:grpSpPr>
          <a:xfrm>
            <a:off x="11008247" y="5324806"/>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1010650" y="4478409"/>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83431" y="5984476"/>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69775" y="3625196"/>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41" name="TextBox 140"/>
          <p:cNvSpPr txBox="1"/>
          <p:nvPr/>
        </p:nvSpPr>
        <p:spPr>
          <a:xfrm>
            <a:off x="2551814" y="672751"/>
            <a:ext cx="7352618" cy="646331"/>
          </a:xfrm>
          <a:prstGeom prst="rect">
            <a:avLst/>
          </a:prstGeom>
          <a:solidFill>
            <a:schemeClr val="tx2">
              <a:lumMod val="40000"/>
              <a:lumOff val="60000"/>
            </a:schemeClr>
          </a:solidFill>
        </p:spPr>
        <p:txBody>
          <a:bodyPr wrap="square" rtlCol="0">
            <a:spAutoFit/>
          </a:bodyPr>
          <a:lstStyle/>
          <a:p>
            <a:pPr algn="ctr"/>
            <a:r>
              <a:rPr lang="en-US" sz="1200" cap="all" dirty="0">
                <a:solidFill>
                  <a:srgbClr val="FFFFFF"/>
                </a:solidFill>
                <a:latin typeface="Verdana"/>
                <a:cs typeface="Arial" pitchFamily="34" charset="0"/>
              </a:rPr>
              <a:t>Governance</a:t>
            </a:r>
          </a:p>
          <a:p>
            <a:pPr algn="ctr"/>
            <a:r>
              <a:rPr lang="en-US" sz="1200" cap="all" dirty="0">
                <a:solidFill>
                  <a:srgbClr val="FFFFFF"/>
                </a:solidFill>
                <a:latin typeface="Verdana"/>
                <a:cs typeface="Arial" pitchFamily="34" charset="0"/>
              </a:rPr>
              <a:t>Metadata</a:t>
            </a:r>
          </a:p>
          <a:p>
            <a:pPr algn="ctr"/>
            <a:r>
              <a:rPr lang="en-US" sz="1200" cap="all" dirty="0">
                <a:solidFill>
                  <a:srgbClr val="FFFFFF"/>
                </a:solidFill>
                <a:latin typeface="Verdana"/>
                <a:cs typeface="Arial" pitchFamily="34" charset="0"/>
              </a:rPr>
              <a:t>security</a:t>
            </a:r>
          </a:p>
        </p:txBody>
      </p:sp>
      <p:pic>
        <p:nvPicPr>
          <p:cNvPr id="2" name="Picture 1">
            <a:extLst>
              <a:ext uri="{FF2B5EF4-FFF2-40B4-BE49-F238E27FC236}">
                <a16:creationId xmlns="" xmlns:a16="http://schemas.microsoft.com/office/drawing/2014/main" id="{176B81DB-20AF-4BE6-AC96-5343C812FC70}"/>
              </a:ext>
            </a:extLst>
          </p:cNvPr>
          <p:cNvPicPr>
            <a:picLocks noChangeAspect="1"/>
          </p:cNvPicPr>
          <p:nvPr/>
        </p:nvPicPr>
        <p:blipFill>
          <a:blip r:embed="rId11"/>
          <a:stretch>
            <a:fillRect/>
          </a:stretch>
        </p:blipFill>
        <p:spPr>
          <a:xfrm>
            <a:off x="1142544" y="1926245"/>
            <a:ext cx="409718" cy="3943672"/>
          </a:xfrm>
          <a:prstGeom prst="rect">
            <a:avLst/>
          </a:prstGeom>
        </p:spPr>
      </p:pic>
      <p:grpSp>
        <p:nvGrpSpPr>
          <p:cNvPr id="18" name="Group 17">
            <a:extLst>
              <a:ext uri="{FF2B5EF4-FFF2-40B4-BE49-F238E27FC236}">
                <a16:creationId xmlns="" xmlns:a16="http://schemas.microsoft.com/office/drawing/2014/main" id="{AD183FB1-8DCC-40D9-B53D-2FE7D11F6E20}"/>
              </a:ext>
            </a:extLst>
          </p:cNvPr>
          <p:cNvGrpSpPr/>
          <p:nvPr/>
        </p:nvGrpSpPr>
        <p:grpSpPr>
          <a:xfrm>
            <a:off x="7675495" y="1359662"/>
            <a:ext cx="2328824" cy="5077562"/>
            <a:chOff x="9021910" y="948419"/>
            <a:chExt cx="2117878" cy="4894167"/>
          </a:xfrm>
        </p:grpSpPr>
        <p:pic>
          <p:nvPicPr>
            <p:cNvPr id="17" name="Picture 16">
              <a:extLst>
                <a:ext uri="{FF2B5EF4-FFF2-40B4-BE49-F238E27FC236}">
                  <a16:creationId xmlns="" xmlns:a16="http://schemas.microsoft.com/office/drawing/2014/main" id="{D27F3815-08FB-49F0-B314-58A603369EF9}"/>
                </a:ext>
              </a:extLst>
            </p:cNvPr>
            <p:cNvPicPr>
              <a:picLocks noChangeAspect="1"/>
            </p:cNvPicPr>
            <p:nvPr/>
          </p:nvPicPr>
          <p:blipFill>
            <a:blip r:embed="rId12"/>
            <a:stretch>
              <a:fillRect/>
            </a:stretch>
          </p:blipFill>
          <p:spPr>
            <a:xfrm>
              <a:off x="9021910" y="948419"/>
              <a:ext cx="2117878" cy="4894167"/>
            </a:xfrm>
            <a:prstGeom prst="rect">
              <a:avLst/>
            </a:prstGeom>
          </p:spPr>
        </p:pic>
        <p:grpSp>
          <p:nvGrpSpPr>
            <p:cNvPr id="6" name="Group 5">
              <a:extLst>
                <a:ext uri="{FF2B5EF4-FFF2-40B4-BE49-F238E27FC236}">
                  <a16:creationId xmlns="" xmlns:a16="http://schemas.microsoft.com/office/drawing/2014/main" id="{93E46876-174E-41B8-940E-1B7F02366D2D}"/>
                </a:ext>
              </a:extLst>
            </p:cNvPr>
            <p:cNvGrpSpPr/>
            <p:nvPr/>
          </p:nvGrpSpPr>
          <p:grpSpPr>
            <a:xfrm>
              <a:off x="9050161" y="1304491"/>
              <a:ext cx="1986088" cy="1930034"/>
              <a:chOff x="6943427" y="5127257"/>
              <a:chExt cx="2364543" cy="1396504"/>
            </a:xfrm>
          </p:grpSpPr>
          <p:sp>
            <p:nvSpPr>
              <p:cNvPr id="268" name="Rounded Rectangle 267"/>
              <p:cNvSpPr>
                <a:spLocks/>
              </p:cNvSpPr>
              <p:nvPr/>
            </p:nvSpPr>
            <p:spPr bwMode="auto">
              <a:xfrm>
                <a:off x="6943427" y="5127257"/>
                <a:ext cx="2364542"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6953538" y="5146110"/>
                <a:ext cx="2354432" cy="292388"/>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6953537" y="5473290"/>
                <a:ext cx="2296177" cy="0"/>
              </a:xfrm>
              <a:prstGeom prst="line">
                <a:avLst/>
              </a:prstGeom>
              <a:solidFill>
                <a:schemeClr val="tx2">
                  <a:lumMod val="40000"/>
                  <a:lumOff val="60000"/>
                </a:schemeClr>
              </a:solidFill>
              <a:ln w="9525" cap="flat" cmpd="sng" algn="ctr">
                <a:solidFill>
                  <a:schemeClr val="bg1"/>
                </a:solidFill>
                <a:prstDash val="solid"/>
              </a:ln>
              <a:effectLst/>
            </p:spPr>
          </p:cxnSp>
          <p:sp>
            <p:nvSpPr>
              <p:cNvPr id="216" name="Rounded Rectangle 215"/>
              <p:cNvSpPr/>
              <p:nvPr/>
            </p:nvSpPr>
            <p:spPr>
              <a:xfrm>
                <a:off x="7048236" y="5453512"/>
                <a:ext cx="2217703" cy="96323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Discovery</a:t>
                </a:r>
              </a:p>
              <a:p>
                <a:pPr algn="ctr" defTabSz="800100">
                  <a:lnSpc>
                    <a:spcPct val="90000"/>
                  </a:lnSpc>
                  <a:spcAft>
                    <a:spcPct val="35000"/>
                  </a:spcAft>
                  <a:defRPr/>
                </a:pPr>
                <a:r>
                  <a:rPr lang="en-GB" sz="1200" kern="0" dirty="0">
                    <a:solidFill>
                      <a:prstClr val="white"/>
                    </a:solidFill>
                    <a:latin typeface="Verdana"/>
                    <a:cs typeface="Calibri"/>
                  </a:rPr>
                  <a:t>Predictive Analytics</a:t>
                </a:r>
              </a:p>
              <a:p>
                <a:pPr algn="ctr" defTabSz="800100">
                  <a:lnSpc>
                    <a:spcPct val="90000"/>
                  </a:lnSpc>
                  <a:spcAft>
                    <a:spcPct val="35000"/>
                  </a:spcAft>
                  <a:defRPr/>
                </a:pPr>
                <a:r>
                  <a:rPr lang="en-GB" sz="1200" kern="0" dirty="0">
                    <a:solidFill>
                      <a:prstClr val="white"/>
                    </a:solidFill>
                    <a:latin typeface="Verdana"/>
                    <a:cs typeface="Calibri"/>
                  </a:rPr>
                  <a:t>Statistical Models</a:t>
                </a:r>
              </a:p>
            </p:txBody>
          </p:sp>
        </p:grpSp>
        <p:grpSp>
          <p:nvGrpSpPr>
            <p:cNvPr id="248" name="Group 247">
              <a:extLst>
                <a:ext uri="{FF2B5EF4-FFF2-40B4-BE49-F238E27FC236}">
                  <a16:creationId xmlns="" xmlns:a16="http://schemas.microsoft.com/office/drawing/2014/main" id="{C4326D5D-B5E3-49D6-A537-20E8A355B2A3}"/>
                </a:ext>
              </a:extLst>
            </p:cNvPr>
            <p:cNvGrpSpPr/>
            <p:nvPr/>
          </p:nvGrpSpPr>
          <p:grpSpPr>
            <a:xfrm>
              <a:off x="9119719" y="4230615"/>
              <a:ext cx="1929230" cy="1533434"/>
              <a:chOff x="5650090" y="3993324"/>
              <a:chExt cx="2226235" cy="1377192"/>
            </a:xfrm>
          </p:grpSpPr>
          <p:grpSp>
            <p:nvGrpSpPr>
              <p:cNvPr id="249" name="Group 248">
                <a:extLst>
                  <a:ext uri="{FF2B5EF4-FFF2-40B4-BE49-F238E27FC236}">
                    <a16:creationId xmlns="" xmlns:a16="http://schemas.microsoft.com/office/drawing/2014/main" id="{26E20021-3DE4-49D6-ACA9-35A422F17DD8}"/>
                  </a:ext>
                </a:extLst>
              </p:cNvPr>
              <p:cNvGrpSpPr/>
              <p:nvPr/>
            </p:nvGrpSpPr>
            <p:grpSpPr>
              <a:xfrm>
                <a:off x="5650090" y="3993324"/>
                <a:ext cx="2226235" cy="1377192"/>
                <a:chOff x="3751779" y="2463264"/>
                <a:chExt cx="3246120" cy="1967075"/>
              </a:xfrm>
              <a:solidFill>
                <a:schemeClr val="tx2">
                  <a:lumMod val="40000"/>
                  <a:lumOff val="60000"/>
                </a:schemeClr>
              </a:solidFill>
            </p:grpSpPr>
            <p:sp>
              <p:nvSpPr>
                <p:cNvPr id="251" name="Rounded Rectangle 136">
                  <a:extLst>
                    <a:ext uri="{FF2B5EF4-FFF2-40B4-BE49-F238E27FC236}">
                      <a16:creationId xmlns="" xmlns:a16="http://schemas.microsoft.com/office/drawing/2014/main" id="{141FBF5F-76C8-42F9-85CB-D0899CA37268}"/>
                    </a:ext>
                  </a:extLst>
                </p:cNvPr>
                <p:cNvSpPr>
                  <a:spLocks/>
                </p:cNvSpPr>
                <p:nvPr/>
              </p:nvSpPr>
              <p:spPr bwMode="auto">
                <a:xfrm>
                  <a:off x="3751779" y="2463264"/>
                  <a:ext cx="3246120" cy="1967075"/>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52" name="TextBox 251">
                  <a:extLst>
                    <a:ext uri="{FF2B5EF4-FFF2-40B4-BE49-F238E27FC236}">
                      <a16:creationId xmlns="" xmlns:a16="http://schemas.microsoft.com/office/drawing/2014/main" id="{C675031C-DF1C-4113-A592-D3C9F13F7C48}"/>
                    </a:ext>
                  </a:extLst>
                </p:cNvPr>
                <p:cNvSpPr txBox="1"/>
                <p:nvPr/>
              </p:nvSpPr>
              <p:spPr>
                <a:xfrm>
                  <a:off x="3780638" y="2522273"/>
                  <a:ext cx="3191624" cy="41762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RDBMS</a:t>
                  </a:r>
                </a:p>
              </p:txBody>
            </p:sp>
            <p:cxnSp>
              <p:nvCxnSpPr>
                <p:cNvPr id="253" name="Straight Connector 252">
                  <a:extLst>
                    <a:ext uri="{FF2B5EF4-FFF2-40B4-BE49-F238E27FC236}">
                      <a16:creationId xmlns="" xmlns:a16="http://schemas.microsoft.com/office/drawing/2014/main" id="{FFC0D6C5-4BD8-4F23-AFC8-81532D7FF75E}"/>
                    </a:ext>
                  </a:extLst>
                </p:cNvPr>
                <p:cNvCxnSpPr/>
                <p:nvPr/>
              </p:nvCxnSpPr>
              <p:spPr>
                <a:xfrm>
                  <a:off x="3844223" y="2846420"/>
                  <a:ext cx="3049972" cy="0"/>
                </a:xfrm>
                <a:prstGeom prst="line">
                  <a:avLst/>
                </a:prstGeom>
                <a:grpFill/>
                <a:ln w="9525" cap="flat" cmpd="sng" algn="ctr">
                  <a:solidFill>
                    <a:schemeClr val="bg1"/>
                  </a:solidFill>
                  <a:prstDash val="solid"/>
                </a:ln>
                <a:effectLst/>
              </p:spPr>
            </p:cxnSp>
          </p:grpSp>
          <p:sp>
            <p:nvSpPr>
              <p:cNvPr id="250" name="Rounded Rectangle 213">
                <a:extLst>
                  <a:ext uri="{FF2B5EF4-FFF2-40B4-BE49-F238E27FC236}">
                    <a16:creationId xmlns="" xmlns:a16="http://schemas.microsoft.com/office/drawing/2014/main" id="{F3725636-AE18-4329-AA39-44EFE85D48CF}"/>
                  </a:ext>
                </a:extLst>
              </p:cNvPr>
              <p:cNvSpPr/>
              <p:nvPr/>
            </p:nvSpPr>
            <p:spPr>
              <a:xfrm>
                <a:off x="5788509" y="4351678"/>
                <a:ext cx="1983817"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Business Intelligence</a:t>
                </a:r>
              </a:p>
              <a:p>
                <a:pPr algn="ctr" defTabSz="800100">
                  <a:lnSpc>
                    <a:spcPct val="90000"/>
                  </a:lnSpc>
                  <a:spcAft>
                    <a:spcPct val="35000"/>
                  </a:spcAft>
                  <a:defRPr/>
                </a:pPr>
                <a:r>
                  <a:rPr lang="en-GB" sz="1200" kern="0" dirty="0">
                    <a:solidFill>
                      <a:prstClr val="white"/>
                    </a:solidFill>
                    <a:latin typeface="Verdana"/>
                    <a:cs typeface="Calibri"/>
                  </a:rPr>
                  <a:t>Reporting</a:t>
                </a:r>
              </a:p>
              <a:p>
                <a:pPr algn="ctr" defTabSz="800100">
                  <a:lnSpc>
                    <a:spcPct val="90000"/>
                  </a:lnSpc>
                  <a:spcAft>
                    <a:spcPct val="35000"/>
                  </a:spcAft>
                  <a:defRPr/>
                </a:pPr>
                <a:endParaRPr lang="en-GB" sz="1200" kern="0" dirty="0">
                  <a:solidFill>
                    <a:prstClr val="white"/>
                  </a:solidFill>
                  <a:latin typeface="Verdana"/>
                  <a:cs typeface="Calibri"/>
                </a:endParaRPr>
              </a:p>
            </p:txBody>
          </p:sp>
        </p:grpSp>
      </p:grpSp>
      <p:sp>
        <p:nvSpPr>
          <p:cNvPr id="298" name="Freeform 203">
            <a:extLst>
              <a:ext uri="{FF2B5EF4-FFF2-40B4-BE49-F238E27FC236}">
                <a16:creationId xmlns="" xmlns:a16="http://schemas.microsoft.com/office/drawing/2014/main" id="{9CAF8A91-7687-4770-83DA-1FE8E2DB4B7B}"/>
              </a:ext>
            </a:extLst>
          </p:cNvPr>
          <p:cNvSpPr/>
          <p:nvPr/>
        </p:nvSpPr>
        <p:spPr>
          <a:xfrm>
            <a:off x="5259704" y="2333403"/>
            <a:ext cx="1753758" cy="820140"/>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Lightly Integrated</a:t>
            </a:r>
          </a:p>
          <a:p>
            <a:pPr algn="ctr" defTabSz="800100">
              <a:lnSpc>
                <a:spcPct val="90000"/>
              </a:lnSpc>
              <a:spcAft>
                <a:spcPct val="35000"/>
              </a:spcAft>
              <a:defRPr/>
            </a:pPr>
            <a:r>
              <a:rPr lang="en-GB" sz="1200" kern="0" dirty="0">
                <a:solidFill>
                  <a:prstClr val="white"/>
                </a:solidFill>
                <a:latin typeface="Verdana"/>
                <a:cs typeface="Calibri"/>
              </a:rPr>
              <a:t>Curated</a:t>
            </a:r>
          </a:p>
        </p:txBody>
      </p:sp>
      <p:sp>
        <p:nvSpPr>
          <p:cNvPr id="309" name="Right Arrow 346">
            <a:extLst>
              <a:ext uri="{FF2B5EF4-FFF2-40B4-BE49-F238E27FC236}">
                <a16:creationId xmlns="" xmlns:a16="http://schemas.microsoft.com/office/drawing/2014/main" id="{123BE201-778D-4511-BF1C-DDE485CA37A5}"/>
              </a:ext>
            </a:extLst>
          </p:cNvPr>
          <p:cNvSpPr/>
          <p:nvPr/>
        </p:nvSpPr>
        <p:spPr bwMode="auto">
          <a:xfrm rot="10800000">
            <a:off x="10402361" y="3814335"/>
            <a:ext cx="502664"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20" name="Group 319">
            <a:extLst>
              <a:ext uri="{FF2B5EF4-FFF2-40B4-BE49-F238E27FC236}">
                <a16:creationId xmlns="" xmlns:a16="http://schemas.microsoft.com/office/drawing/2014/main" id="{6734F31F-C6FC-4452-9F1F-569D496F4D2E}"/>
              </a:ext>
            </a:extLst>
          </p:cNvPr>
          <p:cNvGrpSpPr/>
          <p:nvPr/>
        </p:nvGrpSpPr>
        <p:grpSpPr>
          <a:xfrm>
            <a:off x="10930621" y="1554791"/>
            <a:ext cx="870751" cy="584137"/>
            <a:chOff x="8197983" y="2067625"/>
            <a:chExt cx="870751" cy="584137"/>
          </a:xfrm>
        </p:grpSpPr>
        <p:sp>
          <p:nvSpPr>
            <p:cNvPr id="321" name="TextBox 320">
              <a:extLst>
                <a:ext uri="{FF2B5EF4-FFF2-40B4-BE49-F238E27FC236}">
                  <a16:creationId xmlns="" xmlns:a16="http://schemas.microsoft.com/office/drawing/2014/main" id="{0BDD12C7-15AD-49CE-BC23-73C4C6FD803A}"/>
                </a:ext>
              </a:extLst>
            </p:cNvPr>
            <p:cNvSpPr txBox="1"/>
            <p:nvPr/>
          </p:nvSpPr>
          <p:spPr>
            <a:xfrm>
              <a:off x="8197983" y="2282430"/>
              <a:ext cx="87075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 Marts</a:t>
              </a:r>
            </a:p>
          </p:txBody>
        </p:sp>
        <p:grpSp>
          <p:nvGrpSpPr>
            <p:cNvPr id="322" name="Group 321">
              <a:extLst>
                <a:ext uri="{FF2B5EF4-FFF2-40B4-BE49-F238E27FC236}">
                  <a16:creationId xmlns="" xmlns:a16="http://schemas.microsoft.com/office/drawing/2014/main" id="{7400B2CF-25A3-431B-8B1F-97696F42EA7A}"/>
                </a:ext>
              </a:extLst>
            </p:cNvPr>
            <p:cNvGrpSpPr/>
            <p:nvPr/>
          </p:nvGrpSpPr>
          <p:grpSpPr>
            <a:xfrm>
              <a:off x="8549483" y="2067625"/>
              <a:ext cx="167748" cy="196500"/>
              <a:chOff x="9513888" y="857377"/>
              <a:chExt cx="925512" cy="1084136"/>
            </a:xfrm>
          </p:grpSpPr>
          <p:sp>
            <p:nvSpPr>
              <p:cNvPr id="323" name="Freeform 6">
                <a:extLst>
                  <a:ext uri="{FF2B5EF4-FFF2-40B4-BE49-F238E27FC236}">
                    <a16:creationId xmlns="" xmlns:a16="http://schemas.microsoft.com/office/drawing/2014/main" id="{1DBAFDFC-0539-4215-B1D0-AB415FA5BDCE}"/>
                  </a:ext>
                </a:extLst>
              </p:cNvPr>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24" name="Oval 7">
                <a:extLst>
                  <a:ext uri="{FF2B5EF4-FFF2-40B4-BE49-F238E27FC236}">
                    <a16:creationId xmlns="" xmlns:a16="http://schemas.microsoft.com/office/drawing/2014/main" id="{9C5C027A-1C41-4DB3-B2B8-F0F08E9BAD6A}"/>
                  </a:ext>
                </a:extLst>
              </p:cNvPr>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29" name="Content Placeholder 1">
            <a:extLst>
              <a:ext uri="{FF2B5EF4-FFF2-40B4-BE49-F238E27FC236}">
                <a16:creationId xmlns="" xmlns:a16="http://schemas.microsoft.com/office/drawing/2014/main" id="{3A475AB6-CA87-4589-BEDB-63BD3EB92B44}"/>
              </a:ext>
            </a:extLst>
          </p:cNvPr>
          <p:cNvSpPr txBox="1">
            <a:spLocks/>
          </p:cNvSpPr>
          <p:nvPr/>
        </p:nvSpPr>
        <p:spPr bwMode="auto">
          <a:xfrm>
            <a:off x="3180709" y="1523858"/>
            <a:ext cx="3070981" cy="448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800" b="1" dirty="0">
                <a:solidFill>
                  <a:srgbClr val="3C3C3B"/>
                </a:solidFill>
                <a:latin typeface="Verdana"/>
              </a:rPr>
              <a:t>Advocated Positions</a:t>
            </a:r>
          </a:p>
          <a:p>
            <a:endParaRPr lang="en-GB" sz="1200" dirty="0">
              <a:solidFill>
                <a:srgbClr val="3C3C3B"/>
              </a:solidFill>
              <a:latin typeface="Verdana"/>
            </a:endParaRPr>
          </a:p>
          <a:p>
            <a:endParaRPr lang="en-GB" sz="1100" dirty="0">
              <a:solidFill>
                <a:srgbClr val="3C3C3B"/>
              </a:solidFill>
              <a:latin typeface="Verdana"/>
            </a:endParaRPr>
          </a:p>
        </p:txBody>
      </p:sp>
    </p:spTree>
    <p:extLst>
      <p:ext uri="{BB962C8B-B14F-4D97-AF65-F5344CB8AC3E}">
        <p14:creationId xmlns:p14="http://schemas.microsoft.com/office/powerpoint/2010/main" val="210691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ounded Rectangle 127"/>
          <p:cNvSpPr/>
          <p:nvPr/>
        </p:nvSpPr>
        <p:spPr bwMode="auto">
          <a:xfrm>
            <a:off x="2732314" y="134588"/>
            <a:ext cx="5802086"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896030" y="606432"/>
            <a:ext cx="5486400"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8" name="Rounded Rectangle 267"/>
          <p:cNvSpPr>
            <a:spLocks/>
          </p:cNvSpPr>
          <p:nvPr/>
        </p:nvSpPr>
        <p:spPr bwMode="auto">
          <a:xfrm>
            <a:off x="5266357" y="5215084"/>
            <a:ext cx="3064873"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5253299" y="5214358"/>
            <a:ext cx="3036095" cy="292388"/>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Discovery Capability</a:t>
            </a:r>
          </a:p>
        </p:txBody>
      </p:sp>
      <p:cxnSp>
        <p:nvCxnSpPr>
          <p:cNvPr id="270" name="Straight Connector 269"/>
          <p:cNvCxnSpPr/>
          <p:nvPr/>
        </p:nvCxnSpPr>
        <p:spPr>
          <a:xfrm>
            <a:off x="5348502" y="5573381"/>
            <a:ext cx="2879676" cy="0"/>
          </a:xfrm>
          <a:prstGeom prst="line">
            <a:avLst/>
          </a:prstGeom>
          <a:solidFill>
            <a:schemeClr val="tx2">
              <a:lumMod val="40000"/>
              <a:lumOff val="60000"/>
            </a:schemeClr>
          </a:solidFill>
          <a:ln w="9525" cap="flat" cmpd="sng" algn="ctr">
            <a:solidFill>
              <a:schemeClr val="bg1"/>
            </a:solidFill>
            <a:prstDash val="solid"/>
          </a:ln>
          <a:effectLst/>
        </p:spPr>
      </p:cxnSp>
      <p:grpSp>
        <p:nvGrpSpPr>
          <p:cNvPr id="143" name="Group 142"/>
          <p:cNvGrpSpPr/>
          <p:nvPr/>
        </p:nvGrpSpPr>
        <p:grpSpPr>
          <a:xfrm>
            <a:off x="5140629" y="2265851"/>
            <a:ext cx="3087549" cy="1377192"/>
            <a:chOff x="3610723" y="2057399"/>
            <a:chExt cx="3270137" cy="1967075"/>
          </a:xfrm>
          <a:solidFill>
            <a:schemeClr val="tx2">
              <a:lumMod val="40000"/>
              <a:lumOff val="60000"/>
            </a:schemeClr>
          </a:solidFill>
        </p:grpSpPr>
        <p:sp>
          <p:nvSpPr>
            <p:cNvPr id="137" name="Rounded Rectangle 136"/>
            <p:cNvSpPr>
              <a:spLocks/>
            </p:cNvSpPr>
            <p:nvPr/>
          </p:nvSpPr>
          <p:spPr bwMode="auto">
            <a:xfrm>
              <a:off x="3634740" y="2057399"/>
              <a:ext cx="3246120" cy="1967075"/>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8" name="TextBox 137"/>
            <p:cNvSpPr txBox="1"/>
            <p:nvPr/>
          </p:nvSpPr>
          <p:spPr>
            <a:xfrm>
              <a:off x="3610723" y="2065769"/>
              <a:ext cx="3215640" cy="299519"/>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Integrated Environment</a:t>
              </a:r>
            </a:p>
          </p:txBody>
        </p:sp>
        <p:cxnSp>
          <p:nvCxnSpPr>
            <p:cNvPr id="139" name="Straight Connector 138"/>
            <p:cNvCxnSpPr/>
            <p:nvPr/>
          </p:nvCxnSpPr>
          <p:spPr>
            <a:xfrm>
              <a:off x="3732815" y="2463303"/>
              <a:ext cx="3049971" cy="0"/>
            </a:xfrm>
            <a:prstGeom prst="line">
              <a:avLst/>
            </a:prstGeom>
            <a:grpFill/>
            <a:ln w="9525" cap="flat" cmpd="sng" algn="ctr">
              <a:solidFill>
                <a:schemeClr val="bg1"/>
              </a:solidFill>
              <a:prstDash val="solid"/>
            </a:ln>
            <a:effectLst/>
          </p:spPr>
        </p:cxnSp>
      </p:grpSp>
      <p:grpSp>
        <p:nvGrpSpPr>
          <p:cNvPr id="3" name="Group 2"/>
          <p:cNvGrpSpPr/>
          <p:nvPr/>
        </p:nvGrpSpPr>
        <p:grpSpPr>
          <a:xfrm>
            <a:off x="1676400" y="747140"/>
            <a:ext cx="939872" cy="5864448"/>
            <a:chOff x="152400" y="841152"/>
            <a:chExt cx="939872" cy="5864448"/>
          </a:xfrm>
        </p:grpSpPr>
        <p:sp>
          <p:nvSpPr>
            <p:cNvPr id="177" name="Rectangle 176"/>
            <p:cNvSpPr/>
            <p:nvPr/>
          </p:nvSpPr>
          <p:spPr>
            <a:xfrm>
              <a:off x="158767" y="841152"/>
              <a:ext cx="91440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165137" y="967454"/>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erp</a:t>
                </a:r>
              </a:p>
            </p:txBody>
          </p:sp>
          <p:pic>
            <p:nvPicPr>
              <p:cNvPr id="201" name="Picture 20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79" name="Group 178"/>
            <p:cNvGrpSpPr/>
            <p:nvPr/>
          </p:nvGrpSpPr>
          <p:grpSpPr>
            <a:xfrm>
              <a:off x="165137" y="1578944"/>
              <a:ext cx="914399" cy="543358"/>
              <a:chOff x="129421" y="1878673"/>
              <a:chExt cx="914399" cy="543358"/>
            </a:xfrm>
          </p:grpSpPr>
          <p:pic>
            <p:nvPicPr>
              <p:cNvPr id="198" name="Picture 19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5067" y="1878673"/>
                <a:ext cx="263659" cy="385452"/>
              </a:xfrm>
              <a:prstGeom prst="rect">
                <a:avLst/>
              </a:prstGeom>
              <a:solidFill>
                <a:srgbClr val="4D4D4D"/>
              </a:solidFill>
            </p:spPr>
          </p:pic>
          <p:sp>
            <p:nvSpPr>
              <p:cNvPr id="199" name="TextBox 198"/>
              <p:cNvSpPr txBox="1"/>
              <p:nvPr/>
            </p:nvSpPr>
            <p:spPr>
              <a:xfrm>
                <a:off x="129421" y="2191199"/>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scm</a:t>
                </a:r>
              </a:p>
            </p:txBody>
          </p:sp>
        </p:grpSp>
        <p:grpSp>
          <p:nvGrpSpPr>
            <p:cNvPr id="180" name="Group 179"/>
            <p:cNvGrpSpPr/>
            <p:nvPr/>
          </p:nvGrpSpPr>
          <p:grpSpPr>
            <a:xfrm>
              <a:off x="165136" y="2172153"/>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165136" y="2751256"/>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176561" y="3301915"/>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152400" y="4068745"/>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165136" y="478537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171076" y="5410200"/>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158767" y="6383179"/>
              <a:ext cx="914401" cy="200055"/>
            </a:xfrm>
            <a:prstGeom prst="rect">
              <a:avLst/>
            </a:prstGeom>
            <a:noFill/>
          </p:spPr>
          <p:txBody>
            <a:bodyPr wrap="square" rtlCol="0">
              <a:spAutoFit/>
            </a:bodyPr>
            <a:lstStyle/>
            <a:p>
              <a:pPr algn="ctr"/>
              <a:r>
                <a:rPr lang="en-US" sz="700" cap="all" dirty="0">
                  <a:solidFill>
                    <a:srgbClr val="FFFFFF"/>
                  </a:solidFill>
                  <a:latin typeface="Verdana"/>
                  <a:cs typeface="Arial" pitchFamily="34" charset="0"/>
                </a:rPr>
                <a:t>Sources</a:t>
              </a:r>
            </a:p>
          </p:txBody>
        </p:sp>
        <p:cxnSp>
          <p:nvCxnSpPr>
            <p:cNvPr id="273" name="Straight Connector 272"/>
            <p:cNvCxnSpPr/>
            <p:nvPr/>
          </p:nvCxnSpPr>
          <p:spPr>
            <a:xfrm>
              <a:off x="273067" y="6315789"/>
              <a:ext cx="685800" cy="0"/>
            </a:xfrm>
            <a:prstGeom prst="line">
              <a:avLst/>
            </a:prstGeom>
            <a:noFill/>
            <a:ln w="9525" cap="flat" cmpd="sng" algn="ctr">
              <a:solidFill>
                <a:schemeClr val="bg1">
                  <a:lumMod val="65000"/>
                </a:schemeClr>
              </a:solidFill>
              <a:prstDash val="solid"/>
            </a:ln>
            <a:effectLst/>
          </p:spPr>
        </p:cxnSp>
      </p:grpSp>
      <p:grpSp>
        <p:nvGrpSpPr>
          <p:cNvPr id="262" name="Group 261"/>
          <p:cNvGrpSpPr/>
          <p:nvPr/>
        </p:nvGrpSpPr>
        <p:grpSpPr>
          <a:xfrm>
            <a:off x="3082826" y="2208080"/>
            <a:ext cx="1757497" cy="3282411"/>
            <a:chOff x="1518649" y="2590801"/>
            <a:chExt cx="1757497" cy="3200400"/>
          </a:xfrm>
          <a:solidFill>
            <a:schemeClr val="tx2">
              <a:lumMod val="40000"/>
              <a:lumOff val="60000"/>
            </a:schemeClr>
          </a:solidFill>
        </p:grpSpPr>
        <p:sp>
          <p:nvSpPr>
            <p:cNvPr id="157" name="Rounded Rectangle 156"/>
            <p:cNvSpPr>
              <a:spLocks/>
            </p:cNvSpPr>
            <p:nvPr/>
          </p:nvSpPr>
          <p:spPr bwMode="auto">
            <a:xfrm rot="5400000">
              <a:off x="797198" y="3312252"/>
              <a:ext cx="3200400"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8" name="TextBox 157"/>
            <p:cNvSpPr txBox="1"/>
            <p:nvPr/>
          </p:nvSpPr>
          <p:spPr>
            <a:xfrm>
              <a:off x="1613811" y="2667000"/>
              <a:ext cx="1567174" cy="492443"/>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DATA</a:t>
              </a:r>
            </a:p>
            <a:p>
              <a:pPr algn="ctr"/>
              <a:r>
                <a:rPr lang="en-US" sz="1300" cap="all" dirty="0">
                  <a:solidFill>
                    <a:srgbClr val="FFFFFF"/>
                  </a:solidFill>
                  <a:latin typeface="Verdana"/>
                  <a:cs typeface="Arial" pitchFamily="34" charset="0"/>
                </a:rPr>
                <a:t> lake</a:t>
              </a:r>
            </a:p>
          </p:txBody>
        </p:sp>
        <p:cxnSp>
          <p:nvCxnSpPr>
            <p:cNvPr id="159" name="Straight Connector 158"/>
            <p:cNvCxnSpPr/>
            <p:nvPr/>
          </p:nvCxnSpPr>
          <p:spPr>
            <a:xfrm>
              <a:off x="1706598" y="3209629"/>
              <a:ext cx="1381600" cy="0"/>
            </a:xfrm>
            <a:prstGeom prst="line">
              <a:avLst/>
            </a:prstGeom>
            <a:grpFill/>
            <a:ln w="9525" cap="flat" cmpd="sng" algn="ctr">
              <a:solidFill>
                <a:schemeClr val="bg1"/>
              </a:solidFill>
              <a:prstDash val="solid"/>
            </a:ln>
            <a:effectLst/>
          </p:spPr>
        </p:cxnSp>
      </p:grpSp>
      <p:sp>
        <p:nvSpPr>
          <p:cNvPr id="27" name="Up-Down Arrow 26"/>
          <p:cNvSpPr/>
          <p:nvPr/>
        </p:nvSpPr>
        <p:spPr bwMode="auto">
          <a:xfrm>
            <a:off x="6558097" y="3905048"/>
            <a:ext cx="307355" cy="572940"/>
          </a:xfrm>
          <a:prstGeom prst="upDownArrow">
            <a:avLst>
              <a:gd name="adj1" fmla="val 60909"/>
              <a:gd name="adj2" fmla="val 58182"/>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131" name="Group 130"/>
          <p:cNvGrpSpPr/>
          <p:nvPr/>
        </p:nvGrpSpPr>
        <p:grpSpPr>
          <a:xfrm>
            <a:off x="3048001" y="1396104"/>
            <a:ext cx="5181600" cy="758734"/>
            <a:chOff x="1348740" y="1143000"/>
            <a:chExt cx="5532120" cy="777240"/>
          </a:xfrm>
          <a:solidFill>
            <a:schemeClr val="tx2">
              <a:lumMod val="40000"/>
              <a:lumOff val="60000"/>
            </a:schemeClr>
          </a:solidFill>
        </p:grpSpPr>
        <p:sp>
          <p:nvSpPr>
            <p:cNvPr id="132" name="Rounded Rectangle 131"/>
            <p:cNvSpPr>
              <a:spLocks/>
            </p:cNvSpPr>
            <p:nvPr/>
          </p:nvSpPr>
          <p:spPr bwMode="auto">
            <a:xfrm>
              <a:off x="1348740" y="1143000"/>
              <a:ext cx="5532120" cy="777240"/>
            </a:xfrm>
            <a:prstGeom prst="roundRect">
              <a:avLst>
                <a:gd name="adj" fmla="val 13883"/>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3" name="TextBox 132"/>
            <p:cNvSpPr txBox="1"/>
            <p:nvPr/>
          </p:nvSpPr>
          <p:spPr>
            <a:xfrm>
              <a:off x="5373698" y="1385426"/>
              <a:ext cx="1328262"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ACCESS</a:t>
              </a:r>
            </a:p>
          </p:txBody>
        </p:sp>
        <p:sp>
          <p:nvSpPr>
            <p:cNvPr id="134" name="TextBox 133"/>
            <p:cNvSpPr txBox="1"/>
            <p:nvPr/>
          </p:nvSpPr>
          <p:spPr>
            <a:xfrm>
              <a:off x="3414750" y="1385426"/>
              <a:ext cx="1341227"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Manage</a:t>
              </a:r>
            </a:p>
          </p:txBody>
        </p:sp>
        <p:sp>
          <p:nvSpPr>
            <p:cNvPr id="135" name="TextBox 134"/>
            <p:cNvSpPr txBox="1"/>
            <p:nvPr/>
          </p:nvSpPr>
          <p:spPr>
            <a:xfrm>
              <a:off x="1434983" y="1385426"/>
              <a:ext cx="1372968"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Move</a:t>
              </a:r>
            </a:p>
          </p:txBody>
        </p:sp>
        <p:cxnSp>
          <p:nvCxnSpPr>
            <p:cNvPr id="136" name="Straight Connector 135"/>
            <p:cNvCxnSpPr/>
            <p:nvPr/>
          </p:nvCxnSpPr>
          <p:spPr>
            <a:xfrm>
              <a:off x="3110057" y="1322070"/>
              <a:ext cx="0" cy="419100"/>
            </a:xfrm>
            <a:prstGeom prst="line">
              <a:avLst/>
            </a:prstGeom>
            <a:grpFill/>
            <a:ln w="9525" cap="flat" cmpd="sng" algn="ctr">
              <a:solidFill>
                <a:schemeClr val="bg1"/>
              </a:solidFill>
              <a:prstDash val="solid"/>
            </a:ln>
            <a:effectLst/>
          </p:spPr>
        </p:cxnSp>
        <p:cxnSp>
          <p:nvCxnSpPr>
            <p:cNvPr id="142" name="Straight Connector 141"/>
            <p:cNvCxnSpPr/>
            <p:nvPr/>
          </p:nvCxnSpPr>
          <p:spPr>
            <a:xfrm>
              <a:off x="5097607" y="1322070"/>
              <a:ext cx="0" cy="419100"/>
            </a:xfrm>
            <a:prstGeom prst="line">
              <a:avLst/>
            </a:prstGeom>
            <a:grpFill/>
            <a:ln w="9525" cap="flat" cmpd="sng" algn="ctr">
              <a:solidFill>
                <a:schemeClr val="bg1"/>
              </a:solidFill>
              <a:prstDash val="solid"/>
            </a:ln>
            <a:effectLst/>
          </p:spPr>
        </p:cxnSp>
      </p:grpSp>
      <p:sp>
        <p:nvSpPr>
          <p:cNvPr id="126" name="Rectangle 125"/>
          <p:cNvSpPr/>
          <p:nvPr/>
        </p:nvSpPr>
        <p:spPr>
          <a:xfrm>
            <a:off x="3124201" y="267878"/>
            <a:ext cx="5031319" cy="338554"/>
          </a:xfrm>
          <a:prstGeom prst="rect">
            <a:avLst/>
          </a:prstGeom>
        </p:spPr>
        <p:txBody>
          <a:bodyPr wrap="square">
            <a:spAutoFit/>
          </a:bodyPr>
          <a:lstStyle/>
          <a:p>
            <a:pPr algn="ctr"/>
            <a:r>
              <a:rPr lang="en-US" sz="1600" dirty="0">
                <a:solidFill>
                  <a:srgbClr val="FFFFFF"/>
                </a:solidFill>
                <a:latin typeface="Verdana"/>
                <a:cs typeface="Arial" pitchFamily="34" charset="0"/>
              </a:rPr>
              <a:t>ARCHITECTURAL FRAMEWORK EVOLUTION</a:t>
            </a:r>
            <a:endParaRPr lang="en-US" sz="2800" dirty="0">
              <a:solidFill>
                <a:srgbClr val="FFFFFF"/>
              </a:solidFill>
              <a:latin typeface="Verdana"/>
              <a:cs typeface="Arial" pitchFamily="34" charset="0"/>
            </a:endParaRPr>
          </a:p>
        </p:txBody>
      </p:sp>
      <p:sp>
        <p:nvSpPr>
          <p:cNvPr id="204" name="Freeform 203"/>
          <p:cNvSpPr/>
          <p:nvPr/>
        </p:nvSpPr>
        <p:spPr>
          <a:xfrm>
            <a:off x="3119481" y="3288452"/>
            <a:ext cx="1604443" cy="503736"/>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Fast Loading</a:t>
            </a:r>
          </a:p>
        </p:txBody>
      </p:sp>
      <p:sp>
        <p:nvSpPr>
          <p:cNvPr id="205" name="Freeform 204"/>
          <p:cNvSpPr/>
          <p:nvPr/>
        </p:nvSpPr>
        <p:spPr>
          <a:xfrm>
            <a:off x="3119958" y="3740217"/>
            <a:ext cx="1604443" cy="599105"/>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Filtering, Processing, ELT</a:t>
            </a:r>
          </a:p>
        </p:txBody>
      </p:sp>
      <p:sp>
        <p:nvSpPr>
          <p:cNvPr id="211" name="Freeform 210"/>
          <p:cNvSpPr/>
          <p:nvPr/>
        </p:nvSpPr>
        <p:spPr>
          <a:xfrm>
            <a:off x="3102061" y="4476175"/>
            <a:ext cx="1604443"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Online Archival</a:t>
            </a:r>
          </a:p>
        </p:txBody>
      </p:sp>
      <p:sp>
        <p:nvSpPr>
          <p:cNvPr id="214" name="Rounded Rectangle 213"/>
          <p:cNvSpPr/>
          <p:nvPr/>
        </p:nvSpPr>
        <p:spPr>
          <a:xfrm>
            <a:off x="5099754" y="2713614"/>
            <a:ext cx="2953267"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Business Intelligence</a:t>
            </a:r>
          </a:p>
          <a:p>
            <a:pPr algn="ctr" defTabSz="800100">
              <a:lnSpc>
                <a:spcPct val="90000"/>
              </a:lnSpc>
              <a:spcAft>
                <a:spcPct val="35000"/>
              </a:spcAft>
              <a:defRPr/>
            </a:pPr>
            <a:r>
              <a:rPr lang="en-GB" sz="1200" kern="0" dirty="0">
                <a:solidFill>
                  <a:prstClr val="white"/>
                </a:solidFill>
                <a:latin typeface="Verdana"/>
                <a:cs typeface="Calibri"/>
              </a:rPr>
              <a:t>Ad-Hoc reporting</a:t>
            </a:r>
          </a:p>
          <a:p>
            <a:pPr algn="ctr" defTabSz="800100">
              <a:lnSpc>
                <a:spcPct val="90000"/>
              </a:lnSpc>
              <a:spcAft>
                <a:spcPct val="35000"/>
              </a:spcAft>
              <a:defRPr/>
            </a:pPr>
            <a:r>
              <a:rPr lang="en-GB" sz="1200" kern="0" dirty="0">
                <a:solidFill>
                  <a:prstClr val="white"/>
                </a:solidFill>
                <a:latin typeface="Verdana"/>
                <a:cs typeface="Calibri"/>
              </a:rPr>
              <a:t>Visualization</a:t>
            </a:r>
          </a:p>
          <a:p>
            <a:pPr algn="ctr" defTabSz="800100">
              <a:lnSpc>
                <a:spcPct val="90000"/>
              </a:lnSpc>
              <a:spcAft>
                <a:spcPct val="35000"/>
              </a:spcAft>
              <a:defRPr/>
            </a:pPr>
            <a:r>
              <a:rPr lang="en-GB" sz="1200" kern="0" dirty="0">
                <a:solidFill>
                  <a:prstClr val="white"/>
                </a:solidFill>
                <a:latin typeface="Verdana"/>
                <a:cs typeface="Calibri"/>
              </a:rPr>
              <a:t>Operational Intelligence</a:t>
            </a: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216" name="Rounded Rectangle 215"/>
          <p:cNvSpPr/>
          <p:nvPr/>
        </p:nvSpPr>
        <p:spPr>
          <a:xfrm>
            <a:off x="5351157" y="5573380"/>
            <a:ext cx="2953267" cy="96323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Discovery Analytics</a:t>
            </a:r>
          </a:p>
          <a:p>
            <a:pPr algn="ctr" defTabSz="800100">
              <a:lnSpc>
                <a:spcPct val="90000"/>
              </a:lnSpc>
              <a:spcAft>
                <a:spcPct val="35000"/>
              </a:spcAft>
              <a:defRPr/>
            </a:pPr>
            <a:r>
              <a:rPr lang="en-GB" sz="1200" kern="0" dirty="0">
                <a:solidFill>
                  <a:prstClr val="white"/>
                </a:solidFill>
                <a:latin typeface="Verdana"/>
                <a:cs typeface="Calibri"/>
              </a:rPr>
              <a:t>Path, graph, time series analytics</a:t>
            </a:r>
          </a:p>
          <a:p>
            <a:pPr algn="ctr" defTabSz="800100">
              <a:lnSpc>
                <a:spcPct val="90000"/>
              </a:lnSpc>
              <a:spcAft>
                <a:spcPct val="35000"/>
              </a:spcAft>
              <a:defRPr/>
            </a:pPr>
            <a:r>
              <a:rPr lang="en-GB" sz="1200" kern="0" dirty="0">
                <a:solidFill>
                  <a:prstClr val="white"/>
                </a:solidFill>
                <a:latin typeface="Verdana"/>
                <a:cs typeface="Calibri"/>
              </a:rPr>
              <a:t>Predictive Analytics</a:t>
            </a:r>
          </a:p>
          <a:p>
            <a:pPr algn="ctr" defTabSz="800100">
              <a:lnSpc>
                <a:spcPct val="90000"/>
              </a:lnSpc>
              <a:spcAft>
                <a:spcPct val="35000"/>
              </a:spcAft>
              <a:defRPr/>
            </a:pPr>
            <a:r>
              <a:rPr lang="en-GB" sz="1200" kern="0" dirty="0">
                <a:solidFill>
                  <a:prstClr val="white"/>
                </a:solidFill>
                <a:latin typeface="Verdana"/>
                <a:cs typeface="Calibri"/>
              </a:rPr>
              <a:t>Visualization</a:t>
            </a:r>
          </a:p>
        </p:txBody>
      </p:sp>
      <p:sp>
        <p:nvSpPr>
          <p:cNvPr id="156" name="Rectangle 155"/>
          <p:cNvSpPr/>
          <p:nvPr/>
        </p:nvSpPr>
        <p:spPr>
          <a:xfrm>
            <a:off x="9593904" y="776816"/>
            <a:ext cx="914400" cy="5529972"/>
          </a:xfrm>
          <a:prstGeom prst="rect">
            <a:avLst/>
          </a:prstGeom>
          <a:solidFill>
            <a:schemeClr val="bg1">
              <a:lumMod val="75000"/>
            </a:schemeClr>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160" name="Rectangle 159"/>
          <p:cNvSpPr/>
          <p:nvPr/>
        </p:nvSpPr>
        <p:spPr>
          <a:xfrm>
            <a:off x="8686801" y="594742"/>
            <a:ext cx="914400" cy="5864447"/>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grpSp>
        <p:nvGrpSpPr>
          <p:cNvPr id="161" name="Group 160"/>
          <p:cNvGrpSpPr/>
          <p:nvPr/>
        </p:nvGrpSpPr>
        <p:grpSpPr>
          <a:xfrm>
            <a:off x="8686803" y="4595715"/>
            <a:ext cx="914399" cy="561459"/>
            <a:chOff x="7243848" y="4658788"/>
            <a:chExt cx="914399" cy="561459"/>
          </a:xfrm>
        </p:grpSpPr>
        <p:sp>
          <p:nvSpPr>
            <p:cNvPr id="162" name="Freeform 19"/>
            <p:cNvSpPr>
              <a:spLocks noEditPoints="1"/>
            </p:cNvSpPr>
            <p:nvPr/>
          </p:nvSpPr>
          <p:spPr bwMode="auto">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3" name="TextBox 162"/>
            <p:cNvSpPr txBox="1"/>
            <p:nvPr/>
          </p:nvSpPr>
          <p:spPr>
            <a:xfrm>
              <a:off x="7243848" y="4850915"/>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 Discovery</a:t>
              </a:r>
            </a:p>
          </p:txBody>
        </p:sp>
      </p:grpSp>
      <p:grpSp>
        <p:nvGrpSpPr>
          <p:cNvPr id="164" name="Group 163"/>
          <p:cNvGrpSpPr/>
          <p:nvPr/>
        </p:nvGrpSpPr>
        <p:grpSpPr>
          <a:xfrm>
            <a:off x="8686803" y="3824468"/>
            <a:ext cx="914399" cy="561803"/>
            <a:chOff x="7243848" y="3814069"/>
            <a:chExt cx="914399" cy="561803"/>
          </a:xfrm>
        </p:grpSpPr>
        <p:sp>
          <p:nvSpPr>
            <p:cNvPr id="165" name="Freeform 19"/>
            <p:cNvSpPr>
              <a:spLocks noEditPoints="1"/>
            </p:cNvSpPr>
            <p:nvPr/>
          </p:nvSpPr>
          <p:spPr bwMode="auto">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6" name="TextBox 165"/>
            <p:cNvSpPr txBox="1"/>
            <p:nvPr/>
          </p:nvSpPr>
          <p:spPr>
            <a:xfrm>
              <a:off x="7243848" y="4006540"/>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Advanced </a:t>
              </a:r>
              <a:r>
                <a:rPr lang="en-AU" sz="900" b="1" kern="0" dirty="0">
                  <a:solidFill>
                    <a:srgbClr val="FFFFFF"/>
                  </a:solidFill>
                  <a:latin typeface="Arial" pitchFamily="34" charset="0"/>
                  <a:cs typeface="Arial" pitchFamily="34" charset="0"/>
                </a:rPr>
                <a:t>Modelling</a:t>
              </a:r>
            </a:p>
          </p:txBody>
        </p:sp>
      </p:grpSp>
      <p:grpSp>
        <p:nvGrpSpPr>
          <p:cNvPr id="167" name="Group 166"/>
          <p:cNvGrpSpPr/>
          <p:nvPr/>
        </p:nvGrpSpPr>
        <p:grpSpPr>
          <a:xfrm>
            <a:off x="8686801" y="3056813"/>
            <a:ext cx="914400" cy="558211"/>
            <a:chOff x="7243848" y="2962457"/>
            <a:chExt cx="914400" cy="558211"/>
          </a:xfrm>
        </p:grpSpPr>
        <p:sp>
          <p:nvSpPr>
            <p:cNvPr id="206" name="Freeform 19"/>
            <p:cNvSpPr>
              <a:spLocks noEditPoints="1"/>
            </p:cNvSpPr>
            <p:nvPr/>
          </p:nvSpPr>
          <p:spPr bwMode="auto">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07" name="TextBox 206"/>
            <p:cNvSpPr txBox="1"/>
            <p:nvPr/>
          </p:nvSpPr>
          <p:spPr>
            <a:xfrm>
              <a:off x="7243848" y="3151336"/>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Ad-Hoc Analysis</a:t>
              </a:r>
            </a:p>
          </p:txBody>
        </p:sp>
      </p:grpSp>
      <p:grpSp>
        <p:nvGrpSpPr>
          <p:cNvPr id="212" name="Group 211"/>
          <p:cNvGrpSpPr/>
          <p:nvPr/>
        </p:nvGrpSpPr>
        <p:grpSpPr>
          <a:xfrm>
            <a:off x="8705421" y="2285634"/>
            <a:ext cx="877163" cy="561734"/>
            <a:chOff x="7262466" y="2238934"/>
            <a:chExt cx="877163" cy="561734"/>
          </a:xfrm>
        </p:grpSpPr>
        <p:sp>
          <p:nvSpPr>
            <p:cNvPr id="219" name="Freeform 19"/>
            <p:cNvSpPr>
              <a:spLocks noEditPoints="1"/>
            </p:cNvSpPr>
            <p:nvPr/>
          </p:nvSpPr>
          <p:spPr bwMode="auto">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0" name="TextBox 219"/>
            <p:cNvSpPr txBox="1"/>
            <p:nvPr/>
          </p:nvSpPr>
          <p:spPr>
            <a:xfrm>
              <a:off x="7262466" y="2431336"/>
              <a:ext cx="877163"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Enterprise Reporting</a:t>
              </a:r>
            </a:p>
          </p:txBody>
        </p:sp>
      </p:grpSp>
      <p:grpSp>
        <p:nvGrpSpPr>
          <p:cNvPr id="221" name="Group 220"/>
          <p:cNvGrpSpPr/>
          <p:nvPr/>
        </p:nvGrpSpPr>
        <p:grpSpPr>
          <a:xfrm>
            <a:off x="8686801" y="5366618"/>
            <a:ext cx="914400" cy="559170"/>
            <a:chOff x="7243848" y="5508700"/>
            <a:chExt cx="914400" cy="559170"/>
          </a:xfrm>
        </p:grpSpPr>
        <p:sp>
          <p:nvSpPr>
            <p:cNvPr id="222" name="Freeform 19"/>
            <p:cNvSpPr>
              <a:spLocks noEditPoints="1"/>
            </p:cNvSpPr>
            <p:nvPr/>
          </p:nvSpPr>
          <p:spPr bwMode="auto">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3" name="TextBox 222"/>
            <p:cNvSpPr txBox="1"/>
            <p:nvPr/>
          </p:nvSpPr>
          <p:spPr>
            <a:xfrm>
              <a:off x="7243848" y="5698538"/>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Big Data Analytics</a:t>
              </a:r>
            </a:p>
          </p:txBody>
        </p:sp>
      </p:grpSp>
      <p:grpSp>
        <p:nvGrpSpPr>
          <p:cNvPr id="224" name="Group 223"/>
          <p:cNvGrpSpPr/>
          <p:nvPr/>
        </p:nvGrpSpPr>
        <p:grpSpPr>
          <a:xfrm>
            <a:off x="8686803" y="1514912"/>
            <a:ext cx="914399" cy="561279"/>
            <a:chOff x="7243848" y="1586194"/>
            <a:chExt cx="914399" cy="561279"/>
          </a:xfrm>
        </p:grpSpPr>
        <p:sp>
          <p:nvSpPr>
            <p:cNvPr id="225"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6" name="TextBox 225"/>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Campaign Management</a:t>
              </a:r>
            </a:p>
          </p:txBody>
        </p:sp>
      </p:grpSp>
      <p:sp>
        <p:nvSpPr>
          <p:cNvPr id="227" name="TextBox 226"/>
          <p:cNvSpPr txBox="1"/>
          <p:nvPr/>
        </p:nvSpPr>
        <p:spPr>
          <a:xfrm>
            <a:off x="8686801" y="6124226"/>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228" name="Straight Connector 227"/>
          <p:cNvCxnSpPr/>
          <p:nvPr/>
        </p:nvCxnSpPr>
        <p:spPr>
          <a:xfrm>
            <a:off x="8801100" y="6069377"/>
            <a:ext cx="685800" cy="0"/>
          </a:xfrm>
          <a:prstGeom prst="line">
            <a:avLst/>
          </a:prstGeom>
          <a:noFill/>
          <a:ln w="9525" cap="flat" cmpd="sng" algn="ctr">
            <a:solidFill>
              <a:schemeClr val="bg1">
                <a:lumMod val="65000"/>
              </a:schemeClr>
            </a:solidFill>
            <a:prstDash val="solid"/>
          </a:ln>
          <a:effectLst/>
        </p:spPr>
      </p:cxnSp>
      <p:sp>
        <p:nvSpPr>
          <p:cNvPr id="229" name="TextBox 228"/>
          <p:cNvSpPr txBox="1"/>
          <p:nvPr/>
        </p:nvSpPr>
        <p:spPr>
          <a:xfrm>
            <a:off x="9601201" y="6001989"/>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230" name="Group 229"/>
          <p:cNvGrpSpPr/>
          <p:nvPr/>
        </p:nvGrpSpPr>
        <p:grpSpPr>
          <a:xfrm>
            <a:off x="9633495" y="2638828"/>
            <a:ext cx="787395" cy="573726"/>
            <a:chOff x="8239660" y="1341980"/>
            <a:chExt cx="787395" cy="573726"/>
          </a:xfrm>
        </p:grpSpPr>
        <p:grpSp>
          <p:nvGrpSpPr>
            <p:cNvPr id="231" name="Group 230"/>
            <p:cNvGrpSpPr/>
            <p:nvPr/>
          </p:nvGrpSpPr>
          <p:grpSpPr>
            <a:xfrm>
              <a:off x="8549483" y="1341980"/>
              <a:ext cx="167748" cy="196500"/>
              <a:chOff x="9513888" y="857377"/>
              <a:chExt cx="925512" cy="1084136"/>
            </a:xfrm>
          </p:grpSpPr>
          <p:sp>
            <p:nvSpPr>
              <p:cNvPr id="238"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59"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32" name="TextBox 231"/>
            <p:cNvSpPr txBox="1"/>
            <p:nvPr/>
          </p:nvSpPr>
          <p:spPr>
            <a:xfrm>
              <a:off x="8239660" y="1546374"/>
              <a:ext cx="787395"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 Users</a:t>
              </a:r>
            </a:p>
          </p:txBody>
        </p:sp>
      </p:grpSp>
      <p:grpSp>
        <p:nvGrpSpPr>
          <p:cNvPr id="260" name="Group 259"/>
          <p:cNvGrpSpPr/>
          <p:nvPr/>
        </p:nvGrpSpPr>
        <p:grpSpPr>
          <a:xfrm>
            <a:off x="9614259" y="93613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263" name="Group 262"/>
            <p:cNvGrpSpPr/>
            <p:nvPr/>
          </p:nvGrpSpPr>
          <p:grpSpPr>
            <a:xfrm>
              <a:off x="8549483" y="2067625"/>
              <a:ext cx="167748" cy="196500"/>
              <a:chOff x="9513888" y="857377"/>
              <a:chExt cx="925512" cy="1084136"/>
            </a:xfrm>
          </p:grpSpPr>
          <p:sp>
            <p:nvSpPr>
              <p:cNvPr id="26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6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66" name="Group 265"/>
          <p:cNvGrpSpPr/>
          <p:nvPr/>
        </p:nvGrpSpPr>
        <p:grpSpPr>
          <a:xfrm>
            <a:off x="9758529" y="1785616"/>
            <a:ext cx="537327" cy="587868"/>
            <a:chOff x="8364693" y="2679830"/>
            <a:chExt cx="537327" cy="587868"/>
          </a:xfrm>
        </p:grpSpPr>
        <p:sp>
          <p:nvSpPr>
            <p:cNvPr id="267" name="TextBox 266"/>
            <p:cNvSpPr txBox="1"/>
            <p:nvPr/>
          </p:nvSpPr>
          <p:spPr>
            <a:xfrm>
              <a:off x="8364693" y="2898366"/>
              <a:ext cx="53732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Optus</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Staff</a:t>
              </a:r>
            </a:p>
          </p:txBody>
        </p:sp>
        <p:grpSp>
          <p:nvGrpSpPr>
            <p:cNvPr id="271" name="Group 270"/>
            <p:cNvGrpSpPr/>
            <p:nvPr/>
          </p:nvGrpSpPr>
          <p:grpSpPr>
            <a:xfrm>
              <a:off x="8549483" y="2679830"/>
              <a:ext cx="167748" cy="196500"/>
              <a:chOff x="9513888" y="857377"/>
              <a:chExt cx="925512" cy="1084136"/>
            </a:xfrm>
          </p:grpSpPr>
          <p:sp>
            <p:nvSpPr>
              <p:cNvPr id="2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7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79" name="Group 278"/>
          <p:cNvGrpSpPr/>
          <p:nvPr/>
        </p:nvGrpSpPr>
        <p:grpSpPr>
          <a:xfrm>
            <a:off x="9662349" y="5177508"/>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9664752" y="4331111"/>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9708204" y="592578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8686802" y="744189"/>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9623877" y="347789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41" name="TextBox 140"/>
          <p:cNvSpPr txBox="1"/>
          <p:nvPr/>
        </p:nvSpPr>
        <p:spPr>
          <a:xfrm>
            <a:off x="3353638" y="874507"/>
            <a:ext cx="4559437" cy="380675"/>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Governance</a:t>
            </a:r>
          </a:p>
        </p:txBody>
      </p:sp>
      <p:grpSp>
        <p:nvGrpSpPr>
          <p:cNvPr id="149" name="Group 148"/>
          <p:cNvGrpSpPr/>
          <p:nvPr/>
        </p:nvGrpSpPr>
        <p:grpSpPr>
          <a:xfrm>
            <a:off x="5315484" y="3712244"/>
            <a:ext cx="2503205" cy="1060064"/>
            <a:chOff x="3642372" y="3160866"/>
            <a:chExt cx="3066034" cy="2039012"/>
          </a:xfrm>
          <a:solidFill>
            <a:schemeClr val="tx2">
              <a:lumMod val="40000"/>
              <a:lumOff val="60000"/>
            </a:schemeClr>
          </a:solidFill>
        </p:grpSpPr>
        <p:sp>
          <p:nvSpPr>
            <p:cNvPr id="150" name="Rounded Rectangle 136"/>
            <p:cNvSpPr>
              <a:spLocks/>
            </p:cNvSpPr>
            <p:nvPr/>
          </p:nvSpPr>
          <p:spPr bwMode="auto">
            <a:xfrm>
              <a:off x="3642372" y="3326620"/>
              <a:ext cx="3066034" cy="1873258"/>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sz="1200" dirty="0">
                <a:solidFill>
                  <a:schemeClr val="bg1"/>
                </a:solidFill>
                <a:latin typeface="Verdana"/>
              </a:endParaRPr>
            </a:p>
            <a:p>
              <a:pPr algn="ctr"/>
              <a:endParaRPr lang="en-US" sz="1100" dirty="0">
                <a:solidFill>
                  <a:schemeClr val="bg1"/>
                </a:solidFill>
                <a:latin typeface="Verdana"/>
              </a:endParaRPr>
            </a:p>
            <a:p>
              <a:pPr algn="ctr"/>
              <a:r>
                <a:rPr lang="en-US" sz="1100" dirty="0">
                  <a:solidFill>
                    <a:schemeClr val="bg1"/>
                  </a:solidFill>
                  <a:latin typeface="Verdana"/>
                </a:rPr>
                <a:t>Cleanse</a:t>
              </a:r>
            </a:p>
            <a:p>
              <a:pPr algn="ctr"/>
              <a:r>
                <a:rPr lang="en-US" sz="1100" dirty="0">
                  <a:solidFill>
                    <a:schemeClr val="bg1"/>
                  </a:solidFill>
                  <a:latin typeface="Verdana"/>
                </a:rPr>
                <a:t>Enrich</a:t>
              </a:r>
            </a:p>
            <a:p>
              <a:pPr algn="ctr"/>
              <a:r>
                <a:rPr lang="en-US" sz="1100" dirty="0">
                  <a:solidFill>
                    <a:schemeClr val="bg1"/>
                  </a:solidFill>
                  <a:latin typeface="Verdana"/>
                </a:rPr>
                <a:t>Standardize</a:t>
              </a:r>
              <a:endParaRPr lang="en-US" sz="1200" dirty="0">
                <a:solidFill>
                  <a:schemeClr val="bg1"/>
                </a:solidFill>
                <a:latin typeface="Verdana"/>
              </a:endParaRPr>
            </a:p>
          </p:txBody>
        </p:sp>
        <p:sp>
          <p:nvSpPr>
            <p:cNvPr id="151" name="TextBox 150"/>
            <p:cNvSpPr txBox="1"/>
            <p:nvPr/>
          </p:nvSpPr>
          <p:spPr>
            <a:xfrm>
              <a:off x="3646817" y="3160866"/>
              <a:ext cx="3050794" cy="573621"/>
            </a:xfrm>
            <a:prstGeom prst="rect">
              <a:avLst/>
            </a:prstGeom>
            <a:grpFill/>
          </p:spPr>
          <p:txBody>
            <a:bodyPr wrap="square" rtlCol="0">
              <a:spAutoFit/>
            </a:bodyPr>
            <a:lstStyle/>
            <a:p>
              <a:pPr algn="ctr"/>
              <a:r>
                <a:rPr lang="en-US" sz="1100" cap="all" dirty="0">
                  <a:solidFill>
                    <a:srgbClr val="FFFFFF"/>
                  </a:solidFill>
                  <a:latin typeface="Verdana"/>
                  <a:cs typeface="Arial" pitchFamily="34" charset="0"/>
                </a:rPr>
                <a:t>Data Preparation environment</a:t>
              </a:r>
            </a:p>
          </p:txBody>
        </p:sp>
        <p:cxnSp>
          <p:nvCxnSpPr>
            <p:cNvPr id="152" name="Straight Connector 151"/>
            <p:cNvCxnSpPr/>
            <p:nvPr/>
          </p:nvCxnSpPr>
          <p:spPr>
            <a:xfrm>
              <a:off x="3731830" y="4004675"/>
              <a:ext cx="2880768" cy="0"/>
            </a:xfrm>
            <a:prstGeom prst="line">
              <a:avLst/>
            </a:prstGeom>
            <a:grpFill/>
            <a:ln w="9525" cap="flat" cmpd="sng" algn="ctr">
              <a:solidFill>
                <a:schemeClr val="bg1"/>
              </a:solidFill>
              <a:prstDash val="solid"/>
            </a:ln>
            <a:effectLst/>
          </p:spPr>
        </p:cxnSp>
      </p:grpSp>
      <p:sp>
        <p:nvSpPr>
          <p:cNvPr id="140" name="TextBox 139"/>
          <p:cNvSpPr txBox="1"/>
          <p:nvPr/>
        </p:nvSpPr>
        <p:spPr>
          <a:xfrm>
            <a:off x="45247" y="154330"/>
            <a:ext cx="1705210" cy="646331"/>
          </a:xfrm>
          <a:prstGeom prst="rect">
            <a:avLst/>
          </a:prstGeom>
          <a:noFill/>
        </p:spPr>
        <p:txBody>
          <a:bodyPr wrap="none" rtlCol="0">
            <a:spAutoFit/>
          </a:bodyPr>
          <a:lstStyle/>
          <a:p>
            <a:r>
              <a:rPr lang="en-US" dirty="0"/>
              <a:t>Data Movement</a:t>
            </a:r>
          </a:p>
          <a:p>
            <a:r>
              <a:rPr lang="en-US" dirty="0"/>
              <a:t>Design Patterns</a:t>
            </a:r>
          </a:p>
        </p:txBody>
      </p:sp>
      <p:sp>
        <p:nvSpPr>
          <p:cNvPr id="171" name="Pentagon 11"/>
          <p:cNvSpPr/>
          <p:nvPr/>
        </p:nvSpPr>
        <p:spPr bwMode="auto">
          <a:xfrm rot="1890133">
            <a:off x="4723830" y="5015422"/>
            <a:ext cx="968140" cy="256381"/>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Batch</a:t>
            </a:r>
          </a:p>
        </p:txBody>
      </p:sp>
      <p:sp>
        <p:nvSpPr>
          <p:cNvPr id="174" name="Pentagon 14"/>
          <p:cNvSpPr/>
          <p:nvPr/>
        </p:nvSpPr>
        <p:spPr bwMode="auto">
          <a:xfrm rot="2041860">
            <a:off x="4611229" y="5369274"/>
            <a:ext cx="968140" cy="254565"/>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Stream</a:t>
            </a:r>
          </a:p>
        </p:txBody>
      </p:sp>
      <p:sp>
        <p:nvSpPr>
          <p:cNvPr id="202" name="Arrow: Left-Right 201"/>
          <p:cNvSpPr/>
          <p:nvPr/>
        </p:nvSpPr>
        <p:spPr>
          <a:xfrm rot="16200000">
            <a:off x="6207708" y="4591750"/>
            <a:ext cx="898988" cy="465956"/>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Batch</a:t>
            </a:r>
          </a:p>
        </p:txBody>
      </p:sp>
      <p:sp>
        <p:nvSpPr>
          <p:cNvPr id="208" name="Arrow: Left-Right 207"/>
          <p:cNvSpPr/>
          <p:nvPr/>
        </p:nvSpPr>
        <p:spPr>
          <a:xfrm rot="16200000">
            <a:off x="6652661" y="3488879"/>
            <a:ext cx="898988" cy="465956"/>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Batch</a:t>
            </a:r>
          </a:p>
        </p:txBody>
      </p:sp>
      <p:sp>
        <p:nvSpPr>
          <p:cNvPr id="146" name="Rounded Rectangle 267">
            <a:extLst>
              <a:ext uri="{FF2B5EF4-FFF2-40B4-BE49-F238E27FC236}">
                <a16:creationId xmlns="" xmlns:a16="http://schemas.microsoft.com/office/drawing/2014/main" id="{DF3C60B5-E7AC-4FB4-9ACC-0A0EDD22F65A}"/>
              </a:ext>
            </a:extLst>
          </p:cNvPr>
          <p:cNvSpPr>
            <a:spLocks/>
          </p:cNvSpPr>
          <p:nvPr/>
        </p:nvSpPr>
        <p:spPr bwMode="auto">
          <a:xfrm>
            <a:off x="3034670" y="5642057"/>
            <a:ext cx="1748225" cy="928191"/>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3" name="TextBox 152">
            <a:extLst>
              <a:ext uri="{FF2B5EF4-FFF2-40B4-BE49-F238E27FC236}">
                <a16:creationId xmlns="" xmlns:a16="http://schemas.microsoft.com/office/drawing/2014/main" id="{0D721DCC-8FC7-4B50-88D1-C6BF5EC73161}"/>
              </a:ext>
            </a:extLst>
          </p:cNvPr>
          <p:cNvSpPr txBox="1"/>
          <p:nvPr/>
        </p:nvSpPr>
        <p:spPr>
          <a:xfrm>
            <a:off x="3169837" y="5659805"/>
            <a:ext cx="1567174" cy="492443"/>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Interactive Capability</a:t>
            </a:r>
          </a:p>
        </p:txBody>
      </p:sp>
      <p:sp>
        <p:nvSpPr>
          <p:cNvPr id="210" name="Freeform 297">
            <a:extLst>
              <a:ext uri="{FF2B5EF4-FFF2-40B4-BE49-F238E27FC236}">
                <a16:creationId xmlns="" xmlns:a16="http://schemas.microsoft.com/office/drawing/2014/main" id="{6A210062-669A-45C2-A573-F2BFDBF99E77}"/>
              </a:ext>
            </a:extLst>
          </p:cNvPr>
          <p:cNvSpPr/>
          <p:nvPr/>
        </p:nvSpPr>
        <p:spPr>
          <a:xfrm>
            <a:off x="3073310" y="6098684"/>
            <a:ext cx="1604443" cy="488614"/>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Real Time  Processing</a:t>
            </a:r>
          </a:p>
        </p:txBody>
      </p:sp>
      <p:sp>
        <p:nvSpPr>
          <p:cNvPr id="217" name="Pentagon 14">
            <a:extLst>
              <a:ext uri="{FF2B5EF4-FFF2-40B4-BE49-F238E27FC236}">
                <a16:creationId xmlns="" xmlns:a16="http://schemas.microsoft.com/office/drawing/2014/main" id="{005EDC1C-5CF1-443A-88B1-59E2D059B974}"/>
              </a:ext>
            </a:extLst>
          </p:cNvPr>
          <p:cNvSpPr/>
          <p:nvPr/>
        </p:nvSpPr>
        <p:spPr bwMode="auto">
          <a:xfrm rot="16200000">
            <a:off x="3562775" y="5290977"/>
            <a:ext cx="692015" cy="278954"/>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Stream</a:t>
            </a:r>
          </a:p>
        </p:txBody>
      </p:sp>
      <p:sp>
        <p:nvSpPr>
          <p:cNvPr id="237" name="Pentagon 11">
            <a:extLst>
              <a:ext uri="{FF2B5EF4-FFF2-40B4-BE49-F238E27FC236}">
                <a16:creationId xmlns="" xmlns:a16="http://schemas.microsoft.com/office/drawing/2014/main" id="{08659C9E-2528-41B8-832F-2754641F7EAD}"/>
              </a:ext>
            </a:extLst>
          </p:cNvPr>
          <p:cNvSpPr/>
          <p:nvPr/>
        </p:nvSpPr>
        <p:spPr bwMode="auto">
          <a:xfrm>
            <a:off x="2419498" y="3827735"/>
            <a:ext cx="968140" cy="256381"/>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Batch</a:t>
            </a:r>
          </a:p>
        </p:txBody>
      </p:sp>
      <p:sp>
        <p:nvSpPr>
          <p:cNvPr id="239" name="Pentagon 14">
            <a:extLst>
              <a:ext uri="{FF2B5EF4-FFF2-40B4-BE49-F238E27FC236}">
                <a16:creationId xmlns="" xmlns:a16="http://schemas.microsoft.com/office/drawing/2014/main" id="{8B317791-D2F1-4501-BF9F-34E043964AF9}"/>
              </a:ext>
            </a:extLst>
          </p:cNvPr>
          <p:cNvSpPr/>
          <p:nvPr/>
        </p:nvSpPr>
        <p:spPr bwMode="auto">
          <a:xfrm>
            <a:off x="2395839" y="4181630"/>
            <a:ext cx="968140" cy="254565"/>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Stream</a:t>
            </a:r>
          </a:p>
        </p:txBody>
      </p:sp>
    </p:spTree>
    <p:extLst>
      <p:ext uri="{BB962C8B-B14F-4D97-AF65-F5344CB8AC3E}">
        <p14:creationId xmlns:p14="http://schemas.microsoft.com/office/powerpoint/2010/main" val="2223019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ight Arrow 346">
            <a:extLst>
              <a:ext uri="{FF2B5EF4-FFF2-40B4-BE49-F238E27FC236}">
                <a16:creationId xmlns="" xmlns:a16="http://schemas.microsoft.com/office/drawing/2014/main" id="{40065D85-FC25-4A4C-B20F-CFC9EAB260DD}"/>
              </a:ext>
            </a:extLst>
          </p:cNvPr>
          <p:cNvSpPr/>
          <p:nvPr/>
        </p:nvSpPr>
        <p:spPr bwMode="auto">
          <a:xfrm>
            <a:off x="4645022" y="4066672"/>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 name="Group 2"/>
          <p:cNvGrpSpPr/>
          <p:nvPr/>
        </p:nvGrpSpPr>
        <p:grpSpPr>
          <a:xfrm>
            <a:off x="211564" y="884230"/>
            <a:ext cx="939872" cy="5864448"/>
            <a:chOff x="152400" y="841152"/>
            <a:chExt cx="939872" cy="5864448"/>
          </a:xfrm>
        </p:grpSpPr>
        <p:sp>
          <p:nvSpPr>
            <p:cNvPr id="177" name="Rectangle 176"/>
            <p:cNvSpPr/>
            <p:nvPr/>
          </p:nvSpPr>
          <p:spPr>
            <a:xfrm>
              <a:off x="158767" y="841152"/>
              <a:ext cx="91440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165137" y="967454"/>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erp</a:t>
                </a:r>
              </a:p>
            </p:txBody>
          </p:sp>
          <p:pic>
            <p:nvPicPr>
              <p:cNvPr id="201" name="Picture 20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79" name="Group 178"/>
            <p:cNvGrpSpPr/>
            <p:nvPr/>
          </p:nvGrpSpPr>
          <p:grpSpPr>
            <a:xfrm>
              <a:off x="165137" y="1578944"/>
              <a:ext cx="914399" cy="543358"/>
              <a:chOff x="129421" y="1878673"/>
              <a:chExt cx="914399" cy="543358"/>
            </a:xfrm>
          </p:grpSpPr>
          <p:pic>
            <p:nvPicPr>
              <p:cNvPr id="198" name="Picture 19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5067" y="1878673"/>
                <a:ext cx="263659" cy="385452"/>
              </a:xfrm>
              <a:prstGeom prst="rect">
                <a:avLst/>
              </a:prstGeom>
              <a:solidFill>
                <a:srgbClr val="4D4D4D"/>
              </a:solidFill>
            </p:spPr>
          </p:pic>
          <p:sp>
            <p:nvSpPr>
              <p:cNvPr id="199" name="TextBox 198"/>
              <p:cNvSpPr txBox="1"/>
              <p:nvPr/>
            </p:nvSpPr>
            <p:spPr>
              <a:xfrm>
                <a:off x="129421" y="2191199"/>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scm</a:t>
                </a:r>
              </a:p>
            </p:txBody>
          </p:sp>
        </p:grpSp>
        <p:grpSp>
          <p:nvGrpSpPr>
            <p:cNvPr id="180" name="Group 179"/>
            <p:cNvGrpSpPr/>
            <p:nvPr/>
          </p:nvGrpSpPr>
          <p:grpSpPr>
            <a:xfrm>
              <a:off x="165136" y="2172153"/>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165136" y="2751256"/>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176561" y="3301915"/>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152400" y="4068745"/>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165136" y="478537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171076" y="5410200"/>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158767" y="6383179"/>
              <a:ext cx="914401" cy="200055"/>
            </a:xfrm>
            <a:prstGeom prst="rect">
              <a:avLst/>
            </a:prstGeom>
            <a:noFill/>
          </p:spPr>
          <p:txBody>
            <a:bodyPr wrap="square" rtlCol="0">
              <a:spAutoFit/>
            </a:bodyPr>
            <a:lstStyle/>
            <a:p>
              <a:pPr algn="ctr"/>
              <a:r>
                <a:rPr lang="en-US" sz="700" cap="all" dirty="0">
                  <a:solidFill>
                    <a:srgbClr val="FFFFFF"/>
                  </a:solidFill>
                  <a:latin typeface="Verdana"/>
                  <a:cs typeface="Arial" pitchFamily="34" charset="0"/>
                </a:rPr>
                <a:t>Sources</a:t>
              </a:r>
            </a:p>
          </p:txBody>
        </p:sp>
        <p:cxnSp>
          <p:nvCxnSpPr>
            <p:cNvPr id="273" name="Straight Connector 272"/>
            <p:cNvCxnSpPr/>
            <p:nvPr/>
          </p:nvCxnSpPr>
          <p:spPr>
            <a:xfrm>
              <a:off x="273067" y="6315789"/>
              <a:ext cx="685800" cy="0"/>
            </a:xfrm>
            <a:prstGeom prst="line">
              <a:avLst/>
            </a:prstGeom>
            <a:noFill/>
            <a:ln w="9525" cap="flat" cmpd="sng" algn="ctr">
              <a:solidFill>
                <a:schemeClr val="bg1">
                  <a:lumMod val="65000"/>
                </a:schemeClr>
              </a:solidFill>
              <a:prstDash val="solid"/>
            </a:ln>
            <a:effectLst/>
          </p:spPr>
        </p:cxnSp>
      </p:grpSp>
      <p:sp>
        <p:nvSpPr>
          <p:cNvPr id="126" name="Rectangle 125"/>
          <p:cNvSpPr/>
          <p:nvPr/>
        </p:nvSpPr>
        <p:spPr>
          <a:xfrm>
            <a:off x="3124201" y="267878"/>
            <a:ext cx="5031319" cy="338554"/>
          </a:xfrm>
          <a:prstGeom prst="rect">
            <a:avLst/>
          </a:prstGeom>
        </p:spPr>
        <p:txBody>
          <a:bodyPr wrap="square">
            <a:spAutoFit/>
          </a:bodyPr>
          <a:lstStyle/>
          <a:p>
            <a:pPr algn="ctr"/>
            <a:r>
              <a:rPr lang="en-US" sz="1600" dirty="0">
                <a:solidFill>
                  <a:srgbClr val="FFFFFF"/>
                </a:solidFill>
                <a:latin typeface="Verdana"/>
                <a:cs typeface="Arial" pitchFamily="34" charset="0"/>
              </a:rPr>
              <a:t>ARCHITECTURAL FRAMEWORK EVOLUTION</a:t>
            </a:r>
            <a:endParaRPr lang="en-US" sz="2800" dirty="0">
              <a:solidFill>
                <a:srgbClr val="FFFFFF"/>
              </a:solidFill>
              <a:latin typeface="Verdana"/>
              <a:cs typeface="Arial" pitchFamily="34" charset="0"/>
            </a:endParaRPr>
          </a:p>
        </p:txBody>
      </p:sp>
      <p:sp>
        <p:nvSpPr>
          <p:cNvPr id="160" name="Rectangle 159"/>
          <p:cNvSpPr/>
          <p:nvPr/>
        </p:nvSpPr>
        <p:spPr>
          <a:xfrm>
            <a:off x="10914736" y="685629"/>
            <a:ext cx="914400" cy="5971642"/>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230" name="Group 229"/>
          <p:cNvGrpSpPr/>
          <p:nvPr/>
        </p:nvGrpSpPr>
        <p:grpSpPr>
          <a:xfrm>
            <a:off x="10979393" y="2786126"/>
            <a:ext cx="787395" cy="573726"/>
            <a:chOff x="8239660" y="1341980"/>
            <a:chExt cx="787395" cy="573726"/>
          </a:xfrm>
        </p:grpSpPr>
        <p:grpSp>
          <p:nvGrpSpPr>
            <p:cNvPr id="231" name="Group 230"/>
            <p:cNvGrpSpPr/>
            <p:nvPr/>
          </p:nvGrpSpPr>
          <p:grpSpPr>
            <a:xfrm>
              <a:off x="8549483" y="1341980"/>
              <a:ext cx="167748" cy="196500"/>
              <a:chOff x="9513888" y="857377"/>
              <a:chExt cx="925512" cy="1084136"/>
            </a:xfrm>
          </p:grpSpPr>
          <p:sp>
            <p:nvSpPr>
              <p:cNvPr id="238"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59"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32" name="TextBox 231"/>
            <p:cNvSpPr txBox="1"/>
            <p:nvPr/>
          </p:nvSpPr>
          <p:spPr>
            <a:xfrm>
              <a:off x="8239660" y="1546374"/>
              <a:ext cx="787395"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 Users</a:t>
              </a:r>
            </a:p>
          </p:txBody>
        </p:sp>
      </p:grpSp>
      <p:grpSp>
        <p:nvGrpSpPr>
          <p:cNvPr id="260" name="Group 259"/>
          <p:cNvGrpSpPr/>
          <p:nvPr/>
        </p:nvGrpSpPr>
        <p:grpSpPr>
          <a:xfrm>
            <a:off x="10960157" y="775077"/>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263" name="Group 262"/>
            <p:cNvGrpSpPr/>
            <p:nvPr/>
          </p:nvGrpSpPr>
          <p:grpSpPr>
            <a:xfrm>
              <a:off x="8549483" y="2067625"/>
              <a:ext cx="167748" cy="196500"/>
              <a:chOff x="9513888" y="857377"/>
              <a:chExt cx="925512" cy="1084136"/>
            </a:xfrm>
          </p:grpSpPr>
          <p:sp>
            <p:nvSpPr>
              <p:cNvPr id="26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6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79" name="Group 278"/>
          <p:cNvGrpSpPr/>
          <p:nvPr/>
        </p:nvGrpSpPr>
        <p:grpSpPr>
          <a:xfrm>
            <a:off x="11008247" y="5324806"/>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1010650" y="4478409"/>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83431" y="5984476"/>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69775" y="3625196"/>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41" name="TextBox 140"/>
          <p:cNvSpPr txBox="1"/>
          <p:nvPr/>
        </p:nvSpPr>
        <p:spPr>
          <a:xfrm>
            <a:off x="2551814" y="672751"/>
            <a:ext cx="7352618" cy="646331"/>
          </a:xfrm>
          <a:prstGeom prst="rect">
            <a:avLst/>
          </a:prstGeom>
          <a:solidFill>
            <a:schemeClr val="tx2">
              <a:lumMod val="40000"/>
              <a:lumOff val="60000"/>
            </a:schemeClr>
          </a:solidFill>
        </p:spPr>
        <p:txBody>
          <a:bodyPr wrap="square" rtlCol="0">
            <a:spAutoFit/>
          </a:bodyPr>
          <a:lstStyle/>
          <a:p>
            <a:pPr algn="ctr"/>
            <a:r>
              <a:rPr lang="en-US" sz="1200" cap="all" dirty="0">
                <a:solidFill>
                  <a:srgbClr val="FFFFFF"/>
                </a:solidFill>
                <a:latin typeface="Verdana"/>
                <a:cs typeface="Arial" pitchFamily="34" charset="0"/>
              </a:rPr>
              <a:t>Governance</a:t>
            </a:r>
          </a:p>
          <a:p>
            <a:pPr algn="ctr"/>
            <a:r>
              <a:rPr lang="en-US" sz="1200" cap="all" dirty="0">
                <a:solidFill>
                  <a:srgbClr val="FFFFFF"/>
                </a:solidFill>
                <a:latin typeface="Verdana"/>
                <a:cs typeface="Arial" pitchFamily="34" charset="0"/>
              </a:rPr>
              <a:t>Metadata</a:t>
            </a:r>
          </a:p>
          <a:p>
            <a:pPr algn="ctr"/>
            <a:r>
              <a:rPr lang="en-US" sz="1200" cap="all" dirty="0">
                <a:solidFill>
                  <a:srgbClr val="FFFFFF"/>
                </a:solidFill>
                <a:latin typeface="Verdana"/>
                <a:cs typeface="Arial" pitchFamily="34" charset="0"/>
              </a:rPr>
              <a:t>security</a:t>
            </a:r>
          </a:p>
        </p:txBody>
      </p:sp>
      <p:pic>
        <p:nvPicPr>
          <p:cNvPr id="2" name="Picture 1">
            <a:extLst>
              <a:ext uri="{FF2B5EF4-FFF2-40B4-BE49-F238E27FC236}">
                <a16:creationId xmlns="" xmlns:a16="http://schemas.microsoft.com/office/drawing/2014/main" id="{176B81DB-20AF-4BE6-AC96-5343C812FC70}"/>
              </a:ext>
            </a:extLst>
          </p:cNvPr>
          <p:cNvPicPr>
            <a:picLocks noChangeAspect="1"/>
          </p:cNvPicPr>
          <p:nvPr/>
        </p:nvPicPr>
        <p:blipFill>
          <a:blip r:embed="rId11"/>
          <a:stretch>
            <a:fillRect/>
          </a:stretch>
        </p:blipFill>
        <p:spPr>
          <a:xfrm>
            <a:off x="1142544" y="1926245"/>
            <a:ext cx="409718" cy="3943672"/>
          </a:xfrm>
          <a:prstGeom prst="rect">
            <a:avLst/>
          </a:prstGeom>
        </p:spPr>
      </p:pic>
      <p:grpSp>
        <p:nvGrpSpPr>
          <p:cNvPr id="14" name="Group 13">
            <a:extLst>
              <a:ext uri="{FF2B5EF4-FFF2-40B4-BE49-F238E27FC236}">
                <a16:creationId xmlns="" xmlns:a16="http://schemas.microsoft.com/office/drawing/2014/main" id="{B6E497A6-C2BD-4DD5-ABF3-2A0D18A146E2}"/>
              </a:ext>
            </a:extLst>
          </p:cNvPr>
          <p:cNvGrpSpPr/>
          <p:nvPr/>
        </p:nvGrpSpPr>
        <p:grpSpPr>
          <a:xfrm>
            <a:off x="2448974" y="1331086"/>
            <a:ext cx="2185882" cy="5233885"/>
            <a:chOff x="4425889" y="791103"/>
            <a:chExt cx="2185882" cy="5233885"/>
          </a:xfrm>
        </p:grpSpPr>
        <p:pic>
          <p:nvPicPr>
            <p:cNvPr id="13" name="Picture 12">
              <a:extLst>
                <a:ext uri="{FF2B5EF4-FFF2-40B4-BE49-F238E27FC236}">
                  <a16:creationId xmlns="" xmlns:a16="http://schemas.microsoft.com/office/drawing/2014/main" id="{89FFEA8C-B9C5-4EEB-9639-848D00CB9E36}"/>
                </a:ext>
              </a:extLst>
            </p:cNvPr>
            <p:cNvPicPr>
              <a:picLocks noChangeAspect="1"/>
            </p:cNvPicPr>
            <p:nvPr/>
          </p:nvPicPr>
          <p:blipFill>
            <a:blip r:embed="rId12"/>
            <a:stretch>
              <a:fillRect/>
            </a:stretch>
          </p:blipFill>
          <p:spPr>
            <a:xfrm>
              <a:off x="4425889" y="791103"/>
              <a:ext cx="2185882" cy="5233885"/>
            </a:xfrm>
            <a:prstGeom prst="rect">
              <a:avLst/>
            </a:prstGeom>
          </p:spPr>
        </p:pic>
        <p:grpSp>
          <p:nvGrpSpPr>
            <p:cNvPr id="262" name="Group 261"/>
            <p:cNvGrpSpPr/>
            <p:nvPr/>
          </p:nvGrpSpPr>
          <p:grpSpPr>
            <a:xfrm>
              <a:off x="4662078" y="1469999"/>
              <a:ext cx="1757497" cy="1320733"/>
              <a:chOff x="1519732" y="2202691"/>
              <a:chExt cx="1757497" cy="3200401"/>
            </a:xfrm>
            <a:solidFill>
              <a:schemeClr val="tx2">
                <a:lumMod val="40000"/>
                <a:lumOff val="60000"/>
              </a:schemeClr>
            </a:solidFill>
          </p:grpSpPr>
          <p:sp>
            <p:nvSpPr>
              <p:cNvPr id="157" name="Rounded Rectangle 156"/>
              <p:cNvSpPr>
                <a:spLocks/>
              </p:cNvSpPr>
              <p:nvPr/>
            </p:nvSpPr>
            <p:spPr bwMode="auto">
              <a:xfrm rot="5400000">
                <a:off x="798280" y="2924143"/>
                <a:ext cx="3200401"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8" name="TextBox 157"/>
              <p:cNvSpPr txBox="1"/>
              <p:nvPr/>
            </p:nvSpPr>
            <p:spPr>
              <a:xfrm>
                <a:off x="1532917" y="2452092"/>
                <a:ext cx="1678449" cy="70851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159" name="Straight Connector 158"/>
              <p:cNvCxnSpPr/>
              <p:nvPr/>
            </p:nvCxnSpPr>
            <p:spPr>
              <a:xfrm>
                <a:off x="1706598" y="3209629"/>
                <a:ext cx="1381600" cy="0"/>
              </a:xfrm>
              <a:prstGeom prst="line">
                <a:avLst/>
              </a:prstGeom>
              <a:grpFill/>
              <a:ln w="9525" cap="flat" cmpd="sng" algn="ctr">
                <a:solidFill>
                  <a:schemeClr val="bg1"/>
                </a:solidFill>
                <a:prstDash val="solid"/>
              </a:ln>
              <a:effectLst/>
            </p:spPr>
          </p:cxnSp>
        </p:grpSp>
        <p:sp>
          <p:nvSpPr>
            <p:cNvPr id="204" name="Freeform 203"/>
            <p:cNvSpPr/>
            <p:nvPr/>
          </p:nvSpPr>
          <p:spPr>
            <a:xfrm>
              <a:off x="4660995" y="1832385"/>
              <a:ext cx="1753758" cy="820140"/>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Raw Data</a:t>
              </a:r>
            </a:p>
            <a:p>
              <a:pPr algn="ctr" defTabSz="800100">
                <a:lnSpc>
                  <a:spcPct val="90000"/>
                </a:lnSpc>
                <a:spcAft>
                  <a:spcPct val="35000"/>
                </a:spcAft>
                <a:defRPr/>
              </a:pPr>
              <a:r>
                <a:rPr lang="en-GB" sz="1200" kern="0" dirty="0">
                  <a:solidFill>
                    <a:prstClr val="white"/>
                  </a:solidFill>
                  <a:latin typeface="Verdana"/>
                  <a:cs typeface="Calibri"/>
                </a:rPr>
                <a:t>Archival</a:t>
              </a:r>
            </a:p>
            <a:p>
              <a:pPr algn="ctr" defTabSz="800100">
                <a:lnSpc>
                  <a:spcPct val="90000"/>
                </a:lnSpc>
                <a:spcAft>
                  <a:spcPct val="35000"/>
                </a:spcAft>
                <a:defRPr/>
              </a:pPr>
              <a:r>
                <a:rPr lang="en-GB" sz="1200" kern="0" dirty="0">
                  <a:solidFill>
                    <a:prstClr val="white"/>
                  </a:solidFill>
                  <a:latin typeface="Verdana"/>
                  <a:cs typeface="Calibri"/>
                </a:rPr>
                <a:t>Historical</a:t>
              </a:r>
            </a:p>
          </p:txBody>
        </p:sp>
        <p:sp>
          <p:nvSpPr>
            <p:cNvPr id="140" name="Rounded Rectangle 267">
              <a:extLst>
                <a:ext uri="{FF2B5EF4-FFF2-40B4-BE49-F238E27FC236}">
                  <a16:creationId xmlns="" xmlns:a16="http://schemas.microsoft.com/office/drawing/2014/main" id="{1B5C752F-6F66-4803-96C7-EC447F85FD6D}"/>
                </a:ext>
              </a:extLst>
            </p:cNvPr>
            <p:cNvSpPr>
              <a:spLocks/>
            </p:cNvSpPr>
            <p:nvPr/>
          </p:nvSpPr>
          <p:spPr bwMode="auto">
            <a:xfrm>
              <a:off x="4670805" y="3358098"/>
              <a:ext cx="1748225" cy="928191"/>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4" name="TextBox 143">
              <a:extLst>
                <a:ext uri="{FF2B5EF4-FFF2-40B4-BE49-F238E27FC236}">
                  <a16:creationId xmlns="" xmlns:a16="http://schemas.microsoft.com/office/drawing/2014/main" id="{C04093E1-CFAF-4D88-8748-BA2A1549AF9A}"/>
                </a:ext>
              </a:extLst>
            </p:cNvPr>
            <p:cNvSpPr txBox="1"/>
            <p:nvPr/>
          </p:nvSpPr>
          <p:spPr>
            <a:xfrm>
              <a:off x="4682830" y="3466383"/>
              <a:ext cx="1680408" cy="292388"/>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Message store</a:t>
              </a:r>
            </a:p>
          </p:txBody>
        </p:sp>
        <p:cxnSp>
          <p:nvCxnSpPr>
            <p:cNvPr id="148" name="Straight Connector 147">
              <a:extLst>
                <a:ext uri="{FF2B5EF4-FFF2-40B4-BE49-F238E27FC236}">
                  <a16:creationId xmlns="" xmlns:a16="http://schemas.microsoft.com/office/drawing/2014/main" id="{9ADE5E4A-247A-4ED7-950E-AF88DC845FE0}"/>
                </a:ext>
              </a:extLst>
            </p:cNvPr>
            <p:cNvCxnSpPr/>
            <p:nvPr/>
          </p:nvCxnSpPr>
          <p:spPr>
            <a:xfrm>
              <a:off x="4854117" y="3795595"/>
              <a:ext cx="1381600" cy="0"/>
            </a:xfrm>
            <a:prstGeom prst="line">
              <a:avLst/>
            </a:prstGeom>
            <a:solidFill>
              <a:schemeClr val="tx2">
                <a:lumMod val="40000"/>
                <a:lumOff val="60000"/>
              </a:schemeClr>
            </a:solidFill>
            <a:ln w="9525" cap="flat" cmpd="sng" algn="ctr">
              <a:solidFill>
                <a:schemeClr val="bg1"/>
              </a:solidFill>
              <a:prstDash val="solid"/>
            </a:ln>
            <a:effectLst/>
          </p:spPr>
        </p:cxnSp>
        <p:sp>
          <p:nvSpPr>
            <p:cNvPr id="168" name="Freeform 210">
              <a:extLst>
                <a:ext uri="{FF2B5EF4-FFF2-40B4-BE49-F238E27FC236}">
                  <a16:creationId xmlns="" xmlns:a16="http://schemas.microsoft.com/office/drawing/2014/main" id="{EF528008-7137-475E-953C-9A06C3B9F187}"/>
                </a:ext>
              </a:extLst>
            </p:cNvPr>
            <p:cNvSpPr/>
            <p:nvPr/>
          </p:nvSpPr>
          <p:spPr>
            <a:xfrm>
              <a:off x="4754306" y="3912054"/>
              <a:ext cx="1604443"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Request/Response</a:t>
              </a:r>
            </a:p>
          </p:txBody>
        </p:sp>
        <p:grpSp>
          <p:nvGrpSpPr>
            <p:cNvPr id="174" name="Group 173">
              <a:extLst>
                <a:ext uri="{FF2B5EF4-FFF2-40B4-BE49-F238E27FC236}">
                  <a16:creationId xmlns="" xmlns:a16="http://schemas.microsoft.com/office/drawing/2014/main" id="{16497F77-CF6B-4C42-8178-4F33902013F5}"/>
                </a:ext>
              </a:extLst>
            </p:cNvPr>
            <p:cNvGrpSpPr/>
            <p:nvPr/>
          </p:nvGrpSpPr>
          <p:grpSpPr>
            <a:xfrm>
              <a:off x="4651776" y="4432089"/>
              <a:ext cx="1757497" cy="1320733"/>
              <a:chOff x="1518649" y="2590801"/>
              <a:chExt cx="1757497" cy="3200400"/>
            </a:xfrm>
            <a:solidFill>
              <a:schemeClr val="tx2">
                <a:lumMod val="40000"/>
                <a:lumOff val="60000"/>
              </a:schemeClr>
            </a:solidFill>
          </p:grpSpPr>
          <p:sp>
            <p:nvSpPr>
              <p:cNvPr id="176" name="Rounded Rectangle 156">
                <a:extLst>
                  <a:ext uri="{FF2B5EF4-FFF2-40B4-BE49-F238E27FC236}">
                    <a16:creationId xmlns="" xmlns:a16="http://schemas.microsoft.com/office/drawing/2014/main" id="{7EA40AFF-D398-421F-8D17-310FE9068756}"/>
                  </a:ext>
                </a:extLst>
              </p:cNvPr>
              <p:cNvSpPr>
                <a:spLocks/>
              </p:cNvSpPr>
              <p:nvPr/>
            </p:nvSpPr>
            <p:spPr bwMode="auto">
              <a:xfrm rot="5400000">
                <a:off x="797198" y="3312252"/>
                <a:ext cx="3200400"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02" name="TextBox 201">
                <a:extLst>
                  <a:ext uri="{FF2B5EF4-FFF2-40B4-BE49-F238E27FC236}">
                    <a16:creationId xmlns="" xmlns:a16="http://schemas.microsoft.com/office/drawing/2014/main" id="{A6ADB4FC-528F-4700-9D67-492363FE6F7D}"/>
                  </a:ext>
                </a:extLst>
              </p:cNvPr>
              <p:cNvSpPr txBox="1"/>
              <p:nvPr/>
            </p:nvSpPr>
            <p:spPr>
              <a:xfrm>
                <a:off x="1532916" y="2667001"/>
                <a:ext cx="1678449" cy="70851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RDBMS</a:t>
                </a:r>
              </a:p>
            </p:txBody>
          </p:sp>
          <p:cxnSp>
            <p:nvCxnSpPr>
              <p:cNvPr id="203" name="Straight Connector 202">
                <a:extLst>
                  <a:ext uri="{FF2B5EF4-FFF2-40B4-BE49-F238E27FC236}">
                    <a16:creationId xmlns="" xmlns:a16="http://schemas.microsoft.com/office/drawing/2014/main" id="{287934EC-5768-4E41-9D76-FFD225A1861A}"/>
                  </a:ext>
                </a:extLst>
              </p:cNvPr>
              <p:cNvCxnSpPr/>
              <p:nvPr/>
            </p:nvCxnSpPr>
            <p:spPr>
              <a:xfrm>
                <a:off x="1704737" y="3450504"/>
                <a:ext cx="1381600" cy="0"/>
              </a:xfrm>
              <a:prstGeom prst="line">
                <a:avLst/>
              </a:prstGeom>
              <a:grpFill/>
              <a:ln w="9525" cap="flat" cmpd="sng" algn="ctr">
                <a:solidFill>
                  <a:schemeClr val="bg1"/>
                </a:solidFill>
                <a:prstDash val="solid"/>
              </a:ln>
              <a:effectLst/>
            </p:spPr>
          </p:cxnSp>
        </p:grpSp>
        <p:sp>
          <p:nvSpPr>
            <p:cNvPr id="208" name="Freeform 203">
              <a:extLst>
                <a:ext uri="{FF2B5EF4-FFF2-40B4-BE49-F238E27FC236}">
                  <a16:creationId xmlns="" xmlns:a16="http://schemas.microsoft.com/office/drawing/2014/main" id="{20DA597A-5DCF-4F12-8A88-B99B7383472A}"/>
                </a:ext>
              </a:extLst>
            </p:cNvPr>
            <p:cNvSpPr/>
            <p:nvPr/>
          </p:nvSpPr>
          <p:spPr>
            <a:xfrm>
              <a:off x="4703045" y="4801762"/>
              <a:ext cx="1604443" cy="820140"/>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Raw Data</a:t>
              </a:r>
            </a:p>
            <a:p>
              <a:pPr algn="ctr" defTabSz="800100">
                <a:lnSpc>
                  <a:spcPct val="90000"/>
                </a:lnSpc>
                <a:spcAft>
                  <a:spcPct val="35000"/>
                </a:spcAft>
                <a:defRPr/>
              </a:pPr>
              <a:r>
                <a:rPr lang="en-GB" sz="1200" kern="0" dirty="0">
                  <a:solidFill>
                    <a:prstClr val="white"/>
                  </a:solidFill>
                  <a:latin typeface="Verdana"/>
                  <a:cs typeface="Calibri"/>
                </a:rPr>
                <a:t>Historical</a:t>
              </a:r>
            </a:p>
          </p:txBody>
        </p:sp>
      </p:grpSp>
      <p:sp>
        <p:nvSpPr>
          <p:cNvPr id="298" name="Freeform 203">
            <a:extLst>
              <a:ext uri="{FF2B5EF4-FFF2-40B4-BE49-F238E27FC236}">
                <a16:creationId xmlns="" xmlns:a16="http://schemas.microsoft.com/office/drawing/2014/main" id="{9CAF8A91-7687-4770-83DA-1FE8E2DB4B7B}"/>
              </a:ext>
            </a:extLst>
          </p:cNvPr>
          <p:cNvSpPr/>
          <p:nvPr/>
        </p:nvSpPr>
        <p:spPr>
          <a:xfrm>
            <a:off x="5259704" y="2333403"/>
            <a:ext cx="1753758" cy="820140"/>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Lightly Integrated</a:t>
            </a:r>
          </a:p>
          <a:p>
            <a:pPr algn="ctr" defTabSz="800100">
              <a:lnSpc>
                <a:spcPct val="90000"/>
              </a:lnSpc>
              <a:spcAft>
                <a:spcPct val="35000"/>
              </a:spcAft>
              <a:defRPr/>
            </a:pPr>
            <a:r>
              <a:rPr lang="en-GB" sz="1200" kern="0" dirty="0">
                <a:solidFill>
                  <a:prstClr val="white"/>
                </a:solidFill>
                <a:latin typeface="Verdana"/>
                <a:cs typeface="Calibri"/>
              </a:rPr>
              <a:t>Curated</a:t>
            </a:r>
          </a:p>
        </p:txBody>
      </p:sp>
      <p:sp>
        <p:nvSpPr>
          <p:cNvPr id="309" name="Right Arrow 346">
            <a:extLst>
              <a:ext uri="{FF2B5EF4-FFF2-40B4-BE49-F238E27FC236}">
                <a16:creationId xmlns="" xmlns:a16="http://schemas.microsoft.com/office/drawing/2014/main" id="{123BE201-778D-4511-BF1C-DDE485CA37A5}"/>
              </a:ext>
            </a:extLst>
          </p:cNvPr>
          <p:cNvSpPr/>
          <p:nvPr/>
        </p:nvSpPr>
        <p:spPr bwMode="auto">
          <a:xfrm rot="10800000">
            <a:off x="10402361" y="3814335"/>
            <a:ext cx="502664"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20" name="Group 319">
            <a:extLst>
              <a:ext uri="{FF2B5EF4-FFF2-40B4-BE49-F238E27FC236}">
                <a16:creationId xmlns="" xmlns:a16="http://schemas.microsoft.com/office/drawing/2014/main" id="{6734F31F-C6FC-4452-9F1F-569D496F4D2E}"/>
              </a:ext>
            </a:extLst>
          </p:cNvPr>
          <p:cNvGrpSpPr/>
          <p:nvPr/>
        </p:nvGrpSpPr>
        <p:grpSpPr>
          <a:xfrm>
            <a:off x="10930621" y="1554791"/>
            <a:ext cx="870751" cy="584137"/>
            <a:chOff x="8197983" y="2067625"/>
            <a:chExt cx="870751" cy="584137"/>
          </a:xfrm>
        </p:grpSpPr>
        <p:sp>
          <p:nvSpPr>
            <p:cNvPr id="321" name="TextBox 320">
              <a:extLst>
                <a:ext uri="{FF2B5EF4-FFF2-40B4-BE49-F238E27FC236}">
                  <a16:creationId xmlns="" xmlns:a16="http://schemas.microsoft.com/office/drawing/2014/main" id="{0BDD12C7-15AD-49CE-BC23-73C4C6FD803A}"/>
                </a:ext>
              </a:extLst>
            </p:cNvPr>
            <p:cNvSpPr txBox="1"/>
            <p:nvPr/>
          </p:nvSpPr>
          <p:spPr>
            <a:xfrm>
              <a:off x="8197983" y="2282430"/>
              <a:ext cx="87075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 Marts</a:t>
              </a:r>
            </a:p>
          </p:txBody>
        </p:sp>
        <p:grpSp>
          <p:nvGrpSpPr>
            <p:cNvPr id="322" name="Group 321">
              <a:extLst>
                <a:ext uri="{FF2B5EF4-FFF2-40B4-BE49-F238E27FC236}">
                  <a16:creationId xmlns="" xmlns:a16="http://schemas.microsoft.com/office/drawing/2014/main" id="{7400B2CF-25A3-431B-8B1F-97696F42EA7A}"/>
                </a:ext>
              </a:extLst>
            </p:cNvPr>
            <p:cNvGrpSpPr/>
            <p:nvPr/>
          </p:nvGrpSpPr>
          <p:grpSpPr>
            <a:xfrm>
              <a:off x="8549483" y="2067625"/>
              <a:ext cx="167748" cy="196500"/>
              <a:chOff x="9513888" y="857377"/>
              <a:chExt cx="925512" cy="1084136"/>
            </a:xfrm>
          </p:grpSpPr>
          <p:sp>
            <p:nvSpPr>
              <p:cNvPr id="323" name="Freeform 6">
                <a:extLst>
                  <a:ext uri="{FF2B5EF4-FFF2-40B4-BE49-F238E27FC236}">
                    <a16:creationId xmlns="" xmlns:a16="http://schemas.microsoft.com/office/drawing/2014/main" id="{1DBAFDFC-0539-4215-B1D0-AB415FA5BDCE}"/>
                  </a:ext>
                </a:extLst>
              </p:cNvPr>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24" name="Oval 7">
                <a:extLst>
                  <a:ext uri="{FF2B5EF4-FFF2-40B4-BE49-F238E27FC236}">
                    <a16:creationId xmlns="" xmlns:a16="http://schemas.microsoft.com/office/drawing/2014/main" id="{9C5C027A-1C41-4DB3-B2B8-F0F08E9BAD6A}"/>
                  </a:ext>
                </a:extLst>
              </p:cNvPr>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29" name="Pentagon 11">
            <a:extLst>
              <a:ext uri="{FF2B5EF4-FFF2-40B4-BE49-F238E27FC236}">
                <a16:creationId xmlns="" xmlns:a16="http://schemas.microsoft.com/office/drawing/2014/main" id="{4F513386-A5AB-45DB-AC33-8812CEAD53DA}"/>
              </a:ext>
            </a:extLst>
          </p:cNvPr>
          <p:cNvSpPr/>
          <p:nvPr/>
        </p:nvSpPr>
        <p:spPr bwMode="auto">
          <a:xfrm>
            <a:off x="1506811" y="3547888"/>
            <a:ext cx="968140" cy="256381"/>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Batch</a:t>
            </a:r>
          </a:p>
        </p:txBody>
      </p:sp>
      <p:sp>
        <p:nvSpPr>
          <p:cNvPr id="131" name="Pentagon 14">
            <a:extLst>
              <a:ext uri="{FF2B5EF4-FFF2-40B4-BE49-F238E27FC236}">
                <a16:creationId xmlns="" xmlns:a16="http://schemas.microsoft.com/office/drawing/2014/main" id="{5CD729AE-776F-4919-9D61-EA80C2DA13BD}"/>
              </a:ext>
            </a:extLst>
          </p:cNvPr>
          <p:cNvSpPr/>
          <p:nvPr/>
        </p:nvSpPr>
        <p:spPr bwMode="auto">
          <a:xfrm>
            <a:off x="1506811" y="3901740"/>
            <a:ext cx="968140" cy="254565"/>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Stream</a:t>
            </a:r>
          </a:p>
        </p:txBody>
      </p:sp>
    </p:spTree>
    <p:extLst>
      <p:ext uri="{BB962C8B-B14F-4D97-AF65-F5344CB8AC3E}">
        <p14:creationId xmlns:p14="http://schemas.microsoft.com/office/powerpoint/2010/main" val="1270751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ounded Rectangle 127"/>
          <p:cNvSpPr/>
          <p:nvPr/>
        </p:nvSpPr>
        <p:spPr bwMode="auto">
          <a:xfrm>
            <a:off x="2732314" y="134588"/>
            <a:ext cx="5802086"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896660" y="606432"/>
            <a:ext cx="5486400"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cxnSp>
        <p:nvCxnSpPr>
          <p:cNvPr id="270" name="Straight Connector 269"/>
          <p:cNvCxnSpPr/>
          <p:nvPr/>
        </p:nvCxnSpPr>
        <p:spPr>
          <a:xfrm>
            <a:off x="5348502" y="5573381"/>
            <a:ext cx="2879676" cy="0"/>
          </a:xfrm>
          <a:prstGeom prst="line">
            <a:avLst/>
          </a:prstGeom>
          <a:solidFill>
            <a:schemeClr val="tx2">
              <a:lumMod val="40000"/>
              <a:lumOff val="60000"/>
            </a:schemeClr>
          </a:solidFill>
          <a:ln w="9525" cap="flat" cmpd="sng" algn="ctr">
            <a:solidFill>
              <a:schemeClr val="bg1"/>
            </a:solidFill>
            <a:prstDash val="solid"/>
          </a:ln>
          <a:effectLst/>
        </p:spPr>
      </p:cxnSp>
      <p:grpSp>
        <p:nvGrpSpPr>
          <p:cNvPr id="3" name="Group 2"/>
          <p:cNvGrpSpPr/>
          <p:nvPr/>
        </p:nvGrpSpPr>
        <p:grpSpPr>
          <a:xfrm>
            <a:off x="1676400" y="747140"/>
            <a:ext cx="939872" cy="5864448"/>
            <a:chOff x="152400" y="841152"/>
            <a:chExt cx="939872" cy="5864448"/>
          </a:xfrm>
        </p:grpSpPr>
        <p:sp>
          <p:nvSpPr>
            <p:cNvPr id="177" name="Rectangle 176"/>
            <p:cNvSpPr/>
            <p:nvPr/>
          </p:nvSpPr>
          <p:spPr>
            <a:xfrm>
              <a:off x="158767" y="841152"/>
              <a:ext cx="91440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165137" y="967454"/>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erp</a:t>
                </a:r>
              </a:p>
            </p:txBody>
          </p:sp>
          <p:pic>
            <p:nvPicPr>
              <p:cNvPr id="201" name="Picture 20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79" name="Group 178"/>
            <p:cNvGrpSpPr/>
            <p:nvPr/>
          </p:nvGrpSpPr>
          <p:grpSpPr>
            <a:xfrm>
              <a:off x="165137" y="1578944"/>
              <a:ext cx="914399" cy="543358"/>
              <a:chOff x="129421" y="1878673"/>
              <a:chExt cx="914399" cy="543358"/>
            </a:xfrm>
          </p:grpSpPr>
          <p:pic>
            <p:nvPicPr>
              <p:cNvPr id="198" name="Picture 19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5067" y="1878673"/>
                <a:ext cx="263659" cy="385452"/>
              </a:xfrm>
              <a:prstGeom prst="rect">
                <a:avLst/>
              </a:prstGeom>
              <a:solidFill>
                <a:srgbClr val="4D4D4D"/>
              </a:solidFill>
            </p:spPr>
          </p:pic>
          <p:sp>
            <p:nvSpPr>
              <p:cNvPr id="199" name="TextBox 198"/>
              <p:cNvSpPr txBox="1"/>
              <p:nvPr/>
            </p:nvSpPr>
            <p:spPr>
              <a:xfrm>
                <a:off x="129421" y="2191199"/>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scm</a:t>
                </a:r>
              </a:p>
            </p:txBody>
          </p:sp>
        </p:grpSp>
        <p:grpSp>
          <p:nvGrpSpPr>
            <p:cNvPr id="180" name="Group 179"/>
            <p:cNvGrpSpPr/>
            <p:nvPr/>
          </p:nvGrpSpPr>
          <p:grpSpPr>
            <a:xfrm>
              <a:off x="165136" y="2172153"/>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165136" y="2751256"/>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176561" y="3301915"/>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152400" y="4068745"/>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165136" y="478537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171076" y="5410200"/>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158767" y="6383179"/>
              <a:ext cx="914401" cy="200055"/>
            </a:xfrm>
            <a:prstGeom prst="rect">
              <a:avLst/>
            </a:prstGeom>
            <a:noFill/>
          </p:spPr>
          <p:txBody>
            <a:bodyPr wrap="square" rtlCol="0">
              <a:spAutoFit/>
            </a:bodyPr>
            <a:lstStyle/>
            <a:p>
              <a:pPr algn="ctr"/>
              <a:r>
                <a:rPr lang="en-US" sz="700" cap="all" dirty="0">
                  <a:solidFill>
                    <a:srgbClr val="FFFFFF"/>
                  </a:solidFill>
                  <a:latin typeface="Verdana"/>
                  <a:cs typeface="Arial" pitchFamily="34" charset="0"/>
                </a:rPr>
                <a:t>Sources</a:t>
              </a:r>
            </a:p>
          </p:txBody>
        </p:sp>
        <p:cxnSp>
          <p:nvCxnSpPr>
            <p:cNvPr id="273" name="Straight Connector 272"/>
            <p:cNvCxnSpPr/>
            <p:nvPr/>
          </p:nvCxnSpPr>
          <p:spPr>
            <a:xfrm>
              <a:off x="273067" y="6315789"/>
              <a:ext cx="685800" cy="0"/>
            </a:xfrm>
            <a:prstGeom prst="line">
              <a:avLst/>
            </a:prstGeom>
            <a:noFill/>
            <a:ln w="9525" cap="flat" cmpd="sng" algn="ctr">
              <a:solidFill>
                <a:schemeClr val="bg1">
                  <a:lumMod val="65000"/>
                </a:schemeClr>
              </a:solidFill>
              <a:prstDash val="solid"/>
            </a:ln>
            <a:effectLst/>
          </p:spPr>
        </p:cxnSp>
      </p:grpSp>
      <p:grpSp>
        <p:nvGrpSpPr>
          <p:cNvPr id="262" name="Group 261"/>
          <p:cNvGrpSpPr/>
          <p:nvPr/>
        </p:nvGrpSpPr>
        <p:grpSpPr>
          <a:xfrm>
            <a:off x="3043006" y="2367824"/>
            <a:ext cx="1757497" cy="3020891"/>
            <a:chOff x="1518649" y="2590801"/>
            <a:chExt cx="1757497" cy="3200400"/>
          </a:xfrm>
          <a:solidFill>
            <a:schemeClr val="tx2">
              <a:lumMod val="40000"/>
              <a:lumOff val="60000"/>
            </a:schemeClr>
          </a:solidFill>
        </p:grpSpPr>
        <p:sp>
          <p:nvSpPr>
            <p:cNvPr id="157" name="Rounded Rectangle 156"/>
            <p:cNvSpPr>
              <a:spLocks/>
            </p:cNvSpPr>
            <p:nvPr/>
          </p:nvSpPr>
          <p:spPr bwMode="auto">
            <a:xfrm rot="5400000">
              <a:off x="797198" y="3312252"/>
              <a:ext cx="3200400"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8" name="TextBox 157"/>
            <p:cNvSpPr txBox="1"/>
            <p:nvPr/>
          </p:nvSpPr>
          <p:spPr>
            <a:xfrm>
              <a:off x="1613811" y="2667000"/>
              <a:ext cx="1567174" cy="492443"/>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DATA</a:t>
              </a:r>
            </a:p>
            <a:p>
              <a:pPr algn="ctr"/>
              <a:r>
                <a:rPr lang="en-US" sz="1300" cap="all" dirty="0">
                  <a:solidFill>
                    <a:srgbClr val="FFFFFF"/>
                  </a:solidFill>
                  <a:latin typeface="Verdana"/>
                  <a:cs typeface="Arial" pitchFamily="34" charset="0"/>
                </a:rPr>
                <a:t> lake</a:t>
              </a:r>
            </a:p>
          </p:txBody>
        </p:sp>
        <p:cxnSp>
          <p:nvCxnSpPr>
            <p:cNvPr id="159" name="Straight Connector 158"/>
            <p:cNvCxnSpPr/>
            <p:nvPr/>
          </p:nvCxnSpPr>
          <p:spPr>
            <a:xfrm>
              <a:off x="1706598" y="3209629"/>
              <a:ext cx="1381600" cy="0"/>
            </a:xfrm>
            <a:prstGeom prst="line">
              <a:avLst/>
            </a:prstGeom>
            <a:grpFill/>
            <a:ln w="9525" cap="flat" cmpd="sng" algn="ctr">
              <a:solidFill>
                <a:schemeClr val="bg1"/>
              </a:solidFill>
              <a:prstDash val="solid"/>
            </a:ln>
            <a:effectLst/>
          </p:spPr>
        </p:cxnSp>
      </p:grpSp>
      <p:grpSp>
        <p:nvGrpSpPr>
          <p:cNvPr id="131" name="Group 130"/>
          <p:cNvGrpSpPr/>
          <p:nvPr/>
        </p:nvGrpSpPr>
        <p:grpSpPr>
          <a:xfrm>
            <a:off x="3048001" y="1396104"/>
            <a:ext cx="5181600" cy="758734"/>
            <a:chOff x="1348740" y="1143000"/>
            <a:chExt cx="5532120" cy="777240"/>
          </a:xfrm>
          <a:solidFill>
            <a:schemeClr val="tx2">
              <a:lumMod val="40000"/>
              <a:lumOff val="60000"/>
            </a:schemeClr>
          </a:solidFill>
        </p:grpSpPr>
        <p:sp>
          <p:nvSpPr>
            <p:cNvPr id="132" name="Rounded Rectangle 131"/>
            <p:cNvSpPr>
              <a:spLocks/>
            </p:cNvSpPr>
            <p:nvPr/>
          </p:nvSpPr>
          <p:spPr bwMode="auto">
            <a:xfrm>
              <a:off x="1348740" y="1143000"/>
              <a:ext cx="5532120" cy="777240"/>
            </a:xfrm>
            <a:prstGeom prst="roundRect">
              <a:avLst>
                <a:gd name="adj" fmla="val 13883"/>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3" name="TextBox 132"/>
            <p:cNvSpPr txBox="1"/>
            <p:nvPr/>
          </p:nvSpPr>
          <p:spPr>
            <a:xfrm>
              <a:off x="5373698" y="1385426"/>
              <a:ext cx="1328262"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ACCESS</a:t>
              </a:r>
            </a:p>
          </p:txBody>
        </p:sp>
        <p:sp>
          <p:nvSpPr>
            <p:cNvPr id="134" name="TextBox 133"/>
            <p:cNvSpPr txBox="1"/>
            <p:nvPr/>
          </p:nvSpPr>
          <p:spPr>
            <a:xfrm>
              <a:off x="3414750" y="1385426"/>
              <a:ext cx="1341227"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Manage</a:t>
              </a:r>
            </a:p>
          </p:txBody>
        </p:sp>
        <p:sp>
          <p:nvSpPr>
            <p:cNvPr id="135" name="TextBox 134"/>
            <p:cNvSpPr txBox="1"/>
            <p:nvPr/>
          </p:nvSpPr>
          <p:spPr>
            <a:xfrm>
              <a:off x="1434983" y="1385426"/>
              <a:ext cx="1372968"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Move</a:t>
              </a:r>
            </a:p>
          </p:txBody>
        </p:sp>
        <p:cxnSp>
          <p:nvCxnSpPr>
            <p:cNvPr id="136" name="Straight Connector 135"/>
            <p:cNvCxnSpPr/>
            <p:nvPr/>
          </p:nvCxnSpPr>
          <p:spPr>
            <a:xfrm>
              <a:off x="3110057" y="1322070"/>
              <a:ext cx="0" cy="419100"/>
            </a:xfrm>
            <a:prstGeom prst="line">
              <a:avLst/>
            </a:prstGeom>
            <a:grpFill/>
            <a:ln w="9525" cap="flat" cmpd="sng" algn="ctr">
              <a:solidFill>
                <a:schemeClr val="bg1"/>
              </a:solidFill>
              <a:prstDash val="solid"/>
            </a:ln>
            <a:effectLst/>
          </p:spPr>
        </p:cxnSp>
        <p:cxnSp>
          <p:nvCxnSpPr>
            <p:cNvPr id="142" name="Straight Connector 141"/>
            <p:cNvCxnSpPr/>
            <p:nvPr/>
          </p:nvCxnSpPr>
          <p:spPr>
            <a:xfrm>
              <a:off x="5097607" y="1322070"/>
              <a:ext cx="0" cy="419100"/>
            </a:xfrm>
            <a:prstGeom prst="line">
              <a:avLst/>
            </a:prstGeom>
            <a:grpFill/>
            <a:ln w="9525" cap="flat" cmpd="sng" algn="ctr">
              <a:solidFill>
                <a:schemeClr val="bg1"/>
              </a:solidFill>
              <a:prstDash val="solid"/>
            </a:ln>
            <a:effectLst/>
          </p:spPr>
        </p:cxnSp>
      </p:grpSp>
      <p:sp>
        <p:nvSpPr>
          <p:cNvPr id="126" name="Rectangle 125"/>
          <p:cNvSpPr/>
          <p:nvPr/>
        </p:nvSpPr>
        <p:spPr>
          <a:xfrm>
            <a:off x="3124201" y="267878"/>
            <a:ext cx="5031319" cy="338554"/>
          </a:xfrm>
          <a:prstGeom prst="rect">
            <a:avLst/>
          </a:prstGeom>
        </p:spPr>
        <p:txBody>
          <a:bodyPr wrap="square">
            <a:spAutoFit/>
          </a:bodyPr>
          <a:lstStyle/>
          <a:p>
            <a:pPr algn="ctr"/>
            <a:r>
              <a:rPr lang="en-US" sz="1600" dirty="0">
                <a:solidFill>
                  <a:srgbClr val="FFFFFF"/>
                </a:solidFill>
                <a:latin typeface="Verdana"/>
                <a:cs typeface="Arial" pitchFamily="34" charset="0"/>
              </a:rPr>
              <a:t>ARCHITECTURAL FRAMEWORK EVOLUTION</a:t>
            </a:r>
            <a:endParaRPr lang="en-US" sz="2800" dirty="0">
              <a:solidFill>
                <a:srgbClr val="FFFFFF"/>
              </a:solidFill>
              <a:latin typeface="Verdana"/>
              <a:cs typeface="Arial" pitchFamily="34" charset="0"/>
            </a:endParaRPr>
          </a:p>
        </p:txBody>
      </p:sp>
      <p:sp>
        <p:nvSpPr>
          <p:cNvPr id="204" name="Freeform 203"/>
          <p:cNvSpPr/>
          <p:nvPr/>
        </p:nvSpPr>
        <p:spPr>
          <a:xfrm>
            <a:off x="3119481" y="3288452"/>
            <a:ext cx="1604443" cy="503736"/>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Fast Loading</a:t>
            </a:r>
          </a:p>
        </p:txBody>
      </p:sp>
      <p:sp>
        <p:nvSpPr>
          <p:cNvPr id="205" name="Freeform 204"/>
          <p:cNvSpPr/>
          <p:nvPr/>
        </p:nvSpPr>
        <p:spPr>
          <a:xfrm>
            <a:off x="3119958" y="3740217"/>
            <a:ext cx="1604443" cy="599105"/>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Filtering, Processing, ELT</a:t>
            </a:r>
          </a:p>
        </p:txBody>
      </p:sp>
      <p:sp>
        <p:nvSpPr>
          <p:cNvPr id="211" name="Freeform 210"/>
          <p:cNvSpPr/>
          <p:nvPr/>
        </p:nvSpPr>
        <p:spPr>
          <a:xfrm>
            <a:off x="3102061" y="4476175"/>
            <a:ext cx="1604443"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Online Archival</a:t>
            </a:r>
          </a:p>
        </p:txBody>
      </p:sp>
      <p:sp>
        <p:nvSpPr>
          <p:cNvPr id="214" name="Rounded Rectangle 213"/>
          <p:cNvSpPr/>
          <p:nvPr/>
        </p:nvSpPr>
        <p:spPr>
          <a:xfrm>
            <a:off x="5079984" y="3611031"/>
            <a:ext cx="2953267"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Operational Intelligence</a:t>
            </a: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216" name="Rounded Rectangle 215"/>
          <p:cNvSpPr/>
          <p:nvPr/>
        </p:nvSpPr>
        <p:spPr>
          <a:xfrm>
            <a:off x="5351157" y="5573380"/>
            <a:ext cx="2953267" cy="96323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Discovery Analytics</a:t>
            </a:r>
          </a:p>
          <a:p>
            <a:pPr algn="ctr" defTabSz="800100">
              <a:lnSpc>
                <a:spcPct val="90000"/>
              </a:lnSpc>
              <a:spcAft>
                <a:spcPct val="35000"/>
              </a:spcAft>
              <a:defRPr/>
            </a:pPr>
            <a:r>
              <a:rPr lang="en-GB" sz="1200" kern="0" dirty="0">
                <a:solidFill>
                  <a:prstClr val="white"/>
                </a:solidFill>
                <a:latin typeface="Verdana"/>
                <a:cs typeface="Calibri"/>
              </a:rPr>
              <a:t>Path, graph, time series analytics</a:t>
            </a:r>
          </a:p>
          <a:p>
            <a:pPr algn="ctr" defTabSz="800100">
              <a:lnSpc>
                <a:spcPct val="90000"/>
              </a:lnSpc>
              <a:spcAft>
                <a:spcPct val="35000"/>
              </a:spcAft>
              <a:defRPr/>
            </a:pPr>
            <a:r>
              <a:rPr lang="en-GB" sz="1200" kern="0" dirty="0">
                <a:solidFill>
                  <a:prstClr val="white"/>
                </a:solidFill>
                <a:latin typeface="Verdana"/>
                <a:cs typeface="Calibri"/>
              </a:rPr>
              <a:t>Predictive Analytics</a:t>
            </a:r>
          </a:p>
          <a:p>
            <a:pPr algn="ctr" defTabSz="800100">
              <a:lnSpc>
                <a:spcPct val="90000"/>
              </a:lnSpc>
              <a:spcAft>
                <a:spcPct val="35000"/>
              </a:spcAft>
              <a:defRPr/>
            </a:pPr>
            <a:r>
              <a:rPr lang="en-GB" sz="1200" kern="0" dirty="0">
                <a:solidFill>
                  <a:prstClr val="white"/>
                </a:solidFill>
                <a:latin typeface="Verdana"/>
                <a:cs typeface="Calibri"/>
              </a:rPr>
              <a:t>Visualization</a:t>
            </a:r>
          </a:p>
        </p:txBody>
      </p:sp>
      <p:sp>
        <p:nvSpPr>
          <p:cNvPr id="156" name="Rectangle 155"/>
          <p:cNvSpPr/>
          <p:nvPr/>
        </p:nvSpPr>
        <p:spPr>
          <a:xfrm>
            <a:off x="9593904" y="776816"/>
            <a:ext cx="914400" cy="5529972"/>
          </a:xfrm>
          <a:prstGeom prst="rect">
            <a:avLst/>
          </a:prstGeom>
          <a:solidFill>
            <a:schemeClr val="bg1">
              <a:lumMod val="75000"/>
            </a:schemeClr>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160" name="Rectangle 159"/>
          <p:cNvSpPr/>
          <p:nvPr/>
        </p:nvSpPr>
        <p:spPr>
          <a:xfrm>
            <a:off x="8686801" y="594742"/>
            <a:ext cx="914400" cy="5864447"/>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grpSp>
        <p:nvGrpSpPr>
          <p:cNvPr id="161" name="Group 160"/>
          <p:cNvGrpSpPr/>
          <p:nvPr/>
        </p:nvGrpSpPr>
        <p:grpSpPr>
          <a:xfrm>
            <a:off x="8686803" y="4595715"/>
            <a:ext cx="914399" cy="561459"/>
            <a:chOff x="7243848" y="4658788"/>
            <a:chExt cx="914399" cy="561459"/>
          </a:xfrm>
        </p:grpSpPr>
        <p:sp>
          <p:nvSpPr>
            <p:cNvPr id="162" name="Freeform 19"/>
            <p:cNvSpPr>
              <a:spLocks noEditPoints="1"/>
            </p:cNvSpPr>
            <p:nvPr/>
          </p:nvSpPr>
          <p:spPr bwMode="auto">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3" name="TextBox 162"/>
            <p:cNvSpPr txBox="1"/>
            <p:nvPr/>
          </p:nvSpPr>
          <p:spPr>
            <a:xfrm>
              <a:off x="7243848" y="4850915"/>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 Discovery</a:t>
              </a:r>
            </a:p>
          </p:txBody>
        </p:sp>
      </p:grpSp>
      <p:grpSp>
        <p:nvGrpSpPr>
          <p:cNvPr id="164" name="Group 163"/>
          <p:cNvGrpSpPr/>
          <p:nvPr/>
        </p:nvGrpSpPr>
        <p:grpSpPr>
          <a:xfrm>
            <a:off x="8686803" y="3824468"/>
            <a:ext cx="914399" cy="561803"/>
            <a:chOff x="7243848" y="3814069"/>
            <a:chExt cx="914399" cy="561803"/>
          </a:xfrm>
        </p:grpSpPr>
        <p:sp>
          <p:nvSpPr>
            <p:cNvPr id="165" name="Freeform 19"/>
            <p:cNvSpPr>
              <a:spLocks noEditPoints="1"/>
            </p:cNvSpPr>
            <p:nvPr/>
          </p:nvSpPr>
          <p:spPr bwMode="auto">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6" name="TextBox 165"/>
            <p:cNvSpPr txBox="1"/>
            <p:nvPr/>
          </p:nvSpPr>
          <p:spPr>
            <a:xfrm>
              <a:off x="7243848" y="4006540"/>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Advanced </a:t>
              </a:r>
              <a:r>
                <a:rPr lang="en-AU" sz="900" b="1" kern="0" dirty="0">
                  <a:solidFill>
                    <a:srgbClr val="FFFFFF"/>
                  </a:solidFill>
                  <a:latin typeface="Arial" pitchFamily="34" charset="0"/>
                  <a:cs typeface="Arial" pitchFamily="34" charset="0"/>
                </a:rPr>
                <a:t>Modelling</a:t>
              </a:r>
            </a:p>
          </p:txBody>
        </p:sp>
      </p:grpSp>
      <p:grpSp>
        <p:nvGrpSpPr>
          <p:cNvPr id="167" name="Group 166"/>
          <p:cNvGrpSpPr/>
          <p:nvPr/>
        </p:nvGrpSpPr>
        <p:grpSpPr>
          <a:xfrm>
            <a:off x="8686801" y="3056813"/>
            <a:ext cx="914400" cy="558211"/>
            <a:chOff x="7243848" y="2962457"/>
            <a:chExt cx="914400" cy="558211"/>
          </a:xfrm>
        </p:grpSpPr>
        <p:sp>
          <p:nvSpPr>
            <p:cNvPr id="206" name="Freeform 19"/>
            <p:cNvSpPr>
              <a:spLocks noEditPoints="1"/>
            </p:cNvSpPr>
            <p:nvPr/>
          </p:nvSpPr>
          <p:spPr bwMode="auto">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07" name="TextBox 206"/>
            <p:cNvSpPr txBox="1"/>
            <p:nvPr/>
          </p:nvSpPr>
          <p:spPr>
            <a:xfrm>
              <a:off x="7243848" y="3151336"/>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Ad-Hoc Analysis</a:t>
              </a:r>
            </a:p>
          </p:txBody>
        </p:sp>
      </p:grpSp>
      <p:grpSp>
        <p:nvGrpSpPr>
          <p:cNvPr id="212" name="Group 211"/>
          <p:cNvGrpSpPr/>
          <p:nvPr/>
        </p:nvGrpSpPr>
        <p:grpSpPr>
          <a:xfrm>
            <a:off x="8705421" y="2285634"/>
            <a:ext cx="877163" cy="561734"/>
            <a:chOff x="7262466" y="2238934"/>
            <a:chExt cx="877163" cy="561734"/>
          </a:xfrm>
        </p:grpSpPr>
        <p:sp>
          <p:nvSpPr>
            <p:cNvPr id="219" name="Freeform 19"/>
            <p:cNvSpPr>
              <a:spLocks noEditPoints="1"/>
            </p:cNvSpPr>
            <p:nvPr/>
          </p:nvSpPr>
          <p:spPr bwMode="auto">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0" name="TextBox 219"/>
            <p:cNvSpPr txBox="1"/>
            <p:nvPr/>
          </p:nvSpPr>
          <p:spPr>
            <a:xfrm>
              <a:off x="7262466" y="2431336"/>
              <a:ext cx="877163"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Enterprise Reporting</a:t>
              </a:r>
            </a:p>
          </p:txBody>
        </p:sp>
      </p:grpSp>
      <p:grpSp>
        <p:nvGrpSpPr>
          <p:cNvPr id="221" name="Group 220"/>
          <p:cNvGrpSpPr/>
          <p:nvPr/>
        </p:nvGrpSpPr>
        <p:grpSpPr>
          <a:xfrm>
            <a:off x="8686801" y="5366618"/>
            <a:ext cx="914400" cy="559170"/>
            <a:chOff x="7243848" y="5508700"/>
            <a:chExt cx="914400" cy="559170"/>
          </a:xfrm>
        </p:grpSpPr>
        <p:sp>
          <p:nvSpPr>
            <p:cNvPr id="222" name="Freeform 19"/>
            <p:cNvSpPr>
              <a:spLocks noEditPoints="1"/>
            </p:cNvSpPr>
            <p:nvPr/>
          </p:nvSpPr>
          <p:spPr bwMode="auto">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3" name="TextBox 222"/>
            <p:cNvSpPr txBox="1"/>
            <p:nvPr/>
          </p:nvSpPr>
          <p:spPr>
            <a:xfrm>
              <a:off x="7243848" y="5698538"/>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Big Data Analytics</a:t>
              </a:r>
            </a:p>
          </p:txBody>
        </p:sp>
      </p:grpSp>
      <p:grpSp>
        <p:nvGrpSpPr>
          <p:cNvPr id="224" name="Group 223"/>
          <p:cNvGrpSpPr/>
          <p:nvPr/>
        </p:nvGrpSpPr>
        <p:grpSpPr>
          <a:xfrm>
            <a:off x="8686803" y="1514912"/>
            <a:ext cx="914399" cy="561279"/>
            <a:chOff x="7243848" y="1586194"/>
            <a:chExt cx="914399" cy="561279"/>
          </a:xfrm>
        </p:grpSpPr>
        <p:sp>
          <p:nvSpPr>
            <p:cNvPr id="225"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6" name="TextBox 225"/>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Campaign Management</a:t>
              </a:r>
            </a:p>
          </p:txBody>
        </p:sp>
      </p:grpSp>
      <p:sp>
        <p:nvSpPr>
          <p:cNvPr id="227" name="TextBox 226"/>
          <p:cNvSpPr txBox="1"/>
          <p:nvPr/>
        </p:nvSpPr>
        <p:spPr>
          <a:xfrm>
            <a:off x="8686801" y="6124226"/>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228" name="Straight Connector 227"/>
          <p:cNvCxnSpPr/>
          <p:nvPr/>
        </p:nvCxnSpPr>
        <p:spPr>
          <a:xfrm>
            <a:off x="8801100" y="6069377"/>
            <a:ext cx="685800" cy="0"/>
          </a:xfrm>
          <a:prstGeom prst="line">
            <a:avLst/>
          </a:prstGeom>
          <a:noFill/>
          <a:ln w="9525" cap="flat" cmpd="sng" algn="ctr">
            <a:solidFill>
              <a:schemeClr val="bg1">
                <a:lumMod val="65000"/>
              </a:schemeClr>
            </a:solidFill>
            <a:prstDash val="solid"/>
          </a:ln>
          <a:effectLst/>
        </p:spPr>
      </p:cxnSp>
      <p:sp>
        <p:nvSpPr>
          <p:cNvPr id="229" name="TextBox 228"/>
          <p:cNvSpPr txBox="1"/>
          <p:nvPr/>
        </p:nvSpPr>
        <p:spPr>
          <a:xfrm>
            <a:off x="9601201" y="6001989"/>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230" name="Group 229"/>
          <p:cNvGrpSpPr/>
          <p:nvPr/>
        </p:nvGrpSpPr>
        <p:grpSpPr>
          <a:xfrm>
            <a:off x="9633495" y="2638828"/>
            <a:ext cx="787395" cy="573726"/>
            <a:chOff x="8239660" y="1341980"/>
            <a:chExt cx="787395" cy="573726"/>
          </a:xfrm>
        </p:grpSpPr>
        <p:grpSp>
          <p:nvGrpSpPr>
            <p:cNvPr id="231" name="Group 230"/>
            <p:cNvGrpSpPr/>
            <p:nvPr/>
          </p:nvGrpSpPr>
          <p:grpSpPr>
            <a:xfrm>
              <a:off x="8549483" y="1341980"/>
              <a:ext cx="167748" cy="196500"/>
              <a:chOff x="9513888" y="857377"/>
              <a:chExt cx="925512" cy="1084136"/>
            </a:xfrm>
          </p:grpSpPr>
          <p:sp>
            <p:nvSpPr>
              <p:cNvPr id="238"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59"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32" name="TextBox 231"/>
            <p:cNvSpPr txBox="1"/>
            <p:nvPr/>
          </p:nvSpPr>
          <p:spPr>
            <a:xfrm>
              <a:off x="8239660" y="1546374"/>
              <a:ext cx="787395"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 Users</a:t>
              </a:r>
            </a:p>
          </p:txBody>
        </p:sp>
      </p:grpSp>
      <p:grpSp>
        <p:nvGrpSpPr>
          <p:cNvPr id="260" name="Group 259"/>
          <p:cNvGrpSpPr/>
          <p:nvPr/>
        </p:nvGrpSpPr>
        <p:grpSpPr>
          <a:xfrm>
            <a:off x="9614259" y="93613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263" name="Group 262"/>
            <p:cNvGrpSpPr/>
            <p:nvPr/>
          </p:nvGrpSpPr>
          <p:grpSpPr>
            <a:xfrm>
              <a:off x="8549483" y="2067625"/>
              <a:ext cx="167748" cy="196500"/>
              <a:chOff x="9513888" y="857377"/>
              <a:chExt cx="925512" cy="1084136"/>
            </a:xfrm>
          </p:grpSpPr>
          <p:sp>
            <p:nvSpPr>
              <p:cNvPr id="26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6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66" name="Group 265"/>
          <p:cNvGrpSpPr/>
          <p:nvPr/>
        </p:nvGrpSpPr>
        <p:grpSpPr>
          <a:xfrm>
            <a:off x="9758529" y="1785616"/>
            <a:ext cx="537327" cy="587868"/>
            <a:chOff x="8364693" y="2679830"/>
            <a:chExt cx="537327" cy="587868"/>
          </a:xfrm>
        </p:grpSpPr>
        <p:sp>
          <p:nvSpPr>
            <p:cNvPr id="267" name="TextBox 266"/>
            <p:cNvSpPr txBox="1"/>
            <p:nvPr/>
          </p:nvSpPr>
          <p:spPr>
            <a:xfrm>
              <a:off x="8364693" y="2898366"/>
              <a:ext cx="53732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Optus</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Staff</a:t>
              </a:r>
            </a:p>
          </p:txBody>
        </p:sp>
        <p:grpSp>
          <p:nvGrpSpPr>
            <p:cNvPr id="271" name="Group 270"/>
            <p:cNvGrpSpPr/>
            <p:nvPr/>
          </p:nvGrpSpPr>
          <p:grpSpPr>
            <a:xfrm>
              <a:off x="8549483" y="2679830"/>
              <a:ext cx="167748" cy="196500"/>
              <a:chOff x="9513888" y="857377"/>
              <a:chExt cx="925512" cy="1084136"/>
            </a:xfrm>
          </p:grpSpPr>
          <p:sp>
            <p:nvSpPr>
              <p:cNvPr id="2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7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79" name="Group 278"/>
          <p:cNvGrpSpPr/>
          <p:nvPr/>
        </p:nvGrpSpPr>
        <p:grpSpPr>
          <a:xfrm>
            <a:off x="9662349" y="5177508"/>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9664752" y="4331111"/>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9708204" y="592578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8686802" y="744189"/>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9623877" y="347789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298" name="Freeform 297"/>
          <p:cNvSpPr/>
          <p:nvPr/>
        </p:nvSpPr>
        <p:spPr>
          <a:xfrm>
            <a:off x="3124201" y="4935188"/>
            <a:ext cx="1604443" cy="488614"/>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Real Time  Processing</a:t>
            </a:r>
          </a:p>
        </p:txBody>
      </p:sp>
      <p:sp>
        <p:nvSpPr>
          <p:cNvPr id="141" name="TextBox 140"/>
          <p:cNvSpPr txBox="1"/>
          <p:nvPr/>
        </p:nvSpPr>
        <p:spPr>
          <a:xfrm>
            <a:off x="3353638" y="874507"/>
            <a:ext cx="4559437" cy="380675"/>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Governance</a:t>
            </a:r>
          </a:p>
        </p:txBody>
      </p:sp>
      <p:sp>
        <p:nvSpPr>
          <p:cNvPr id="349" name="Right Arrow 348"/>
          <p:cNvSpPr/>
          <p:nvPr/>
        </p:nvSpPr>
        <p:spPr bwMode="auto">
          <a:xfrm rot="10800000">
            <a:off x="8204653" y="5750716"/>
            <a:ext cx="45508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0" name="TextBox 139"/>
          <p:cNvSpPr txBox="1"/>
          <p:nvPr/>
        </p:nvSpPr>
        <p:spPr>
          <a:xfrm>
            <a:off x="91857" y="62979"/>
            <a:ext cx="2226763" cy="369332"/>
          </a:xfrm>
          <a:prstGeom prst="rect">
            <a:avLst/>
          </a:prstGeom>
          <a:noFill/>
        </p:spPr>
        <p:txBody>
          <a:bodyPr wrap="none" rtlCol="0">
            <a:spAutoFit/>
          </a:bodyPr>
          <a:lstStyle/>
          <a:p>
            <a:r>
              <a:rPr lang="en-US" dirty="0"/>
              <a:t>Batch Design Patterns</a:t>
            </a:r>
          </a:p>
        </p:txBody>
      </p:sp>
      <p:sp>
        <p:nvSpPr>
          <p:cNvPr id="2" name="TextBox 1">
            <a:extLst>
              <a:ext uri="{FF2B5EF4-FFF2-40B4-BE49-F238E27FC236}">
                <a16:creationId xmlns="" xmlns:a16="http://schemas.microsoft.com/office/drawing/2014/main" id="{9428CEB1-196D-48C4-ADD1-13A3F2FF6508}"/>
              </a:ext>
            </a:extLst>
          </p:cNvPr>
          <p:cNvSpPr txBox="1"/>
          <p:nvPr/>
        </p:nvSpPr>
        <p:spPr>
          <a:xfrm>
            <a:off x="4815964" y="2152719"/>
            <a:ext cx="3273000" cy="276999"/>
          </a:xfrm>
          <a:prstGeom prst="rect">
            <a:avLst/>
          </a:prstGeom>
          <a:noFill/>
        </p:spPr>
        <p:txBody>
          <a:bodyPr wrap="square" rtlCol="0">
            <a:spAutoFit/>
          </a:bodyPr>
          <a:lstStyle/>
          <a:p>
            <a:r>
              <a:rPr lang="en-US" sz="1200" dirty="0"/>
              <a:t>Use Cases:</a:t>
            </a:r>
          </a:p>
        </p:txBody>
      </p:sp>
      <p:sp>
        <p:nvSpPr>
          <p:cNvPr id="114" name="Pentagon 11">
            <a:extLst>
              <a:ext uri="{FF2B5EF4-FFF2-40B4-BE49-F238E27FC236}">
                <a16:creationId xmlns="" xmlns:a16="http://schemas.microsoft.com/office/drawing/2014/main" id="{56733BCB-5BD8-4AD2-B978-48878857250F}"/>
              </a:ext>
            </a:extLst>
          </p:cNvPr>
          <p:cNvSpPr/>
          <p:nvPr/>
        </p:nvSpPr>
        <p:spPr bwMode="auto">
          <a:xfrm>
            <a:off x="2452105" y="2884603"/>
            <a:ext cx="968140" cy="664270"/>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Batch</a:t>
            </a:r>
          </a:p>
          <a:p>
            <a:pPr marL="171450" indent="-171450" eaLnBrk="0" fontAlgn="base" hangingPunct="0">
              <a:lnSpc>
                <a:spcPct val="80000"/>
              </a:lnSpc>
              <a:spcBef>
                <a:spcPct val="0"/>
              </a:spcBef>
              <a:spcAft>
                <a:spcPct val="0"/>
              </a:spcAft>
              <a:buFont typeface="Arial" panose="020B0604020202020204" pitchFamily="34" charset="0"/>
              <a:buChar char="•"/>
              <a:defRPr/>
            </a:pPr>
            <a:r>
              <a:rPr lang="en-US" sz="900" b="1" dirty="0" err="1">
                <a:solidFill>
                  <a:prstClr val="white"/>
                </a:solidFill>
                <a:latin typeface="Verdana" charset="0"/>
                <a:ea typeface="MS PGothic" pitchFamily="34" charset="-128"/>
                <a:cs typeface="Calibri" pitchFamily="34" charset="0"/>
              </a:rPr>
              <a:t>Txn</a:t>
            </a:r>
            <a:endParaRPr lang="en-US" sz="900" b="1" dirty="0">
              <a:solidFill>
                <a:prstClr val="white"/>
              </a:solidFill>
              <a:latin typeface="Verdana" charset="0"/>
              <a:ea typeface="MS PGothic" pitchFamily="34" charset="-128"/>
              <a:cs typeface="Calibri" pitchFamily="34" charset="0"/>
            </a:endParaRPr>
          </a:p>
          <a:p>
            <a:pPr marL="171450" indent="-171450" eaLnBrk="0" fontAlgn="base" hangingPunct="0">
              <a:lnSpc>
                <a:spcPct val="80000"/>
              </a:lnSpc>
              <a:spcBef>
                <a:spcPct val="0"/>
              </a:spcBef>
              <a:spcAft>
                <a:spcPct val="0"/>
              </a:spcAft>
              <a:buFont typeface="Arial" panose="020B0604020202020204" pitchFamily="34" charset="0"/>
              <a:buChar char="•"/>
              <a:defRPr/>
            </a:pPr>
            <a:r>
              <a:rPr lang="en-US" sz="900" b="1" dirty="0">
                <a:solidFill>
                  <a:prstClr val="white"/>
                </a:solidFill>
                <a:latin typeface="Verdana" charset="0"/>
                <a:ea typeface="MS PGothic" pitchFamily="34" charset="-128"/>
                <a:cs typeface="Calibri" pitchFamily="34" charset="0"/>
              </a:rPr>
              <a:t>Full Dump</a:t>
            </a:r>
            <a:br>
              <a:rPr lang="en-US" sz="900" b="1" dirty="0">
                <a:solidFill>
                  <a:prstClr val="white"/>
                </a:solidFill>
                <a:latin typeface="Verdana" charset="0"/>
                <a:ea typeface="MS PGothic" pitchFamily="34" charset="-128"/>
                <a:cs typeface="Calibri" pitchFamily="34" charset="0"/>
              </a:rPr>
            </a:br>
            <a:r>
              <a:rPr lang="en-US" sz="900" b="1" dirty="0">
                <a:solidFill>
                  <a:prstClr val="white"/>
                </a:solidFill>
                <a:latin typeface="Verdana" charset="0"/>
                <a:ea typeface="MS PGothic" pitchFamily="34" charset="-128"/>
                <a:cs typeface="Calibri" pitchFamily="34" charset="0"/>
              </a:rPr>
              <a:t>CDC</a:t>
            </a:r>
          </a:p>
        </p:txBody>
      </p:sp>
      <p:sp>
        <p:nvSpPr>
          <p:cNvPr id="4" name="Rectangle 3">
            <a:extLst>
              <a:ext uri="{FF2B5EF4-FFF2-40B4-BE49-F238E27FC236}">
                <a16:creationId xmlns="" xmlns:a16="http://schemas.microsoft.com/office/drawing/2014/main" id="{C60935B1-7A8F-4512-8BE6-B4B5FEC87BA2}"/>
              </a:ext>
            </a:extLst>
          </p:cNvPr>
          <p:cNvSpPr/>
          <p:nvPr/>
        </p:nvSpPr>
        <p:spPr>
          <a:xfrm>
            <a:off x="4998406" y="2551837"/>
            <a:ext cx="2914669" cy="2862322"/>
          </a:xfrm>
          <a:prstGeom prst="rect">
            <a:avLst/>
          </a:prstGeom>
        </p:spPr>
        <p:txBody>
          <a:bodyPr wrap="square">
            <a:spAutoFit/>
          </a:bodyPr>
          <a:lstStyle/>
          <a:p>
            <a:pPr marL="285750" indent="-285750">
              <a:buFont typeface="Arial" panose="020B0604020202020204" pitchFamily="34" charset="0"/>
              <a:buChar char="•"/>
            </a:pPr>
            <a:r>
              <a:rPr lang="en-US" altLang="en-US" dirty="0"/>
              <a:t>Trigger on source tables</a:t>
            </a:r>
          </a:p>
          <a:p>
            <a:pPr marL="285750" indent="-285750">
              <a:buFont typeface="Arial" panose="020B0604020202020204" pitchFamily="34" charset="0"/>
              <a:buChar char="•"/>
            </a:pPr>
            <a:r>
              <a:rPr lang="en-US" altLang="en-US" dirty="0"/>
              <a:t>Inserts and Updates trigger the whole row into a “shadow” table – same as the real row + serial id, timestamp, action (I, U)</a:t>
            </a:r>
          </a:p>
          <a:p>
            <a:pPr marL="285750" indent="-285750">
              <a:buFont typeface="Arial" panose="020B0604020202020204" pitchFamily="34" charset="0"/>
              <a:buChar char="•"/>
            </a:pPr>
            <a:r>
              <a:rPr lang="en-US" altLang="en-US" dirty="0" err="1"/>
              <a:t>Sqoop</a:t>
            </a:r>
            <a:r>
              <a:rPr lang="en-US" altLang="en-US" dirty="0"/>
              <a:t> the shadow table to Hive</a:t>
            </a:r>
          </a:p>
          <a:p>
            <a:pPr marL="285750" indent="-285750">
              <a:buFont typeface="Arial" panose="020B0604020202020204" pitchFamily="34" charset="0"/>
              <a:buChar char="•"/>
            </a:pPr>
            <a:r>
              <a:rPr lang="en-US" altLang="en-US" dirty="0"/>
              <a:t>Now have full history on every table</a:t>
            </a:r>
          </a:p>
        </p:txBody>
      </p:sp>
    </p:spTree>
    <p:extLst>
      <p:ext uri="{BB962C8B-B14F-4D97-AF65-F5344CB8AC3E}">
        <p14:creationId xmlns:p14="http://schemas.microsoft.com/office/powerpoint/2010/main" val="177493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ounded Rectangle 127"/>
          <p:cNvSpPr/>
          <p:nvPr/>
        </p:nvSpPr>
        <p:spPr bwMode="auto">
          <a:xfrm>
            <a:off x="1540067" y="134588"/>
            <a:ext cx="8426192"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1700673" y="606432"/>
            <a:ext cx="8160141"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cxnSp>
        <p:nvCxnSpPr>
          <p:cNvPr id="270" name="Straight Connector 269"/>
          <p:cNvCxnSpPr/>
          <p:nvPr/>
        </p:nvCxnSpPr>
        <p:spPr>
          <a:xfrm>
            <a:off x="5348502" y="5573381"/>
            <a:ext cx="2879676" cy="0"/>
          </a:xfrm>
          <a:prstGeom prst="line">
            <a:avLst/>
          </a:prstGeom>
          <a:solidFill>
            <a:schemeClr val="tx2">
              <a:lumMod val="40000"/>
              <a:lumOff val="60000"/>
            </a:schemeClr>
          </a:solidFill>
          <a:ln w="9525" cap="flat" cmpd="sng" algn="ctr">
            <a:solidFill>
              <a:schemeClr val="bg1"/>
            </a:solidFill>
            <a:prstDash val="solid"/>
          </a:ln>
          <a:effectLst/>
        </p:spPr>
      </p:cxnSp>
      <p:grpSp>
        <p:nvGrpSpPr>
          <p:cNvPr id="3" name="Group 2"/>
          <p:cNvGrpSpPr/>
          <p:nvPr/>
        </p:nvGrpSpPr>
        <p:grpSpPr>
          <a:xfrm>
            <a:off x="435166" y="859964"/>
            <a:ext cx="939872" cy="5864448"/>
            <a:chOff x="152400" y="841152"/>
            <a:chExt cx="939872" cy="5864448"/>
          </a:xfrm>
        </p:grpSpPr>
        <p:sp>
          <p:nvSpPr>
            <p:cNvPr id="177" name="Rectangle 176"/>
            <p:cNvSpPr/>
            <p:nvPr/>
          </p:nvSpPr>
          <p:spPr>
            <a:xfrm>
              <a:off x="158767" y="841152"/>
              <a:ext cx="91440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165137" y="967454"/>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erp</a:t>
                </a: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79" name="Group 178"/>
            <p:cNvGrpSpPr/>
            <p:nvPr/>
          </p:nvGrpSpPr>
          <p:grpSpPr>
            <a:xfrm>
              <a:off x="165137" y="1578944"/>
              <a:ext cx="914399" cy="543358"/>
              <a:chOff x="129421" y="1878673"/>
              <a:chExt cx="914399" cy="543358"/>
            </a:xfrm>
          </p:grpSpPr>
          <p:pic>
            <p:nvPicPr>
              <p:cNvPr id="198" name="Picture 19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5067" y="1878673"/>
                <a:ext cx="263659" cy="385452"/>
              </a:xfrm>
              <a:prstGeom prst="rect">
                <a:avLst/>
              </a:prstGeom>
              <a:solidFill>
                <a:srgbClr val="4D4D4D"/>
              </a:solidFill>
            </p:spPr>
          </p:pic>
          <p:sp>
            <p:nvSpPr>
              <p:cNvPr id="199" name="TextBox 198"/>
              <p:cNvSpPr txBox="1"/>
              <p:nvPr/>
            </p:nvSpPr>
            <p:spPr>
              <a:xfrm>
                <a:off x="129421" y="2191199"/>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scm</a:t>
                </a:r>
              </a:p>
            </p:txBody>
          </p:sp>
        </p:grpSp>
        <p:grpSp>
          <p:nvGrpSpPr>
            <p:cNvPr id="180" name="Group 179"/>
            <p:cNvGrpSpPr/>
            <p:nvPr/>
          </p:nvGrpSpPr>
          <p:grpSpPr>
            <a:xfrm>
              <a:off x="165136" y="2172153"/>
              <a:ext cx="914400" cy="529252"/>
              <a:chOff x="129421" y="2542985"/>
              <a:chExt cx="914400" cy="529252"/>
            </a:xfrm>
          </p:grpSpPr>
          <p:pic>
            <p:nvPicPr>
              <p:cNvPr id="196" name="Picture 19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165136" y="2751256"/>
              <a:ext cx="914400" cy="500808"/>
              <a:chOff x="129421" y="3232623"/>
              <a:chExt cx="914400" cy="500808"/>
            </a:xfrm>
          </p:grpSpPr>
          <p:pic>
            <p:nvPicPr>
              <p:cNvPr id="194" name="Picture 19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176561" y="3301915"/>
              <a:ext cx="891551" cy="716979"/>
              <a:chOff x="126835" y="3811164"/>
              <a:chExt cx="891551" cy="716979"/>
            </a:xfrm>
          </p:grpSpPr>
          <p:pic>
            <p:nvPicPr>
              <p:cNvPr id="192" name="Picture 19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152400" y="4068745"/>
              <a:ext cx="939872" cy="666780"/>
              <a:chOff x="103949" y="4710456"/>
              <a:chExt cx="939872" cy="666780"/>
            </a:xfrm>
          </p:grpSpPr>
          <p:pic>
            <p:nvPicPr>
              <p:cNvPr id="190" name="Picture 18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165136" y="4785376"/>
              <a:ext cx="914400" cy="574974"/>
              <a:chOff x="129421" y="5268541"/>
              <a:chExt cx="914400" cy="574974"/>
            </a:xfrm>
          </p:grpSpPr>
          <p:pic>
            <p:nvPicPr>
              <p:cNvPr id="188" name="Picture 18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171076" y="5410200"/>
              <a:ext cx="902521" cy="654135"/>
              <a:chOff x="121146" y="6038616"/>
              <a:chExt cx="902521" cy="654135"/>
            </a:xfrm>
          </p:grpSpPr>
          <p:pic>
            <p:nvPicPr>
              <p:cNvPr id="186" name="Picture 185"/>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158767" y="6383179"/>
              <a:ext cx="914401" cy="200055"/>
            </a:xfrm>
            <a:prstGeom prst="rect">
              <a:avLst/>
            </a:prstGeom>
            <a:noFill/>
          </p:spPr>
          <p:txBody>
            <a:bodyPr wrap="square" rtlCol="0">
              <a:spAutoFit/>
            </a:bodyPr>
            <a:lstStyle/>
            <a:p>
              <a:pPr algn="ctr"/>
              <a:r>
                <a:rPr lang="en-US" sz="700" cap="all" dirty="0">
                  <a:solidFill>
                    <a:srgbClr val="FFFFFF"/>
                  </a:solidFill>
                  <a:latin typeface="Verdana"/>
                  <a:cs typeface="Arial" pitchFamily="34" charset="0"/>
                </a:rPr>
                <a:t>Sources</a:t>
              </a:r>
            </a:p>
          </p:txBody>
        </p:sp>
        <p:cxnSp>
          <p:nvCxnSpPr>
            <p:cNvPr id="273" name="Straight Connector 272"/>
            <p:cNvCxnSpPr/>
            <p:nvPr/>
          </p:nvCxnSpPr>
          <p:spPr>
            <a:xfrm>
              <a:off x="273067" y="6315789"/>
              <a:ext cx="685800" cy="0"/>
            </a:xfrm>
            <a:prstGeom prst="line">
              <a:avLst/>
            </a:prstGeom>
            <a:noFill/>
            <a:ln w="9525" cap="flat" cmpd="sng" algn="ctr">
              <a:solidFill>
                <a:schemeClr val="bg1">
                  <a:lumMod val="65000"/>
                </a:schemeClr>
              </a:solidFill>
              <a:prstDash val="solid"/>
            </a:ln>
            <a:effectLst/>
          </p:spPr>
        </p:cxnSp>
      </p:grpSp>
      <p:grpSp>
        <p:nvGrpSpPr>
          <p:cNvPr id="262" name="Group 261"/>
          <p:cNvGrpSpPr/>
          <p:nvPr/>
        </p:nvGrpSpPr>
        <p:grpSpPr>
          <a:xfrm>
            <a:off x="2331371" y="2552489"/>
            <a:ext cx="1757497" cy="3020891"/>
            <a:chOff x="1518649" y="2590801"/>
            <a:chExt cx="1757497" cy="3200400"/>
          </a:xfrm>
          <a:solidFill>
            <a:schemeClr val="tx2">
              <a:lumMod val="40000"/>
              <a:lumOff val="60000"/>
            </a:schemeClr>
          </a:solidFill>
        </p:grpSpPr>
        <p:sp>
          <p:nvSpPr>
            <p:cNvPr id="157" name="Rounded Rectangle 156"/>
            <p:cNvSpPr>
              <a:spLocks/>
            </p:cNvSpPr>
            <p:nvPr/>
          </p:nvSpPr>
          <p:spPr bwMode="auto">
            <a:xfrm rot="5400000">
              <a:off x="797198" y="3312252"/>
              <a:ext cx="3200400"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8" name="TextBox 157"/>
            <p:cNvSpPr txBox="1"/>
            <p:nvPr/>
          </p:nvSpPr>
          <p:spPr>
            <a:xfrm>
              <a:off x="1613811" y="2667000"/>
              <a:ext cx="1567174" cy="492443"/>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DATA</a:t>
              </a:r>
            </a:p>
            <a:p>
              <a:pPr algn="ctr"/>
              <a:r>
                <a:rPr lang="en-US" sz="1300" cap="all" dirty="0">
                  <a:solidFill>
                    <a:srgbClr val="FFFFFF"/>
                  </a:solidFill>
                  <a:latin typeface="Verdana"/>
                  <a:cs typeface="Arial" pitchFamily="34" charset="0"/>
                </a:rPr>
                <a:t> lake</a:t>
              </a:r>
            </a:p>
          </p:txBody>
        </p:sp>
        <p:cxnSp>
          <p:nvCxnSpPr>
            <p:cNvPr id="159" name="Straight Connector 158"/>
            <p:cNvCxnSpPr/>
            <p:nvPr/>
          </p:nvCxnSpPr>
          <p:spPr>
            <a:xfrm>
              <a:off x="1706598" y="3209629"/>
              <a:ext cx="1381600" cy="0"/>
            </a:xfrm>
            <a:prstGeom prst="line">
              <a:avLst/>
            </a:prstGeom>
            <a:grpFill/>
            <a:ln w="9525" cap="flat" cmpd="sng" algn="ctr">
              <a:solidFill>
                <a:schemeClr val="bg1"/>
              </a:solidFill>
              <a:prstDash val="solid"/>
            </a:ln>
            <a:effectLst/>
          </p:spPr>
        </p:cxnSp>
      </p:grpSp>
      <p:grpSp>
        <p:nvGrpSpPr>
          <p:cNvPr id="131" name="Group 130"/>
          <p:cNvGrpSpPr/>
          <p:nvPr/>
        </p:nvGrpSpPr>
        <p:grpSpPr>
          <a:xfrm>
            <a:off x="3048000" y="1333474"/>
            <a:ext cx="5995791" cy="758734"/>
            <a:chOff x="1348740" y="1143000"/>
            <a:chExt cx="5532120" cy="777240"/>
          </a:xfrm>
          <a:solidFill>
            <a:schemeClr val="tx2">
              <a:lumMod val="40000"/>
              <a:lumOff val="60000"/>
            </a:schemeClr>
          </a:solidFill>
        </p:grpSpPr>
        <p:sp>
          <p:nvSpPr>
            <p:cNvPr id="132" name="Rounded Rectangle 131"/>
            <p:cNvSpPr>
              <a:spLocks/>
            </p:cNvSpPr>
            <p:nvPr/>
          </p:nvSpPr>
          <p:spPr bwMode="auto">
            <a:xfrm>
              <a:off x="1348740" y="1143000"/>
              <a:ext cx="5532120" cy="777240"/>
            </a:xfrm>
            <a:prstGeom prst="roundRect">
              <a:avLst>
                <a:gd name="adj" fmla="val 13883"/>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3" name="TextBox 132"/>
            <p:cNvSpPr txBox="1"/>
            <p:nvPr/>
          </p:nvSpPr>
          <p:spPr>
            <a:xfrm>
              <a:off x="5373698" y="1385426"/>
              <a:ext cx="1328262"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ACCESS</a:t>
              </a:r>
            </a:p>
          </p:txBody>
        </p:sp>
        <p:sp>
          <p:nvSpPr>
            <p:cNvPr id="134" name="TextBox 133"/>
            <p:cNvSpPr txBox="1"/>
            <p:nvPr/>
          </p:nvSpPr>
          <p:spPr>
            <a:xfrm>
              <a:off x="3414750" y="1385426"/>
              <a:ext cx="1341227"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Manage</a:t>
              </a:r>
            </a:p>
          </p:txBody>
        </p:sp>
        <p:sp>
          <p:nvSpPr>
            <p:cNvPr id="135" name="TextBox 134"/>
            <p:cNvSpPr txBox="1"/>
            <p:nvPr/>
          </p:nvSpPr>
          <p:spPr>
            <a:xfrm>
              <a:off x="1434983" y="1385426"/>
              <a:ext cx="1372968"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Move</a:t>
              </a:r>
            </a:p>
          </p:txBody>
        </p:sp>
        <p:cxnSp>
          <p:nvCxnSpPr>
            <p:cNvPr id="136" name="Straight Connector 135"/>
            <p:cNvCxnSpPr/>
            <p:nvPr/>
          </p:nvCxnSpPr>
          <p:spPr>
            <a:xfrm>
              <a:off x="3110057" y="1322070"/>
              <a:ext cx="0" cy="419100"/>
            </a:xfrm>
            <a:prstGeom prst="line">
              <a:avLst/>
            </a:prstGeom>
            <a:grpFill/>
            <a:ln w="9525" cap="flat" cmpd="sng" algn="ctr">
              <a:solidFill>
                <a:schemeClr val="bg1"/>
              </a:solidFill>
              <a:prstDash val="solid"/>
            </a:ln>
            <a:effectLst/>
          </p:spPr>
        </p:cxnSp>
        <p:cxnSp>
          <p:nvCxnSpPr>
            <p:cNvPr id="142" name="Straight Connector 141"/>
            <p:cNvCxnSpPr/>
            <p:nvPr/>
          </p:nvCxnSpPr>
          <p:spPr>
            <a:xfrm>
              <a:off x="5097607" y="1322070"/>
              <a:ext cx="0" cy="419100"/>
            </a:xfrm>
            <a:prstGeom prst="line">
              <a:avLst/>
            </a:prstGeom>
            <a:grpFill/>
            <a:ln w="9525" cap="flat" cmpd="sng" algn="ctr">
              <a:solidFill>
                <a:schemeClr val="bg1"/>
              </a:solidFill>
              <a:prstDash val="solid"/>
            </a:ln>
            <a:effectLst/>
          </p:spPr>
        </p:cxnSp>
      </p:grpSp>
      <p:sp>
        <p:nvSpPr>
          <p:cNvPr id="126" name="Rectangle 125"/>
          <p:cNvSpPr/>
          <p:nvPr/>
        </p:nvSpPr>
        <p:spPr>
          <a:xfrm>
            <a:off x="3124201" y="267878"/>
            <a:ext cx="5031319" cy="338554"/>
          </a:xfrm>
          <a:prstGeom prst="rect">
            <a:avLst/>
          </a:prstGeom>
        </p:spPr>
        <p:txBody>
          <a:bodyPr wrap="square">
            <a:spAutoFit/>
          </a:bodyPr>
          <a:lstStyle/>
          <a:p>
            <a:pPr algn="ctr"/>
            <a:r>
              <a:rPr lang="en-US" sz="1600" dirty="0">
                <a:solidFill>
                  <a:srgbClr val="FFFFFF"/>
                </a:solidFill>
                <a:latin typeface="Verdana"/>
                <a:cs typeface="Arial" pitchFamily="34" charset="0"/>
              </a:rPr>
              <a:t>ARCHITECTURAL FRAMEWORK EVOLUTION</a:t>
            </a:r>
            <a:endParaRPr lang="en-US" sz="2800" dirty="0">
              <a:solidFill>
                <a:srgbClr val="FFFFFF"/>
              </a:solidFill>
              <a:latin typeface="Verdana"/>
              <a:cs typeface="Arial" pitchFamily="34" charset="0"/>
            </a:endParaRPr>
          </a:p>
        </p:txBody>
      </p:sp>
      <p:sp>
        <p:nvSpPr>
          <p:cNvPr id="204" name="Freeform 203"/>
          <p:cNvSpPr/>
          <p:nvPr/>
        </p:nvSpPr>
        <p:spPr>
          <a:xfrm>
            <a:off x="2533269" y="2872722"/>
            <a:ext cx="1604443" cy="503736"/>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Fast Loading</a:t>
            </a:r>
          </a:p>
        </p:txBody>
      </p:sp>
      <p:sp>
        <p:nvSpPr>
          <p:cNvPr id="205" name="Freeform 204"/>
          <p:cNvSpPr/>
          <p:nvPr/>
        </p:nvSpPr>
        <p:spPr>
          <a:xfrm>
            <a:off x="2533269" y="3346679"/>
            <a:ext cx="1604443" cy="599105"/>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Filtering, Processing, ELT</a:t>
            </a:r>
          </a:p>
        </p:txBody>
      </p:sp>
      <p:sp>
        <p:nvSpPr>
          <p:cNvPr id="211" name="Freeform 210"/>
          <p:cNvSpPr/>
          <p:nvPr/>
        </p:nvSpPr>
        <p:spPr>
          <a:xfrm>
            <a:off x="2566445" y="4095317"/>
            <a:ext cx="1604443"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Online Archival</a:t>
            </a:r>
          </a:p>
        </p:txBody>
      </p:sp>
      <p:sp>
        <p:nvSpPr>
          <p:cNvPr id="214" name="Rounded Rectangle 213"/>
          <p:cNvSpPr/>
          <p:nvPr/>
        </p:nvSpPr>
        <p:spPr>
          <a:xfrm>
            <a:off x="5079984" y="3611031"/>
            <a:ext cx="2953267"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Operational Intelligence</a:t>
            </a: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216" name="Rounded Rectangle 215"/>
          <p:cNvSpPr/>
          <p:nvPr/>
        </p:nvSpPr>
        <p:spPr>
          <a:xfrm>
            <a:off x="5351157" y="5573380"/>
            <a:ext cx="2953267" cy="96323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Discovery Analytics</a:t>
            </a:r>
          </a:p>
          <a:p>
            <a:pPr algn="ctr" defTabSz="800100">
              <a:lnSpc>
                <a:spcPct val="90000"/>
              </a:lnSpc>
              <a:spcAft>
                <a:spcPct val="35000"/>
              </a:spcAft>
              <a:defRPr/>
            </a:pPr>
            <a:r>
              <a:rPr lang="en-GB" sz="1200" kern="0" dirty="0">
                <a:solidFill>
                  <a:prstClr val="white"/>
                </a:solidFill>
                <a:latin typeface="Verdana"/>
                <a:cs typeface="Calibri"/>
              </a:rPr>
              <a:t>Path, graph, time series analytics</a:t>
            </a:r>
          </a:p>
          <a:p>
            <a:pPr algn="ctr" defTabSz="800100">
              <a:lnSpc>
                <a:spcPct val="90000"/>
              </a:lnSpc>
              <a:spcAft>
                <a:spcPct val="35000"/>
              </a:spcAft>
              <a:defRPr/>
            </a:pPr>
            <a:r>
              <a:rPr lang="en-GB" sz="1200" kern="0" dirty="0">
                <a:solidFill>
                  <a:prstClr val="white"/>
                </a:solidFill>
                <a:latin typeface="Verdana"/>
                <a:cs typeface="Calibri"/>
              </a:rPr>
              <a:t>Predictive Analytics</a:t>
            </a:r>
          </a:p>
          <a:p>
            <a:pPr algn="ctr" defTabSz="800100">
              <a:lnSpc>
                <a:spcPct val="90000"/>
              </a:lnSpc>
              <a:spcAft>
                <a:spcPct val="35000"/>
              </a:spcAft>
              <a:defRPr/>
            </a:pPr>
            <a:r>
              <a:rPr lang="en-GB" sz="1200" kern="0" dirty="0">
                <a:solidFill>
                  <a:prstClr val="white"/>
                </a:solidFill>
                <a:latin typeface="Verdana"/>
                <a:cs typeface="Calibri"/>
              </a:rPr>
              <a:t>Visualization</a:t>
            </a:r>
          </a:p>
        </p:txBody>
      </p:sp>
      <p:sp>
        <p:nvSpPr>
          <p:cNvPr id="156" name="Rectangle 155"/>
          <p:cNvSpPr/>
          <p:nvPr/>
        </p:nvSpPr>
        <p:spPr>
          <a:xfrm>
            <a:off x="10961746" y="855194"/>
            <a:ext cx="914400" cy="5529972"/>
          </a:xfrm>
          <a:prstGeom prst="rect">
            <a:avLst/>
          </a:prstGeom>
          <a:solidFill>
            <a:schemeClr val="bg1">
              <a:lumMod val="75000"/>
            </a:schemeClr>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160" name="Rectangle 159"/>
          <p:cNvSpPr/>
          <p:nvPr/>
        </p:nvSpPr>
        <p:spPr>
          <a:xfrm>
            <a:off x="10054643" y="673120"/>
            <a:ext cx="914400" cy="5864447"/>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grpSp>
        <p:nvGrpSpPr>
          <p:cNvPr id="161" name="Group 160"/>
          <p:cNvGrpSpPr/>
          <p:nvPr/>
        </p:nvGrpSpPr>
        <p:grpSpPr>
          <a:xfrm>
            <a:off x="10054645" y="4674093"/>
            <a:ext cx="914399" cy="561459"/>
            <a:chOff x="7243848" y="4658788"/>
            <a:chExt cx="914399" cy="561459"/>
          </a:xfrm>
        </p:grpSpPr>
        <p:sp>
          <p:nvSpPr>
            <p:cNvPr id="162" name="Freeform 19"/>
            <p:cNvSpPr>
              <a:spLocks noEditPoints="1"/>
            </p:cNvSpPr>
            <p:nvPr/>
          </p:nvSpPr>
          <p:spPr bwMode="auto">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3" name="TextBox 162"/>
            <p:cNvSpPr txBox="1"/>
            <p:nvPr/>
          </p:nvSpPr>
          <p:spPr>
            <a:xfrm>
              <a:off x="7243848" y="4850915"/>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 Discovery</a:t>
              </a:r>
            </a:p>
          </p:txBody>
        </p:sp>
      </p:grpSp>
      <p:grpSp>
        <p:nvGrpSpPr>
          <p:cNvPr id="164" name="Group 163"/>
          <p:cNvGrpSpPr/>
          <p:nvPr/>
        </p:nvGrpSpPr>
        <p:grpSpPr>
          <a:xfrm>
            <a:off x="10054645" y="3902846"/>
            <a:ext cx="914399" cy="561803"/>
            <a:chOff x="7243848" y="3814069"/>
            <a:chExt cx="914399" cy="561803"/>
          </a:xfrm>
        </p:grpSpPr>
        <p:sp>
          <p:nvSpPr>
            <p:cNvPr id="165" name="Freeform 19"/>
            <p:cNvSpPr>
              <a:spLocks noEditPoints="1"/>
            </p:cNvSpPr>
            <p:nvPr/>
          </p:nvSpPr>
          <p:spPr bwMode="auto">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6" name="TextBox 165"/>
            <p:cNvSpPr txBox="1"/>
            <p:nvPr/>
          </p:nvSpPr>
          <p:spPr>
            <a:xfrm>
              <a:off x="7243848" y="4006540"/>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Advanced </a:t>
              </a:r>
              <a:r>
                <a:rPr lang="en-AU" sz="900" b="1" kern="0" dirty="0">
                  <a:solidFill>
                    <a:srgbClr val="FFFFFF"/>
                  </a:solidFill>
                  <a:latin typeface="Arial" pitchFamily="34" charset="0"/>
                  <a:cs typeface="Arial" pitchFamily="34" charset="0"/>
                </a:rPr>
                <a:t>Modelling</a:t>
              </a:r>
            </a:p>
          </p:txBody>
        </p:sp>
      </p:grpSp>
      <p:grpSp>
        <p:nvGrpSpPr>
          <p:cNvPr id="167" name="Group 166"/>
          <p:cNvGrpSpPr/>
          <p:nvPr/>
        </p:nvGrpSpPr>
        <p:grpSpPr>
          <a:xfrm>
            <a:off x="10054643" y="3135191"/>
            <a:ext cx="914400" cy="558211"/>
            <a:chOff x="7243848" y="2962457"/>
            <a:chExt cx="914400" cy="558211"/>
          </a:xfrm>
        </p:grpSpPr>
        <p:sp>
          <p:nvSpPr>
            <p:cNvPr id="206" name="Freeform 19"/>
            <p:cNvSpPr>
              <a:spLocks noEditPoints="1"/>
            </p:cNvSpPr>
            <p:nvPr/>
          </p:nvSpPr>
          <p:spPr bwMode="auto">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07" name="TextBox 206"/>
            <p:cNvSpPr txBox="1"/>
            <p:nvPr/>
          </p:nvSpPr>
          <p:spPr>
            <a:xfrm>
              <a:off x="7243848" y="3151336"/>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Ad-Hoc Analysis</a:t>
              </a:r>
            </a:p>
          </p:txBody>
        </p:sp>
      </p:grpSp>
      <p:grpSp>
        <p:nvGrpSpPr>
          <p:cNvPr id="212" name="Group 211"/>
          <p:cNvGrpSpPr/>
          <p:nvPr/>
        </p:nvGrpSpPr>
        <p:grpSpPr>
          <a:xfrm>
            <a:off x="10073263" y="2364012"/>
            <a:ext cx="877163" cy="561734"/>
            <a:chOff x="7262466" y="2238934"/>
            <a:chExt cx="877163" cy="561734"/>
          </a:xfrm>
        </p:grpSpPr>
        <p:sp>
          <p:nvSpPr>
            <p:cNvPr id="219" name="Freeform 19"/>
            <p:cNvSpPr>
              <a:spLocks noEditPoints="1"/>
            </p:cNvSpPr>
            <p:nvPr/>
          </p:nvSpPr>
          <p:spPr bwMode="auto">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0" name="TextBox 219"/>
            <p:cNvSpPr txBox="1"/>
            <p:nvPr/>
          </p:nvSpPr>
          <p:spPr>
            <a:xfrm>
              <a:off x="7262466" y="2431336"/>
              <a:ext cx="877163"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Enterprise Reporting</a:t>
              </a:r>
            </a:p>
          </p:txBody>
        </p:sp>
      </p:grpSp>
      <p:grpSp>
        <p:nvGrpSpPr>
          <p:cNvPr id="221" name="Group 220"/>
          <p:cNvGrpSpPr/>
          <p:nvPr/>
        </p:nvGrpSpPr>
        <p:grpSpPr>
          <a:xfrm>
            <a:off x="10054643" y="5444996"/>
            <a:ext cx="914400" cy="559170"/>
            <a:chOff x="7243848" y="5508700"/>
            <a:chExt cx="914400" cy="559170"/>
          </a:xfrm>
        </p:grpSpPr>
        <p:sp>
          <p:nvSpPr>
            <p:cNvPr id="222" name="Freeform 19"/>
            <p:cNvSpPr>
              <a:spLocks noEditPoints="1"/>
            </p:cNvSpPr>
            <p:nvPr/>
          </p:nvSpPr>
          <p:spPr bwMode="auto">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3" name="TextBox 222"/>
            <p:cNvSpPr txBox="1"/>
            <p:nvPr/>
          </p:nvSpPr>
          <p:spPr>
            <a:xfrm>
              <a:off x="7243848" y="5698538"/>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Big Data Analytics</a:t>
              </a:r>
            </a:p>
          </p:txBody>
        </p:sp>
      </p:grpSp>
      <p:grpSp>
        <p:nvGrpSpPr>
          <p:cNvPr id="224" name="Group 223"/>
          <p:cNvGrpSpPr/>
          <p:nvPr/>
        </p:nvGrpSpPr>
        <p:grpSpPr>
          <a:xfrm>
            <a:off x="10054645" y="1593290"/>
            <a:ext cx="914399" cy="561279"/>
            <a:chOff x="7243848" y="1586194"/>
            <a:chExt cx="914399" cy="561279"/>
          </a:xfrm>
        </p:grpSpPr>
        <p:sp>
          <p:nvSpPr>
            <p:cNvPr id="225"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6" name="TextBox 225"/>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Campaign Management</a:t>
              </a:r>
            </a:p>
          </p:txBody>
        </p:sp>
      </p:grpSp>
      <p:sp>
        <p:nvSpPr>
          <p:cNvPr id="227" name="TextBox 226"/>
          <p:cNvSpPr txBox="1"/>
          <p:nvPr/>
        </p:nvSpPr>
        <p:spPr>
          <a:xfrm>
            <a:off x="10054643" y="6202604"/>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228" name="Straight Connector 227"/>
          <p:cNvCxnSpPr/>
          <p:nvPr/>
        </p:nvCxnSpPr>
        <p:spPr>
          <a:xfrm>
            <a:off x="10168942" y="6147755"/>
            <a:ext cx="685800" cy="0"/>
          </a:xfrm>
          <a:prstGeom prst="line">
            <a:avLst/>
          </a:prstGeom>
          <a:noFill/>
          <a:ln w="9525" cap="flat" cmpd="sng" algn="ctr">
            <a:solidFill>
              <a:schemeClr val="bg1">
                <a:lumMod val="65000"/>
              </a:schemeClr>
            </a:solidFill>
            <a:prstDash val="solid"/>
          </a:ln>
          <a:effectLst/>
        </p:spPr>
      </p:cxnSp>
      <p:sp>
        <p:nvSpPr>
          <p:cNvPr id="229" name="TextBox 228"/>
          <p:cNvSpPr txBox="1"/>
          <p:nvPr/>
        </p:nvSpPr>
        <p:spPr>
          <a:xfrm>
            <a:off x="10969043" y="6080367"/>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230" name="Group 229"/>
          <p:cNvGrpSpPr/>
          <p:nvPr/>
        </p:nvGrpSpPr>
        <p:grpSpPr>
          <a:xfrm>
            <a:off x="11001337" y="2717206"/>
            <a:ext cx="787395" cy="573726"/>
            <a:chOff x="8239660" y="1341980"/>
            <a:chExt cx="787395" cy="573726"/>
          </a:xfrm>
        </p:grpSpPr>
        <p:grpSp>
          <p:nvGrpSpPr>
            <p:cNvPr id="231" name="Group 230"/>
            <p:cNvGrpSpPr/>
            <p:nvPr/>
          </p:nvGrpSpPr>
          <p:grpSpPr>
            <a:xfrm>
              <a:off x="8549483" y="1341980"/>
              <a:ext cx="167748" cy="196500"/>
              <a:chOff x="9513888" y="857377"/>
              <a:chExt cx="925512" cy="1084136"/>
            </a:xfrm>
          </p:grpSpPr>
          <p:sp>
            <p:nvSpPr>
              <p:cNvPr id="238"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59"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32" name="TextBox 231"/>
            <p:cNvSpPr txBox="1"/>
            <p:nvPr/>
          </p:nvSpPr>
          <p:spPr>
            <a:xfrm>
              <a:off x="8239660" y="1546374"/>
              <a:ext cx="787395"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 Users</a:t>
              </a:r>
            </a:p>
          </p:txBody>
        </p:sp>
      </p:grpSp>
      <p:grpSp>
        <p:nvGrpSpPr>
          <p:cNvPr id="260" name="Group 259"/>
          <p:cNvGrpSpPr/>
          <p:nvPr/>
        </p:nvGrpSpPr>
        <p:grpSpPr>
          <a:xfrm>
            <a:off x="10982101" y="1014514"/>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263" name="Group 262"/>
            <p:cNvGrpSpPr/>
            <p:nvPr/>
          </p:nvGrpSpPr>
          <p:grpSpPr>
            <a:xfrm>
              <a:off x="8549483" y="2067625"/>
              <a:ext cx="167748" cy="196500"/>
              <a:chOff x="9513888" y="857377"/>
              <a:chExt cx="925512" cy="1084136"/>
            </a:xfrm>
          </p:grpSpPr>
          <p:sp>
            <p:nvSpPr>
              <p:cNvPr id="26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6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66" name="Group 265"/>
          <p:cNvGrpSpPr/>
          <p:nvPr/>
        </p:nvGrpSpPr>
        <p:grpSpPr>
          <a:xfrm>
            <a:off x="11126371" y="1863994"/>
            <a:ext cx="537327" cy="587868"/>
            <a:chOff x="8364693" y="2679830"/>
            <a:chExt cx="537327" cy="587868"/>
          </a:xfrm>
        </p:grpSpPr>
        <p:sp>
          <p:nvSpPr>
            <p:cNvPr id="267" name="TextBox 266"/>
            <p:cNvSpPr txBox="1"/>
            <p:nvPr/>
          </p:nvSpPr>
          <p:spPr>
            <a:xfrm>
              <a:off x="8364693" y="2898366"/>
              <a:ext cx="53732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Optus</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Staff</a:t>
              </a:r>
            </a:p>
          </p:txBody>
        </p:sp>
        <p:grpSp>
          <p:nvGrpSpPr>
            <p:cNvPr id="271" name="Group 270"/>
            <p:cNvGrpSpPr/>
            <p:nvPr/>
          </p:nvGrpSpPr>
          <p:grpSpPr>
            <a:xfrm>
              <a:off x="8549483" y="2679830"/>
              <a:ext cx="167748" cy="196500"/>
              <a:chOff x="9513888" y="857377"/>
              <a:chExt cx="925512" cy="1084136"/>
            </a:xfrm>
          </p:grpSpPr>
          <p:sp>
            <p:nvSpPr>
              <p:cNvPr id="2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7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79" name="Group 278"/>
          <p:cNvGrpSpPr/>
          <p:nvPr/>
        </p:nvGrpSpPr>
        <p:grpSpPr>
          <a:xfrm>
            <a:off x="11030191" y="5255886"/>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1032594" y="4409489"/>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76046" y="6004166"/>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10054644" y="822567"/>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1719" y="3556276"/>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298" name="Freeform 297"/>
          <p:cNvSpPr/>
          <p:nvPr/>
        </p:nvSpPr>
        <p:spPr>
          <a:xfrm>
            <a:off x="2542312" y="4559881"/>
            <a:ext cx="1604443" cy="488614"/>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Real Time  Processing</a:t>
            </a:r>
          </a:p>
        </p:txBody>
      </p:sp>
      <p:sp>
        <p:nvSpPr>
          <p:cNvPr id="141" name="TextBox 140"/>
          <p:cNvSpPr txBox="1"/>
          <p:nvPr/>
        </p:nvSpPr>
        <p:spPr>
          <a:xfrm>
            <a:off x="3353638" y="874507"/>
            <a:ext cx="4559437" cy="380675"/>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Governance</a:t>
            </a:r>
          </a:p>
        </p:txBody>
      </p:sp>
      <p:sp>
        <p:nvSpPr>
          <p:cNvPr id="349" name="Right Arrow 348"/>
          <p:cNvSpPr/>
          <p:nvPr/>
        </p:nvSpPr>
        <p:spPr bwMode="auto">
          <a:xfrm rot="10800000">
            <a:off x="8204653" y="5750716"/>
            <a:ext cx="45508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0" name="TextBox 139"/>
          <p:cNvSpPr txBox="1"/>
          <p:nvPr/>
        </p:nvSpPr>
        <p:spPr>
          <a:xfrm>
            <a:off x="91857" y="62979"/>
            <a:ext cx="2226763" cy="369332"/>
          </a:xfrm>
          <a:prstGeom prst="rect">
            <a:avLst/>
          </a:prstGeom>
          <a:noFill/>
        </p:spPr>
        <p:txBody>
          <a:bodyPr wrap="none" rtlCol="0">
            <a:spAutoFit/>
          </a:bodyPr>
          <a:lstStyle/>
          <a:p>
            <a:r>
              <a:rPr lang="en-US" dirty="0"/>
              <a:t>Batch Design Patterns</a:t>
            </a:r>
          </a:p>
        </p:txBody>
      </p:sp>
      <p:sp>
        <p:nvSpPr>
          <p:cNvPr id="114" name="Pentagon 11">
            <a:extLst>
              <a:ext uri="{FF2B5EF4-FFF2-40B4-BE49-F238E27FC236}">
                <a16:creationId xmlns="" xmlns:a16="http://schemas.microsoft.com/office/drawing/2014/main" id="{56733BCB-5BD8-4AD2-B978-48878857250F}"/>
              </a:ext>
            </a:extLst>
          </p:cNvPr>
          <p:cNvSpPr/>
          <p:nvPr/>
        </p:nvSpPr>
        <p:spPr bwMode="auto">
          <a:xfrm>
            <a:off x="1681401" y="3598932"/>
            <a:ext cx="968140" cy="664270"/>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Batch</a:t>
            </a:r>
          </a:p>
          <a:p>
            <a:pPr marL="171450" indent="-171450" eaLnBrk="0" fontAlgn="base" hangingPunct="0">
              <a:lnSpc>
                <a:spcPct val="80000"/>
              </a:lnSpc>
              <a:spcBef>
                <a:spcPct val="0"/>
              </a:spcBef>
              <a:spcAft>
                <a:spcPct val="0"/>
              </a:spcAft>
              <a:buFont typeface="Arial" panose="020B0604020202020204" pitchFamily="34" charset="0"/>
              <a:buChar char="•"/>
              <a:defRPr/>
            </a:pPr>
            <a:r>
              <a:rPr lang="en-US" sz="900" b="1" dirty="0" err="1">
                <a:solidFill>
                  <a:prstClr val="white"/>
                </a:solidFill>
                <a:latin typeface="Verdana" charset="0"/>
                <a:ea typeface="MS PGothic" pitchFamily="34" charset="-128"/>
                <a:cs typeface="Calibri" pitchFamily="34" charset="0"/>
              </a:rPr>
              <a:t>Txn</a:t>
            </a:r>
            <a:endParaRPr lang="en-US" sz="900" b="1" dirty="0">
              <a:solidFill>
                <a:prstClr val="white"/>
              </a:solidFill>
              <a:latin typeface="Verdana" charset="0"/>
              <a:ea typeface="MS PGothic" pitchFamily="34" charset="-128"/>
              <a:cs typeface="Calibri" pitchFamily="34" charset="0"/>
            </a:endParaRPr>
          </a:p>
          <a:p>
            <a:pPr marL="171450" indent="-171450" eaLnBrk="0" fontAlgn="base" hangingPunct="0">
              <a:lnSpc>
                <a:spcPct val="80000"/>
              </a:lnSpc>
              <a:spcBef>
                <a:spcPct val="0"/>
              </a:spcBef>
              <a:spcAft>
                <a:spcPct val="0"/>
              </a:spcAft>
              <a:buFont typeface="Arial" panose="020B0604020202020204" pitchFamily="34" charset="0"/>
              <a:buChar char="•"/>
              <a:defRPr/>
            </a:pPr>
            <a:r>
              <a:rPr lang="en-US" sz="900" b="1">
                <a:solidFill>
                  <a:prstClr val="white"/>
                </a:solidFill>
                <a:latin typeface="Verdana" charset="0"/>
                <a:ea typeface="MS PGothic" pitchFamily="34" charset="-128"/>
                <a:cs typeface="Calibri" pitchFamily="34" charset="0"/>
              </a:rPr>
              <a:t>Full </a:t>
            </a:r>
            <a:r>
              <a:rPr lang="en-US" sz="900" b="1" dirty="0">
                <a:solidFill>
                  <a:prstClr val="white"/>
                </a:solidFill>
                <a:latin typeface="Verdana" charset="0"/>
                <a:ea typeface="MS PGothic" pitchFamily="34" charset="-128"/>
                <a:cs typeface="Calibri" pitchFamily="34" charset="0"/>
              </a:rPr>
              <a:t>Dump</a:t>
            </a:r>
            <a:br>
              <a:rPr lang="en-US" sz="900" b="1" dirty="0">
                <a:solidFill>
                  <a:prstClr val="white"/>
                </a:solidFill>
                <a:latin typeface="Verdana" charset="0"/>
                <a:ea typeface="MS PGothic" pitchFamily="34" charset="-128"/>
                <a:cs typeface="Calibri" pitchFamily="34" charset="0"/>
              </a:rPr>
            </a:br>
            <a:r>
              <a:rPr lang="en-US" sz="900" b="1" dirty="0">
                <a:solidFill>
                  <a:prstClr val="white"/>
                </a:solidFill>
                <a:latin typeface="Verdana" charset="0"/>
                <a:ea typeface="MS PGothic" pitchFamily="34" charset="-128"/>
                <a:cs typeface="Calibri" pitchFamily="34" charset="0"/>
              </a:rPr>
              <a:t>CDC</a:t>
            </a:r>
          </a:p>
        </p:txBody>
      </p:sp>
      <p:graphicFrame>
        <p:nvGraphicFramePr>
          <p:cNvPr id="115" name="Object 2">
            <a:extLst>
              <a:ext uri="{FF2B5EF4-FFF2-40B4-BE49-F238E27FC236}">
                <a16:creationId xmlns="" xmlns:a16="http://schemas.microsoft.com/office/drawing/2014/main" id="{2715C872-6003-4639-8AC4-BD012A3A73FE}"/>
              </a:ext>
            </a:extLst>
          </p:cNvPr>
          <p:cNvGraphicFramePr>
            <a:graphicFrameLocks noChangeAspect="1"/>
          </p:cNvGraphicFramePr>
          <p:nvPr>
            <p:extLst>
              <p:ext uri="{D42A27DB-BD31-4B8C-83A1-F6EECF244321}">
                <p14:modId xmlns:p14="http://schemas.microsoft.com/office/powerpoint/2010/main" val="3353126137"/>
              </p:ext>
            </p:extLst>
          </p:nvPr>
        </p:nvGraphicFramePr>
        <p:xfrm>
          <a:off x="4348653" y="2154836"/>
          <a:ext cx="5377011" cy="4169763"/>
        </p:xfrm>
        <a:graphic>
          <a:graphicData uri="http://schemas.openxmlformats.org/presentationml/2006/ole">
            <mc:AlternateContent xmlns:mc="http://schemas.openxmlformats.org/markup-compatibility/2006">
              <mc:Choice xmlns:v="urn:schemas-microsoft-com:vml" Requires="v">
                <p:oleObj spid="_x0000_s6430" name="Visio" r:id="rId12" imgW="10086881" imgH="7801080" progId="Visio.Drawing.11">
                  <p:embed/>
                </p:oleObj>
              </mc:Choice>
              <mc:Fallback>
                <p:oleObj name="Visio" r:id="rId12" imgW="10086881" imgH="7801080" progId="Visio.Drawing.11">
                  <p:embed/>
                  <p:pic>
                    <p:nvPicPr>
                      <p:cNvPr id="1026" name="Object 2">
                        <a:extLst>
                          <a:ext uri="{FF2B5EF4-FFF2-40B4-BE49-F238E27FC236}">
                            <a16:creationId xmlns="" xmlns:a16="http://schemas.microsoft.com/office/drawing/2014/main" id="{37FBA2EE-DEC2-48B8-8959-987AFC141D3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8653" y="2154836"/>
                        <a:ext cx="5377011" cy="4169763"/>
                      </a:xfrm>
                      <a:prstGeom prst="rect">
                        <a:avLst/>
                      </a:prstGeom>
                      <a:no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3360790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ight Arrow 346">
            <a:extLst>
              <a:ext uri="{FF2B5EF4-FFF2-40B4-BE49-F238E27FC236}">
                <a16:creationId xmlns="" xmlns:a16="http://schemas.microsoft.com/office/drawing/2014/main" id="{40065D85-FC25-4A4C-B20F-CFC9EAB260DD}"/>
              </a:ext>
            </a:extLst>
          </p:cNvPr>
          <p:cNvSpPr/>
          <p:nvPr/>
        </p:nvSpPr>
        <p:spPr bwMode="auto">
          <a:xfrm>
            <a:off x="4645022" y="4066672"/>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 name="Group 2"/>
          <p:cNvGrpSpPr/>
          <p:nvPr/>
        </p:nvGrpSpPr>
        <p:grpSpPr>
          <a:xfrm>
            <a:off x="211564" y="884230"/>
            <a:ext cx="939872" cy="5864448"/>
            <a:chOff x="152400" y="841152"/>
            <a:chExt cx="939872" cy="5864448"/>
          </a:xfrm>
        </p:grpSpPr>
        <p:sp>
          <p:nvSpPr>
            <p:cNvPr id="177" name="Rectangle 176"/>
            <p:cNvSpPr/>
            <p:nvPr/>
          </p:nvSpPr>
          <p:spPr>
            <a:xfrm>
              <a:off x="158767" y="841152"/>
              <a:ext cx="91440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165137" y="967454"/>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erp</a:t>
                </a:r>
              </a:p>
            </p:txBody>
          </p:sp>
          <p:pic>
            <p:nvPicPr>
              <p:cNvPr id="201" name="Picture 20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79" name="Group 178"/>
            <p:cNvGrpSpPr/>
            <p:nvPr/>
          </p:nvGrpSpPr>
          <p:grpSpPr>
            <a:xfrm>
              <a:off x="165137" y="1578944"/>
              <a:ext cx="914399" cy="543358"/>
              <a:chOff x="129421" y="1878673"/>
              <a:chExt cx="914399" cy="543358"/>
            </a:xfrm>
          </p:grpSpPr>
          <p:pic>
            <p:nvPicPr>
              <p:cNvPr id="198" name="Picture 19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5067" y="1878673"/>
                <a:ext cx="263659" cy="385452"/>
              </a:xfrm>
              <a:prstGeom prst="rect">
                <a:avLst/>
              </a:prstGeom>
              <a:solidFill>
                <a:srgbClr val="4D4D4D"/>
              </a:solidFill>
            </p:spPr>
          </p:pic>
          <p:sp>
            <p:nvSpPr>
              <p:cNvPr id="199" name="TextBox 198"/>
              <p:cNvSpPr txBox="1"/>
              <p:nvPr/>
            </p:nvSpPr>
            <p:spPr>
              <a:xfrm>
                <a:off x="129421" y="2191199"/>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scm</a:t>
                </a:r>
              </a:p>
            </p:txBody>
          </p:sp>
        </p:grpSp>
        <p:grpSp>
          <p:nvGrpSpPr>
            <p:cNvPr id="180" name="Group 179"/>
            <p:cNvGrpSpPr/>
            <p:nvPr/>
          </p:nvGrpSpPr>
          <p:grpSpPr>
            <a:xfrm>
              <a:off x="165136" y="2172153"/>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165136" y="2751256"/>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176561" y="3301915"/>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152400" y="4068745"/>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165136" y="478537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171076" y="5410200"/>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158767" y="6383179"/>
              <a:ext cx="914401" cy="200055"/>
            </a:xfrm>
            <a:prstGeom prst="rect">
              <a:avLst/>
            </a:prstGeom>
            <a:noFill/>
          </p:spPr>
          <p:txBody>
            <a:bodyPr wrap="square" rtlCol="0">
              <a:spAutoFit/>
            </a:bodyPr>
            <a:lstStyle/>
            <a:p>
              <a:pPr algn="ctr"/>
              <a:r>
                <a:rPr lang="en-US" sz="700" cap="all" dirty="0">
                  <a:solidFill>
                    <a:srgbClr val="FFFFFF"/>
                  </a:solidFill>
                  <a:latin typeface="Verdana"/>
                  <a:cs typeface="Arial" pitchFamily="34" charset="0"/>
                </a:rPr>
                <a:t>Sources</a:t>
              </a:r>
            </a:p>
          </p:txBody>
        </p:sp>
        <p:cxnSp>
          <p:nvCxnSpPr>
            <p:cNvPr id="273" name="Straight Connector 272"/>
            <p:cNvCxnSpPr/>
            <p:nvPr/>
          </p:nvCxnSpPr>
          <p:spPr>
            <a:xfrm>
              <a:off x="273067" y="6315789"/>
              <a:ext cx="685800" cy="0"/>
            </a:xfrm>
            <a:prstGeom prst="line">
              <a:avLst/>
            </a:prstGeom>
            <a:noFill/>
            <a:ln w="9525" cap="flat" cmpd="sng" algn="ctr">
              <a:solidFill>
                <a:schemeClr val="bg1">
                  <a:lumMod val="65000"/>
                </a:schemeClr>
              </a:solidFill>
              <a:prstDash val="solid"/>
            </a:ln>
            <a:effectLst/>
          </p:spPr>
        </p:cxnSp>
      </p:grpSp>
      <p:sp>
        <p:nvSpPr>
          <p:cNvPr id="126" name="Rectangle 125"/>
          <p:cNvSpPr/>
          <p:nvPr/>
        </p:nvSpPr>
        <p:spPr>
          <a:xfrm>
            <a:off x="3124201" y="267878"/>
            <a:ext cx="5031319" cy="338554"/>
          </a:xfrm>
          <a:prstGeom prst="rect">
            <a:avLst/>
          </a:prstGeom>
        </p:spPr>
        <p:txBody>
          <a:bodyPr wrap="square">
            <a:spAutoFit/>
          </a:bodyPr>
          <a:lstStyle/>
          <a:p>
            <a:pPr algn="ctr"/>
            <a:r>
              <a:rPr lang="en-US" sz="1600" dirty="0">
                <a:solidFill>
                  <a:srgbClr val="FFFFFF"/>
                </a:solidFill>
                <a:latin typeface="Verdana"/>
                <a:cs typeface="Arial" pitchFamily="34" charset="0"/>
              </a:rPr>
              <a:t>ARCHITECTURAL FRAMEWORK EVOLUTION</a:t>
            </a:r>
            <a:endParaRPr lang="en-US" sz="2800" dirty="0">
              <a:solidFill>
                <a:srgbClr val="FFFFFF"/>
              </a:solidFill>
              <a:latin typeface="Verdana"/>
              <a:cs typeface="Arial" pitchFamily="34" charset="0"/>
            </a:endParaRPr>
          </a:p>
        </p:txBody>
      </p:sp>
      <p:sp>
        <p:nvSpPr>
          <p:cNvPr id="160" name="Rectangle 159"/>
          <p:cNvSpPr/>
          <p:nvPr/>
        </p:nvSpPr>
        <p:spPr>
          <a:xfrm>
            <a:off x="10914736" y="685629"/>
            <a:ext cx="914400" cy="5971642"/>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230" name="Group 229"/>
          <p:cNvGrpSpPr/>
          <p:nvPr/>
        </p:nvGrpSpPr>
        <p:grpSpPr>
          <a:xfrm>
            <a:off x="10979393" y="2786126"/>
            <a:ext cx="787395" cy="573726"/>
            <a:chOff x="8239660" y="1341980"/>
            <a:chExt cx="787395" cy="573726"/>
          </a:xfrm>
        </p:grpSpPr>
        <p:grpSp>
          <p:nvGrpSpPr>
            <p:cNvPr id="231" name="Group 230"/>
            <p:cNvGrpSpPr/>
            <p:nvPr/>
          </p:nvGrpSpPr>
          <p:grpSpPr>
            <a:xfrm>
              <a:off x="8549483" y="1341980"/>
              <a:ext cx="167748" cy="196500"/>
              <a:chOff x="9513888" y="857377"/>
              <a:chExt cx="925512" cy="1084136"/>
            </a:xfrm>
          </p:grpSpPr>
          <p:sp>
            <p:nvSpPr>
              <p:cNvPr id="238"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59"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32" name="TextBox 231"/>
            <p:cNvSpPr txBox="1"/>
            <p:nvPr/>
          </p:nvSpPr>
          <p:spPr>
            <a:xfrm>
              <a:off x="8239660" y="1546374"/>
              <a:ext cx="787395"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 Users</a:t>
              </a:r>
            </a:p>
          </p:txBody>
        </p:sp>
      </p:grpSp>
      <p:grpSp>
        <p:nvGrpSpPr>
          <p:cNvPr id="260" name="Group 259"/>
          <p:cNvGrpSpPr/>
          <p:nvPr/>
        </p:nvGrpSpPr>
        <p:grpSpPr>
          <a:xfrm>
            <a:off x="10960157" y="775077"/>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263" name="Group 262"/>
            <p:cNvGrpSpPr/>
            <p:nvPr/>
          </p:nvGrpSpPr>
          <p:grpSpPr>
            <a:xfrm>
              <a:off x="8549483" y="2067625"/>
              <a:ext cx="167748" cy="196500"/>
              <a:chOff x="9513888" y="857377"/>
              <a:chExt cx="925512" cy="1084136"/>
            </a:xfrm>
          </p:grpSpPr>
          <p:sp>
            <p:nvSpPr>
              <p:cNvPr id="26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6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79" name="Group 278"/>
          <p:cNvGrpSpPr/>
          <p:nvPr/>
        </p:nvGrpSpPr>
        <p:grpSpPr>
          <a:xfrm>
            <a:off x="11008247" y="5324806"/>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1010650" y="4478409"/>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83431" y="5984476"/>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69775" y="3625196"/>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41" name="TextBox 140"/>
          <p:cNvSpPr txBox="1"/>
          <p:nvPr/>
        </p:nvSpPr>
        <p:spPr>
          <a:xfrm>
            <a:off x="2551814" y="672751"/>
            <a:ext cx="7352618" cy="646331"/>
          </a:xfrm>
          <a:prstGeom prst="rect">
            <a:avLst/>
          </a:prstGeom>
          <a:solidFill>
            <a:schemeClr val="tx2">
              <a:lumMod val="40000"/>
              <a:lumOff val="60000"/>
            </a:schemeClr>
          </a:solidFill>
        </p:spPr>
        <p:txBody>
          <a:bodyPr wrap="square" rtlCol="0">
            <a:spAutoFit/>
          </a:bodyPr>
          <a:lstStyle/>
          <a:p>
            <a:pPr algn="ctr"/>
            <a:r>
              <a:rPr lang="en-US" sz="1200" cap="all" dirty="0">
                <a:solidFill>
                  <a:srgbClr val="FFFFFF"/>
                </a:solidFill>
                <a:latin typeface="Verdana"/>
                <a:cs typeface="Arial" pitchFamily="34" charset="0"/>
              </a:rPr>
              <a:t>Governance</a:t>
            </a:r>
          </a:p>
          <a:p>
            <a:pPr algn="ctr"/>
            <a:r>
              <a:rPr lang="en-US" sz="1200" cap="all" dirty="0">
                <a:solidFill>
                  <a:srgbClr val="FFFFFF"/>
                </a:solidFill>
                <a:latin typeface="Verdana"/>
                <a:cs typeface="Arial" pitchFamily="34" charset="0"/>
              </a:rPr>
              <a:t>Metadata</a:t>
            </a:r>
          </a:p>
          <a:p>
            <a:pPr algn="ctr"/>
            <a:r>
              <a:rPr lang="en-US" sz="1200" cap="all" dirty="0">
                <a:solidFill>
                  <a:srgbClr val="FFFFFF"/>
                </a:solidFill>
                <a:latin typeface="Verdana"/>
                <a:cs typeface="Arial" pitchFamily="34" charset="0"/>
              </a:rPr>
              <a:t>security</a:t>
            </a:r>
          </a:p>
        </p:txBody>
      </p:sp>
      <p:pic>
        <p:nvPicPr>
          <p:cNvPr id="2" name="Picture 1">
            <a:extLst>
              <a:ext uri="{FF2B5EF4-FFF2-40B4-BE49-F238E27FC236}">
                <a16:creationId xmlns="" xmlns:a16="http://schemas.microsoft.com/office/drawing/2014/main" id="{176B81DB-20AF-4BE6-AC96-5343C812FC70}"/>
              </a:ext>
            </a:extLst>
          </p:cNvPr>
          <p:cNvPicPr>
            <a:picLocks noChangeAspect="1"/>
          </p:cNvPicPr>
          <p:nvPr/>
        </p:nvPicPr>
        <p:blipFill>
          <a:blip r:embed="rId11"/>
          <a:stretch>
            <a:fillRect/>
          </a:stretch>
        </p:blipFill>
        <p:spPr>
          <a:xfrm>
            <a:off x="1142544" y="1926245"/>
            <a:ext cx="409718" cy="3943672"/>
          </a:xfrm>
          <a:prstGeom prst="rect">
            <a:avLst/>
          </a:prstGeom>
        </p:spPr>
      </p:pic>
      <p:grpSp>
        <p:nvGrpSpPr>
          <p:cNvPr id="14" name="Group 13">
            <a:extLst>
              <a:ext uri="{FF2B5EF4-FFF2-40B4-BE49-F238E27FC236}">
                <a16:creationId xmlns="" xmlns:a16="http://schemas.microsoft.com/office/drawing/2014/main" id="{B6E497A6-C2BD-4DD5-ABF3-2A0D18A146E2}"/>
              </a:ext>
            </a:extLst>
          </p:cNvPr>
          <p:cNvGrpSpPr/>
          <p:nvPr/>
        </p:nvGrpSpPr>
        <p:grpSpPr>
          <a:xfrm>
            <a:off x="2448974" y="1331086"/>
            <a:ext cx="2185882" cy="5233885"/>
            <a:chOff x="4425889" y="791103"/>
            <a:chExt cx="2185882" cy="5233885"/>
          </a:xfrm>
        </p:grpSpPr>
        <p:pic>
          <p:nvPicPr>
            <p:cNvPr id="13" name="Picture 12">
              <a:extLst>
                <a:ext uri="{FF2B5EF4-FFF2-40B4-BE49-F238E27FC236}">
                  <a16:creationId xmlns="" xmlns:a16="http://schemas.microsoft.com/office/drawing/2014/main" id="{89FFEA8C-B9C5-4EEB-9639-848D00CB9E36}"/>
                </a:ext>
              </a:extLst>
            </p:cNvPr>
            <p:cNvPicPr>
              <a:picLocks noChangeAspect="1"/>
            </p:cNvPicPr>
            <p:nvPr/>
          </p:nvPicPr>
          <p:blipFill>
            <a:blip r:embed="rId12"/>
            <a:stretch>
              <a:fillRect/>
            </a:stretch>
          </p:blipFill>
          <p:spPr>
            <a:xfrm>
              <a:off x="4425889" y="791103"/>
              <a:ext cx="2185882" cy="5233885"/>
            </a:xfrm>
            <a:prstGeom prst="rect">
              <a:avLst/>
            </a:prstGeom>
          </p:spPr>
        </p:pic>
        <p:grpSp>
          <p:nvGrpSpPr>
            <p:cNvPr id="262" name="Group 261"/>
            <p:cNvGrpSpPr/>
            <p:nvPr/>
          </p:nvGrpSpPr>
          <p:grpSpPr>
            <a:xfrm>
              <a:off x="4662078" y="1469999"/>
              <a:ext cx="1757497" cy="1320733"/>
              <a:chOff x="1519732" y="2202691"/>
              <a:chExt cx="1757497" cy="3200401"/>
            </a:xfrm>
            <a:solidFill>
              <a:schemeClr val="tx2">
                <a:lumMod val="40000"/>
                <a:lumOff val="60000"/>
              </a:schemeClr>
            </a:solidFill>
          </p:grpSpPr>
          <p:sp>
            <p:nvSpPr>
              <p:cNvPr id="157" name="Rounded Rectangle 156"/>
              <p:cNvSpPr>
                <a:spLocks/>
              </p:cNvSpPr>
              <p:nvPr/>
            </p:nvSpPr>
            <p:spPr bwMode="auto">
              <a:xfrm rot="5400000">
                <a:off x="798280" y="2924143"/>
                <a:ext cx="3200401"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8" name="TextBox 157"/>
              <p:cNvSpPr txBox="1"/>
              <p:nvPr/>
            </p:nvSpPr>
            <p:spPr>
              <a:xfrm>
                <a:off x="1532917" y="2452092"/>
                <a:ext cx="1678449" cy="70851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159" name="Straight Connector 158"/>
              <p:cNvCxnSpPr/>
              <p:nvPr/>
            </p:nvCxnSpPr>
            <p:spPr>
              <a:xfrm>
                <a:off x="1706598" y="3209629"/>
                <a:ext cx="1381600" cy="0"/>
              </a:xfrm>
              <a:prstGeom prst="line">
                <a:avLst/>
              </a:prstGeom>
              <a:grpFill/>
              <a:ln w="9525" cap="flat" cmpd="sng" algn="ctr">
                <a:solidFill>
                  <a:schemeClr val="bg1"/>
                </a:solidFill>
                <a:prstDash val="solid"/>
              </a:ln>
              <a:effectLst/>
            </p:spPr>
          </p:cxnSp>
        </p:grpSp>
        <p:sp>
          <p:nvSpPr>
            <p:cNvPr id="204" name="Freeform 203"/>
            <p:cNvSpPr/>
            <p:nvPr/>
          </p:nvSpPr>
          <p:spPr>
            <a:xfrm>
              <a:off x="4660995" y="1832385"/>
              <a:ext cx="1753758" cy="820140"/>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Raw Data</a:t>
              </a:r>
            </a:p>
            <a:p>
              <a:pPr algn="ctr" defTabSz="800100">
                <a:lnSpc>
                  <a:spcPct val="90000"/>
                </a:lnSpc>
                <a:spcAft>
                  <a:spcPct val="35000"/>
                </a:spcAft>
                <a:defRPr/>
              </a:pPr>
              <a:r>
                <a:rPr lang="en-GB" sz="1200" kern="0" dirty="0">
                  <a:solidFill>
                    <a:prstClr val="white"/>
                  </a:solidFill>
                  <a:latin typeface="Verdana"/>
                  <a:cs typeface="Calibri"/>
                </a:rPr>
                <a:t>Archival</a:t>
              </a:r>
            </a:p>
            <a:p>
              <a:pPr algn="ctr" defTabSz="800100">
                <a:lnSpc>
                  <a:spcPct val="90000"/>
                </a:lnSpc>
                <a:spcAft>
                  <a:spcPct val="35000"/>
                </a:spcAft>
                <a:defRPr/>
              </a:pPr>
              <a:r>
                <a:rPr lang="en-GB" sz="1200" kern="0" dirty="0">
                  <a:solidFill>
                    <a:prstClr val="white"/>
                  </a:solidFill>
                  <a:latin typeface="Verdana"/>
                  <a:cs typeface="Calibri"/>
                </a:rPr>
                <a:t>Historical</a:t>
              </a:r>
            </a:p>
          </p:txBody>
        </p:sp>
      </p:grpSp>
      <p:sp>
        <p:nvSpPr>
          <p:cNvPr id="298" name="Freeform 203">
            <a:extLst>
              <a:ext uri="{FF2B5EF4-FFF2-40B4-BE49-F238E27FC236}">
                <a16:creationId xmlns="" xmlns:a16="http://schemas.microsoft.com/office/drawing/2014/main" id="{9CAF8A91-7687-4770-83DA-1FE8E2DB4B7B}"/>
              </a:ext>
            </a:extLst>
          </p:cNvPr>
          <p:cNvSpPr/>
          <p:nvPr/>
        </p:nvSpPr>
        <p:spPr>
          <a:xfrm>
            <a:off x="5259704" y="2333403"/>
            <a:ext cx="1753758" cy="820140"/>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Lightly Integrated</a:t>
            </a:r>
          </a:p>
          <a:p>
            <a:pPr algn="ctr" defTabSz="800100">
              <a:lnSpc>
                <a:spcPct val="90000"/>
              </a:lnSpc>
              <a:spcAft>
                <a:spcPct val="35000"/>
              </a:spcAft>
              <a:defRPr/>
            </a:pPr>
            <a:r>
              <a:rPr lang="en-GB" sz="1200" kern="0" dirty="0">
                <a:solidFill>
                  <a:prstClr val="white"/>
                </a:solidFill>
                <a:latin typeface="Verdana"/>
                <a:cs typeface="Calibri"/>
              </a:rPr>
              <a:t>Curated</a:t>
            </a:r>
          </a:p>
        </p:txBody>
      </p:sp>
      <p:grpSp>
        <p:nvGrpSpPr>
          <p:cNvPr id="320" name="Group 319">
            <a:extLst>
              <a:ext uri="{FF2B5EF4-FFF2-40B4-BE49-F238E27FC236}">
                <a16:creationId xmlns="" xmlns:a16="http://schemas.microsoft.com/office/drawing/2014/main" id="{6734F31F-C6FC-4452-9F1F-569D496F4D2E}"/>
              </a:ext>
            </a:extLst>
          </p:cNvPr>
          <p:cNvGrpSpPr/>
          <p:nvPr/>
        </p:nvGrpSpPr>
        <p:grpSpPr>
          <a:xfrm>
            <a:off x="10930621" y="1554791"/>
            <a:ext cx="870751" cy="584137"/>
            <a:chOff x="8197983" y="2067625"/>
            <a:chExt cx="870751" cy="584137"/>
          </a:xfrm>
        </p:grpSpPr>
        <p:sp>
          <p:nvSpPr>
            <p:cNvPr id="321" name="TextBox 320">
              <a:extLst>
                <a:ext uri="{FF2B5EF4-FFF2-40B4-BE49-F238E27FC236}">
                  <a16:creationId xmlns="" xmlns:a16="http://schemas.microsoft.com/office/drawing/2014/main" id="{0BDD12C7-15AD-49CE-BC23-73C4C6FD803A}"/>
                </a:ext>
              </a:extLst>
            </p:cNvPr>
            <p:cNvSpPr txBox="1"/>
            <p:nvPr/>
          </p:nvSpPr>
          <p:spPr>
            <a:xfrm>
              <a:off x="8197983" y="2282430"/>
              <a:ext cx="87075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 Marts</a:t>
              </a:r>
            </a:p>
          </p:txBody>
        </p:sp>
        <p:grpSp>
          <p:nvGrpSpPr>
            <p:cNvPr id="322" name="Group 321">
              <a:extLst>
                <a:ext uri="{FF2B5EF4-FFF2-40B4-BE49-F238E27FC236}">
                  <a16:creationId xmlns="" xmlns:a16="http://schemas.microsoft.com/office/drawing/2014/main" id="{7400B2CF-25A3-431B-8B1F-97696F42EA7A}"/>
                </a:ext>
              </a:extLst>
            </p:cNvPr>
            <p:cNvGrpSpPr/>
            <p:nvPr/>
          </p:nvGrpSpPr>
          <p:grpSpPr>
            <a:xfrm>
              <a:off x="8549483" y="2067625"/>
              <a:ext cx="167748" cy="196500"/>
              <a:chOff x="9513888" y="857377"/>
              <a:chExt cx="925512" cy="1084136"/>
            </a:xfrm>
          </p:grpSpPr>
          <p:sp>
            <p:nvSpPr>
              <p:cNvPr id="323" name="Freeform 6">
                <a:extLst>
                  <a:ext uri="{FF2B5EF4-FFF2-40B4-BE49-F238E27FC236}">
                    <a16:creationId xmlns="" xmlns:a16="http://schemas.microsoft.com/office/drawing/2014/main" id="{1DBAFDFC-0539-4215-B1D0-AB415FA5BDCE}"/>
                  </a:ext>
                </a:extLst>
              </p:cNvPr>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24" name="Oval 7">
                <a:extLst>
                  <a:ext uri="{FF2B5EF4-FFF2-40B4-BE49-F238E27FC236}">
                    <a16:creationId xmlns="" xmlns:a16="http://schemas.microsoft.com/office/drawing/2014/main" id="{9C5C027A-1C41-4DB3-B2B8-F0F08E9BAD6A}"/>
                  </a:ext>
                </a:extLst>
              </p:cNvPr>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81" name="TextBox 80">
            <a:extLst>
              <a:ext uri="{FF2B5EF4-FFF2-40B4-BE49-F238E27FC236}">
                <a16:creationId xmlns="" xmlns:a16="http://schemas.microsoft.com/office/drawing/2014/main" id="{67D349A3-49EF-43AC-B0C6-F28E9F57B120}"/>
              </a:ext>
            </a:extLst>
          </p:cNvPr>
          <p:cNvSpPr txBox="1"/>
          <p:nvPr/>
        </p:nvSpPr>
        <p:spPr>
          <a:xfrm>
            <a:off x="4929108" y="1558151"/>
            <a:ext cx="3876833" cy="4832092"/>
          </a:xfrm>
          <a:prstGeom prst="rect">
            <a:avLst/>
          </a:prstGeom>
          <a:noFill/>
        </p:spPr>
        <p:txBody>
          <a:bodyPr wrap="square" rtlCol="0">
            <a:spAutoFit/>
          </a:bodyPr>
          <a:lstStyle/>
          <a:p>
            <a:r>
              <a:rPr lang="en-US" sz="1400" dirty="0"/>
              <a:t>Use Cases:</a:t>
            </a:r>
          </a:p>
          <a:p>
            <a:r>
              <a:rPr lang="en-US" sz="1400" b="1" dirty="0"/>
              <a:t>Ideal Streaming Source</a:t>
            </a:r>
          </a:p>
          <a:p>
            <a:pPr marL="285750" indent="-285750">
              <a:buFont typeface="Arial" panose="020B0604020202020204" pitchFamily="34" charset="0"/>
              <a:buChar char="•"/>
            </a:pPr>
            <a:r>
              <a:rPr lang="en-US" sz="1400" dirty="0"/>
              <a:t>Event Based</a:t>
            </a:r>
          </a:p>
          <a:p>
            <a:pPr marL="285750" indent="-285750">
              <a:buFont typeface="Arial" panose="020B0604020202020204" pitchFamily="34" charset="0"/>
              <a:buChar char="•"/>
            </a:pPr>
            <a:r>
              <a:rPr lang="en-US" sz="1400" dirty="0"/>
              <a:t>Insert Only (Immutable)</a:t>
            </a:r>
          </a:p>
          <a:p>
            <a:pPr marL="742950" lvl="1" indent="-285750">
              <a:buFont typeface="Arial" panose="020B0604020202020204" pitchFamily="34" charset="0"/>
              <a:buChar char="•"/>
            </a:pPr>
            <a:r>
              <a:rPr lang="en-US" sz="1400" dirty="0"/>
              <a:t>Source of Record</a:t>
            </a:r>
          </a:p>
          <a:p>
            <a:pPr marL="742950" lvl="1" indent="-285750">
              <a:buFont typeface="Arial" panose="020B0604020202020204" pitchFamily="34" charset="0"/>
              <a:buChar char="•"/>
            </a:pPr>
            <a:r>
              <a:rPr lang="en-US" sz="1400" dirty="0"/>
              <a:t>Subject to OSS/BSS/CSS/EA </a:t>
            </a:r>
            <a:r>
              <a:rPr lang="en-US" sz="1400" dirty="0" err="1"/>
              <a:t>Reco’s</a:t>
            </a:r>
            <a:endParaRPr lang="en-US" sz="1400" dirty="0"/>
          </a:p>
          <a:p>
            <a:endParaRPr lang="en-US" sz="1400" dirty="0"/>
          </a:p>
          <a:p>
            <a:r>
              <a:rPr lang="en-US" sz="1400" b="1" dirty="0"/>
              <a:t>Updatable Data Source</a:t>
            </a:r>
          </a:p>
          <a:p>
            <a:pPr marL="285750" indent="-285750">
              <a:buFont typeface="Arial" panose="020B0604020202020204" pitchFamily="34" charset="0"/>
              <a:buChar char="•"/>
            </a:pPr>
            <a:r>
              <a:rPr lang="en-US" sz="1400" dirty="0"/>
              <a:t>Longer term events</a:t>
            </a:r>
          </a:p>
          <a:p>
            <a:pPr marL="742950" lvl="1" indent="-285750">
              <a:buFont typeface="Arial" panose="020B0604020202020204" pitchFamily="34" charset="0"/>
              <a:buChar char="•"/>
            </a:pPr>
            <a:r>
              <a:rPr lang="en-US" sz="1400" dirty="0"/>
              <a:t>Tickets</a:t>
            </a:r>
          </a:p>
          <a:p>
            <a:pPr marL="742950" lvl="1" indent="-285750">
              <a:buFont typeface="Arial" panose="020B0604020202020204" pitchFamily="34" charset="0"/>
              <a:buChar char="•"/>
            </a:pPr>
            <a:r>
              <a:rPr lang="en-US" sz="1400" dirty="0"/>
              <a:t>Orders</a:t>
            </a:r>
          </a:p>
          <a:p>
            <a:pPr marL="285750" indent="-285750">
              <a:buFont typeface="Arial" panose="020B0604020202020204" pitchFamily="34" charset="0"/>
              <a:buChar char="•"/>
            </a:pPr>
            <a:r>
              <a:rPr lang="en-US" sz="1400" dirty="0"/>
              <a:t>Inventories/Reference</a:t>
            </a:r>
          </a:p>
          <a:p>
            <a:pPr marL="742950" lvl="1" indent="-285750">
              <a:buFont typeface="Arial" panose="020B0604020202020204" pitchFamily="34" charset="0"/>
              <a:buChar char="•"/>
            </a:pPr>
            <a:r>
              <a:rPr lang="en-US" sz="1400" dirty="0"/>
              <a:t>Network Inventory (e.g. ARM)</a:t>
            </a:r>
          </a:p>
          <a:p>
            <a:pPr marL="742950" lvl="1" indent="-285750">
              <a:buFont typeface="Arial" panose="020B0604020202020204" pitchFamily="34" charset="0"/>
              <a:buChar char="•"/>
            </a:pPr>
            <a:r>
              <a:rPr lang="en-US" sz="1400" dirty="0"/>
              <a:t>Location Inventory</a:t>
            </a:r>
          </a:p>
          <a:p>
            <a:pPr marL="285750" indent="-285750">
              <a:buFont typeface="Arial" panose="020B0604020202020204" pitchFamily="34" charset="0"/>
              <a:buChar char="•"/>
            </a:pPr>
            <a:r>
              <a:rPr lang="en-US" sz="1400" dirty="0"/>
              <a:t>Other</a:t>
            </a:r>
          </a:p>
          <a:p>
            <a:pPr marL="285750" indent="-285750">
              <a:buFont typeface="Arial" panose="020B0604020202020204" pitchFamily="34" charset="0"/>
              <a:buChar char="•"/>
            </a:pPr>
            <a:endParaRPr lang="en-US" sz="1400" dirty="0"/>
          </a:p>
          <a:p>
            <a:r>
              <a:rPr lang="en-US" sz="1400" b="1" dirty="0"/>
              <a:t>Grey Area</a:t>
            </a:r>
          </a:p>
          <a:p>
            <a:pPr marL="285750" indent="-285750">
              <a:buFont typeface="Arial" panose="020B0604020202020204" pitchFamily="34" charset="0"/>
              <a:buChar char="•"/>
            </a:pPr>
            <a:r>
              <a:rPr lang="en-US" sz="1400" dirty="0"/>
              <a:t>File based from external only daily or less</a:t>
            </a:r>
          </a:p>
          <a:p>
            <a:pPr marL="285750" indent="-285750">
              <a:buFont typeface="Arial" panose="020B0604020202020204" pitchFamily="34" charset="0"/>
              <a:buChar char="•"/>
            </a:pPr>
            <a:r>
              <a:rPr lang="en-US" sz="1400" dirty="0"/>
              <a:t>Event data consolidated into a database in non-</a:t>
            </a:r>
            <a:r>
              <a:rPr lang="en-US" sz="1400" dirty="0" err="1"/>
              <a:t>eventf</a:t>
            </a:r>
            <a:r>
              <a:rPr lang="en-US" sz="1400" dirty="0"/>
              <a:t> form(device data consolidated into an inventory  database)</a:t>
            </a:r>
          </a:p>
          <a:p>
            <a:pPr marL="285750" indent="-285750">
              <a:buFont typeface="Arial" panose="020B0604020202020204" pitchFamily="34" charset="0"/>
              <a:buChar char="•"/>
            </a:pPr>
            <a:r>
              <a:rPr lang="en-US" sz="1400" dirty="0"/>
              <a:t>A database of insert-only events</a:t>
            </a:r>
          </a:p>
        </p:txBody>
      </p:sp>
      <p:sp>
        <p:nvSpPr>
          <p:cNvPr id="82" name="Pentagon 14">
            <a:extLst>
              <a:ext uri="{FF2B5EF4-FFF2-40B4-BE49-F238E27FC236}">
                <a16:creationId xmlns="" xmlns:a16="http://schemas.microsoft.com/office/drawing/2014/main" id="{96CF375E-57E9-44F8-90F8-E6752E19F537}"/>
              </a:ext>
            </a:extLst>
          </p:cNvPr>
          <p:cNvSpPr/>
          <p:nvPr/>
        </p:nvSpPr>
        <p:spPr bwMode="auto">
          <a:xfrm>
            <a:off x="1528625" y="3575890"/>
            <a:ext cx="968140" cy="254565"/>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Stream</a:t>
            </a:r>
          </a:p>
        </p:txBody>
      </p:sp>
    </p:spTree>
    <p:extLst>
      <p:ext uri="{BB962C8B-B14F-4D97-AF65-F5344CB8AC3E}">
        <p14:creationId xmlns:p14="http://schemas.microsoft.com/office/powerpoint/2010/main" val="2609083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ounded Rectangle 127"/>
          <p:cNvSpPr/>
          <p:nvPr/>
        </p:nvSpPr>
        <p:spPr bwMode="auto">
          <a:xfrm>
            <a:off x="2732314" y="134588"/>
            <a:ext cx="5802086"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896030" y="606432"/>
            <a:ext cx="5486400"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cxnSp>
        <p:nvCxnSpPr>
          <p:cNvPr id="270" name="Straight Connector 269"/>
          <p:cNvCxnSpPr/>
          <p:nvPr/>
        </p:nvCxnSpPr>
        <p:spPr>
          <a:xfrm>
            <a:off x="5348502" y="5573381"/>
            <a:ext cx="2879676" cy="0"/>
          </a:xfrm>
          <a:prstGeom prst="line">
            <a:avLst/>
          </a:prstGeom>
          <a:solidFill>
            <a:schemeClr val="tx2">
              <a:lumMod val="40000"/>
              <a:lumOff val="60000"/>
            </a:schemeClr>
          </a:solidFill>
          <a:ln w="9525" cap="flat" cmpd="sng" algn="ctr">
            <a:solidFill>
              <a:schemeClr val="bg1"/>
            </a:solidFill>
            <a:prstDash val="solid"/>
          </a:ln>
          <a:effectLst/>
        </p:spPr>
      </p:cxnSp>
      <p:grpSp>
        <p:nvGrpSpPr>
          <p:cNvPr id="3" name="Group 2"/>
          <p:cNvGrpSpPr/>
          <p:nvPr/>
        </p:nvGrpSpPr>
        <p:grpSpPr>
          <a:xfrm>
            <a:off x="1676400" y="747140"/>
            <a:ext cx="939872" cy="5864448"/>
            <a:chOff x="152400" y="841152"/>
            <a:chExt cx="939872" cy="5864448"/>
          </a:xfrm>
        </p:grpSpPr>
        <p:sp>
          <p:nvSpPr>
            <p:cNvPr id="177" name="Rectangle 176"/>
            <p:cNvSpPr/>
            <p:nvPr/>
          </p:nvSpPr>
          <p:spPr>
            <a:xfrm>
              <a:off x="158767" y="841152"/>
              <a:ext cx="91440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165137" y="967454"/>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erp</a:t>
                </a:r>
              </a:p>
            </p:txBody>
          </p:sp>
          <p:pic>
            <p:nvPicPr>
              <p:cNvPr id="201" name="Picture 20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79" name="Group 178"/>
            <p:cNvGrpSpPr/>
            <p:nvPr/>
          </p:nvGrpSpPr>
          <p:grpSpPr>
            <a:xfrm>
              <a:off x="165137" y="1578944"/>
              <a:ext cx="914399" cy="543358"/>
              <a:chOff x="129421" y="1878673"/>
              <a:chExt cx="914399" cy="543358"/>
            </a:xfrm>
          </p:grpSpPr>
          <p:pic>
            <p:nvPicPr>
              <p:cNvPr id="198" name="Picture 19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5067" y="1878673"/>
                <a:ext cx="263659" cy="385452"/>
              </a:xfrm>
              <a:prstGeom prst="rect">
                <a:avLst/>
              </a:prstGeom>
              <a:solidFill>
                <a:srgbClr val="4D4D4D"/>
              </a:solidFill>
            </p:spPr>
          </p:pic>
          <p:sp>
            <p:nvSpPr>
              <p:cNvPr id="199" name="TextBox 198"/>
              <p:cNvSpPr txBox="1"/>
              <p:nvPr/>
            </p:nvSpPr>
            <p:spPr>
              <a:xfrm>
                <a:off x="129421" y="2191199"/>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scm</a:t>
                </a:r>
              </a:p>
            </p:txBody>
          </p:sp>
        </p:grpSp>
        <p:grpSp>
          <p:nvGrpSpPr>
            <p:cNvPr id="180" name="Group 179"/>
            <p:cNvGrpSpPr/>
            <p:nvPr/>
          </p:nvGrpSpPr>
          <p:grpSpPr>
            <a:xfrm>
              <a:off x="165136" y="2172153"/>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165136" y="2751256"/>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176561" y="3301915"/>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152400" y="4068745"/>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165136" y="478537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171076" y="5410200"/>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158767" y="6383179"/>
              <a:ext cx="914401" cy="200055"/>
            </a:xfrm>
            <a:prstGeom prst="rect">
              <a:avLst/>
            </a:prstGeom>
            <a:noFill/>
          </p:spPr>
          <p:txBody>
            <a:bodyPr wrap="square" rtlCol="0">
              <a:spAutoFit/>
            </a:bodyPr>
            <a:lstStyle/>
            <a:p>
              <a:pPr algn="ctr"/>
              <a:r>
                <a:rPr lang="en-US" sz="700" cap="all" dirty="0">
                  <a:solidFill>
                    <a:srgbClr val="FFFFFF"/>
                  </a:solidFill>
                  <a:latin typeface="Verdana"/>
                  <a:cs typeface="Arial" pitchFamily="34" charset="0"/>
                </a:rPr>
                <a:t>Sources</a:t>
              </a:r>
            </a:p>
          </p:txBody>
        </p:sp>
        <p:cxnSp>
          <p:nvCxnSpPr>
            <p:cNvPr id="273" name="Straight Connector 272"/>
            <p:cNvCxnSpPr/>
            <p:nvPr/>
          </p:nvCxnSpPr>
          <p:spPr>
            <a:xfrm>
              <a:off x="273067" y="6315789"/>
              <a:ext cx="685800" cy="0"/>
            </a:xfrm>
            <a:prstGeom prst="line">
              <a:avLst/>
            </a:prstGeom>
            <a:noFill/>
            <a:ln w="9525" cap="flat" cmpd="sng" algn="ctr">
              <a:solidFill>
                <a:schemeClr val="bg1">
                  <a:lumMod val="65000"/>
                </a:schemeClr>
              </a:solidFill>
              <a:prstDash val="solid"/>
            </a:ln>
            <a:effectLst/>
          </p:spPr>
        </p:cxnSp>
      </p:grpSp>
      <p:grpSp>
        <p:nvGrpSpPr>
          <p:cNvPr id="262" name="Group 261"/>
          <p:cNvGrpSpPr/>
          <p:nvPr/>
        </p:nvGrpSpPr>
        <p:grpSpPr>
          <a:xfrm>
            <a:off x="3043006" y="2367824"/>
            <a:ext cx="1757497" cy="3020891"/>
            <a:chOff x="1518649" y="2590801"/>
            <a:chExt cx="1757497" cy="3200400"/>
          </a:xfrm>
          <a:solidFill>
            <a:schemeClr val="tx2">
              <a:lumMod val="40000"/>
              <a:lumOff val="60000"/>
            </a:schemeClr>
          </a:solidFill>
        </p:grpSpPr>
        <p:sp>
          <p:nvSpPr>
            <p:cNvPr id="157" name="Rounded Rectangle 156"/>
            <p:cNvSpPr>
              <a:spLocks/>
            </p:cNvSpPr>
            <p:nvPr/>
          </p:nvSpPr>
          <p:spPr bwMode="auto">
            <a:xfrm rot="5400000">
              <a:off x="797198" y="3312252"/>
              <a:ext cx="3200400"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8" name="TextBox 157"/>
            <p:cNvSpPr txBox="1"/>
            <p:nvPr/>
          </p:nvSpPr>
          <p:spPr>
            <a:xfrm>
              <a:off x="1613811" y="2667000"/>
              <a:ext cx="1567174" cy="492443"/>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DATA</a:t>
              </a:r>
            </a:p>
            <a:p>
              <a:pPr algn="ctr"/>
              <a:r>
                <a:rPr lang="en-US" sz="1300" cap="all" dirty="0">
                  <a:solidFill>
                    <a:srgbClr val="FFFFFF"/>
                  </a:solidFill>
                  <a:latin typeface="Verdana"/>
                  <a:cs typeface="Arial" pitchFamily="34" charset="0"/>
                </a:rPr>
                <a:t> lake</a:t>
              </a:r>
            </a:p>
          </p:txBody>
        </p:sp>
        <p:cxnSp>
          <p:nvCxnSpPr>
            <p:cNvPr id="159" name="Straight Connector 158"/>
            <p:cNvCxnSpPr/>
            <p:nvPr/>
          </p:nvCxnSpPr>
          <p:spPr>
            <a:xfrm>
              <a:off x="1706598" y="3209629"/>
              <a:ext cx="1381600" cy="0"/>
            </a:xfrm>
            <a:prstGeom prst="line">
              <a:avLst/>
            </a:prstGeom>
            <a:grpFill/>
            <a:ln w="9525" cap="flat" cmpd="sng" algn="ctr">
              <a:solidFill>
                <a:schemeClr val="bg1"/>
              </a:solidFill>
              <a:prstDash val="solid"/>
            </a:ln>
            <a:effectLst/>
          </p:spPr>
        </p:cxnSp>
      </p:grpSp>
      <p:grpSp>
        <p:nvGrpSpPr>
          <p:cNvPr id="131" name="Group 130"/>
          <p:cNvGrpSpPr/>
          <p:nvPr/>
        </p:nvGrpSpPr>
        <p:grpSpPr>
          <a:xfrm>
            <a:off x="3048001" y="1396104"/>
            <a:ext cx="5181600" cy="758734"/>
            <a:chOff x="1348740" y="1143000"/>
            <a:chExt cx="5532120" cy="777240"/>
          </a:xfrm>
          <a:solidFill>
            <a:schemeClr val="tx2">
              <a:lumMod val="40000"/>
              <a:lumOff val="60000"/>
            </a:schemeClr>
          </a:solidFill>
        </p:grpSpPr>
        <p:sp>
          <p:nvSpPr>
            <p:cNvPr id="132" name="Rounded Rectangle 131"/>
            <p:cNvSpPr>
              <a:spLocks/>
            </p:cNvSpPr>
            <p:nvPr/>
          </p:nvSpPr>
          <p:spPr bwMode="auto">
            <a:xfrm>
              <a:off x="1348740" y="1143000"/>
              <a:ext cx="5532120" cy="777240"/>
            </a:xfrm>
            <a:prstGeom prst="roundRect">
              <a:avLst>
                <a:gd name="adj" fmla="val 13883"/>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3" name="TextBox 132"/>
            <p:cNvSpPr txBox="1"/>
            <p:nvPr/>
          </p:nvSpPr>
          <p:spPr>
            <a:xfrm>
              <a:off x="5373698" y="1385426"/>
              <a:ext cx="1328262"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ACCESS</a:t>
              </a:r>
            </a:p>
          </p:txBody>
        </p:sp>
        <p:sp>
          <p:nvSpPr>
            <p:cNvPr id="134" name="TextBox 133"/>
            <p:cNvSpPr txBox="1"/>
            <p:nvPr/>
          </p:nvSpPr>
          <p:spPr>
            <a:xfrm>
              <a:off x="3414750" y="1385426"/>
              <a:ext cx="1341227"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Manage</a:t>
              </a:r>
            </a:p>
          </p:txBody>
        </p:sp>
        <p:sp>
          <p:nvSpPr>
            <p:cNvPr id="135" name="TextBox 134"/>
            <p:cNvSpPr txBox="1"/>
            <p:nvPr/>
          </p:nvSpPr>
          <p:spPr>
            <a:xfrm>
              <a:off x="1434983" y="1385426"/>
              <a:ext cx="1372968"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Move</a:t>
              </a:r>
            </a:p>
          </p:txBody>
        </p:sp>
        <p:cxnSp>
          <p:nvCxnSpPr>
            <p:cNvPr id="136" name="Straight Connector 135"/>
            <p:cNvCxnSpPr/>
            <p:nvPr/>
          </p:nvCxnSpPr>
          <p:spPr>
            <a:xfrm>
              <a:off x="3110057" y="1322070"/>
              <a:ext cx="0" cy="419100"/>
            </a:xfrm>
            <a:prstGeom prst="line">
              <a:avLst/>
            </a:prstGeom>
            <a:grpFill/>
            <a:ln w="9525" cap="flat" cmpd="sng" algn="ctr">
              <a:solidFill>
                <a:schemeClr val="bg1"/>
              </a:solidFill>
              <a:prstDash val="solid"/>
            </a:ln>
            <a:effectLst/>
          </p:spPr>
        </p:cxnSp>
        <p:cxnSp>
          <p:nvCxnSpPr>
            <p:cNvPr id="142" name="Straight Connector 141"/>
            <p:cNvCxnSpPr/>
            <p:nvPr/>
          </p:nvCxnSpPr>
          <p:spPr>
            <a:xfrm>
              <a:off x="5097607" y="1322070"/>
              <a:ext cx="0" cy="419100"/>
            </a:xfrm>
            <a:prstGeom prst="line">
              <a:avLst/>
            </a:prstGeom>
            <a:grpFill/>
            <a:ln w="9525" cap="flat" cmpd="sng" algn="ctr">
              <a:solidFill>
                <a:schemeClr val="bg1"/>
              </a:solidFill>
              <a:prstDash val="solid"/>
            </a:ln>
            <a:effectLst/>
          </p:spPr>
        </p:cxnSp>
      </p:grpSp>
      <p:sp>
        <p:nvSpPr>
          <p:cNvPr id="126" name="Rectangle 125"/>
          <p:cNvSpPr/>
          <p:nvPr/>
        </p:nvSpPr>
        <p:spPr>
          <a:xfrm>
            <a:off x="3124201" y="267878"/>
            <a:ext cx="5031319" cy="338554"/>
          </a:xfrm>
          <a:prstGeom prst="rect">
            <a:avLst/>
          </a:prstGeom>
        </p:spPr>
        <p:txBody>
          <a:bodyPr wrap="square">
            <a:spAutoFit/>
          </a:bodyPr>
          <a:lstStyle/>
          <a:p>
            <a:pPr algn="ctr"/>
            <a:r>
              <a:rPr lang="en-US" sz="1600" dirty="0">
                <a:solidFill>
                  <a:srgbClr val="FFFFFF"/>
                </a:solidFill>
                <a:latin typeface="Verdana"/>
                <a:cs typeface="Arial" pitchFamily="34" charset="0"/>
              </a:rPr>
              <a:t>ARCHITECTURAL FRAMEWORK EVOLUTION</a:t>
            </a:r>
            <a:endParaRPr lang="en-US" sz="2800" dirty="0">
              <a:solidFill>
                <a:srgbClr val="FFFFFF"/>
              </a:solidFill>
              <a:latin typeface="Verdana"/>
              <a:cs typeface="Arial" pitchFamily="34" charset="0"/>
            </a:endParaRPr>
          </a:p>
        </p:txBody>
      </p:sp>
      <p:sp>
        <p:nvSpPr>
          <p:cNvPr id="204" name="Freeform 203"/>
          <p:cNvSpPr/>
          <p:nvPr/>
        </p:nvSpPr>
        <p:spPr>
          <a:xfrm>
            <a:off x="3119481" y="3288452"/>
            <a:ext cx="1604443" cy="503736"/>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Fast Loading</a:t>
            </a:r>
          </a:p>
        </p:txBody>
      </p:sp>
      <p:sp>
        <p:nvSpPr>
          <p:cNvPr id="205" name="Freeform 204"/>
          <p:cNvSpPr/>
          <p:nvPr/>
        </p:nvSpPr>
        <p:spPr>
          <a:xfrm>
            <a:off x="3119958" y="3740217"/>
            <a:ext cx="1604443" cy="599105"/>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Filtering, Processing, ELT</a:t>
            </a:r>
          </a:p>
        </p:txBody>
      </p:sp>
      <p:sp>
        <p:nvSpPr>
          <p:cNvPr id="211" name="Freeform 210"/>
          <p:cNvSpPr/>
          <p:nvPr/>
        </p:nvSpPr>
        <p:spPr>
          <a:xfrm>
            <a:off x="3102061" y="4476175"/>
            <a:ext cx="1604443"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Online Archival</a:t>
            </a:r>
          </a:p>
        </p:txBody>
      </p:sp>
      <p:sp>
        <p:nvSpPr>
          <p:cNvPr id="214" name="Rounded Rectangle 213"/>
          <p:cNvSpPr/>
          <p:nvPr/>
        </p:nvSpPr>
        <p:spPr>
          <a:xfrm>
            <a:off x="5079984" y="3611031"/>
            <a:ext cx="2953267"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Operational Intelligence</a:t>
            </a: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216" name="Rounded Rectangle 215"/>
          <p:cNvSpPr/>
          <p:nvPr/>
        </p:nvSpPr>
        <p:spPr>
          <a:xfrm>
            <a:off x="5351157" y="5573380"/>
            <a:ext cx="2953267" cy="96323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Discovery Analytics</a:t>
            </a:r>
          </a:p>
          <a:p>
            <a:pPr algn="ctr" defTabSz="800100">
              <a:lnSpc>
                <a:spcPct val="90000"/>
              </a:lnSpc>
              <a:spcAft>
                <a:spcPct val="35000"/>
              </a:spcAft>
              <a:defRPr/>
            </a:pPr>
            <a:r>
              <a:rPr lang="en-GB" sz="1200" kern="0" dirty="0">
                <a:solidFill>
                  <a:prstClr val="white"/>
                </a:solidFill>
                <a:latin typeface="Verdana"/>
                <a:cs typeface="Calibri"/>
              </a:rPr>
              <a:t>Path, graph, time series analytics</a:t>
            </a:r>
          </a:p>
          <a:p>
            <a:pPr algn="ctr" defTabSz="800100">
              <a:lnSpc>
                <a:spcPct val="90000"/>
              </a:lnSpc>
              <a:spcAft>
                <a:spcPct val="35000"/>
              </a:spcAft>
              <a:defRPr/>
            </a:pPr>
            <a:r>
              <a:rPr lang="en-GB" sz="1200" kern="0" dirty="0">
                <a:solidFill>
                  <a:prstClr val="white"/>
                </a:solidFill>
                <a:latin typeface="Verdana"/>
                <a:cs typeface="Calibri"/>
              </a:rPr>
              <a:t>Predictive Analytics</a:t>
            </a:r>
          </a:p>
          <a:p>
            <a:pPr algn="ctr" defTabSz="800100">
              <a:lnSpc>
                <a:spcPct val="90000"/>
              </a:lnSpc>
              <a:spcAft>
                <a:spcPct val="35000"/>
              </a:spcAft>
              <a:defRPr/>
            </a:pPr>
            <a:r>
              <a:rPr lang="en-GB" sz="1200" kern="0" dirty="0">
                <a:solidFill>
                  <a:prstClr val="white"/>
                </a:solidFill>
                <a:latin typeface="Verdana"/>
                <a:cs typeface="Calibri"/>
              </a:rPr>
              <a:t>Visualization</a:t>
            </a:r>
          </a:p>
        </p:txBody>
      </p:sp>
      <p:sp>
        <p:nvSpPr>
          <p:cNvPr id="156" name="Rectangle 155"/>
          <p:cNvSpPr/>
          <p:nvPr/>
        </p:nvSpPr>
        <p:spPr>
          <a:xfrm>
            <a:off x="9593904" y="776816"/>
            <a:ext cx="914400" cy="5529972"/>
          </a:xfrm>
          <a:prstGeom prst="rect">
            <a:avLst/>
          </a:prstGeom>
          <a:solidFill>
            <a:schemeClr val="bg1">
              <a:lumMod val="75000"/>
            </a:schemeClr>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160" name="Rectangle 159"/>
          <p:cNvSpPr/>
          <p:nvPr/>
        </p:nvSpPr>
        <p:spPr>
          <a:xfrm>
            <a:off x="8686801" y="594742"/>
            <a:ext cx="914400" cy="5864447"/>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grpSp>
        <p:nvGrpSpPr>
          <p:cNvPr id="161" name="Group 160"/>
          <p:cNvGrpSpPr/>
          <p:nvPr/>
        </p:nvGrpSpPr>
        <p:grpSpPr>
          <a:xfrm>
            <a:off x="8686803" y="4595715"/>
            <a:ext cx="914399" cy="561459"/>
            <a:chOff x="7243848" y="4658788"/>
            <a:chExt cx="914399" cy="561459"/>
          </a:xfrm>
        </p:grpSpPr>
        <p:sp>
          <p:nvSpPr>
            <p:cNvPr id="162" name="Freeform 19"/>
            <p:cNvSpPr>
              <a:spLocks noEditPoints="1"/>
            </p:cNvSpPr>
            <p:nvPr/>
          </p:nvSpPr>
          <p:spPr bwMode="auto">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3" name="TextBox 162"/>
            <p:cNvSpPr txBox="1"/>
            <p:nvPr/>
          </p:nvSpPr>
          <p:spPr>
            <a:xfrm>
              <a:off x="7243848" y="4850915"/>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 Discovery</a:t>
              </a:r>
            </a:p>
          </p:txBody>
        </p:sp>
      </p:grpSp>
      <p:grpSp>
        <p:nvGrpSpPr>
          <p:cNvPr id="164" name="Group 163"/>
          <p:cNvGrpSpPr/>
          <p:nvPr/>
        </p:nvGrpSpPr>
        <p:grpSpPr>
          <a:xfrm>
            <a:off x="8686803" y="3824468"/>
            <a:ext cx="914399" cy="561803"/>
            <a:chOff x="7243848" y="3814069"/>
            <a:chExt cx="914399" cy="561803"/>
          </a:xfrm>
        </p:grpSpPr>
        <p:sp>
          <p:nvSpPr>
            <p:cNvPr id="165" name="Freeform 19"/>
            <p:cNvSpPr>
              <a:spLocks noEditPoints="1"/>
            </p:cNvSpPr>
            <p:nvPr/>
          </p:nvSpPr>
          <p:spPr bwMode="auto">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6" name="TextBox 165"/>
            <p:cNvSpPr txBox="1"/>
            <p:nvPr/>
          </p:nvSpPr>
          <p:spPr>
            <a:xfrm>
              <a:off x="7243848" y="4006540"/>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Advanced </a:t>
              </a:r>
              <a:r>
                <a:rPr lang="en-AU" sz="900" b="1" kern="0" dirty="0">
                  <a:solidFill>
                    <a:srgbClr val="FFFFFF"/>
                  </a:solidFill>
                  <a:latin typeface="Arial" pitchFamily="34" charset="0"/>
                  <a:cs typeface="Arial" pitchFamily="34" charset="0"/>
                </a:rPr>
                <a:t>Modelling</a:t>
              </a:r>
            </a:p>
          </p:txBody>
        </p:sp>
      </p:grpSp>
      <p:grpSp>
        <p:nvGrpSpPr>
          <p:cNvPr id="167" name="Group 166"/>
          <p:cNvGrpSpPr/>
          <p:nvPr/>
        </p:nvGrpSpPr>
        <p:grpSpPr>
          <a:xfrm>
            <a:off x="8686801" y="3056813"/>
            <a:ext cx="914400" cy="558211"/>
            <a:chOff x="7243848" y="2962457"/>
            <a:chExt cx="914400" cy="558211"/>
          </a:xfrm>
        </p:grpSpPr>
        <p:sp>
          <p:nvSpPr>
            <p:cNvPr id="206" name="Freeform 19"/>
            <p:cNvSpPr>
              <a:spLocks noEditPoints="1"/>
            </p:cNvSpPr>
            <p:nvPr/>
          </p:nvSpPr>
          <p:spPr bwMode="auto">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07" name="TextBox 206"/>
            <p:cNvSpPr txBox="1"/>
            <p:nvPr/>
          </p:nvSpPr>
          <p:spPr>
            <a:xfrm>
              <a:off x="7243848" y="3151336"/>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Ad-Hoc Analysis</a:t>
              </a:r>
            </a:p>
          </p:txBody>
        </p:sp>
      </p:grpSp>
      <p:grpSp>
        <p:nvGrpSpPr>
          <p:cNvPr id="212" name="Group 211"/>
          <p:cNvGrpSpPr/>
          <p:nvPr/>
        </p:nvGrpSpPr>
        <p:grpSpPr>
          <a:xfrm>
            <a:off x="8705421" y="2285634"/>
            <a:ext cx="877163" cy="561734"/>
            <a:chOff x="7262466" y="2238934"/>
            <a:chExt cx="877163" cy="561734"/>
          </a:xfrm>
        </p:grpSpPr>
        <p:sp>
          <p:nvSpPr>
            <p:cNvPr id="219" name="Freeform 19"/>
            <p:cNvSpPr>
              <a:spLocks noEditPoints="1"/>
            </p:cNvSpPr>
            <p:nvPr/>
          </p:nvSpPr>
          <p:spPr bwMode="auto">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0" name="TextBox 219"/>
            <p:cNvSpPr txBox="1"/>
            <p:nvPr/>
          </p:nvSpPr>
          <p:spPr>
            <a:xfrm>
              <a:off x="7262466" y="2431336"/>
              <a:ext cx="877163"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Enterprise Reporting</a:t>
              </a:r>
            </a:p>
          </p:txBody>
        </p:sp>
      </p:grpSp>
      <p:grpSp>
        <p:nvGrpSpPr>
          <p:cNvPr id="221" name="Group 220"/>
          <p:cNvGrpSpPr/>
          <p:nvPr/>
        </p:nvGrpSpPr>
        <p:grpSpPr>
          <a:xfrm>
            <a:off x="8686801" y="5366618"/>
            <a:ext cx="914400" cy="559170"/>
            <a:chOff x="7243848" y="5508700"/>
            <a:chExt cx="914400" cy="559170"/>
          </a:xfrm>
        </p:grpSpPr>
        <p:sp>
          <p:nvSpPr>
            <p:cNvPr id="222" name="Freeform 19"/>
            <p:cNvSpPr>
              <a:spLocks noEditPoints="1"/>
            </p:cNvSpPr>
            <p:nvPr/>
          </p:nvSpPr>
          <p:spPr bwMode="auto">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3" name="TextBox 222"/>
            <p:cNvSpPr txBox="1"/>
            <p:nvPr/>
          </p:nvSpPr>
          <p:spPr>
            <a:xfrm>
              <a:off x="7243848" y="5698538"/>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Big Data Analytics</a:t>
              </a:r>
            </a:p>
          </p:txBody>
        </p:sp>
      </p:grpSp>
      <p:grpSp>
        <p:nvGrpSpPr>
          <p:cNvPr id="224" name="Group 223"/>
          <p:cNvGrpSpPr/>
          <p:nvPr/>
        </p:nvGrpSpPr>
        <p:grpSpPr>
          <a:xfrm>
            <a:off x="8686803" y="1514912"/>
            <a:ext cx="914399" cy="561279"/>
            <a:chOff x="7243848" y="1586194"/>
            <a:chExt cx="914399" cy="561279"/>
          </a:xfrm>
        </p:grpSpPr>
        <p:sp>
          <p:nvSpPr>
            <p:cNvPr id="225"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6" name="TextBox 225"/>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Campaign Management</a:t>
              </a:r>
            </a:p>
          </p:txBody>
        </p:sp>
      </p:grpSp>
      <p:sp>
        <p:nvSpPr>
          <p:cNvPr id="227" name="TextBox 226"/>
          <p:cNvSpPr txBox="1"/>
          <p:nvPr/>
        </p:nvSpPr>
        <p:spPr>
          <a:xfrm>
            <a:off x="8686801" y="6124226"/>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228" name="Straight Connector 227"/>
          <p:cNvCxnSpPr/>
          <p:nvPr/>
        </p:nvCxnSpPr>
        <p:spPr>
          <a:xfrm>
            <a:off x="8801100" y="6069377"/>
            <a:ext cx="685800" cy="0"/>
          </a:xfrm>
          <a:prstGeom prst="line">
            <a:avLst/>
          </a:prstGeom>
          <a:noFill/>
          <a:ln w="9525" cap="flat" cmpd="sng" algn="ctr">
            <a:solidFill>
              <a:schemeClr val="bg1">
                <a:lumMod val="65000"/>
              </a:schemeClr>
            </a:solidFill>
            <a:prstDash val="solid"/>
          </a:ln>
          <a:effectLst/>
        </p:spPr>
      </p:cxnSp>
      <p:sp>
        <p:nvSpPr>
          <p:cNvPr id="229" name="TextBox 228"/>
          <p:cNvSpPr txBox="1"/>
          <p:nvPr/>
        </p:nvSpPr>
        <p:spPr>
          <a:xfrm>
            <a:off x="9601201" y="6001989"/>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230" name="Group 229"/>
          <p:cNvGrpSpPr/>
          <p:nvPr/>
        </p:nvGrpSpPr>
        <p:grpSpPr>
          <a:xfrm>
            <a:off x="9633495" y="2638828"/>
            <a:ext cx="787395" cy="573726"/>
            <a:chOff x="8239660" y="1341980"/>
            <a:chExt cx="787395" cy="573726"/>
          </a:xfrm>
        </p:grpSpPr>
        <p:grpSp>
          <p:nvGrpSpPr>
            <p:cNvPr id="231" name="Group 230"/>
            <p:cNvGrpSpPr/>
            <p:nvPr/>
          </p:nvGrpSpPr>
          <p:grpSpPr>
            <a:xfrm>
              <a:off x="8549483" y="1341980"/>
              <a:ext cx="167748" cy="196500"/>
              <a:chOff x="9513888" y="857377"/>
              <a:chExt cx="925512" cy="1084136"/>
            </a:xfrm>
          </p:grpSpPr>
          <p:sp>
            <p:nvSpPr>
              <p:cNvPr id="238"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59"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32" name="TextBox 231"/>
            <p:cNvSpPr txBox="1"/>
            <p:nvPr/>
          </p:nvSpPr>
          <p:spPr>
            <a:xfrm>
              <a:off x="8239660" y="1546374"/>
              <a:ext cx="787395"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 Users</a:t>
              </a:r>
            </a:p>
          </p:txBody>
        </p:sp>
      </p:grpSp>
      <p:grpSp>
        <p:nvGrpSpPr>
          <p:cNvPr id="260" name="Group 259"/>
          <p:cNvGrpSpPr/>
          <p:nvPr/>
        </p:nvGrpSpPr>
        <p:grpSpPr>
          <a:xfrm>
            <a:off x="9614259" y="93613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263" name="Group 262"/>
            <p:cNvGrpSpPr/>
            <p:nvPr/>
          </p:nvGrpSpPr>
          <p:grpSpPr>
            <a:xfrm>
              <a:off x="8549483" y="2067625"/>
              <a:ext cx="167748" cy="196500"/>
              <a:chOff x="9513888" y="857377"/>
              <a:chExt cx="925512" cy="1084136"/>
            </a:xfrm>
          </p:grpSpPr>
          <p:sp>
            <p:nvSpPr>
              <p:cNvPr id="26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6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66" name="Group 265"/>
          <p:cNvGrpSpPr/>
          <p:nvPr/>
        </p:nvGrpSpPr>
        <p:grpSpPr>
          <a:xfrm>
            <a:off x="9758529" y="1785616"/>
            <a:ext cx="537327" cy="587868"/>
            <a:chOff x="8364693" y="2679830"/>
            <a:chExt cx="537327" cy="587868"/>
          </a:xfrm>
        </p:grpSpPr>
        <p:sp>
          <p:nvSpPr>
            <p:cNvPr id="267" name="TextBox 266"/>
            <p:cNvSpPr txBox="1"/>
            <p:nvPr/>
          </p:nvSpPr>
          <p:spPr>
            <a:xfrm>
              <a:off x="8364693" y="2898366"/>
              <a:ext cx="53732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Optus</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Staff</a:t>
              </a:r>
            </a:p>
          </p:txBody>
        </p:sp>
        <p:grpSp>
          <p:nvGrpSpPr>
            <p:cNvPr id="271" name="Group 270"/>
            <p:cNvGrpSpPr/>
            <p:nvPr/>
          </p:nvGrpSpPr>
          <p:grpSpPr>
            <a:xfrm>
              <a:off x="8549483" y="2679830"/>
              <a:ext cx="167748" cy="196500"/>
              <a:chOff x="9513888" y="857377"/>
              <a:chExt cx="925512" cy="1084136"/>
            </a:xfrm>
          </p:grpSpPr>
          <p:sp>
            <p:nvSpPr>
              <p:cNvPr id="2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7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79" name="Group 278"/>
          <p:cNvGrpSpPr/>
          <p:nvPr/>
        </p:nvGrpSpPr>
        <p:grpSpPr>
          <a:xfrm>
            <a:off x="9662349" y="5177508"/>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9664752" y="4331111"/>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9708204" y="592578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8686802" y="744189"/>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9623877" y="347789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298" name="Freeform 297"/>
          <p:cNvSpPr/>
          <p:nvPr/>
        </p:nvSpPr>
        <p:spPr>
          <a:xfrm>
            <a:off x="3124201" y="4935188"/>
            <a:ext cx="1604443" cy="488614"/>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Real Time  Processing</a:t>
            </a:r>
          </a:p>
        </p:txBody>
      </p:sp>
      <p:sp>
        <p:nvSpPr>
          <p:cNvPr id="141" name="TextBox 140"/>
          <p:cNvSpPr txBox="1"/>
          <p:nvPr/>
        </p:nvSpPr>
        <p:spPr>
          <a:xfrm>
            <a:off x="3353638" y="874507"/>
            <a:ext cx="4559437" cy="380675"/>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Governance</a:t>
            </a:r>
          </a:p>
        </p:txBody>
      </p:sp>
      <p:sp>
        <p:nvSpPr>
          <p:cNvPr id="349" name="Right Arrow 348"/>
          <p:cNvSpPr/>
          <p:nvPr/>
        </p:nvSpPr>
        <p:spPr bwMode="auto">
          <a:xfrm rot="10800000">
            <a:off x="8204653" y="5750716"/>
            <a:ext cx="45508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0" name="TextBox 139"/>
          <p:cNvSpPr txBox="1"/>
          <p:nvPr/>
        </p:nvSpPr>
        <p:spPr>
          <a:xfrm>
            <a:off x="91857" y="62979"/>
            <a:ext cx="2653483" cy="369332"/>
          </a:xfrm>
          <a:prstGeom prst="rect">
            <a:avLst/>
          </a:prstGeom>
          <a:noFill/>
        </p:spPr>
        <p:txBody>
          <a:bodyPr wrap="none" rtlCol="0">
            <a:spAutoFit/>
          </a:bodyPr>
          <a:lstStyle/>
          <a:p>
            <a:r>
              <a:rPr lang="en-US" dirty="0"/>
              <a:t>Streaming Design Patterns</a:t>
            </a:r>
          </a:p>
        </p:txBody>
      </p:sp>
      <p:sp>
        <p:nvSpPr>
          <p:cNvPr id="2" name="TextBox 1">
            <a:extLst>
              <a:ext uri="{FF2B5EF4-FFF2-40B4-BE49-F238E27FC236}">
                <a16:creationId xmlns="" xmlns:a16="http://schemas.microsoft.com/office/drawing/2014/main" id="{9428CEB1-196D-48C4-ADD1-13A3F2FF6508}"/>
              </a:ext>
            </a:extLst>
          </p:cNvPr>
          <p:cNvSpPr txBox="1"/>
          <p:nvPr/>
        </p:nvSpPr>
        <p:spPr>
          <a:xfrm>
            <a:off x="4815964" y="2152719"/>
            <a:ext cx="3273000" cy="4154984"/>
          </a:xfrm>
          <a:prstGeom prst="rect">
            <a:avLst/>
          </a:prstGeom>
          <a:noFill/>
        </p:spPr>
        <p:txBody>
          <a:bodyPr wrap="square" rtlCol="0">
            <a:spAutoFit/>
          </a:bodyPr>
          <a:lstStyle/>
          <a:p>
            <a:r>
              <a:rPr lang="en-US" sz="1200" dirty="0"/>
              <a:t>Use Cases:</a:t>
            </a:r>
          </a:p>
          <a:p>
            <a:r>
              <a:rPr lang="en-US" sz="1200" b="1" dirty="0"/>
              <a:t>Ideal Streaming Source</a:t>
            </a:r>
          </a:p>
          <a:p>
            <a:pPr marL="285750" indent="-285750">
              <a:buFont typeface="Arial" panose="020B0604020202020204" pitchFamily="34" charset="0"/>
              <a:buChar char="•"/>
            </a:pPr>
            <a:r>
              <a:rPr lang="en-US" sz="1200" dirty="0"/>
              <a:t>Event Based</a:t>
            </a:r>
          </a:p>
          <a:p>
            <a:pPr marL="285750" indent="-285750">
              <a:buFont typeface="Arial" panose="020B0604020202020204" pitchFamily="34" charset="0"/>
              <a:buChar char="•"/>
            </a:pPr>
            <a:r>
              <a:rPr lang="en-US" sz="1200" dirty="0"/>
              <a:t>Insert Only (Immutable)</a:t>
            </a:r>
          </a:p>
          <a:p>
            <a:pPr marL="742950" lvl="1" indent="-285750">
              <a:buFont typeface="Arial" panose="020B0604020202020204" pitchFamily="34" charset="0"/>
              <a:buChar char="•"/>
            </a:pPr>
            <a:r>
              <a:rPr lang="en-US" sz="1200" dirty="0"/>
              <a:t>Source of Record</a:t>
            </a:r>
          </a:p>
          <a:p>
            <a:pPr marL="742950" lvl="1" indent="-285750">
              <a:buFont typeface="Arial" panose="020B0604020202020204" pitchFamily="34" charset="0"/>
              <a:buChar char="•"/>
            </a:pPr>
            <a:r>
              <a:rPr lang="en-US" sz="1200" dirty="0"/>
              <a:t>Subject to OSS/BSS/CSS/EA </a:t>
            </a:r>
            <a:r>
              <a:rPr lang="en-US" sz="1200" dirty="0" err="1"/>
              <a:t>Reco’s</a:t>
            </a:r>
            <a:endParaRPr lang="en-US" sz="1200" dirty="0"/>
          </a:p>
          <a:p>
            <a:endParaRPr lang="en-US" sz="1200" dirty="0"/>
          </a:p>
          <a:p>
            <a:r>
              <a:rPr lang="en-US" sz="1200" b="1" dirty="0"/>
              <a:t>Updatable Data Source</a:t>
            </a:r>
          </a:p>
          <a:p>
            <a:pPr marL="285750" indent="-285750">
              <a:buFont typeface="Arial" panose="020B0604020202020204" pitchFamily="34" charset="0"/>
              <a:buChar char="•"/>
            </a:pPr>
            <a:r>
              <a:rPr lang="en-US" sz="1200" dirty="0"/>
              <a:t>Longer term events</a:t>
            </a:r>
          </a:p>
          <a:p>
            <a:pPr marL="742950" lvl="1" indent="-285750">
              <a:buFont typeface="Arial" panose="020B0604020202020204" pitchFamily="34" charset="0"/>
              <a:buChar char="•"/>
            </a:pPr>
            <a:r>
              <a:rPr lang="en-US" sz="1200" dirty="0"/>
              <a:t>Tickets</a:t>
            </a:r>
          </a:p>
          <a:p>
            <a:pPr marL="742950" lvl="1" indent="-285750">
              <a:buFont typeface="Arial" panose="020B0604020202020204" pitchFamily="34" charset="0"/>
              <a:buChar char="•"/>
            </a:pPr>
            <a:r>
              <a:rPr lang="en-US" sz="1200" dirty="0"/>
              <a:t>Orders</a:t>
            </a:r>
          </a:p>
          <a:p>
            <a:pPr marL="285750" indent="-285750">
              <a:buFont typeface="Arial" panose="020B0604020202020204" pitchFamily="34" charset="0"/>
              <a:buChar char="•"/>
            </a:pPr>
            <a:r>
              <a:rPr lang="en-US" sz="1200" dirty="0"/>
              <a:t>Inventories/Reference</a:t>
            </a:r>
          </a:p>
          <a:p>
            <a:pPr marL="742950" lvl="1" indent="-285750">
              <a:buFont typeface="Arial" panose="020B0604020202020204" pitchFamily="34" charset="0"/>
              <a:buChar char="•"/>
            </a:pPr>
            <a:r>
              <a:rPr lang="en-US" sz="1200" dirty="0"/>
              <a:t>Network Inventory (e.g. ARM)</a:t>
            </a:r>
          </a:p>
          <a:p>
            <a:pPr marL="742950" lvl="1" indent="-285750">
              <a:buFont typeface="Arial" panose="020B0604020202020204" pitchFamily="34" charset="0"/>
              <a:buChar char="•"/>
            </a:pPr>
            <a:r>
              <a:rPr lang="en-US" sz="1200" dirty="0"/>
              <a:t>Location Inventory</a:t>
            </a:r>
          </a:p>
          <a:p>
            <a:pPr marL="285750" indent="-285750">
              <a:buFont typeface="Arial" panose="020B0604020202020204" pitchFamily="34" charset="0"/>
              <a:buChar char="•"/>
            </a:pPr>
            <a:r>
              <a:rPr lang="en-US" sz="1200" dirty="0"/>
              <a:t>Other</a:t>
            </a:r>
          </a:p>
          <a:p>
            <a:pPr marL="285750" indent="-285750">
              <a:buFont typeface="Arial" panose="020B0604020202020204" pitchFamily="34" charset="0"/>
              <a:buChar char="•"/>
            </a:pPr>
            <a:endParaRPr lang="en-US" sz="1200" dirty="0"/>
          </a:p>
          <a:p>
            <a:r>
              <a:rPr lang="en-US" sz="1200" b="1" dirty="0"/>
              <a:t>Grey Area</a:t>
            </a:r>
          </a:p>
          <a:p>
            <a:pPr marL="285750" indent="-285750">
              <a:buFont typeface="Arial" panose="020B0604020202020204" pitchFamily="34" charset="0"/>
              <a:buChar char="•"/>
            </a:pPr>
            <a:r>
              <a:rPr lang="en-US" sz="1200" dirty="0"/>
              <a:t>File based from external only daily or less</a:t>
            </a:r>
          </a:p>
          <a:p>
            <a:pPr marL="285750" indent="-285750">
              <a:buFont typeface="Arial" panose="020B0604020202020204" pitchFamily="34" charset="0"/>
              <a:buChar char="•"/>
            </a:pPr>
            <a:r>
              <a:rPr lang="en-US" sz="1200" dirty="0"/>
              <a:t>Event data consolidated into a database in non-</a:t>
            </a:r>
            <a:r>
              <a:rPr lang="en-US" sz="1200" dirty="0" err="1"/>
              <a:t>eventf</a:t>
            </a:r>
            <a:r>
              <a:rPr lang="en-US" sz="1200" dirty="0"/>
              <a:t> form(device data consolidated into an inventory  database)</a:t>
            </a:r>
          </a:p>
          <a:p>
            <a:pPr marL="285750" indent="-285750">
              <a:buFont typeface="Arial" panose="020B0604020202020204" pitchFamily="34" charset="0"/>
              <a:buChar char="•"/>
            </a:pPr>
            <a:r>
              <a:rPr lang="en-US" sz="1200" dirty="0"/>
              <a:t>A database of insert-only events</a:t>
            </a:r>
          </a:p>
        </p:txBody>
      </p:sp>
      <p:sp>
        <p:nvSpPr>
          <p:cNvPr id="113" name="Pentagon 14">
            <a:extLst>
              <a:ext uri="{FF2B5EF4-FFF2-40B4-BE49-F238E27FC236}">
                <a16:creationId xmlns="" xmlns:a16="http://schemas.microsoft.com/office/drawing/2014/main" id="{D89525EE-BF3B-434E-86EF-9908569CCA6D}"/>
              </a:ext>
            </a:extLst>
          </p:cNvPr>
          <p:cNvSpPr/>
          <p:nvPr/>
        </p:nvSpPr>
        <p:spPr bwMode="auto">
          <a:xfrm>
            <a:off x="2392495" y="4110860"/>
            <a:ext cx="968140" cy="442851"/>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Stream</a:t>
            </a:r>
          </a:p>
          <a:p>
            <a:pPr marL="171450" indent="-171450" eaLnBrk="0" fontAlgn="base" hangingPunct="0">
              <a:lnSpc>
                <a:spcPct val="80000"/>
              </a:lnSpc>
              <a:spcBef>
                <a:spcPct val="0"/>
              </a:spcBef>
              <a:spcAft>
                <a:spcPct val="0"/>
              </a:spcAft>
              <a:buFont typeface="Arial" panose="020B0604020202020204" pitchFamily="34" charset="0"/>
              <a:buChar char="•"/>
              <a:defRPr/>
            </a:pPr>
            <a:r>
              <a:rPr lang="en-US" sz="900" b="1" dirty="0">
                <a:solidFill>
                  <a:prstClr val="white"/>
                </a:solidFill>
                <a:latin typeface="Verdana" charset="0"/>
                <a:ea typeface="MS PGothic" pitchFamily="34" charset="-128"/>
                <a:cs typeface="Calibri" pitchFamily="34" charset="0"/>
              </a:rPr>
              <a:t>RT</a:t>
            </a:r>
          </a:p>
          <a:p>
            <a:pPr marL="171450" indent="-171450" eaLnBrk="0" fontAlgn="base" hangingPunct="0">
              <a:lnSpc>
                <a:spcPct val="80000"/>
              </a:lnSpc>
              <a:spcBef>
                <a:spcPct val="0"/>
              </a:spcBef>
              <a:spcAft>
                <a:spcPct val="0"/>
              </a:spcAft>
              <a:buFont typeface="Arial" panose="020B0604020202020204" pitchFamily="34" charset="0"/>
              <a:buChar char="•"/>
              <a:defRPr/>
            </a:pPr>
            <a:r>
              <a:rPr lang="en-US" sz="900" b="1" dirty="0">
                <a:solidFill>
                  <a:prstClr val="white"/>
                </a:solidFill>
                <a:latin typeface="Verdana" charset="0"/>
                <a:ea typeface="MS PGothic" pitchFamily="34" charset="-128"/>
                <a:cs typeface="Calibri" pitchFamily="34" charset="0"/>
              </a:rPr>
              <a:t>NRT</a:t>
            </a:r>
          </a:p>
        </p:txBody>
      </p:sp>
    </p:spTree>
    <p:extLst>
      <p:ext uri="{BB962C8B-B14F-4D97-AF65-F5344CB8AC3E}">
        <p14:creationId xmlns:p14="http://schemas.microsoft.com/office/powerpoint/2010/main" val="1504487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ounded Rectangle 127"/>
          <p:cNvSpPr/>
          <p:nvPr/>
        </p:nvSpPr>
        <p:spPr bwMode="auto">
          <a:xfrm>
            <a:off x="2732313" y="134588"/>
            <a:ext cx="8820589"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896030" y="606432"/>
            <a:ext cx="8440564"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cxnSp>
        <p:nvCxnSpPr>
          <p:cNvPr id="270" name="Straight Connector 269"/>
          <p:cNvCxnSpPr/>
          <p:nvPr/>
        </p:nvCxnSpPr>
        <p:spPr>
          <a:xfrm>
            <a:off x="5348502" y="5573381"/>
            <a:ext cx="2879676" cy="0"/>
          </a:xfrm>
          <a:prstGeom prst="line">
            <a:avLst/>
          </a:prstGeom>
          <a:solidFill>
            <a:schemeClr val="tx2">
              <a:lumMod val="40000"/>
              <a:lumOff val="60000"/>
            </a:schemeClr>
          </a:solidFill>
          <a:ln w="9525" cap="flat" cmpd="sng" algn="ctr">
            <a:solidFill>
              <a:schemeClr val="bg1"/>
            </a:solidFill>
            <a:prstDash val="solid"/>
          </a:ln>
          <a:effectLst/>
        </p:spPr>
      </p:cxnSp>
      <p:grpSp>
        <p:nvGrpSpPr>
          <p:cNvPr id="3" name="Group 2"/>
          <p:cNvGrpSpPr/>
          <p:nvPr/>
        </p:nvGrpSpPr>
        <p:grpSpPr>
          <a:xfrm>
            <a:off x="1676400" y="747140"/>
            <a:ext cx="939872" cy="5864448"/>
            <a:chOff x="152400" y="841152"/>
            <a:chExt cx="939872" cy="5864448"/>
          </a:xfrm>
        </p:grpSpPr>
        <p:sp>
          <p:nvSpPr>
            <p:cNvPr id="177" name="Rectangle 176"/>
            <p:cNvSpPr/>
            <p:nvPr/>
          </p:nvSpPr>
          <p:spPr>
            <a:xfrm>
              <a:off x="158767" y="841152"/>
              <a:ext cx="91440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165137" y="967454"/>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erp</a:t>
                </a: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79" name="Group 178"/>
            <p:cNvGrpSpPr/>
            <p:nvPr/>
          </p:nvGrpSpPr>
          <p:grpSpPr>
            <a:xfrm>
              <a:off x="165137" y="1578944"/>
              <a:ext cx="914399" cy="543358"/>
              <a:chOff x="129421" y="1878673"/>
              <a:chExt cx="914399" cy="543358"/>
            </a:xfrm>
          </p:grpSpPr>
          <p:pic>
            <p:nvPicPr>
              <p:cNvPr id="198" name="Picture 19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5067" y="1878673"/>
                <a:ext cx="263659" cy="385452"/>
              </a:xfrm>
              <a:prstGeom prst="rect">
                <a:avLst/>
              </a:prstGeom>
              <a:solidFill>
                <a:srgbClr val="4D4D4D"/>
              </a:solidFill>
            </p:spPr>
          </p:pic>
          <p:sp>
            <p:nvSpPr>
              <p:cNvPr id="199" name="TextBox 198"/>
              <p:cNvSpPr txBox="1"/>
              <p:nvPr/>
            </p:nvSpPr>
            <p:spPr>
              <a:xfrm>
                <a:off x="129421" y="2191199"/>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scm</a:t>
                </a:r>
              </a:p>
            </p:txBody>
          </p:sp>
        </p:grpSp>
        <p:grpSp>
          <p:nvGrpSpPr>
            <p:cNvPr id="180" name="Group 179"/>
            <p:cNvGrpSpPr/>
            <p:nvPr/>
          </p:nvGrpSpPr>
          <p:grpSpPr>
            <a:xfrm>
              <a:off x="165136" y="2172153"/>
              <a:ext cx="914400" cy="529252"/>
              <a:chOff x="129421" y="2542985"/>
              <a:chExt cx="914400" cy="529252"/>
            </a:xfrm>
          </p:grpSpPr>
          <p:pic>
            <p:nvPicPr>
              <p:cNvPr id="196" name="Picture 19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165136" y="2751256"/>
              <a:ext cx="914400" cy="500808"/>
              <a:chOff x="129421" y="3232623"/>
              <a:chExt cx="914400" cy="500808"/>
            </a:xfrm>
          </p:grpSpPr>
          <p:pic>
            <p:nvPicPr>
              <p:cNvPr id="194" name="Picture 19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176561" y="3301915"/>
              <a:ext cx="891551" cy="716979"/>
              <a:chOff x="126835" y="3811164"/>
              <a:chExt cx="891551" cy="716979"/>
            </a:xfrm>
          </p:grpSpPr>
          <p:pic>
            <p:nvPicPr>
              <p:cNvPr id="192" name="Picture 19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152400" y="4068745"/>
              <a:ext cx="939872" cy="666780"/>
              <a:chOff x="103949" y="4710456"/>
              <a:chExt cx="939872" cy="666780"/>
            </a:xfrm>
          </p:grpSpPr>
          <p:pic>
            <p:nvPicPr>
              <p:cNvPr id="190" name="Picture 18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165136" y="4785376"/>
              <a:ext cx="914400" cy="574974"/>
              <a:chOff x="129421" y="5268541"/>
              <a:chExt cx="914400" cy="574974"/>
            </a:xfrm>
          </p:grpSpPr>
          <p:pic>
            <p:nvPicPr>
              <p:cNvPr id="188" name="Picture 18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171076" y="5410200"/>
              <a:ext cx="902521" cy="654135"/>
              <a:chOff x="121146" y="6038616"/>
              <a:chExt cx="902521" cy="654135"/>
            </a:xfrm>
          </p:grpSpPr>
          <p:pic>
            <p:nvPicPr>
              <p:cNvPr id="186" name="Picture 185"/>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158767" y="6383179"/>
              <a:ext cx="914401" cy="200055"/>
            </a:xfrm>
            <a:prstGeom prst="rect">
              <a:avLst/>
            </a:prstGeom>
            <a:noFill/>
          </p:spPr>
          <p:txBody>
            <a:bodyPr wrap="square" rtlCol="0">
              <a:spAutoFit/>
            </a:bodyPr>
            <a:lstStyle/>
            <a:p>
              <a:pPr algn="ctr"/>
              <a:r>
                <a:rPr lang="en-US" sz="700" cap="all" dirty="0">
                  <a:solidFill>
                    <a:srgbClr val="FFFFFF"/>
                  </a:solidFill>
                  <a:latin typeface="Verdana"/>
                  <a:cs typeface="Arial" pitchFamily="34" charset="0"/>
                </a:rPr>
                <a:t>Sources</a:t>
              </a:r>
            </a:p>
          </p:txBody>
        </p:sp>
        <p:cxnSp>
          <p:nvCxnSpPr>
            <p:cNvPr id="273" name="Straight Connector 272"/>
            <p:cNvCxnSpPr/>
            <p:nvPr/>
          </p:nvCxnSpPr>
          <p:spPr>
            <a:xfrm>
              <a:off x="273067" y="6315789"/>
              <a:ext cx="685800" cy="0"/>
            </a:xfrm>
            <a:prstGeom prst="line">
              <a:avLst/>
            </a:prstGeom>
            <a:noFill/>
            <a:ln w="9525" cap="flat" cmpd="sng" algn="ctr">
              <a:solidFill>
                <a:schemeClr val="bg1">
                  <a:lumMod val="65000"/>
                </a:schemeClr>
              </a:solidFill>
              <a:prstDash val="solid"/>
            </a:ln>
            <a:effectLst/>
          </p:spPr>
        </p:cxnSp>
      </p:grpSp>
      <p:grpSp>
        <p:nvGrpSpPr>
          <p:cNvPr id="131" name="Group 130"/>
          <p:cNvGrpSpPr/>
          <p:nvPr/>
        </p:nvGrpSpPr>
        <p:grpSpPr>
          <a:xfrm>
            <a:off x="3080677" y="1316572"/>
            <a:ext cx="8052618" cy="676562"/>
            <a:chOff x="1348740" y="1143000"/>
            <a:chExt cx="5532120" cy="777240"/>
          </a:xfrm>
          <a:solidFill>
            <a:schemeClr val="tx2">
              <a:lumMod val="40000"/>
              <a:lumOff val="60000"/>
            </a:schemeClr>
          </a:solidFill>
        </p:grpSpPr>
        <p:sp>
          <p:nvSpPr>
            <p:cNvPr id="132" name="Rounded Rectangle 131"/>
            <p:cNvSpPr>
              <a:spLocks/>
            </p:cNvSpPr>
            <p:nvPr/>
          </p:nvSpPr>
          <p:spPr bwMode="auto">
            <a:xfrm>
              <a:off x="1348740" y="1143000"/>
              <a:ext cx="5532120" cy="777240"/>
            </a:xfrm>
            <a:prstGeom prst="roundRect">
              <a:avLst>
                <a:gd name="adj" fmla="val 13883"/>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3" name="TextBox 132"/>
            <p:cNvSpPr txBox="1"/>
            <p:nvPr/>
          </p:nvSpPr>
          <p:spPr>
            <a:xfrm>
              <a:off x="5373698" y="1385426"/>
              <a:ext cx="1328262"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ACCESS</a:t>
              </a:r>
            </a:p>
          </p:txBody>
        </p:sp>
        <p:sp>
          <p:nvSpPr>
            <p:cNvPr id="134" name="TextBox 133"/>
            <p:cNvSpPr txBox="1"/>
            <p:nvPr/>
          </p:nvSpPr>
          <p:spPr>
            <a:xfrm>
              <a:off x="3414750" y="1385426"/>
              <a:ext cx="1341227"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Manage</a:t>
              </a:r>
            </a:p>
          </p:txBody>
        </p:sp>
        <p:sp>
          <p:nvSpPr>
            <p:cNvPr id="135" name="TextBox 134"/>
            <p:cNvSpPr txBox="1"/>
            <p:nvPr/>
          </p:nvSpPr>
          <p:spPr>
            <a:xfrm>
              <a:off x="1434983" y="1385426"/>
              <a:ext cx="1372968"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Move</a:t>
              </a:r>
            </a:p>
          </p:txBody>
        </p:sp>
        <p:cxnSp>
          <p:nvCxnSpPr>
            <p:cNvPr id="136" name="Straight Connector 135"/>
            <p:cNvCxnSpPr/>
            <p:nvPr/>
          </p:nvCxnSpPr>
          <p:spPr>
            <a:xfrm>
              <a:off x="3110057" y="1322070"/>
              <a:ext cx="0" cy="419100"/>
            </a:xfrm>
            <a:prstGeom prst="line">
              <a:avLst/>
            </a:prstGeom>
            <a:grpFill/>
            <a:ln w="9525" cap="flat" cmpd="sng" algn="ctr">
              <a:solidFill>
                <a:schemeClr val="bg1"/>
              </a:solidFill>
              <a:prstDash val="solid"/>
            </a:ln>
            <a:effectLst/>
          </p:spPr>
        </p:cxnSp>
        <p:cxnSp>
          <p:nvCxnSpPr>
            <p:cNvPr id="142" name="Straight Connector 141"/>
            <p:cNvCxnSpPr/>
            <p:nvPr/>
          </p:nvCxnSpPr>
          <p:spPr>
            <a:xfrm>
              <a:off x="5097607" y="1322070"/>
              <a:ext cx="0" cy="419100"/>
            </a:xfrm>
            <a:prstGeom prst="line">
              <a:avLst/>
            </a:prstGeom>
            <a:grpFill/>
            <a:ln w="9525" cap="flat" cmpd="sng" algn="ctr">
              <a:solidFill>
                <a:schemeClr val="bg1"/>
              </a:solidFill>
              <a:prstDash val="solid"/>
            </a:ln>
            <a:effectLst/>
          </p:spPr>
        </p:cxnSp>
      </p:grpSp>
      <p:sp>
        <p:nvSpPr>
          <p:cNvPr id="126" name="Rectangle 125"/>
          <p:cNvSpPr/>
          <p:nvPr/>
        </p:nvSpPr>
        <p:spPr>
          <a:xfrm>
            <a:off x="4676885" y="228164"/>
            <a:ext cx="5031319" cy="338554"/>
          </a:xfrm>
          <a:prstGeom prst="rect">
            <a:avLst/>
          </a:prstGeom>
        </p:spPr>
        <p:txBody>
          <a:bodyPr wrap="square">
            <a:spAutoFit/>
          </a:bodyPr>
          <a:lstStyle/>
          <a:p>
            <a:pPr algn="ctr"/>
            <a:r>
              <a:rPr lang="en-US" sz="1600" dirty="0">
                <a:solidFill>
                  <a:srgbClr val="FFFFFF"/>
                </a:solidFill>
                <a:latin typeface="Verdana"/>
                <a:cs typeface="Arial" pitchFamily="34" charset="0"/>
              </a:rPr>
              <a:t>ARCHITECTURAL FRAMEWORK EVOLUTION</a:t>
            </a:r>
            <a:endParaRPr lang="en-US" sz="2800" dirty="0">
              <a:solidFill>
                <a:srgbClr val="FFFFFF"/>
              </a:solidFill>
              <a:latin typeface="Verdana"/>
              <a:cs typeface="Arial" pitchFamily="34" charset="0"/>
            </a:endParaRPr>
          </a:p>
        </p:txBody>
      </p:sp>
      <p:sp>
        <p:nvSpPr>
          <p:cNvPr id="204" name="Freeform 203"/>
          <p:cNvSpPr/>
          <p:nvPr/>
        </p:nvSpPr>
        <p:spPr>
          <a:xfrm>
            <a:off x="3110269" y="3019244"/>
            <a:ext cx="1604443" cy="503736"/>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Fast Loading</a:t>
            </a:r>
          </a:p>
        </p:txBody>
      </p:sp>
      <p:sp>
        <p:nvSpPr>
          <p:cNvPr id="205" name="Freeform 204"/>
          <p:cNvSpPr/>
          <p:nvPr/>
        </p:nvSpPr>
        <p:spPr>
          <a:xfrm>
            <a:off x="3120516" y="3442825"/>
            <a:ext cx="1604443" cy="599105"/>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Filtering, Processing, ELT</a:t>
            </a:r>
          </a:p>
        </p:txBody>
      </p:sp>
      <p:sp>
        <p:nvSpPr>
          <p:cNvPr id="211" name="Freeform 210"/>
          <p:cNvSpPr/>
          <p:nvPr/>
        </p:nvSpPr>
        <p:spPr>
          <a:xfrm>
            <a:off x="3112453" y="4108586"/>
            <a:ext cx="1604443"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Online Archival</a:t>
            </a:r>
          </a:p>
        </p:txBody>
      </p:sp>
      <p:sp>
        <p:nvSpPr>
          <p:cNvPr id="216" name="Rounded Rectangle 215"/>
          <p:cNvSpPr/>
          <p:nvPr/>
        </p:nvSpPr>
        <p:spPr>
          <a:xfrm>
            <a:off x="5351157" y="5573380"/>
            <a:ext cx="2953267" cy="96323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Discovery Analytics</a:t>
            </a:r>
          </a:p>
          <a:p>
            <a:pPr algn="ctr" defTabSz="800100">
              <a:lnSpc>
                <a:spcPct val="90000"/>
              </a:lnSpc>
              <a:spcAft>
                <a:spcPct val="35000"/>
              </a:spcAft>
              <a:defRPr/>
            </a:pPr>
            <a:r>
              <a:rPr lang="en-GB" sz="1200" kern="0" dirty="0">
                <a:solidFill>
                  <a:prstClr val="white"/>
                </a:solidFill>
                <a:latin typeface="Verdana"/>
                <a:cs typeface="Calibri"/>
              </a:rPr>
              <a:t>Path, graph, time series analytics</a:t>
            </a:r>
          </a:p>
          <a:p>
            <a:pPr algn="ctr" defTabSz="800100">
              <a:lnSpc>
                <a:spcPct val="90000"/>
              </a:lnSpc>
              <a:spcAft>
                <a:spcPct val="35000"/>
              </a:spcAft>
              <a:defRPr/>
            </a:pPr>
            <a:r>
              <a:rPr lang="en-GB" sz="1200" kern="0" dirty="0">
                <a:solidFill>
                  <a:prstClr val="white"/>
                </a:solidFill>
                <a:latin typeface="Verdana"/>
                <a:cs typeface="Calibri"/>
              </a:rPr>
              <a:t>Predictive Analytics</a:t>
            </a:r>
          </a:p>
          <a:p>
            <a:pPr algn="ctr" defTabSz="800100">
              <a:lnSpc>
                <a:spcPct val="90000"/>
              </a:lnSpc>
              <a:spcAft>
                <a:spcPct val="35000"/>
              </a:spcAft>
              <a:defRPr/>
            </a:pPr>
            <a:r>
              <a:rPr lang="en-GB" sz="1200" kern="0" dirty="0">
                <a:solidFill>
                  <a:prstClr val="white"/>
                </a:solidFill>
                <a:latin typeface="Verdana"/>
                <a:cs typeface="Calibri"/>
              </a:rPr>
              <a:t>Visualization</a:t>
            </a:r>
          </a:p>
        </p:txBody>
      </p:sp>
      <p:sp>
        <p:nvSpPr>
          <p:cNvPr id="229" name="TextBox 228"/>
          <p:cNvSpPr txBox="1"/>
          <p:nvPr/>
        </p:nvSpPr>
        <p:spPr>
          <a:xfrm>
            <a:off x="9601201" y="6001989"/>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230" name="Group 229"/>
          <p:cNvGrpSpPr/>
          <p:nvPr/>
        </p:nvGrpSpPr>
        <p:grpSpPr>
          <a:xfrm>
            <a:off x="9633495" y="2638828"/>
            <a:ext cx="787395" cy="573726"/>
            <a:chOff x="8239660" y="1341980"/>
            <a:chExt cx="787395" cy="573726"/>
          </a:xfrm>
        </p:grpSpPr>
        <p:grpSp>
          <p:nvGrpSpPr>
            <p:cNvPr id="231" name="Group 230"/>
            <p:cNvGrpSpPr/>
            <p:nvPr/>
          </p:nvGrpSpPr>
          <p:grpSpPr>
            <a:xfrm>
              <a:off x="8549483" y="1341980"/>
              <a:ext cx="167748" cy="196500"/>
              <a:chOff x="9513888" y="857377"/>
              <a:chExt cx="925512" cy="1084136"/>
            </a:xfrm>
          </p:grpSpPr>
          <p:sp>
            <p:nvSpPr>
              <p:cNvPr id="238"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59"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32" name="TextBox 231"/>
            <p:cNvSpPr txBox="1"/>
            <p:nvPr/>
          </p:nvSpPr>
          <p:spPr>
            <a:xfrm>
              <a:off x="8239660" y="1546374"/>
              <a:ext cx="787395"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 Users</a:t>
              </a:r>
            </a:p>
          </p:txBody>
        </p:sp>
      </p:grpSp>
      <p:grpSp>
        <p:nvGrpSpPr>
          <p:cNvPr id="266" name="Group 265"/>
          <p:cNvGrpSpPr/>
          <p:nvPr/>
        </p:nvGrpSpPr>
        <p:grpSpPr>
          <a:xfrm>
            <a:off x="9758529" y="1785616"/>
            <a:ext cx="537327" cy="587868"/>
            <a:chOff x="8364693" y="2679830"/>
            <a:chExt cx="537327" cy="587868"/>
          </a:xfrm>
        </p:grpSpPr>
        <p:sp>
          <p:nvSpPr>
            <p:cNvPr id="267" name="TextBox 266"/>
            <p:cNvSpPr txBox="1"/>
            <p:nvPr/>
          </p:nvSpPr>
          <p:spPr>
            <a:xfrm>
              <a:off x="8364693" y="2898366"/>
              <a:ext cx="53732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Optus</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Staff</a:t>
              </a:r>
            </a:p>
          </p:txBody>
        </p:sp>
        <p:grpSp>
          <p:nvGrpSpPr>
            <p:cNvPr id="271" name="Group 270"/>
            <p:cNvGrpSpPr/>
            <p:nvPr/>
          </p:nvGrpSpPr>
          <p:grpSpPr>
            <a:xfrm>
              <a:off x="8549483" y="2679830"/>
              <a:ext cx="167748" cy="196500"/>
              <a:chOff x="9513888" y="857377"/>
              <a:chExt cx="925512" cy="1084136"/>
            </a:xfrm>
          </p:grpSpPr>
          <p:sp>
            <p:nvSpPr>
              <p:cNvPr id="2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7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79" name="Group 278"/>
          <p:cNvGrpSpPr/>
          <p:nvPr/>
        </p:nvGrpSpPr>
        <p:grpSpPr>
          <a:xfrm>
            <a:off x="9662349" y="5177508"/>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9664752" y="4331111"/>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93" name="Group 292"/>
          <p:cNvGrpSpPr/>
          <p:nvPr/>
        </p:nvGrpSpPr>
        <p:grpSpPr>
          <a:xfrm>
            <a:off x="9623877" y="347789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298" name="Freeform 297"/>
          <p:cNvSpPr/>
          <p:nvPr/>
        </p:nvSpPr>
        <p:spPr>
          <a:xfrm>
            <a:off x="3080677" y="4469558"/>
            <a:ext cx="1604443" cy="488614"/>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Real-Time Processing</a:t>
            </a:r>
          </a:p>
        </p:txBody>
      </p:sp>
      <p:sp>
        <p:nvSpPr>
          <p:cNvPr id="141" name="TextBox 140"/>
          <p:cNvSpPr txBox="1"/>
          <p:nvPr/>
        </p:nvSpPr>
        <p:spPr>
          <a:xfrm>
            <a:off x="3353638" y="874507"/>
            <a:ext cx="7746981" cy="292388"/>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Governance</a:t>
            </a:r>
          </a:p>
        </p:txBody>
      </p:sp>
      <p:sp>
        <p:nvSpPr>
          <p:cNvPr id="175" name="TextBox 174"/>
          <p:cNvSpPr txBox="1"/>
          <p:nvPr/>
        </p:nvSpPr>
        <p:spPr>
          <a:xfrm>
            <a:off x="129490" y="135798"/>
            <a:ext cx="2279983" cy="369332"/>
          </a:xfrm>
          <a:prstGeom prst="rect">
            <a:avLst/>
          </a:prstGeom>
          <a:noFill/>
        </p:spPr>
        <p:txBody>
          <a:bodyPr wrap="none" rtlCol="0">
            <a:spAutoFit/>
          </a:bodyPr>
          <a:lstStyle/>
          <a:p>
            <a:r>
              <a:rPr lang="en-US" dirty="0"/>
              <a:t>Stream Design Pattern</a:t>
            </a:r>
          </a:p>
        </p:txBody>
      </p:sp>
      <p:sp>
        <p:nvSpPr>
          <p:cNvPr id="140" name="Rounded Rectangle 267">
            <a:extLst>
              <a:ext uri="{FF2B5EF4-FFF2-40B4-BE49-F238E27FC236}">
                <a16:creationId xmlns="" xmlns:a16="http://schemas.microsoft.com/office/drawing/2014/main" id="{1B5C752F-6F66-4803-96C7-EC447F85FD6D}"/>
              </a:ext>
            </a:extLst>
          </p:cNvPr>
          <p:cNvSpPr>
            <a:spLocks/>
          </p:cNvSpPr>
          <p:nvPr/>
        </p:nvSpPr>
        <p:spPr bwMode="auto">
          <a:xfrm>
            <a:off x="3033778" y="5388715"/>
            <a:ext cx="1748225" cy="928191"/>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4" name="TextBox 143">
            <a:extLst>
              <a:ext uri="{FF2B5EF4-FFF2-40B4-BE49-F238E27FC236}">
                <a16:creationId xmlns="" xmlns:a16="http://schemas.microsoft.com/office/drawing/2014/main" id="{C04093E1-CFAF-4D88-8748-BA2A1549AF9A}"/>
              </a:ext>
            </a:extLst>
          </p:cNvPr>
          <p:cNvSpPr txBox="1"/>
          <p:nvPr/>
        </p:nvSpPr>
        <p:spPr>
          <a:xfrm>
            <a:off x="3168947" y="5444834"/>
            <a:ext cx="1567174" cy="492443"/>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Interactive Capability</a:t>
            </a:r>
          </a:p>
        </p:txBody>
      </p:sp>
      <p:cxnSp>
        <p:nvCxnSpPr>
          <p:cNvPr id="148" name="Straight Connector 147">
            <a:extLst>
              <a:ext uri="{FF2B5EF4-FFF2-40B4-BE49-F238E27FC236}">
                <a16:creationId xmlns="" xmlns:a16="http://schemas.microsoft.com/office/drawing/2014/main" id="{9ADE5E4A-247A-4ED7-950E-AF88DC845FE0}"/>
              </a:ext>
            </a:extLst>
          </p:cNvPr>
          <p:cNvCxnSpPr/>
          <p:nvPr/>
        </p:nvCxnSpPr>
        <p:spPr>
          <a:xfrm>
            <a:off x="3203056" y="5935116"/>
            <a:ext cx="1381600" cy="0"/>
          </a:xfrm>
          <a:prstGeom prst="line">
            <a:avLst/>
          </a:prstGeom>
          <a:solidFill>
            <a:schemeClr val="tx2">
              <a:lumMod val="40000"/>
              <a:lumOff val="60000"/>
            </a:schemeClr>
          </a:solidFill>
          <a:ln w="9525" cap="flat" cmpd="sng" algn="ctr">
            <a:solidFill>
              <a:schemeClr val="bg1"/>
            </a:solidFill>
            <a:prstDash val="solid"/>
          </a:ln>
          <a:effectLst/>
        </p:spPr>
      </p:cxnSp>
      <p:sp>
        <p:nvSpPr>
          <p:cNvPr id="168" name="Freeform 210">
            <a:extLst>
              <a:ext uri="{FF2B5EF4-FFF2-40B4-BE49-F238E27FC236}">
                <a16:creationId xmlns="" xmlns:a16="http://schemas.microsoft.com/office/drawing/2014/main" id="{EF528008-7137-475E-953C-9A06C3B9F187}"/>
              </a:ext>
            </a:extLst>
          </p:cNvPr>
          <p:cNvSpPr/>
          <p:nvPr/>
        </p:nvSpPr>
        <p:spPr>
          <a:xfrm>
            <a:off x="3105670" y="5971449"/>
            <a:ext cx="1604443"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Request &amp; Response</a:t>
            </a:r>
          </a:p>
        </p:txBody>
      </p:sp>
      <p:graphicFrame>
        <p:nvGraphicFramePr>
          <p:cNvPr id="170" name="Object 2">
            <a:extLst>
              <a:ext uri="{FF2B5EF4-FFF2-40B4-BE49-F238E27FC236}">
                <a16:creationId xmlns="" xmlns:a16="http://schemas.microsoft.com/office/drawing/2014/main" id="{1542E22A-9727-4CFF-A60A-63314E7E9FC7}"/>
              </a:ext>
            </a:extLst>
          </p:cNvPr>
          <p:cNvGraphicFramePr>
            <a:graphicFrameLocks noChangeAspect="1"/>
          </p:cNvGraphicFramePr>
          <p:nvPr/>
        </p:nvGraphicFramePr>
        <p:xfrm>
          <a:off x="5073205" y="2154765"/>
          <a:ext cx="5660988" cy="4383644"/>
        </p:xfrm>
        <a:graphic>
          <a:graphicData uri="http://schemas.openxmlformats.org/presentationml/2006/ole">
            <mc:AlternateContent xmlns:mc="http://schemas.openxmlformats.org/markup-compatibility/2006">
              <mc:Choice xmlns:v="urn:schemas-microsoft-com:vml" Requires="v">
                <p:oleObj spid="_x0000_s5407" name="Visio" r:id="rId12" imgW="10086881" imgH="7801080" progId="Visio.Drawing.11">
                  <p:embed/>
                </p:oleObj>
              </mc:Choice>
              <mc:Fallback>
                <p:oleObj name="Visio" r:id="rId12" imgW="10086881" imgH="7801080" progId="Visio.Drawing.11">
                  <p:embed/>
                  <p:pic>
                    <p:nvPicPr>
                      <p:cNvPr id="170" name="Object 2">
                        <a:extLst>
                          <a:ext uri="{FF2B5EF4-FFF2-40B4-BE49-F238E27FC236}">
                            <a16:creationId xmlns="" xmlns:a16="http://schemas.microsoft.com/office/drawing/2014/main" id="{1542E22A-9727-4CFF-A60A-63314E7E9FC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73205" y="2154765"/>
                        <a:ext cx="5660988" cy="4383644"/>
                      </a:xfrm>
                      <a:prstGeom prst="rect">
                        <a:avLst/>
                      </a:prstGeom>
                      <a:noFill/>
                      <a:ln w="9525">
                        <a:solidFill>
                          <a:schemeClr val="tx1"/>
                        </a:solidFill>
                        <a:miter lim="800000"/>
                        <a:headEnd/>
                        <a:tailEnd/>
                      </a:ln>
                      <a:effectLst/>
                    </p:spPr>
                  </p:pic>
                </p:oleObj>
              </mc:Fallback>
            </mc:AlternateContent>
          </a:graphicData>
        </a:graphic>
      </p:graphicFrame>
      <p:sp>
        <p:nvSpPr>
          <p:cNvPr id="176" name="Pentagon 14">
            <a:extLst>
              <a:ext uri="{FF2B5EF4-FFF2-40B4-BE49-F238E27FC236}">
                <a16:creationId xmlns="" xmlns:a16="http://schemas.microsoft.com/office/drawing/2014/main" id="{A8F41E95-C975-4730-A2F3-3CE63BFA44A7}"/>
              </a:ext>
            </a:extLst>
          </p:cNvPr>
          <p:cNvSpPr/>
          <p:nvPr/>
        </p:nvSpPr>
        <p:spPr bwMode="auto">
          <a:xfrm>
            <a:off x="2391049" y="5714473"/>
            <a:ext cx="777898" cy="295564"/>
          </a:xfrm>
          <a:prstGeom prst="homePlate">
            <a:avLst/>
          </a:prstGeom>
          <a:solidFill>
            <a:srgbClr val="FF0000"/>
          </a:solidFill>
          <a:ln w="9525" cap="flat" cmpd="sng" algn="ctr">
            <a:noFill/>
            <a:prstDash val="solid"/>
            <a:round/>
            <a:headEnd type="none" w="med" len="med"/>
            <a:tailEnd type="none" w="med" len="med"/>
          </a:ln>
          <a:effectLst>
            <a:outerShdw blurRad="50800" dist="25400" dir="2700000" algn="tl" rotWithShape="0">
              <a:prstClr val="black">
                <a:alpha val="40000"/>
              </a:prstClr>
            </a:outerShdw>
          </a:effectLst>
          <a:scene3d>
            <a:camera prst="orthographicFront">
              <a:rot lat="0" lon="0" rev="0"/>
            </a:camera>
            <a:lightRig rig="soft" dir="t"/>
          </a:scene3d>
          <a:sp3d prstMaterial="flat">
            <a:bevelT/>
          </a:sp3d>
        </p:spPr>
        <p:txBody>
          <a:bodyPr tIns="0" rIns="0" bIns="0" anchor="ctr">
            <a:flatTx/>
          </a:bodyPr>
          <a:lstStyle/>
          <a:p>
            <a:pPr eaLnBrk="0" fontAlgn="base" hangingPunct="0">
              <a:lnSpc>
                <a:spcPct val="80000"/>
              </a:lnSpc>
              <a:spcBef>
                <a:spcPct val="0"/>
              </a:spcBef>
              <a:spcAft>
                <a:spcPct val="0"/>
              </a:spcAft>
              <a:defRPr/>
            </a:pPr>
            <a:r>
              <a:rPr lang="en-US" sz="900" b="1" dirty="0">
                <a:solidFill>
                  <a:prstClr val="white"/>
                </a:solidFill>
                <a:latin typeface="Verdana" charset="0"/>
                <a:ea typeface="MS PGothic" pitchFamily="34" charset="-128"/>
                <a:cs typeface="Calibri" pitchFamily="34" charset="0"/>
              </a:rPr>
              <a:t>Stream</a:t>
            </a:r>
          </a:p>
        </p:txBody>
      </p:sp>
    </p:spTree>
    <p:extLst>
      <p:ext uri="{BB962C8B-B14F-4D97-AF65-F5344CB8AC3E}">
        <p14:creationId xmlns:p14="http://schemas.microsoft.com/office/powerpoint/2010/main" val="4003204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B0CEE62B-BE8E-4558-A86F-8AAC785B9E4E}"/>
              </a:ext>
            </a:extLst>
          </p:cNvPr>
          <p:cNvSpPr txBox="1">
            <a:spLocks/>
          </p:cNvSpPr>
          <p:nvPr/>
        </p:nvSpPr>
        <p:spPr>
          <a:xfrm>
            <a:off x="1433501" y="1288026"/>
            <a:ext cx="8763449" cy="516193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charset="0"/>
              <a:buChar char="•"/>
              <a:defRPr/>
            </a:pPr>
            <a:r>
              <a:rPr lang="en-US" dirty="0"/>
              <a:t>SP-Simple</a:t>
            </a:r>
          </a:p>
          <a:p>
            <a:pPr lvl="1">
              <a:lnSpc>
                <a:spcPct val="110000"/>
              </a:lnSpc>
              <a:buFont typeface="Arial" charset="0"/>
              <a:buChar char="–"/>
              <a:defRPr/>
            </a:pPr>
            <a:r>
              <a:rPr lang="en-US" dirty="0"/>
              <a:t>Provide a Simple Messaging – Publish/Subscribe – Capability.</a:t>
            </a:r>
          </a:p>
          <a:p>
            <a:pPr lvl="2">
              <a:lnSpc>
                <a:spcPct val="110000"/>
              </a:lnSpc>
              <a:buFont typeface="Arial" charset="0"/>
              <a:buChar char="•"/>
              <a:defRPr/>
            </a:pPr>
            <a:r>
              <a:rPr lang="en-US" dirty="0"/>
              <a:t>Publishers able to publish completely independently of Subscribers.</a:t>
            </a:r>
          </a:p>
          <a:p>
            <a:pPr lvl="2">
              <a:lnSpc>
                <a:spcPct val="110000"/>
              </a:lnSpc>
              <a:buFont typeface="Arial" charset="0"/>
              <a:buChar char="•"/>
              <a:defRPr/>
            </a:pPr>
            <a:r>
              <a:rPr lang="en-US" dirty="0"/>
              <a:t>Robust and Scalable</a:t>
            </a:r>
          </a:p>
          <a:p>
            <a:pPr>
              <a:lnSpc>
                <a:spcPct val="110000"/>
              </a:lnSpc>
              <a:buFont typeface="Arial" charset="0"/>
              <a:buChar char="•"/>
              <a:defRPr/>
            </a:pPr>
            <a:r>
              <a:rPr lang="en-US" dirty="0"/>
              <a:t>SP-Complex</a:t>
            </a:r>
          </a:p>
          <a:p>
            <a:pPr lvl="1">
              <a:lnSpc>
                <a:spcPct val="110000"/>
              </a:lnSpc>
              <a:buFont typeface="Arial" charset="0"/>
              <a:buChar char="–"/>
              <a:defRPr/>
            </a:pPr>
            <a:r>
              <a:rPr lang="en-US" dirty="0"/>
              <a:t>Provide ability to perform numerous operations in sequence on a stream of data, making data from one step available to the next, etc.</a:t>
            </a:r>
          </a:p>
          <a:p>
            <a:pPr>
              <a:lnSpc>
                <a:spcPct val="110000"/>
              </a:lnSpc>
              <a:buFont typeface="Arial" charset="0"/>
              <a:buChar char="•"/>
              <a:defRPr/>
            </a:pPr>
            <a:r>
              <a:rPr lang="en-US" dirty="0"/>
              <a:t>SP-To Historical</a:t>
            </a:r>
          </a:p>
          <a:p>
            <a:pPr lvl="1">
              <a:lnSpc>
                <a:spcPct val="110000"/>
              </a:lnSpc>
              <a:buFont typeface="Arial" charset="0"/>
              <a:buChar char="–"/>
              <a:defRPr/>
            </a:pPr>
            <a:r>
              <a:rPr lang="en-US" dirty="0"/>
              <a:t>Get the Streaming data to one or more Historical data stores.</a:t>
            </a:r>
          </a:p>
          <a:p>
            <a:pPr lvl="1">
              <a:lnSpc>
                <a:spcPct val="110000"/>
              </a:lnSpc>
              <a:buFont typeface="Arial" charset="0"/>
              <a:buChar char="–"/>
              <a:defRPr/>
            </a:pPr>
            <a:endParaRPr lang="en-US" dirty="0"/>
          </a:p>
          <a:p>
            <a:pPr>
              <a:lnSpc>
                <a:spcPct val="110000"/>
              </a:lnSpc>
            </a:pPr>
            <a:r>
              <a:rPr lang="en-US" altLang="en-US" dirty="0"/>
              <a:t>D1 – Use SP-Simple or SP-Complex</a:t>
            </a:r>
          </a:p>
          <a:p>
            <a:pPr>
              <a:lnSpc>
                <a:spcPct val="110000"/>
              </a:lnSpc>
            </a:pPr>
            <a:r>
              <a:rPr lang="en-US" altLang="en-US" dirty="0"/>
              <a:t>D2 – Replicate Messages to Historical Store (or not) – our default will be Yes.</a:t>
            </a:r>
          </a:p>
          <a:p>
            <a:pPr lvl="1">
              <a:buFont typeface="Arial" charset="0"/>
              <a:buChar char="–"/>
              <a:defRPr/>
            </a:pPr>
            <a:endParaRPr lang="en-US" dirty="0"/>
          </a:p>
        </p:txBody>
      </p:sp>
      <p:sp>
        <p:nvSpPr>
          <p:cNvPr id="3" name="TextBox 2">
            <a:extLst>
              <a:ext uri="{FF2B5EF4-FFF2-40B4-BE49-F238E27FC236}">
                <a16:creationId xmlns="" xmlns:a16="http://schemas.microsoft.com/office/drawing/2014/main" id="{0A99AA71-CA27-414A-BE87-ABFB9818D7CE}"/>
              </a:ext>
            </a:extLst>
          </p:cNvPr>
          <p:cNvSpPr txBox="1"/>
          <p:nvPr/>
        </p:nvSpPr>
        <p:spPr>
          <a:xfrm>
            <a:off x="129490" y="135798"/>
            <a:ext cx="2608022" cy="369332"/>
          </a:xfrm>
          <a:prstGeom prst="rect">
            <a:avLst/>
          </a:prstGeom>
          <a:noFill/>
        </p:spPr>
        <p:txBody>
          <a:bodyPr wrap="none" rtlCol="0">
            <a:spAutoFit/>
          </a:bodyPr>
          <a:lstStyle/>
          <a:p>
            <a:r>
              <a:rPr lang="en-US" dirty="0"/>
              <a:t>Interactive Design Pattern</a:t>
            </a:r>
          </a:p>
        </p:txBody>
      </p:sp>
    </p:spTree>
    <p:extLst>
      <p:ext uri="{BB962C8B-B14F-4D97-AF65-F5344CB8AC3E}">
        <p14:creationId xmlns:p14="http://schemas.microsoft.com/office/powerpoint/2010/main" val="88091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39508" y="1381747"/>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5022" y="4066672"/>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0986450" y="3273201"/>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83431" y="5984476"/>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68151" y="5584496"/>
            <a:ext cx="1338356" cy="740833"/>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489286" y="5277577"/>
            <a:ext cx="1645841" cy="1135327"/>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81901" y="2529958"/>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32" name="Group 131">
            <a:extLst>
              <a:ext uri="{FF2B5EF4-FFF2-40B4-BE49-F238E27FC236}">
                <a16:creationId xmlns="" xmlns:a16="http://schemas.microsoft.com/office/drawing/2014/main" id="{93E46876-174E-41B8-940E-1B7F02366D2D}"/>
              </a:ext>
            </a:extLst>
          </p:cNvPr>
          <p:cNvGrpSpPr/>
          <p:nvPr/>
        </p:nvGrpSpPr>
        <p:grpSpPr>
          <a:xfrm>
            <a:off x="2551814" y="1085905"/>
            <a:ext cx="2265388" cy="5440379"/>
            <a:chOff x="6943427" y="5127257"/>
            <a:chExt cx="2364542" cy="1396504"/>
          </a:xfrm>
          <a:solidFill>
            <a:schemeClr val="accent4">
              <a:lumMod val="60000"/>
              <a:lumOff val="40000"/>
            </a:schemeClr>
          </a:solidFill>
        </p:grpSpPr>
        <p:sp>
          <p:nvSpPr>
            <p:cNvPr id="133" name="Rounded Rectangle 132"/>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4" name="TextBox 133"/>
            <p:cNvSpPr txBox="1"/>
            <p:nvPr/>
          </p:nvSpPr>
          <p:spPr>
            <a:xfrm>
              <a:off x="6953538" y="5146110"/>
              <a:ext cx="2312400" cy="71471"/>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acquisition &amp; STAGING</a:t>
              </a:r>
              <a:endParaRPr lang="en-US" sz="1200" cap="all" dirty="0">
                <a:solidFill>
                  <a:srgbClr val="FFFFFF"/>
                </a:solidFill>
                <a:latin typeface="Verdana"/>
                <a:cs typeface="Arial" pitchFamily="34" charset="0"/>
              </a:endParaRPr>
            </a:p>
          </p:txBody>
        </p:sp>
        <p:cxnSp>
          <p:nvCxnSpPr>
            <p:cNvPr id="135" name="Straight Connector 134"/>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36" name="Rounded Rectangle 135"/>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6" name="Group 5">
            <a:extLst>
              <a:ext uri="{FF2B5EF4-FFF2-40B4-BE49-F238E27FC236}">
                <a16:creationId xmlns="" xmlns:a16="http://schemas.microsoft.com/office/drawing/2014/main" id="{93E46876-174E-41B8-940E-1B7F02366D2D}"/>
              </a:ext>
            </a:extLst>
          </p:cNvPr>
          <p:cNvGrpSpPr/>
          <p:nvPr/>
        </p:nvGrpSpPr>
        <p:grpSpPr>
          <a:xfrm>
            <a:off x="2655378" y="1668869"/>
            <a:ext cx="1978767" cy="3232547"/>
            <a:chOff x="6943427" y="5127257"/>
            <a:chExt cx="2374869" cy="1396504"/>
          </a:xfrm>
        </p:grpSpPr>
        <p:sp>
          <p:nvSpPr>
            <p:cNvPr id="268" name="Rounded Rectangle 267"/>
            <p:cNvSpPr>
              <a:spLocks/>
            </p:cNvSpPr>
            <p:nvPr/>
          </p:nvSpPr>
          <p:spPr bwMode="auto">
            <a:xfrm>
              <a:off x="6943427" y="5127257"/>
              <a:ext cx="2364542"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6995925" y="5146109"/>
              <a:ext cx="2253789" cy="22124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7022118" y="5299729"/>
              <a:ext cx="2296178" cy="0"/>
            </a:xfrm>
            <a:prstGeom prst="line">
              <a:avLst/>
            </a:prstGeom>
            <a:solidFill>
              <a:schemeClr val="tx2">
                <a:lumMod val="40000"/>
                <a:lumOff val="60000"/>
              </a:schemeClr>
            </a:solidFill>
            <a:ln w="9525" cap="flat" cmpd="sng" algn="ctr">
              <a:solidFill>
                <a:schemeClr val="bg1"/>
              </a:solidFill>
              <a:prstDash val="solid"/>
            </a:ln>
            <a:effectLst/>
          </p:spPr>
        </p:cxnSp>
      </p:grpSp>
      <p:grpSp>
        <p:nvGrpSpPr>
          <p:cNvPr id="174" name="Group 173">
            <a:extLst>
              <a:ext uri="{FF2B5EF4-FFF2-40B4-BE49-F238E27FC236}">
                <a16:creationId xmlns="" xmlns:a16="http://schemas.microsoft.com/office/drawing/2014/main" id="{16497F77-CF6B-4C42-8178-4F33902013F5}"/>
              </a:ext>
            </a:extLst>
          </p:cNvPr>
          <p:cNvGrpSpPr/>
          <p:nvPr/>
        </p:nvGrpSpPr>
        <p:grpSpPr>
          <a:xfrm>
            <a:off x="2674860" y="4972072"/>
            <a:ext cx="1959284" cy="1320733"/>
            <a:chOff x="1518649" y="2590801"/>
            <a:chExt cx="1757497" cy="3200400"/>
          </a:xfrm>
          <a:solidFill>
            <a:schemeClr val="tx2">
              <a:lumMod val="40000"/>
              <a:lumOff val="60000"/>
            </a:schemeClr>
          </a:solidFill>
        </p:grpSpPr>
        <p:sp>
          <p:nvSpPr>
            <p:cNvPr id="176" name="Rounded Rectangle 156">
              <a:extLst>
                <a:ext uri="{FF2B5EF4-FFF2-40B4-BE49-F238E27FC236}">
                  <a16:creationId xmlns="" xmlns:a16="http://schemas.microsoft.com/office/drawing/2014/main" id="{7EA40AFF-D398-421F-8D17-310FE9068756}"/>
                </a:ext>
              </a:extLst>
            </p:cNvPr>
            <p:cNvSpPr>
              <a:spLocks/>
            </p:cNvSpPr>
            <p:nvPr/>
          </p:nvSpPr>
          <p:spPr bwMode="auto">
            <a:xfrm rot="5400000">
              <a:off x="797198" y="3312252"/>
              <a:ext cx="3200400"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02" name="TextBox 201">
              <a:extLst>
                <a:ext uri="{FF2B5EF4-FFF2-40B4-BE49-F238E27FC236}">
                  <a16:creationId xmlns="" xmlns:a16="http://schemas.microsoft.com/office/drawing/2014/main" id="{A6ADB4FC-528F-4700-9D67-492363FE6F7D}"/>
                </a:ext>
              </a:extLst>
            </p:cNvPr>
            <p:cNvSpPr txBox="1"/>
            <p:nvPr/>
          </p:nvSpPr>
          <p:spPr>
            <a:xfrm>
              <a:off x="1532916" y="2667001"/>
              <a:ext cx="1678449" cy="70851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RDBMS</a:t>
              </a:r>
            </a:p>
          </p:txBody>
        </p:sp>
        <p:cxnSp>
          <p:nvCxnSpPr>
            <p:cNvPr id="203" name="Straight Connector 202">
              <a:extLst>
                <a:ext uri="{FF2B5EF4-FFF2-40B4-BE49-F238E27FC236}">
                  <a16:creationId xmlns="" xmlns:a16="http://schemas.microsoft.com/office/drawing/2014/main" id="{287934EC-5768-4E41-9D76-FFD225A1861A}"/>
                </a:ext>
              </a:extLst>
            </p:cNvPr>
            <p:cNvCxnSpPr/>
            <p:nvPr/>
          </p:nvCxnSpPr>
          <p:spPr>
            <a:xfrm>
              <a:off x="1704737" y="3450504"/>
              <a:ext cx="1381600" cy="0"/>
            </a:xfrm>
            <a:prstGeom prst="line">
              <a:avLst/>
            </a:prstGeom>
            <a:grpFill/>
            <a:ln w="9525" cap="flat" cmpd="sng" algn="ctr">
              <a:solidFill>
                <a:schemeClr val="bg1"/>
              </a:solidFill>
              <a:prstDash val="solid"/>
            </a:ln>
            <a:effectLst/>
          </p:spPr>
        </p:cxnSp>
      </p:grpSp>
      <p:sp>
        <p:nvSpPr>
          <p:cNvPr id="208" name="Freeform 203">
            <a:extLst>
              <a:ext uri="{FF2B5EF4-FFF2-40B4-BE49-F238E27FC236}">
                <a16:creationId xmlns="" xmlns:a16="http://schemas.microsoft.com/office/drawing/2014/main" id="{20DA597A-5DCF-4F12-8A88-B99B7383472A}"/>
              </a:ext>
            </a:extLst>
          </p:cNvPr>
          <p:cNvSpPr/>
          <p:nvPr/>
        </p:nvSpPr>
        <p:spPr>
          <a:xfrm>
            <a:off x="2732015" y="5341745"/>
            <a:ext cx="1788657" cy="820140"/>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Raw Data</a:t>
            </a:r>
          </a:p>
          <a:p>
            <a:pPr algn="ctr" defTabSz="800100">
              <a:lnSpc>
                <a:spcPct val="90000"/>
              </a:lnSpc>
              <a:spcAft>
                <a:spcPct val="35000"/>
              </a:spcAft>
              <a:defRPr/>
            </a:pPr>
            <a:r>
              <a:rPr lang="en-GB" sz="1200" kern="0" dirty="0">
                <a:solidFill>
                  <a:prstClr val="white"/>
                </a:solidFill>
                <a:latin typeface="Verdana"/>
                <a:cs typeface="Calibri"/>
              </a:rPr>
              <a:t>Historical</a:t>
            </a: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sp>
        <p:nvSpPr>
          <p:cNvPr id="299" name="Right Arrow 346">
            <a:extLst>
              <a:ext uri="{FF2B5EF4-FFF2-40B4-BE49-F238E27FC236}">
                <a16:creationId xmlns="" xmlns:a16="http://schemas.microsoft.com/office/drawing/2014/main" id="{7C81B4AC-7266-43F7-83E6-70E60B1AB8D8}"/>
              </a:ext>
            </a:extLst>
          </p:cNvPr>
          <p:cNvSpPr/>
          <p:nvPr/>
        </p:nvSpPr>
        <p:spPr bwMode="auto">
          <a:xfrm rot="18831575">
            <a:off x="1366452" y="3876163"/>
            <a:ext cx="137969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47" name="Right Arrow 346"/>
          <p:cNvSpPr/>
          <p:nvPr/>
        </p:nvSpPr>
        <p:spPr bwMode="auto">
          <a:xfrm>
            <a:off x="1473938" y="2961889"/>
            <a:ext cx="114337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07" name="Right Arrow 346">
            <a:extLst>
              <a:ext uri="{FF2B5EF4-FFF2-40B4-BE49-F238E27FC236}">
                <a16:creationId xmlns="" xmlns:a16="http://schemas.microsoft.com/office/drawing/2014/main" id="{71A7C638-AB8D-4A68-B157-178D0CD76A23}"/>
              </a:ext>
            </a:extLst>
          </p:cNvPr>
          <p:cNvSpPr/>
          <p:nvPr/>
        </p:nvSpPr>
        <p:spPr bwMode="auto">
          <a:xfrm>
            <a:off x="1535406" y="5505698"/>
            <a:ext cx="1109560"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0968881" y="1505394"/>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0939149" y="2326947"/>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4908174" y="1134632"/>
            <a:ext cx="4996258" cy="539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Architecture Guidelines – Acquisition &amp; Staging</a:t>
            </a:r>
            <a:endParaRPr lang="en-GB" sz="1400" b="1" dirty="0">
              <a:solidFill>
                <a:srgbClr val="3C3C3B"/>
              </a:solidFill>
              <a:latin typeface="Verdana"/>
            </a:endParaRPr>
          </a:p>
          <a:p>
            <a:r>
              <a:rPr lang="en-US" sz="1200" dirty="0">
                <a:solidFill>
                  <a:srgbClr val="3C3C3B"/>
                </a:solidFill>
                <a:latin typeface="Verdana"/>
              </a:rPr>
              <a:t>Touch it, take it when one or more attributes are required from a </a:t>
            </a:r>
            <a:r>
              <a:rPr lang="en-US" sz="1200" dirty="0" smtClean="0">
                <a:solidFill>
                  <a:srgbClr val="3C3C3B"/>
                </a:solidFill>
                <a:latin typeface="Verdana"/>
              </a:rPr>
              <a:t>source, </a:t>
            </a:r>
            <a:r>
              <a:rPr lang="en-US" sz="1200" dirty="0">
                <a:solidFill>
                  <a:srgbClr val="3C3C3B"/>
                </a:solidFill>
                <a:latin typeface="Verdana"/>
              </a:rPr>
              <a:t>all attributes </a:t>
            </a:r>
            <a:r>
              <a:rPr lang="en-US" sz="1200" dirty="0" smtClean="0">
                <a:solidFill>
                  <a:srgbClr val="3C3C3B"/>
                </a:solidFill>
                <a:latin typeface="Verdana"/>
              </a:rPr>
              <a:t>and </a:t>
            </a:r>
            <a:r>
              <a:rPr lang="en-US" sz="1200" dirty="0">
                <a:solidFill>
                  <a:srgbClr val="3C3C3B"/>
                </a:solidFill>
                <a:latin typeface="Verdana"/>
              </a:rPr>
              <a:t>all </a:t>
            </a:r>
            <a:r>
              <a:rPr lang="en-US" sz="1200" dirty="0" smtClean="0">
                <a:solidFill>
                  <a:srgbClr val="3C3C3B"/>
                </a:solidFill>
                <a:latin typeface="Verdana"/>
              </a:rPr>
              <a:t>rows will </a:t>
            </a:r>
            <a:r>
              <a:rPr lang="en-US" sz="1200" dirty="0">
                <a:solidFill>
                  <a:srgbClr val="3C3C3B"/>
                </a:solidFill>
                <a:latin typeface="Verdana"/>
              </a:rPr>
              <a:t>be extracted and </a:t>
            </a:r>
            <a:r>
              <a:rPr lang="en-US" sz="1200" dirty="0" smtClean="0">
                <a:solidFill>
                  <a:srgbClr val="3C3C3B"/>
                </a:solidFill>
                <a:latin typeface="Verdana"/>
              </a:rPr>
              <a:t>loaded.  Consider taking all tables or an entire schema if minimal incremental costs are incurred.</a:t>
            </a:r>
          </a:p>
          <a:p>
            <a:r>
              <a:rPr lang="en-US" sz="1200" dirty="0" smtClean="0">
                <a:solidFill>
                  <a:srgbClr val="3C3C3B"/>
                </a:solidFill>
                <a:latin typeface="Verdana"/>
              </a:rPr>
              <a:t>Minimal Transformations (dates, </a:t>
            </a:r>
            <a:r>
              <a:rPr lang="en-US" sz="1200" dirty="0" err="1" smtClean="0">
                <a:solidFill>
                  <a:srgbClr val="3C3C3B"/>
                </a:solidFill>
                <a:latin typeface="Verdana"/>
              </a:rPr>
              <a:t>etc</a:t>
            </a:r>
            <a:r>
              <a:rPr lang="en-US" sz="1200" dirty="0" smtClean="0">
                <a:solidFill>
                  <a:srgbClr val="3C3C3B"/>
                </a:solidFill>
                <a:latin typeface="Verdana"/>
              </a:rPr>
              <a:t>) – should look like the source.  If a source field is transformed, keep the original value as well.</a:t>
            </a:r>
          </a:p>
          <a:p>
            <a:r>
              <a:rPr lang="en-US" sz="1200" dirty="0" smtClean="0">
                <a:solidFill>
                  <a:srgbClr val="3C3C3B"/>
                </a:solidFill>
                <a:latin typeface="Verdana"/>
              </a:rPr>
              <a:t>Move towards near real time data capture</a:t>
            </a:r>
          </a:p>
          <a:p>
            <a:r>
              <a:rPr lang="en-US" sz="1200" dirty="0" smtClean="0">
                <a:solidFill>
                  <a:srgbClr val="3C3C3B"/>
                </a:solidFill>
                <a:latin typeface="Verdana"/>
              </a:rPr>
              <a:t>Use original source whenever possible</a:t>
            </a:r>
          </a:p>
          <a:p>
            <a:r>
              <a:rPr lang="en-US" sz="1200" dirty="0" smtClean="0">
                <a:solidFill>
                  <a:srgbClr val="3C3C3B"/>
                </a:solidFill>
                <a:latin typeface="Verdana"/>
              </a:rPr>
              <a:t>Identify source data type – doc link</a:t>
            </a:r>
          </a:p>
          <a:p>
            <a:r>
              <a:rPr lang="en-US" sz="1200" dirty="0" smtClean="0">
                <a:solidFill>
                  <a:srgbClr val="3C3C3B"/>
                </a:solidFill>
                <a:latin typeface="Verdana"/>
              </a:rPr>
              <a:t>Keep History.  Choose historical data pattern based on source data type and volume – doc link</a:t>
            </a:r>
          </a:p>
          <a:p>
            <a:r>
              <a:rPr lang="en-US" sz="1200" dirty="0" smtClean="0">
                <a:solidFill>
                  <a:srgbClr val="3C3C3B"/>
                </a:solidFill>
                <a:latin typeface="Verdana"/>
              </a:rPr>
              <a:t>Ingest/Raw (optional) is meant to be a transient area – Landing Zone</a:t>
            </a:r>
          </a:p>
          <a:p>
            <a:r>
              <a:rPr lang="en-US" sz="1200" dirty="0" smtClean="0">
                <a:solidFill>
                  <a:srgbClr val="3C3C3B"/>
                </a:solidFill>
                <a:latin typeface="Verdana"/>
              </a:rPr>
              <a:t>Once historical data pattern is applied, end result should be stored in Historical Processed Area.  Not all data has to go through the Transient Landing Zone if this can be done in one step.</a:t>
            </a:r>
          </a:p>
          <a:p>
            <a:r>
              <a:rPr lang="en-US" sz="1200" dirty="0">
                <a:solidFill>
                  <a:srgbClr val="3C3C3B"/>
                </a:solidFill>
                <a:latin typeface="Verdana"/>
              </a:rPr>
              <a:t>Choose appropriate data format (HIVE, HBASE, etc.) – </a:t>
            </a:r>
            <a:r>
              <a:rPr lang="en-US" sz="1200" dirty="0" smtClean="0">
                <a:solidFill>
                  <a:srgbClr val="3C3C3B"/>
                </a:solidFill>
                <a:latin typeface="Verdana"/>
              </a:rPr>
              <a:t>doc link</a:t>
            </a:r>
            <a:endParaRPr lang="en-US" sz="1200" dirty="0">
              <a:solidFill>
                <a:srgbClr val="3C3C3B"/>
              </a:solidFill>
              <a:latin typeface="Verdana"/>
            </a:endParaRPr>
          </a:p>
          <a:p>
            <a:r>
              <a:rPr lang="en-US" sz="1200" dirty="0" smtClean="0">
                <a:solidFill>
                  <a:srgbClr val="3C3C3B"/>
                </a:solidFill>
                <a:latin typeface="Verdana"/>
              </a:rPr>
              <a:t>Create a an archival strategy and implement as part of the initial development effort.  doc link</a:t>
            </a:r>
          </a:p>
          <a:p>
            <a:r>
              <a:rPr lang="en-US" sz="1200" dirty="0" smtClean="0">
                <a:solidFill>
                  <a:srgbClr val="3C3C3B"/>
                </a:solidFill>
                <a:latin typeface="Verdana"/>
              </a:rPr>
              <a:t>Use Less Expensive Tier for Data Archival</a:t>
            </a:r>
          </a:p>
          <a:p>
            <a:r>
              <a:rPr lang="en-US" sz="1200" dirty="0" smtClean="0">
                <a:solidFill>
                  <a:srgbClr val="3C3C3B"/>
                </a:solidFill>
                <a:latin typeface="Verdana"/>
              </a:rPr>
              <a:t>Ensure Meta Data Tagging has been done</a:t>
            </a:r>
          </a:p>
          <a:p>
            <a:endParaRPr lang="en-US" sz="1200" dirty="0" smtClean="0">
              <a:solidFill>
                <a:srgbClr val="3C3C3B"/>
              </a:solidFill>
              <a:latin typeface="Verdana"/>
            </a:endParaRPr>
          </a:p>
          <a:p>
            <a:endParaRPr lang="en-US" sz="1200" dirty="0" smtClean="0">
              <a:solidFill>
                <a:srgbClr val="3C3C3B"/>
              </a:solidFill>
              <a:latin typeface="Verdana"/>
            </a:endParaRPr>
          </a:p>
          <a:p>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endParaRPr lang="en-US" sz="1200" dirty="0">
              <a:solidFill>
                <a:srgbClr val="3C3C3B"/>
              </a:solidFill>
              <a:latin typeface="Verdana"/>
            </a:endParaRPr>
          </a:p>
          <a:p>
            <a:pPr marL="0" indent="0">
              <a:buNone/>
            </a:pPr>
            <a:endParaRPr lang="en-US" sz="1200" dirty="0">
              <a:solidFill>
                <a:srgbClr val="3C3C3B"/>
              </a:solidFill>
              <a:latin typeface="Verdana"/>
            </a:endParaRPr>
          </a:p>
          <a:p>
            <a:endParaRPr lang="en-GB" sz="1200" dirty="0">
              <a:solidFill>
                <a:srgbClr val="3C3C3B"/>
              </a:solidFill>
              <a:latin typeface="Verdana"/>
            </a:endParaRPr>
          </a:p>
          <a:p>
            <a:endParaRPr lang="en-GB" sz="1200" dirty="0">
              <a:solidFill>
                <a:srgbClr val="3C3C3B"/>
              </a:solidFill>
              <a:latin typeface="Verdana"/>
            </a:endParaRPr>
          </a:p>
        </p:txBody>
      </p:sp>
      <p:sp>
        <p:nvSpPr>
          <p:cNvPr id="3" name="Rectangle 2"/>
          <p:cNvSpPr/>
          <p:nvPr/>
        </p:nvSpPr>
        <p:spPr>
          <a:xfrm>
            <a:off x="2850038" y="2252980"/>
            <a:ext cx="1638358" cy="7800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Transient</a:t>
            </a:r>
          </a:p>
          <a:p>
            <a:pPr algn="ctr"/>
            <a:r>
              <a:rPr lang="en-US" sz="1200" dirty="0" smtClean="0">
                <a:solidFill>
                  <a:schemeClr val="bg1"/>
                </a:solidFill>
              </a:rPr>
              <a:t>Landing Zone</a:t>
            </a:r>
          </a:p>
          <a:p>
            <a:pPr algn="ctr"/>
            <a:r>
              <a:rPr lang="en-US" sz="1200" dirty="0" smtClean="0">
                <a:solidFill>
                  <a:schemeClr val="bg1"/>
                </a:solidFill>
              </a:rPr>
              <a:t>(Ingest/Raw)</a:t>
            </a:r>
            <a:endParaRPr lang="en-US" sz="1200" dirty="0">
              <a:solidFill>
                <a:schemeClr val="bg1"/>
              </a:solidFill>
            </a:endParaRPr>
          </a:p>
        </p:txBody>
      </p:sp>
      <p:sp>
        <p:nvSpPr>
          <p:cNvPr id="146" name="Rectangle 145"/>
          <p:cNvSpPr/>
          <p:nvPr/>
        </p:nvSpPr>
        <p:spPr>
          <a:xfrm>
            <a:off x="2850038" y="3595775"/>
            <a:ext cx="1638039" cy="7800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Historical</a:t>
            </a:r>
          </a:p>
          <a:p>
            <a:pPr algn="ctr"/>
            <a:r>
              <a:rPr lang="en-US" sz="1200" dirty="0" smtClean="0">
                <a:solidFill>
                  <a:schemeClr val="bg1"/>
                </a:solidFill>
              </a:rPr>
              <a:t>Processed</a:t>
            </a:r>
          </a:p>
          <a:p>
            <a:pPr algn="ctr"/>
            <a:r>
              <a:rPr lang="en-US" sz="1200" dirty="0" smtClean="0">
                <a:solidFill>
                  <a:schemeClr val="bg1"/>
                </a:solidFill>
              </a:rPr>
              <a:t>(Ingest/Processed)</a:t>
            </a:r>
            <a:endParaRPr lang="en-US" sz="1200" dirty="0">
              <a:solidFill>
                <a:schemeClr val="bg1"/>
              </a:solidFill>
            </a:endParaRPr>
          </a:p>
        </p:txBody>
      </p:sp>
      <p:cxnSp>
        <p:nvCxnSpPr>
          <p:cNvPr id="12" name="Straight Arrow Connector 11"/>
          <p:cNvCxnSpPr>
            <a:stCxn id="3" idx="2"/>
            <a:endCxn id="146" idx="0"/>
          </p:cNvCxnSpPr>
          <p:nvPr/>
        </p:nvCxnSpPr>
        <p:spPr>
          <a:xfrm flipH="1">
            <a:off x="3669058" y="3033048"/>
            <a:ext cx="159" cy="562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311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C21FD5C2-1039-4794-90ED-9C778383ED47}"/>
              </a:ext>
            </a:extLst>
          </p:cNvPr>
          <p:cNvGrpSpPr/>
          <p:nvPr/>
        </p:nvGrpSpPr>
        <p:grpSpPr>
          <a:xfrm>
            <a:off x="762065" y="320464"/>
            <a:ext cx="10273365" cy="5498926"/>
            <a:chOff x="1050163" y="1165965"/>
            <a:chExt cx="10238505" cy="5247362"/>
          </a:xfrm>
        </p:grpSpPr>
        <p:pic>
          <p:nvPicPr>
            <p:cNvPr id="2" name="Picture 1">
              <a:extLst>
                <a:ext uri="{FF2B5EF4-FFF2-40B4-BE49-F238E27FC236}">
                  <a16:creationId xmlns="" xmlns:a16="http://schemas.microsoft.com/office/drawing/2014/main" id="{DC584002-979F-4411-B7F4-8F8E952AC506}"/>
                </a:ext>
              </a:extLst>
            </p:cNvPr>
            <p:cNvPicPr>
              <a:picLocks noChangeAspect="1"/>
            </p:cNvPicPr>
            <p:nvPr/>
          </p:nvPicPr>
          <p:blipFill>
            <a:blip r:embed="rId3"/>
            <a:stretch>
              <a:fillRect/>
            </a:stretch>
          </p:blipFill>
          <p:spPr>
            <a:xfrm>
              <a:off x="1050163" y="1165965"/>
              <a:ext cx="10238505" cy="5247362"/>
            </a:xfrm>
            <a:prstGeom prst="rect">
              <a:avLst/>
            </a:prstGeom>
          </p:spPr>
        </p:pic>
        <p:sp>
          <p:nvSpPr>
            <p:cNvPr id="3" name="TextBox 2">
              <a:extLst>
                <a:ext uri="{FF2B5EF4-FFF2-40B4-BE49-F238E27FC236}">
                  <a16:creationId xmlns="" xmlns:a16="http://schemas.microsoft.com/office/drawing/2014/main" id="{2454FF54-B3ED-4F5D-9F5E-79AB927EBA7D}"/>
                </a:ext>
              </a:extLst>
            </p:cNvPr>
            <p:cNvSpPr txBox="1"/>
            <p:nvPr/>
          </p:nvSpPr>
          <p:spPr>
            <a:xfrm>
              <a:off x="1189973" y="1165965"/>
              <a:ext cx="10098695" cy="1200329"/>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p:txBody>
        </p:sp>
      </p:grpSp>
      <p:sp>
        <p:nvSpPr>
          <p:cNvPr id="4" name="TextBox 3">
            <a:extLst>
              <a:ext uri="{FF2B5EF4-FFF2-40B4-BE49-F238E27FC236}">
                <a16:creationId xmlns="" xmlns:a16="http://schemas.microsoft.com/office/drawing/2014/main" id="{ADDE6BCA-D1DB-4FF0-A410-91B44088B857}"/>
              </a:ext>
            </a:extLst>
          </p:cNvPr>
          <p:cNvSpPr txBox="1"/>
          <p:nvPr/>
        </p:nvSpPr>
        <p:spPr>
          <a:xfrm>
            <a:off x="129490" y="135798"/>
            <a:ext cx="3919791" cy="369332"/>
          </a:xfrm>
          <a:prstGeom prst="rect">
            <a:avLst/>
          </a:prstGeom>
          <a:noFill/>
        </p:spPr>
        <p:txBody>
          <a:bodyPr wrap="none" rtlCol="0">
            <a:spAutoFit/>
          </a:bodyPr>
          <a:lstStyle/>
          <a:p>
            <a:r>
              <a:rPr lang="en-US" dirty="0"/>
              <a:t>Interactive Implementation Alternatives</a:t>
            </a:r>
          </a:p>
        </p:txBody>
      </p:sp>
      <p:sp>
        <p:nvSpPr>
          <p:cNvPr id="6" name="TextBox 5">
            <a:extLst>
              <a:ext uri="{FF2B5EF4-FFF2-40B4-BE49-F238E27FC236}">
                <a16:creationId xmlns="" xmlns:a16="http://schemas.microsoft.com/office/drawing/2014/main" id="{32F3535D-25BA-45F9-8D2E-807C13C74DE5}"/>
              </a:ext>
            </a:extLst>
          </p:cNvPr>
          <p:cNvSpPr txBox="1"/>
          <p:nvPr/>
        </p:nvSpPr>
        <p:spPr>
          <a:xfrm flipH="1">
            <a:off x="1139869" y="5153656"/>
            <a:ext cx="19540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 Kafka Streams</a:t>
            </a:r>
          </a:p>
        </p:txBody>
      </p:sp>
      <p:sp>
        <p:nvSpPr>
          <p:cNvPr id="9" name="TextBox 8">
            <a:extLst>
              <a:ext uri="{FF2B5EF4-FFF2-40B4-BE49-F238E27FC236}">
                <a16:creationId xmlns="" xmlns:a16="http://schemas.microsoft.com/office/drawing/2014/main" id="{78A89BA3-C76F-4D71-B3DC-77817992E01E}"/>
              </a:ext>
            </a:extLst>
          </p:cNvPr>
          <p:cNvSpPr txBox="1"/>
          <p:nvPr/>
        </p:nvSpPr>
        <p:spPr>
          <a:xfrm flipH="1">
            <a:off x="8712090" y="5419793"/>
            <a:ext cx="19540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dirty="0" err="1"/>
              <a:t>Sqoop</a:t>
            </a:r>
            <a:endParaRPr lang="en-US" dirty="0"/>
          </a:p>
        </p:txBody>
      </p:sp>
      <p:sp>
        <p:nvSpPr>
          <p:cNvPr id="11" name="TextBox 10">
            <a:extLst>
              <a:ext uri="{FF2B5EF4-FFF2-40B4-BE49-F238E27FC236}">
                <a16:creationId xmlns="" xmlns:a16="http://schemas.microsoft.com/office/drawing/2014/main" id="{F57634C9-7735-45A6-B93F-D67ECA75A02D}"/>
              </a:ext>
            </a:extLst>
          </p:cNvPr>
          <p:cNvSpPr txBox="1"/>
          <p:nvPr/>
        </p:nvSpPr>
        <p:spPr>
          <a:xfrm flipH="1">
            <a:off x="1139869" y="5419793"/>
            <a:ext cx="19540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dirty="0" err="1"/>
              <a:t>StreamSets</a:t>
            </a:r>
            <a:endParaRPr lang="en-US" dirty="0"/>
          </a:p>
        </p:txBody>
      </p:sp>
    </p:spTree>
    <p:extLst>
      <p:ext uri="{BB962C8B-B14F-4D97-AF65-F5344CB8AC3E}">
        <p14:creationId xmlns:p14="http://schemas.microsoft.com/office/powerpoint/2010/main" val="4170592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 xmlns:a16="http://schemas.microsoft.com/office/drawing/2014/main" id="{06ED151E-6100-470A-A71B-2B7F2C2AB053}"/>
              </a:ext>
            </a:extLst>
          </p:cNvPr>
          <p:cNvSpPr>
            <a:spLocks noGrp="1"/>
          </p:cNvSpPr>
          <p:nvPr>
            <p:ph type="title"/>
          </p:nvPr>
        </p:nvSpPr>
        <p:spPr>
          <a:xfrm>
            <a:off x="462116" y="197977"/>
            <a:ext cx="10429568" cy="411623"/>
          </a:xfrm>
        </p:spPr>
        <p:txBody>
          <a:bodyPr>
            <a:normAutofit fontScale="90000"/>
          </a:bodyPr>
          <a:lstStyle/>
          <a:p>
            <a:r>
              <a:rPr lang="en-US" altLang="en-US" sz="2700" dirty="0"/>
              <a:t>Stream – Implementation Alternatives</a:t>
            </a:r>
            <a:endParaRPr lang="en-US" altLang="en-US" dirty="0"/>
          </a:p>
        </p:txBody>
      </p:sp>
      <p:sp>
        <p:nvSpPr>
          <p:cNvPr id="4" name="Date Placeholder 3">
            <a:extLst>
              <a:ext uri="{FF2B5EF4-FFF2-40B4-BE49-F238E27FC236}">
                <a16:creationId xmlns="" xmlns:a16="http://schemas.microsoft.com/office/drawing/2014/main" id="{1D026A64-3A95-4E57-BF08-0028140AA645}"/>
              </a:ext>
            </a:extLst>
          </p:cNvPr>
          <p:cNvSpPr>
            <a:spLocks noGrp="1"/>
          </p:cNvSpPr>
          <p:nvPr>
            <p:ph type="dt" sz="quarter" idx="10"/>
          </p:nvPr>
        </p:nvSpPr>
        <p:spPr/>
        <p:txBody>
          <a:bodyPr/>
          <a:lstStyle/>
          <a:p>
            <a:pPr>
              <a:defRPr/>
            </a:pPr>
            <a:r>
              <a:rPr lang="en-US"/>
              <a:t>Last Update: 4/25/2017</a:t>
            </a:r>
          </a:p>
        </p:txBody>
      </p:sp>
      <p:sp>
        <p:nvSpPr>
          <p:cNvPr id="5" name="Slide Number Placeholder 4">
            <a:extLst>
              <a:ext uri="{FF2B5EF4-FFF2-40B4-BE49-F238E27FC236}">
                <a16:creationId xmlns="" xmlns:a16="http://schemas.microsoft.com/office/drawing/2014/main" id="{374CCC16-F1D4-4AC1-A1E6-6F02A385B972}"/>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8B8898-EB34-4D2B-BABA-D43FFE715E81}" type="slidenum">
              <a:rPr lang="en-US" altLang="en-US">
                <a:solidFill>
                  <a:srgbClr val="898989"/>
                </a:solidFill>
                <a:latin typeface="Calibri" panose="020F0502020204030204" pitchFamily="34" charset="0"/>
              </a:rPr>
              <a:pPr eaLnBrk="1" hangingPunct="1"/>
              <a:t>31</a:t>
            </a:fld>
            <a:endParaRPr lang="en-US" altLang="en-US">
              <a:solidFill>
                <a:srgbClr val="898989"/>
              </a:solidFill>
              <a:latin typeface="Calibri" panose="020F0502020204030204" pitchFamily="34" charset="0"/>
            </a:endParaRPr>
          </a:p>
        </p:txBody>
      </p:sp>
      <p:pic>
        <p:nvPicPr>
          <p:cNvPr id="3" name="Picture 2">
            <a:extLst>
              <a:ext uri="{FF2B5EF4-FFF2-40B4-BE49-F238E27FC236}">
                <a16:creationId xmlns="" xmlns:a16="http://schemas.microsoft.com/office/drawing/2014/main" id="{BE64AD66-94E7-43E4-ACE1-2371FC6B0AEB}"/>
              </a:ext>
            </a:extLst>
          </p:cNvPr>
          <p:cNvPicPr>
            <a:picLocks noChangeAspect="1"/>
          </p:cNvPicPr>
          <p:nvPr/>
        </p:nvPicPr>
        <p:blipFill>
          <a:blip r:embed="rId2"/>
          <a:stretch>
            <a:fillRect/>
          </a:stretch>
        </p:blipFill>
        <p:spPr>
          <a:xfrm>
            <a:off x="1084579" y="1016952"/>
            <a:ext cx="10029199" cy="4916488"/>
          </a:xfrm>
          <a:prstGeom prst="rect">
            <a:avLst/>
          </a:prstGeom>
        </p:spPr>
      </p:pic>
      <p:pic>
        <p:nvPicPr>
          <p:cNvPr id="2" name="Picture 3">
            <a:extLst>
              <a:ext uri="{FF2B5EF4-FFF2-40B4-BE49-F238E27FC236}">
                <a16:creationId xmlns="" xmlns:a16="http://schemas.microsoft.com/office/drawing/2014/main" id="{EDC36E30-AD34-46ED-9A40-B20F7A64C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609600"/>
            <a:ext cx="7378700" cy="571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29291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A31404A-5E6E-4240-B66E-EA436CB5F82A}"/>
              </a:ext>
            </a:extLst>
          </p:cNvPr>
          <p:cNvPicPr>
            <a:picLocks noChangeAspect="1"/>
          </p:cNvPicPr>
          <p:nvPr/>
        </p:nvPicPr>
        <p:blipFill>
          <a:blip r:embed="rId2"/>
          <a:stretch>
            <a:fillRect/>
          </a:stretch>
        </p:blipFill>
        <p:spPr>
          <a:xfrm>
            <a:off x="1023937" y="666750"/>
            <a:ext cx="10144125" cy="5524500"/>
          </a:xfrm>
          <a:prstGeom prst="rect">
            <a:avLst/>
          </a:prstGeom>
        </p:spPr>
      </p:pic>
      <p:sp>
        <p:nvSpPr>
          <p:cNvPr id="3" name="TextBox 2">
            <a:extLst>
              <a:ext uri="{FF2B5EF4-FFF2-40B4-BE49-F238E27FC236}">
                <a16:creationId xmlns="" xmlns:a16="http://schemas.microsoft.com/office/drawing/2014/main" id="{D437FC0D-FA27-4515-A45F-EA2C46921F22}"/>
              </a:ext>
            </a:extLst>
          </p:cNvPr>
          <p:cNvSpPr txBox="1"/>
          <p:nvPr/>
        </p:nvSpPr>
        <p:spPr>
          <a:xfrm>
            <a:off x="10711543" y="496389"/>
            <a:ext cx="979714" cy="5909310"/>
          </a:xfrm>
          <a:prstGeom prst="rect">
            <a:avLst/>
          </a:prstGeom>
          <a:solidFill>
            <a:schemeClr val="bg1"/>
          </a:solidFill>
        </p:spPr>
        <p:txBody>
          <a:bodyPr wrap="square" rtlCol="0">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Title 1">
            <a:extLst>
              <a:ext uri="{FF2B5EF4-FFF2-40B4-BE49-F238E27FC236}">
                <a16:creationId xmlns="" xmlns:a16="http://schemas.microsoft.com/office/drawing/2014/main" id="{3A2C36C4-7E33-4D25-B841-B3FFB77FB728}"/>
              </a:ext>
            </a:extLst>
          </p:cNvPr>
          <p:cNvSpPr txBox="1">
            <a:spLocks/>
          </p:cNvSpPr>
          <p:nvPr/>
        </p:nvSpPr>
        <p:spPr>
          <a:xfrm>
            <a:off x="462116" y="197977"/>
            <a:ext cx="10429568" cy="411623"/>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700" dirty="0"/>
              <a:t>Stream – Implementation Alternatives</a:t>
            </a:r>
            <a:endParaRPr lang="en-US" altLang="en-US" dirty="0"/>
          </a:p>
        </p:txBody>
      </p:sp>
    </p:spTree>
    <p:extLst>
      <p:ext uri="{BB962C8B-B14F-4D97-AF65-F5344CB8AC3E}">
        <p14:creationId xmlns:p14="http://schemas.microsoft.com/office/powerpoint/2010/main" val="977700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6530732-D1C1-41FF-BB14-611E80FE5FBD}"/>
              </a:ext>
            </a:extLst>
          </p:cNvPr>
          <p:cNvPicPr>
            <a:picLocks noChangeAspect="1"/>
          </p:cNvPicPr>
          <p:nvPr/>
        </p:nvPicPr>
        <p:blipFill>
          <a:blip r:embed="rId2"/>
          <a:stretch>
            <a:fillRect/>
          </a:stretch>
        </p:blipFill>
        <p:spPr>
          <a:xfrm>
            <a:off x="1400175" y="481012"/>
            <a:ext cx="9391650" cy="5895975"/>
          </a:xfrm>
          <a:prstGeom prst="rect">
            <a:avLst/>
          </a:prstGeom>
        </p:spPr>
      </p:pic>
    </p:spTree>
    <p:extLst>
      <p:ext uri="{BB962C8B-B14F-4D97-AF65-F5344CB8AC3E}">
        <p14:creationId xmlns:p14="http://schemas.microsoft.com/office/powerpoint/2010/main" val="2629071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85F4337-3F5B-43B1-B907-C351C162B4EE}"/>
              </a:ext>
            </a:extLst>
          </p:cNvPr>
          <p:cNvPicPr>
            <a:picLocks noChangeAspect="1"/>
          </p:cNvPicPr>
          <p:nvPr/>
        </p:nvPicPr>
        <p:blipFill>
          <a:blip r:embed="rId2"/>
          <a:stretch>
            <a:fillRect/>
          </a:stretch>
        </p:blipFill>
        <p:spPr>
          <a:xfrm>
            <a:off x="1857375" y="1223962"/>
            <a:ext cx="8477250" cy="4410075"/>
          </a:xfrm>
          <a:prstGeom prst="rect">
            <a:avLst/>
          </a:prstGeom>
        </p:spPr>
      </p:pic>
      <p:sp>
        <p:nvSpPr>
          <p:cNvPr id="3" name="Title 1">
            <a:extLst>
              <a:ext uri="{FF2B5EF4-FFF2-40B4-BE49-F238E27FC236}">
                <a16:creationId xmlns="" xmlns:a16="http://schemas.microsoft.com/office/drawing/2014/main" id="{264FA8B1-656E-4766-89BF-A65C2CA85ADD}"/>
              </a:ext>
            </a:extLst>
          </p:cNvPr>
          <p:cNvSpPr txBox="1">
            <a:spLocks/>
          </p:cNvSpPr>
          <p:nvPr/>
        </p:nvSpPr>
        <p:spPr>
          <a:xfrm>
            <a:off x="462116" y="197977"/>
            <a:ext cx="10429568" cy="411623"/>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700" dirty="0"/>
              <a:t>Stream – Implementation Alternatives</a:t>
            </a:r>
            <a:endParaRPr lang="en-US" altLang="en-US" dirty="0"/>
          </a:p>
        </p:txBody>
      </p:sp>
    </p:spTree>
    <p:extLst>
      <p:ext uri="{BB962C8B-B14F-4D97-AF65-F5344CB8AC3E}">
        <p14:creationId xmlns:p14="http://schemas.microsoft.com/office/powerpoint/2010/main" val="1329849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ounded Rectangle 127"/>
          <p:cNvSpPr/>
          <p:nvPr/>
        </p:nvSpPr>
        <p:spPr bwMode="auto">
          <a:xfrm>
            <a:off x="2732314" y="134588"/>
            <a:ext cx="5802086"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896030" y="606432"/>
            <a:ext cx="5486400"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45" name="Right Arrow 344"/>
          <p:cNvSpPr/>
          <p:nvPr/>
        </p:nvSpPr>
        <p:spPr bwMode="auto">
          <a:xfrm>
            <a:off x="2509935" y="6017086"/>
            <a:ext cx="2907621"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46" name="Right Arrow 345"/>
          <p:cNvSpPr/>
          <p:nvPr/>
        </p:nvSpPr>
        <p:spPr bwMode="auto">
          <a:xfrm rot="10800000">
            <a:off x="4716896" y="4771601"/>
            <a:ext cx="4021594"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8" name="Rounded Rectangle 267"/>
          <p:cNvSpPr>
            <a:spLocks/>
          </p:cNvSpPr>
          <p:nvPr/>
        </p:nvSpPr>
        <p:spPr bwMode="auto">
          <a:xfrm>
            <a:off x="5266357" y="5215084"/>
            <a:ext cx="3064873"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5330634" y="5215084"/>
            <a:ext cx="3036095" cy="292388"/>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Discovery Capability</a:t>
            </a:r>
          </a:p>
        </p:txBody>
      </p:sp>
      <p:cxnSp>
        <p:nvCxnSpPr>
          <p:cNvPr id="270" name="Straight Connector 269"/>
          <p:cNvCxnSpPr/>
          <p:nvPr/>
        </p:nvCxnSpPr>
        <p:spPr>
          <a:xfrm>
            <a:off x="5348502" y="5573381"/>
            <a:ext cx="2879676" cy="0"/>
          </a:xfrm>
          <a:prstGeom prst="line">
            <a:avLst/>
          </a:prstGeom>
          <a:solidFill>
            <a:schemeClr val="tx2">
              <a:lumMod val="40000"/>
              <a:lumOff val="60000"/>
            </a:schemeClr>
          </a:solidFill>
          <a:ln w="9525" cap="flat" cmpd="sng" algn="ctr">
            <a:solidFill>
              <a:schemeClr val="bg1"/>
            </a:solidFill>
            <a:prstDash val="solid"/>
          </a:ln>
          <a:effectLst/>
        </p:spPr>
      </p:cxnSp>
      <p:grpSp>
        <p:nvGrpSpPr>
          <p:cNvPr id="143" name="Group 142"/>
          <p:cNvGrpSpPr/>
          <p:nvPr/>
        </p:nvGrpSpPr>
        <p:grpSpPr>
          <a:xfrm>
            <a:off x="5140629" y="2265851"/>
            <a:ext cx="3087549" cy="1377192"/>
            <a:chOff x="3610723" y="2057399"/>
            <a:chExt cx="3270137" cy="1967075"/>
          </a:xfrm>
          <a:solidFill>
            <a:schemeClr val="tx2">
              <a:lumMod val="40000"/>
              <a:lumOff val="60000"/>
            </a:schemeClr>
          </a:solidFill>
        </p:grpSpPr>
        <p:sp>
          <p:nvSpPr>
            <p:cNvPr id="137" name="Rounded Rectangle 136"/>
            <p:cNvSpPr>
              <a:spLocks/>
            </p:cNvSpPr>
            <p:nvPr/>
          </p:nvSpPr>
          <p:spPr bwMode="auto">
            <a:xfrm>
              <a:off x="3634740" y="2057399"/>
              <a:ext cx="3246120" cy="1967075"/>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8" name="TextBox 137"/>
            <p:cNvSpPr txBox="1"/>
            <p:nvPr/>
          </p:nvSpPr>
          <p:spPr>
            <a:xfrm>
              <a:off x="3610723" y="2065769"/>
              <a:ext cx="3215640" cy="299519"/>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Integrated Environment</a:t>
              </a:r>
            </a:p>
          </p:txBody>
        </p:sp>
        <p:cxnSp>
          <p:nvCxnSpPr>
            <p:cNvPr id="139" name="Straight Connector 138"/>
            <p:cNvCxnSpPr/>
            <p:nvPr/>
          </p:nvCxnSpPr>
          <p:spPr>
            <a:xfrm>
              <a:off x="3732815" y="2463303"/>
              <a:ext cx="3049971" cy="0"/>
            </a:xfrm>
            <a:prstGeom prst="line">
              <a:avLst/>
            </a:prstGeom>
            <a:grpFill/>
            <a:ln w="9525" cap="flat" cmpd="sng" algn="ctr">
              <a:solidFill>
                <a:schemeClr val="bg1"/>
              </a:solidFill>
              <a:prstDash val="solid"/>
            </a:ln>
            <a:effectLst/>
          </p:spPr>
        </p:cxnSp>
      </p:grpSp>
      <p:grpSp>
        <p:nvGrpSpPr>
          <p:cNvPr id="3" name="Group 2"/>
          <p:cNvGrpSpPr/>
          <p:nvPr/>
        </p:nvGrpSpPr>
        <p:grpSpPr>
          <a:xfrm>
            <a:off x="1676400" y="747140"/>
            <a:ext cx="939872" cy="5864448"/>
            <a:chOff x="152400" y="841152"/>
            <a:chExt cx="939872" cy="5864448"/>
          </a:xfrm>
        </p:grpSpPr>
        <p:sp>
          <p:nvSpPr>
            <p:cNvPr id="177" name="Rectangle 176"/>
            <p:cNvSpPr/>
            <p:nvPr/>
          </p:nvSpPr>
          <p:spPr>
            <a:xfrm>
              <a:off x="158767" y="841152"/>
              <a:ext cx="91440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165137" y="967454"/>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erp</a:t>
                </a:r>
              </a:p>
            </p:txBody>
          </p:sp>
          <p:pic>
            <p:nvPicPr>
              <p:cNvPr id="201" name="Picture 20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79" name="Group 178"/>
            <p:cNvGrpSpPr/>
            <p:nvPr/>
          </p:nvGrpSpPr>
          <p:grpSpPr>
            <a:xfrm>
              <a:off x="165137" y="1578944"/>
              <a:ext cx="914399" cy="543358"/>
              <a:chOff x="129421" y="1878673"/>
              <a:chExt cx="914399" cy="543358"/>
            </a:xfrm>
          </p:grpSpPr>
          <p:pic>
            <p:nvPicPr>
              <p:cNvPr id="198" name="Picture 19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5067" y="1878673"/>
                <a:ext cx="263659" cy="385452"/>
              </a:xfrm>
              <a:prstGeom prst="rect">
                <a:avLst/>
              </a:prstGeom>
              <a:solidFill>
                <a:srgbClr val="4D4D4D"/>
              </a:solidFill>
            </p:spPr>
          </p:pic>
          <p:sp>
            <p:nvSpPr>
              <p:cNvPr id="199" name="TextBox 198"/>
              <p:cNvSpPr txBox="1"/>
              <p:nvPr/>
            </p:nvSpPr>
            <p:spPr>
              <a:xfrm>
                <a:off x="129421" y="2191199"/>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scm</a:t>
                </a:r>
              </a:p>
            </p:txBody>
          </p:sp>
        </p:grpSp>
        <p:grpSp>
          <p:nvGrpSpPr>
            <p:cNvPr id="180" name="Group 179"/>
            <p:cNvGrpSpPr/>
            <p:nvPr/>
          </p:nvGrpSpPr>
          <p:grpSpPr>
            <a:xfrm>
              <a:off x="165136" y="2172153"/>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165136" y="2751256"/>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176561" y="3301915"/>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152400" y="4068745"/>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165136" y="478537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171076" y="5410200"/>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158767" y="6383179"/>
              <a:ext cx="914401" cy="200055"/>
            </a:xfrm>
            <a:prstGeom prst="rect">
              <a:avLst/>
            </a:prstGeom>
            <a:noFill/>
          </p:spPr>
          <p:txBody>
            <a:bodyPr wrap="square" rtlCol="0">
              <a:spAutoFit/>
            </a:bodyPr>
            <a:lstStyle/>
            <a:p>
              <a:pPr algn="ctr"/>
              <a:r>
                <a:rPr lang="en-US" sz="700" cap="all" dirty="0">
                  <a:solidFill>
                    <a:srgbClr val="FFFFFF"/>
                  </a:solidFill>
                  <a:latin typeface="Verdana"/>
                  <a:cs typeface="Arial" pitchFamily="34" charset="0"/>
                </a:rPr>
                <a:t>Sources</a:t>
              </a:r>
            </a:p>
          </p:txBody>
        </p:sp>
        <p:cxnSp>
          <p:nvCxnSpPr>
            <p:cNvPr id="273" name="Straight Connector 272"/>
            <p:cNvCxnSpPr/>
            <p:nvPr/>
          </p:nvCxnSpPr>
          <p:spPr>
            <a:xfrm>
              <a:off x="273067" y="6315789"/>
              <a:ext cx="685800" cy="0"/>
            </a:xfrm>
            <a:prstGeom prst="line">
              <a:avLst/>
            </a:prstGeom>
            <a:noFill/>
            <a:ln w="9525" cap="flat" cmpd="sng" algn="ctr">
              <a:solidFill>
                <a:schemeClr val="bg1">
                  <a:lumMod val="65000"/>
                </a:schemeClr>
              </a:solidFill>
              <a:prstDash val="solid"/>
            </a:ln>
            <a:effectLst/>
          </p:spPr>
        </p:cxnSp>
      </p:grpSp>
      <p:grpSp>
        <p:nvGrpSpPr>
          <p:cNvPr id="262" name="Group 261"/>
          <p:cNvGrpSpPr/>
          <p:nvPr/>
        </p:nvGrpSpPr>
        <p:grpSpPr>
          <a:xfrm>
            <a:off x="3102061" y="2239692"/>
            <a:ext cx="1757497" cy="3777393"/>
            <a:chOff x="1518649" y="2590801"/>
            <a:chExt cx="1757497" cy="3200400"/>
          </a:xfrm>
          <a:solidFill>
            <a:schemeClr val="tx2">
              <a:lumMod val="40000"/>
              <a:lumOff val="60000"/>
            </a:schemeClr>
          </a:solidFill>
        </p:grpSpPr>
        <p:sp>
          <p:nvSpPr>
            <p:cNvPr id="157" name="Rounded Rectangle 156"/>
            <p:cNvSpPr>
              <a:spLocks/>
            </p:cNvSpPr>
            <p:nvPr/>
          </p:nvSpPr>
          <p:spPr bwMode="auto">
            <a:xfrm rot="5400000">
              <a:off x="797198" y="3312252"/>
              <a:ext cx="3200400"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8" name="TextBox 157"/>
            <p:cNvSpPr txBox="1"/>
            <p:nvPr/>
          </p:nvSpPr>
          <p:spPr>
            <a:xfrm>
              <a:off x="1613811" y="2667000"/>
              <a:ext cx="1567174" cy="492443"/>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DATA</a:t>
              </a:r>
            </a:p>
            <a:p>
              <a:pPr algn="ctr"/>
              <a:r>
                <a:rPr lang="en-US" sz="1300" cap="all" dirty="0">
                  <a:solidFill>
                    <a:srgbClr val="FFFFFF"/>
                  </a:solidFill>
                  <a:latin typeface="Verdana"/>
                  <a:cs typeface="Arial" pitchFamily="34" charset="0"/>
                </a:rPr>
                <a:t> lake</a:t>
              </a:r>
            </a:p>
          </p:txBody>
        </p:sp>
        <p:cxnSp>
          <p:nvCxnSpPr>
            <p:cNvPr id="159" name="Straight Connector 158"/>
            <p:cNvCxnSpPr/>
            <p:nvPr/>
          </p:nvCxnSpPr>
          <p:spPr>
            <a:xfrm>
              <a:off x="1706598" y="3209629"/>
              <a:ext cx="1381600" cy="0"/>
            </a:xfrm>
            <a:prstGeom prst="line">
              <a:avLst/>
            </a:prstGeom>
            <a:grpFill/>
            <a:ln w="9525" cap="flat" cmpd="sng" algn="ctr">
              <a:solidFill>
                <a:schemeClr val="bg1"/>
              </a:solidFill>
              <a:prstDash val="solid"/>
            </a:ln>
            <a:effectLst/>
          </p:spPr>
        </p:cxnSp>
      </p:grpSp>
      <p:sp>
        <p:nvSpPr>
          <p:cNvPr id="27" name="Up-Down Arrow 26"/>
          <p:cNvSpPr/>
          <p:nvPr/>
        </p:nvSpPr>
        <p:spPr bwMode="auto">
          <a:xfrm>
            <a:off x="6558097" y="3905048"/>
            <a:ext cx="307355" cy="572940"/>
          </a:xfrm>
          <a:prstGeom prst="upDownArrow">
            <a:avLst>
              <a:gd name="adj1" fmla="val 60909"/>
              <a:gd name="adj2" fmla="val 58182"/>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6" name="Rectangle 125"/>
          <p:cNvSpPr/>
          <p:nvPr/>
        </p:nvSpPr>
        <p:spPr>
          <a:xfrm>
            <a:off x="3124201" y="267878"/>
            <a:ext cx="5031319" cy="338554"/>
          </a:xfrm>
          <a:prstGeom prst="rect">
            <a:avLst/>
          </a:prstGeom>
        </p:spPr>
        <p:txBody>
          <a:bodyPr wrap="square">
            <a:spAutoFit/>
          </a:bodyPr>
          <a:lstStyle/>
          <a:p>
            <a:pPr algn="ctr"/>
            <a:r>
              <a:rPr lang="en-US" sz="1600" dirty="0">
                <a:solidFill>
                  <a:srgbClr val="FFFFFF"/>
                </a:solidFill>
                <a:latin typeface="Verdana"/>
                <a:cs typeface="Arial" pitchFamily="34" charset="0"/>
              </a:rPr>
              <a:t>Application Architecture</a:t>
            </a:r>
            <a:endParaRPr lang="en-US" sz="2800" dirty="0">
              <a:solidFill>
                <a:srgbClr val="FFFFFF"/>
              </a:solidFill>
              <a:latin typeface="Verdana"/>
              <a:cs typeface="Arial" pitchFamily="34" charset="0"/>
            </a:endParaRPr>
          </a:p>
        </p:txBody>
      </p:sp>
      <p:sp>
        <p:nvSpPr>
          <p:cNvPr id="216" name="Rounded Rectangle 215"/>
          <p:cNvSpPr/>
          <p:nvPr/>
        </p:nvSpPr>
        <p:spPr>
          <a:xfrm>
            <a:off x="5351157" y="5573380"/>
            <a:ext cx="2953267" cy="96323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56" name="Rectangle 155"/>
          <p:cNvSpPr/>
          <p:nvPr/>
        </p:nvSpPr>
        <p:spPr>
          <a:xfrm>
            <a:off x="9593904" y="776816"/>
            <a:ext cx="914400" cy="5529972"/>
          </a:xfrm>
          <a:prstGeom prst="rect">
            <a:avLst/>
          </a:prstGeom>
          <a:solidFill>
            <a:schemeClr val="bg1">
              <a:lumMod val="75000"/>
            </a:schemeClr>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160" name="Rectangle 159"/>
          <p:cNvSpPr/>
          <p:nvPr/>
        </p:nvSpPr>
        <p:spPr>
          <a:xfrm>
            <a:off x="8686801" y="594742"/>
            <a:ext cx="914400" cy="5864447"/>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grpSp>
        <p:nvGrpSpPr>
          <p:cNvPr id="161" name="Group 160"/>
          <p:cNvGrpSpPr/>
          <p:nvPr/>
        </p:nvGrpSpPr>
        <p:grpSpPr>
          <a:xfrm>
            <a:off x="8686803" y="4595715"/>
            <a:ext cx="914399" cy="561459"/>
            <a:chOff x="7243848" y="4658788"/>
            <a:chExt cx="914399" cy="561459"/>
          </a:xfrm>
        </p:grpSpPr>
        <p:sp>
          <p:nvSpPr>
            <p:cNvPr id="162" name="Freeform 19"/>
            <p:cNvSpPr>
              <a:spLocks noEditPoints="1"/>
            </p:cNvSpPr>
            <p:nvPr/>
          </p:nvSpPr>
          <p:spPr bwMode="auto">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3" name="TextBox 162"/>
            <p:cNvSpPr txBox="1"/>
            <p:nvPr/>
          </p:nvSpPr>
          <p:spPr>
            <a:xfrm>
              <a:off x="7243848" y="4850915"/>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 Discovery</a:t>
              </a:r>
            </a:p>
          </p:txBody>
        </p:sp>
      </p:grpSp>
      <p:grpSp>
        <p:nvGrpSpPr>
          <p:cNvPr id="164" name="Group 163"/>
          <p:cNvGrpSpPr/>
          <p:nvPr/>
        </p:nvGrpSpPr>
        <p:grpSpPr>
          <a:xfrm>
            <a:off x="8686803" y="3824468"/>
            <a:ext cx="914399" cy="561803"/>
            <a:chOff x="7243848" y="3814069"/>
            <a:chExt cx="914399" cy="561803"/>
          </a:xfrm>
        </p:grpSpPr>
        <p:sp>
          <p:nvSpPr>
            <p:cNvPr id="165" name="Freeform 19"/>
            <p:cNvSpPr>
              <a:spLocks noEditPoints="1"/>
            </p:cNvSpPr>
            <p:nvPr/>
          </p:nvSpPr>
          <p:spPr bwMode="auto">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6" name="TextBox 165"/>
            <p:cNvSpPr txBox="1"/>
            <p:nvPr/>
          </p:nvSpPr>
          <p:spPr>
            <a:xfrm>
              <a:off x="7243848" y="4006540"/>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Advanced </a:t>
              </a:r>
              <a:r>
                <a:rPr lang="en-AU" sz="900" b="1" kern="0" dirty="0">
                  <a:solidFill>
                    <a:srgbClr val="FFFFFF"/>
                  </a:solidFill>
                  <a:latin typeface="Arial" pitchFamily="34" charset="0"/>
                  <a:cs typeface="Arial" pitchFamily="34" charset="0"/>
                </a:rPr>
                <a:t>Modelling</a:t>
              </a:r>
            </a:p>
          </p:txBody>
        </p:sp>
      </p:grpSp>
      <p:grpSp>
        <p:nvGrpSpPr>
          <p:cNvPr id="167" name="Group 166"/>
          <p:cNvGrpSpPr/>
          <p:nvPr/>
        </p:nvGrpSpPr>
        <p:grpSpPr>
          <a:xfrm>
            <a:off x="8686801" y="3056813"/>
            <a:ext cx="914400" cy="558211"/>
            <a:chOff x="7243848" y="2962457"/>
            <a:chExt cx="914400" cy="558211"/>
          </a:xfrm>
        </p:grpSpPr>
        <p:sp>
          <p:nvSpPr>
            <p:cNvPr id="206" name="Freeform 19"/>
            <p:cNvSpPr>
              <a:spLocks noEditPoints="1"/>
            </p:cNvSpPr>
            <p:nvPr/>
          </p:nvSpPr>
          <p:spPr bwMode="auto">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07" name="TextBox 206"/>
            <p:cNvSpPr txBox="1"/>
            <p:nvPr/>
          </p:nvSpPr>
          <p:spPr>
            <a:xfrm>
              <a:off x="7243848" y="3151336"/>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Ad-Hoc Analysis</a:t>
              </a:r>
            </a:p>
          </p:txBody>
        </p:sp>
      </p:grpSp>
      <p:grpSp>
        <p:nvGrpSpPr>
          <p:cNvPr id="212" name="Group 211"/>
          <p:cNvGrpSpPr/>
          <p:nvPr/>
        </p:nvGrpSpPr>
        <p:grpSpPr>
          <a:xfrm>
            <a:off x="8705421" y="2285634"/>
            <a:ext cx="877163" cy="561734"/>
            <a:chOff x="7262466" y="2238934"/>
            <a:chExt cx="877163" cy="561734"/>
          </a:xfrm>
        </p:grpSpPr>
        <p:sp>
          <p:nvSpPr>
            <p:cNvPr id="219" name="Freeform 19"/>
            <p:cNvSpPr>
              <a:spLocks noEditPoints="1"/>
            </p:cNvSpPr>
            <p:nvPr/>
          </p:nvSpPr>
          <p:spPr bwMode="auto">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0" name="TextBox 219"/>
            <p:cNvSpPr txBox="1"/>
            <p:nvPr/>
          </p:nvSpPr>
          <p:spPr>
            <a:xfrm>
              <a:off x="7262466" y="2431336"/>
              <a:ext cx="877163"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Enterprise Reporting</a:t>
              </a:r>
            </a:p>
          </p:txBody>
        </p:sp>
      </p:grpSp>
      <p:grpSp>
        <p:nvGrpSpPr>
          <p:cNvPr id="221" name="Group 220"/>
          <p:cNvGrpSpPr/>
          <p:nvPr/>
        </p:nvGrpSpPr>
        <p:grpSpPr>
          <a:xfrm>
            <a:off x="8686801" y="5366618"/>
            <a:ext cx="914400" cy="559170"/>
            <a:chOff x="7243848" y="5508700"/>
            <a:chExt cx="914400" cy="559170"/>
          </a:xfrm>
        </p:grpSpPr>
        <p:sp>
          <p:nvSpPr>
            <p:cNvPr id="222" name="Freeform 19"/>
            <p:cNvSpPr>
              <a:spLocks noEditPoints="1"/>
            </p:cNvSpPr>
            <p:nvPr/>
          </p:nvSpPr>
          <p:spPr bwMode="auto">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3" name="TextBox 222"/>
            <p:cNvSpPr txBox="1"/>
            <p:nvPr/>
          </p:nvSpPr>
          <p:spPr>
            <a:xfrm>
              <a:off x="7243848" y="5698538"/>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Big Data Analytics</a:t>
              </a:r>
            </a:p>
          </p:txBody>
        </p:sp>
      </p:grpSp>
      <p:grpSp>
        <p:nvGrpSpPr>
          <p:cNvPr id="224" name="Group 223"/>
          <p:cNvGrpSpPr/>
          <p:nvPr/>
        </p:nvGrpSpPr>
        <p:grpSpPr>
          <a:xfrm>
            <a:off x="8686803" y="1514912"/>
            <a:ext cx="914399" cy="561279"/>
            <a:chOff x="7243848" y="1586194"/>
            <a:chExt cx="914399" cy="561279"/>
          </a:xfrm>
        </p:grpSpPr>
        <p:sp>
          <p:nvSpPr>
            <p:cNvPr id="225"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6" name="TextBox 225"/>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Campaign Management</a:t>
              </a:r>
            </a:p>
          </p:txBody>
        </p:sp>
      </p:grpSp>
      <p:sp>
        <p:nvSpPr>
          <p:cNvPr id="227" name="TextBox 226"/>
          <p:cNvSpPr txBox="1"/>
          <p:nvPr/>
        </p:nvSpPr>
        <p:spPr>
          <a:xfrm>
            <a:off x="8686801" y="6124226"/>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228" name="Straight Connector 227"/>
          <p:cNvCxnSpPr/>
          <p:nvPr/>
        </p:nvCxnSpPr>
        <p:spPr>
          <a:xfrm>
            <a:off x="8801100" y="6069377"/>
            <a:ext cx="685800" cy="0"/>
          </a:xfrm>
          <a:prstGeom prst="line">
            <a:avLst/>
          </a:prstGeom>
          <a:noFill/>
          <a:ln w="9525" cap="flat" cmpd="sng" algn="ctr">
            <a:solidFill>
              <a:schemeClr val="bg1">
                <a:lumMod val="65000"/>
              </a:schemeClr>
            </a:solidFill>
            <a:prstDash val="solid"/>
          </a:ln>
          <a:effectLst/>
        </p:spPr>
      </p:cxnSp>
      <p:sp>
        <p:nvSpPr>
          <p:cNvPr id="229" name="TextBox 228"/>
          <p:cNvSpPr txBox="1"/>
          <p:nvPr/>
        </p:nvSpPr>
        <p:spPr>
          <a:xfrm>
            <a:off x="9601201" y="6001989"/>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230" name="Group 229"/>
          <p:cNvGrpSpPr/>
          <p:nvPr/>
        </p:nvGrpSpPr>
        <p:grpSpPr>
          <a:xfrm>
            <a:off x="9633495" y="2638828"/>
            <a:ext cx="787395" cy="573726"/>
            <a:chOff x="8239660" y="1341980"/>
            <a:chExt cx="787395" cy="573726"/>
          </a:xfrm>
        </p:grpSpPr>
        <p:grpSp>
          <p:nvGrpSpPr>
            <p:cNvPr id="231" name="Group 230"/>
            <p:cNvGrpSpPr/>
            <p:nvPr/>
          </p:nvGrpSpPr>
          <p:grpSpPr>
            <a:xfrm>
              <a:off x="8549483" y="1341980"/>
              <a:ext cx="167748" cy="196500"/>
              <a:chOff x="9513888" y="857377"/>
              <a:chExt cx="925512" cy="1084136"/>
            </a:xfrm>
          </p:grpSpPr>
          <p:sp>
            <p:nvSpPr>
              <p:cNvPr id="238"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59"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32" name="TextBox 231"/>
            <p:cNvSpPr txBox="1"/>
            <p:nvPr/>
          </p:nvSpPr>
          <p:spPr>
            <a:xfrm>
              <a:off x="8239660" y="1546374"/>
              <a:ext cx="787395"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 Users</a:t>
              </a:r>
            </a:p>
          </p:txBody>
        </p:sp>
      </p:grpSp>
      <p:grpSp>
        <p:nvGrpSpPr>
          <p:cNvPr id="260" name="Group 259"/>
          <p:cNvGrpSpPr/>
          <p:nvPr/>
        </p:nvGrpSpPr>
        <p:grpSpPr>
          <a:xfrm>
            <a:off x="9614259" y="93613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263" name="Group 262"/>
            <p:cNvGrpSpPr/>
            <p:nvPr/>
          </p:nvGrpSpPr>
          <p:grpSpPr>
            <a:xfrm>
              <a:off x="8549483" y="2067625"/>
              <a:ext cx="167748" cy="196500"/>
              <a:chOff x="9513888" y="857377"/>
              <a:chExt cx="925512" cy="1084136"/>
            </a:xfrm>
          </p:grpSpPr>
          <p:sp>
            <p:nvSpPr>
              <p:cNvPr id="26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6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66" name="Group 265"/>
          <p:cNvGrpSpPr/>
          <p:nvPr/>
        </p:nvGrpSpPr>
        <p:grpSpPr>
          <a:xfrm>
            <a:off x="9758529" y="1785616"/>
            <a:ext cx="537327" cy="587868"/>
            <a:chOff x="8364693" y="2679830"/>
            <a:chExt cx="537327" cy="587868"/>
          </a:xfrm>
        </p:grpSpPr>
        <p:sp>
          <p:nvSpPr>
            <p:cNvPr id="267" name="TextBox 266"/>
            <p:cNvSpPr txBox="1"/>
            <p:nvPr/>
          </p:nvSpPr>
          <p:spPr>
            <a:xfrm>
              <a:off x="8364693" y="2898366"/>
              <a:ext cx="53732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Optus</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Staff</a:t>
              </a:r>
            </a:p>
          </p:txBody>
        </p:sp>
        <p:grpSp>
          <p:nvGrpSpPr>
            <p:cNvPr id="271" name="Group 270"/>
            <p:cNvGrpSpPr/>
            <p:nvPr/>
          </p:nvGrpSpPr>
          <p:grpSpPr>
            <a:xfrm>
              <a:off x="8549483" y="2679830"/>
              <a:ext cx="167748" cy="196500"/>
              <a:chOff x="9513888" y="857377"/>
              <a:chExt cx="925512" cy="1084136"/>
            </a:xfrm>
          </p:grpSpPr>
          <p:sp>
            <p:nvSpPr>
              <p:cNvPr id="2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7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79" name="Group 278"/>
          <p:cNvGrpSpPr/>
          <p:nvPr/>
        </p:nvGrpSpPr>
        <p:grpSpPr>
          <a:xfrm>
            <a:off x="9662349" y="5177508"/>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9664752" y="4331111"/>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9708204" y="592578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8686802" y="744189"/>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9623877" y="347789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45" name="Right Arrow 7"/>
          <p:cNvSpPr/>
          <p:nvPr/>
        </p:nvSpPr>
        <p:spPr bwMode="auto">
          <a:xfrm rot="10800000">
            <a:off x="8176620" y="2567534"/>
            <a:ext cx="547927" cy="418428"/>
          </a:xfrm>
          <a:prstGeom prst="rightArrow">
            <a:avLst>
              <a:gd name="adj1" fmla="val 70409"/>
              <a:gd name="adj2" fmla="val 50000"/>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6" name="Right Arrow 346"/>
          <p:cNvSpPr/>
          <p:nvPr/>
        </p:nvSpPr>
        <p:spPr bwMode="auto">
          <a:xfrm>
            <a:off x="4725667" y="3106480"/>
            <a:ext cx="60960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7" name="Right Arrow 346"/>
          <p:cNvSpPr/>
          <p:nvPr/>
        </p:nvSpPr>
        <p:spPr bwMode="auto">
          <a:xfrm rot="10800000">
            <a:off x="4807957" y="4094082"/>
            <a:ext cx="60960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149" name="Group 148"/>
          <p:cNvGrpSpPr/>
          <p:nvPr/>
        </p:nvGrpSpPr>
        <p:grpSpPr>
          <a:xfrm>
            <a:off x="5315484" y="3712244"/>
            <a:ext cx="2503205" cy="1060064"/>
            <a:chOff x="3642372" y="3160866"/>
            <a:chExt cx="3066034" cy="2039012"/>
          </a:xfrm>
          <a:solidFill>
            <a:schemeClr val="tx2">
              <a:lumMod val="40000"/>
              <a:lumOff val="60000"/>
            </a:schemeClr>
          </a:solidFill>
        </p:grpSpPr>
        <p:sp>
          <p:nvSpPr>
            <p:cNvPr id="150" name="Rounded Rectangle 136"/>
            <p:cNvSpPr>
              <a:spLocks/>
            </p:cNvSpPr>
            <p:nvPr/>
          </p:nvSpPr>
          <p:spPr bwMode="auto">
            <a:xfrm>
              <a:off x="3642372" y="3326620"/>
              <a:ext cx="3066034" cy="1873258"/>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sz="1200" dirty="0">
                <a:solidFill>
                  <a:schemeClr val="bg1"/>
                </a:solidFill>
                <a:latin typeface="Verdana"/>
              </a:endParaRPr>
            </a:p>
            <a:p>
              <a:pPr algn="ctr"/>
              <a:endParaRPr lang="en-US" sz="1100" dirty="0">
                <a:solidFill>
                  <a:schemeClr val="bg1"/>
                </a:solidFill>
                <a:latin typeface="Verdana"/>
              </a:endParaRPr>
            </a:p>
          </p:txBody>
        </p:sp>
        <p:sp>
          <p:nvSpPr>
            <p:cNvPr id="151" name="TextBox 150"/>
            <p:cNvSpPr txBox="1"/>
            <p:nvPr/>
          </p:nvSpPr>
          <p:spPr>
            <a:xfrm>
              <a:off x="3646817" y="3160866"/>
              <a:ext cx="3050794" cy="573621"/>
            </a:xfrm>
            <a:prstGeom prst="rect">
              <a:avLst/>
            </a:prstGeom>
            <a:grpFill/>
          </p:spPr>
          <p:txBody>
            <a:bodyPr wrap="square" rtlCol="0">
              <a:spAutoFit/>
            </a:bodyPr>
            <a:lstStyle/>
            <a:p>
              <a:pPr algn="ctr"/>
              <a:r>
                <a:rPr lang="en-US" sz="1100" cap="all" dirty="0">
                  <a:solidFill>
                    <a:srgbClr val="FFFFFF"/>
                  </a:solidFill>
                  <a:latin typeface="Verdana"/>
                  <a:cs typeface="Arial" pitchFamily="34" charset="0"/>
                </a:rPr>
                <a:t>Data Preparation environment</a:t>
              </a:r>
            </a:p>
          </p:txBody>
        </p:sp>
        <p:cxnSp>
          <p:nvCxnSpPr>
            <p:cNvPr id="152" name="Straight Connector 151"/>
            <p:cNvCxnSpPr/>
            <p:nvPr/>
          </p:nvCxnSpPr>
          <p:spPr>
            <a:xfrm>
              <a:off x="3731830" y="4004675"/>
              <a:ext cx="2880768" cy="0"/>
            </a:xfrm>
            <a:prstGeom prst="line">
              <a:avLst/>
            </a:prstGeom>
            <a:grpFill/>
            <a:ln w="9525" cap="flat" cmpd="sng" algn="ctr">
              <a:solidFill>
                <a:schemeClr val="bg1"/>
              </a:solidFill>
              <a:prstDash val="solid"/>
            </a:ln>
            <a:effectLst/>
          </p:spPr>
        </p:cxnSp>
      </p:grpSp>
      <p:sp>
        <p:nvSpPr>
          <p:cNvPr id="153" name="Right Arrow 346"/>
          <p:cNvSpPr/>
          <p:nvPr/>
        </p:nvSpPr>
        <p:spPr bwMode="auto">
          <a:xfrm>
            <a:off x="4785042" y="5465376"/>
            <a:ext cx="60960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49" name="Right Arrow 348"/>
          <p:cNvSpPr/>
          <p:nvPr/>
        </p:nvSpPr>
        <p:spPr bwMode="auto">
          <a:xfrm rot="10800000">
            <a:off x="8204653" y="5750716"/>
            <a:ext cx="45508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69" name="Right Arrow 345"/>
          <p:cNvSpPr/>
          <p:nvPr/>
        </p:nvSpPr>
        <p:spPr bwMode="auto">
          <a:xfrm rot="16200000">
            <a:off x="7186741" y="4127271"/>
            <a:ext cx="170347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2" name="Up-Down Arrow 356"/>
          <p:cNvSpPr/>
          <p:nvPr/>
        </p:nvSpPr>
        <p:spPr bwMode="auto">
          <a:xfrm rot="10800000">
            <a:off x="7397974" y="3504292"/>
            <a:ext cx="336580" cy="533400"/>
          </a:xfrm>
          <a:prstGeom prst="upDownArrow">
            <a:avLst>
              <a:gd name="adj1" fmla="val 60909"/>
              <a:gd name="adj2" fmla="val 58182"/>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3" name="Up-Down Arrow 356"/>
          <p:cNvSpPr/>
          <p:nvPr/>
        </p:nvSpPr>
        <p:spPr bwMode="auto">
          <a:xfrm>
            <a:off x="7054746" y="4716100"/>
            <a:ext cx="336580" cy="533400"/>
          </a:xfrm>
          <a:prstGeom prst="upDownArrow">
            <a:avLst>
              <a:gd name="adj1" fmla="val 60909"/>
              <a:gd name="adj2" fmla="val 58182"/>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pic>
        <p:nvPicPr>
          <p:cNvPr id="144" name="Picture 143"/>
          <p:cNvPicPr>
            <a:picLocks noChangeAspect="1"/>
          </p:cNvPicPr>
          <p:nvPr/>
        </p:nvPicPr>
        <p:blipFill>
          <a:blip r:embed="rId11"/>
          <a:stretch>
            <a:fillRect/>
          </a:stretch>
        </p:blipFill>
        <p:spPr>
          <a:xfrm>
            <a:off x="2426112" y="2979899"/>
            <a:ext cx="1192308" cy="423523"/>
          </a:xfrm>
          <a:prstGeom prst="rect">
            <a:avLst/>
          </a:prstGeom>
        </p:spPr>
      </p:pic>
      <p:pic>
        <p:nvPicPr>
          <p:cNvPr id="148" name="Picture 147"/>
          <p:cNvPicPr>
            <a:picLocks noChangeAspect="1"/>
          </p:cNvPicPr>
          <p:nvPr/>
        </p:nvPicPr>
        <p:blipFill>
          <a:blip r:embed="rId12"/>
          <a:stretch>
            <a:fillRect/>
          </a:stretch>
        </p:blipFill>
        <p:spPr>
          <a:xfrm>
            <a:off x="5783442" y="2710776"/>
            <a:ext cx="1838325" cy="771525"/>
          </a:xfrm>
          <a:prstGeom prst="rect">
            <a:avLst/>
          </a:prstGeom>
        </p:spPr>
      </p:pic>
      <p:pic>
        <p:nvPicPr>
          <p:cNvPr id="154" name="Picture 153"/>
          <p:cNvPicPr>
            <a:picLocks noChangeAspect="1"/>
          </p:cNvPicPr>
          <p:nvPr/>
        </p:nvPicPr>
        <p:blipFill>
          <a:blip r:embed="rId11"/>
          <a:stretch>
            <a:fillRect/>
          </a:stretch>
        </p:blipFill>
        <p:spPr>
          <a:xfrm>
            <a:off x="4384951" y="2800969"/>
            <a:ext cx="1192308" cy="423523"/>
          </a:xfrm>
          <a:prstGeom prst="rect">
            <a:avLst/>
          </a:prstGeom>
        </p:spPr>
      </p:pic>
      <p:pic>
        <p:nvPicPr>
          <p:cNvPr id="155" name="Picture 154"/>
          <p:cNvPicPr>
            <a:picLocks noChangeAspect="1"/>
          </p:cNvPicPr>
          <p:nvPr/>
        </p:nvPicPr>
        <p:blipFill>
          <a:blip r:embed="rId13"/>
          <a:stretch>
            <a:fillRect/>
          </a:stretch>
        </p:blipFill>
        <p:spPr>
          <a:xfrm>
            <a:off x="5897572" y="4280936"/>
            <a:ext cx="1207113" cy="329213"/>
          </a:xfrm>
          <a:prstGeom prst="rect">
            <a:avLst/>
          </a:prstGeom>
        </p:spPr>
      </p:pic>
      <p:pic>
        <p:nvPicPr>
          <p:cNvPr id="170" name="Picture 169"/>
          <p:cNvPicPr>
            <a:picLocks noChangeAspect="1"/>
          </p:cNvPicPr>
          <p:nvPr/>
        </p:nvPicPr>
        <p:blipFill>
          <a:blip r:embed="rId11"/>
          <a:stretch>
            <a:fillRect/>
          </a:stretch>
        </p:blipFill>
        <p:spPr>
          <a:xfrm>
            <a:off x="2691736" y="6069948"/>
            <a:ext cx="1192308" cy="423523"/>
          </a:xfrm>
          <a:prstGeom prst="rect">
            <a:avLst/>
          </a:prstGeom>
        </p:spPr>
      </p:pic>
      <p:pic>
        <p:nvPicPr>
          <p:cNvPr id="5" name="Picture 4"/>
          <p:cNvPicPr>
            <a:picLocks noChangeAspect="1"/>
          </p:cNvPicPr>
          <p:nvPr/>
        </p:nvPicPr>
        <p:blipFill>
          <a:blip r:embed="rId14"/>
          <a:stretch>
            <a:fillRect/>
          </a:stretch>
        </p:blipFill>
        <p:spPr>
          <a:xfrm>
            <a:off x="3409990" y="3461449"/>
            <a:ext cx="857167" cy="445228"/>
          </a:xfrm>
          <a:prstGeom prst="rect">
            <a:avLst/>
          </a:prstGeom>
        </p:spPr>
      </p:pic>
      <p:pic>
        <p:nvPicPr>
          <p:cNvPr id="210" name="Picture 209"/>
          <p:cNvPicPr>
            <a:picLocks noChangeAspect="1"/>
          </p:cNvPicPr>
          <p:nvPr/>
        </p:nvPicPr>
        <p:blipFill>
          <a:blip r:embed="rId11"/>
          <a:stretch>
            <a:fillRect/>
          </a:stretch>
        </p:blipFill>
        <p:spPr>
          <a:xfrm>
            <a:off x="7552875" y="4235691"/>
            <a:ext cx="1192308" cy="423523"/>
          </a:xfrm>
          <a:prstGeom prst="rect">
            <a:avLst/>
          </a:prstGeom>
        </p:spPr>
      </p:pic>
      <p:pic>
        <p:nvPicPr>
          <p:cNvPr id="215" name="Picture 214"/>
          <p:cNvPicPr/>
          <p:nvPr/>
        </p:nvPicPr>
        <p:blipFill>
          <a:blip r:embed="rId15"/>
          <a:stretch>
            <a:fillRect/>
          </a:stretch>
        </p:blipFill>
        <p:spPr>
          <a:xfrm>
            <a:off x="8816148" y="1645018"/>
            <a:ext cx="1459865" cy="467995"/>
          </a:xfrm>
          <a:prstGeom prst="rect">
            <a:avLst/>
          </a:prstGeom>
        </p:spPr>
      </p:pic>
      <p:pic>
        <p:nvPicPr>
          <p:cNvPr id="217" name="Picture 216"/>
          <p:cNvPicPr/>
          <p:nvPr/>
        </p:nvPicPr>
        <p:blipFill>
          <a:blip r:embed="rId16" cstate="print">
            <a:extLst>
              <a:ext uri="{28A0092B-C50C-407E-A947-70E740481C1C}">
                <a14:useLocalDpi xmlns:a14="http://schemas.microsoft.com/office/drawing/2010/main" val="0"/>
              </a:ext>
            </a:extLst>
          </a:blip>
          <a:stretch>
            <a:fillRect/>
          </a:stretch>
        </p:blipFill>
        <p:spPr>
          <a:xfrm>
            <a:off x="8898348" y="2922133"/>
            <a:ext cx="1035050" cy="379730"/>
          </a:xfrm>
          <a:prstGeom prst="rect">
            <a:avLst/>
          </a:prstGeom>
          <a:solidFill>
            <a:schemeClr val="bg1"/>
          </a:solidFill>
        </p:spPr>
      </p:pic>
      <p:pic>
        <p:nvPicPr>
          <p:cNvPr id="218" name="Picture 217"/>
          <p:cNvPicPr>
            <a:picLocks noChangeAspect="1"/>
          </p:cNvPicPr>
          <p:nvPr/>
        </p:nvPicPr>
        <p:blipFill>
          <a:blip r:embed="rId17"/>
          <a:stretch>
            <a:fillRect/>
          </a:stretch>
        </p:blipFill>
        <p:spPr>
          <a:xfrm>
            <a:off x="8792555" y="4485287"/>
            <a:ext cx="1460767" cy="473662"/>
          </a:xfrm>
          <a:prstGeom prst="rect">
            <a:avLst/>
          </a:prstGeom>
        </p:spPr>
      </p:pic>
      <p:sp>
        <p:nvSpPr>
          <p:cNvPr id="347" name="Right Arrow 346"/>
          <p:cNvSpPr/>
          <p:nvPr/>
        </p:nvSpPr>
        <p:spPr bwMode="auto">
          <a:xfrm>
            <a:off x="2515086" y="3468076"/>
            <a:ext cx="818998"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pic>
        <p:nvPicPr>
          <p:cNvPr id="9" name="Picture 8"/>
          <p:cNvPicPr>
            <a:picLocks noChangeAspect="1"/>
          </p:cNvPicPr>
          <p:nvPr/>
        </p:nvPicPr>
        <p:blipFill>
          <a:blip r:embed="rId18"/>
          <a:stretch>
            <a:fillRect/>
          </a:stretch>
        </p:blipFill>
        <p:spPr>
          <a:xfrm>
            <a:off x="8750721" y="5366618"/>
            <a:ext cx="1636123" cy="511288"/>
          </a:xfrm>
          <a:prstGeom prst="rect">
            <a:avLst/>
          </a:prstGeom>
        </p:spPr>
      </p:pic>
      <p:pic>
        <p:nvPicPr>
          <p:cNvPr id="10" name="Picture 9"/>
          <p:cNvPicPr>
            <a:picLocks noChangeAspect="1"/>
          </p:cNvPicPr>
          <p:nvPr/>
        </p:nvPicPr>
        <p:blipFill>
          <a:blip r:embed="rId19"/>
          <a:stretch>
            <a:fillRect/>
          </a:stretch>
        </p:blipFill>
        <p:spPr>
          <a:xfrm>
            <a:off x="2379481" y="2628303"/>
            <a:ext cx="1218657" cy="351593"/>
          </a:xfrm>
          <a:prstGeom prst="rect">
            <a:avLst/>
          </a:prstGeom>
        </p:spPr>
      </p:pic>
      <p:pic>
        <p:nvPicPr>
          <p:cNvPr id="234" name="Picture 233"/>
          <p:cNvPicPr>
            <a:picLocks noChangeAspect="1"/>
          </p:cNvPicPr>
          <p:nvPr/>
        </p:nvPicPr>
        <p:blipFill>
          <a:blip r:embed="rId19"/>
          <a:stretch>
            <a:fillRect/>
          </a:stretch>
        </p:blipFill>
        <p:spPr>
          <a:xfrm>
            <a:off x="3893669" y="6053089"/>
            <a:ext cx="1218657" cy="442428"/>
          </a:xfrm>
          <a:prstGeom prst="rect">
            <a:avLst/>
          </a:prstGeom>
        </p:spPr>
      </p:pic>
      <p:pic>
        <p:nvPicPr>
          <p:cNvPr id="236" name="Picture 235"/>
          <p:cNvPicPr>
            <a:picLocks noChangeAspect="1"/>
          </p:cNvPicPr>
          <p:nvPr/>
        </p:nvPicPr>
        <p:blipFill>
          <a:blip r:embed="rId19"/>
          <a:stretch>
            <a:fillRect/>
          </a:stretch>
        </p:blipFill>
        <p:spPr>
          <a:xfrm>
            <a:off x="4443156" y="4896914"/>
            <a:ext cx="1218657" cy="351593"/>
          </a:xfrm>
          <a:prstGeom prst="rect">
            <a:avLst/>
          </a:prstGeom>
        </p:spPr>
      </p:pic>
      <p:pic>
        <p:nvPicPr>
          <p:cNvPr id="239" name="Picture 238"/>
          <p:cNvPicPr>
            <a:picLocks noChangeAspect="1"/>
          </p:cNvPicPr>
          <p:nvPr/>
        </p:nvPicPr>
        <p:blipFill>
          <a:blip r:embed="rId20"/>
          <a:stretch>
            <a:fillRect/>
          </a:stretch>
        </p:blipFill>
        <p:spPr>
          <a:xfrm>
            <a:off x="3556103" y="4985399"/>
            <a:ext cx="633279" cy="459370"/>
          </a:xfrm>
          <a:prstGeom prst="rect">
            <a:avLst/>
          </a:prstGeom>
        </p:spPr>
      </p:pic>
      <p:pic>
        <p:nvPicPr>
          <p:cNvPr id="11" name="Picture 10"/>
          <p:cNvPicPr>
            <a:picLocks noChangeAspect="1"/>
          </p:cNvPicPr>
          <p:nvPr/>
        </p:nvPicPr>
        <p:blipFill>
          <a:blip r:embed="rId21"/>
          <a:stretch>
            <a:fillRect/>
          </a:stretch>
        </p:blipFill>
        <p:spPr>
          <a:xfrm>
            <a:off x="6075428" y="5648329"/>
            <a:ext cx="1477469" cy="435470"/>
          </a:xfrm>
          <a:prstGeom prst="rect">
            <a:avLst/>
          </a:prstGeom>
        </p:spPr>
      </p:pic>
      <p:pic>
        <p:nvPicPr>
          <p:cNvPr id="12" name="Picture 11"/>
          <p:cNvPicPr>
            <a:picLocks noChangeAspect="1"/>
          </p:cNvPicPr>
          <p:nvPr/>
        </p:nvPicPr>
        <p:blipFill>
          <a:blip r:embed="rId22"/>
          <a:stretch>
            <a:fillRect/>
          </a:stretch>
        </p:blipFill>
        <p:spPr>
          <a:xfrm>
            <a:off x="5596049" y="6106819"/>
            <a:ext cx="495965" cy="428487"/>
          </a:xfrm>
          <a:prstGeom prst="rect">
            <a:avLst/>
          </a:prstGeom>
        </p:spPr>
      </p:pic>
      <p:pic>
        <p:nvPicPr>
          <p:cNvPr id="13" name="Picture 12"/>
          <p:cNvPicPr>
            <a:picLocks noChangeAspect="1"/>
          </p:cNvPicPr>
          <p:nvPr/>
        </p:nvPicPr>
        <p:blipFill>
          <a:blip r:embed="rId23"/>
          <a:stretch>
            <a:fillRect/>
          </a:stretch>
        </p:blipFill>
        <p:spPr>
          <a:xfrm>
            <a:off x="6987302" y="6185379"/>
            <a:ext cx="1151041" cy="358564"/>
          </a:xfrm>
          <a:prstGeom prst="rect">
            <a:avLst/>
          </a:prstGeom>
        </p:spPr>
      </p:pic>
      <p:sp>
        <p:nvSpPr>
          <p:cNvPr id="240" name="Right Arrow 346"/>
          <p:cNvSpPr/>
          <p:nvPr/>
        </p:nvSpPr>
        <p:spPr bwMode="auto">
          <a:xfrm rot="5400000">
            <a:off x="3323900" y="4213453"/>
            <a:ext cx="1057100" cy="44433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pic>
        <p:nvPicPr>
          <p:cNvPr id="241" name="Picture 240"/>
          <p:cNvPicPr>
            <a:picLocks noChangeAspect="1"/>
          </p:cNvPicPr>
          <p:nvPr/>
        </p:nvPicPr>
        <p:blipFill>
          <a:blip r:embed="rId11"/>
          <a:stretch>
            <a:fillRect/>
          </a:stretch>
        </p:blipFill>
        <p:spPr>
          <a:xfrm>
            <a:off x="4455413" y="5225460"/>
            <a:ext cx="1192308" cy="423523"/>
          </a:xfrm>
          <a:prstGeom prst="rect">
            <a:avLst/>
          </a:prstGeom>
        </p:spPr>
      </p:pic>
      <p:pic>
        <p:nvPicPr>
          <p:cNvPr id="7" name="Picture 6"/>
          <p:cNvPicPr>
            <a:picLocks noChangeAspect="1"/>
          </p:cNvPicPr>
          <p:nvPr/>
        </p:nvPicPr>
        <p:blipFill>
          <a:blip r:embed="rId24"/>
          <a:stretch>
            <a:fillRect/>
          </a:stretch>
        </p:blipFill>
        <p:spPr>
          <a:xfrm>
            <a:off x="3597991" y="4103673"/>
            <a:ext cx="448616" cy="483975"/>
          </a:xfrm>
          <a:prstGeom prst="rect">
            <a:avLst/>
          </a:prstGeom>
        </p:spPr>
      </p:pic>
      <p:grpSp>
        <p:nvGrpSpPr>
          <p:cNvPr id="15" name="Group 14"/>
          <p:cNvGrpSpPr/>
          <p:nvPr/>
        </p:nvGrpSpPr>
        <p:grpSpPr>
          <a:xfrm>
            <a:off x="2882972" y="647380"/>
            <a:ext cx="5484011" cy="1492716"/>
            <a:chOff x="-2294939" y="1069743"/>
            <a:chExt cx="5484011" cy="1492716"/>
          </a:xfrm>
        </p:grpSpPr>
        <p:sp>
          <p:nvSpPr>
            <p:cNvPr id="242" name="TextBox 241"/>
            <p:cNvSpPr txBox="1"/>
            <p:nvPr/>
          </p:nvSpPr>
          <p:spPr>
            <a:xfrm>
              <a:off x="-2294939" y="1069743"/>
              <a:ext cx="5483757" cy="149271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Governance</a:t>
              </a:r>
            </a:p>
            <a:p>
              <a:pPr algn="ctr"/>
              <a:endParaRPr lang="en-US" sz="1300" cap="all" dirty="0">
                <a:solidFill>
                  <a:srgbClr val="FFFFFF"/>
                </a:solidFill>
                <a:latin typeface="Verdana"/>
                <a:cs typeface="Arial" pitchFamily="34" charset="0"/>
              </a:endParaRPr>
            </a:p>
            <a:p>
              <a:pPr algn="ctr"/>
              <a:endParaRPr lang="en-US" sz="1300" cap="all" dirty="0">
                <a:solidFill>
                  <a:srgbClr val="FFFFFF"/>
                </a:solidFill>
                <a:latin typeface="Verdana"/>
                <a:cs typeface="Arial" pitchFamily="34" charset="0"/>
              </a:endParaRPr>
            </a:p>
            <a:p>
              <a:pPr algn="ctr"/>
              <a:endParaRPr lang="en-US" sz="1300" cap="all" dirty="0">
                <a:solidFill>
                  <a:srgbClr val="FFFFFF"/>
                </a:solidFill>
                <a:latin typeface="Verdana"/>
                <a:cs typeface="Arial" pitchFamily="34" charset="0"/>
              </a:endParaRPr>
            </a:p>
            <a:p>
              <a:pPr algn="ctr"/>
              <a:endParaRPr lang="en-US" sz="1300" cap="all" dirty="0">
                <a:solidFill>
                  <a:srgbClr val="FFFFFF"/>
                </a:solidFill>
                <a:latin typeface="Verdana"/>
                <a:cs typeface="Arial" pitchFamily="34" charset="0"/>
              </a:endParaRPr>
            </a:p>
            <a:p>
              <a:pPr algn="ctr"/>
              <a:endParaRPr lang="en-US" sz="1300" cap="all" dirty="0">
                <a:solidFill>
                  <a:srgbClr val="FFFFFF"/>
                </a:solidFill>
                <a:latin typeface="Verdana"/>
                <a:cs typeface="Arial" pitchFamily="34" charset="0"/>
              </a:endParaRPr>
            </a:p>
            <a:p>
              <a:pPr algn="ctr"/>
              <a:endParaRPr lang="en-US" sz="1300" cap="all" dirty="0">
                <a:solidFill>
                  <a:srgbClr val="FFFFFF"/>
                </a:solidFill>
                <a:latin typeface="Verdana"/>
                <a:cs typeface="Arial" pitchFamily="34" charset="0"/>
              </a:endParaRPr>
            </a:p>
          </p:txBody>
        </p:sp>
        <p:pic>
          <p:nvPicPr>
            <p:cNvPr id="176" name="Picture 175"/>
            <p:cNvPicPr>
              <a:picLocks noChangeAspect="1"/>
            </p:cNvPicPr>
            <p:nvPr/>
          </p:nvPicPr>
          <p:blipFill>
            <a:blip r:embed="rId25"/>
            <a:stretch>
              <a:fillRect/>
            </a:stretch>
          </p:blipFill>
          <p:spPr>
            <a:xfrm>
              <a:off x="-2284082" y="1554645"/>
              <a:ext cx="2370680" cy="446951"/>
            </a:xfrm>
            <a:prstGeom prst="rect">
              <a:avLst/>
            </a:prstGeom>
          </p:spPr>
        </p:pic>
        <p:pic>
          <p:nvPicPr>
            <p:cNvPr id="203" name="Picture 202"/>
            <p:cNvPicPr>
              <a:picLocks noChangeAspect="1"/>
            </p:cNvPicPr>
            <p:nvPr/>
          </p:nvPicPr>
          <p:blipFill>
            <a:blip r:embed="rId26"/>
            <a:stretch>
              <a:fillRect/>
            </a:stretch>
          </p:blipFill>
          <p:spPr>
            <a:xfrm>
              <a:off x="162338" y="1634692"/>
              <a:ext cx="1465940" cy="383858"/>
            </a:xfrm>
            <a:prstGeom prst="rect">
              <a:avLst/>
            </a:prstGeom>
          </p:spPr>
        </p:pic>
        <p:pic>
          <p:nvPicPr>
            <p:cNvPr id="202" name="Picture 201"/>
            <p:cNvPicPr>
              <a:picLocks noChangeAspect="1"/>
            </p:cNvPicPr>
            <p:nvPr/>
          </p:nvPicPr>
          <p:blipFill>
            <a:blip r:embed="rId27"/>
            <a:stretch>
              <a:fillRect/>
            </a:stretch>
          </p:blipFill>
          <p:spPr>
            <a:xfrm>
              <a:off x="-1417915" y="2151012"/>
              <a:ext cx="1762521" cy="349289"/>
            </a:xfrm>
            <a:prstGeom prst="rect">
              <a:avLst/>
            </a:prstGeom>
          </p:spPr>
        </p:pic>
        <p:pic>
          <p:nvPicPr>
            <p:cNvPr id="208" name="Picture 207"/>
            <p:cNvPicPr>
              <a:picLocks noChangeAspect="1"/>
            </p:cNvPicPr>
            <p:nvPr/>
          </p:nvPicPr>
          <p:blipFill>
            <a:blip r:embed="rId28"/>
            <a:stretch>
              <a:fillRect/>
            </a:stretch>
          </p:blipFill>
          <p:spPr>
            <a:xfrm>
              <a:off x="522637" y="2131516"/>
              <a:ext cx="1901922" cy="353014"/>
            </a:xfrm>
            <a:prstGeom prst="rect">
              <a:avLst/>
            </a:prstGeom>
          </p:spPr>
        </p:pic>
        <p:pic>
          <p:nvPicPr>
            <p:cNvPr id="209" name="Picture 208"/>
            <p:cNvPicPr>
              <a:picLocks noChangeAspect="1"/>
            </p:cNvPicPr>
            <p:nvPr/>
          </p:nvPicPr>
          <p:blipFill>
            <a:blip r:embed="rId29"/>
            <a:stretch>
              <a:fillRect/>
            </a:stretch>
          </p:blipFill>
          <p:spPr>
            <a:xfrm>
              <a:off x="1713142" y="1634692"/>
              <a:ext cx="1475930" cy="383858"/>
            </a:xfrm>
            <a:prstGeom prst="rect">
              <a:avLst/>
            </a:prstGeom>
          </p:spPr>
        </p:pic>
      </p:grpSp>
      <p:sp>
        <p:nvSpPr>
          <p:cNvPr id="243" name="TextBox 242"/>
          <p:cNvSpPr txBox="1"/>
          <p:nvPr/>
        </p:nvSpPr>
        <p:spPr>
          <a:xfrm>
            <a:off x="112351" y="152542"/>
            <a:ext cx="2459199" cy="369332"/>
          </a:xfrm>
          <a:prstGeom prst="rect">
            <a:avLst/>
          </a:prstGeom>
          <a:noFill/>
        </p:spPr>
        <p:txBody>
          <a:bodyPr wrap="none" rtlCol="0">
            <a:spAutoFit/>
          </a:bodyPr>
          <a:lstStyle/>
          <a:p>
            <a:r>
              <a:rPr lang="en-US" dirty="0"/>
              <a:t>Application Architecture</a:t>
            </a:r>
          </a:p>
        </p:txBody>
      </p:sp>
    </p:spTree>
    <p:extLst>
      <p:ext uri="{BB962C8B-B14F-4D97-AF65-F5344CB8AC3E}">
        <p14:creationId xmlns:p14="http://schemas.microsoft.com/office/powerpoint/2010/main" val="3420525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ounded Rectangle 127"/>
          <p:cNvSpPr/>
          <p:nvPr/>
        </p:nvSpPr>
        <p:spPr bwMode="auto">
          <a:xfrm>
            <a:off x="2732314" y="134588"/>
            <a:ext cx="5802086"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896660" y="606432"/>
            <a:ext cx="5486400"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46" name="Right Arrow 345"/>
          <p:cNvSpPr/>
          <p:nvPr/>
        </p:nvSpPr>
        <p:spPr bwMode="auto">
          <a:xfrm rot="10800000">
            <a:off x="4777188" y="3641121"/>
            <a:ext cx="4021594"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8" name="Rounded Rectangle 267"/>
          <p:cNvSpPr>
            <a:spLocks/>
          </p:cNvSpPr>
          <p:nvPr/>
        </p:nvSpPr>
        <p:spPr bwMode="auto">
          <a:xfrm>
            <a:off x="5266357" y="5215084"/>
            <a:ext cx="3064873"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5330634" y="5215084"/>
            <a:ext cx="3036095" cy="292388"/>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Discovery Capability</a:t>
            </a:r>
          </a:p>
        </p:txBody>
      </p:sp>
      <p:cxnSp>
        <p:nvCxnSpPr>
          <p:cNvPr id="270" name="Straight Connector 269"/>
          <p:cNvCxnSpPr/>
          <p:nvPr/>
        </p:nvCxnSpPr>
        <p:spPr>
          <a:xfrm>
            <a:off x="5348502" y="5573381"/>
            <a:ext cx="2879676" cy="0"/>
          </a:xfrm>
          <a:prstGeom prst="line">
            <a:avLst/>
          </a:prstGeom>
          <a:solidFill>
            <a:schemeClr val="tx2">
              <a:lumMod val="40000"/>
              <a:lumOff val="60000"/>
            </a:schemeClr>
          </a:solidFill>
          <a:ln w="9525" cap="flat" cmpd="sng" algn="ctr">
            <a:solidFill>
              <a:schemeClr val="bg1"/>
            </a:solidFill>
            <a:prstDash val="solid"/>
          </a:ln>
          <a:effectLst/>
        </p:spPr>
      </p:cxnSp>
      <p:grpSp>
        <p:nvGrpSpPr>
          <p:cNvPr id="143" name="Group 142"/>
          <p:cNvGrpSpPr/>
          <p:nvPr/>
        </p:nvGrpSpPr>
        <p:grpSpPr>
          <a:xfrm>
            <a:off x="5070195" y="2257971"/>
            <a:ext cx="3081999" cy="1377192"/>
            <a:chOff x="3634740" y="2057399"/>
            <a:chExt cx="3264259" cy="1967075"/>
          </a:xfrm>
          <a:solidFill>
            <a:schemeClr val="tx2">
              <a:lumMod val="40000"/>
              <a:lumOff val="60000"/>
            </a:schemeClr>
          </a:solidFill>
        </p:grpSpPr>
        <p:sp>
          <p:nvSpPr>
            <p:cNvPr id="137" name="Rounded Rectangle 136"/>
            <p:cNvSpPr>
              <a:spLocks/>
            </p:cNvSpPr>
            <p:nvPr/>
          </p:nvSpPr>
          <p:spPr bwMode="auto">
            <a:xfrm>
              <a:off x="3634740" y="2057399"/>
              <a:ext cx="3246120" cy="1967075"/>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8" name="TextBox 137"/>
            <p:cNvSpPr txBox="1"/>
            <p:nvPr/>
          </p:nvSpPr>
          <p:spPr>
            <a:xfrm>
              <a:off x="3683359" y="2065769"/>
              <a:ext cx="3215640" cy="703368"/>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Reporting/BI/Analytics Environment</a:t>
              </a:r>
            </a:p>
          </p:txBody>
        </p:sp>
        <p:cxnSp>
          <p:nvCxnSpPr>
            <p:cNvPr id="139" name="Straight Connector 138"/>
            <p:cNvCxnSpPr/>
            <p:nvPr/>
          </p:nvCxnSpPr>
          <p:spPr>
            <a:xfrm>
              <a:off x="3732815" y="2463303"/>
              <a:ext cx="3049971" cy="0"/>
            </a:xfrm>
            <a:prstGeom prst="line">
              <a:avLst/>
            </a:prstGeom>
            <a:grpFill/>
            <a:ln w="9525" cap="flat" cmpd="sng" algn="ctr">
              <a:solidFill>
                <a:schemeClr val="bg1"/>
              </a:solidFill>
              <a:prstDash val="solid"/>
            </a:ln>
            <a:effectLst/>
          </p:spPr>
        </p:cxnSp>
      </p:grpSp>
      <p:grpSp>
        <p:nvGrpSpPr>
          <p:cNvPr id="3" name="Group 2"/>
          <p:cNvGrpSpPr/>
          <p:nvPr/>
        </p:nvGrpSpPr>
        <p:grpSpPr>
          <a:xfrm>
            <a:off x="1676400" y="747140"/>
            <a:ext cx="939872" cy="5864448"/>
            <a:chOff x="152400" y="841152"/>
            <a:chExt cx="939872" cy="5864448"/>
          </a:xfrm>
        </p:grpSpPr>
        <p:sp>
          <p:nvSpPr>
            <p:cNvPr id="177" name="Rectangle 176"/>
            <p:cNvSpPr/>
            <p:nvPr/>
          </p:nvSpPr>
          <p:spPr>
            <a:xfrm>
              <a:off x="158767" y="841152"/>
              <a:ext cx="91440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165137" y="967454"/>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erp</a:t>
                </a:r>
              </a:p>
            </p:txBody>
          </p:sp>
          <p:pic>
            <p:nvPicPr>
              <p:cNvPr id="201" name="Picture 20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79" name="Group 178"/>
            <p:cNvGrpSpPr/>
            <p:nvPr/>
          </p:nvGrpSpPr>
          <p:grpSpPr>
            <a:xfrm>
              <a:off x="165137" y="1578944"/>
              <a:ext cx="914399" cy="543358"/>
              <a:chOff x="129421" y="1878673"/>
              <a:chExt cx="914399" cy="543358"/>
            </a:xfrm>
          </p:grpSpPr>
          <p:pic>
            <p:nvPicPr>
              <p:cNvPr id="198" name="Picture 19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5067" y="1878673"/>
                <a:ext cx="263659" cy="385452"/>
              </a:xfrm>
              <a:prstGeom prst="rect">
                <a:avLst/>
              </a:prstGeom>
              <a:solidFill>
                <a:srgbClr val="4D4D4D"/>
              </a:solidFill>
            </p:spPr>
          </p:pic>
          <p:sp>
            <p:nvSpPr>
              <p:cNvPr id="199" name="TextBox 198"/>
              <p:cNvSpPr txBox="1"/>
              <p:nvPr/>
            </p:nvSpPr>
            <p:spPr>
              <a:xfrm>
                <a:off x="129421" y="2191199"/>
                <a:ext cx="914399"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scm</a:t>
                </a:r>
              </a:p>
            </p:txBody>
          </p:sp>
        </p:grpSp>
        <p:grpSp>
          <p:nvGrpSpPr>
            <p:cNvPr id="180" name="Group 179"/>
            <p:cNvGrpSpPr/>
            <p:nvPr/>
          </p:nvGrpSpPr>
          <p:grpSpPr>
            <a:xfrm>
              <a:off x="165136" y="2172153"/>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165136" y="2751256"/>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176561" y="3301915"/>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152400" y="4068745"/>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165136" y="478537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171076" y="5410200"/>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158767" y="6383179"/>
              <a:ext cx="914401" cy="200055"/>
            </a:xfrm>
            <a:prstGeom prst="rect">
              <a:avLst/>
            </a:prstGeom>
            <a:noFill/>
          </p:spPr>
          <p:txBody>
            <a:bodyPr wrap="square" rtlCol="0">
              <a:spAutoFit/>
            </a:bodyPr>
            <a:lstStyle/>
            <a:p>
              <a:pPr algn="ctr"/>
              <a:r>
                <a:rPr lang="en-US" sz="700" cap="all" dirty="0">
                  <a:solidFill>
                    <a:srgbClr val="FFFFFF"/>
                  </a:solidFill>
                  <a:latin typeface="Verdana"/>
                  <a:cs typeface="Arial" pitchFamily="34" charset="0"/>
                </a:rPr>
                <a:t>Sources</a:t>
              </a:r>
            </a:p>
          </p:txBody>
        </p:sp>
        <p:cxnSp>
          <p:nvCxnSpPr>
            <p:cNvPr id="273" name="Straight Connector 272"/>
            <p:cNvCxnSpPr/>
            <p:nvPr/>
          </p:nvCxnSpPr>
          <p:spPr>
            <a:xfrm>
              <a:off x="273067" y="6315789"/>
              <a:ext cx="685800" cy="0"/>
            </a:xfrm>
            <a:prstGeom prst="line">
              <a:avLst/>
            </a:prstGeom>
            <a:noFill/>
            <a:ln w="9525" cap="flat" cmpd="sng" algn="ctr">
              <a:solidFill>
                <a:schemeClr val="bg1">
                  <a:lumMod val="65000"/>
                </a:schemeClr>
              </a:solidFill>
              <a:prstDash val="solid"/>
            </a:ln>
            <a:effectLst/>
          </p:spPr>
        </p:cxnSp>
      </p:grpSp>
      <p:grpSp>
        <p:nvGrpSpPr>
          <p:cNvPr id="262" name="Group 261"/>
          <p:cNvGrpSpPr/>
          <p:nvPr/>
        </p:nvGrpSpPr>
        <p:grpSpPr>
          <a:xfrm>
            <a:off x="3157665" y="2273734"/>
            <a:ext cx="1757497" cy="2638430"/>
            <a:chOff x="1578750" y="2519647"/>
            <a:chExt cx="1757497" cy="3200400"/>
          </a:xfrm>
          <a:solidFill>
            <a:schemeClr val="tx2">
              <a:lumMod val="40000"/>
              <a:lumOff val="60000"/>
            </a:schemeClr>
          </a:solidFill>
        </p:grpSpPr>
        <p:sp>
          <p:nvSpPr>
            <p:cNvPr id="157" name="Rounded Rectangle 156"/>
            <p:cNvSpPr>
              <a:spLocks/>
            </p:cNvSpPr>
            <p:nvPr/>
          </p:nvSpPr>
          <p:spPr bwMode="auto">
            <a:xfrm rot="5400000">
              <a:off x="857299" y="3241098"/>
              <a:ext cx="3200400"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8" name="TextBox 157"/>
            <p:cNvSpPr txBox="1"/>
            <p:nvPr/>
          </p:nvSpPr>
          <p:spPr>
            <a:xfrm>
              <a:off x="1613811" y="2667000"/>
              <a:ext cx="1567174" cy="35466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159" name="Straight Connector 158"/>
            <p:cNvCxnSpPr/>
            <p:nvPr/>
          </p:nvCxnSpPr>
          <p:spPr>
            <a:xfrm>
              <a:off x="1706598" y="3209629"/>
              <a:ext cx="1381600" cy="0"/>
            </a:xfrm>
            <a:prstGeom prst="line">
              <a:avLst/>
            </a:prstGeom>
            <a:grpFill/>
            <a:ln w="9525" cap="flat" cmpd="sng" algn="ctr">
              <a:solidFill>
                <a:schemeClr val="bg1"/>
              </a:solidFill>
              <a:prstDash val="solid"/>
            </a:ln>
            <a:effectLst/>
          </p:spPr>
        </p:cxnSp>
      </p:grpSp>
      <p:sp>
        <p:nvSpPr>
          <p:cNvPr id="27" name="Up-Down Arrow 26"/>
          <p:cNvSpPr/>
          <p:nvPr/>
        </p:nvSpPr>
        <p:spPr bwMode="auto">
          <a:xfrm>
            <a:off x="6558097" y="3905048"/>
            <a:ext cx="307355" cy="572940"/>
          </a:xfrm>
          <a:prstGeom prst="upDownArrow">
            <a:avLst>
              <a:gd name="adj1" fmla="val 60909"/>
              <a:gd name="adj2" fmla="val 58182"/>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6" name="Rectangle 125"/>
          <p:cNvSpPr/>
          <p:nvPr/>
        </p:nvSpPr>
        <p:spPr>
          <a:xfrm>
            <a:off x="3124201" y="267878"/>
            <a:ext cx="5031319" cy="338554"/>
          </a:xfrm>
          <a:prstGeom prst="rect">
            <a:avLst/>
          </a:prstGeom>
        </p:spPr>
        <p:txBody>
          <a:bodyPr wrap="square">
            <a:spAutoFit/>
          </a:bodyPr>
          <a:lstStyle/>
          <a:p>
            <a:pPr algn="ctr"/>
            <a:r>
              <a:rPr lang="en-US" sz="1600" dirty="0">
                <a:solidFill>
                  <a:srgbClr val="FFFFFF"/>
                </a:solidFill>
                <a:latin typeface="Verdana"/>
                <a:cs typeface="Arial" pitchFamily="34" charset="0"/>
              </a:rPr>
              <a:t>Application Architecture</a:t>
            </a:r>
            <a:endParaRPr lang="en-US" sz="2800" dirty="0">
              <a:solidFill>
                <a:srgbClr val="FFFFFF"/>
              </a:solidFill>
              <a:latin typeface="Verdana"/>
              <a:cs typeface="Arial" pitchFamily="34" charset="0"/>
            </a:endParaRPr>
          </a:p>
        </p:txBody>
      </p:sp>
      <p:sp>
        <p:nvSpPr>
          <p:cNvPr id="216" name="Rounded Rectangle 215"/>
          <p:cNvSpPr/>
          <p:nvPr/>
        </p:nvSpPr>
        <p:spPr>
          <a:xfrm>
            <a:off x="5351157" y="5573380"/>
            <a:ext cx="2953267" cy="96323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56" name="Rectangle 155"/>
          <p:cNvSpPr/>
          <p:nvPr/>
        </p:nvSpPr>
        <p:spPr>
          <a:xfrm>
            <a:off x="9593904" y="776816"/>
            <a:ext cx="914400" cy="5529972"/>
          </a:xfrm>
          <a:prstGeom prst="rect">
            <a:avLst/>
          </a:prstGeom>
          <a:solidFill>
            <a:schemeClr val="bg1">
              <a:lumMod val="75000"/>
            </a:schemeClr>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160" name="Rectangle 159"/>
          <p:cNvSpPr/>
          <p:nvPr/>
        </p:nvSpPr>
        <p:spPr>
          <a:xfrm>
            <a:off x="8686801" y="594742"/>
            <a:ext cx="914400" cy="5864447"/>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grpSp>
        <p:nvGrpSpPr>
          <p:cNvPr id="161" name="Group 160"/>
          <p:cNvGrpSpPr/>
          <p:nvPr/>
        </p:nvGrpSpPr>
        <p:grpSpPr>
          <a:xfrm>
            <a:off x="8686803" y="4595715"/>
            <a:ext cx="914399" cy="561459"/>
            <a:chOff x="7243848" y="4658788"/>
            <a:chExt cx="914399" cy="561459"/>
          </a:xfrm>
        </p:grpSpPr>
        <p:sp>
          <p:nvSpPr>
            <p:cNvPr id="162" name="Freeform 19"/>
            <p:cNvSpPr>
              <a:spLocks noEditPoints="1"/>
            </p:cNvSpPr>
            <p:nvPr/>
          </p:nvSpPr>
          <p:spPr bwMode="auto">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3" name="TextBox 162"/>
            <p:cNvSpPr txBox="1"/>
            <p:nvPr/>
          </p:nvSpPr>
          <p:spPr>
            <a:xfrm>
              <a:off x="7243848" y="4850915"/>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 Discovery</a:t>
              </a:r>
            </a:p>
          </p:txBody>
        </p:sp>
      </p:grpSp>
      <p:grpSp>
        <p:nvGrpSpPr>
          <p:cNvPr id="164" name="Group 163"/>
          <p:cNvGrpSpPr/>
          <p:nvPr/>
        </p:nvGrpSpPr>
        <p:grpSpPr>
          <a:xfrm>
            <a:off x="8686803" y="3824468"/>
            <a:ext cx="914399" cy="561803"/>
            <a:chOff x="7243848" y="3814069"/>
            <a:chExt cx="914399" cy="561803"/>
          </a:xfrm>
        </p:grpSpPr>
        <p:sp>
          <p:nvSpPr>
            <p:cNvPr id="165" name="Freeform 19"/>
            <p:cNvSpPr>
              <a:spLocks noEditPoints="1"/>
            </p:cNvSpPr>
            <p:nvPr/>
          </p:nvSpPr>
          <p:spPr bwMode="auto">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66" name="TextBox 165"/>
            <p:cNvSpPr txBox="1"/>
            <p:nvPr/>
          </p:nvSpPr>
          <p:spPr>
            <a:xfrm>
              <a:off x="7243848" y="4006540"/>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Advanced </a:t>
              </a:r>
              <a:r>
                <a:rPr lang="en-AU" sz="900" b="1" kern="0" dirty="0">
                  <a:solidFill>
                    <a:srgbClr val="FFFFFF"/>
                  </a:solidFill>
                  <a:latin typeface="Arial" pitchFamily="34" charset="0"/>
                  <a:cs typeface="Arial" pitchFamily="34" charset="0"/>
                </a:rPr>
                <a:t>Modelling</a:t>
              </a:r>
            </a:p>
          </p:txBody>
        </p:sp>
      </p:grpSp>
      <p:grpSp>
        <p:nvGrpSpPr>
          <p:cNvPr id="167" name="Group 166"/>
          <p:cNvGrpSpPr/>
          <p:nvPr/>
        </p:nvGrpSpPr>
        <p:grpSpPr>
          <a:xfrm>
            <a:off x="8686801" y="3056813"/>
            <a:ext cx="914400" cy="558211"/>
            <a:chOff x="7243848" y="2962457"/>
            <a:chExt cx="914400" cy="558211"/>
          </a:xfrm>
        </p:grpSpPr>
        <p:sp>
          <p:nvSpPr>
            <p:cNvPr id="206" name="Freeform 19"/>
            <p:cNvSpPr>
              <a:spLocks noEditPoints="1"/>
            </p:cNvSpPr>
            <p:nvPr/>
          </p:nvSpPr>
          <p:spPr bwMode="auto">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07" name="TextBox 206"/>
            <p:cNvSpPr txBox="1"/>
            <p:nvPr/>
          </p:nvSpPr>
          <p:spPr>
            <a:xfrm>
              <a:off x="7243848" y="3151336"/>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Ad-Hoc Analysis</a:t>
              </a:r>
            </a:p>
          </p:txBody>
        </p:sp>
      </p:grpSp>
      <p:grpSp>
        <p:nvGrpSpPr>
          <p:cNvPr id="212" name="Group 211"/>
          <p:cNvGrpSpPr/>
          <p:nvPr/>
        </p:nvGrpSpPr>
        <p:grpSpPr>
          <a:xfrm>
            <a:off x="8705421" y="2285634"/>
            <a:ext cx="877163" cy="561734"/>
            <a:chOff x="7262466" y="2238934"/>
            <a:chExt cx="877163" cy="561734"/>
          </a:xfrm>
        </p:grpSpPr>
        <p:sp>
          <p:nvSpPr>
            <p:cNvPr id="219" name="Freeform 19"/>
            <p:cNvSpPr>
              <a:spLocks noEditPoints="1"/>
            </p:cNvSpPr>
            <p:nvPr/>
          </p:nvSpPr>
          <p:spPr bwMode="auto">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0" name="TextBox 219"/>
            <p:cNvSpPr txBox="1"/>
            <p:nvPr/>
          </p:nvSpPr>
          <p:spPr>
            <a:xfrm>
              <a:off x="7262466" y="2431336"/>
              <a:ext cx="877163"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Enterprise Reporting</a:t>
              </a:r>
            </a:p>
          </p:txBody>
        </p:sp>
      </p:grpSp>
      <p:grpSp>
        <p:nvGrpSpPr>
          <p:cNvPr id="221" name="Group 220"/>
          <p:cNvGrpSpPr/>
          <p:nvPr/>
        </p:nvGrpSpPr>
        <p:grpSpPr>
          <a:xfrm>
            <a:off x="8686801" y="5366618"/>
            <a:ext cx="914400" cy="559170"/>
            <a:chOff x="7243848" y="5508700"/>
            <a:chExt cx="914400" cy="559170"/>
          </a:xfrm>
        </p:grpSpPr>
        <p:sp>
          <p:nvSpPr>
            <p:cNvPr id="222" name="Freeform 19"/>
            <p:cNvSpPr>
              <a:spLocks noEditPoints="1"/>
            </p:cNvSpPr>
            <p:nvPr/>
          </p:nvSpPr>
          <p:spPr bwMode="auto">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3" name="TextBox 222"/>
            <p:cNvSpPr txBox="1"/>
            <p:nvPr/>
          </p:nvSpPr>
          <p:spPr>
            <a:xfrm>
              <a:off x="7243848" y="5698538"/>
              <a:ext cx="914400"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Big Data Analytics</a:t>
              </a:r>
            </a:p>
          </p:txBody>
        </p:sp>
      </p:grpSp>
      <p:grpSp>
        <p:nvGrpSpPr>
          <p:cNvPr id="224" name="Group 223"/>
          <p:cNvGrpSpPr/>
          <p:nvPr/>
        </p:nvGrpSpPr>
        <p:grpSpPr>
          <a:xfrm>
            <a:off x="8686803" y="1514912"/>
            <a:ext cx="914399" cy="561279"/>
            <a:chOff x="7243848" y="1586194"/>
            <a:chExt cx="914399" cy="561279"/>
          </a:xfrm>
        </p:grpSpPr>
        <p:sp>
          <p:nvSpPr>
            <p:cNvPr id="225"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26" name="TextBox 225"/>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Campaign Management</a:t>
              </a:r>
            </a:p>
          </p:txBody>
        </p:sp>
      </p:grpSp>
      <p:sp>
        <p:nvSpPr>
          <p:cNvPr id="227" name="TextBox 226"/>
          <p:cNvSpPr txBox="1"/>
          <p:nvPr/>
        </p:nvSpPr>
        <p:spPr>
          <a:xfrm>
            <a:off x="8686801" y="6124226"/>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228" name="Straight Connector 227"/>
          <p:cNvCxnSpPr/>
          <p:nvPr/>
        </p:nvCxnSpPr>
        <p:spPr>
          <a:xfrm>
            <a:off x="8801100" y="6069377"/>
            <a:ext cx="685800" cy="0"/>
          </a:xfrm>
          <a:prstGeom prst="line">
            <a:avLst/>
          </a:prstGeom>
          <a:noFill/>
          <a:ln w="9525" cap="flat" cmpd="sng" algn="ctr">
            <a:solidFill>
              <a:schemeClr val="bg1">
                <a:lumMod val="65000"/>
              </a:schemeClr>
            </a:solidFill>
            <a:prstDash val="solid"/>
          </a:ln>
          <a:effectLst/>
        </p:spPr>
      </p:cxnSp>
      <p:sp>
        <p:nvSpPr>
          <p:cNvPr id="229" name="TextBox 228"/>
          <p:cNvSpPr txBox="1"/>
          <p:nvPr/>
        </p:nvSpPr>
        <p:spPr>
          <a:xfrm>
            <a:off x="9601201" y="6001989"/>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230" name="Group 229"/>
          <p:cNvGrpSpPr/>
          <p:nvPr/>
        </p:nvGrpSpPr>
        <p:grpSpPr>
          <a:xfrm>
            <a:off x="9633495" y="2638828"/>
            <a:ext cx="787395" cy="573726"/>
            <a:chOff x="8239660" y="1341980"/>
            <a:chExt cx="787395" cy="573726"/>
          </a:xfrm>
        </p:grpSpPr>
        <p:grpSp>
          <p:nvGrpSpPr>
            <p:cNvPr id="231" name="Group 230"/>
            <p:cNvGrpSpPr/>
            <p:nvPr/>
          </p:nvGrpSpPr>
          <p:grpSpPr>
            <a:xfrm>
              <a:off x="8549483" y="1341980"/>
              <a:ext cx="167748" cy="196500"/>
              <a:chOff x="9513888" y="857377"/>
              <a:chExt cx="925512" cy="1084136"/>
            </a:xfrm>
          </p:grpSpPr>
          <p:sp>
            <p:nvSpPr>
              <p:cNvPr id="238"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59"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32" name="TextBox 231"/>
            <p:cNvSpPr txBox="1"/>
            <p:nvPr/>
          </p:nvSpPr>
          <p:spPr>
            <a:xfrm>
              <a:off x="8239660" y="1546374"/>
              <a:ext cx="787395"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 Users</a:t>
              </a:r>
            </a:p>
          </p:txBody>
        </p:sp>
      </p:grpSp>
      <p:grpSp>
        <p:nvGrpSpPr>
          <p:cNvPr id="260" name="Group 259"/>
          <p:cNvGrpSpPr/>
          <p:nvPr/>
        </p:nvGrpSpPr>
        <p:grpSpPr>
          <a:xfrm>
            <a:off x="9614259" y="93613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263" name="Group 262"/>
            <p:cNvGrpSpPr/>
            <p:nvPr/>
          </p:nvGrpSpPr>
          <p:grpSpPr>
            <a:xfrm>
              <a:off x="8549483" y="2067625"/>
              <a:ext cx="167748" cy="196500"/>
              <a:chOff x="9513888" y="857377"/>
              <a:chExt cx="925512" cy="1084136"/>
            </a:xfrm>
          </p:grpSpPr>
          <p:sp>
            <p:nvSpPr>
              <p:cNvPr id="26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6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66" name="Group 265"/>
          <p:cNvGrpSpPr/>
          <p:nvPr/>
        </p:nvGrpSpPr>
        <p:grpSpPr>
          <a:xfrm>
            <a:off x="9758529" y="1785616"/>
            <a:ext cx="537327" cy="587868"/>
            <a:chOff x="8364693" y="2679830"/>
            <a:chExt cx="537327" cy="587868"/>
          </a:xfrm>
        </p:grpSpPr>
        <p:sp>
          <p:nvSpPr>
            <p:cNvPr id="267" name="TextBox 266"/>
            <p:cNvSpPr txBox="1"/>
            <p:nvPr/>
          </p:nvSpPr>
          <p:spPr>
            <a:xfrm>
              <a:off x="8364693" y="2898366"/>
              <a:ext cx="53732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Optus</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Staff</a:t>
              </a:r>
            </a:p>
          </p:txBody>
        </p:sp>
        <p:grpSp>
          <p:nvGrpSpPr>
            <p:cNvPr id="271" name="Group 270"/>
            <p:cNvGrpSpPr/>
            <p:nvPr/>
          </p:nvGrpSpPr>
          <p:grpSpPr>
            <a:xfrm>
              <a:off x="8549483" y="2679830"/>
              <a:ext cx="167748" cy="196500"/>
              <a:chOff x="9513888" y="857377"/>
              <a:chExt cx="925512" cy="1084136"/>
            </a:xfrm>
          </p:grpSpPr>
          <p:sp>
            <p:nvSpPr>
              <p:cNvPr id="2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7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79" name="Group 278"/>
          <p:cNvGrpSpPr/>
          <p:nvPr/>
        </p:nvGrpSpPr>
        <p:grpSpPr>
          <a:xfrm>
            <a:off x="9662349" y="5177508"/>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9664752" y="4331111"/>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9708204" y="592578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8686802" y="744189"/>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9623877" y="347789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45" name="Right Arrow 7"/>
          <p:cNvSpPr/>
          <p:nvPr/>
        </p:nvSpPr>
        <p:spPr bwMode="auto">
          <a:xfrm rot="10800000">
            <a:off x="8176620" y="2567534"/>
            <a:ext cx="547927" cy="418428"/>
          </a:xfrm>
          <a:prstGeom prst="rightArrow">
            <a:avLst>
              <a:gd name="adj1" fmla="val 70409"/>
              <a:gd name="adj2" fmla="val 50000"/>
            </a:avLst>
          </a:prstGeom>
          <a:solidFill>
            <a:schemeClr val="bg1">
              <a:lumMod val="75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6" name="Right Arrow 346"/>
          <p:cNvSpPr/>
          <p:nvPr/>
        </p:nvSpPr>
        <p:spPr bwMode="auto">
          <a:xfrm>
            <a:off x="4725667" y="3106480"/>
            <a:ext cx="60960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7" name="Right Arrow 346"/>
          <p:cNvSpPr/>
          <p:nvPr/>
        </p:nvSpPr>
        <p:spPr bwMode="auto">
          <a:xfrm rot="10800000">
            <a:off x="4807957" y="4094082"/>
            <a:ext cx="60960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149" name="Group 148"/>
          <p:cNvGrpSpPr/>
          <p:nvPr/>
        </p:nvGrpSpPr>
        <p:grpSpPr>
          <a:xfrm>
            <a:off x="5418811" y="3711707"/>
            <a:ext cx="2503205" cy="1060064"/>
            <a:chOff x="3642372" y="3160866"/>
            <a:chExt cx="3066034" cy="2039012"/>
          </a:xfrm>
          <a:solidFill>
            <a:schemeClr val="tx2">
              <a:lumMod val="40000"/>
              <a:lumOff val="60000"/>
            </a:schemeClr>
          </a:solidFill>
        </p:grpSpPr>
        <p:sp>
          <p:nvSpPr>
            <p:cNvPr id="150" name="Rounded Rectangle 136"/>
            <p:cNvSpPr>
              <a:spLocks/>
            </p:cNvSpPr>
            <p:nvPr/>
          </p:nvSpPr>
          <p:spPr bwMode="auto">
            <a:xfrm>
              <a:off x="3642372" y="3326620"/>
              <a:ext cx="3066034" cy="1873258"/>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sz="1200" dirty="0">
                <a:solidFill>
                  <a:schemeClr val="bg1"/>
                </a:solidFill>
                <a:latin typeface="Verdana"/>
              </a:endParaRPr>
            </a:p>
            <a:p>
              <a:pPr algn="ctr"/>
              <a:endParaRPr lang="en-US" sz="1100" dirty="0">
                <a:solidFill>
                  <a:schemeClr val="bg1"/>
                </a:solidFill>
                <a:latin typeface="Verdana"/>
              </a:endParaRPr>
            </a:p>
          </p:txBody>
        </p:sp>
        <p:sp>
          <p:nvSpPr>
            <p:cNvPr id="151" name="TextBox 150"/>
            <p:cNvSpPr txBox="1"/>
            <p:nvPr/>
          </p:nvSpPr>
          <p:spPr>
            <a:xfrm>
              <a:off x="3646817" y="3160866"/>
              <a:ext cx="3050794" cy="573621"/>
            </a:xfrm>
            <a:prstGeom prst="rect">
              <a:avLst/>
            </a:prstGeom>
            <a:grpFill/>
          </p:spPr>
          <p:txBody>
            <a:bodyPr wrap="square" rtlCol="0">
              <a:spAutoFit/>
            </a:bodyPr>
            <a:lstStyle/>
            <a:p>
              <a:pPr algn="ctr"/>
              <a:r>
                <a:rPr lang="en-US" sz="1100" cap="all" dirty="0">
                  <a:solidFill>
                    <a:srgbClr val="FFFFFF"/>
                  </a:solidFill>
                  <a:latin typeface="Verdana"/>
                  <a:cs typeface="Arial" pitchFamily="34" charset="0"/>
                </a:rPr>
                <a:t>Data Preparation environment</a:t>
              </a:r>
            </a:p>
          </p:txBody>
        </p:sp>
        <p:cxnSp>
          <p:nvCxnSpPr>
            <p:cNvPr id="152" name="Straight Connector 151"/>
            <p:cNvCxnSpPr/>
            <p:nvPr/>
          </p:nvCxnSpPr>
          <p:spPr>
            <a:xfrm>
              <a:off x="3731830" y="4004675"/>
              <a:ext cx="2880768" cy="0"/>
            </a:xfrm>
            <a:prstGeom prst="line">
              <a:avLst/>
            </a:prstGeom>
            <a:grpFill/>
            <a:ln w="9525" cap="flat" cmpd="sng" algn="ctr">
              <a:solidFill>
                <a:schemeClr val="bg1"/>
              </a:solidFill>
              <a:prstDash val="solid"/>
            </a:ln>
            <a:effectLst/>
          </p:spPr>
        </p:cxnSp>
      </p:grpSp>
      <p:sp>
        <p:nvSpPr>
          <p:cNvPr id="153" name="Right Arrow 346"/>
          <p:cNvSpPr/>
          <p:nvPr/>
        </p:nvSpPr>
        <p:spPr bwMode="auto">
          <a:xfrm rot="16200000">
            <a:off x="3667164" y="4882399"/>
            <a:ext cx="60960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49" name="Right Arrow 348"/>
          <p:cNvSpPr/>
          <p:nvPr/>
        </p:nvSpPr>
        <p:spPr bwMode="auto">
          <a:xfrm rot="10800000">
            <a:off x="8204653" y="5750716"/>
            <a:ext cx="45508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69" name="Right Arrow 345"/>
          <p:cNvSpPr/>
          <p:nvPr/>
        </p:nvSpPr>
        <p:spPr bwMode="auto">
          <a:xfrm rot="16200000">
            <a:off x="7186741" y="4127271"/>
            <a:ext cx="1703470"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2" name="Up-Down Arrow 356"/>
          <p:cNvSpPr/>
          <p:nvPr/>
        </p:nvSpPr>
        <p:spPr bwMode="auto">
          <a:xfrm rot="10800000">
            <a:off x="7397974" y="3504292"/>
            <a:ext cx="336580" cy="533400"/>
          </a:xfrm>
          <a:prstGeom prst="upDownArrow">
            <a:avLst>
              <a:gd name="adj1" fmla="val 60909"/>
              <a:gd name="adj2" fmla="val 58182"/>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3" name="Up-Down Arrow 356"/>
          <p:cNvSpPr/>
          <p:nvPr/>
        </p:nvSpPr>
        <p:spPr bwMode="auto">
          <a:xfrm>
            <a:off x="7054746" y="4716100"/>
            <a:ext cx="336580" cy="533400"/>
          </a:xfrm>
          <a:prstGeom prst="upDownArrow">
            <a:avLst>
              <a:gd name="adj1" fmla="val 60909"/>
              <a:gd name="adj2" fmla="val 58182"/>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47" name="Right Arrow 346"/>
          <p:cNvSpPr/>
          <p:nvPr/>
        </p:nvSpPr>
        <p:spPr bwMode="auto">
          <a:xfrm>
            <a:off x="2515086" y="3468076"/>
            <a:ext cx="818998"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40" name="Right Arrow 346"/>
          <p:cNvSpPr/>
          <p:nvPr/>
        </p:nvSpPr>
        <p:spPr bwMode="auto">
          <a:xfrm rot="5400000">
            <a:off x="3757596" y="3299884"/>
            <a:ext cx="454619" cy="44433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42" name="TextBox 241"/>
          <p:cNvSpPr txBox="1"/>
          <p:nvPr/>
        </p:nvSpPr>
        <p:spPr>
          <a:xfrm>
            <a:off x="2882972" y="647380"/>
            <a:ext cx="5483757" cy="292388"/>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Governance</a:t>
            </a:r>
          </a:p>
        </p:txBody>
      </p:sp>
      <p:sp>
        <p:nvSpPr>
          <p:cNvPr id="243" name="TextBox 242"/>
          <p:cNvSpPr txBox="1"/>
          <p:nvPr/>
        </p:nvSpPr>
        <p:spPr>
          <a:xfrm>
            <a:off x="112351" y="152542"/>
            <a:ext cx="2511008" cy="369332"/>
          </a:xfrm>
          <a:prstGeom prst="rect">
            <a:avLst/>
          </a:prstGeom>
          <a:noFill/>
        </p:spPr>
        <p:txBody>
          <a:bodyPr wrap="none" rtlCol="0">
            <a:spAutoFit/>
          </a:bodyPr>
          <a:lstStyle/>
          <a:p>
            <a:r>
              <a:rPr lang="en-US" dirty="0"/>
              <a:t>Information Architecture</a:t>
            </a:r>
          </a:p>
        </p:txBody>
      </p:sp>
      <p:grpSp>
        <p:nvGrpSpPr>
          <p:cNvPr id="168" name="Group 167"/>
          <p:cNvGrpSpPr/>
          <p:nvPr/>
        </p:nvGrpSpPr>
        <p:grpSpPr>
          <a:xfrm>
            <a:off x="3049060" y="1396103"/>
            <a:ext cx="5181600" cy="758734"/>
            <a:chOff x="1349871" y="1142999"/>
            <a:chExt cx="5532120" cy="777240"/>
          </a:xfrm>
          <a:solidFill>
            <a:schemeClr val="tx2">
              <a:lumMod val="40000"/>
              <a:lumOff val="60000"/>
            </a:schemeClr>
          </a:solidFill>
        </p:grpSpPr>
        <p:sp>
          <p:nvSpPr>
            <p:cNvPr id="171" name="Rounded Rectangle 131"/>
            <p:cNvSpPr>
              <a:spLocks/>
            </p:cNvSpPr>
            <p:nvPr/>
          </p:nvSpPr>
          <p:spPr bwMode="auto">
            <a:xfrm>
              <a:off x="1349871" y="1142999"/>
              <a:ext cx="5532120" cy="777240"/>
            </a:xfrm>
            <a:prstGeom prst="roundRect">
              <a:avLst>
                <a:gd name="adj" fmla="val 13883"/>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4" name="TextBox 173"/>
            <p:cNvSpPr txBox="1"/>
            <p:nvPr/>
          </p:nvSpPr>
          <p:spPr>
            <a:xfrm>
              <a:off x="5373698" y="1385426"/>
              <a:ext cx="1328262"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ACCESS</a:t>
              </a:r>
            </a:p>
          </p:txBody>
        </p:sp>
        <p:sp>
          <p:nvSpPr>
            <p:cNvPr id="175" name="TextBox 174"/>
            <p:cNvSpPr txBox="1"/>
            <p:nvPr/>
          </p:nvSpPr>
          <p:spPr>
            <a:xfrm>
              <a:off x="3341195" y="1359508"/>
              <a:ext cx="1341227"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Manage</a:t>
              </a:r>
            </a:p>
          </p:txBody>
        </p:sp>
        <p:sp>
          <p:nvSpPr>
            <p:cNvPr id="204" name="TextBox 203"/>
            <p:cNvSpPr txBox="1"/>
            <p:nvPr/>
          </p:nvSpPr>
          <p:spPr>
            <a:xfrm>
              <a:off x="1434983" y="1385426"/>
              <a:ext cx="1372968" cy="299520"/>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Move</a:t>
              </a:r>
            </a:p>
          </p:txBody>
        </p:sp>
        <p:cxnSp>
          <p:nvCxnSpPr>
            <p:cNvPr id="205" name="Straight Connector 204"/>
            <p:cNvCxnSpPr/>
            <p:nvPr/>
          </p:nvCxnSpPr>
          <p:spPr>
            <a:xfrm>
              <a:off x="3091071" y="1218590"/>
              <a:ext cx="0" cy="419100"/>
            </a:xfrm>
            <a:prstGeom prst="line">
              <a:avLst/>
            </a:prstGeom>
            <a:grpFill/>
            <a:ln w="9525" cap="flat" cmpd="sng" algn="ctr">
              <a:solidFill>
                <a:schemeClr val="bg1"/>
              </a:solidFill>
              <a:prstDash val="solid"/>
            </a:ln>
            <a:effectLst/>
          </p:spPr>
        </p:cxnSp>
        <p:cxnSp>
          <p:nvCxnSpPr>
            <p:cNvPr id="211" name="Straight Connector 210"/>
            <p:cNvCxnSpPr/>
            <p:nvPr/>
          </p:nvCxnSpPr>
          <p:spPr>
            <a:xfrm>
              <a:off x="5097607" y="1322070"/>
              <a:ext cx="0" cy="419100"/>
            </a:xfrm>
            <a:prstGeom prst="line">
              <a:avLst/>
            </a:prstGeom>
            <a:grpFill/>
            <a:ln w="9525" cap="flat" cmpd="sng" algn="ctr">
              <a:solidFill>
                <a:schemeClr val="bg1"/>
              </a:solidFill>
              <a:prstDash val="solid"/>
            </a:ln>
            <a:effectLst/>
          </p:spPr>
        </p:cxnSp>
      </p:grpSp>
      <p:sp>
        <p:nvSpPr>
          <p:cNvPr id="214" name="Freeform 203"/>
          <p:cNvSpPr/>
          <p:nvPr/>
        </p:nvSpPr>
        <p:spPr>
          <a:xfrm>
            <a:off x="3244648" y="2772252"/>
            <a:ext cx="1533356" cy="531380"/>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Transient Loading Area</a:t>
            </a:r>
          </a:p>
        </p:txBody>
      </p:sp>
      <p:sp>
        <p:nvSpPr>
          <p:cNvPr id="235" name="Freeform 203"/>
          <p:cNvSpPr/>
          <p:nvPr/>
        </p:nvSpPr>
        <p:spPr>
          <a:xfrm>
            <a:off x="3241653" y="3682324"/>
            <a:ext cx="1604443" cy="503736"/>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Persistent Archiving Area</a:t>
            </a:r>
          </a:p>
        </p:txBody>
      </p:sp>
      <p:sp>
        <p:nvSpPr>
          <p:cNvPr id="237" name="Freeform 203"/>
          <p:cNvSpPr/>
          <p:nvPr/>
        </p:nvSpPr>
        <p:spPr>
          <a:xfrm rot="16200000">
            <a:off x="5237485" y="2850209"/>
            <a:ext cx="1051501" cy="503736"/>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Staging Area</a:t>
            </a:r>
          </a:p>
        </p:txBody>
      </p:sp>
      <p:sp>
        <p:nvSpPr>
          <p:cNvPr id="244" name="Freeform 203"/>
          <p:cNvSpPr/>
          <p:nvPr/>
        </p:nvSpPr>
        <p:spPr>
          <a:xfrm rot="16200000">
            <a:off x="5965120" y="2821201"/>
            <a:ext cx="1051501" cy="503736"/>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Integration Area</a:t>
            </a:r>
          </a:p>
        </p:txBody>
      </p:sp>
      <p:sp>
        <p:nvSpPr>
          <p:cNvPr id="245" name="Freeform 203"/>
          <p:cNvSpPr/>
          <p:nvPr/>
        </p:nvSpPr>
        <p:spPr>
          <a:xfrm rot="16200000">
            <a:off x="6916275" y="2836728"/>
            <a:ext cx="1051501" cy="503736"/>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defRPr/>
            </a:pPr>
            <a:r>
              <a:rPr lang="en-GB" sz="1200" kern="0" dirty="0">
                <a:solidFill>
                  <a:prstClr val="white"/>
                </a:solidFill>
                <a:latin typeface="Verdana"/>
                <a:cs typeface="Calibri"/>
              </a:rPr>
              <a:t>Access</a:t>
            </a:r>
          </a:p>
          <a:p>
            <a:pPr algn="ctr" defTabSz="800100">
              <a:lnSpc>
                <a:spcPct val="90000"/>
              </a:lnSpc>
              <a:defRPr/>
            </a:pPr>
            <a:r>
              <a:rPr lang="en-GB" sz="1200" kern="0" dirty="0">
                <a:solidFill>
                  <a:prstClr val="white"/>
                </a:solidFill>
                <a:latin typeface="Verdana"/>
                <a:cs typeface="Calibri"/>
              </a:rPr>
              <a:t> Area</a:t>
            </a:r>
          </a:p>
        </p:txBody>
      </p:sp>
      <p:cxnSp>
        <p:nvCxnSpPr>
          <p:cNvPr id="246" name="Straight Connector 245"/>
          <p:cNvCxnSpPr/>
          <p:nvPr/>
        </p:nvCxnSpPr>
        <p:spPr>
          <a:xfrm flipV="1">
            <a:off x="6082996" y="4218298"/>
            <a:ext cx="0" cy="544387"/>
          </a:xfrm>
          <a:prstGeom prst="line">
            <a:avLst/>
          </a:prstGeom>
          <a:solidFill>
            <a:schemeClr val="tx2">
              <a:lumMod val="40000"/>
              <a:lumOff val="60000"/>
            </a:schemeClr>
          </a:solidFill>
          <a:ln w="9525" cap="flat" cmpd="sng" algn="ctr">
            <a:solidFill>
              <a:schemeClr val="bg1"/>
            </a:solidFill>
            <a:prstDash val="solid"/>
          </a:ln>
          <a:effectLst/>
        </p:spPr>
      </p:cxnSp>
      <p:sp>
        <p:nvSpPr>
          <p:cNvPr id="247" name="Freeform 203"/>
          <p:cNvSpPr/>
          <p:nvPr/>
        </p:nvSpPr>
        <p:spPr>
          <a:xfrm rot="16200000">
            <a:off x="5133675" y="4186960"/>
            <a:ext cx="963408" cy="554557"/>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Staging Area</a:t>
            </a:r>
          </a:p>
        </p:txBody>
      </p:sp>
      <p:sp>
        <p:nvSpPr>
          <p:cNvPr id="248" name="Freeform 203"/>
          <p:cNvSpPr/>
          <p:nvPr/>
        </p:nvSpPr>
        <p:spPr>
          <a:xfrm rot="16200000">
            <a:off x="5983316" y="4200710"/>
            <a:ext cx="963408" cy="554557"/>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defRPr/>
            </a:pPr>
            <a:r>
              <a:rPr lang="en-GB" sz="1200" kern="0" dirty="0">
                <a:solidFill>
                  <a:prstClr val="white"/>
                </a:solidFill>
                <a:latin typeface="Verdana"/>
                <a:cs typeface="Calibri"/>
              </a:rPr>
              <a:t>Prep</a:t>
            </a:r>
          </a:p>
          <a:p>
            <a:pPr algn="ctr" defTabSz="800100">
              <a:defRPr/>
            </a:pPr>
            <a:r>
              <a:rPr lang="en-GB" sz="1200" kern="0" dirty="0">
                <a:solidFill>
                  <a:prstClr val="white"/>
                </a:solidFill>
                <a:latin typeface="Verdana"/>
                <a:cs typeface="Calibri"/>
              </a:rPr>
              <a:t> Area</a:t>
            </a:r>
          </a:p>
        </p:txBody>
      </p:sp>
      <p:cxnSp>
        <p:nvCxnSpPr>
          <p:cNvPr id="249" name="Straight Connector 248"/>
          <p:cNvCxnSpPr/>
          <p:nvPr/>
        </p:nvCxnSpPr>
        <p:spPr>
          <a:xfrm flipV="1">
            <a:off x="6955486" y="4222108"/>
            <a:ext cx="0" cy="544387"/>
          </a:xfrm>
          <a:prstGeom prst="line">
            <a:avLst/>
          </a:prstGeom>
          <a:solidFill>
            <a:schemeClr val="tx2">
              <a:lumMod val="40000"/>
              <a:lumOff val="60000"/>
            </a:schemeClr>
          </a:solidFill>
          <a:ln w="9525" cap="flat" cmpd="sng" algn="ctr">
            <a:solidFill>
              <a:schemeClr val="bg1"/>
            </a:solidFill>
            <a:prstDash val="solid"/>
          </a:ln>
          <a:effectLst/>
        </p:spPr>
      </p:cxnSp>
      <p:cxnSp>
        <p:nvCxnSpPr>
          <p:cNvPr id="250" name="Straight Connector 249"/>
          <p:cNvCxnSpPr/>
          <p:nvPr/>
        </p:nvCxnSpPr>
        <p:spPr>
          <a:xfrm flipV="1">
            <a:off x="6955486" y="2636249"/>
            <a:ext cx="18801" cy="927432"/>
          </a:xfrm>
          <a:prstGeom prst="line">
            <a:avLst/>
          </a:prstGeom>
          <a:solidFill>
            <a:schemeClr val="tx2">
              <a:lumMod val="40000"/>
              <a:lumOff val="60000"/>
            </a:schemeClr>
          </a:solidFill>
          <a:ln w="9525" cap="flat" cmpd="sng" algn="ctr">
            <a:solidFill>
              <a:schemeClr val="bg1"/>
            </a:solidFill>
            <a:prstDash val="solid"/>
          </a:ln>
          <a:effectLst/>
        </p:spPr>
      </p:cxnSp>
      <p:cxnSp>
        <p:nvCxnSpPr>
          <p:cNvPr id="251" name="Straight Connector 250"/>
          <p:cNvCxnSpPr/>
          <p:nvPr/>
        </p:nvCxnSpPr>
        <p:spPr>
          <a:xfrm flipV="1">
            <a:off x="6032770" y="2627711"/>
            <a:ext cx="18801" cy="927432"/>
          </a:xfrm>
          <a:prstGeom prst="line">
            <a:avLst/>
          </a:prstGeom>
          <a:solidFill>
            <a:schemeClr val="tx2">
              <a:lumMod val="40000"/>
              <a:lumOff val="60000"/>
            </a:schemeClr>
          </a:solidFill>
          <a:ln w="9525" cap="flat" cmpd="sng" algn="ctr">
            <a:solidFill>
              <a:schemeClr val="bg1"/>
            </a:solidFill>
            <a:prstDash val="solid"/>
          </a:ln>
          <a:effectLst/>
        </p:spPr>
      </p:cxnSp>
      <p:sp>
        <p:nvSpPr>
          <p:cNvPr id="252" name="Freeform 203"/>
          <p:cNvSpPr/>
          <p:nvPr/>
        </p:nvSpPr>
        <p:spPr>
          <a:xfrm rot="16200000">
            <a:off x="6909311" y="4210307"/>
            <a:ext cx="1051501" cy="503736"/>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defRPr/>
            </a:pPr>
            <a:r>
              <a:rPr lang="en-GB" sz="1200" kern="0" dirty="0">
                <a:solidFill>
                  <a:prstClr val="white"/>
                </a:solidFill>
                <a:latin typeface="Verdana"/>
                <a:cs typeface="Calibri"/>
              </a:rPr>
              <a:t>Access</a:t>
            </a:r>
          </a:p>
          <a:p>
            <a:pPr algn="ctr" defTabSz="800100">
              <a:lnSpc>
                <a:spcPct val="90000"/>
              </a:lnSpc>
              <a:defRPr/>
            </a:pPr>
            <a:r>
              <a:rPr lang="en-GB" sz="1200" kern="0" dirty="0">
                <a:solidFill>
                  <a:prstClr val="white"/>
                </a:solidFill>
                <a:latin typeface="Verdana"/>
                <a:cs typeface="Calibri"/>
              </a:rPr>
              <a:t> Area</a:t>
            </a:r>
          </a:p>
        </p:txBody>
      </p:sp>
      <p:sp>
        <p:nvSpPr>
          <p:cNvPr id="345" name="Right Arrow 344"/>
          <p:cNvSpPr/>
          <p:nvPr/>
        </p:nvSpPr>
        <p:spPr bwMode="auto">
          <a:xfrm>
            <a:off x="2509935" y="6017086"/>
            <a:ext cx="2907621"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1" name="Right Arrow 346">
            <a:extLst>
              <a:ext uri="{FF2B5EF4-FFF2-40B4-BE49-F238E27FC236}">
                <a16:creationId xmlns="" xmlns:a16="http://schemas.microsoft.com/office/drawing/2014/main" id="{D2F7ACFE-791E-412F-9384-A724D2C6E2D9}"/>
              </a:ext>
            </a:extLst>
          </p:cNvPr>
          <p:cNvSpPr/>
          <p:nvPr/>
        </p:nvSpPr>
        <p:spPr bwMode="auto">
          <a:xfrm rot="2056466">
            <a:off x="4751898" y="4741758"/>
            <a:ext cx="818998"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4" name="TextBox 143">
            <a:extLst>
              <a:ext uri="{FF2B5EF4-FFF2-40B4-BE49-F238E27FC236}">
                <a16:creationId xmlns="" xmlns:a16="http://schemas.microsoft.com/office/drawing/2014/main" id="{82B264B4-E020-4656-898B-0CF9E086114C}"/>
              </a:ext>
            </a:extLst>
          </p:cNvPr>
          <p:cNvSpPr txBox="1"/>
          <p:nvPr/>
        </p:nvSpPr>
        <p:spPr>
          <a:xfrm>
            <a:off x="3168947" y="5444834"/>
            <a:ext cx="1567174" cy="492443"/>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Interactive Capability</a:t>
            </a:r>
          </a:p>
        </p:txBody>
      </p:sp>
      <p:sp>
        <p:nvSpPr>
          <p:cNvPr id="148" name="Right Arrow 346">
            <a:extLst>
              <a:ext uri="{FF2B5EF4-FFF2-40B4-BE49-F238E27FC236}">
                <a16:creationId xmlns="" xmlns:a16="http://schemas.microsoft.com/office/drawing/2014/main" id="{76D044FF-DF61-4DE2-A90B-116A499935A1}"/>
              </a:ext>
            </a:extLst>
          </p:cNvPr>
          <p:cNvSpPr/>
          <p:nvPr/>
        </p:nvSpPr>
        <p:spPr bwMode="auto">
          <a:xfrm>
            <a:off x="2442262" y="5457760"/>
            <a:ext cx="818998"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4" name="Right Arrow 346">
            <a:extLst>
              <a:ext uri="{FF2B5EF4-FFF2-40B4-BE49-F238E27FC236}">
                <a16:creationId xmlns="" xmlns:a16="http://schemas.microsoft.com/office/drawing/2014/main" id="{92B7C177-DA8F-4235-937A-59D4CEECA879}"/>
              </a:ext>
            </a:extLst>
          </p:cNvPr>
          <p:cNvSpPr/>
          <p:nvPr/>
        </p:nvSpPr>
        <p:spPr bwMode="auto">
          <a:xfrm>
            <a:off x="4731525" y="5499127"/>
            <a:ext cx="818998"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0" name="Rounded Rectangle 267">
            <a:extLst>
              <a:ext uri="{FF2B5EF4-FFF2-40B4-BE49-F238E27FC236}">
                <a16:creationId xmlns="" xmlns:a16="http://schemas.microsoft.com/office/drawing/2014/main" id="{B0CAB0C9-1E1D-4258-9005-7688B4DC2C82}"/>
              </a:ext>
            </a:extLst>
          </p:cNvPr>
          <p:cNvSpPr>
            <a:spLocks/>
          </p:cNvSpPr>
          <p:nvPr/>
        </p:nvSpPr>
        <p:spPr bwMode="auto">
          <a:xfrm>
            <a:off x="3157665" y="5948469"/>
            <a:ext cx="1578456" cy="663119"/>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400" dirty="0">
                <a:solidFill>
                  <a:schemeClr val="bg1"/>
                </a:solidFill>
                <a:latin typeface="Verdana"/>
              </a:rPr>
              <a:t>Request/</a:t>
            </a:r>
          </a:p>
          <a:p>
            <a:pPr algn="ctr"/>
            <a:r>
              <a:rPr lang="en-US" sz="1400" dirty="0">
                <a:solidFill>
                  <a:schemeClr val="bg1"/>
                </a:solidFill>
                <a:latin typeface="Verdana"/>
              </a:rPr>
              <a:t>Response</a:t>
            </a:r>
          </a:p>
        </p:txBody>
      </p:sp>
    </p:spTree>
    <p:extLst>
      <p:ext uri="{BB962C8B-B14F-4D97-AF65-F5344CB8AC3E}">
        <p14:creationId xmlns:p14="http://schemas.microsoft.com/office/powerpoint/2010/main" val="250647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39508" y="1381747"/>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5022" y="4066672"/>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0986450" y="3273201"/>
            <a:ext cx="729687" cy="580539"/>
            <a:chOff x="8268514" y="4869167"/>
            <a:chExt cx="729687" cy="580539"/>
          </a:xfrm>
        </p:grpSpPr>
        <p:sp>
          <p:nvSpPr>
            <p:cNvPr id="280" name="TextBox 279"/>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83431" y="5984476"/>
            <a:ext cx="914399" cy="561279"/>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68151" y="5584496"/>
            <a:ext cx="1338356" cy="740833"/>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489286" y="5277577"/>
            <a:ext cx="1645841" cy="1135327"/>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81901" y="2529958"/>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32" name="Group 131">
            <a:extLst>
              <a:ext uri="{FF2B5EF4-FFF2-40B4-BE49-F238E27FC236}">
                <a16:creationId xmlns="" xmlns:a16="http://schemas.microsoft.com/office/drawing/2014/main" id="{93E46876-174E-41B8-940E-1B7F02366D2D}"/>
              </a:ext>
            </a:extLst>
          </p:cNvPr>
          <p:cNvGrpSpPr/>
          <p:nvPr/>
        </p:nvGrpSpPr>
        <p:grpSpPr>
          <a:xfrm>
            <a:off x="2551814" y="1085905"/>
            <a:ext cx="2265388" cy="5440379"/>
            <a:chOff x="6943427" y="5127257"/>
            <a:chExt cx="2364542" cy="1396504"/>
          </a:xfrm>
          <a:solidFill>
            <a:schemeClr val="accent4">
              <a:lumMod val="60000"/>
              <a:lumOff val="40000"/>
            </a:schemeClr>
          </a:solidFill>
        </p:grpSpPr>
        <p:sp>
          <p:nvSpPr>
            <p:cNvPr id="133" name="Rounded Rectangle 132"/>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4" name="TextBox 133"/>
            <p:cNvSpPr txBox="1"/>
            <p:nvPr/>
          </p:nvSpPr>
          <p:spPr>
            <a:xfrm>
              <a:off x="6953538" y="5146110"/>
              <a:ext cx="2312400" cy="71471"/>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acquisition &amp; STAGING</a:t>
              </a:r>
              <a:endParaRPr lang="en-US" sz="1200" cap="all" dirty="0">
                <a:solidFill>
                  <a:srgbClr val="FFFFFF"/>
                </a:solidFill>
                <a:latin typeface="Verdana"/>
                <a:cs typeface="Arial" pitchFamily="34" charset="0"/>
              </a:endParaRPr>
            </a:p>
          </p:txBody>
        </p:sp>
        <p:cxnSp>
          <p:nvCxnSpPr>
            <p:cNvPr id="135" name="Straight Connector 134"/>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36" name="Rounded Rectangle 135"/>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6" name="Group 5">
            <a:extLst>
              <a:ext uri="{FF2B5EF4-FFF2-40B4-BE49-F238E27FC236}">
                <a16:creationId xmlns="" xmlns:a16="http://schemas.microsoft.com/office/drawing/2014/main" id="{93E46876-174E-41B8-940E-1B7F02366D2D}"/>
              </a:ext>
            </a:extLst>
          </p:cNvPr>
          <p:cNvGrpSpPr/>
          <p:nvPr/>
        </p:nvGrpSpPr>
        <p:grpSpPr>
          <a:xfrm>
            <a:off x="2655378" y="1668869"/>
            <a:ext cx="1978767" cy="3232547"/>
            <a:chOff x="6943427" y="5127257"/>
            <a:chExt cx="2374869" cy="1396504"/>
          </a:xfrm>
        </p:grpSpPr>
        <p:sp>
          <p:nvSpPr>
            <p:cNvPr id="268" name="Rounded Rectangle 267"/>
            <p:cNvSpPr>
              <a:spLocks/>
            </p:cNvSpPr>
            <p:nvPr/>
          </p:nvSpPr>
          <p:spPr bwMode="auto">
            <a:xfrm>
              <a:off x="6943427" y="5127257"/>
              <a:ext cx="2364542"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6995925" y="5146109"/>
              <a:ext cx="2253789" cy="22124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7022118" y="5299729"/>
              <a:ext cx="2296178" cy="0"/>
            </a:xfrm>
            <a:prstGeom prst="line">
              <a:avLst/>
            </a:prstGeom>
            <a:solidFill>
              <a:schemeClr val="tx2">
                <a:lumMod val="40000"/>
                <a:lumOff val="60000"/>
              </a:schemeClr>
            </a:solidFill>
            <a:ln w="9525" cap="flat" cmpd="sng" algn="ctr">
              <a:solidFill>
                <a:schemeClr val="bg1"/>
              </a:solidFill>
              <a:prstDash val="solid"/>
            </a:ln>
            <a:effectLst/>
          </p:spPr>
        </p:cxnSp>
      </p:grpSp>
      <p:grpSp>
        <p:nvGrpSpPr>
          <p:cNvPr id="174" name="Group 173">
            <a:extLst>
              <a:ext uri="{FF2B5EF4-FFF2-40B4-BE49-F238E27FC236}">
                <a16:creationId xmlns="" xmlns:a16="http://schemas.microsoft.com/office/drawing/2014/main" id="{16497F77-CF6B-4C42-8178-4F33902013F5}"/>
              </a:ext>
            </a:extLst>
          </p:cNvPr>
          <p:cNvGrpSpPr/>
          <p:nvPr/>
        </p:nvGrpSpPr>
        <p:grpSpPr>
          <a:xfrm>
            <a:off x="2674860" y="4972072"/>
            <a:ext cx="1959284" cy="1320733"/>
            <a:chOff x="1518649" y="2590801"/>
            <a:chExt cx="1757497" cy="3200400"/>
          </a:xfrm>
          <a:solidFill>
            <a:schemeClr val="tx2">
              <a:lumMod val="40000"/>
              <a:lumOff val="60000"/>
            </a:schemeClr>
          </a:solidFill>
        </p:grpSpPr>
        <p:sp>
          <p:nvSpPr>
            <p:cNvPr id="176" name="Rounded Rectangle 156">
              <a:extLst>
                <a:ext uri="{FF2B5EF4-FFF2-40B4-BE49-F238E27FC236}">
                  <a16:creationId xmlns="" xmlns:a16="http://schemas.microsoft.com/office/drawing/2014/main" id="{7EA40AFF-D398-421F-8D17-310FE9068756}"/>
                </a:ext>
              </a:extLst>
            </p:cNvPr>
            <p:cNvSpPr>
              <a:spLocks/>
            </p:cNvSpPr>
            <p:nvPr/>
          </p:nvSpPr>
          <p:spPr bwMode="auto">
            <a:xfrm rot="5400000">
              <a:off x="797198" y="3312252"/>
              <a:ext cx="3200400" cy="1757497"/>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02" name="TextBox 201">
              <a:extLst>
                <a:ext uri="{FF2B5EF4-FFF2-40B4-BE49-F238E27FC236}">
                  <a16:creationId xmlns="" xmlns:a16="http://schemas.microsoft.com/office/drawing/2014/main" id="{A6ADB4FC-528F-4700-9D67-492363FE6F7D}"/>
                </a:ext>
              </a:extLst>
            </p:cNvPr>
            <p:cNvSpPr txBox="1"/>
            <p:nvPr/>
          </p:nvSpPr>
          <p:spPr>
            <a:xfrm>
              <a:off x="1532916" y="2667001"/>
              <a:ext cx="1678449" cy="708515"/>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RDBMS</a:t>
              </a:r>
            </a:p>
          </p:txBody>
        </p:sp>
        <p:cxnSp>
          <p:nvCxnSpPr>
            <p:cNvPr id="203" name="Straight Connector 202">
              <a:extLst>
                <a:ext uri="{FF2B5EF4-FFF2-40B4-BE49-F238E27FC236}">
                  <a16:creationId xmlns="" xmlns:a16="http://schemas.microsoft.com/office/drawing/2014/main" id="{287934EC-5768-4E41-9D76-FFD225A1861A}"/>
                </a:ext>
              </a:extLst>
            </p:cNvPr>
            <p:cNvCxnSpPr/>
            <p:nvPr/>
          </p:nvCxnSpPr>
          <p:spPr>
            <a:xfrm>
              <a:off x="1704737" y="3450504"/>
              <a:ext cx="1381600" cy="0"/>
            </a:xfrm>
            <a:prstGeom prst="line">
              <a:avLst/>
            </a:prstGeom>
            <a:grpFill/>
            <a:ln w="9525" cap="flat" cmpd="sng" algn="ctr">
              <a:solidFill>
                <a:schemeClr val="bg1"/>
              </a:solidFill>
              <a:prstDash val="solid"/>
            </a:ln>
            <a:effectLst/>
          </p:spPr>
        </p:cxnSp>
      </p:grpSp>
      <p:sp>
        <p:nvSpPr>
          <p:cNvPr id="208" name="Freeform 203">
            <a:extLst>
              <a:ext uri="{FF2B5EF4-FFF2-40B4-BE49-F238E27FC236}">
                <a16:creationId xmlns="" xmlns:a16="http://schemas.microsoft.com/office/drawing/2014/main" id="{20DA597A-5DCF-4F12-8A88-B99B7383472A}"/>
              </a:ext>
            </a:extLst>
          </p:cNvPr>
          <p:cNvSpPr/>
          <p:nvPr/>
        </p:nvSpPr>
        <p:spPr>
          <a:xfrm>
            <a:off x="2732015" y="5341745"/>
            <a:ext cx="1788657" cy="820140"/>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a:solidFill>
                  <a:prstClr val="white"/>
                </a:solidFill>
                <a:latin typeface="Verdana"/>
                <a:cs typeface="Calibri"/>
              </a:rPr>
              <a:t>Raw Data</a:t>
            </a:r>
          </a:p>
          <a:p>
            <a:pPr algn="ctr" defTabSz="800100">
              <a:lnSpc>
                <a:spcPct val="90000"/>
              </a:lnSpc>
              <a:spcAft>
                <a:spcPct val="35000"/>
              </a:spcAft>
              <a:defRPr/>
            </a:pPr>
            <a:r>
              <a:rPr lang="en-GB" sz="1200" kern="0" dirty="0">
                <a:solidFill>
                  <a:prstClr val="white"/>
                </a:solidFill>
                <a:latin typeface="Verdana"/>
                <a:cs typeface="Calibri"/>
              </a:rPr>
              <a:t>Historical</a:t>
            </a: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sp>
        <p:nvSpPr>
          <p:cNvPr id="299" name="Right Arrow 346">
            <a:extLst>
              <a:ext uri="{FF2B5EF4-FFF2-40B4-BE49-F238E27FC236}">
                <a16:creationId xmlns="" xmlns:a16="http://schemas.microsoft.com/office/drawing/2014/main" id="{7C81B4AC-7266-43F7-83E6-70E60B1AB8D8}"/>
              </a:ext>
            </a:extLst>
          </p:cNvPr>
          <p:cNvSpPr/>
          <p:nvPr/>
        </p:nvSpPr>
        <p:spPr bwMode="auto">
          <a:xfrm rot="18831575">
            <a:off x="1366452" y="3876163"/>
            <a:ext cx="137969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07" name="Right Arrow 346">
            <a:extLst>
              <a:ext uri="{FF2B5EF4-FFF2-40B4-BE49-F238E27FC236}">
                <a16:creationId xmlns="" xmlns:a16="http://schemas.microsoft.com/office/drawing/2014/main" id="{71A7C638-AB8D-4A68-B157-178D0CD76A23}"/>
              </a:ext>
            </a:extLst>
          </p:cNvPr>
          <p:cNvSpPr/>
          <p:nvPr/>
        </p:nvSpPr>
        <p:spPr bwMode="auto">
          <a:xfrm>
            <a:off x="1535406" y="5505698"/>
            <a:ext cx="1109560"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0968881" y="1505394"/>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0939149" y="2326947"/>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4886342" y="736649"/>
            <a:ext cx="4996258" cy="539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Tools &amp; Technology – Batch Ingestion</a:t>
            </a:r>
          </a:p>
          <a:p>
            <a:r>
              <a:rPr lang="en-US" sz="1400" dirty="0" smtClean="0">
                <a:solidFill>
                  <a:srgbClr val="3C3C3B"/>
                </a:solidFill>
                <a:latin typeface="Verdana"/>
              </a:rPr>
              <a:t>Leverage Automated Ingestion </a:t>
            </a:r>
          </a:p>
          <a:p>
            <a:pPr lvl="1"/>
            <a:r>
              <a:rPr lang="en-US" sz="1200" dirty="0">
                <a:solidFill>
                  <a:srgbClr val="3C3C3B"/>
                </a:solidFill>
                <a:latin typeface="Verdana"/>
              </a:rPr>
              <a:t>HADOOP</a:t>
            </a:r>
          </a:p>
          <a:p>
            <a:pPr lvl="2"/>
            <a:r>
              <a:rPr lang="en-US" sz="1200" dirty="0">
                <a:solidFill>
                  <a:srgbClr val="3C3C3B"/>
                </a:solidFill>
                <a:latin typeface="Verdana"/>
              </a:rPr>
              <a:t>Develop Ingestion </a:t>
            </a:r>
            <a:r>
              <a:rPr lang="en-US" sz="1200" dirty="0" smtClean="0">
                <a:solidFill>
                  <a:srgbClr val="3C3C3B"/>
                </a:solidFill>
                <a:latin typeface="Verdana"/>
              </a:rPr>
              <a:t>Factory – Code Generator </a:t>
            </a:r>
          </a:p>
          <a:p>
            <a:pPr lvl="2"/>
            <a:r>
              <a:rPr lang="en-US" sz="1200" dirty="0" smtClean="0">
                <a:solidFill>
                  <a:srgbClr val="3C3C3B"/>
                </a:solidFill>
                <a:latin typeface="Verdana"/>
              </a:rPr>
              <a:t>Look </a:t>
            </a:r>
            <a:r>
              <a:rPr lang="en-US" sz="1200" dirty="0">
                <a:solidFill>
                  <a:srgbClr val="3C3C3B"/>
                </a:solidFill>
                <a:latin typeface="Verdana"/>
              </a:rPr>
              <a:t>at creating home grown or leverage new tools.</a:t>
            </a:r>
          </a:p>
          <a:p>
            <a:pPr lvl="1"/>
            <a:r>
              <a:rPr lang="en-US" sz="1200" dirty="0" smtClean="0">
                <a:solidFill>
                  <a:srgbClr val="3C3C3B"/>
                </a:solidFill>
                <a:latin typeface="Verdana"/>
              </a:rPr>
              <a:t>RDBMS </a:t>
            </a:r>
          </a:p>
          <a:p>
            <a:pPr lvl="2"/>
            <a:r>
              <a:rPr lang="en-US" sz="1200" dirty="0" smtClean="0">
                <a:solidFill>
                  <a:srgbClr val="3C3C3B"/>
                </a:solidFill>
                <a:latin typeface="Verdana"/>
              </a:rPr>
              <a:t>PL/SQL GETL (Generic ETL)</a:t>
            </a:r>
          </a:p>
          <a:p>
            <a:pPr lvl="2"/>
            <a:r>
              <a:rPr lang="en-US" sz="1200" dirty="0" smtClean="0">
                <a:solidFill>
                  <a:srgbClr val="3C3C3B"/>
                </a:solidFill>
                <a:latin typeface="Verdana"/>
              </a:rPr>
              <a:t>Informatica Template</a:t>
            </a:r>
          </a:p>
          <a:p>
            <a:pPr marL="576262" lvl="2" indent="0">
              <a:buNone/>
            </a:pPr>
            <a:endParaRPr lang="en-US" sz="1200" dirty="0" smtClean="0">
              <a:solidFill>
                <a:srgbClr val="3C3C3B"/>
              </a:solidFill>
              <a:latin typeface="Verdana"/>
            </a:endParaRPr>
          </a:p>
          <a:p>
            <a:r>
              <a:rPr lang="en-US" sz="1400" dirty="0" smtClean="0">
                <a:solidFill>
                  <a:srgbClr val="3C3C3B"/>
                </a:solidFill>
                <a:latin typeface="Verdana"/>
              </a:rPr>
              <a:t>Current Tools</a:t>
            </a:r>
            <a:endParaRPr lang="en-US" sz="1400" dirty="0">
              <a:solidFill>
                <a:srgbClr val="3C3C3B"/>
              </a:solidFill>
              <a:latin typeface="Verdana"/>
            </a:endParaRPr>
          </a:p>
          <a:p>
            <a:pPr lvl="1"/>
            <a:r>
              <a:rPr lang="en-US" sz="1200" dirty="0" smtClean="0">
                <a:solidFill>
                  <a:srgbClr val="3C3C3B"/>
                </a:solidFill>
                <a:latin typeface="Verdana"/>
              </a:rPr>
              <a:t>Hadoop</a:t>
            </a:r>
          </a:p>
          <a:p>
            <a:pPr lvl="2"/>
            <a:r>
              <a:rPr lang="en-US" sz="1200" dirty="0" err="1" smtClean="0">
                <a:solidFill>
                  <a:srgbClr val="3C3C3B"/>
                </a:solidFill>
                <a:latin typeface="Verdana"/>
              </a:rPr>
              <a:t>Sqoop</a:t>
            </a:r>
            <a:r>
              <a:rPr lang="en-US" sz="1200" dirty="0" smtClean="0">
                <a:solidFill>
                  <a:srgbClr val="3C3C3B"/>
                </a:solidFill>
                <a:latin typeface="Verdana"/>
              </a:rPr>
              <a:t>, Flume</a:t>
            </a:r>
          </a:p>
          <a:p>
            <a:pPr lvl="1"/>
            <a:r>
              <a:rPr lang="en-US" sz="1200" dirty="0" smtClean="0">
                <a:solidFill>
                  <a:srgbClr val="3C3C3B"/>
                </a:solidFill>
                <a:latin typeface="Verdana"/>
              </a:rPr>
              <a:t>RDBMS</a:t>
            </a:r>
          </a:p>
          <a:p>
            <a:pPr lvl="2"/>
            <a:r>
              <a:rPr lang="en-US" sz="1200" dirty="0" smtClean="0">
                <a:solidFill>
                  <a:srgbClr val="3C3C3B"/>
                </a:solidFill>
                <a:latin typeface="Verdana"/>
              </a:rPr>
              <a:t>Oracle PL/SQL</a:t>
            </a:r>
          </a:p>
          <a:p>
            <a:pPr lvl="2"/>
            <a:r>
              <a:rPr lang="en-US" sz="1200" dirty="0" smtClean="0">
                <a:solidFill>
                  <a:srgbClr val="3C3C3B"/>
                </a:solidFill>
                <a:latin typeface="Verdana"/>
              </a:rPr>
              <a:t>Informatica</a:t>
            </a:r>
          </a:p>
          <a:p>
            <a:endParaRPr lang="en-US" sz="1200" dirty="0" smtClean="0">
              <a:solidFill>
                <a:srgbClr val="3C3C3B"/>
              </a:solidFill>
              <a:latin typeface="Verdana"/>
            </a:endParaRPr>
          </a:p>
          <a:p>
            <a:r>
              <a:rPr lang="en-US" sz="1400" dirty="0" smtClean="0">
                <a:solidFill>
                  <a:srgbClr val="3C3C3B"/>
                </a:solidFill>
                <a:latin typeface="Verdana"/>
              </a:rPr>
              <a:t>Tools Targeted for Evaluation</a:t>
            </a:r>
          </a:p>
          <a:p>
            <a:pPr lvl="1"/>
            <a:r>
              <a:rPr lang="en-US" sz="1200" b="1" dirty="0" smtClean="0">
                <a:solidFill>
                  <a:srgbClr val="3C3C3B"/>
                </a:solidFill>
                <a:latin typeface="Verdana"/>
              </a:rPr>
              <a:t>Hadoop &amp; RDBMS</a:t>
            </a:r>
            <a:endParaRPr lang="en-US" sz="1200" b="1" dirty="0">
              <a:solidFill>
                <a:srgbClr val="3C3C3B"/>
              </a:solidFill>
              <a:latin typeface="Verdana"/>
            </a:endParaRPr>
          </a:p>
          <a:p>
            <a:pPr lvl="2"/>
            <a:r>
              <a:rPr lang="en-US" sz="1200" dirty="0" smtClean="0">
                <a:solidFill>
                  <a:srgbClr val="3C3C3B"/>
                </a:solidFill>
                <a:latin typeface="Verdana"/>
              </a:rPr>
              <a:t>Informatica Big Data </a:t>
            </a:r>
            <a:r>
              <a:rPr lang="en-US" sz="1200" dirty="0" err="1" smtClean="0">
                <a:solidFill>
                  <a:srgbClr val="3C3C3B"/>
                </a:solidFill>
                <a:latin typeface="Verdana"/>
              </a:rPr>
              <a:t>Managment</a:t>
            </a:r>
            <a:endParaRPr lang="en-US" sz="1200" dirty="0" smtClean="0">
              <a:solidFill>
                <a:srgbClr val="3C3C3B"/>
              </a:solidFill>
              <a:latin typeface="Verdana"/>
            </a:endParaRPr>
          </a:p>
          <a:p>
            <a:pPr lvl="2"/>
            <a:r>
              <a:rPr lang="en-US" sz="1200" dirty="0" err="1" smtClean="0">
                <a:solidFill>
                  <a:srgbClr val="3C3C3B"/>
                </a:solidFill>
                <a:latin typeface="Verdana"/>
              </a:rPr>
              <a:t>Pentaho</a:t>
            </a:r>
            <a:endParaRPr lang="en-US" sz="1200" dirty="0" smtClean="0">
              <a:solidFill>
                <a:srgbClr val="3C3C3B"/>
              </a:solidFill>
              <a:latin typeface="Verdana"/>
            </a:endParaRPr>
          </a:p>
          <a:p>
            <a:pPr lvl="2"/>
            <a:r>
              <a:rPr lang="en-US" sz="1200" dirty="0" err="1" smtClean="0">
                <a:solidFill>
                  <a:srgbClr val="3C3C3B"/>
                </a:solidFill>
                <a:latin typeface="Verdana"/>
              </a:rPr>
              <a:t>Diyotta</a:t>
            </a:r>
            <a:endParaRPr lang="en-US" sz="1200" dirty="0" smtClean="0">
              <a:solidFill>
                <a:srgbClr val="3C3C3B"/>
              </a:solidFill>
              <a:latin typeface="Verdana"/>
            </a:endParaRPr>
          </a:p>
          <a:p>
            <a:pPr marL="576262" lvl="2" indent="0">
              <a:buNone/>
            </a:pPr>
            <a:endParaRPr lang="en-US" sz="1200" dirty="0">
              <a:solidFill>
                <a:srgbClr val="3C3C3B"/>
              </a:solidFill>
              <a:latin typeface="Verdana"/>
            </a:endParaRPr>
          </a:p>
          <a:p>
            <a:pPr lvl="1"/>
            <a:r>
              <a:rPr lang="en-US" sz="1200" dirty="0" smtClean="0">
                <a:solidFill>
                  <a:srgbClr val="3C3C3B"/>
                </a:solidFill>
                <a:latin typeface="Verdana"/>
              </a:rPr>
              <a:t>Hadoop Only</a:t>
            </a:r>
          </a:p>
          <a:p>
            <a:pPr lvl="2"/>
            <a:r>
              <a:rPr lang="en-US" sz="1200" dirty="0" smtClean="0">
                <a:solidFill>
                  <a:srgbClr val="3C3C3B"/>
                </a:solidFill>
                <a:latin typeface="Verdana"/>
              </a:rPr>
              <a:t>Cask</a:t>
            </a:r>
            <a:endParaRPr lang="en-US" sz="1200" dirty="0">
              <a:solidFill>
                <a:srgbClr val="3C3C3B"/>
              </a:solidFill>
              <a:latin typeface="Verdana"/>
            </a:endParaRPr>
          </a:p>
          <a:p>
            <a:pPr marL="277813" lvl="1" indent="0">
              <a:buNone/>
            </a:pPr>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endParaRPr lang="en-GB" sz="1200" dirty="0" smtClean="0">
              <a:solidFill>
                <a:srgbClr val="3C3C3B"/>
              </a:solidFill>
              <a:latin typeface="Verdana"/>
            </a:endParaRPr>
          </a:p>
          <a:p>
            <a:endParaRPr lang="en-GB" sz="1200" dirty="0">
              <a:solidFill>
                <a:srgbClr val="3C3C3B"/>
              </a:solidFill>
              <a:latin typeface="Verdana"/>
            </a:endParaRPr>
          </a:p>
        </p:txBody>
      </p:sp>
      <p:sp>
        <p:nvSpPr>
          <p:cNvPr id="3" name="Rectangle 2"/>
          <p:cNvSpPr/>
          <p:nvPr/>
        </p:nvSpPr>
        <p:spPr>
          <a:xfrm>
            <a:off x="2850038" y="2252980"/>
            <a:ext cx="1638358" cy="7800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Transient</a:t>
            </a:r>
          </a:p>
          <a:p>
            <a:pPr algn="ctr"/>
            <a:r>
              <a:rPr lang="en-US" sz="1200" dirty="0" smtClean="0">
                <a:solidFill>
                  <a:schemeClr val="bg1"/>
                </a:solidFill>
              </a:rPr>
              <a:t>Landing Zone</a:t>
            </a:r>
          </a:p>
          <a:p>
            <a:pPr algn="ctr"/>
            <a:r>
              <a:rPr lang="en-US" sz="1200" dirty="0" smtClean="0">
                <a:solidFill>
                  <a:schemeClr val="bg1"/>
                </a:solidFill>
              </a:rPr>
              <a:t>(Ingest/Raw)</a:t>
            </a:r>
            <a:endParaRPr lang="en-US" sz="1200" dirty="0">
              <a:solidFill>
                <a:schemeClr val="bg1"/>
              </a:solidFill>
            </a:endParaRPr>
          </a:p>
        </p:txBody>
      </p:sp>
      <p:sp>
        <p:nvSpPr>
          <p:cNvPr id="146" name="Rectangle 145"/>
          <p:cNvSpPr/>
          <p:nvPr/>
        </p:nvSpPr>
        <p:spPr>
          <a:xfrm>
            <a:off x="2850038" y="3595775"/>
            <a:ext cx="1638039" cy="7800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Historical</a:t>
            </a:r>
          </a:p>
          <a:p>
            <a:pPr algn="ctr"/>
            <a:r>
              <a:rPr lang="en-US" sz="1200" dirty="0" smtClean="0">
                <a:solidFill>
                  <a:schemeClr val="bg1"/>
                </a:solidFill>
              </a:rPr>
              <a:t>Processed</a:t>
            </a:r>
          </a:p>
          <a:p>
            <a:pPr algn="ctr"/>
            <a:r>
              <a:rPr lang="en-US" sz="1200" dirty="0" smtClean="0">
                <a:solidFill>
                  <a:schemeClr val="bg1"/>
                </a:solidFill>
              </a:rPr>
              <a:t>(Ingest/Processed)</a:t>
            </a:r>
            <a:endParaRPr lang="en-US" sz="1200" dirty="0">
              <a:solidFill>
                <a:schemeClr val="bg1"/>
              </a:solidFill>
            </a:endParaRPr>
          </a:p>
        </p:txBody>
      </p:sp>
      <p:cxnSp>
        <p:nvCxnSpPr>
          <p:cNvPr id="12" name="Straight Arrow Connector 11"/>
          <p:cNvCxnSpPr>
            <a:stCxn id="3" idx="2"/>
            <a:endCxn id="146" idx="0"/>
          </p:cNvCxnSpPr>
          <p:nvPr/>
        </p:nvCxnSpPr>
        <p:spPr>
          <a:xfrm flipH="1">
            <a:off x="3669058" y="3033048"/>
            <a:ext cx="159" cy="562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378984" y="4294187"/>
            <a:ext cx="1136144" cy="827767"/>
            <a:chOff x="6121609" y="2697163"/>
            <a:chExt cx="1570332" cy="1787387"/>
          </a:xfrm>
        </p:grpSpPr>
        <p:pic>
          <p:nvPicPr>
            <p:cNvPr id="4" name="Picture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21609" y="2697163"/>
              <a:ext cx="1570331" cy="824424"/>
            </a:xfrm>
            <a:prstGeom prst="rect">
              <a:avLst/>
            </a:prstGeom>
          </p:spPr>
        </p:pic>
        <p:sp>
          <p:nvSpPr>
            <p:cNvPr id="13" name="TextBox 12"/>
            <p:cNvSpPr txBox="1"/>
            <p:nvPr/>
          </p:nvSpPr>
          <p:spPr>
            <a:xfrm>
              <a:off x="6360022" y="3554141"/>
              <a:ext cx="1331919" cy="930409"/>
            </a:xfrm>
            <a:prstGeom prst="rect">
              <a:avLst/>
            </a:prstGeom>
            <a:noFill/>
          </p:spPr>
          <p:txBody>
            <a:bodyPr wrap="square" rtlCol="0">
              <a:spAutoFit/>
            </a:bodyPr>
            <a:lstStyle/>
            <a:p>
              <a:r>
                <a:rPr lang="en-US" sz="1050" dirty="0" smtClean="0">
                  <a:latin typeface="Arial Black" panose="020B0A04020102020204" pitchFamily="34" charset="0"/>
                </a:rPr>
                <a:t>Ingestion Factory</a:t>
              </a:r>
              <a:endParaRPr lang="en-US" sz="1050" dirty="0">
                <a:latin typeface="Arial Black" panose="020B0A04020102020204" pitchFamily="34" charset="0"/>
              </a:endParaRPr>
            </a:p>
          </p:txBody>
        </p:sp>
      </p:grpSp>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617395" y="6002922"/>
            <a:ext cx="625964" cy="591726"/>
          </a:xfrm>
          <a:prstGeom prst="rect">
            <a:avLst/>
          </a:prstGeom>
        </p:spPr>
      </p:pic>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14253" y="1921018"/>
            <a:ext cx="900875" cy="600583"/>
          </a:xfrm>
          <a:prstGeom prst="rect">
            <a:avLst/>
          </a:prstGeom>
        </p:spPr>
      </p:pic>
      <p:pic>
        <p:nvPicPr>
          <p:cNvPr id="15" name="Picture 1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611368" y="5877865"/>
            <a:ext cx="1191388" cy="250435"/>
          </a:xfrm>
          <a:prstGeom prst="rect">
            <a:avLst/>
          </a:prstGeom>
        </p:spPr>
      </p:pic>
      <p:sp>
        <p:nvSpPr>
          <p:cNvPr id="347" name="Right Arrow 346"/>
          <p:cNvSpPr/>
          <p:nvPr/>
        </p:nvSpPr>
        <p:spPr bwMode="auto">
          <a:xfrm>
            <a:off x="1497443" y="2348945"/>
            <a:ext cx="114337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pic>
        <p:nvPicPr>
          <p:cNvPr id="19" name="Picture 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32086" y="2565857"/>
            <a:ext cx="760415" cy="760415"/>
          </a:xfrm>
          <a:prstGeom prst="rect">
            <a:avLst/>
          </a:prstGeom>
        </p:spPr>
      </p:pic>
      <p:pic>
        <p:nvPicPr>
          <p:cNvPr id="22" name="Picture 2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139158" y="1762316"/>
            <a:ext cx="437844" cy="420636"/>
          </a:xfrm>
          <a:prstGeom prst="rect">
            <a:avLst/>
          </a:prstGeom>
        </p:spPr>
      </p:pic>
      <p:pic>
        <p:nvPicPr>
          <p:cNvPr id="24" name="Picture 2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254892" y="5018407"/>
            <a:ext cx="370648" cy="503380"/>
          </a:xfrm>
          <a:prstGeom prst="rect">
            <a:avLst/>
          </a:prstGeom>
        </p:spPr>
      </p:pic>
      <p:pic>
        <p:nvPicPr>
          <p:cNvPr id="5" name="Picture 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398764" y="4899370"/>
            <a:ext cx="1295400" cy="627585"/>
          </a:xfrm>
          <a:prstGeom prst="rect">
            <a:avLst/>
          </a:prstGeom>
        </p:spPr>
      </p:pic>
      <p:pic>
        <p:nvPicPr>
          <p:cNvPr id="2" name="Picture 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33364" y="5213162"/>
            <a:ext cx="779067" cy="556281"/>
          </a:xfrm>
          <a:prstGeom prst="rect">
            <a:avLst/>
          </a:prstGeom>
        </p:spPr>
      </p:pic>
      <p:pic>
        <p:nvPicPr>
          <p:cNvPr id="110" name="Picture 10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02776" y="4604067"/>
            <a:ext cx="1191388" cy="250435"/>
          </a:xfrm>
          <a:prstGeom prst="rect">
            <a:avLst/>
          </a:prstGeom>
        </p:spPr>
      </p:pic>
      <p:pic>
        <p:nvPicPr>
          <p:cNvPr id="10" name="Picture 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321749" y="5971577"/>
            <a:ext cx="996800" cy="261383"/>
          </a:xfrm>
          <a:prstGeom prst="rect">
            <a:avLst/>
          </a:prstGeom>
        </p:spPr>
      </p:pic>
    </p:spTree>
    <p:extLst>
      <p:ext uri="{BB962C8B-B14F-4D97-AF65-F5344CB8AC3E}">
        <p14:creationId xmlns:p14="http://schemas.microsoft.com/office/powerpoint/2010/main" val="3984410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79445" y="2683111"/>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32" name="Group 131">
            <a:extLst>
              <a:ext uri="{FF2B5EF4-FFF2-40B4-BE49-F238E27FC236}">
                <a16:creationId xmlns="" xmlns:a16="http://schemas.microsoft.com/office/drawing/2014/main" id="{93E46876-174E-41B8-940E-1B7F02366D2D}"/>
              </a:ext>
            </a:extLst>
          </p:cNvPr>
          <p:cNvGrpSpPr/>
          <p:nvPr/>
        </p:nvGrpSpPr>
        <p:grpSpPr>
          <a:xfrm>
            <a:off x="2564047" y="939907"/>
            <a:ext cx="2265388" cy="5239424"/>
            <a:chOff x="6943427" y="5127257"/>
            <a:chExt cx="2364542" cy="1396504"/>
          </a:xfrm>
          <a:solidFill>
            <a:schemeClr val="accent4">
              <a:lumMod val="60000"/>
              <a:lumOff val="40000"/>
            </a:schemeClr>
          </a:solidFill>
        </p:grpSpPr>
        <p:sp>
          <p:nvSpPr>
            <p:cNvPr id="133" name="Rounded Rectangle 132"/>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4" name="TextBox 133"/>
            <p:cNvSpPr txBox="1"/>
            <p:nvPr/>
          </p:nvSpPr>
          <p:spPr>
            <a:xfrm>
              <a:off x="6953538" y="5146110"/>
              <a:ext cx="2312400" cy="71471"/>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acquisition &amp; STAGING</a:t>
              </a:r>
              <a:endParaRPr lang="en-US" sz="1200" cap="all" dirty="0">
                <a:solidFill>
                  <a:srgbClr val="FFFFFF"/>
                </a:solidFill>
                <a:latin typeface="Verdana"/>
                <a:cs typeface="Arial" pitchFamily="34" charset="0"/>
              </a:endParaRPr>
            </a:p>
          </p:txBody>
        </p:sp>
        <p:cxnSp>
          <p:nvCxnSpPr>
            <p:cNvPr id="135" name="Straight Connector 134"/>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36" name="Rounded Rectangle 135"/>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45" name="Group 144">
            <a:extLst>
              <a:ext uri="{FF2B5EF4-FFF2-40B4-BE49-F238E27FC236}">
                <a16:creationId xmlns="" xmlns:a16="http://schemas.microsoft.com/office/drawing/2014/main" id="{93E46876-174E-41B8-940E-1B7F02366D2D}"/>
              </a:ext>
            </a:extLst>
          </p:cNvPr>
          <p:cNvGrpSpPr/>
          <p:nvPr/>
        </p:nvGrpSpPr>
        <p:grpSpPr>
          <a:xfrm>
            <a:off x="7636066" y="939907"/>
            <a:ext cx="2483294" cy="1445802"/>
            <a:chOff x="6943427" y="5127257"/>
            <a:chExt cx="2364542" cy="1396504"/>
          </a:xfrm>
          <a:solidFill>
            <a:schemeClr val="accent4">
              <a:lumMod val="60000"/>
              <a:lumOff val="40000"/>
            </a:schemeClr>
          </a:solidFill>
        </p:grpSpPr>
        <p:sp>
          <p:nvSpPr>
            <p:cNvPr id="147" name="Rounded Rectangle 146"/>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6953538" y="5146110"/>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6953538" y="5413011"/>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6" name="Group 5">
            <a:extLst>
              <a:ext uri="{FF2B5EF4-FFF2-40B4-BE49-F238E27FC236}">
                <a16:creationId xmlns="" xmlns:a16="http://schemas.microsoft.com/office/drawing/2014/main" id="{93E46876-174E-41B8-940E-1B7F02366D2D}"/>
              </a:ext>
            </a:extLst>
          </p:cNvPr>
          <p:cNvGrpSpPr/>
          <p:nvPr/>
        </p:nvGrpSpPr>
        <p:grpSpPr>
          <a:xfrm>
            <a:off x="2693260" y="3028514"/>
            <a:ext cx="1974559" cy="1571641"/>
            <a:chOff x="6943427" y="5127257"/>
            <a:chExt cx="2364542" cy="1396504"/>
          </a:xfrm>
        </p:grpSpPr>
        <p:sp>
          <p:nvSpPr>
            <p:cNvPr id="268" name="Rounded Rectangle 267"/>
            <p:cNvSpPr>
              <a:spLocks/>
            </p:cNvSpPr>
            <p:nvPr/>
          </p:nvSpPr>
          <p:spPr bwMode="auto">
            <a:xfrm>
              <a:off x="6943427" y="5127257"/>
              <a:ext cx="2364542"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6995925" y="5146109"/>
              <a:ext cx="2253789" cy="22124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6953537" y="5473290"/>
              <a:ext cx="2296177" cy="0"/>
            </a:xfrm>
            <a:prstGeom prst="line">
              <a:avLst/>
            </a:prstGeom>
            <a:solidFill>
              <a:schemeClr val="tx2">
                <a:lumMod val="40000"/>
                <a:lumOff val="60000"/>
              </a:schemeClr>
            </a:solidFill>
            <a:ln w="9525" cap="flat" cmpd="sng" algn="ctr">
              <a:solidFill>
                <a:schemeClr val="bg1"/>
              </a:solidFill>
              <a:prstDash val="solid"/>
            </a:ln>
            <a:effectLst/>
          </p:spPr>
        </p:cxnSp>
      </p:grpSp>
      <p:grpSp>
        <p:nvGrpSpPr>
          <p:cNvPr id="5" name="Group 4"/>
          <p:cNvGrpSpPr/>
          <p:nvPr/>
        </p:nvGrpSpPr>
        <p:grpSpPr>
          <a:xfrm>
            <a:off x="2706723" y="1413810"/>
            <a:ext cx="1948947" cy="499933"/>
            <a:chOff x="2696074" y="3898081"/>
            <a:chExt cx="1948947" cy="871674"/>
          </a:xfrm>
        </p:grpSpPr>
        <p:sp>
          <p:nvSpPr>
            <p:cNvPr id="140" name="Rounded Rectangle 267">
              <a:extLst>
                <a:ext uri="{FF2B5EF4-FFF2-40B4-BE49-F238E27FC236}">
                  <a16:creationId xmlns="" xmlns:a16="http://schemas.microsoft.com/office/drawing/2014/main" id="{1B5C752F-6F66-4803-96C7-EC447F85FD6D}"/>
                </a:ext>
              </a:extLst>
            </p:cNvPr>
            <p:cNvSpPr>
              <a:spLocks/>
            </p:cNvSpPr>
            <p:nvPr/>
          </p:nvSpPr>
          <p:spPr bwMode="auto">
            <a:xfrm>
              <a:off x="2696074" y="3898081"/>
              <a:ext cx="1948947" cy="712813"/>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cxnSp>
          <p:nvCxnSpPr>
            <p:cNvPr id="159" name="Straight Connector 158"/>
            <p:cNvCxnSpPr/>
            <p:nvPr/>
          </p:nvCxnSpPr>
          <p:spPr>
            <a:xfrm>
              <a:off x="2933146" y="4452306"/>
              <a:ext cx="1540228" cy="0"/>
            </a:xfrm>
            <a:prstGeom prst="line">
              <a:avLst/>
            </a:prstGeom>
            <a:solidFill>
              <a:schemeClr val="tx2">
                <a:lumMod val="40000"/>
                <a:lumOff val="60000"/>
              </a:schemeClr>
            </a:solidFill>
            <a:ln w="9525" cap="flat" cmpd="sng" algn="ctr">
              <a:solidFill>
                <a:schemeClr val="bg1"/>
              </a:solidFill>
              <a:prstDash val="solid"/>
            </a:ln>
            <a:effectLst/>
          </p:spPr>
        </p:cxnSp>
        <p:sp>
          <p:nvSpPr>
            <p:cNvPr id="144" name="TextBox 143">
              <a:extLst>
                <a:ext uri="{FF2B5EF4-FFF2-40B4-BE49-F238E27FC236}">
                  <a16:creationId xmlns="" xmlns:a16="http://schemas.microsoft.com/office/drawing/2014/main" id="{C04093E1-CFAF-4D88-8748-BA2A1549AF9A}"/>
                </a:ext>
              </a:extLst>
            </p:cNvPr>
            <p:cNvSpPr txBox="1"/>
            <p:nvPr/>
          </p:nvSpPr>
          <p:spPr>
            <a:xfrm>
              <a:off x="2762385" y="4006366"/>
              <a:ext cx="1873344" cy="421230"/>
            </a:xfrm>
            <a:prstGeom prst="rect">
              <a:avLst/>
            </a:prstGeom>
            <a:solidFill>
              <a:schemeClr val="tx2">
                <a:lumMod val="40000"/>
                <a:lumOff val="60000"/>
              </a:schemeClr>
            </a:solidFill>
          </p:spPr>
          <p:txBody>
            <a:bodyPr wrap="square" rtlCol="0">
              <a:spAutoFit/>
            </a:bodyPr>
            <a:lstStyle/>
            <a:p>
              <a:pPr algn="ctr"/>
              <a:r>
                <a:rPr lang="en-US" sz="1200" cap="all" dirty="0">
                  <a:solidFill>
                    <a:srgbClr val="FFFFFF"/>
                  </a:solidFill>
                  <a:latin typeface="Verdana"/>
                  <a:cs typeface="Arial" pitchFamily="34" charset="0"/>
                </a:rPr>
                <a:t>Message store</a:t>
              </a:r>
            </a:p>
          </p:txBody>
        </p:sp>
        <p:sp>
          <p:nvSpPr>
            <p:cNvPr id="168" name="Freeform 210">
              <a:extLst>
                <a:ext uri="{FF2B5EF4-FFF2-40B4-BE49-F238E27FC236}">
                  <a16:creationId xmlns="" xmlns:a16="http://schemas.microsoft.com/office/drawing/2014/main" id="{EF528008-7137-475E-953C-9A06C3B9F187}"/>
                </a:ext>
              </a:extLst>
            </p:cNvPr>
            <p:cNvSpPr/>
            <p:nvPr/>
          </p:nvSpPr>
          <p:spPr>
            <a:xfrm>
              <a:off x="2789162" y="4452037"/>
              <a:ext cx="1788657"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69" name="Rounded Rectangle 168"/>
          <p:cNvSpPr/>
          <p:nvPr/>
        </p:nvSpPr>
        <p:spPr>
          <a:xfrm>
            <a:off x="2866583" y="3428996"/>
            <a:ext cx="1542882" cy="127296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Archive</a:t>
            </a:r>
            <a:endParaRPr lang="en-GB" sz="1200" kern="0" dirty="0">
              <a:solidFill>
                <a:prstClr val="white"/>
              </a:solidFill>
              <a:latin typeface="Verdana"/>
              <a:cs typeface="Calibri"/>
            </a:endParaRPr>
          </a:p>
        </p:txBody>
      </p:sp>
      <p:sp>
        <p:nvSpPr>
          <p:cNvPr id="171" name="Rounded Rectangle 213">
            <a:extLst>
              <a:ext uri="{FF2B5EF4-FFF2-40B4-BE49-F238E27FC236}">
                <a16:creationId xmlns="" xmlns:a16="http://schemas.microsoft.com/office/drawing/2014/main" id="{F3725636-AE18-4329-AA39-44EFE85D48CF}"/>
              </a:ext>
            </a:extLst>
          </p:cNvPr>
          <p:cNvSpPr/>
          <p:nvPr/>
        </p:nvSpPr>
        <p:spPr>
          <a:xfrm>
            <a:off x="5483646" y="5151898"/>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Highly 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endParaRPr lang="en-GB" sz="1200" kern="0" dirty="0">
              <a:solidFill>
                <a:prstClr val="white"/>
              </a:solidFill>
              <a:latin typeface="Verdana"/>
              <a:cs typeface="Calibri"/>
            </a:endParaRPr>
          </a:p>
        </p:txBody>
      </p:sp>
      <p:sp>
        <p:nvSpPr>
          <p:cNvPr id="172" name="Rounded Rectangle 213">
            <a:extLst>
              <a:ext uri="{FF2B5EF4-FFF2-40B4-BE49-F238E27FC236}">
                <a16:creationId xmlns="" xmlns:a16="http://schemas.microsoft.com/office/drawing/2014/main" id="{F3725636-AE18-4329-AA39-44EFE85D48CF}"/>
              </a:ext>
            </a:extLst>
          </p:cNvPr>
          <p:cNvSpPr/>
          <p:nvPr/>
        </p:nvSpPr>
        <p:spPr>
          <a:xfrm>
            <a:off x="5532408" y="3453919"/>
            <a:ext cx="1645841" cy="1135327"/>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Lightly Integrated</a:t>
            </a:r>
          </a:p>
          <a:p>
            <a:pPr algn="ctr" defTabSz="800100">
              <a:lnSpc>
                <a:spcPct val="90000"/>
              </a:lnSpc>
              <a:spcAft>
                <a:spcPct val="35000"/>
              </a:spcAft>
              <a:defRPr/>
            </a:pPr>
            <a:r>
              <a:rPr lang="en-GB" sz="1200" kern="0" dirty="0" smtClean="0">
                <a:solidFill>
                  <a:prstClr val="white"/>
                </a:solidFill>
                <a:latin typeface="Verdana"/>
                <a:cs typeface="Calibri"/>
              </a:rPr>
              <a:t>Curated</a:t>
            </a:r>
            <a:endParaRPr lang="en-GB" sz="1200" kern="0" dirty="0">
              <a:solidFill>
                <a:prstClr val="white"/>
              </a:solidFill>
              <a:latin typeface="Verdana"/>
              <a:cs typeface="Calibri"/>
            </a:endParaRP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sp>
        <p:nvSpPr>
          <p:cNvPr id="205" name="Right Arrow 346">
            <a:extLst>
              <a:ext uri="{FF2B5EF4-FFF2-40B4-BE49-F238E27FC236}">
                <a16:creationId xmlns="" xmlns:a16="http://schemas.microsoft.com/office/drawing/2014/main" id="{B605D512-56DB-410F-83E3-6320FA429B1A}"/>
              </a:ext>
            </a:extLst>
          </p:cNvPr>
          <p:cNvSpPr/>
          <p:nvPr/>
        </p:nvSpPr>
        <p:spPr bwMode="auto">
          <a:xfrm rot="5400000">
            <a:off x="2264360" y="2219086"/>
            <a:ext cx="123324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06" name="Right Arrow 205"/>
          <p:cNvSpPr/>
          <p:nvPr/>
        </p:nvSpPr>
        <p:spPr bwMode="auto">
          <a:xfrm>
            <a:off x="4829435" y="1373862"/>
            <a:ext cx="625463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47" name="Right Arrow 346"/>
          <p:cNvSpPr/>
          <p:nvPr/>
        </p:nvSpPr>
        <p:spPr bwMode="auto">
          <a:xfrm>
            <a:off x="1524921" y="3134298"/>
            <a:ext cx="118297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4" name="Right Arrow 346">
            <a:extLst>
              <a:ext uri="{FF2B5EF4-FFF2-40B4-BE49-F238E27FC236}">
                <a16:creationId xmlns="" xmlns:a16="http://schemas.microsoft.com/office/drawing/2014/main" id="{71A7C638-AB8D-4A68-B157-178D0CD76A23}"/>
              </a:ext>
            </a:extLst>
          </p:cNvPr>
          <p:cNvSpPr/>
          <p:nvPr/>
        </p:nvSpPr>
        <p:spPr bwMode="auto">
          <a:xfrm>
            <a:off x="1547640" y="1400055"/>
            <a:ext cx="1159083"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3" name="Group 232"/>
          <p:cNvGrpSpPr/>
          <p:nvPr/>
        </p:nvGrpSpPr>
        <p:grpSpPr>
          <a:xfrm>
            <a:off x="2791161" y="2251073"/>
            <a:ext cx="1876658" cy="433403"/>
            <a:chOff x="2789162" y="4037144"/>
            <a:chExt cx="3215914" cy="746419"/>
          </a:xfrm>
        </p:grpSpPr>
        <p:sp>
          <p:nvSpPr>
            <p:cNvPr id="234" name="Rounded Rectangle 267">
              <a:extLst>
                <a:ext uri="{FF2B5EF4-FFF2-40B4-BE49-F238E27FC236}">
                  <a16:creationId xmlns="" xmlns:a16="http://schemas.microsoft.com/office/drawing/2014/main" id="{1B5C752F-6F66-4803-96C7-EC447F85FD6D}"/>
                </a:ext>
              </a:extLst>
            </p:cNvPr>
            <p:cNvSpPr>
              <a:spLocks/>
            </p:cNvSpPr>
            <p:nvPr/>
          </p:nvSpPr>
          <p:spPr bwMode="auto">
            <a:xfrm>
              <a:off x="3448762" y="4037144"/>
              <a:ext cx="2556314" cy="746419"/>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36" name="TextBox 235">
              <a:extLst>
                <a:ext uri="{FF2B5EF4-FFF2-40B4-BE49-F238E27FC236}">
                  <a16:creationId xmlns="" xmlns:a16="http://schemas.microsoft.com/office/drawing/2014/main" id="{C04093E1-CFAF-4D88-8748-BA2A1549AF9A}"/>
                </a:ext>
              </a:extLst>
            </p:cNvPr>
            <p:cNvSpPr txBox="1"/>
            <p:nvPr/>
          </p:nvSpPr>
          <p:spPr>
            <a:xfrm>
              <a:off x="3561184" y="4173408"/>
              <a:ext cx="2441567" cy="581159"/>
            </a:xfrm>
            <a:prstGeom prst="rect">
              <a:avLst/>
            </a:prstGeom>
            <a:solidFill>
              <a:schemeClr val="tx2">
                <a:lumMod val="40000"/>
                <a:lumOff val="60000"/>
              </a:schemeClr>
            </a:solidFill>
          </p:spPr>
          <p:txBody>
            <a:bodyPr wrap="square" rtlCol="0">
              <a:spAutoFit/>
            </a:bodyPr>
            <a:lstStyle/>
            <a:p>
              <a:pPr algn="ctr"/>
              <a:r>
                <a:rPr lang="en-US" sz="1200" cap="all" dirty="0" smtClean="0">
                  <a:solidFill>
                    <a:srgbClr val="FFFFFF"/>
                  </a:solidFill>
                  <a:latin typeface="Verdana"/>
                  <a:cs typeface="Arial" pitchFamily="34" charset="0"/>
                </a:rPr>
                <a:t>Indexed data</a:t>
              </a:r>
              <a:endParaRPr lang="en-US" sz="1200" cap="all" dirty="0">
                <a:solidFill>
                  <a:srgbClr val="FFFFFF"/>
                </a:solidFill>
                <a:latin typeface="Verdana"/>
                <a:cs typeface="Arial" pitchFamily="34" charset="0"/>
              </a:endParaRPr>
            </a:p>
          </p:txBody>
        </p:sp>
        <p:sp>
          <p:nvSpPr>
            <p:cNvPr id="237" name="Freeform 210">
              <a:extLst>
                <a:ext uri="{FF2B5EF4-FFF2-40B4-BE49-F238E27FC236}">
                  <a16:creationId xmlns="" xmlns:a16="http://schemas.microsoft.com/office/drawing/2014/main" id="{EF528008-7137-475E-953C-9A06C3B9F187}"/>
                </a:ext>
              </a:extLst>
            </p:cNvPr>
            <p:cNvSpPr/>
            <p:nvPr/>
          </p:nvSpPr>
          <p:spPr>
            <a:xfrm>
              <a:off x="2789162" y="4452037"/>
              <a:ext cx="1788657"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cxnSp>
        <p:nvCxnSpPr>
          <p:cNvPr id="245" name="Straight Connector 244"/>
          <p:cNvCxnSpPr/>
          <p:nvPr/>
        </p:nvCxnSpPr>
        <p:spPr>
          <a:xfrm>
            <a:off x="3301127" y="2573326"/>
            <a:ext cx="1305883" cy="0"/>
          </a:xfrm>
          <a:prstGeom prst="line">
            <a:avLst/>
          </a:prstGeom>
          <a:solidFill>
            <a:schemeClr val="tx2">
              <a:lumMod val="40000"/>
              <a:lumOff val="60000"/>
            </a:schemeClr>
          </a:solidFill>
          <a:ln w="9525" cap="flat" cmpd="sng" algn="ctr">
            <a:solidFill>
              <a:schemeClr val="bg1"/>
            </a:solidFill>
            <a:prstDash val="solid"/>
          </a:ln>
          <a:effectLst/>
        </p:spPr>
      </p:cxnSp>
      <p:sp>
        <p:nvSpPr>
          <p:cNvPr id="246" name="Right Arrow 346">
            <a:extLst>
              <a:ext uri="{FF2B5EF4-FFF2-40B4-BE49-F238E27FC236}">
                <a16:creationId xmlns="" xmlns:a16="http://schemas.microsoft.com/office/drawing/2014/main" id="{B605D512-56DB-410F-83E3-6320FA429B1A}"/>
              </a:ext>
            </a:extLst>
          </p:cNvPr>
          <p:cNvSpPr/>
          <p:nvPr/>
        </p:nvSpPr>
        <p:spPr bwMode="auto">
          <a:xfrm rot="16200000">
            <a:off x="3856224" y="2629983"/>
            <a:ext cx="35094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316" name="Right Arrow 346">
            <a:extLst>
              <a:ext uri="{FF2B5EF4-FFF2-40B4-BE49-F238E27FC236}">
                <a16:creationId xmlns="" xmlns:a16="http://schemas.microsoft.com/office/drawing/2014/main" id="{B605D512-56DB-410F-83E3-6320FA429B1A}"/>
              </a:ext>
            </a:extLst>
          </p:cNvPr>
          <p:cNvSpPr/>
          <p:nvPr/>
        </p:nvSpPr>
        <p:spPr bwMode="auto">
          <a:xfrm rot="5400000">
            <a:off x="3602925" y="1810753"/>
            <a:ext cx="423443"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40" name="Right Arrow 346">
            <a:extLst>
              <a:ext uri="{FF2B5EF4-FFF2-40B4-BE49-F238E27FC236}">
                <a16:creationId xmlns="" xmlns:a16="http://schemas.microsoft.com/office/drawing/2014/main" id="{B605D512-56DB-410F-83E3-6320FA429B1A}"/>
              </a:ext>
            </a:extLst>
          </p:cNvPr>
          <p:cNvSpPr/>
          <p:nvPr/>
        </p:nvSpPr>
        <p:spPr bwMode="auto">
          <a:xfrm rot="19797805">
            <a:off x="4606822" y="1852807"/>
            <a:ext cx="123324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5" name="Freeform 210">
            <a:extLst>
              <a:ext uri="{FF2B5EF4-FFF2-40B4-BE49-F238E27FC236}">
                <a16:creationId xmlns="" xmlns:a16="http://schemas.microsoft.com/office/drawing/2014/main" id="{EF528008-7137-475E-953C-9A06C3B9F187}"/>
              </a:ext>
            </a:extLst>
          </p:cNvPr>
          <p:cNvSpPr/>
          <p:nvPr/>
        </p:nvSpPr>
        <p:spPr>
          <a:xfrm>
            <a:off x="7265757" y="1675034"/>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57"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4951740" y="2946065"/>
            <a:ext cx="5201909" cy="318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Architecture Guidelines- </a:t>
            </a:r>
            <a:r>
              <a:rPr lang="en-GB" sz="1400" b="1" dirty="0">
                <a:solidFill>
                  <a:srgbClr val="3C3C3B"/>
                </a:solidFill>
                <a:latin typeface="Verdana"/>
              </a:rPr>
              <a:t>Near Real Time Ingestion </a:t>
            </a:r>
            <a:r>
              <a:rPr lang="en-GB" sz="1400" dirty="0" smtClean="0">
                <a:solidFill>
                  <a:srgbClr val="3C3C3B"/>
                </a:solidFill>
                <a:latin typeface="Verdana"/>
              </a:rPr>
              <a:t>see doc</a:t>
            </a:r>
          </a:p>
          <a:p>
            <a:r>
              <a:rPr lang="en-US" sz="1400" dirty="0" smtClean="0">
                <a:solidFill>
                  <a:srgbClr val="3C3C3B"/>
                </a:solidFill>
                <a:latin typeface="Verdana"/>
              </a:rPr>
              <a:t>Ingest Data Near Real Time</a:t>
            </a:r>
          </a:p>
          <a:p>
            <a:r>
              <a:rPr lang="en-US" sz="1400" dirty="0" smtClean="0">
                <a:solidFill>
                  <a:srgbClr val="3C3C3B"/>
                </a:solidFill>
                <a:latin typeface="Verdana"/>
              </a:rPr>
              <a:t>Capture Data in Message Queue Once and “Share” with other data stores</a:t>
            </a:r>
          </a:p>
          <a:p>
            <a:r>
              <a:rPr lang="en-US" sz="1400" dirty="0" smtClean="0">
                <a:solidFill>
                  <a:srgbClr val="3C3C3B"/>
                </a:solidFill>
                <a:latin typeface="Verdana"/>
              </a:rPr>
              <a:t>If capturing data via Kafka for operational needs, also store in Hadoop</a:t>
            </a:r>
          </a:p>
          <a:p>
            <a:r>
              <a:rPr lang="en-US" sz="1400" dirty="0" smtClean="0">
                <a:solidFill>
                  <a:srgbClr val="3C3C3B"/>
                </a:solidFill>
                <a:latin typeface="Verdana"/>
              </a:rPr>
              <a:t>Leverage streaming analytics for real time analytics and actions</a:t>
            </a:r>
          </a:p>
          <a:p>
            <a:pPr marL="0" indent="0">
              <a:buNone/>
            </a:pPr>
            <a:endParaRPr lang="en-US" sz="1200" dirty="0">
              <a:solidFill>
                <a:srgbClr val="3C3C3B"/>
              </a:solidFill>
              <a:latin typeface="Verdana"/>
            </a:endParaRPr>
          </a:p>
        </p:txBody>
      </p:sp>
      <p:grpSp>
        <p:nvGrpSpPr>
          <p:cNvPr id="146" name="Group 145"/>
          <p:cNvGrpSpPr/>
          <p:nvPr/>
        </p:nvGrpSpPr>
        <p:grpSpPr>
          <a:xfrm>
            <a:off x="5365809" y="1446337"/>
            <a:ext cx="4615938" cy="276999"/>
            <a:chOff x="5735580" y="1446337"/>
            <a:chExt cx="3140840" cy="276999"/>
          </a:xfrm>
        </p:grpSpPr>
        <p:sp>
          <p:nvSpPr>
            <p:cNvPr id="148" name="TextBox 147">
              <a:extLst>
                <a:ext uri="{FF2B5EF4-FFF2-40B4-BE49-F238E27FC236}">
                  <a16:creationId xmlns="" xmlns:a16="http://schemas.microsoft.com/office/drawing/2014/main" id="{C04093E1-CFAF-4D88-8748-BA2A1549AF9A}"/>
                </a:ext>
              </a:extLst>
            </p:cNvPr>
            <p:cNvSpPr txBox="1"/>
            <p:nvPr/>
          </p:nvSpPr>
          <p:spPr>
            <a:xfrm>
              <a:off x="5735580" y="1446337"/>
              <a:ext cx="314084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Messages &amp; Streaming analytics </a:t>
              </a:r>
              <a:endParaRPr lang="en-US" sz="1200" cap="all" dirty="0">
                <a:solidFill>
                  <a:srgbClr val="FFFFFF"/>
                </a:solidFill>
                <a:latin typeface="Verdana"/>
                <a:cs typeface="Arial" pitchFamily="34" charset="0"/>
              </a:endParaRPr>
            </a:p>
          </p:txBody>
        </p:sp>
        <p:cxnSp>
          <p:nvCxnSpPr>
            <p:cNvPr id="152" name="Straight Connector 151"/>
            <p:cNvCxnSpPr/>
            <p:nvPr/>
          </p:nvCxnSpPr>
          <p:spPr>
            <a:xfrm flipV="1">
              <a:off x="6271119" y="1676399"/>
              <a:ext cx="2051643" cy="10275"/>
            </a:xfrm>
            <a:prstGeom prst="line">
              <a:avLst/>
            </a:prstGeom>
            <a:solidFill>
              <a:schemeClr val="tx2">
                <a:lumMod val="40000"/>
                <a:lumOff val="60000"/>
              </a:schemeClr>
            </a:solidFill>
            <a:ln w="9525" cap="flat" cmpd="sng" algn="ctr">
              <a:solidFill>
                <a:schemeClr val="bg1"/>
              </a:solidFill>
              <a:prstDash val="solid"/>
            </a:ln>
            <a:effectLst/>
          </p:spPr>
        </p:cxnSp>
      </p:grpSp>
    </p:spTree>
    <p:extLst>
      <p:ext uri="{BB962C8B-B14F-4D97-AF65-F5344CB8AC3E}">
        <p14:creationId xmlns:p14="http://schemas.microsoft.com/office/powerpoint/2010/main" val="3537076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189887"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79445" y="2683111"/>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32" name="Group 131">
            <a:extLst>
              <a:ext uri="{FF2B5EF4-FFF2-40B4-BE49-F238E27FC236}">
                <a16:creationId xmlns="" xmlns:a16="http://schemas.microsoft.com/office/drawing/2014/main" id="{93E46876-174E-41B8-940E-1B7F02366D2D}"/>
              </a:ext>
            </a:extLst>
          </p:cNvPr>
          <p:cNvGrpSpPr/>
          <p:nvPr/>
        </p:nvGrpSpPr>
        <p:grpSpPr>
          <a:xfrm>
            <a:off x="2564047" y="939907"/>
            <a:ext cx="2265388" cy="5239424"/>
            <a:chOff x="6943427" y="5127257"/>
            <a:chExt cx="2364542" cy="1396504"/>
          </a:xfrm>
          <a:solidFill>
            <a:schemeClr val="accent4">
              <a:lumMod val="60000"/>
              <a:lumOff val="40000"/>
            </a:schemeClr>
          </a:solidFill>
        </p:grpSpPr>
        <p:sp>
          <p:nvSpPr>
            <p:cNvPr id="133" name="Rounded Rectangle 132"/>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4" name="TextBox 133"/>
            <p:cNvSpPr txBox="1"/>
            <p:nvPr/>
          </p:nvSpPr>
          <p:spPr>
            <a:xfrm>
              <a:off x="6953538" y="5146110"/>
              <a:ext cx="2312400" cy="71471"/>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acquisition &amp; STAGING</a:t>
              </a:r>
              <a:endParaRPr lang="en-US" sz="1200" cap="all" dirty="0">
                <a:solidFill>
                  <a:srgbClr val="FFFFFF"/>
                </a:solidFill>
                <a:latin typeface="Verdana"/>
                <a:cs typeface="Arial" pitchFamily="34" charset="0"/>
              </a:endParaRPr>
            </a:p>
          </p:txBody>
        </p:sp>
        <p:cxnSp>
          <p:nvCxnSpPr>
            <p:cNvPr id="135" name="Straight Connector 134"/>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36" name="Rounded Rectangle 135"/>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6" name="Group 5">
            <a:extLst>
              <a:ext uri="{FF2B5EF4-FFF2-40B4-BE49-F238E27FC236}">
                <a16:creationId xmlns="" xmlns:a16="http://schemas.microsoft.com/office/drawing/2014/main" id="{93E46876-174E-41B8-940E-1B7F02366D2D}"/>
              </a:ext>
            </a:extLst>
          </p:cNvPr>
          <p:cNvGrpSpPr/>
          <p:nvPr/>
        </p:nvGrpSpPr>
        <p:grpSpPr>
          <a:xfrm>
            <a:off x="2693260" y="3028514"/>
            <a:ext cx="1974559" cy="1571641"/>
            <a:chOff x="6943427" y="5127257"/>
            <a:chExt cx="2364542" cy="1396504"/>
          </a:xfrm>
        </p:grpSpPr>
        <p:sp>
          <p:nvSpPr>
            <p:cNvPr id="268" name="Rounded Rectangle 267"/>
            <p:cNvSpPr>
              <a:spLocks/>
            </p:cNvSpPr>
            <p:nvPr/>
          </p:nvSpPr>
          <p:spPr bwMode="auto">
            <a:xfrm>
              <a:off x="6943427" y="5127257"/>
              <a:ext cx="2364542"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6995925" y="5146109"/>
              <a:ext cx="2253789" cy="22124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6953537" y="5473290"/>
              <a:ext cx="2296177" cy="0"/>
            </a:xfrm>
            <a:prstGeom prst="line">
              <a:avLst/>
            </a:prstGeom>
            <a:solidFill>
              <a:schemeClr val="tx2">
                <a:lumMod val="40000"/>
                <a:lumOff val="60000"/>
              </a:schemeClr>
            </a:solidFill>
            <a:ln w="9525" cap="flat" cmpd="sng" algn="ctr">
              <a:solidFill>
                <a:schemeClr val="bg1"/>
              </a:solidFill>
              <a:prstDash val="solid"/>
            </a:ln>
            <a:effectLst/>
          </p:spPr>
        </p:cxnSp>
      </p:grpSp>
      <p:grpSp>
        <p:nvGrpSpPr>
          <p:cNvPr id="5" name="Group 4"/>
          <p:cNvGrpSpPr/>
          <p:nvPr/>
        </p:nvGrpSpPr>
        <p:grpSpPr>
          <a:xfrm>
            <a:off x="2706723" y="1413810"/>
            <a:ext cx="1948947" cy="499933"/>
            <a:chOff x="2696074" y="3898081"/>
            <a:chExt cx="1948947" cy="871674"/>
          </a:xfrm>
        </p:grpSpPr>
        <p:sp>
          <p:nvSpPr>
            <p:cNvPr id="140" name="Rounded Rectangle 267">
              <a:extLst>
                <a:ext uri="{FF2B5EF4-FFF2-40B4-BE49-F238E27FC236}">
                  <a16:creationId xmlns="" xmlns:a16="http://schemas.microsoft.com/office/drawing/2014/main" id="{1B5C752F-6F66-4803-96C7-EC447F85FD6D}"/>
                </a:ext>
              </a:extLst>
            </p:cNvPr>
            <p:cNvSpPr>
              <a:spLocks/>
            </p:cNvSpPr>
            <p:nvPr/>
          </p:nvSpPr>
          <p:spPr bwMode="auto">
            <a:xfrm>
              <a:off x="2696074" y="3898081"/>
              <a:ext cx="1948947" cy="712813"/>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cxnSp>
          <p:nvCxnSpPr>
            <p:cNvPr id="159" name="Straight Connector 158"/>
            <p:cNvCxnSpPr/>
            <p:nvPr/>
          </p:nvCxnSpPr>
          <p:spPr>
            <a:xfrm>
              <a:off x="2933146" y="4452306"/>
              <a:ext cx="1540228" cy="0"/>
            </a:xfrm>
            <a:prstGeom prst="line">
              <a:avLst/>
            </a:prstGeom>
            <a:solidFill>
              <a:schemeClr val="tx2">
                <a:lumMod val="40000"/>
                <a:lumOff val="60000"/>
              </a:schemeClr>
            </a:solidFill>
            <a:ln w="9525" cap="flat" cmpd="sng" algn="ctr">
              <a:solidFill>
                <a:schemeClr val="bg1"/>
              </a:solidFill>
              <a:prstDash val="solid"/>
            </a:ln>
            <a:effectLst/>
          </p:spPr>
        </p:cxnSp>
        <p:sp>
          <p:nvSpPr>
            <p:cNvPr id="144" name="TextBox 143">
              <a:extLst>
                <a:ext uri="{FF2B5EF4-FFF2-40B4-BE49-F238E27FC236}">
                  <a16:creationId xmlns="" xmlns:a16="http://schemas.microsoft.com/office/drawing/2014/main" id="{C04093E1-CFAF-4D88-8748-BA2A1549AF9A}"/>
                </a:ext>
              </a:extLst>
            </p:cNvPr>
            <p:cNvSpPr txBox="1"/>
            <p:nvPr/>
          </p:nvSpPr>
          <p:spPr>
            <a:xfrm>
              <a:off x="2762385" y="4006366"/>
              <a:ext cx="1873344" cy="421230"/>
            </a:xfrm>
            <a:prstGeom prst="rect">
              <a:avLst/>
            </a:prstGeom>
            <a:solidFill>
              <a:schemeClr val="tx2">
                <a:lumMod val="40000"/>
                <a:lumOff val="60000"/>
              </a:schemeClr>
            </a:solidFill>
          </p:spPr>
          <p:txBody>
            <a:bodyPr wrap="square" rtlCol="0">
              <a:spAutoFit/>
            </a:bodyPr>
            <a:lstStyle/>
            <a:p>
              <a:pPr algn="ctr"/>
              <a:r>
                <a:rPr lang="en-US" sz="1200" cap="all" dirty="0">
                  <a:solidFill>
                    <a:srgbClr val="FFFFFF"/>
                  </a:solidFill>
                  <a:latin typeface="Verdana"/>
                  <a:cs typeface="Arial" pitchFamily="34" charset="0"/>
                </a:rPr>
                <a:t>Message store</a:t>
              </a:r>
            </a:p>
          </p:txBody>
        </p:sp>
        <p:sp>
          <p:nvSpPr>
            <p:cNvPr id="168" name="Freeform 210">
              <a:extLst>
                <a:ext uri="{FF2B5EF4-FFF2-40B4-BE49-F238E27FC236}">
                  <a16:creationId xmlns="" xmlns:a16="http://schemas.microsoft.com/office/drawing/2014/main" id="{EF528008-7137-475E-953C-9A06C3B9F187}"/>
                </a:ext>
              </a:extLst>
            </p:cNvPr>
            <p:cNvSpPr/>
            <p:nvPr/>
          </p:nvSpPr>
          <p:spPr>
            <a:xfrm>
              <a:off x="2789162" y="4452037"/>
              <a:ext cx="1788657"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69" name="Rounded Rectangle 168"/>
          <p:cNvSpPr/>
          <p:nvPr/>
        </p:nvSpPr>
        <p:spPr>
          <a:xfrm>
            <a:off x="2866583" y="3428996"/>
            <a:ext cx="1542882" cy="1272963"/>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Archive</a:t>
            </a:r>
            <a:endParaRPr lang="en-GB" sz="1200" kern="0" dirty="0">
              <a:solidFill>
                <a:prstClr val="white"/>
              </a:solidFill>
              <a:latin typeface="Verdana"/>
              <a:cs typeface="Calibri"/>
            </a:endParaRPr>
          </a:p>
        </p:txBody>
      </p:sp>
      <p:sp>
        <p:nvSpPr>
          <p:cNvPr id="171" name="Rounded Rectangle 213">
            <a:extLst>
              <a:ext uri="{FF2B5EF4-FFF2-40B4-BE49-F238E27FC236}">
                <a16:creationId xmlns="" xmlns:a16="http://schemas.microsoft.com/office/drawing/2014/main" id="{F3725636-AE18-4329-AA39-44EFE85D48CF}"/>
              </a:ext>
            </a:extLst>
          </p:cNvPr>
          <p:cNvSpPr/>
          <p:nvPr/>
        </p:nvSpPr>
        <p:spPr>
          <a:xfrm>
            <a:off x="5483646" y="5151898"/>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Highly 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endParaRPr lang="en-GB" sz="1200" kern="0" dirty="0">
              <a:solidFill>
                <a:prstClr val="white"/>
              </a:solidFill>
              <a:latin typeface="Verdana"/>
              <a:cs typeface="Calibri"/>
            </a:endParaRPr>
          </a:p>
        </p:txBody>
      </p:sp>
      <p:sp>
        <p:nvSpPr>
          <p:cNvPr id="172" name="Rounded Rectangle 213">
            <a:extLst>
              <a:ext uri="{FF2B5EF4-FFF2-40B4-BE49-F238E27FC236}">
                <a16:creationId xmlns="" xmlns:a16="http://schemas.microsoft.com/office/drawing/2014/main" id="{F3725636-AE18-4329-AA39-44EFE85D48CF}"/>
              </a:ext>
            </a:extLst>
          </p:cNvPr>
          <p:cNvSpPr/>
          <p:nvPr/>
        </p:nvSpPr>
        <p:spPr>
          <a:xfrm>
            <a:off x="5532408" y="3453919"/>
            <a:ext cx="1645841" cy="1135327"/>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Lightly Integrated</a:t>
            </a:r>
          </a:p>
          <a:p>
            <a:pPr algn="ctr" defTabSz="800100">
              <a:lnSpc>
                <a:spcPct val="90000"/>
              </a:lnSpc>
              <a:spcAft>
                <a:spcPct val="35000"/>
              </a:spcAft>
              <a:defRPr/>
            </a:pPr>
            <a:r>
              <a:rPr lang="en-GB" sz="1200" kern="0" dirty="0" smtClean="0">
                <a:solidFill>
                  <a:prstClr val="white"/>
                </a:solidFill>
                <a:latin typeface="Verdana"/>
                <a:cs typeface="Calibri"/>
              </a:rPr>
              <a:t>Curated</a:t>
            </a:r>
            <a:endParaRPr lang="en-GB" sz="1200" kern="0" dirty="0">
              <a:solidFill>
                <a:prstClr val="white"/>
              </a:solidFill>
              <a:latin typeface="Verdana"/>
              <a:cs typeface="Calibri"/>
            </a:endParaRP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sp>
        <p:nvSpPr>
          <p:cNvPr id="205" name="Right Arrow 346">
            <a:extLst>
              <a:ext uri="{FF2B5EF4-FFF2-40B4-BE49-F238E27FC236}">
                <a16:creationId xmlns="" xmlns:a16="http://schemas.microsoft.com/office/drawing/2014/main" id="{B605D512-56DB-410F-83E3-6320FA429B1A}"/>
              </a:ext>
            </a:extLst>
          </p:cNvPr>
          <p:cNvSpPr/>
          <p:nvPr/>
        </p:nvSpPr>
        <p:spPr bwMode="auto">
          <a:xfrm rot="5400000">
            <a:off x="2264360" y="2219086"/>
            <a:ext cx="123324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3" name="Group 232"/>
          <p:cNvGrpSpPr/>
          <p:nvPr/>
        </p:nvGrpSpPr>
        <p:grpSpPr>
          <a:xfrm>
            <a:off x="2791161" y="2251073"/>
            <a:ext cx="1876658" cy="433403"/>
            <a:chOff x="2789162" y="4037144"/>
            <a:chExt cx="3215914" cy="746419"/>
          </a:xfrm>
        </p:grpSpPr>
        <p:sp>
          <p:nvSpPr>
            <p:cNvPr id="234" name="Rounded Rectangle 267">
              <a:extLst>
                <a:ext uri="{FF2B5EF4-FFF2-40B4-BE49-F238E27FC236}">
                  <a16:creationId xmlns="" xmlns:a16="http://schemas.microsoft.com/office/drawing/2014/main" id="{1B5C752F-6F66-4803-96C7-EC447F85FD6D}"/>
                </a:ext>
              </a:extLst>
            </p:cNvPr>
            <p:cNvSpPr>
              <a:spLocks/>
            </p:cNvSpPr>
            <p:nvPr/>
          </p:nvSpPr>
          <p:spPr bwMode="auto">
            <a:xfrm>
              <a:off x="3448762" y="4037144"/>
              <a:ext cx="2556314" cy="746419"/>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36" name="TextBox 235">
              <a:extLst>
                <a:ext uri="{FF2B5EF4-FFF2-40B4-BE49-F238E27FC236}">
                  <a16:creationId xmlns="" xmlns:a16="http://schemas.microsoft.com/office/drawing/2014/main" id="{C04093E1-CFAF-4D88-8748-BA2A1549AF9A}"/>
                </a:ext>
              </a:extLst>
            </p:cNvPr>
            <p:cNvSpPr txBox="1"/>
            <p:nvPr/>
          </p:nvSpPr>
          <p:spPr>
            <a:xfrm>
              <a:off x="3561184" y="4173408"/>
              <a:ext cx="2441567" cy="581159"/>
            </a:xfrm>
            <a:prstGeom prst="rect">
              <a:avLst/>
            </a:prstGeom>
            <a:solidFill>
              <a:schemeClr val="tx2">
                <a:lumMod val="40000"/>
                <a:lumOff val="60000"/>
              </a:schemeClr>
            </a:solidFill>
          </p:spPr>
          <p:txBody>
            <a:bodyPr wrap="square" rtlCol="0">
              <a:spAutoFit/>
            </a:bodyPr>
            <a:lstStyle/>
            <a:p>
              <a:pPr algn="ctr"/>
              <a:r>
                <a:rPr lang="en-US" sz="1200" cap="all" dirty="0" smtClean="0">
                  <a:solidFill>
                    <a:srgbClr val="FFFFFF"/>
                  </a:solidFill>
                  <a:latin typeface="Verdana"/>
                  <a:cs typeface="Arial" pitchFamily="34" charset="0"/>
                </a:rPr>
                <a:t>Indexed data</a:t>
              </a:r>
              <a:endParaRPr lang="en-US" sz="1200" cap="all" dirty="0">
                <a:solidFill>
                  <a:srgbClr val="FFFFFF"/>
                </a:solidFill>
                <a:latin typeface="Verdana"/>
                <a:cs typeface="Arial" pitchFamily="34" charset="0"/>
              </a:endParaRPr>
            </a:p>
          </p:txBody>
        </p:sp>
        <p:sp>
          <p:nvSpPr>
            <p:cNvPr id="237" name="Freeform 210">
              <a:extLst>
                <a:ext uri="{FF2B5EF4-FFF2-40B4-BE49-F238E27FC236}">
                  <a16:creationId xmlns="" xmlns:a16="http://schemas.microsoft.com/office/drawing/2014/main" id="{EF528008-7137-475E-953C-9A06C3B9F187}"/>
                </a:ext>
              </a:extLst>
            </p:cNvPr>
            <p:cNvSpPr/>
            <p:nvPr/>
          </p:nvSpPr>
          <p:spPr>
            <a:xfrm>
              <a:off x="2789162" y="4452037"/>
              <a:ext cx="1788657"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cxnSp>
        <p:nvCxnSpPr>
          <p:cNvPr id="245" name="Straight Connector 244"/>
          <p:cNvCxnSpPr/>
          <p:nvPr/>
        </p:nvCxnSpPr>
        <p:spPr>
          <a:xfrm>
            <a:off x="3301127" y="2573326"/>
            <a:ext cx="1305883" cy="0"/>
          </a:xfrm>
          <a:prstGeom prst="line">
            <a:avLst/>
          </a:prstGeom>
          <a:solidFill>
            <a:schemeClr val="tx2">
              <a:lumMod val="40000"/>
              <a:lumOff val="60000"/>
            </a:schemeClr>
          </a:solidFill>
          <a:ln w="9525" cap="flat" cmpd="sng" algn="ctr">
            <a:solidFill>
              <a:schemeClr val="bg1"/>
            </a:solidFill>
            <a:prstDash val="solid"/>
          </a:ln>
          <a:effectLst/>
        </p:spPr>
      </p:cxnSp>
      <p:sp>
        <p:nvSpPr>
          <p:cNvPr id="246" name="Right Arrow 346">
            <a:extLst>
              <a:ext uri="{FF2B5EF4-FFF2-40B4-BE49-F238E27FC236}">
                <a16:creationId xmlns="" xmlns:a16="http://schemas.microsoft.com/office/drawing/2014/main" id="{B605D512-56DB-410F-83E3-6320FA429B1A}"/>
              </a:ext>
            </a:extLst>
          </p:cNvPr>
          <p:cNvSpPr/>
          <p:nvPr/>
        </p:nvSpPr>
        <p:spPr bwMode="auto">
          <a:xfrm rot="16200000">
            <a:off x="3856224" y="2629983"/>
            <a:ext cx="35094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316" name="Right Arrow 346">
            <a:extLst>
              <a:ext uri="{FF2B5EF4-FFF2-40B4-BE49-F238E27FC236}">
                <a16:creationId xmlns="" xmlns:a16="http://schemas.microsoft.com/office/drawing/2014/main" id="{B605D512-56DB-410F-83E3-6320FA429B1A}"/>
              </a:ext>
            </a:extLst>
          </p:cNvPr>
          <p:cNvSpPr/>
          <p:nvPr/>
        </p:nvSpPr>
        <p:spPr bwMode="auto">
          <a:xfrm rot="5400000">
            <a:off x="3602925" y="1810753"/>
            <a:ext cx="423443"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40" name="Right Arrow 346">
            <a:extLst>
              <a:ext uri="{FF2B5EF4-FFF2-40B4-BE49-F238E27FC236}">
                <a16:creationId xmlns="" xmlns:a16="http://schemas.microsoft.com/office/drawing/2014/main" id="{B605D512-56DB-410F-83E3-6320FA429B1A}"/>
              </a:ext>
            </a:extLst>
          </p:cNvPr>
          <p:cNvSpPr/>
          <p:nvPr/>
        </p:nvSpPr>
        <p:spPr bwMode="auto">
          <a:xfrm rot="19797805">
            <a:off x="4606822" y="1852807"/>
            <a:ext cx="123324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55" name="Freeform 210">
            <a:extLst>
              <a:ext uri="{FF2B5EF4-FFF2-40B4-BE49-F238E27FC236}">
                <a16:creationId xmlns="" xmlns:a16="http://schemas.microsoft.com/office/drawing/2014/main" id="{EF528008-7137-475E-953C-9A06C3B9F187}"/>
              </a:ext>
            </a:extLst>
          </p:cNvPr>
          <p:cNvSpPr/>
          <p:nvPr/>
        </p:nvSpPr>
        <p:spPr>
          <a:xfrm>
            <a:off x="7265757" y="1675034"/>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80992" y="783988"/>
            <a:ext cx="3258142" cy="812721"/>
          </a:xfrm>
          <a:prstGeom prst="rect">
            <a:avLst/>
          </a:prstGeom>
        </p:spPr>
      </p:pic>
      <p:sp>
        <p:nvSpPr>
          <p:cNvPr id="157"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4910102" y="2543622"/>
            <a:ext cx="5201909" cy="318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Tools &amp; Technologies  - Near </a:t>
            </a:r>
            <a:r>
              <a:rPr lang="en-GB" sz="1400" b="1" dirty="0">
                <a:solidFill>
                  <a:srgbClr val="3C3C3B"/>
                </a:solidFill>
                <a:latin typeface="Verdana"/>
              </a:rPr>
              <a:t>Real Time Ingestion </a:t>
            </a:r>
            <a:r>
              <a:rPr lang="en-GB" sz="1400" dirty="0" smtClean="0">
                <a:solidFill>
                  <a:srgbClr val="3C3C3B"/>
                </a:solidFill>
                <a:latin typeface="Verdana"/>
              </a:rPr>
              <a:t>see doc</a:t>
            </a:r>
          </a:p>
          <a:p>
            <a:r>
              <a:rPr lang="en-US" sz="1400" dirty="0" smtClean="0">
                <a:solidFill>
                  <a:srgbClr val="3C3C3B"/>
                </a:solidFill>
                <a:latin typeface="Verdana"/>
              </a:rPr>
              <a:t>Current </a:t>
            </a:r>
            <a:r>
              <a:rPr lang="en-US" sz="1400" dirty="0">
                <a:solidFill>
                  <a:srgbClr val="3C3C3B"/>
                </a:solidFill>
                <a:latin typeface="Verdana"/>
              </a:rPr>
              <a:t>Tools</a:t>
            </a:r>
          </a:p>
          <a:p>
            <a:pPr lvl="1"/>
            <a:r>
              <a:rPr lang="en-US" sz="1200" dirty="0">
                <a:solidFill>
                  <a:srgbClr val="3C3C3B"/>
                </a:solidFill>
                <a:latin typeface="Verdana"/>
              </a:rPr>
              <a:t>Hadoop</a:t>
            </a:r>
          </a:p>
          <a:p>
            <a:pPr lvl="2"/>
            <a:r>
              <a:rPr lang="en-US" sz="1200" dirty="0" smtClean="0">
                <a:solidFill>
                  <a:srgbClr val="3C3C3B"/>
                </a:solidFill>
                <a:latin typeface="Verdana"/>
              </a:rPr>
              <a:t>Kafka, Flume</a:t>
            </a:r>
          </a:p>
          <a:p>
            <a:pPr lvl="2"/>
            <a:r>
              <a:rPr lang="en-US" sz="1200" dirty="0" smtClean="0">
                <a:solidFill>
                  <a:srgbClr val="3C3C3B"/>
                </a:solidFill>
                <a:latin typeface="Verdana"/>
              </a:rPr>
              <a:t>Spark Streaming (not actively used) </a:t>
            </a:r>
          </a:p>
          <a:p>
            <a:pPr marL="576262" lvl="2" indent="0">
              <a:buNone/>
            </a:pPr>
            <a:endParaRPr lang="en-US" sz="1200" dirty="0">
              <a:solidFill>
                <a:srgbClr val="3C3C3B"/>
              </a:solidFill>
              <a:latin typeface="Verdana"/>
            </a:endParaRPr>
          </a:p>
          <a:p>
            <a:r>
              <a:rPr lang="en-US" sz="1400" dirty="0" smtClean="0">
                <a:solidFill>
                  <a:srgbClr val="3C3C3B"/>
                </a:solidFill>
                <a:latin typeface="Verdana"/>
              </a:rPr>
              <a:t>Tools </a:t>
            </a:r>
            <a:r>
              <a:rPr lang="en-US" sz="1400" dirty="0">
                <a:solidFill>
                  <a:srgbClr val="3C3C3B"/>
                </a:solidFill>
                <a:latin typeface="Verdana"/>
              </a:rPr>
              <a:t>Targeted for Evaluation</a:t>
            </a:r>
          </a:p>
          <a:p>
            <a:pPr lvl="1"/>
            <a:r>
              <a:rPr lang="en-US" sz="1200" b="1" dirty="0">
                <a:solidFill>
                  <a:srgbClr val="3C3C3B"/>
                </a:solidFill>
                <a:latin typeface="Verdana"/>
              </a:rPr>
              <a:t>Hadoop &amp; RDBMS</a:t>
            </a:r>
          </a:p>
          <a:p>
            <a:pPr lvl="2"/>
            <a:r>
              <a:rPr lang="en-US" sz="1200" dirty="0" err="1" smtClean="0">
                <a:solidFill>
                  <a:srgbClr val="3C3C3B"/>
                </a:solidFill>
                <a:latin typeface="Verdana"/>
              </a:rPr>
              <a:t>Rocana</a:t>
            </a:r>
            <a:r>
              <a:rPr lang="en-US" sz="1200" dirty="0" smtClean="0">
                <a:solidFill>
                  <a:srgbClr val="3C3C3B"/>
                </a:solidFill>
                <a:latin typeface="Verdana"/>
              </a:rPr>
              <a:t> + </a:t>
            </a:r>
            <a:r>
              <a:rPr lang="en-US" sz="1200" dirty="0" err="1" smtClean="0">
                <a:solidFill>
                  <a:srgbClr val="3C3C3B"/>
                </a:solidFill>
                <a:latin typeface="Verdana"/>
              </a:rPr>
              <a:t>StreamSets</a:t>
            </a:r>
            <a:endParaRPr lang="en-US" sz="1200" dirty="0">
              <a:solidFill>
                <a:srgbClr val="3C3C3B"/>
              </a:solidFill>
              <a:latin typeface="Verdana"/>
            </a:endParaRPr>
          </a:p>
          <a:p>
            <a:pPr lvl="2"/>
            <a:r>
              <a:rPr lang="en-US" sz="1200" dirty="0" err="1" smtClean="0">
                <a:solidFill>
                  <a:srgbClr val="3C3C3B"/>
                </a:solidFill>
                <a:latin typeface="Verdana"/>
              </a:rPr>
              <a:t>StreamAnalytix</a:t>
            </a:r>
            <a:endParaRPr lang="en-US" sz="1200" dirty="0">
              <a:solidFill>
                <a:srgbClr val="3C3C3B"/>
              </a:solidFill>
              <a:latin typeface="Verdana"/>
            </a:endParaRPr>
          </a:p>
          <a:p>
            <a:pPr marL="0" indent="0">
              <a:buNone/>
              <a:defRPr/>
            </a:pPr>
            <a:endParaRPr lang="en-GB" sz="1400" dirty="0" smtClean="0">
              <a:solidFill>
                <a:srgbClr val="3C3C3B"/>
              </a:solidFill>
              <a:latin typeface="Verdana"/>
            </a:endParaRPr>
          </a:p>
          <a:p>
            <a:pPr marL="0" indent="0">
              <a:buNone/>
            </a:pPr>
            <a:endParaRPr lang="en-US" sz="1200" dirty="0">
              <a:solidFill>
                <a:srgbClr val="3C3C3B"/>
              </a:solidFill>
              <a:latin typeface="Verdana"/>
            </a:endParaRPr>
          </a:p>
        </p:txBody>
      </p:sp>
      <p:pic>
        <p:nvPicPr>
          <p:cNvPr id="158" name="Picture 15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47640" y="1713317"/>
            <a:ext cx="760415" cy="760415"/>
          </a:xfrm>
          <a:prstGeom prst="rect">
            <a:avLst/>
          </a:prstGeom>
        </p:spPr>
      </p:pic>
      <p:sp>
        <p:nvSpPr>
          <p:cNvPr id="154" name="Right Arrow 346">
            <a:extLst>
              <a:ext uri="{FF2B5EF4-FFF2-40B4-BE49-F238E27FC236}">
                <a16:creationId xmlns="" xmlns:a16="http://schemas.microsoft.com/office/drawing/2014/main" id="{71A7C638-AB8D-4A68-B157-178D0CD76A23}"/>
              </a:ext>
            </a:extLst>
          </p:cNvPr>
          <p:cNvSpPr/>
          <p:nvPr/>
        </p:nvSpPr>
        <p:spPr bwMode="auto">
          <a:xfrm>
            <a:off x="1547640" y="1400055"/>
            <a:ext cx="1159083"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pic>
        <p:nvPicPr>
          <p:cNvPr id="161" name="Picture 16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091687" y="1372318"/>
            <a:ext cx="789297" cy="312893"/>
          </a:xfrm>
          <a:prstGeom prst="rect">
            <a:avLst/>
          </a:prstGeom>
        </p:spPr>
      </p:pic>
      <p:pic>
        <p:nvPicPr>
          <p:cNvPr id="162" name="Picture 16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149506" y="3097797"/>
            <a:ext cx="437844" cy="420636"/>
          </a:xfrm>
          <a:prstGeom prst="rect">
            <a:avLst/>
          </a:prstGeom>
        </p:spPr>
      </p:pic>
      <p:pic>
        <p:nvPicPr>
          <p:cNvPr id="164" name="Picture 16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440487" y="1803565"/>
            <a:ext cx="777895" cy="369064"/>
          </a:xfrm>
          <a:prstGeom prst="rect">
            <a:avLst/>
          </a:prstGeom>
        </p:spPr>
      </p:pic>
      <p:grpSp>
        <p:nvGrpSpPr>
          <p:cNvPr id="145" name="Group 144">
            <a:extLst>
              <a:ext uri="{FF2B5EF4-FFF2-40B4-BE49-F238E27FC236}">
                <a16:creationId xmlns="" xmlns:a16="http://schemas.microsoft.com/office/drawing/2014/main" id="{93E46876-174E-41B8-940E-1B7F02366D2D}"/>
              </a:ext>
            </a:extLst>
          </p:cNvPr>
          <p:cNvGrpSpPr/>
          <p:nvPr/>
        </p:nvGrpSpPr>
        <p:grpSpPr>
          <a:xfrm>
            <a:off x="7636066" y="939907"/>
            <a:ext cx="2483294" cy="1445802"/>
            <a:chOff x="6943427" y="5127257"/>
            <a:chExt cx="2364542" cy="1396504"/>
          </a:xfrm>
          <a:solidFill>
            <a:schemeClr val="accent4">
              <a:lumMod val="60000"/>
              <a:lumOff val="40000"/>
            </a:schemeClr>
          </a:solidFill>
        </p:grpSpPr>
        <p:sp>
          <p:nvSpPr>
            <p:cNvPr id="147" name="Rounded Rectangle 146"/>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6953538" y="5146110"/>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6953538" y="5413011"/>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206" name="Right Arrow 205"/>
          <p:cNvSpPr/>
          <p:nvPr/>
        </p:nvSpPr>
        <p:spPr bwMode="auto">
          <a:xfrm>
            <a:off x="4829435" y="1373862"/>
            <a:ext cx="625463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pic>
        <p:nvPicPr>
          <p:cNvPr id="4" name="Picture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085332" y="1754574"/>
            <a:ext cx="1133046" cy="453219"/>
          </a:xfrm>
          <a:prstGeom prst="rect">
            <a:avLst/>
          </a:prstGeom>
        </p:spPr>
      </p:pic>
      <p:grpSp>
        <p:nvGrpSpPr>
          <p:cNvPr id="165" name="Group 164"/>
          <p:cNvGrpSpPr/>
          <p:nvPr/>
        </p:nvGrpSpPr>
        <p:grpSpPr>
          <a:xfrm>
            <a:off x="1378984" y="2543622"/>
            <a:ext cx="1136144" cy="827767"/>
            <a:chOff x="6121609" y="2697163"/>
            <a:chExt cx="1570332" cy="1787387"/>
          </a:xfrm>
        </p:grpSpPr>
        <p:pic>
          <p:nvPicPr>
            <p:cNvPr id="166" name="Picture 16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121609" y="2697163"/>
              <a:ext cx="1570331" cy="824424"/>
            </a:xfrm>
            <a:prstGeom prst="rect">
              <a:avLst/>
            </a:prstGeom>
          </p:spPr>
        </p:pic>
        <p:sp>
          <p:nvSpPr>
            <p:cNvPr id="167" name="TextBox 166"/>
            <p:cNvSpPr txBox="1"/>
            <p:nvPr/>
          </p:nvSpPr>
          <p:spPr>
            <a:xfrm>
              <a:off x="6360022" y="3554141"/>
              <a:ext cx="1331919" cy="930409"/>
            </a:xfrm>
            <a:prstGeom prst="rect">
              <a:avLst/>
            </a:prstGeom>
            <a:noFill/>
          </p:spPr>
          <p:txBody>
            <a:bodyPr wrap="square" rtlCol="0">
              <a:spAutoFit/>
            </a:bodyPr>
            <a:lstStyle/>
            <a:p>
              <a:r>
                <a:rPr lang="en-US" sz="1050" dirty="0" smtClean="0">
                  <a:latin typeface="Arial Black" panose="020B0A04020102020204" pitchFamily="34" charset="0"/>
                </a:rPr>
                <a:t>Ingestion Factory</a:t>
              </a:r>
              <a:endParaRPr lang="en-US" sz="1050" dirty="0">
                <a:latin typeface="Arial Black" panose="020B0A04020102020204" pitchFamily="34" charset="0"/>
              </a:endParaRPr>
            </a:p>
          </p:txBody>
        </p:sp>
      </p:grpSp>
      <p:pic>
        <p:nvPicPr>
          <p:cNvPr id="10" name="Picture 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951741" y="930452"/>
            <a:ext cx="786454" cy="450045"/>
          </a:xfrm>
          <a:prstGeom prst="rect">
            <a:avLst/>
          </a:prstGeom>
        </p:spPr>
      </p:pic>
      <p:pic>
        <p:nvPicPr>
          <p:cNvPr id="12" name="Picture 1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109584" y="2600105"/>
            <a:ext cx="695312" cy="316649"/>
          </a:xfrm>
          <a:prstGeom prst="rect">
            <a:avLst/>
          </a:prstGeom>
        </p:spPr>
      </p:pic>
      <p:grpSp>
        <p:nvGrpSpPr>
          <p:cNvPr id="143" name="Group 142"/>
          <p:cNvGrpSpPr/>
          <p:nvPr/>
        </p:nvGrpSpPr>
        <p:grpSpPr>
          <a:xfrm>
            <a:off x="5365809" y="1446337"/>
            <a:ext cx="4615938" cy="276999"/>
            <a:chOff x="5735580" y="1446337"/>
            <a:chExt cx="3140840" cy="276999"/>
          </a:xfrm>
        </p:grpSpPr>
        <p:sp>
          <p:nvSpPr>
            <p:cNvPr id="146" name="TextBox 145">
              <a:extLst>
                <a:ext uri="{FF2B5EF4-FFF2-40B4-BE49-F238E27FC236}">
                  <a16:creationId xmlns="" xmlns:a16="http://schemas.microsoft.com/office/drawing/2014/main" id="{C04093E1-CFAF-4D88-8748-BA2A1549AF9A}"/>
                </a:ext>
              </a:extLst>
            </p:cNvPr>
            <p:cNvSpPr txBox="1"/>
            <p:nvPr/>
          </p:nvSpPr>
          <p:spPr>
            <a:xfrm>
              <a:off x="5735580" y="1446337"/>
              <a:ext cx="314084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Messages &amp; Streaming analytics </a:t>
              </a:r>
              <a:endParaRPr lang="en-US" sz="1200" cap="all" dirty="0">
                <a:solidFill>
                  <a:srgbClr val="FFFFFF"/>
                </a:solidFill>
                <a:latin typeface="Verdana"/>
                <a:cs typeface="Arial" pitchFamily="34" charset="0"/>
              </a:endParaRPr>
            </a:p>
          </p:txBody>
        </p:sp>
        <p:cxnSp>
          <p:nvCxnSpPr>
            <p:cNvPr id="148" name="Straight Connector 147"/>
            <p:cNvCxnSpPr/>
            <p:nvPr/>
          </p:nvCxnSpPr>
          <p:spPr>
            <a:xfrm flipV="1">
              <a:off x="6271119" y="1676399"/>
              <a:ext cx="2051643" cy="10275"/>
            </a:xfrm>
            <a:prstGeom prst="line">
              <a:avLst/>
            </a:prstGeom>
            <a:solidFill>
              <a:schemeClr val="tx2">
                <a:lumMod val="40000"/>
                <a:lumOff val="60000"/>
              </a:schemeClr>
            </a:solidFill>
            <a:ln w="9525" cap="flat" cmpd="sng" algn="ctr">
              <a:solidFill>
                <a:schemeClr val="bg1"/>
              </a:solidFill>
              <a:prstDash val="solid"/>
            </a:ln>
            <a:effectLst/>
          </p:spPr>
        </p:cxnSp>
      </p:grpSp>
    </p:spTree>
    <p:extLst>
      <p:ext uri="{BB962C8B-B14F-4D97-AF65-F5344CB8AC3E}">
        <p14:creationId xmlns:p14="http://schemas.microsoft.com/office/powerpoint/2010/main" val="2863989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84677"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79445" y="2683111"/>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32" name="Group 131">
            <a:extLst>
              <a:ext uri="{FF2B5EF4-FFF2-40B4-BE49-F238E27FC236}">
                <a16:creationId xmlns="" xmlns:a16="http://schemas.microsoft.com/office/drawing/2014/main" id="{93E46876-174E-41B8-940E-1B7F02366D2D}"/>
              </a:ext>
            </a:extLst>
          </p:cNvPr>
          <p:cNvGrpSpPr/>
          <p:nvPr/>
        </p:nvGrpSpPr>
        <p:grpSpPr>
          <a:xfrm>
            <a:off x="2564047" y="939907"/>
            <a:ext cx="2265388" cy="2843788"/>
            <a:chOff x="6943427" y="5127257"/>
            <a:chExt cx="2364542" cy="1396504"/>
          </a:xfrm>
          <a:solidFill>
            <a:schemeClr val="accent4">
              <a:lumMod val="60000"/>
              <a:lumOff val="40000"/>
            </a:schemeClr>
          </a:solidFill>
        </p:grpSpPr>
        <p:sp>
          <p:nvSpPr>
            <p:cNvPr id="133" name="Rounded Rectangle 132"/>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4" name="TextBox 133"/>
            <p:cNvSpPr txBox="1"/>
            <p:nvPr/>
          </p:nvSpPr>
          <p:spPr>
            <a:xfrm>
              <a:off x="6953538" y="5146110"/>
              <a:ext cx="2312400" cy="71471"/>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acquisition &amp; STAGING</a:t>
              </a:r>
              <a:endParaRPr lang="en-US" sz="1200" cap="all" dirty="0">
                <a:solidFill>
                  <a:srgbClr val="FFFFFF"/>
                </a:solidFill>
                <a:latin typeface="Verdana"/>
                <a:cs typeface="Arial" pitchFamily="34" charset="0"/>
              </a:endParaRPr>
            </a:p>
          </p:txBody>
        </p:sp>
        <p:cxnSp>
          <p:nvCxnSpPr>
            <p:cNvPr id="135" name="Straight Connector 134"/>
            <p:cNvCxnSpPr>
              <a:cxnSpLocks/>
            </p:cNvCxnSpPr>
            <p:nvPr/>
          </p:nvCxnSpPr>
          <p:spPr>
            <a:xfrm>
              <a:off x="6995529" y="5278019"/>
              <a:ext cx="2296177" cy="0"/>
            </a:xfrm>
            <a:prstGeom prst="line">
              <a:avLst/>
            </a:prstGeom>
            <a:grpFill/>
            <a:ln w="9525" cap="flat" cmpd="sng" algn="ctr">
              <a:solidFill>
                <a:schemeClr val="bg1"/>
              </a:solidFill>
              <a:prstDash val="solid"/>
            </a:ln>
            <a:effectLst/>
          </p:spPr>
        </p:cxnSp>
        <p:sp>
          <p:nvSpPr>
            <p:cNvPr id="136" name="Rounded Rectangle 135"/>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37" name="Group 136">
            <a:extLst>
              <a:ext uri="{FF2B5EF4-FFF2-40B4-BE49-F238E27FC236}">
                <a16:creationId xmlns="" xmlns:a16="http://schemas.microsoft.com/office/drawing/2014/main" id="{93E46876-174E-41B8-940E-1B7F02366D2D}"/>
              </a:ext>
            </a:extLst>
          </p:cNvPr>
          <p:cNvGrpSpPr/>
          <p:nvPr/>
        </p:nvGrpSpPr>
        <p:grpSpPr>
          <a:xfrm>
            <a:off x="5191744" y="939907"/>
            <a:ext cx="2265388" cy="2891156"/>
            <a:chOff x="6943427" y="5127257"/>
            <a:chExt cx="2364542" cy="1396504"/>
          </a:xfrm>
          <a:solidFill>
            <a:schemeClr val="accent4">
              <a:lumMod val="60000"/>
              <a:lumOff val="40000"/>
            </a:schemeClr>
          </a:solidFill>
        </p:grpSpPr>
        <p:sp>
          <p:nvSpPr>
            <p:cNvPr id="138" name="Rounded Rectangle 137"/>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9" name="TextBox 138"/>
            <p:cNvSpPr txBox="1"/>
            <p:nvPr/>
          </p:nvSpPr>
          <p:spPr>
            <a:xfrm>
              <a:off x="6953538" y="5146110"/>
              <a:ext cx="2291358"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Enterprise  Reuse</a:t>
              </a:r>
              <a:endParaRPr lang="en-US" sz="1200" cap="all" dirty="0">
                <a:solidFill>
                  <a:srgbClr val="FFFFFF"/>
                </a:solidFill>
                <a:latin typeface="Verdana"/>
                <a:cs typeface="Arial" pitchFamily="34" charset="0"/>
              </a:endParaRPr>
            </a:p>
          </p:txBody>
        </p:sp>
        <p:cxnSp>
          <p:nvCxnSpPr>
            <p:cNvPr id="142" name="Straight Connector 141"/>
            <p:cNvCxnSpPr>
              <a:cxnSpLocks/>
            </p:cNvCxnSpPr>
            <p:nvPr/>
          </p:nvCxnSpPr>
          <p:spPr>
            <a:xfrm>
              <a:off x="7011792" y="5291606"/>
              <a:ext cx="2296177" cy="0"/>
            </a:xfrm>
            <a:prstGeom prst="line">
              <a:avLst/>
            </a:prstGeom>
            <a:grpFill/>
            <a:ln w="9525" cap="flat" cmpd="sng" algn="ctr">
              <a:solidFill>
                <a:schemeClr val="bg1"/>
              </a:solidFill>
              <a:prstDash val="solid"/>
            </a:ln>
            <a:effectLst/>
          </p:spPr>
        </p:cxnSp>
        <p:sp>
          <p:nvSpPr>
            <p:cNvPr id="143" name="Rounded Rectangle 142"/>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45" name="Group 144">
            <a:extLst>
              <a:ext uri="{FF2B5EF4-FFF2-40B4-BE49-F238E27FC236}">
                <a16:creationId xmlns="" xmlns:a16="http://schemas.microsoft.com/office/drawing/2014/main" id="{93E46876-174E-41B8-940E-1B7F02366D2D}"/>
              </a:ext>
            </a:extLst>
          </p:cNvPr>
          <p:cNvGrpSpPr/>
          <p:nvPr/>
        </p:nvGrpSpPr>
        <p:grpSpPr>
          <a:xfrm>
            <a:off x="7636066" y="939907"/>
            <a:ext cx="2483294" cy="2891156"/>
            <a:chOff x="6943427" y="5127257"/>
            <a:chExt cx="2364542" cy="1396504"/>
          </a:xfrm>
          <a:solidFill>
            <a:schemeClr val="accent4">
              <a:lumMod val="60000"/>
              <a:lumOff val="40000"/>
            </a:schemeClr>
          </a:solidFill>
        </p:grpSpPr>
        <p:sp>
          <p:nvSpPr>
            <p:cNvPr id="147" name="Rounded Rectangle 146"/>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6953538" y="5146110"/>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7011792" y="5304604"/>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6" name="Group 5">
            <a:extLst>
              <a:ext uri="{FF2B5EF4-FFF2-40B4-BE49-F238E27FC236}">
                <a16:creationId xmlns="" xmlns:a16="http://schemas.microsoft.com/office/drawing/2014/main" id="{93E46876-174E-41B8-940E-1B7F02366D2D}"/>
              </a:ext>
            </a:extLst>
          </p:cNvPr>
          <p:cNvGrpSpPr/>
          <p:nvPr/>
        </p:nvGrpSpPr>
        <p:grpSpPr>
          <a:xfrm>
            <a:off x="2693259" y="3049732"/>
            <a:ext cx="7096637" cy="453846"/>
            <a:chOff x="6943427" y="5127257"/>
            <a:chExt cx="2364542" cy="1396504"/>
          </a:xfrm>
        </p:grpSpPr>
        <p:sp>
          <p:nvSpPr>
            <p:cNvPr id="268" name="Rounded Rectangle 267"/>
            <p:cNvSpPr>
              <a:spLocks/>
            </p:cNvSpPr>
            <p:nvPr/>
          </p:nvSpPr>
          <p:spPr bwMode="auto">
            <a:xfrm>
              <a:off x="6943427" y="5127257"/>
              <a:ext cx="2364542"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6995925" y="5146109"/>
              <a:ext cx="2253789" cy="22124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6974731" y="5952212"/>
              <a:ext cx="2296177" cy="0"/>
            </a:xfrm>
            <a:prstGeom prst="line">
              <a:avLst/>
            </a:prstGeom>
            <a:solidFill>
              <a:schemeClr val="tx2">
                <a:lumMod val="40000"/>
                <a:lumOff val="60000"/>
              </a:schemeClr>
            </a:solidFill>
            <a:ln w="9525" cap="flat" cmpd="sng" algn="ctr">
              <a:solidFill>
                <a:schemeClr val="bg1"/>
              </a:solidFill>
              <a:prstDash val="solid"/>
            </a:ln>
            <a:effectLst/>
          </p:spPr>
        </p:cxnSp>
      </p:grpSp>
      <p:grpSp>
        <p:nvGrpSpPr>
          <p:cNvPr id="5" name="Group 4"/>
          <p:cNvGrpSpPr/>
          <p:nvPr/>
        </p:nvGrpSpPr>
        <p:grpSpPr>
          <a:xfrm>
            <a:off x="2706723" y="1413810"/>
            <a:ext cx="1948947" cy="499933"/>
            <a:chOff x="2696074" y="3898081"/>
            <a:chExt cx="1948947" cy="871674"/>
          </a:xfrm>
        </p:grpSpPr>
        <p:sp>
          <p:nvSpPr>
            <p:cNvPr id="140" name="Rounded Rectangle 267">
              <a:extLst>
                <a:ext uri="{FF2B5EF4-FFF2-40B4-BE49-F238E27FC236}">
                  <a16:creationId xmlns="" xmlns:a16="http://schemas.microsoft.com/office/drawing/2014/main" id="{1B5C752F-6F66-4803-96C7-EC447F85FD6D}"/>
                </a:ext>
              </a:extLst>
            </p:cNvPr>
            <p:cNvSpPr>
              <a:spLocks/>
            </p:cNvSpPr>
            <p:nvPr/>
          </p:nvSpPr>
          <p:spPr bwMode="auto">
            <a:xfrm>
              <a:off x="2696074" y="3898081"/>
              <a:ext cx="1948947" cy="712813"/>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cxnSp>
          <p:nvCxnSpPr>
            <p:cNvPr id="159" name="Straight Connector 158"/>
            <p:cNvCxnSpPr/>
            <p:nvPr/>
          </p:nvCxnSpPr>
          <p:spPr>
            <a:xfrm>
              <a:off x="2933146" y="4452306"/>
              <a:ext cx="1540228" cy="0"/>
            </a:xfrm>
            <a:prstGeom prst="line">
              <a:avLst/>
            </a:prstGeom>
            <a:solidFill>
              <a:schemeClr val="tx2">
                <a:lumMod val="40000"/>
                <a:lumOff val="60000"/>
              </a:schemeClr>
            </a:solidFill>
            <a:ln w="9525" cap="flat" cmpd="sng" algn="ctr">
              <a:solidFill>
                <a:schemeClr val="bg1"/>
              </a:solidFill>
              <a:prstDash val="solid"/>
            </a:ln>
            <a:effectLst/>
          </p:spPr>
        </p:cxnSp>
        <p:sp>
          <p:nvSpPr>
            <p:cNvPr id="144" name="TextBox 143">
              <a:extLst>
                <a:ext uri="{FF2B5EF4-FFF2-40B4-BE49-F238E27FC236}">
                  <a16:creationId xmlns="" xmlns:a16="http://schemas.microsoft.com/office/drawing/2014/main" id="{C04093E1-CFAF-4D88-8748-BA2A1549AF9A}"/>
                </a:ext>
              </a:extLst>
            </p:cNvPr>
            <p:cNvSpPr txBox="1"/>
            <p:nvPr/>
          </p:nvSpPr>
          <p:spPr>
            <a:xfrm>
              <a:off x="2762385" y="4006366"/>
              <a:ext cx="1873344" cy="421230"/>
            </a:xfrm>
            <a:prstGeom prst="rect">
              <a:avLst/>
            </a:prstGeom>
            <a:solidFill>
              <a:schemeClr val="tx2">
                <a:lumMod val="40000"/>
                <a:lumOff val="60000"/>
              </a:schemeClr>
            </a:solidFill>
          </p:spPr>
          <p:txBody>
            <a:bodyPr wrap="square" rtlCol="0">
              <a:spAutoFit/>
            </a:bodyPr>
            <a:lstStyle/>
            <a:p>
              <a:pPr algn="ctr"/>
              <a:r>
                <a:rPr lang="en-US" sz="1200" cap="all" dirty="0">
                  <a:solidFill>
                    <a:srgbClr val="FFFFFF"/>
                  </a:solidFill>
                  <a:latin typeface="Verdana"/>
                  <a:cs typeface="Arial" pitchFamily="34" charset="0"/>
                </a:rPr>
                <a:t>Message store</a:t>
              </a:r>
            </a:p>
          </p:txBody>
        </p:sp>
        <p:sp>
          <p:nvSpPr>
            <p:cNvPr id="168" name="Freeform 210">
              <a:extLst>
                <a:ext uri="{FF2B5EF4-FFF2-40B4-BE49-F238E27FC236}">
                  <a16:creationId xmlns="" xmlns:a16="http://schemas.microsoft.com/office/drawing/2014/main" id="{EF528008-7137-475E-953C-9A06C3B9F187}"/>
                </a:ext>
              </a:extLst>
            </p:cNvPr>
            <p:cNvSpPr/>
            <p:nvPr/>
          </p:nvSpPr>
          <p:spPr>
            <a:xfrm>
              <a:off x="2789162" y="4452037"/>
              <a:ext cx="1788657"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6" name="Right Arrow 346">
            <a:extLst>
              <a:ext uri="{FF2B5EF4-FFF2-40B4-BE49-F238E27FC236}">
                <a16:creationId xmlns="" xmlns:a16="http://schemas.microsoft.com/office/drawing/2014/main" id="{B605D512-56DB-410F-83E3-6320FA429B1A}"/>
              </a:ext>
            </a:extLst>
          </p:cNvPr>
          <p:cNvSpPr/>
          <p:nvPr/>
        </p:nvSpPr>
        <p:spPr bwMode="auto">
          <a:xfrm rot="16200000">
            <a:off x="3856224" y="2629983"/>
            <a:ext cx="35094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316" name="Right Arrow 346">
            <a:extLst>
              <a:ext uri="{FF2B5EF4-FFF2-40B4-BE49-F238E27FC236}">
                <a16:creationId xmlns="" xmlns:a16="http://schemas.microsoft.com/office/drawing/2014/main" id="{B605D512-56DB-410F-83E3-6320FA429B1A}"/>
              </a:ext>
            </a:extLst>
          </p:cNvPr>
          <p:cNvSpPr/>
          <p:nvPr/>
        </p:nvSpPr>
        <p:spPr bwMode="auto">
          <a:xfrm rot="5400000">
            <a:off x="3632863" y="1780817"/>
            <a:ext cx="36356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34" name="Group 333">
            <a:extLst>
              <a:ext uri="{FF2B5EF4-FFF2-40B4-BE49-F238E27FC236}">
                <a16:creationId xmlns="" xmlns:a16="http://schemas.microsoft.com/office/drawing/2014/main" id="{C4326D5D-B5E3-49D6-A537-20E8A355B2A3}"/>
              </a:ext>
            </a:extLst>
          </p:cNvPr>
          <p:cNvGrpSpPr/>
          <p:nvPr/>
        </p:nvGrpSpPr>
        <p:grpSpPr>
          <a:xfrm>
            <a:off x="3209926" y="2191198"/>
            <a:ext cx="6607564" cy="416809"/>
            <a:chOff x="5650090" y="3993323"/>
            <a:chExt cx="2241620" cy="1366182"/>
          </a:xfrm>
        </p:grpSpPr>
        <p:grpSp>
          <p:nvGrpSpPr>
            <p:cNvPr id="335" name="Group 334">
              <a:extLst>
                <a:ext uri="{FF2B5EF4-FFF2-40B4-BE49-F238E27FC236}">
                  <a16:creationId xmlns="" xmlns:a16="http://schemas.microsoft.com/office/drawing/2014/main" id="{26E20021-3DE4-49D6-ACA9-35A422F17DD8}"/>
                </a:ext>
              </a:extLst>
            </p:cNvPr>
            <p:cNvGrpSpPr/>
            <p:nvPr/>
          </p:nvGrpSpPr>
          <p:grpSpPr>
            <a:xfrm>
              <a:off x="5650090" y="3993323"/>
              <a:ext cx="2226235" cy="1202257"/>
              <a:chOff x="3751779" y="2463264"/>
              <a:chExt cx="3246120" cy="1717212"/>
            </a:xfrm>
            <a:solidFill>
              <a:schemeClr val="tx2">
                <a:lumMod val="40000"/>
                <a:lumOff val="60000"/>
              </a:schemeClr>
            </a:solidFill>
          </p:grpSpPr>
          <p:sp>
            <p:nvSpPr>
              <p:cNvPr id="337" name="Rounded Rectangle 136">
                <a:extLst>
                  <a:ext uri="{FF2B5EF4-FFF2-40B4-BE49-F238E27FC236}">
                    <a16:creationId xmlns="" xmlns:a16="http://schemas.microsoft.com/office/drawing/2014/main" id="{141FBF5F-76C8-42F9-85CB-D0899CA37268}"/>
                  </a:ext>
                </a:extLst>
              </p:cNvPr>
              <p:cNvSpPr>
                <a:spLocks/>
              </p:cNvSpPr>
              <p:nvPr/>
            </p:nvSpPr>
            <p:spPr bwMode="auto">
              <a:xfrm>
                <a:off x="3751779" y="2463264"/>
                <a:ext cx="3246120" cy="1717212"/>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38" name="TextBox 337">
                <a:extLst>
                  <a:ext uri="{FF2B5EF4-FFF2-40B4-BE49-F238E27FC236}">
                    <a16:creationId xmlns="" xmlns:a16="http://schemas.microsoft.com/office/drawing/2014/main" id="{C675031C-DF1C-4113-A592-D3C9F13F7C48}"/>
                  </a:ext>
                </a:extLst>
              </p:cNvPr>
              <p:cNvSpPr txBox="1"/>
              <p:nvPr/>
            </p:nvSpPr>
            <p:spPr>
              <a:xfrm>
                <a:off x="3780639" y="2522271"/>
                <a:ext cx="3191624" cy="1368856"/>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a:t>
                </a:r>
                <a:r>
                  <a:rPr lang="en-US" sz="1300" cap="all" dirty="0" smtClean="0">
                    <a:solidFill>
                      <a:srgbClr val="FFFFFF"/>
                    </a:solidFill>
                    <a:latin typeface="Verdana"/>
                    <a:cs typeface="Arial" pitchFamily="34" charset="0"/>
                  </a:rPr>
                  <a:t>indexed data</a:t>
                </a:r>
                <a:endParaRPr lang="en-US" sz="1300" cap="all" dirty="0">
                  <a:solidFill>
                    <a:srgbClr val="FFFFFF"/>
                  </a:solidFill>
                  <a:latin typeface="Verdana"/>
                  <a:cs typeface="Arial" pitchFamily="34" charset="0"/>
                </a:endParaRPr>
              </a:p>
            </p:txBody>
          </p:sp>
          <p:cxnSp>
            <p:nvCxnSpPr>
              <p:cNvPr id="339" name="Straight Connector 338">
                <a:extLst>
                  <a:ext uri="{FF2B5EF4-FFF2-40B4-BE49-F238E27FC236}">
                    <a16:creationId xmlns="" xmlns:a16="http://schemas.microsoft.com/office/drawing/2014/main" id="{FFC0D6C5-4BD8-4F23-AFC8-81532D7FF75E}"/>
                  </a:ext>
                </a:extLst>
              </p:cNvPr>
              <p:cNvCxnSpPr/>
              <p:nvPr/>
            </p:nvCxnSpPr>
            <p:spPr>
              <a:xfrm>
                <a:off x="3887340" y="3891127"/>
                <a:ext cx="3049972" cy="0"/>
              </a:xfrm>
              <a:prstGeom prst="line">
                <a:avLst/>
              </a:prstGeom>
              <a:grpFill/>
              <a:ln w="9525" cap="flat" cmpd="sng" algn="ctr">
                <a:solidFill>
                  <a:schemeClr val="bg1"/>
                </a:solidFill>
                <a:prstDash val="solid"/>
              </a:ln>
              <a:effectLst/>
            </p:spPr>
          </p:cxnSp>
        </p:grpSp>
        <p:sp>
          <p:nvSpPr>
            <p:cNvPr id="336"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55" name="Freeform 210">
            <a:extLst>
              <a:ext uri="{FF2B5EF4-FFF2-40B4-BE49-F238E27FC236}">
                <a16:creationId xmlns="" xmlns:a16="http://schemas.microsoft.com/office/drawing/2014/main" id="{EF528008-7137-475E-953C-9A06C3B9F187}"/>
              </a:ext>
            </a:extLst>
          </p:cNvPr>
          <p:cNvSpPr/>
          <p:nvPr/>
        </p:nvSpPr>
        <p:spPr>
          <a:xfrm>
            <a:off x="7265757" y="1675034"/>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52"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2600294" y="3892908"/>
            <a:ext cx="7265288" cy="253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Architecture Guidelines - Indexed Data</a:t>
            </a:r>
            <a:endParaRPr lang="en-GB" sz="1400" b="1" dirty="0">
              <a:solidFill>
                <a:srgbClr val="3C3C3B"/>
              </a:solidFill>
              <a:latin typeface="Verdana"/>
            </a:endParaRPr>
          </a:p>
          <a:p>
            <a:r>
              <a:rPr lang="en-US" sz="1200" dirty="0" smtClean="0">
                <a:solidFill>
                  <a:srgbClr val="3C3C3B"/>
                </a:solidFill>
                <a:latin typeface="Verdana"/>
              </a:rPr>
              <a:t>For fast query and search performance, leverage indexed data sets.</a:t>
            </a:r>
          </a:p>
          <a:p>
            <a:r>
              <a:rPr lang="en-US" sz="1200" dirty="0" smtClean="0">
                <a:solidFill>
                  <a:srgbClr val="3C3C3B"/>
                </a:solidFill>
                <a:latin typeface="Verdana"/>
              </a:rPr>
              <a:t>Use indexed data to support operational analytics, primarily based off machine logs and supplemented with other reference data.</a:t>
            </a:r>
          </a:p>
          <a:p>
            <a:r>
              <a:rPr lang="en-US" sz="1200" dirty="0" smtClean="0">
                <a:solidFill>
                  <a:srgbClr val="3C3C3B"/>
                </a:solidFill>
                <a:latin typeface="Verdana"/>
              </a:rPr>
              <a:t>Leverage existing real time message stores for collecting real time data.</a:t>
            </a:r>
          </a:p>
          <a:p>
            <a:r>
              <a:rPr lang="en-US" sz="1200" dirty="0" smtClean="0">
                <a:solidFill>
                  <a:srgbClr val="3C3C3B"/>
                </a:solidFill>
                <a:latin typeface="Verdana"/>
              </a:rPr>
              <a:t>Leverage Hadoop for longer term storage as storing indexed data sets with some tools can be cost prohibitive. </a:t>
            </a:r>
          </a:p>
          <a:p>
            <a:endParaRPr lang="en-US" sz="1200" dirty="0" smtClean="0">
              <a:solidFill>
                <a:srgbClr val="3C3C3B"/>
              </a:solidFill>
              <a:latin typeface="Verdana"/>
            </a:endParaRPr>
          </a:p>
          <a:p>
            <a:endParaRPr lang="en-US" sz="1200" dirty="0" smtClean="0">
              <a:solidFill>
                <a:srgbClr val="3C3C3B"/>
              </a:solidFill>
              <a:latin typeface="Verdana"/>
            </a:endParaRPr>
          </a:p>
          <a:p>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endParaRPr lang="en-US" sz="1200" dirty="0">
              <a:solidFill>
                <a:srgbClr val="3C3C3B"/>
              </a:solidFill>
              <a:latin typeface="Verdana"/>
            </a:endParaRPr>
          </a:p>
          <a:p>
            <a:pPr marL="0" indent="0">
              <a:buNone/>
            </a:pPr>
            <a:endParaRPr lang="en-US" sz="1200" dirty="0">
              <a:solidFill>
                <a:srgbClr val="3C3C3B"/>
              </a:solidFill>
              <a:latin typeface="Verdana"/>
            </a:endParaRPr>
          </a:p>
          <a:p>
            <a:endParaRPr lang="en-GB" sz="1200" dirty="0">
              <a:solidFill>
                <a:srgbClr val="3C3C3B"/>
              </a:solidFill>
              <a:latin typeface="Verdana"/>
            </a:endParaRPr>
          </a:p>
          <a:p>
            <a:endParaRPr lang="en-GB" sz="1200" dirty="0">
              <a:solidFill>
                <a:srgbClr val="3C3C3B"/>
              </a:solidFill>
              <a:latin typeface="Verdana"/>
            </a:endParaRPr>
          </a:p>
        </p:txBody>
      </p:sp>
    </p:spTree>
    <p:extLst>
      <p:ext uri="{BB962C8B-B14F-4D97-AF65-F5344CB8AC3E}">
        <p14:creationId xmlns:p14="http://schemas.microsoft.com/office/powerpoint/2010/main" val="1336018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84677"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695664" y="5894710"/>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501519" y="5245324"/>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79445" y="2683111"/>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32" name="Group 131">
            <a:extLst>
              <a:ext uri="{FF2B5EF4-FFF2-40B4-BE49-F238E27FC236}">
                <a16:creationId xmlns="" xmlns:a16="http://schemas.microsoft.com/office/drawing/2014/main" id="{93E46876-174E-41B8-940E-1B7F02366D2D}"/>
              </a:ext>
            </a:extLst>
          </p:cNvPr>
          <p:cNvGrpSpPr/>
          <p:nvPr/>
        </p:nvGrpSpPr>
        <p:grpSpPr>
          <a:xfrm>
            <a:off x="2564047" y="939909"/>
            <a:ext cx="2265388" cy="2843788"/>
            <a:chOff x="6943427" y="5127258"/>
            <a:chExt cx="2364542" cy="1396504"/>
          </a:xfrm>
          <a:solidFill>
            <a:schemeClr val="accent4">
              <a:lumMod val="60000"/>
              <a:lumOff val="40000"/>
            </a:schemeClr>
          </a:solidFill>
        </p:grpSpPr>
        <p:sp>
          <p:nvSpPr>
            <p:cNvPr id="133" name="Rounded Rectangle 132"/>
            <p:cNvSpPr>
              <a:spLocks/>
            </p:cNvSpPr>
            <p:nvPr/>
          </p:nvSpPr>
          <p:spPr bwMode="auto">
            <a:xfrm>
              <a:off x="6943427" y="5127258"/>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4" name="TextBox 133"/>
            <p:cNvSpPr txBox="1"/>
            <p:nvPr/>
          </p:nvSpPr>
          <p:spPr>
            <a:xfrm>
              <a:off x="6966781" y="5180167"/>
              <a:ext cx="2312401" cy="71471"/>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acquisition &amp; STAGING</a:t>
              </a:r>
              <a:endParaRPr lang="en-US" sz="1200" cap="all" dirty="0">
                <a:solidFill>
                  <a:srgbClr val="FFFFFF"/>
                </a:solidFill>
                <a:latin typeface="Verdana"/>
                <a:cs typeface="Arial" pitchFamily="34" charset="0"/>
              </a:endParaRPr>
            </a:p>
          </p:txBody>
        </p:sp>
        <p:cxnSp>
          <p:nvCxnSpPr>
            <p:cNvPr id="135" name="Straight Connector 134"/>
            <p:cNvCxnSpPr>
              <a:cxnSpLocks/>
            </p:cNvCxnSpPr>
            <p:nvPr/>
          </p:nvCxnSpPr>
          <p:spPr>
            <a:xfrm>
              <a:off x="6995529" y="5307558"/>
              <a:ext cx="2296177" cy="0"/>
            </a:xfrm>
            <a:prstGeom prst="line">
              <a:avLst/>
            </a:prstGeom>
            <a:grpFill/>
            <a:ln w="9525" cap="flat" cmpd="sng" algn="ctr">
              <a:solidFill>
                <a:schemeClr val="bg1"/>
              </a:solidFill>
              <a:prstDash val="solid"/>
            </a:ln>
            <a:effectLst/>
          </p:spPr>
        </p:cxnSp>
        <p:sp>
          <p:nvSpPr>
            <p:cNvPr id="136" name="Rounded Rectangle 135"/>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37" name="Group 136">
            <a:extLst>
              <a:ext uri="{FF2B5EF4-FFF2-40B4-BE49-F238E27FC236}">
                <a16:creationId xmlns="" xmlns:a16="http://schemas.microsoft.com/office/drawing/2014/main" id="{93E46876-174E-41B8-940E-1B7F02366D2D}"/>
              </a:ext>
            </a:extLst>
          </p:cNvPr>
          <p:cNvGrpSpPr/>
          <p:nvPr/>
        </p:nvGrpSpPr>
        <p:grpSpPr>
          <a:xfrm>
            <a:off x="5191744" y="939907"/>
            <a:ext cx="2265388" cy="2891156"/>
            <a:chOff x="6943427" y="5127257"/>
            <a:chExt cx="2364542" cy="1396504"/>
          </a:xfrm>
          <a:solidFill>
            <a:schemeClr val="accent4">
              <a:lumMod val="60000"/>
              <a:lumOff val="40000"/>
            </a:schemeClr>
          </a:solidFill>
        </p:grpSpPr>
        <p:sp>
          <p:nvSpPr>
            <p:cNvPr id="138" name="Rounded Rectangle 137"/>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9" name="TextBox 138"/>
            <p:cNvSpPr txBox="1"/>
            <p:nvPr/>
          </p:nvSpPr>
          <p:spPr>
            <a:xfrm>
              <a:off x="6956061" y="5172917"/>
              <a:ext cx="2291358"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Enterprise  Reuse</a:t>
              </a:r>
              <a:endParaRPr lang="en-US" sz="1200" cap="all" dirty="0">
                <a:solidFill>
                  <a:srgbClr val="FFFFFF"/>
                </a:solidFill>
                <a:latin typeface="Verdana"/>
                <a:cs typeface="Arial" pitchFamily="34" charset="0"/>
              </a:endParaRPr>
            </a:p>
          </p:txBody>
        </p:sp>
        <p:cxnSp>
          <p:nvCxnSpPr>
            <p:cNvPr id="142" name="Straight Connector 141"/>
            <p:cNvCxnSpPr>
              <a:cxnSpLocks/>
            </p:cNvCxnSpPr>
            <p:nvPr/>
          </p:nvCxnSpPr>
          <p:spPr>
            <a:xfrm>
              <a:off x="6977610" y="5322696"/>
              <a:ext cx="2296177" cy="0"/>
            </a:xfrm>
            <a:prstGeom prst="line">
              <a:avLst/>
            </a:prstGeom>
            <a:grpFill/>
            <a:ln w="9525" cap="flat" cmpd="sng" algn="ctr">
              <a:solidFill>
                <a:schemeClr val="bg1"/>
              </a:solidFill>
              <a:prstDash val="solid"/>
            </a:ln>
            <a:effectLst/>
          </p:spPr>
        </p:cxnSp>
        <p:sp>
          <p:nvSpPr>
            <p:cNvPr id="143" name="Rounded Rectangle 142"/>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145" name="Group 144">
            <a:extLst>
              <a:ext uri="{FF2B5EF4-FFF2-40B4-BE49-F238E27FC236}">
                <a16:creationId xmlns="" xmlns:a16="http://schemas.microsoft.com/office/drawing/2014/main" id="{93E46876-174E-41B8-940E-1B7F02366D2D}"/>
              </a:ext>
            </a:extLst>
          </p:cNvPr>
          <p:cNvGrpSpPr/>
          <p:nvPr/>
        </p:nvGrpSpPr>
        <p:grpSpPr>
          <a:xfrm>
            <a:off x="7636066" y="939907"/>
            <a:ext cx="2483294" cy="2891156"/>
            <a:chOff x="6943427" y="5127257"/>
            <a:chExt cx="2364542" cy="1396504"/>
          </a:xfrm>
          <a:solidFill>
            <a:schemeClr val="accent4">
              <a:lumMod val="60000"/>
              <a:lumOff val="40000"/>
            </a:schemeClr>
          </a:solidFill>
        </p:grpSpPr>
        <p:sp>
          <p:nvSpPr>
            <p:cNvPr id="147" name="Rounded Rectangle 146"/>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49" name="TextBox 148"/>
            <p:cNvSpPr txBox="1"/>
            <p:nvPr/>
          </p:nvSpPr>
          <p:spPr>
            <a:xfrm>
              <a:off x="6943427" y="5165246"/>
              <a:ext cx="2217240"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Decision Support</a:t>
              </a:r>
              <a:endParaRPr lang="en-US" sz="1200" cap="all" dirty="0">
                <a:solidFill>
                  <a:srgbClr val="FFFFFF"/>
                </a:solidFill>
                <a:latin typeface="Verdana"/>
                <a:cs typeface="Arial" pitchFamily="34" charset="0"/>
              </a:endParaRPr>
            </a:p>
          </p:txBody>
        </p:sp>
        <p:cxnSp>
          <p:nvCxnSpPr>
            <p:cNvPr id="150" name="Straight Connector 149"/>
            <p:cNvCxnSpPr>
              <a:cxnSpLocks/>
            </p:cNvCxnSpPr>
            <p:nvPr/>
          </p:nvCxnSpPr>
          <p:spPr>
            <a:xfrm>
              <a:off x="7011792" y="5304604"/>
              <a:ext cx="2296177" cy="0"/>
            </a:xfrm>
            <a:prstGeom prst="line">
              <a:avLst/>
            </a:prstGeom>
            <a:grpFill/>
            <a:ln w="9525" cap="flat" cmpd="sng" algn="ctr">
              <a:solidFill>
                <a:schemeClr val="bg1"/>
              </a:solidFill>
              <a:prstDash val="solid"/>
            </a:ln>
            <a:effectLst/>
          </p:spPr>
        </p:cxnSp>
        <p:sp>
          <p:nvSpPr>
            <p:cNvPr id="151" name="Rounded Rectangle 150"/>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6" name="Group 5">
            <a:extLst>
              <a:ext uri="{FF2B5EF4-FFF2-40B4-BE49-F238E27FC236}">
                <a16:creationId xmlns="" xmlns:a16="http://schemas.microsoft.com/office/drawing/2014/main" id="{93E46876-174E-41B8-940E-1B7F02366D2D}"/>
              </a:ext>
            </a:extLst>
          </p:cNvPr>
          <p:cNvGrpSpPr/>
          <p:nvPr/>
        </p:nvGrpSpPr>
        <p:grpSpPr>
          <a:xfrm>
            <a:off x="2693259" y="3049732"/>
            <a:ext cx="7096637" cy="453846"/>
            <a:chOff x="6943427" y="5127257"/>
            <a:chExt cx="2364542" cy="1396504"/>
          </a:xfrm>
        </p:grpSpPr>
        <p:sp>
          <p:nvSpPr>
            <p:cNvPr id="268" name="Rounded Rectangle 267"/>
            <p:cNvSpPr>
              <a:spLocks/>
            </p:cNvSpPr>
            <p:nvPr/>
          </p:nvSpPr>
          <p:spPr bwMode="auto">
            <a:xfrm>
              <a:off x="6943427" y="5127257"/>
              <a:ext cx="2364542"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6995925" y="5146109"/>
              <a:ext cx="2253789" cy="22124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6974731" y="5952212"/>
              <a:ext cx="2296177" cy="0"/>
            </a:xfrm>
            <a:prstGeom prst="line">
              <a:avLst/>
            </a:prstGeom>
            <a:solidFill>
              <a:schemeClr val="tx2">
                <a:lumMod val="40000"/>
                <a:lumOff val="60000"/>
              </a:schemeClr>
            </a:solidFill>
            <a:ln w="9525" cap="flat" cmpd="sng" algn="ctr">
              <a:solidFill>
                <a:schemeClr val="bg1"/>
              </a:solidFill>
              <a:prstDash val="solid"/>
            </a:ln>
            <a:effectLst/>
          </p:spPr>
        </p:cxnSp>
      </p:grpSp>
      <p:grpSp>
        <p:nvGrpSpPr>
          <p:cNvPr id="5" name="Group 4"/>
          <p:cNvGrpSpPr/>
          <p:nvPr/>
        </p:nvGrpSpPr>
        <p:grpSpPr>
          <a:xfrm>
            <a:off x="2706723" y="1413810"/>
            <a:ext cx="1948947" cy="499933"/>
            <a:chOff x="2696074" y="3898081"/>
            <a:chExt cx="1948947" cy="871674"/>
          </a:xfrm>
        </p:grpSpPr>
        <p:sp>
          <p:nvSpPr>
            <p:cNvPr id="140" name="Rounded Rectangle 267">
              <a:extLst>
                <a:ext uri="{FF2B5EF4-FFF2-40B4-BE49-F238E27FC236}">
                  <a16:creationId xmlns="" xmlns:a16="http://schemas.microsoft.com/office/drawing/2014/main" id="{1B5C752F-6F66-4803-96C7-EC447F85FD6D}"/>
                </a:ext>
              </a:extLst>
            </p:cNvPr>
            <p:cNvSpPr>
              <a:spLocks/>
            </p:cNvSpPr>
            <p:nvPr/>
          </p:nvSpPr>
          <p:spPr bwMode="auto">
            <a:xfrm>
              <a:off x="2696074" y="3898081"/>
              <a:ext cx="1948947" cy="712813"/>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cxnSp>
          <p:nvCxnSpPr>
            <p:cNvPr id="159" name="Straight Connector 158"/>
            <p:cNvCxnSpPr/>
            <p:nvPr/>
          </p:nvCxnSpPr>
          <p:spPr>
            <a:xfrm>
              <a:off x="2933146" y="4452306"/>
              <a:ext cx="1540228" cy="0"/>
            </a:xfrm>
            <a:prstGeom prst="line">
              <a:avLst/>
            </a:prstGeom>
            <a:solidFill>
              <a:schemeClr val="tx2">
                <a:lumMod val="40000"/>
                <a:lumOff val="60000"/>
              </a:schemeClr>
            </a:solidFill>
            <a:ln w="9525" cap="flat" cmpd="sng" algn="ctr">
              <a:solidFill>
                <a:schemeClr val="bg1"/>
              </a:solidFill>
              <a:prstDash val="solid"/>
            </a:ln>
            <a:effectLst/>
          </p:spPr>
        </p:cxnSp>
        <p:sp>
          <p:nvSpPr>
            <p:cNvPr id="144" name="TextBox 143">
              <a:extLst>
                <a:ext uri="{FF2B5EF4-FFF2-40B4-BE49-F238E27FC236}">
                  <a16:creationId xmlns="" xmlns:a16="http://schemas.microsoft.com/office/drawing/2014/main" id="{C04093E1-CFAF-4D88-8748-BA2A1549AF9A}"/>
                </a:ext>
              </a:extLst>
            </p:cNvPr>
            <p:cNvSpPr txBox="1"/>
            <p:nvPr/>
          </p:nvSpPr>
          <p:spPr>
            <a:xfrm>
              <a:off x="2762385" y="4006366"/>
              <a:ext cx="1873344" cy="421230"/>
            </a:xfrm>
            <a:prstGeom prst="rect">
              <a:avLst/>
            </a:prstGeom>
            <a:solidFill>
              <a:schemeClr val="tx2">
                <a:lumMod val="40000"/>
                <a:lumOff val="60000"/>
              </a:schemeClr>
            </a:solidFill>
          </p:spPr>
          <p:txBody>
            <a:bodyPr wrap="square" rtlCol="0">
              <a:spAutoFit/>
            </a:bodyPr>
            <a:lstStyle/>
            <a:p>
              <a:pPr algn="ctr"/>
              <a:r>
                <a:rPr lang="en-US" sz="1200" cap="all" dirty="0">
                  <a:solidFill>
                    <a:srgbClr val="FFFFFF"/>
                  </a:solidFill>
                  <a:latin typeface="Verdana"/>
                  <a:cs typeface="Arial" pitchFamily="34" charset="0"/>
                </a:rPr>
                <a:t>Message store</a:t>
              </a:r>
            </a:p>
          </p:txBody>
        </p:sp>
        <p:sp>
          <p:nvSpPr>
            <p:cNvPr id="168" name="Freeform 210">
              <a:extLst>
                <a:ext uri="{FF2B5EF4-FFF2-40B4-BE49-F238E27FC236}">
                  <a16:creationId xmlns="" xmlns:a16="http://schemas.microsoft.com/office/drawing/2014/main" id="{EF528008-7137-475E-953C-9A06C3B9F187}"/>
                </a:ext>
              </a:extLst>
            </p:cNvPr>
            <p:cNvSpPr/>
            <p:nvPr/>
          </p:nvSpPr>
          <p:spPr>
            <a:xfrm>
              <a:off x="2789162" y="4452037"/>
              <a:ext cx="1788657" cy="317718"/>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6" name="Right Arrow 346">
            <a:extLst>
              <a:ext uri="{FF2B5EF4-FFF2-40B4-BE49-F238E27FC236}">
                <a16:creationId xmlns="" xmlns:a16="http://schemas.microsoft.com/office/drawing/2014/main" id="{B605D512-56DB-410F-83E3-6320FA429B1A}"/>
              </a:ext>
            </a:extLst>
          </p:cNvPr>
          <p:cNvSpPr/>
          <p:nvPr/>
        </p:nvSpPr>
        <p:spPr bwMode="auto">
          <a:xfrm rot="16200000">
            <a:off x="3856224" y="2629983"/>
            <a:ext cx="35094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316" name="Right Arrow 346">
            <a:extLst>
              <a:ext uri="{FF2B5EF4-FFF2-40B4-BE49-F238E27FC236}">
                <a16:creationId xmlns="" xmlns:a16="http://schemas.microsoft.com/office/drawing/2014/main" id="{B605D512-56DB-410F-83E3-6320FA429B1A}"/>
              </a:ext>
            </a:extLst>
          </p:cNvPr>
          <p:cNvSpPr/>
          <p:nvPr/>
        </p:nvSpPr>
        <p:spPr bwMode="auto">
          <a:xfrm rot="5400000">
            <a:off x="3632863" y="1780817"/>
            <a:ext cx="363568"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grpSp>
        <p:nvGrpSpPr>
          <p:cNvPr id="334" name="Group 333">
            <a:extLst>
              <a:ext uri="{FF2B5EF4-FFF2-40B4-BE49-F238E27FC236}">
                <a16:creationId xmlns="" xmlns:a16="http://schemas.microsoft.com/office/drawing/2014/main" id="{C4326D5D-B5E3-49D6-A537-20E8A355B2A3}"/>
              </a:ext>
            </a:extLst>
          </p:cNvPr>
          <p:cNvGrpSpPr/>
          <p:nvPr/>
        </p:nvGrpSpPr>
        <p:grpSpPr>
          <a:xfrm>
            <a:off x="3209926" y="2191198"/>
            <a:ext cx="6607564" cy="416809"/>
            <a:chOff x="5650090" y="3993323"/>
            <a:chExt cx="2241620" cy="1366182"/>
          </a:xfrm>
        </p:grpSpPr>
        <p:grpSp>
          <p:nvGrpSpPr>
            <p:cNvPr id="335" name="Group 334">
              <a:extLst>
                <a:ext uri="{FF2B5EF4-FFF2-40B4-BE49-F238E27FC236}">
                  <a16:creationId xmlns="" xmlns:a16="http://schemas.microsoft.com/office/drawing/2014/main" id="{26E20021-3DE4-49D6-ACA9-35A422F17DD8}"/>
                </a:ext>
              </a:extLst>
            </p:cNvPr>
            <p:cNvGrpSpPr/>
            <p:nvPr/>
          </p:nvGrpSpPr>
          <p:grpSpPr>
            <a:xfrm>
              <a:off x="5650090" y="3993323"/>
              <a:ext cx="2226235" cy="1202257"/>
              <a:chOff x="3751779" y="2463264"/>
              <a:chExt cx="3246120" cy="1717212"/>
            </a:xfrm>
            <a:solidFill>
              <a:schemeClr val="tx2">
                <a:lumMod val="40000"/>
                <a:lumOff val="60000"/>
              </a:schemeClr>
            </a:solidFill>
          </p:grpSpPr>
          <p:sp>
            <p:nvSpPr>
              <p:cNvPr id="337" name="Rounded Rectangle 136">
                <a:extLst>
                  <a:ext uri="{FF2B5EF4-FFF2-40B4-BE49-F238E27FC236}">
                    <a16:creationId xmlns="" xmlns:a16="http://schemas.microsoft.com/office/drawing/2014/main" id="{141FBF5F-76C8-42F9-85CB-D0899CA37268}"/>
                  </a:ext>
                </a:extLst>
              </p:cNvPr>
              <p:cNvSpPr>
                <a:spLocks/>
              </p:cNvSpPr>
              <p:nvPr/>
            </p:nvSpPr>
            <p:spPr bwMode="auto">
              <a:xfrm>
                <a:off x="3751779" y="2463264"/>
                <a:ext cx="3246120" cy="1717212"/>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338" name="TextBox 337">
                <a:extLst>
                  <a:ext uri="{FF2B5EF4-FFF2-40B4-BE49-F238E27FC236}">
                    <a16:creationId xmlns="" xmlns:a16="http://schemas.microsoft.com/office/drawing/2014/main" id="{C675031C-DF1C-4113-A592-D3C9F13F7C48}"/>
                  </a:ext>
                </a:extLst>
              </p:cNvPr>
              <p:cNvSpPr txBox="1"/>
              <p:nvPr/>
            </p:nvSpPr>
            <p:spPr>
              <a:xfrm>
                <a:off x="3780639" y="2522271"/>
                <a:ext cx="3191624" cy="1368856"/>
              </a:xfrm>
              <a:prstGeom prst="rect">
                <a:avLst/>
              </a:prstGeom>
              <a:grpFill/>
            </p:spPr>
            <p:txBody>
              <a:bodyPr wrap="square" rtlCol="0">
                <a:spAutoFit/>
              </a:bodyPr>
              <a:lstStyle/>
              <a:p>
                <a:pPr algn="ctr"/>
                <a:r>
                  <a:rPr lang="en-US" sz="1300" cap="all" dirty="0">
                    <a:solidFill>
                      <a:srgbClr val="FFFFFF"/>
                    </a:solidFill>
                    <a:latin typeface="Verdana"/>
                    <a:cs typeface="Arial" pitchFamily="34" charset="0"/>
                  </a:rPr>
                  <a:t> </a:t>
                </a:r>
                <a:r>
                  <a:rPr lang="en-US" sz="1300" cap="all" dirty="0" smtClean="0">
                    <a:solidFill>
                      <a:srgbClr val="FFFFFF"/>
                    </a:solidFill>
                    <a:latin typeface="Verdana"/>
                    <a:cs typeface="Arial" pitchFamily="34" charset="0"/>
                  </a:rPr>
                  <a:t>indexed data</a:t>
                </a:r>
                <a:endParaRPr lang="en-US" sz="1300" cap="all" dirty="0">
                  <a:solidFill>
                    <a:srgbClr val="FFFFFF"/>
                  </a:solidFill>
                  <a:latin typeface="Verdana"/>
                  <a:cs typeface="Arial" pitchFamily="34" charset="0"/>
                </a:endParaRPr>
              </a:p>
            </p:txBody>
          </p:sp>
          <p:cxnSp>
            <p:nvCxnSpPr>
              <p:cNvPr id="339" name="Straight Connector 338">
                <a:extLst>
                  <a:ext uri="{FF2B5EF4-FFF2-40B4-BE49-F238E27FC236}">
                    <a16:creationId xmlns="" xmlns:a16="http://schemas.microsoft.com/office/drawing/2014/main" id="{FFC0D6C5-4BD8-4F23-AFC8-81532D7FF75E}"/>
                  </a:ext>
                </a:extLst>
              </p:cNvPr>
              <p:cNvCxnSpPr/>
              <p:nvPr/>
            </p:nvCxnSpPr>
            <p:spPr>
              <a:xfrm>
                <a:off x="3887340" y="3891127"/>
                <a:ext cx="3049972" cy="0"/>
              </a:xfrm>
              <a:prstGeom prst="line">
                <a:avLst/>
              </a:prstGeom>
              <a:grpFill/>
              <a:ln w="9525" cap="flat" cmpd="sng" algn="ctr">
                <a:solidFill>
                  <a:schemeClr val="bg1"/>
                </a:solidFill>
                <a:prstDash val="solid"/>
              </a:ln>
              <a:effectLst/>
            </p:spPr>
          </p:cxnSp>
        </p:grpSp>
        <p:sp>
          <p:nvSpPr>
            <p:cNvPr id="336" name="Rounded Rectangle 213">
              <a:extLst>
                <a:ext uri="{FF2B5EF4-FFF2-40B4-BE49-F238E27FC236}">
                  <a16:creationId xmlns="" xmlns:a16="http://schemas.microsoft.com/office/drawing/2014/main" id="{F3725636-AE18-4329-AA39-44EFE85D48CF}"/>
                </a:ext>
              </a:extLst>
            </p:cNvPr>
            <p:cNvSpPr/>
            <p:nvPr/>
          </p:nvSpPr>
          <p:spPr>
            <a:xfrm>
              <a:off x="6924030" y="4376685"/>
              <a:ext cx="967680" cy="982820"/>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sp>
        <p:nvSpPr>
          <p:cNvPr id="155" name="Freeform 210">
            <a:extLst>
              <a:ext uri="{FF2B5EF4-FFF2-40B4-BE49-F238E27FC236}">
                <a16:creationId xmlns="" xmlns:a16="http://schemas.microsoft.com/office/drawing/2014/main" id="{EF528008-7137-475E-953C-9A06C3B9F187}"/>
              </a:ext>
            </a:extLst>
          </p:cNvPr>
          <p:cNvSpPr/>
          <p:nvPr/>
        </p:nvSpPr>
        <p:spPr>
          <a:xfrm>
            <a:off x="7265757" y="1675034"/>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pic>
        <p:nvPicPr>
          <p:cNvPr id="161" name="Picture 1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99832" y="2269368"/>
            <a:ext cx="914820" cy="416614"/>
          </a:xfrm>
          <a:prstGeom prst="rect">
            <a:avLst/>
          </a:prstGeom>
        </p:spPr>
      </p:pic>
      <p:pic>
        <p:nvPicPr>
          <p:cNvPr id="162" name="Picture 16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159396" y="1945125"/>
            <a:ext cx="777895" cy="408395"/>
          </a:xfrm>
          <a:prstGeom prst="rect">
            <a:avLst/>
          </a:prstGeom>
        </p:spPr>
      </p:pic>
      <p:pic>
        <p:nvPicPr>
          <p:cNvPr id="2" name="Picture 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96704" y="1899941"/>
            <a:ext cx="886657" cy="461860"/>
          </a:xfrm>
          <a:prstGeom prst="rect">
            <a:avLst/>
          </a:prstGeom>
        </p:spPr>
      </p:pic>
      <p:pic>
        <p:nvPicPr>
          <p:cNvPr id="3" name="Picture 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457132" y="2458082"/>
            <a:ext cx="676657" cy="341377"/>
          </a:xfrm>
          <a:prstGeom prst="rect">
            <a:avLst/>
          </a:prstGeom>
        </p:spPr>
      </p:pic>
      <p:sp>
        <p:nvSpPr>
          <p:cNvPr id="121"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2496392" y="4094775"/>
            <a:ext cx="7321098" cy="208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Tools &amp; Technologies - Indexed Data</a:t>
            </a:r>
          </a:p>
          <a:p>
            <a:pPr lvl="1">
              <a:defRPr/>
            </a:pPr>
            <a:r>
              <a:rPr lang="en-GB" sz="1200" dirty="0" smtClean="0">
                <a:solidFill>
                  <a:srgbClr val="3C3C3B"/>
                </a:solidFill>
                <a:latin typeface="Verdana"/>
              </a:rPr>
              <a:t>Current Tools</a:t>
            </a:r>
          </a:p>
          <a:p>
            <a:pPr lvl="2">
              <a:defRPr/>
            </a:pPr>
            <a:r>
              <a:rPr lang="en-GB" sz="1200" dirty="0" err="1" smtClean="0">
                <a:solidFill>
                  <a:srgbClr val="3C3C3B"/>
                </a:solidFill>
                <a:latin typeface="Verdana"/>
              </a:rPr>
              <a:t>Splunk</a:t>
            </a:r>
            <a:endParaRPr lang="en-GB" sz="1200" dirty="0" smtClean="0">
              <a:solidFill>
                <a:srgbClr val="3C3C3B"/>
              </a:solidFill>
              <a:latin typeface="Verdana"/>
            </a:endParaRPr>
          </a:p>
          <a:p>
            <a:pPr lvl="2">
              <a:defRPr/>
            </a:pPr>
            <a:r>
              <a:rPr lang="en-GB" sz="1200" dirty="0" smtClean="0">
                <a:solidFill>
                  <a:srgbClr val="3C3C3B"/>
                </a:solidFill>
                <a:latin typeface="Verdana"/>
              </a:rPr>
              <a:t>SOLR – see link</a:t>
            </a:r>
          </a:p>
          <a:p>
            <a:pPr lvl="1"/>
            <a:r>
              <a:rPr lang="en-US" sz="1200" dirty="0" smtClean="0">
                <a:solidFill>
                  <a:srgbClr val="3C3C3B"/>
                </a:solidFill>
                <a:latin typeface="Verdana"/>
              </a:rPr>
              <a:t>Tools to Evaluate</a:t>
            </a:r>
          </a:p>
          <a:p>
            <a:pPr lvl="2"/>
            <a:r>
              <a:rPr lang="en-US" sz="1200" dirty="0" err="1" smtClean="0">
                <a:solidFill>
                  <a:srgbClr val="3C3C3B"/>
                </a:solidFill>
                <a:latin typeface="Verdana"/>
              </a:rPr>
              <a:t>Rocana</a:t>
            </a:r>
            <a:endParaRPr lang="en-US" sz="1200" dirty="0" smtClean="0">
              <a:solidFill>
                <a:srgbClr val="3C3C3B"/>
              </a:solidFill>
              <a:latin typeface="Verdana"/>
            </a:endParaRPr>
          </a:p>
          <a:p>
            <a:pPr lvl="2"/>
            <a:r>
              <a:rPr lang="en-US" sz="1200" dirty="0" err="1" smtClean="0">
                <a:solidFill>
                  <a:srgbClr val="3C3C3B"/>
                </a:solidFill>
                <a:latin typeface="Verdana"/>
              </a:rPr>
              <a:t>Elasticsearch</a:t>
            </a:r>
            <a:r>
              <a:rPr lang="en-US" sz="1200" dirty="0" smtClean="0">
                <a:solidFill>
                  <a:srgbClr val="3C3C3B"/>
                </a:solidFill>
                <a:latin typeface="Verdana"/>
              </a:rPr>
              <a:t> – see link</a:t>
            </a:r>
          </a:p>
          <a:p>
            <a:pPr lvl="1"/>
            <a:endParaRPr lang="en-US" sz="1200" dirty="0" smtClean="0">
              <a:solidFill>
                <a:srgbClr val="3C3C3B"/>
              </a:solidFill>
              <a:latin typeface="Verdana"/>
            </a:endParaRPr>
          </a:p>
          <a:p>
            <a:pPr lvl="1"/>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endParaRPr lang="en-US" sz="1200" dirty="0">
              <a:solidFill>
                <a:srgbClr val="3C3C3B"/>
              </a:solidFill>
              <a:latin typeface="Verdana"/>
            </a:endParaRPr>
          </a:p>
          <a:p>
            <a:pPr marL="0" indent="0">
              <a:buNone/>
            </a:pPr>
            <a:endParaRPr lang="en-US" sz="1200" dirty="0">
              <a:solidFill>
                <a:srgbClr val="3C3C3B"/>
              </a:solidFill>
              <a:latin typeface="Verdana"/>
            </a:endParaRPr>
          </a:p>
          <a:p>
            <a:pPr marL="0" indent="0">
              <a:buNone/>
            </a:pPr>
            <a:endParaRPr lang="en-US" sz="1200" dirty="0">
              <a:solidFill>
                <a:srgbClr val="3C3C3B"/>
              </a:solidFill>
              <a:latin typeface="Verdana"/>
            </a:endParaRPr>
          </a:p>
          <a:p>
            <a:endParaRPr lang="en-GB" sz="1200" dirty="0">
              <a:solidFill>
                <a:srgbClr val="3C3C3B"/>
              </a:solidFill>
              <a:latin typeface="Verdana"/>
            </a:endParaRPr>
          </a:p>
          <a:p>
            <a:endParaRPr lang="en-GB" sz="1200" dirty="0">
              <a:solidFill>
                <a:srgbClr val="3C3C3B"/>
              </a:solidFill>
              <a:latin typeface="Verdana"/>
            </a:endParaRPr>
          </a:p>
        </p:txBody>
      </p:sp>
    </p:spTree>
    <p:extLst>
      <p:ext uri="{BB962C8B-B14F-4D97-AF65-F5344CB8AC3E}">
        <p14:creationId xmlns:p14="http://schemas.microsoft.com/office/powerpoint/2010/main" val="3616942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B5A3EB2-9D37-4E99-B3E1-FA9E7594DF72}"/>
              </a:ext>
            </a:extLst>
          </p:cNvPr>
          <p:cNvGrpSpPr/>
          <p:nvPr/>
        </p:nvGrpSpPr>
        <p:grpSpPr>
          <a:xfrm>
            <a:off x="4951741" y="1235748"/>
            <a:ext cx="2444963" cy="5164892"/>
            <a:chOff x="3278960" y="1430222"/>
            <a:chExt cx="2444963" cy="4894167"/>
          </a:xfrm>
        </p:grpSpPr>
        <p:pic>
          <p:nvPicPr>
            <p:cNvPr id="20" name="Picture 19">
              <a:extLst>
                <a:ext uri="{FF2B5EF4-FFF2-40B4-BE49-F238E27FC236}">
                  <a16:creationId xmlns="" xmlns:a16="http://schemas.microsoft.com/office/drawing/2014/main" id="{971813B8-3656-4938-ADF3-5F7EEAC8B858}"/>
                </a:ext>
              </a:extLst>
            </p:cNvPr>
            <p:cNvPicPr>
              <a:picLocks noChangeAspect="1"/>
            </p:cNvPicPr>
            <p:nvPr/>
          </p:nvPicPr>
          <p:blipFill>
            <a:blip r:embed="rId3"/>
            <a:stretch>
              <a:fillRect/>
            </a:stretch>
          </p:blipFill>
          <p:spPr>
            <a:xfrm>
              <a:off x="3278960" y="1430222"/>
              <a:ext cx="2444963" cy="4894167"/>
            </a:xfrm>
            <a:prstGeom prst="rect">
              <a:avLst/>
            </a:prstGeom>
          </p:spPr>
        </p:pic>
        <p:cxnSp>
          <p:nvCxnSpPr>
            <p:cNvPr id="257" name="Straight Connector 256">
              <a:extLst>
                <a:ext uri="{FF2B5EF4-FFF2-40B4-BE49-F238E27FC236}">
                  <a16:creationId xmlns="" xmlns:a16="http://schemas.microsoft.com/office/drawing/2014/main" id="{2DD4893B-5BB4-4C14-A8FC-CD2269D5B536}"/>
                </a:ext>
              </a:extLst>
            </p:cNvPr>
            <p:cNvCxnSpPr/>
            <p:nvPr/>
          </p:nvCxnSpPr>
          <p:spPr>
            <a:xfrm>
              <a:off x="3447544" y="4104371"/>
              <a:ext cx="2027035"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0" name="Right Arrow 346">
            <a:extLst>
              <a:ext uri="{FF2B5EF4-FFF2-40B4-BE49-F238E27FC236}">
                <a16:creationId xmlns="" xmlns:a16="http://schemas.microsoft.com/office/drawing/2014/main" id="{40065D85-FC25-4A4C-B20F-CFC9EAB260DD}"/>
              </a:ext>
            </a:extLst>
          </p:cNvPr>
          <p:cNvSpPr/>
          <p:nvPr/>
        </p:nvSpPr>
        <p:spPr bwMode="auto">
          <a:xfrm>
            <a:off x="4649656" y="4386293"/>
            <a:ext cx="4067409" cy="435307"/>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8" name="Rounded Rectangle 127"/>
          <p:cNvSpPr/>
          <p:nvPr/>
        </p:nvSpPr>
        <p:spPr bwMode="auto">
          <a:xfrm>
            <a:off x="2065425" y="252080"/>
            <a:ext cx="8358040" cy="6649670"/>
          </a:xfrm>
          <a:prstGeom prst="roundRect">
            <a:avLst>
              <a:gd name="adj" fmla="val 1878"/>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0" name="Rounded Rectangle 129"/>
          <p:cNvSpPr>
            <a:spLocks/>
          </p:cNvSpPr>
          <p:nvPr/>
        </p:nvSpPr>
        <p:spPr bwMode="auto">
          <a:xfrm>
            <a:off x="2277609" y="614015"/>
            <a:ext cx="7972177" cy="6043256"/>
          </a:xfrm>
          <a:prstGeom prst="roundRect">
            <a:avLst>
              <a:gd name="adj" fmla="val 1878"/>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77" name="Rectangle 176"/>
          <p:cNvSpPr/>
          <p:nvPr/>
        </p:nvSpPr>
        <p:spPr>
          <a:xfrm>
            <a:off x="225726" y="930452"/>
            <a:ext cx="1299680" cy="5864448"/>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78" name="Group 177"/>
          <p:cNvGrpSpPr/>
          <p:nvPr/>
        </p:nvGrpSpPr>
        <p:grpSpPr>
          <a:xfrm>
            <a:off x="212064" y="5682078"/>
            <a:ext cx="914399" cy="561639"/>
            <a:chOff x="129421" y="1120529"/>
            <a:chExt cx="914399" cy="561639"/>
          </a:xfrm>
        </p:grpSpPr>
        <p:sp>
          <p:nvSpPr>
            <p:cNvPr id="200" name="TextBox 199"/>
            <p:cNvSpPr txBox="1"/>
            <p:nvPr/>
          </p:nvSpPr>
          <p:spPr>
            <a:xfrm>
              <a:off x="129421" y="1451336"/>
              <a:ext cx="914399" cy="230832"/>
            </a:xfrm>
            <a:prstGeom prst="rect">
              <a:avLst/>
            </a:prstGeom>
            <a:noFill/>
          </p:spPr>
          <p:txBody>
            <a:bodyPr wrap="square" rtlCol="0">
              <a:spAutoFit/>
            </a:bodyPr>
            <a:lstStyle/>
            <a:p>
              <a:pPr algn="ctr">
                <a:defRPr/>
              </a:pPr>
              <a:r>
                <a:rPr lang="en-US" sz="900" b="1" kern="0" cap="all" dirty="0" err="1" smtClean="0">
                  <a:solidFill>
                    <a:srgbClr val="FFFFFF"/>
                  </a:solidFill>
                  <a:latin typeface="Arial" pitchFamily="34" charset="0"/>
                  <a:cs typeface="Arial" pitchFamily="34" charset="0"/>
                </a:rPr>
                <a:t>erp</a:t>
              </a:r>
              <a:endParaRPr lang="en-US" sz="900" b="1" kern="0" cap="all" dirty="0">
                <a:solidFill>
                  <a:srgbClr val="FFFFFF"/>
                </a:solidFill>
                <a:latin typeface="Arial" pitchFamily="34" charset="0"/>
                <a:cs typeface="Arial" pitchFamily="34" charset="0"/>
              </a:endParaRPr>
            </a:p>
          </p:txBody>
        </p:sp>
        <p:pic>
          <p:nvPicPr>
            <p:cNvPr id="201" name="Picture 20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694" y="1120529"/>
              <a:ext cx="326597" cy="391576"/>
            </a:xfrm>
            <a:prstGeom prst="rect">
              <a:avLst/>
            </a:prstGeom>
            <a:solidFill>
              <a:srgbClr val="4D4D4D"/>
            </a:solidFill>
          </p:spPr>
        </p:pic>
      </p:grpSp>
      <p:grpSp>
        <p:nvGrpSpPr>
          <p:cNvPr id="180" name="Group 179"/>
          <p:cNvGrpSpPr/>
          <p:nvPr/>
        </p:nvGrpSpPr>
        <p:grpSpPr>
          <a:xfrm>
            <a:off x="225726" y="5119856"/>
            <a:ext cx="914400" cy="529252"/>
            <a:chOff x="129421" y="2542985"/>
            <a:chExt cx="914400" cy="529252"/>
          </a:xfrm>
        </p:grpSpPr>
        <p:pic>
          <p:nvPicPr>
            <p:cNvPr id="196" name="Picture 19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914" y="2542985"/>
              <a:ext cx="297679" cy="370824"/>
            </a:xfrm>
            <a:prstGeom prst="rect">
              <a:avLst/>
            </a:prstGeom>
            <a:solidFill>
              <a:srgbClr val="4D4D4D"/>
            </a:solidFill>
          </p:spPr>
        </p:pic>
        <p:sp>
          <p:nvSpPr>
            <p:cNvPr id="197" name="TextBox 196"/>
            <p:cNvSpPr txBox="1"/>
            <p:nvPr/>
          </p:nvSpPr>
          <p:spPr>
            <a:xfrm>
              <a:off x="129421" y="2841405"/>
              <a:ext cx="914400" cy="230832"/>
            </a:xfrm>
            <a:prstGeom prst="rect">
              <a:avLst/>
            </a:prstGeom>
            <a:noFill/>
          </p:spPr>
          <p:txBody>
            <a:bodyPr wrap="square" rtlCol="0">
              <a:spAutoFit/>
            </a:bodyPr>
            <a:lstStyle/>
            <a:p>
              <a:pPr algn="ctr">
                <a:defRPr/>
              </a:pPr>
              <a:r>
                <a:rPr lang="en-US" sz="900" b="1" kern="0" cap="all" dirty="0">
                  <a:solidFill>
                    <a:srgbClr val="FFFFFF"/>
                  </a:solidFill>
                  <a:latin typeface="Arial" pitchFamily="34" charset="0"/>
                  <a:cs typeface="Arial" pitchFamily="34" charset="0"/>
                </a:rPr>
                <a:t>crm</a:t>
              </a:r>
            </a:p>
          </p:txBody>
        </p:sp>
      </p:grpSp>
      <p:grpSp>
        <p:nvGrpSpPr>
          <p:cNvPr id="181" name="Group 180"/>
          <p:cNvGrpSpPr/>
          <p:nvPr/>
        </p:nvGrpSpPr>
        <p:grpSpPr>
          <a:xfrm>
            <a:off x="224300" y="2794334"/>
            <a:ext cx="914400" cy="500808"/>
            <a:chOff x="129421" y="3232623"/>
            <a:chExt cx="914400" cy="500808"/>
          </a:xfrm>
        </p:grpSpPr>
        <p:pic>
          <p:nvPicPr>
            <p:cNvPr id="194" name="Picture 1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804" y="3232623"/>
              <a:ext cx="306185" cy="303463"/>
            </a:xfrm>
            <a:prstGeom prst="rect">
              <a:avLst/>
            </a:prstGeom>
            <a:solidFill>
              <a:srgbClr val="4D4D4D"/>
            </a:solidFill>
          </p:spPr>
        </p:pic>
        <p:sp>
          <p:nvSpPr>
            <p:cNvPr id="195" name="TextBox 194"/>
            <p:cNvSpPr txBox="1"/>
            <p:nvPr/>
          </p:nvSpPr>
          <p:spPr>
            <a:xfrm>
              <a:off x="129421" y="3502599"/>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Images</a:t>
              </a:r>
            </a:p>
          </p:txBody>
        </p:sp>
      </p:grpSp>
      <p:grpSp>
        <p:nvGrpSpPr>
          <p:cNvPr id="182" name="Group 181"/>
          <p:cNvGrpSpPr/>
          <p:nvPr/>
        </p:nvGrpSpPr>
        <p:grpSpPr>
          <a:xfrm>
            <a:off x="235725" y="3344993"/>
            <a:ext cx="891551" cy="716979"/>
            <a:chOff x="126835" y="3811164"/>
            <a:chExt cx="891551" cy="716979"/>
          </a:xfrm>
        </p:grpSpPr>
        <p:pic>
          <p:nvPicPr>
            <p:cNvPr id="192" name="Picture 1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74" y="3811164"/>
              <a:ext cx="408246" cy="459276"/>
            </a:xfrm>
            <a:prstGeom prst="rect">
              <a:avLst/>
            </a:prstGeom>
            <a:solidFill>
              <a:srgbClr val="4D4D4D"/>
            </a:solidFill>
          </p:spPr>
        </p:pic>
        <p:sp>
          <p:nvSpPr>
            <p:cNvPr id="193" name="TextBox 192"/>
            <p:cNvSpPr txBox="1"/>
            <p:nvPr/>
          </p:nvSpPr>
          <p:spPr>
            <a:xfrm>
              <a:off x="126835" y="4158811"/>
              <a:ext cx="89155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Audio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and Video</a:t>
              </a:r>
            </a:p>
          </p:txBody>
        </p:sp>
      </p:grpSp>
      <p:grpSp>
        <p:nvGrpSpPr>
          <p:cNvPr id="183" name="Group 182"/>
          <p:cNvGrpSpPr/>
          <p:nvPr/>
        </p:nvGrpSpPr>
        <p:grpSpPr>
          <a:xfrm>
            <a:off x="211564" y="1559807"/>
            <a:ext cx="939872" cy="666780"/>
            <a:chOff x="103949" y="4710456"/>
            <a:chExt cx="939872" cy="666780"/>
          </a:xfrm>
        </p:grpSpPr>
        <p:pic>
          <p:nvPicPr>
            <p:cNvPr id="190" name="Picture 18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8749" y="4710456"/>
              <a:ext cx="354153" cy="357216"/>
            </a:xfrm>
            <a:prstGeom prst="rect">
              <a:avLst/>
            </a:prstGeom>
            <a:solidFill>
              <a:srgbClr val="4D4D4D"/>
            </a:solidFill>
          </p:spPr>
        </p:pic>
        <p:sp>
          <p:nvSpPr>
            <p:cNvPr id="191" name="TextBox 190"/>
            <p:cNvSpPr txBox="1"/>
            <p:nvPr/>
          </p:nvSpPr>
          <p:spPr>
            <a:xfrm>
              <a:off x="103949" y="5007904"/>
              <a:ext cx="939872"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Machine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Logs</a:t>
              </a:r>
            </a:p>
          </p:txBody>
        </p:sp>
      </p:grpSp>
      <p:grpSp>
        <p:nvGrpSpPr>
          <p:cNvPr id="184" name="Group 183"/>
          <p:cNvGrpSpPr/>
          <p:nvPr/>
        </p:nvGrpSpPr>
        <p:grpSpPr>
          <a:xfrm>
            <a:off x="236240" y="2183456"/>
            <a:ext cx="914400" cy="574974"/>
            <a:chOff x="129421" y="5268541"/>
            <a:chExt cx="914400" cy="574974"/>
          </a:xfrm>
        </p:grpSpPr>
        <p:pic>
          <p:nvPicPr>
            <p:cNvPr id="188" name="Picture 18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0030" y="5268541"/>
              <a:ext cx="348710" cy="404504"/>
            </a:xfrm>
            <a:prstGeom prst="rect">
              <a:avLst/>
            </a:prstGeom>
            <a:solidFill>
              <a:srgbClr val="4D4D4D"/>
            </a:solidFill>
          </p:spPr>
        </p:pic>
        <p:sp>
          <p:nvSpPr>
            <p:cNvPr id="189" name="TextBox 188"/>
            <p:cNvSpPr txBox="1"/>
            <p:nvPr/>
          </p:nvSpPr>
          <p:spPr>
            <a:xfrm>
              <a:off x="129421" y="5612683"/>
              <a:ext cx="914400" cy="2308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Text</a:t>
              </a:r>
            </a:p>
          </p:txBody>
        </p:sp>
      </p:grpSp>
      <p:grpSp>
        <p:nvGrpSpPr>
          <p:cNvPr id="185" name="Group 184"/>
          <p:cNvGrpSpPr/>
          <p:nvPr/>
        </p:nvGrpSpPr>
        <p:grpSpPr>
          <a:xfrm>
            <a:off x="256374" y="962111"/>
            <a:ext cx="902521" cy="654135"/>
            <a:chOff x="121146" y="6038616"/>
            <a:chExt cx="902521" cy="654135"/>
          </a:xfrm>
        </p:grpSpPr>
        <p:pic>
          <p:nvPicPr>
            <p:cNvPr id="186" name="Picture 18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07270" y="6038616"/>
              <a:ext cx="325916" cy="328979"/>
            </a:xfrm>
            <a:prstGeom prst="rect">
              <a:avLst/>
            </a:prstGeom>
            <a:solidFill>
              <a:srgbClr val="4D4D4D"/>
            </a:solidFill>
          </p:spPr>
        </p:pic>
        <p:sp>
          <p:nvSpPr>
            <p:cNvPr id="187" name="TextBox 186"/>
            <p:cNvSpPr txBox="1"/>
            <p:nvPr/>
          </p:nvSpPr>
          <p:spPr>
            <a:xfrm>
              <a:off x="121146" y="6323419"/>
              <a:ext cx="902521" cy="369332"/>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Web and </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Social</a:t>
              </a:r>
            </a:p>
          </p:txBody>
        </p:sp>
      </p:grpSp>
      <p:sp>
        <p:nvSpPr>
          <p:cNvPr id="272" name="TextBox 271"/>
          <p:cNvSpPr txBox="1"/>
          <p:nvPr/>
        </p:nvSpPr>
        <p:spPr>
          <a:xfrm>
            <a:off x="217931" y="6426257"/>
            <a:ext cx="914401" cy="261610"/>
          </a:xfrm>
          <a:prstGeom prst="rect">
            <a:avLst/>
          </a:prstGeom>
          <a:noFill/>
        </p:spPr>
        <p:txBody>
          <a:bodyPr wrap="square" rtlCol="0">
            <a:spAutoFit/>
          </a:bodyPr>
          <a:lstStyle/>
          <a:p>
            <a:pPr algn="ctr"/>
            <a:r>
              <a:rPr lang="en-US" sz="1100" cap="all" dirty="0">
                <a:solidFill>
                  <a:srgbClr val="FFFFFF"/>
                </a:solidFill>
                <a:latin typeface="Verdana"/>
                <a:cs typeface="Arial" pitchFamily="34" charset="0"/>
              </a:rPr>
              <a:t>Sources</a:t>
            </a:r>
          </a:p>
        </p:txBody>
      </p:sp>
      <p:cxnSp>
        <p:nvCxnSpPr>
          <p:cNvPr id="273" name="Straight Connector 272"/>
          <p:cNvCxnSpPr/>
          <p:nvPr/>
        </p:nvCxnSpPr>
        <p:spPr>
          <a:xfrm>
            <a:off x="332231" y="6358867"/>
            <a:ext cx="685800" cy="0"/>
          </a:xfrm>
          <a:prstGeom prst="line">
            <a:avLst/>
          </a:prstGeom>
          <a:noFill/>
          <a:ln w="9525" cap="flat" cmpd="sng" algn="ctr">
            <a:solidFill>
              <a:schemeClr val="bg1">
                <a:lumMod val="65000"/>
              </a:schemeClr>
            </a:solidFill>
            <a:prstDash val="solid"/>
          </a:ln>
          <a:effectLst/>
        </p:spPr>
      </p:cxnSp>
      <p:sp>
        <p:nvSpPr>
          <p:cNvPr id="126" name="Rectangle 125"/>
          <p:cNvSpPr/>
          <p:nvPr/>
        </p:nvSpPr>
        <p:spPr>
          <a:xfrm>
            <a:off x="3124201" y="267878"/>
            <a:ext cx="5922263" cy="338554"/>
          </a:xfrm>
          <a:prstGeom prst="rect">
            <a:avLst/>
          </a:prstGeom>
        </p:spPr>
        <p:txBody>
          <a:bodyPr wrap="square">
            <a:spAutoFit/>
          </a:bodyPr>
          <a:lstStyle/>
          <a:p>
            <a:pPr algn="ctr"/>
            <a:r>
              <a:rPr lang="en-US" sz="1600" dirty="0" smtClean="0">
                <a:solidFill>
                  <a:srgbClr val="FFFFFF"/>
                </a:solidFill>
                <a:latin typeface="Verdana"/>
                <a:cs typeface="Arial" pitchFamily="34" charset="0"/>
              </a:rPr>
              <a:t>CenturyLink Data &amp; Analytics Architecture Framework</a:t>
            </a:r>
            <a:endParaRPr lang="en-US" sz="2800" dirty="0">
              <a:solidFill>
                <a:srgbClr val="FFFFFF"/>
              </a:solidFill>
              <a:latin typeface="Verdana"/>
              <a:cs typeface="Arial" pitchFamily="34" charset="0"/>
            </a:endParaRPr>
          </a:p>
        </p:txBody>
      </p:sp>
      <p:sp>
        <p:nvSpPr>
          <p:cNvPr id="160" name="Rectangle 159"/>
          <p:cNvSpPr/>
          <p:nvPr/>
        </p:nvSpPr>
        <p:spPr>
          <a:xfrm>
            <a:off x="10948318" y="930451"/>
            <a:ext cx="1097377" cy="5801225"/>
          </a:xfrm>
          <a:prstGeom prst="rect">
            <a:avLst/>
          </a:prstGeom>
          <a:solidFill>
            <a:srgbClr val="4D4D4D"/>
          </a:solidFill>
          <a:ln w="25400" cap="flat" cmpd="sng" algn="ctr">
            <a:noFill/>
            <a:prstDash val="solid"/>
          </a:ln>
          <a:effectLst/>
        </p:spPr>
        <p:txBody>
          <a:bodyPr rtlCol="0" anchor="ctr"/>
          <a:lstStyle/>
          <a:p>
            <a:pPr algn="ctr" eaLnBrk="0" fontAlgn="base" hangingPunct="0">
              <a:spcBef>
                <a:spcPct val="0"/>
              </a:spcBef>
              <a:spcAft>
                <a:spcPct val="0"/>
              </a:spcAft>
              <a:defRPr/>
            </a:pPr>
            <a:endParaRPr lang="en-US" sz="1200" b="1" kern="0" dirty="0">
              <a:solidFill>
                <a:srgbClr val="FFFFFF"/>
              </a:solidFill>
              <a:latin typeface="Arial" pitchFamily="34" charset="0"/>
              <a:cs typeface="Arial" pitchFamily="34" charset="0"/>
            </a:endParaRPr>
          </a:p>
        </p:txBody>
      </p:sp>
      <p:sp>
        <p:nvSpPr>
          <p:cNvPr id="229" name="TextBox 228"/>
          <p:cNvSpPr txBox="1"/>
          <p:nvPr/>
        </p:nvSpPr>
        <p:spPr>
          <a:xfrm>
            <a:off x="10947099" y="5979159"/>
            <a:ext cx="1001061" cy="246221"/>
          </a:xfrm>
          <a:prstGeom prst="rect">
            <a:avLst/>
          </a:prstGeom>
          <a:noFill/>
        </p:spPr>
        <p:txBody>
          <a:bodyPr wrap="square" rtlCol="0">
            <a:spAutoFit/>
          </a:bodyPr>
          <a:lstStyle/>
          <a:p>
            <a:pPr algn="ctr" eaLnBrk="0" fontAlgn="base" hangingPunct="0">
              <a:spcBef>
                <a:spcPct val="0"/>
              </a:spcBef>
              <a:spcAft>
                <a:spcPct val="0"/>
              </a:spcAft>
            </a:pPr>
            <a:r>
              <a:rPr lang="en-US" sz="1000" cap="all" dirty="0" smtClean="0">
                <a:solidFill>
                  <a:srgbClr val="FFFFFF"/>
                </a:solidFill>
                <a:cs typeface="Arial" pitchFamily="34" charset="0"/>
              </a:rPr>
              <a:t>CONSUMPTION</a:t>
            </a:r>
            <a:endParaRPr lang="en-US" sz="800" cap="all" dirty="0">
              <a:solidFill>
                <a:srgbClr val="FFFFFF"/>
              </a:solidFill>
              <a:cs typeface="Arial" pitchFamily="34" charset="0"/>
            </a:endParaRPr>
          </a:p>
        </p:txBody>
      </p:sp>
      <p:grpSp>
        <p:nvGrpSpPr>
          <p:cNvPr id="279" name="Group 278"/>
          <p:cNvGrpSpPr/>
          <p:nvPr/>
        </p:nvGrpSpPr>
        <p:grpSpPr>
          <a:xfrm>
            <a:off x="11084073" y="1749656"/>
            <a:ext cx="825867" cy="580539"/>
            <a:chOff x="8220425" y="4869167"/>
            <a:chExt cx="825867" cy="580539"/>
          </a:xfrm>
        </p:grpSpPr>
        <p:sp>
          <p:nvSpPr>
            <p:cNvPr id="280" name="TextBox 279"/>
            <p:cNvSpPr txBox="1"/>
            <p:nvPr/>
          </p:nvSpPr>
          <p:spPr>
            <a:xfrm>
              <a:off x="8220425" y="5080374"/>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Operational</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Analytics</a:t>
              </a:r>
              <a:endParaRPr lang="en-US" sz="900" b="1" kern="0" dirty="0">
                <a:solidFill>
                  <a:srgbClr val="FFFFFF"/>
                </a:solidFill>
                <a:latin typeface="Arial" pitchFamily="34" charset="0"/>
                <a:cs typeface="Arial" pitchFamily="34" charset="0"/>
              </a:endParaRPr>
            </a:p>
          </p:txBody>
        </p:sp>
        <p:grpSp>
          <p:nvGrpSpPr>
            <p:cNvPr id="281" name="Group 280"/>
            <p:cNvGrpSpPr/>
            <p:nvPr/>
          </p:nvGrpSpPr>
          <p:grpSpPr>
            <a:xfrm>
              <a:off x="8549483" y="4869167"/>
              <a:ext cx="167748" cy="196500"/>
              <a:chOff x="9513888" y="857377"/>
              <a:chExt cx="925512" cy="1084136"/>
            </a:xfrm>
          </p:grpSpPr>
          <p:sp>
            <p:nvSpPr>
              <p:cNvPr id="282"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3"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284" name="Group 283"/>
          <p:cNvGrpSpPr/>
          <p:nvPr/>
        </p:nvGrpSpPr>
        <p:grpSpPr>
          <a:xfrm>
            <a:off x="10997992" y="4294187"/>
            <a:ext cx="724878" cy="581053"/>
            <a:chOff x="8270919" y="5588319"/>
            <a:chExt cx="724878" cy="581053"/>
          </a:xfrm>
        </p:grpSpPr>
        <p:sp>
          <p:nvSpPr>
            <p:cNvPr id="285" name="TextBox 284"/>
            <p:cNvSpPr txBox="1"/>
            <p:nvPr/>
          </p:nvSpPr>
          <p:spPr>
            <a:xfrm>
              <a:off x="8270919" y="5800040"/>
              <a:ext cx="724878"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286" name="Group 285"/>
            <p:cNvGrpSpPr/>
            <p:nvPr/>
          </p:nvGrpSpPr>
          <p:grpSpPr>
            <a:xfrm>
              <a:off x="8549483" y="5588319"/>
              <a:ext cx="167748" cy="196500"/>
              <a:chOff x="9513888" y="857377"/>
              <a:chExt cx="925512" cy="1084136"/>
            </a:xfrm>
          </p:grpSpPr>
          <p:sp>
            <p:nvSpPr>
              <p:cNvPr id="287"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88"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289" name="Straight Connector 288"/>
          <p:cNvCxnSpPr/>
          <p:nvPr/>
        </p:nvCxnSpPr>
        <p:spPr>
          <a:xfrm>
            <a:off x="11054102" y="5902958"/>
            <a:ext cx="685800" cy="0"/>
          </a:xfrm>
          <a:prstGeom prst="line">
            <a:avLst/>
          </a:prstGeom>
          <a:noFill/>
          <a:ln w="9525" cap="flat" cmpd="sng" algn="ctr">
            <a:solidFill>
              <a:schemeClr val="bg1">
                <a:lumMod val="85000"/>
              </a:schemeClr>
            </a:solidFill>
            <a:prstDash val="solid"/>
          </a:ln>
          <a:effectLst/>
        </p:spPr>
      </p:cxnSp>
      <p:grpSp>
        <p:nvGrpSpPr>
          <p:cNvPr id="290" name="Group 289"/>
          <p:cNvGrpSpPr/>
          <p:nvPr/>
        </p:nvGrpSpPr>
        <p:grpSpPr>
          <a:xfrm>
            <a:off x="5956527" y="5711812"/>
            <a:ext cx="914399" cy="505046"/>
            <a:chOff x="7243848" y="1586194"/>
            <a:chExt cx="914399" cy="561279"/>
          </a:xfrm>
        </p:grpSpPr>
        <p:sp>
          <p:nvSpPr>
            <p:cNvPr id="291" name="Freeform 19"/>
            <p:cNvSpPr>
              <a:spLocks noEditPoints="1"/>
            </p:cNvSpPr>
            <p:nvPr/>
          </p:nvSpPr>
          <p:spPr bwMode="auto">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2" name="TextBox 291"/>
            <p:cNvSpPr txBox="1"/>
            <p:nvPr/>
          </p:nvSpPr>
          <p:spPr>
            <a:xfrm>
              <a:off x="7243848" y="1778141"/>
              <a:ext cx="914399" cy="369332"/>
            </a:xfrm>
            <a:prstGeom prst="rect">
              <a:avLst/>
            </a:prstGeom>
            <a:noFill/>
          </p:spPr>
          <p:txBody>
            <a:bodyPr wrap="squar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 Care</a:t>
              </a:r>
            </a:p>
          </p:txBody>
        </p:sp>
      </p:grpSp>
      <p:grpSp>
        <p:nvGrpSpPr>
          <p:cNvPr id="293" name="Group 292"/>
          <p:cNvGrpSpPr/>
          <p:nvPr/>
        </p:nvGrpSpPr>
        <p:grpSpPr>
          <a:xfrm>
            <a:off x="10997992" y="5113348"/>
            <a:ext cx="806631" cy="587868"/>
            <a:chOff x="8230042" y="2679830"/>
            <a:chExt cx="806631" cy="587868"/>
          </a:xfrm>
        </p:grpSpPr>
        <p:sp>
          <p:nvSpPr>
            <p:cNvPr id="294" name="TextBox 293"/>
            <p:cNvSpPr txBox="1"/>
            <p:nvPr/>
          </p:nvSpPr>
          <p:spPr>
            <a:xfrm>
              <a:off x="8230042" y="2898366"/>
              <a:ext cx="806631"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Report </a:t>
              </a:r>
            </a:p>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Developers</a:t>
              </a:r>
            </a:p>
          </p:txBody>
        </p:sp>
        <p:grpSp>
          <p:nvGrpSpPr>
            <p:cNvPr id="295" name="Group 294"/>
            <p:cNvGrpSpPr/>
            <p:nvPr/>
          </p:nvGrpSpPr>
          <p:grpSpPr>
            <a:xfrm>
              <a:off x="8549483" y="2679830"/>
              <a:ext cx="167748" cy="196500"/>
              <a:chOff x="9513888" y="857377"/>
              <a:chExt cx="925512" cy="1084136"/>
            </a:xfrm>
          </p:grpSpPr>
          <p:sp>
            <p:nvSpPr>
              <p:cNvPr id="296"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297"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pic>
        <p:nvPicPr>
          <p:cNvPr id="11" name="Picture 10">
            <a:extLst>
              <a:ext uri="{FF2B5EF4-FFF2-40B4-BE49-F238E27FC236}">
                <a16:creationId xmlns="" xmlns:a16="http://schemas.microsoft.com/office/drawing/2014/main" id="{ABE0462A-7F03-41C8-9907-6A6AF6FE2D86}"/>
              </a:ext>
            </a:extLst>
          </p:cNvPr>
          <p:cNvPicPr>
            <a:picLocks noChangeAspect="1"/>
          </p:cNvPicPr>
          <p:nvPr/>
        </p:nvPicPr>
        <p:blipFill>
          <a:blip r:embed="rId11"/>
          <a:stretch>
            <a:fillRect/>
          </a:stretch>
        </p:blipFill>
        <p:spPr>
          <a:xfrm>
            <a:off x="5080384" y="5512719"/>
            <a:ext cx="1338356" cy="666611"/>
          </a:xfrm>
          <a:prstGeom prst="rect">
            <a:avLst/>
          </a:prstGeom>
        </p:spPr>
      </p:pic>
      <p:sp>
        <p:nvSpPr>
          <p:cNvPr id="309" name="Right Arrow 346">
            <a:extLst>
              <a:ext uri="{FF2B5EF4-FFF2-40B4-BE49-F238E27FC236}">
                <a16:creationId xmlns="" xmlns:a16="http://schemas.microsoft.com/office/drawing/2014/main" id="{123BE201-778D-4511-BF1C-DDE485CA37A5}"/>
              </a:ext>
            </a:extLst>
          </p:cNvPr>
          <p:cNvSpPr/>
          <p:nvPr/>
        </p:nvSpPr>
        <p:spPr bwMode="auto">
          <a:xfrm>
            <a:off x="10402361" y="3814335"/>
            <a:ext cx="502664" cy="457200"/>
          </a:xfrm>
          <a:prstGeom prst="rightArrow">
            <a:avLst>
              <a:gd name="adj1" fmla="val 70409"/>
              <a:gd name="adj2" fmla="val 50000"/>
            </a:avLst>
          </a:prstGeom>
          <a:solidFill>
            <a:schemeClr val="tx2">
              <a:lumMod val="40000"/>
              <a:lumOff val="60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29" name="Rounded Rectangle 213">
            <a:extLst>
              <a:ext uri="{FF2B5EF4-FFF2-40B4-BE49-F238E27FC236}">
                <a16:creationId xmlns="" xmlns:a16="http://schemas.microsoft.com/office/drawing/2014/main" id="{F3725636-AE18-4329-AA39-44EFE85D48CF}"/>
              </a:ext>
            </a:extLst>
          </p:cNvPr>
          <p:cNvSpPr/>
          <p:nvPr/>
        </p:nvSpPr>
        <p:spPr>
          <a:xfrm>
            <a:off x="5762382" y="5062426"/>
            <a:ext cx="1645841" cy="1021581"/>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Integrated</a:t>
            </a:r>
          </a:p>
          <a:p>
            <a:pPr algn="ctr" defTabSz="800100">
              <a:lnSpc>
                <a:spcPct val="90000"/>
              </a:lnSpc>
              <a:spcAft>
                <a:spcPct val="35000"/>
              </a:spcAft>
              <a:defRPr/>
            </a:pPr>
            <a:r>
              <a:rPr lang="en-GB" sz="1200" kern="0" dirty="0" smtClean="0">
                <a:solidFill>
                  <a:prstClr val="white"/>
                </a:solidFill>
                <a:latin typeface="Verdana"/>
                <a:cs typeface="Calibri"/>
              </a:rPr>
              <a:t>Normalized</a:t>
            </a:r>
          </a:p>
          <a:p>
            <a:pPr algn="ctr" defTabSz="800100">
              <a:lnSpc>
                <a:spcPct val="90000"/>
              </a:lnSpc>
              <a:spcAft>
                <a:spcPct val="35000"/>
              </a:spcAft>
              <a:defRPr/>
            </a:pPr>
            <a:r>
              <a:rPr lang="en-GB" sz="1200" kern="0" dirty="0" smtClean="0">
                <a:solidFill>
                  <a:prstClr val="white"/>
                </a:solidFill>
                <a:latin typeface="Verdana"/>
                <a:cs typeface="Calibri"/>
              </a:rPr>
              <a:t>By Subject</a:t>
            </a:r>
            <a:endParaRPr lang="en-GB" sz="1200" kern="0" dirty="0">
              <a:solidFill>
                <a:prstClr val="white"/>
              </a:solidFill>
              <a:latin typeface="Verdana"/>
              <a:cs typeface="Calibri"/>
            </a:endParaRPr>
          </a:p>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31" name="Rounded Rectangle 130"/>
          <p:cNvSpPr/>
          <p:nvPr/>
        </p:nvSpPr>
        <p:spPr>
          <a:xfrm>
            <a:off x="2779445" y="2683111"/>
            <a:ext cx="1608932" cy="1381118"/>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Raw Data</a:t>
            </a:r>
          </a:p>
          <a:p>
            <a:pPr algn="ctr" defTabSz="800100">
              <a:lnSpc>
                <a:spcPct val="90000"/>
              </a:lnSpc>
              <a:spcAft>
                <a:spcPct val="35000"/>
              </a:spcAft>
              <a:defRPr/>
            </a:pPr>
            <a:r>
              <a:rPr lang="en-GB" sz="1200" kern="0" dirty="0" smtClean="0">
                <a:solidFill>
                  <a:prstClr val="white"/>
                </a:solidFill>
                <a:latin typeface="Verdana"/>
                <a:cs typeface="Calibri"/>
              </a:rPr>
              <a:t>Historical</a:t>
            </a:r>
          </a:p>
          <a:p>
            <a:pPr algn="ctr" defTabSz="800100">
              <a:lnSpc>
                <a:spcPct val="90000"/>
              </a:lnSpc>
              <a:spcAft>
                <a:spcPct val="35000"/>
              </a:spcAft>
              <a:defRPr/>
            </a:pPr>
            <a:r>
              <a:rPr lang="en-GB" sz="1200" kern="0" dirty="0" smtClean="0">
                <a:solidFill>
                  <a:prstClr val="white"/>
                </a:solidFill>
                <a:latin typeface="Verdana"/>
                <a:cs typeface="Calibri"/>
              </a:rPr>
              <a:t>Online Archival</a:t>
            </a:r>
            <a:endParaRPr lang="en-GB" sz="1200" kern="0" dirty="0">
              <a:solidFill>
                <a:prstClr val="white"/>
              </a:solidFill>
              <a:latin typeface="Verdana"/>
              <a:cs typeface="Calibri"/>
            </a:endParaRPr>
          </a:p>
        </p:txBody>
      </p:sp>
      <p:grpSp>
        <p:nvGrpSpPr>
          <p:cNvPr id="137" name="Group 136">
            <a:extLst>
              <a:ext uri="{FF2B5EF4-FFF2-40B4-BE49-F238E27FC236}">
                <a16:creationId xmlns="" xmlns:a16="http://schemas.microsoft.com/office/drawing/2014/main" id="{93E46876-174E-41B8-940E-1B7F02366D2D}"/>
              </a:ext>
            </a:extLst>
          </p:cNvPr>
          <p:cNvGrpSpPr/>
          <p:nvPr/>
        </p:nvGrpSpPr>
        <p:grpSpPr>
          <a:xfrm>
            <a:off x="5594456" y="757008"/>
            <a:ext cx="2123538" cy="5233573"/>
            <a:chOff x="6943427" y="5127257"/>
            <a:chExt cx="2364542" cy="1396504"/>
          </a:xfrm>
          <a:solidFill>
            <a:schemeClr val="accent4">
              <a:lumMod val="60000"/>
              <a:lumOff val="40000"/>
            </a:schemeClr>
          </a:solidFill>
        </p:grpSpPr>
        <p:sp>
          <p:nvSpPr>
            <p:cNvPr id="138" name="Rounded Rectangle 137"/>
            <p:cNvSpPr>
              <a:spLocks/>
            </p:cNvSpPr>
            <p:nvPr/>
          </p:nvSpPr>
          <p:spPr bwMode="auto">
            <a:xfrm>
              <a:off x="6943427" y="5127257"/>
              <a:ext cx="2364542" cy="1396504"/>
            </a:xfrm>
            <a:prstGeom prst="roundRect">
              <a:avLst>
                <a:gd name="adj" fmla="val 725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139" name="TextBox 138"/>
            <p:cNvSpPr txBox="1"/>
            <p:nvPr/>
          </p:nvSpPr>
          <p:spPr>
            <a:xfrm>
              <a:off x="6953538" y="5146110"/>
              <a:ext cx="2291358" cy="71204"/>
            </a:xfrm>
            <a:prstGeom prst="rect">
              <a:avLst/>
            </a:prstGeom>
            <a:grpFill/>
          </p:spPr>
          <p:txBody>
            <a:bodyPr wrap="square" rtlCol="0">
              <a:spAutoFit/>
            </a:bodyPr>
            <a:lstStyle/>
            <a:p>
              <a:pPr algn="ctr"/>
              <a:r>
                <a:rPr lang="en-US" sz="1200" cap="all" dirty="0" smtClean="0">
                  <a:solidFill>
                    <a:srgbClr val="FFFFFF"/>
                  </a:solidFill>
                  <a:latin typeface="Verdana"/>
                  <a:cs typeface="Arial" pitchFamily="34" charset="0"/>
                </a:rPr>
                <a:t>Enterprise  Reuse</a:t>
              </a:r>
              <a:endParaRPr lang="en-US" sz="1200" cap="all" dirty="0">
                <a:solidFill>
                  <a:srgbClr val="FFFFFF"/>
                </a:solidFill>
                <a:latin typeface="Verdana"/>
                <a:cs typeface="Arial" pitchFamily="34" charset="0"/>
              </a:endParaRPr>
            </a:p>
          </p:txBody>
        </p:sp>
        <p:cxnSp>
          <p:nvCxnSpPr>
            <p:cNvPr id="142" name="Straight Connector 141"/>
            <p:cNvCxnSpPr>
              <a:cxnSpLocks/>
            </p:cNvCxnSpPr>
            <p:nvPr/>
          </p:nvCxnSpPr>
          <p:spPr>
            <a:xfrm>
              <a:off x="7011792" y="5233619"/>
              <a:ext cx="2296177" cy="0"/>
            </a:xfrm>
            <a:prstGeom prst="line">
              <a:avLst/>
            </a:prstGeom>
            <a:grpFill/>
            <a:ln w="9525" cap="flat" cmpd="sng" algn="ctr">
              <a:solidFill>
                <a:schemeClr val="bg1"/>
              </a:solidFill>
              <a:prstDash val="solid"/>
            </a:ln>
            <a:effectLst/>
          </p:spPr>
        </p:cxnSp>
        <p:sp>
          <p:nvSpPr>
            <p:cNvPr id="143" name="Rounded Rectangle 142"/>
            <p:cNvSpPr/>
            <p:nvPr/>
          </p:nvSpPr>
          <p:spPr>
            <a:xfrm>
              <a:off x="8628939" y="5453512"/>
              <a:ext cx="637000" cy="963233"/>
            </a:xfrm>
            <a:prstGeom prst="roundRect">
              <a:avLst/>
            </a:prstGeom>
            <a:grp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grpSp>
      <p:grpSp>
        <p:nvGrpSpPr>
          <p:cNvPr id="6" name="Group 5">
            <a:extLst>
              <a:ext uri="{FF2B5EF4-FFF2-40B4-BE49-F238E27FC236}">
                <a16:creationId xmlns="" xmlns:a16="http://schemas.microsoft.com/office/drawing/2014/main" id="{93E46876-174E-41B8-940E-1B7F02366D2D}"/>
              </a:ext>
            </a:extLst>
          </p:cNvPr>
          <p:cNvGrpSpPr/>
          <p:nvPr/>
        </p:nvGrpSpPr>
        <p:grpSpPr>
          <a:xfrm>
            <a:off x="5793271" y="1493500"/>
            <a:ext cx="1733349" cy="2923757"/>
            <a:chOff x="6943427" y="5127257"/>
            <a:chExt cx="2364542" cy="1396504"/>
          </a:xfrm>
        </p:grpSpPr>
        <p:sp>
          <p:nvSpPr>
            <p:cNvPr id="268" name="Rounded Rectangle 267"/>
            <p:cNvSpPr>
              <a:spLocks/>
            </p:cNvSpPr>
            <p:nvPr/>
          </p:nvSpPr>
          <p:spPr bwMode="auto">
            <a:xfrm>
              <a:off x="6943427" y="5127257"/>
              <a:ext cx="2364542" cy="1396504"/>
            </a:xfrm>
            <a:prstGeom prst="roundRect">
              <a:avLst>
                <a:gd name="adj" fmla="val 725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3C3C3B"/>
                </a:solidFill>
                <a:latin typeface="Verdana"/>
              </a:endParaRPr>
            </a:p>
          </p:txBody>
        </p:sp>
        <p:sp>
          <p:nvSpPr>
            <p:cNvPr id="269" name="TextBox 268"/>
            <p:cNvSpPr txBox="1"/>
            <p:nvPr/>
          </p:nvSpPr>
          <p:spPr>
            <a:xfrm>
              <a:off x="6995925" y="5146109"/>
              <a:ext cx="2253789" cy="221246"/>
            </a:xfrm>
            <a:prstGeom prst="rect">
              <a:avLst/>
            </a:prstGeom>
            <a:solidFill>
              <a:schemeClr val="tx2">
                <a:lumMod val="40000"/>
                <a:lumOff val="60000"/>
              </a:schemeClr>
            </a:solidFill>
          </p:spPr>
          <p:txBody>
            <a:bodyPr wrap="square" rtlCol="0">
              <a:spAutoFit/>
            </a:bodyPr>
            <a:lstStyle/>
            <a:p>
              <a:pPr algn="ctr"/>
              <a:r>
                <a:rPr lang="en-US" sz="1300" cap="all" dirty="0">
                  <a:solidFill>
                    <a:srgbClr val="FFFFFF"/>
                  </a:solidFill>
                  <a:latin typeface="Verdana"/>
                  <a:cs typeface="Arial" pitchFamily="34" charset="0"/>
                </a:rPr>
                <a:t>Hadoop</a:t>
              </a:r>
            </a:p>
          </p:txBody>
        </p:sp>
        <p:cxnSp>
          <p:nvCxnSpPr>
            <p:cNvPr id="270" name="Straight Connector 269"/>
            <p:cNvCxnSpPr>
              <a:cxnSpLocks/>
            </p:cNvCxnSpPr>
            <p:nvPr/>
          </p:nvCxnSpPr>
          <p:spPr>
            <a:xfrm>
              <a:off x="6953537" y="5473290"/>
              <a:ext cx="2296177" cy="0"/>
            </a:xfrm>
            <a:prstGeom prst="line">
              <a:avLst/>
            </a:prstGeom>
            <a:solidFill>
              <a:schemeClr val="tx2">
                <a:lumMod val="40000"/>
                <a:lumOff val="60000"/>
              </a:schemeClr>
            </a:solidFill>
            <a:ln w="9525" cap="flat" cmpd="sng" algn="ctr">
              <a:solidFill>
                <a:schemeClr val="bg1"/>
              </a:solidFill>
              <a:prstDash val="solid"/>
            </a:ln>
            <a:effectLst/>
          </p:spPr>
        </p:cxnSp>
      </p:grpSp>
      <p:sp>
        <p:nvSpPr>
          <p:cNvPr id="172" name="Rounded Rectangle 213">
            <a:extLst>
              <a:ext uri="{FF2B5EF4-FFF2-40B4-BE49-F238E27FC236}">
                <a16:creationId xmlns="" xmlns:a16="http://schemas.microsoft.com/office/drawing/2014/main" id="{F3725636-AE18-4329-AA39-44EFE85D48CF}"/>
              </a:ext>
            </a:extLst>
          </p:cNvPr>
          <p:cNvSpPr/>
          <p:nvPr/>
        </p:nvSpPr>
        <p:spPr>
          <a:xfrm>
            <a:off x="5793271" y="3271021"/>
            <a:ext cx="1645841" cy="1135327"/>
          </a:xfrm>
          <a:prstGeom prst="roundRect">
            <a:avLst/>
          </a:pr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r>
              <a:rPr lang="en-GB" sz="1200" kern="0" dirty="0" smtClean="0">
                <a:solidFill>
                  <a:prstClr val="white"/>
                </a:solidFill>
                <a:latin typeface="Verdana"/>
                <a:cs typeface="Calibri"/>
              </a:rPr>
              <a:t>Lightly Integrated</a:t>
            </a:r>
          </a:p>
          <a:p>
            <a:pPr algn="ctr" defTabSz="800100">
              <a:lnSpc>
                <a:spcPct val="90000"/>
              </a:lnSpc>
              <a:spcAft>
                <a:spcPct val="35000"/>
              </a:spcAft>
              <a:defRPr/>
            </a:pPr>
            <a:r>
              <a:rPr lang="en-GB" sz="1200" kern="0" dirty="0" smtClean="0">
                <a:solidFill>
                  <a:prstClr val="white"/>
                </a:solidFill>
                <a:latin typeface="Verdana"/>
                <a:cs typeface="Calibri"/>
              </a:rPr>
              <a:t>Curated</a:t>
            </a:r>
            <a:endParaRPr lang="en-GB" sz="1200" kern="0" dirty="0">
              <a:solidFill>
                <a:prstClr val="white"/>
              </a:solidFill>
              <a:latin typeface="Verdana"/>
              <a:cs typeface="Calibri"/>
            </a:endParaRPr>
          </a:p>
        </p:txBody>
      </p:sp>
      <p:sp>
        <p:nvSpPr>
          <p:cNvPr id="175" name="TextBox 174"/>
          <p:cNvSpPr txBox="1"/>
          <p:nvPr/>
        </p:nvSpPr>
        <p:spPr>
          <a:xfrm rot="16200000">
            <a:off x="-1742934" y="3645196"/>
            <a:ext cx="5798930" cy="276999"/>
          </a:xfrm>
          <a:prstGeom prst="rect">
            <a:avLst/>
          </a:prstGeom>
          <a:noFill/>
        </p:spPr>
        <p:txBody>
          <a:bodyPr wrap="square" rtlCol="0">
            <a:spAutoFit/>
          </a:bodyPr>
          <a:lstStyle/>
          <a:p>
            <a:pPr algn="ctr"/>
            <a:r>
              <a:rPr lang="en-US" sz="1200" cap="all" dirty="0" smtClean="0">
                <a:solidFill>
                  <a:srgbClr val="FFFFFF"/>
                </a:solidFill>
                <a:latin typeface="Verdana"/>
                <a:cs typeface="Arial" pitchFamily="34" charset="0"/>
              </a:rPr>
              <a:t>Structured data                   unstructured data, big data</a:t>
            </a:r>
            <a:endParaRPr lang="en-US" sz="1200" cap="all" dirty="0">
              <a:solidFill>
                <a:srgbClr val="FFFFFF"/>
              </a:solidFill>
              <a:latin typeface="Verdana"/>
              <a:cs typeface="Arial" pitchFamily="34" charset="0"/>
            </a:endParaRPr>
          </a:p>
        </p:txBody>
      </p:sp>
      <p:grpSp>
        <p:nvGrpSpPr>
          <p:cNvPr id="212" name="Group 211"/>
          <p:cNvGrpSpPr/>
          <p:nvPr/>
        </p:nvGrpSpPr>
        <p:grpSpPr>
          <a:xfrm>
            <a:off x="346936" y="4466769"/>
            <a:ext cx="671979" cy="643929"/>
            <a:chOff x="11045825" y="1505394"/>
            <a:chExt cx="671979" cy="643929"/>
          </a:xfrm>
        </p:grpSpPr>
        <p:grpSp>
          <p:nvGrpSpPr>
            <p:cNvPr id="214" name="Group 213"/>
            <p:cNvGrpSpPr/>
            <p:nvPr/>
          </p:nvGrpSpPr>
          <p:grpSpPr>
            <a:xfrm>
              <a:off x="11045825" y="1565186"/>
              <a:ext cx="671979" cy="584137"/>
              <a:chOff x="8297368" y="2067625"/>
              <a:chExt cx="671979" cy="584137"/>
            </a:xfrm>
          </p:grpSpPr>
          <p:sp>
            <p:nvSpPr>
              <p:cNvPr id="218" name="TextBox 217"/>
              <p:cNvSpPr txBox="1"/>
              <p:nvPr/>
            </p:nvSpPr>
            <p:spPr>
              <a:xfrm>
                <a:off x="8297368" y="2282430"/>
                <a:ext cx="671979"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Billing</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Ordering</a:t>
                </a:r>
                <a:endParaRPr lang="en-US" sz="900" b="1" kern="0" dirty="0">
                  <a:solidFill>
                    <a:srgbClr val="FFFFFF"/>
                  </a:solidFill>
                  <a:latin typeface="Arial" pitchFamily="34" charset="0"/>
                  <a:cs typeface="Arial" pitchFamily="34" charset="0"/>
                </a:endParaRPr>
              </a:p>
            </p:txBody>
          </p:sp>
          <p:sp>
            <p:nvSpPr>
              <p:cNvPr id="219"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17" name="Can 21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1005070" y="1032469"/>
            <a:ext cx="825867" cy="643929"/>
            <a:chOff x="10968881" y="1505394"/>
            <a:chExt cx="825867" cy="643929"/>
          </a:xfrm>
        </p:grpSpPr>
        <p:grpSp>
          <p:nvGrpSpPr>
            <p:cNvPr id="8" name="Group 7"/>
            <p:cNvGrpSpPr/>
            <p:nvPr/>
          </p:nvGrpSpPr>
          <p:grpSpPr>
            <a:xfrm>
              <a:off x="10968881" y="1505394"/>
              <a:ext cx="825867" cy="643929"/>
              <a:chOff x="10968881" y="1505394"/>
              <a:chExt cx="825867" cy="643929"/>
            </a:xfrm>
          </p:grpSpPr>
          <p:grpSp>
            <p:nvGrpSpPr>
              <p:cNvPr id="260" name="Group 259"/>
              <p:cNvGrpSpPr/>
              <p:nvPr/>
            </p:nvGrpSpPr>
            <p:grpSpPr>
              <a:xfrm>
                <a:off x="10968881" y="1565186"/>
                <a:ext cx="825867" cy="584137"/>
                <a:chOff x="8220424" y="2067625"/>
                <a:chExt cx="825867" cy="584137"/>
              </a:xfrm>
            </p:grpSpPr>
            <p:sp>
              <p:nvSpPr>
                <p:cNvPr id="261" name="TextBox 260"/>
                <p:cNvSpPr txBox="1"/>
                <p:nvPr/>
              </p:nvSpPr>
              <p:spPr>
                <a:xfrm>
                  <a:off x="8220424" y="2282430"/>
                  <a:ext cx="82586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sp>
              <p:nvSpPr>
                <p:cNvPr id="265"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 name="Can 6"/>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Can 219"/>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1058699" y="2471965"/>
            <a:ext cx="889987" cy="782428"/>
            <a:chOff x="10936823" y="1505394"/>
            <a:chExt cx="889987" cy="782428"/>
          </a:xfrm>
        </p:grpSpPr>
        <p:grpSp>
          <p:nvGrpSpPr>
            <p:cNvPr id="222" name="Group 221"/>
            <p:cNvGrpSpPr/>
            <p:nvPr/>
          </p:nvGrpSpPr>
          <p:grpSpPr>
            <a:xfrm>
              <a:off x="10936823" y="1505394"/>
              <a:ext cx="889987" cy="782428"/>
              <a:chOff x="10936823" y="1505394"/>
              <a:chExt cx="889987" cy="782428"/>
            </a:xfrm>
          </p:grpSpPr>
          <p:grpSp>
            <p:nvGrpSpPr>
              <p:cNvPr id="224" name="Group 223"/>
              <p:cNvGrpSpPr/>
              <p:nvPr/>
            </p:nvGrpSpPr>
            <p:grpSpPr>
              <a:xfrm>
                <a:off x="10936823" y="1565186"/>
                <a:ext cx="889987" cy="722636"/>
                <a:chOff x="8188366" y="2067625"/>
                <a:chExt cx="889987" cy="722636"/>
              </a:xfrm>
            </p:grpSpPr>
            <p:sp>
              <p:nvSpPr>
                <p:cNvPr id="226" name="TextBox 225"/>
                <p:cNvSpPr txBox="1"/>
                <p:nvPr/>
              </p:nvSpPr>
              <p:spPr>
                <a:xfrm>
                  <a:off x="8188366" y="2282430"/>
                  <a:ext cx="889987" cy="50783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Independent</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Data </a:t>
                  </a:r>
                </a:p>
                <a:p>
                  <a:pPr algn="ctr" eaLnBrk="0" fontAlgn="base" hangingPunct="0">
                    <a:spcBef>
                      <a:spcPct val="0"/>
                    </a:spcBef>
                    <a:spcAft>
                      <a:spcPct val="0"/>
                    </a:spcAft>
                    <a:defRPr/>
                  </a:pPr>
                  <a:r>
                    <a:rPr lang="en-US" sz="900" b="1" kern="0" dirty="0" smtClean="0">
                      <a:solidFill>
                        <a:srgbClr val="FFFFFF"/>
                      </a:solidFill>
                      <a:latin typeface="Arial" pitchFamily="34" charset="0"/>
                      <a:cs typeface="Arial" pitchFamily="34" charset="0"/>
                    </a:rPr>
                    <a:t>Marts</a:t>
                  </a:r>
                  <a:endParaRPr lang="en-US" sz="900" b="1" kern="0" dirty="0">
                    <a:solidFill>
                      <a:srgbClr val="FFFFFF"/>
                    </a:solidFill>
                    <a:latin typeface="Arial" pitchFamily="34" charset="0"/>
                    <a:cs typeface="Arial" pitchFamily="34" charset="0"/>
                  </a:endParaRPr>
                </a:p>
              </p:txBody>
            </p:sp>
            <p:sp>
              <p:nvSpPr>
                <p:cNvPr id="227" name="Oval 7"/>
                <p:cNvSpPr>
                  <a:spLocks noChangeArrowheads="1"/>
                </p:cNvSpPr>
                <p:nvPr/>
              </p:nvSpPr>
              <p:spPr bwMode="auto">
                <a:xfrm>
                  <a:off x="8593208" y="2067625"/>
                  <a:ext cx="77975" cy="77976"/>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225" name="Can 224"/>
              <p:cNvSpPr/>
              <p:nvPr/>
            </p:nvSpPr>
            <p:spPr>
              <a:xfrm>
                <a:off x="11239845" y="1505394"/>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Can 222"/>
            <p:cNvSpPr/>
            <p:nvPr/>
          </p:nvSpPr>
          <p:spPr>
            <a:xfrm>
              <a:off x="11435167" y="1544141"/>
              <a:ext cx="245336" cy="274597"/>
            </a:xfrm>
            <a:prstGeom prst="can">
              <a:avLst/>
            </a:pr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5" name="Straight Connector 244"/>
          <p:cNvCxnSpPr/>
          <p:nvPr/>
        </p:nvCxnSpPr>
        <p:spPr>
          <a:xfrm>
            <a:off x="3301127" y="2573326"/>
            <a:ext cx="1305883" cy="0"/>
          </a:xfrm>
          <a:prstGeom prst="line">
            <a:avLst/>
          </a:prstGeom>
          <a:solidFill>
            <a:schemeClr val="tx2">
              <a:lumMod val="40000"/>
              <a:lumOff val="60000"/>
            </a:schemeClr>
          </a:solidFill>
          <a:ln w="9525" cap="flat" cmpd="sng" algn="ctr">
            <a:solidFill>
              <a:schemeClr val="bg1"/>
            </a:solidFill>
            <a:prstDash val="solid"/>
          </a:ln>
          <a:effectLst/>
        </p:spPr>
      </p:cxnSp>
      <p:grpSp>
        <p:nvGrpSpPr>
          <p:cNvPr id="311" name="Group 310"/>
          <p:cNvGrpSpPr/>
          <p:nvPr/>
        </p:nvGrpSpPr>
        <p:grpSpPr>
          <a:xfrm>
            <a:off x="11138850" y="3425601"/>
            <a:ext cx="729687" cy="580539"/>
            <a:chOff x="8268514" y="4869167"/>
            <a:chExt cx="729687" cy="580539"/>
          </a:xfrm>
        </p:grpSpPr>
        <p:sp>
          <p:nvSpPr>
            <p:cNvPr id="312" name="TextBox 311"/>
            <p:cNvSpPr txBox="1"/>
            <p:nvPr/>
          </p:nvSpPr>
          <p:spPr>
            <a:xfrm>
              <a:off x="8268514" y="5080374"/>
              <a:ext cx="729687" cy="36933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313" name="Group 312"/>
            <p:cNvGrpSpPr/>
            <p:nvPr/>
          </p:nvGrpSpPr>
          <p:grpSpPr>
            <a:xfrm>
              <a:off x="8549483" y="4869167"/>
              <a:ext cx="167748" cy="196500"/>
              <a:chOff x="9513888" y="857377"/>
              <a:chExt cx="925512" cy="1084136"/>
            </a:xfrm>
          </p:grpSpPr>
          <p:sp>
            <p:nvSpPr>
              <p:cNvPr id="31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31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sp>
        <p:nvSpPr>
          <p:cNvPr id="155" name="Freeform 210">
            <a:extLst>
              <a:ext uri="{FF2B5EF4-FFF2-40B4-BE49-F238E27FC236}">
                <a16:creationId xmlns="" xmlns:a16="http://schemas.microsoft.com/office/drawing/2014/main" id="{EF528008-7137-475E-953C-9A06C3B9F187}"/>
              </a:ext>
            </a:extLst>
          </p:cNvPr>
          <p:cNvSpPr/>
          <p:nvPr/>
        </p:nvSpPr>
        <p:spPr>
          <a:xfrm>
            <a:off x="7526620" y="1492136"/>
            <a:ext cx="1788657" cy="182221"/>
          </a:xfrm>
          <a:custGeom>
            <a:avLst/>
            <a:gdLst>
              <a:gd name="connsiteX0" fmla="*/ 0 w 2128242"/>
              <a:gd name="connsiteY0" fmla="*/ 59911 h 599105"/>
              <a:gd name="connsiteX1" fmla="*/ 59911 w 2128242"/>
              <a:gd name="connsiteY1" fmla="*/ 0 h 599105"/>
              <a:gd name="connsiteX2" fmla="*/ 2068332 w 2128242"/>
              <a:gd name="connsiteY2" fmla="*/ 0 h 599105"/>
              <a:gd name="connsiteX3" fmla="*/ 2128243 w 2128242"/>
              <a:gd name="connsiteY3" fmla="*/ 59911 h 599105"/>
              <a:gd name="connsiteX4" fmla="*/ 2128242 w 2128242"/>
              <a:gd name="connsiteY4" fmla="*/ 539195 h 599105"/>
              <a:gd name="connsiteX5" fmla="*/ 2068331 w 2128242"/>
              <a:gd name="connsiteY5" fmla="*/ 599106 h 599105"/>
              <a:gd name="connsiteX6" fmla="*/ 59911 w 2128242"/>
              <a:gd name="connsiteY6" fmla="*/ 599105 h 599105"/>
              <a:gd name="connsiteX7" fmla="*/ 0 w 2128242"/>
              <a:gd name="connsiteY7" fmla="*/ 539194 h 599105"/>
              <a:gd name="connsiteX8" fmla="*/ 0 w 2128242"/>
              <a:gd name="connsiteY8" fmla="*/ 59911 h 59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8242" h="599105">
                <a:moveTo>
                  <a:pt x="0" y="59911"/>
                </a:moveTo>
                <a:cubicBezTo>
                  <a:pt x="0" y="26823"/>
                  <a:pt x="26823" y="0"/>
                  <a:pt x="59911" y="0"/>
                </a:cubicBezTo>
                <a:lnTo>
                  <a:pt x="2068332" y="0"/>
                </a:lnTo>
                <a:cubicBezTo>
                  <a:pt x="2101420" y="0"/>
                  <a:pt x="2128243" y="26823"/>
                  <a:pt x="2128243" y="59911"/>
                </a:cubicBezTo>
                <a:cubicBezTo>
                  <a:pt x="2128243" y="219672"/>
                  <a:pt x="2128242" y="379434"/>
                  <a:pt x="2128242" y="539195"/>
                </a:cubicBezTo>
                <a:cubicBezTo>
                  <a:pt x="2128242" y="572283"/>
                  <a:pt x="2101419" y="599106"/>
                  <a:pt x="2068331" y="599106"/>
                </a:cubicBezTo>
                <a:lnTo>
                  <a:pt x="59911" y="599105"/>
                </a:lnTo>
                <a:cubicBezTo>
                  <a:pt x="26823" y="599105"/>
                  <a:pt x="0" y="572282"/>
                  <a:pt x="0" y="539194"/>
                </a:cubicBezTo>
                <a:lnTo>
                  <a:pt x="0" y="59911"/>
                </a:lnTo>
                <a:close/>
              </a:path>
            </a:pathLst>
          </a:custGeom>
          <a:noFill/>
          <a:ln w="22225" cap="flat" cmpd="sng" algn="ctr">
            <a:noFill/>
            <a:prstDash val="solid"/>
          </a:ln>
          <a:effectLst/>
        </p:spPr>
        <p:txBody>
          <a:bodyPr spcFirstLastPara="0" vert="horz" wrap="square" lIns="63267" tIns="51837" rIns="63267" bIns="51837" numCol="1" spcCol="1270" anchor="ctr" anchorCtr="0">
            <a:noAutofit/>
          </a:bodyPr>
          <a:lstStyle/>
          <a:p>
            <a:pPr algn="ctr" defTabSz="800100">
              <a:lnSpc>
                <a:spcPct val="90000"/>
              </a:lnSpc>
              <a:spcAft>
                <a:spcPct val="35000"/>
              </a:spcAft>
              <a:defRPr/>
            </a:pPr>
            <a:endParaRPr lang="en-GB" sz="1200" kern="0" dirty="0">
              <a:solidFill>
                <a:prstClr val="white"/>
              </a:solidFill>
              <a:latin typeface="Verdana"/>
              <a:cs typeface="Calibri"/>
            </a:endParaRPr>
          </a:p>
        </p:txBody>
      </p:sp>
      <p:sp>
        <p:nvSpPr>
          <p:cNvPr id="157" name="Content Placeholder 1">
            <a:extLst>
              <a:ext uri="{FF2B5EF4-FFF2-40B4-BE49-F238E27FC236}">
                <a16:creationId xmlns="" xmlns:a16="http://schemas.microsoft.com/office/drawing/2014/main" id="{ACD099F5-68AD-48A4-989A-ACCC3525C266}"/>
              </a:ext>
            </a:extLst>
          </p:cNvPr>
          <p:cNvSpPr txBox="1">
            <a:spLocks/>
          </p:cNvSpPr>
          <p:nvPr/>
        </p:nvSpPr>
        <p:spPr bwMode="auto">
          <a:xfrm>
            <a:off x="2277609" y="789498"/>
            <a:ext cx="3184891" cy="539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buNone/>
              <a:defRPr/>
            </a:pPr>
            <a:r>
              <a:rPr lang="en-GB" sz="1400" b="1" dirty="0" smtClean="0">
                <a:solidFill>
                  <a:srgbClr val="3C3C3B"/>
                </a:solidFill>
                <a:latin typeface="Verdana"/>
              </a:rPr>
              <a:t>Architecture Guidelines – Enterprise Reuse on Hadoop</a:t>
            </a:r>
          </a:p>
          <a:p>
            <a:pPr marL="0" indent="0">
              <a:buNone/>
              <a:defRPr/>
            </a:pPr>
            <a:endParaRPr lang="en-GB" sz="1400" b="1" dirty="0">
              <a:solidFill>
                <a:srgbClr val="3C3C3B"/>
              </a:solidFill>
              <a:latin typeface="Verdana"/>
            </a:endParaRPr>
          </a:p>
          <a:p>
            <a:pPr>
              <a:defRPr/>
            </a:pPr>
            <a:r>
              <a:rPr lang="en-US" sz="1200" dirty="0" smtClean="0">
                <a:solidFill>
                  <a:srgbClr val="3C3C3B"/>
                </a:solidFill>
                <a:latin typeface="Verdana"/>
              </a:rPr>
              <a:t>Lightly Integrated, Curated Data – Some moderate amount of integration will be required to “make sense of” the raw data in the staging environment for Decision Support.  As those data sets become more widely used across the enterprise, they may become more formal in nature, resulting in a set of “enterprise reusable data assets”.  </a:t>
            </a:r>
          </a:p>
          <a:p>
            <a:pPr>
              <a:defRPr/>
            </a:pPr>
            <a:r>
              <a:rPr lang="en-US" sz="1200" dirty="0" smtClean="0">
                <a:solidFill>
                  <a:srgbClr val="3C3C3B"/>
                </a:solidFill>
                <a:latin typeface="Verdana"/>
              </a:rPr>
              <a:t>More ‘loosely modeled’ than traditional EDW structures, some de-normalization</a:t>
            </a:r>
          </a:p>
          <a:p>
            <a:pPr>
              <a:defRPr/>
            </a:pPr>
            <a:r>
              <a:rPr lang="en-US" sz="1200" dirty="0" smtClean="0">
                <a:solidFill>
                  <a:srgbClr val="3C3C3B"/>
                </a:solidFill>
                <a:latin typeface="Verdana"/>
              </a:rPr>
              <a:t>Keys should still be able to link to other data sets in the Enterprise Reuse layer in Hadoop and in the RDBMS</a:t>
            </a:r>
          </a:p>
          <a:p>
            <a:pPr>
              <a:defRPr/>
            </a:pPr>
            <a:r>
              <a:rPr lang="en-US" sz="1200" dirty="0">
                <a:solidFill>
                  <a:srgbClr val="3C3C3B"/>
                </a:solidFill>
                <a:latin typeface="Verdana"/>
              </a:rPr>
              <a:t>Choose appropriate data format (HIVE, HBASE, etc.) – doc link</a:t>
            </a:r>
          </a:p>
          <a:p>
            <a:pPr>
              <a:defRPr/>
            </a:pPr>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pPr marL="0" indent="0">
              <a:buNone/>
            </a:pPr>
            <a:endParaRPr lang="en-US" sz="1200" dirty="0" smtClean="0">
              <a:solidFill>
                <a:srgbClr val="3C3C3B"/>
              </a:solidFill>
              <a:latin typeface="Verdana"/>
            </a:endParaRPr>
          </a:p>
          <a:p>
            <a:endParaRPr lang="en-US" sz="1200" dirty="0">
              <a:solidFill>
                <a:srgbClr val="3C3C3B"/>
              </a:solidFill>
              <a:latin typeface="Verdana"/>
            </a:endParaRPr>
          </a:p>
          <a:p>
            <a:pPr marL="0" indent="0">
              <a:buNone/>
            </a:pPr>
            <a:endParaRPr lang="en-US" sz="1200" dirty="0">
              <a:solidFill>
                <a:srgbClr val="3C3C3B"/>
              </a:solidFill>
              <a:latin typeface="Verdana"/>
            </a:endParaRPr>
          </a:p>
          <a:p>
            <a:endParaRPr lang="en-GB" sz="1200" dirty="0">
              <a:solidFill>
                <a:srgbClr val="3C3C3B"/>
              </a:solidFill>
              <a:latin typeface="Verdana"/>
            </a:endParaRPr>
          </a:p>
          <a:p>
            <a:endParaRPr lang="en-GB" sz="1200" dirty="0">
              <a:solidFill>
                <a:srgbClr val="3C3C3B"/>
              </a:solidFill>
              <a:latin typeface="Verdana"/>
            </a:endParaRPr>
          </a:p>
        </p:txBody>
      </p:sp>
    </p:spTree>
    <p:extLst>
      <p:ext uri="{BB962C8B-B14F-4D97-AF65-F5344CB8AC3E}">
        <p14:creationId xmlns:p14="http://schemas.microsoft.com/office/powerpoint/2010/main" val="3471428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F8C151005451E241B86CAD6C702C12C7" ma:contentTypeVersion="2" ma:contentTypeDescription="Create a new document." ma:contentTypeScope="" ma:versionID="3020071883e87008f7f2abb3b65a3b32">
  <xsd:schema xmlns:xsd="http://www.w3.org/2001/XMLSchema" xmlns:xs="http://www.w3.org/2001/XMLSchema" xmlns:p="http://schemas.microsoft.com/office/2006/metadata/properties" xmlns:ns2="bcea28ca-3f7c-4e93-9cd9-7c2c91a38d3f" xmlns:ns3="67697e0c-b635-4f57-a3ae-15299016c358" xmlns:ns4="http://schemas.microsoft.com/sharepoint/v4" targetNamespace="http://schemas.microsoft.com/office/2006/metadata/properties" ma:root="true" ma:fieldsID="18b982ea468ea6216ac83c30f87a03b0" ns2:_="" ns3:_="" ns4:_="">
    <xsd:import namespace="bcea28ca-3f7c-4e93-9cd9-7c2c91a38d3f"/>
    <xsd:import namespace="67697e0c-b635-4f57-a3ae-15299016c358"/>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Document_x0020_Type"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ea28ca-3f7c-4e93-9cd9-7c2c91a38d3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697e0c-b635-4f57-a3ae-15299016c358" elementFormDefault="qualified">
    <xsd:import namespace="http://schemas.microsoft.com/office/2006/documentManagement/types"/>
    <xsd:import namespace="http://schemas.microsoft.com/office/infopath/2007/PartnerControls"/>
    <xsd:element name="Document_x0020_Type" ma:index="11" nillable="true" ma:displayName="Document Type" ma:format="Dropdown" ma:internalName="Document_x0020_Type">
      <xsd:simpleType>
        <xsd:restriction base="dms:Choice">
          <xsd:enumeration value="Planning"/>
          <xsd:enumeration value="Support"/>
          <xsd:enumeration value="Templates"/>
          <xsd:enumeration value="Reference"/>
          <xsd:enumeration value="Status"/>
          <xsd:enumeration value="Project WBS"/>
          <xsd:enumeration value="Architecture"/>
          <xsd:enumeration value="Minutes"/>
          <xsd:enumeration value="Change Request"/>
          <xsd:enumeration value="DLI (Data Lake Intake) and User Access Processe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_x0020_Type xmlns="67697e0c-b635-4f57-a3ae-15299016c358">Architecture</Document_x0020_Type>
    <_dlc_DocId xmlns="bcea28ca-3f7c-4e93-9cd9-7c2c91a38d3f">DMY3QDKWEKKJ-9-273</_dlc_DocId>
    <_dlc_DocIdUrl xmlns="bcea28ca-3f7c-4e93-9cd9-7c2c91a38d3f">
      <Url>http://collaboration.ad.qintra.com/BU/IPI/scph/TransformPC2/BigData/_layouts/DocIdRedir.aspx?ID=DMY3QDKWEKKJ-9-273</Url>
      <Description>DMY3QDKWEKKJ-9-273</Description>
    </_dlc_DocIdUrl>
  </documentManagement>
</p:properties>
</file>

<file path=customXml/itemProps1.xml><?xml version="1.0" encoding="utf-8"?>
<ds:datastoreItem xmlns:ds="http://schemas.openxmlformats.org/officeDocument/2006/customXml" ds:itemID="{B544B933-1152-4292-88EA-7503A7030469}"/>
</file>

<file path=customXml/itemProps2.xml><?xml version="1.0" encoding="utf-8"?>
<ds:datastoreItem xmlns:ds="http://schemas.openxmlformats.org/officeDocument/2006/customXml" ds:itemID="{0C7B4CD2-01AD-4351-A708-BB0242723D89}"/>
</file>

<file path=customXml/itemProps3.xml><?xml version="1.0" encoding="utf-8"?>
<ds:datastoreItem xmlns:ds="http://schemas.openxmlformats.org/officeDocument/2006/customXml" ds:itemID="{BE3D435A-6E96-4DD1-9871-B3E9283BF785}"/>
</file>

<file path=customXml/itemProps4.xml><?xml version="1.0" encoding="utf-8"?>
<ds:datastoreItem xmlns:ds="http://schemas.openxmlformats.org/officeDocument/2006/customXml" ds:itemID="{1DFA0DB2-9FC5-45D3-A51F-5CAE69089F48}"/>
</file>

<file path=docProps/app.xml><?xml version="1.0" encoding="utf-8"?>
<Properties xmlns="http://schemas.openxmlformats.org/officeDocument/2006/extended-properties" xmlns:vt="http://schemas.openxmlformats.org/officeDocument/2006/docPropsVTypes">
  <TotalTime>8510</TotalTime>
  <Words>3585</Words>
  <Application>Microsoft Office PowerPoint</Application>
  <PresentationFormat>Custom</PresentationFormat>
  <Paragraphs>1507</Paragraphs>
  <Slides>36</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Stream – Implementation Alternatives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CTL_Reference Architecture</dc:title>
  <dc:creator>Jennifer Benito</dc:creator>
  <cp:lastModifiedBy>CenturyLink Employee</cp:lastModifiedBy>
  <cp:revision>347</cp:revision>
  <dcterms:created xsi:type="dcterms:W3CDTF">2017-06-12T18:28:13Z</dcterms:created>
  <dcterms:modified xsi:type="dcterms:W3CDTF">2017-06-27T23:39:59Z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0x010100F8C151005451E241B86CAD6C702C12C7</vt:lpwstr>
  </property>
  <property fmtid="{D5CDD505-2E9C-101B-9397-08002B2CF9AE}" pid="3" name="_dlc_DocIdItemGuid">
    <vt:lpwstr>1e93c44f-df3c-49db-b2a8-7fafc1bea635</vt:lpwstr>
  </property>
</Properties>
</file>